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09" r:id="rId2"/>
    <p:sldId id="510" r:id="rId3"/>
    <p:sldId id="511" r:id="rId4"/>
    <p:sldId id="458" r:id="rId5"/>
    <p:sldId id="459" r:id="rId6"/>
    <p:sldId id="506" r:id="rId7"/>
    <p:sldId id="507" r:id="rId8"/>
    <p:sldId id="462" r:id="rId9"/>
    <p:sldId id="513" r:id="rId10"/>
    <p:sldId id="463" r:id="rId11"/>
    <p:sldId id="464" r:id="rId12"/>
    <p:sldId id="465" r:id="rId13"/>
    <p:sldId id="466" r:id="rId14"/>
    <p:sldId id="508" r:id="rId15"/>
    <p:sldId id="467" r:id="rId16"/>
    <p:sldId id="514" r:id="rId17"/>
    <p:sldId id="51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8DAFC7"/>
    <a:srgbClr val="077DC5"/>
    <a:srgbClr val="5B9BD5"/>
    <a:srgbClr val="184A6B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8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B027-FEC6-1B40-BAE5-4B5A2B16DB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B027-FEC6-1B40-BAE5-4B5A2B16DB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7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5/4/2017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5/4/2017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49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1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10</a:t>
            </a:r>
            <a:br>
              <a:rPr kumimoji="1" lang="en-US" altLang="ko-KR" dirty="0" smtClean="0"/>
            </a:br>
            <a:r>
              <a:rPr lang="en-US" altLang="ko-KR" dirty="0" smtClean="0"/>
              <a:t>Out-of-</a:t>
            </a:r>
            <a:r>
              <a:rPr lang="en-US" altLang="ko-KR" dirty="0"/>
              <a:t>o</a:t>
            </a:r>
            <a:r>
              <a:rPr lang="en-US" altLang="ko-KR" dirty="0" smtClean="0"/>
              <a:t>rder </a:t>
            </a:r>
            <a:r>
              <a:rPr lang="en-US" altLang="ko-KR" dirty="0" smtClean="0"/>
              <a:t>Execution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 smtClean="0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 (ASU) &amp; Tack-Don Han (Yonsei)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Architecture-Module4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In-order instruction issue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DIV.D		F0, 	F2, 	F4</a:t>
            </a:r>
          </a:p>
          <a:p>
            <a:pPr marL="0" indent="0">
              <a:buNone/>
            </a:pPr>
            <a:r>
              <a:rPr lang="en-US" dirty="0" smtClean="0"/>
              <a:t>ADD.D	F10,	F0, 	F8</a:t>
            </a:r>
          </a:p>
          <a:p>
            <a:pPr marL="0" indent="0">
              <a:buNone/>
            </a:pPr>
            <a:r>
              <a:rPr lang="en-US" dirty="0" smtClean="0"/>
              <a:t>SUB.D	F12, 	F8,	F14</a:t>
            </a:r>
          </a:p>
          <a:p>
            <a:endParaRPr lang="en-US" dirty="0" smtClean="0"/>
          </a:p>
          <a:p>
            <a:r>
              <a:rPr lang="en-US" dirty="0" smtClean="0"/>
              <a:t>In the classic 5-stage pipeline, when are structural and data hazards checked and known?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In-order instruction issue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DIV.D		F0, 	F2, 	F4</a:t>
            </a:r>
          </a:p>
          <a:p>
            <a:pPr marL="0" indent="0">
              <a:buNone/>
            </a:pPr>
            <a:r>
              <a:rPr lang="en-US" dirty="0" smtClean="0"/>
              <a:t>ADD.D	F10,	F0, 	F8</a:t>
            </a:r>
          </a:p>
          <a:p>
            <a:pPr marL="0" indent="0">
              <a:buNone/>
            </a:pPr>
            <a:r>
              <a:rPr lang="en-US" dirty="0" smtClean="0"/>
              <a:t>SUB.D	F12, 	F8,	F14</a:t>
            </a:r>
          </a:p>
          <a:p>
            <a:endParaRPr lang="en-US" dirty="0" smtClean="0"/>
          </a:p>
          <a:p>
            <a:r>
              <a:rPr lang="en-US" dirty="0" smtClean="0"/>
              <a:t>In the classic 5-stage pipeline, when are structural and data hazards checked and known?</a:t>
            </a:r>
          </a:p>
          <a:p>
            <a:endParaRPr lang="en-US" dirty="0" smtClean="0"/>
          </a:p>
          <a:p>
            <a:r>
              <a:rPr lang="en-US" dirty="0" smtClean="0"/>
              <a:t>After ID stage </a:t>
            </a:r>
            <a:r>
              <a:rPr lang="en-US" dirty="0" smtClean="0">
                <a:sym typeface="Wingdings"/>
              </a:rPr>
              <a:t> all data hazards have been resolved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Out-of-order (OOO)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261" y="1089577"/>
            <a:ext cx="11646877" cy="5284847"/>
          </a:xfrm>
        </p:spPr>
        <p:txBody>
          <a:bodyPr/>
          <a:lstStyle/>
          <a:p>
            <a:r>
              <a:rPr lang="en-US" dirty="0" smtClean="0"/>
              <a:t>We want an instruction to begin execution as soon as its data operands are available!</a:t>
            </a:r>
          </a:p>
          <a:p>
            <a:pPr lvl="1"/>
            <a:r>
              <a:rPr lang="en-US" dirty="0" smtClean="0"/>
              <a:t>Potential WAR and WAW hazards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6886" y="2636912"/>
            <a:ext cx="6791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/>
            <a:r>
              <a:rPr lang="en-US" sz="2800" dirty="0"/>
              <a:t>DIV.D		F0, F2, F4</a:t>
            </a:r>
          </a:p>
          <a:p>
            <a:pPr marL="118872"/>
            <a:r>
              <a:rPr lang="en-US" sz="2800" dirty="0"/>
              <a:t>ADD.D	F6, F0, F8</a:t>
            </a:r>
          </a:p>
          <a:p>
            <a:pPr marL="118872"/>
            <a:r>
              <a:rPr lang="en-US" sz="2800" dirty="0"/>
              <a:t>SUB.D	F8, F10, F14</a:t>
            </a:r>
          </a:p>
          <a:p>
            <a:pPr marL="118872"/>
            <a:r>
              <a:rPr lang="en-US" sz="2800" dirty="0"/>
              <a:t>MUL.D	F6, F10, F8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207" y="3164632"/>
            <a:ext cx="4054022" cy="7568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625230" y="3290304"/>
            <a:ext cx="362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WAR (anti-dependence)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6886" y="4221733"/>
            <a:ext cx="69471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/>
            <a:r>
              <a:rPr lang="en-US" sz="2800" dirty="0"/>
              <a:t>DIV.D		F0, F2, F4</a:t>
            </a:r>
          </a:p>
          <a:p>
            <a:pPr marL="118872"/>
            <a:r>
              <a:rPr lang="en-US" sz="2800" dirty="0"/>
              <a:t>ADD.D	F6, F0, F8</a:t>
            </a:r>
          </a:p>
          <a:p>
            <a:pPr marL="118872"/>
            <a:r>
              <a:rPr lang="en-US" sz="2800" dirty="0"/>
              <a:t>SUB.D	F8, F10, F14</a:t>
            </a:r>
          </a:p>
          <a:p>
            <a:pPr marL="118872"/>
            <a:r>
              <a:rPr lang="en-US" sz="2800" dirty="0"/>
              <a:t>MUL.D	F6, F10, F8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1207" y="4725391"/>
            <a:ext cx="4054022" cy="37782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6625230" y="5041889"/>
            <a:ext cx="413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WAW (output-dependence)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1207" y="5565109"/>
            <a:ext cx="4054022" cy="37782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374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beyond the five-stage pipeline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limit performance for slow/less frequent ops?</a:t>
            </a:r>
          </a:p>
          <a:p>
            <a:pPr lvl="1"/>
            <a:r>
              <a:rPr lang="en-US" dirty="0" smtClean="0"/>
              <a:t>Variable latencies/out-of-order execution desirable</a:t>
            </a:r>
          </a:p>
          <a:p>
            <a:r>
              <a:rPr lang="en-US" dirty="0" smtClean="0"/>
              <a:t>How do we prevent WAR and WAW hazards?</a:t>
            </a:r>
          </a:p>
          <a:p>
            <a:r>
              <a:rPr lang="en-US" dirty="0" smtClean="0"/>
              <a:t>How do we deal with variable latency?  </a:t>
            </a:r>
          </a:p>
          <a:p>
            <a:pPr lvl="1"/>
            <a:r>
              <a:rPr lang="en-US" dirty="0" smtClean="0"/>
              <a:t>Forwarding for RAW hazards harder.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beyond the five-stage pipeline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21820"/>
              </p:ext>
            </p:extLst>
          </p:nvPr>
        </p:nvGraphicFramePr>
        <p:xfrm>
          <a:off x="-6776" y="1467853"/>
          <a:ext cx="12268346" cy="476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4" imgW="12141200" imgH="3708400" progId="Word.Document.8">
                  <p:embed/>
                </p:oleObj>
              </mc:Choice>
              <mc:Fallback>
                <p:oleObj name="Document" r:id="rId4" imgW="12141200" imgH="370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776" y="1467853"/>
                        <a:ext cx="12268346" cy="4764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10136605" y="3230478"/>
            <a:ext cx="1257300" cy="1371601"/>
            <a:chOff x="4850" y="1791"/>
            <a:chExt cx="511" cy="705"/>
          </a:xfrm>
        </p:grpSpPr>
        <p:sp>
          <p:nvSpPr>
            <p:cNvPr id="75787" name="Line 6"/>
            <p:cNvSpPr>
              <a:spLocks noChangeShapeType="1"/>
            </p:cNvSpPr>
            <p:nvPr/>
          </p:nvSpPr>
          <p:spPr bwMode="auto">
            <a:xfrm>
              <a:off x="5056" y="2160"/>
              <a:ext cx="144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788" name="Text Box 7"/>
            <p:cNvSpPr txBox="1">
              <a:spLocks noChangeArrowheads="1"/>
            </p:cNvSpPr>
            <p:nvPr/>
          </p:nvSpPr>
          <p:spPr bwMode="auto">
            <a:xfrm>
              <a:off x="4850" y="1791"/>
              <a:ext cx="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hlink"/>
                  </a:solidFill>
                  <a:latin typeface="+mj-lt"/>
                </a:rPr>
                <a:t>RAW</a:t>
              </a:r>
              <a:endParaRPr lang="en-US" sz="1800">
                <a:latin typeface="+mj-lt"/>
              </a:endParaRPr>
            </a:p>
          </p:txBody>
        </p:sp>
      </p:grpSp>
      <p:grpSp>
        <p:nvGrpSpPr>
          <p:cNvPr id="237576" name="Group 8"/>
          <p:cNvGrpSpPr>
            <a:grpSpLocks/>
          </p:cNvGrpSpPr>
          <p:nvPr/>
        </p:nvGrpSpPr>
        <p:grpSpPr bwMode="auto">
          <a:xfrm>
            <a:off x="8013033" y="4854742"/>
            <a:ext cx="2923672" cy="776848"/>
            <a:chOff x="3984" y="2496"/>
            <a:chExt cx="1152" cy="386"/>
          </a:xfrm>
        </p:grpSpPr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H="1">
              <a:off x="3984" y="2496"/>
              <a:ext cx="1152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4499" y="2591"/>
              <a:ext cx="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hlink"/>
                  </a:solidFill>
                  <a:latin typeface="+mj-lt"/>
                </a:rPr>
                <a:t>WAR</a:t>
              </a:r>
              <a:endParaRPr lang="en-US" sz="1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9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Out-of-order (OOO)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the ID pipe stage</a:t>
            </a:r>
          </a:p>
          <a:p>
            <a:pPr lvl="1"/>
            <a:r>
              <a:rPr lang="en-US" dirty="0" smtClean="0"/>
              <a:t>Issue – Decode instructions, check for structural hazard</a:t>
            </a:r>
          </a:p>
          <a:p>
            <a:pPr lvl="1"/>
            <a:r>
              <a:rPr lang="en-US" dirty="0" smtClean="0"/>
              <a:t>Read operands – Wait until no data hazards, then read operands</a:t>
            </a:r>
          </a:p>
          <a:p>
            <a:r>
              <a:rPr lang="en-US" dirty="0" smtClean="0"/>
              <a:t>All instructions are issued in-order, but executed out-of-order.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What is the main advantage of dynamic scheduling?</a:t>
            </a:r>
            <a:endParaRPr lang="en-US" altLang="ko-KR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Why don’t you compose WAR and WAW data hazards?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16</a:t>
            </a:fld>
            <a:endParaRPr lang="ko-KR" altLang="en-US" sz="14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Assignments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0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Dynamic Scheduling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In-order Issue, Out-of-order Execution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smtClean="0"/>
              <a:t>Register </a:t>
            </a:r>
            <a:r>
              <a:rPr kumimoji="1" lang="en-US" altLang="ko-KR" b="1" dirty="0" err="1" smtClean="0"/>
              <a:t>Scoreboarding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17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04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Dynamic Scheduling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Out-of-order Execution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62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861301" y="2408846"/>
            <a:ext cx="4469493" cy="646331"/>
          </a:xfrm>
        </p:spPr>
        <p:txBody>
          <a:bodyPr/>
          <a:lstStyle/>
          <a:p>
            <a:r>
              <a:rPr kumimoji="1" lang="en-US" altLang="ko-KR" dirty="0" smtClean="0"/>
              <a:t>Dynamic Scheduling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5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HW get CPI closer to 1?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dynamic scheduling in HW at run time?</a:t>
            </a:r>
          </a:p>
          <a:p>
            <a:pPr lvl="1"/>
            <a:r>
              <a:rPr lang="en-US" dirty="0" smtClean="0"/>
              <a:t>Works when can’t know real dependence at compile time</a:t>
            </a:r>
          </a:p>
          <a:p>
            <a:pPr lvl="1"/>
            <a:r>
              <a:rPr lang="en-US" dirty="0" smtClean="0"/>
              <a:t>Compiler simpler</a:t>
            </a:r>
          </a:p>
          <a:p>
            <a:pPr lvl="1"/>
            <a:r>
              <a:rPr lang="en-US" dirty="0" smtClean="0"/>
              <a:t>Code for one machine runs well on another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idea #1: Allow instructions behind stall to proceed</a:t>
            </a:r>
            <a:br>
              <a:rPr lang="en-US" dirty="0" smtClean="0"/>
            </a:br>
            <a:r>
              <a:rPr lang="en-US" dirty="0" smtClean="0"/>
              <a:t>	DIVD	 </a:t>
            </a:r>
            <a:r>
              <a:rPr lang="en-US" dirty="0" smtClean="0">
                <a:solidFill>
                  <a:srgbClr val="3333CC"/>
                </a:solidFill>
              </a:rPr>
              <a:t>F0</a:t>
            </a:r>
            <a:r>
              <a:rPr lang="en-US" dirty="0" smtClean="0"/>
              <a:t>,F2,F4</a:t>
            </a:r>
            <a:br>
              <a:rPr lang="en-US" dirty="0" smtClean="0"/>
            </a:br>
            <a:r>
              <a:rPr lang="en-US" dirty="0" smtClean="0"/>
              <a:t>	ADDD F10,</a:t>
            </a:r>
            <a:r>
              <a:rPr lang="en-US" dirty="0" smtClean="0">
                <a:solidFill>
                  <a:srgbClr val="3333CC"/>
                </a:solidFill>
              </a:rPr>
              <a:t>F0</a:t>
            </a:r>
            <a:r>
              <a:rPr lang="en-US" dirty="0" smtClean="0"/>
              <a:t>,F8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SUBD	 F12,F8,F14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752600" y="4507805"/>
            <a:ext cx="85153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None/>
            </a:pPr>
            <a:endParaRPr kumimoji="1"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HW get CPI closer to 1?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altLang="ko-KR" dirty="0"/>
              <a:t>dynamic scheduling </a:t>
            </a:r>
            <a:r>
              <a:rPr lang="en-US" dirty="0" smtClean="0"/>
              <a:t>in HW at run time?</a:t>
            </a:r>
          </a:p>
          <a:p>
            <a:pPr lvl="1"/>
            <a:r>
              <a:rPr lang="en-US" dirty="0" smtClean="0"/>
              <a:t>Works when can’t know real dependence at compile time</a:t>
            </a:r>
          </a:p>
          <a:p>
            <a:pPr lvl="1"/>
            <a:r>
              <a:rPr lang="en-US" dirty="0" smtClean="0"/>
              <a:t>Compiler simpler</a:t>
            </a:r>
          </a:p>
          <a:p>
            <a:pPr lvl="1"/>
            <a:r>
              <a:rPr lang="en-US" dirty="0" smtClean="0"/>
              <a:t>Code for one machine runs well on another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idea #1: Allow instructions behind stall to proceed</a:t>
            </a:r>
            <a:br>
              <a:rPr lang="en-US" dirty="0" smtClean="0"/>
            </a:br>
            <a:r>
              <a:rPr lang="en-US" dirty="0" smtClean="0"/>
              <a:t>	DIVD	 </a:t>
            </a:r>
            <a:r>
              <a:rPr lang="en-US" dirty="0" smtClean="0">
                <a:solidFill>
                  <a:srgbClr val="3333CC"/>
                </a:solidFill>
              </a:rPr>
              <a:t>F0</a:t>
            </a:r>
            <a:r>
              <a:rPr lang="en-US" dirty="0" smtClean="0"/>
              <a:t>,F2,F4</a:t>
            </a:r>
            <a:br>
              <a:rPr lang="en-US" dirty="0" smtClean="0"/>
            </a:br>
            <a:r>
              <a:rPr lang="en-US" dirty="0" smtClean="0"/>
              <a:t>	ADDD F10,</a:t>
            </a:r>
            <a:r>
              <a:rPr lang="en-US" dirty="0" smtClean="0">
                <a:solidFill>
                  <a:srgbClr val="3333CC"/>
                </a:solidFill>
              </a:rPr>
              <a:t>F0</a:t>
            </a:r>
            <a:r>
              <a:rPr lang="en-US" dirty="0" smtClean="0"/>
              <a:t>,F8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SUBD	 F12,F8,F14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Out-of-order</a:t>
            </a:r>
            <a:r>
              <a:rPr lang="en-US" dirty="0" smtClean="0"/>
              <a:t> execution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out-of-order</a:t>
            </a:r>
            <a:r>
              <a:rPr lang="en-US" dirty="0" smtClean="0"/>
              <a:t> completion?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752600" y="4507805"/>
            <a:ext cx="85153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None/>
            </a:pPr>
            <a:endParaRPr kumimoji="1"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0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HW get CPI closer to 1?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452" y="974349"/>
            <a:ext cx="10972800" cy="50014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Why </a:t>
            </a:r>
            <a:r>
              <a:rPr lang="en-US" altLang="ko-KR" dirty="0"/>
              <a:t>dynamic scheduling </a:t>
            </a:r>
            <a:r>
              <a:rPr lang="en-US" dirty="0" smtClean="0"/>
              <a:t>in HW at run time?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Works when can’t know real dependence at compile time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Compiler simpler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Code for one machine runs well on another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 idea #1: Allow instructions behind stall to proceed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lnSpc>
                <a:spcPct val="80000"/>
              </a:lnSpc>
            </a:pPr>
            <a:r>
              <a:rPr lang="en-US" altLang="ko-KR" dirty="0" smtClean="0"/>
              <a:t>Key idea #2: Register Renaming</a:t>
            </a:r>
            <a:br>
              <a:rPr lang="en-US" altLang="ko-KR" dirty="0" smtClean="0"/>
            </a:br>
            <a:r>
              <a:rPr lang="en-US" altLang="ko-KR" dirty="0" smtClean="0"/>
              <a:t>	DIVD	  </a:t>
            </a:r>
            <a:r>
              <a:rPr lang="en-US" altLang="ko-KR" dirty="0" smtClean="0">
                <a:solidFill>
                  <a:srgbClr val="3333CC"/>
                </a:solidFill>
              </a:rPr>
              <a:t>F0</a:t>
            </a:r>
            <a:r>
              <a:rPr lang="en-US" altLang="ko-KR" dirty="0" smtClean="0"/>
              <a:t>,F2,F4		 	 </a:t>
            </a:r>
            <a:br>
              <a:rPr lang="en-US" altLang="ko-KR" dirty="0" smtClean="0"/>
            </a:br>
            <a:r>
              <a:rPr lang="en-US" altLang="ko-KR" dirty="0" smtClean="0"/>
              <a:t>	ADDD  F10,</a:t>
            </a:r>
            <a:r>
              <a:rPr lang="en-US" altLang="ko-KR" dirty="0" smtClean="0">
                <a:solidFill>
                  <a:srgbClr val="3333CC"/>
                </a:solidFill>
              </a:rPr>
              <a:t>F0</a:t>
            </a:r>
            <a:r>
              <a:rPr lang="en-US" altLang="ko-KR" dirty="0" smtClean="0"/>
              <a:t>,F8		 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SUBD	  </a:t>
            </a:r>
            <a:r>
              <a:rPr lang="en-US" altLang="ko-KR" dirty="0" smtClean="0">
                <a:solidFill>
                  <a:srgbClr val="3333CC"/>
                </a:solidFill>
              </a:rPr>
              <a:t>F0</a:t>
            </a:r>
            <a:r>
              <a:rPr lang="en-US" altLang="ko-KR" dirty="0" smtClean="0">
                <a:solidFill>
                  <a:schemeClr val="accent1"/>
                </a:solidFill>
              </a:rPr>
              <a:t>,F8,F14		 </a:t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en-US" altLang="ko-KR" dirty="0" smtClean="0">
                <a:solidFill>
                  <a:schemeClr val="accent1"/>
                </a:solidFill>
              </a:rPr>
              <a:t>	MULD F6,F10,</a:t>
            </a:r>
            <a:r>
              <a:rPr lang="en-US" altLang="ko-KR" dirty="0" smtClean="0">
                <a:solidFill>
                  <a:srgbClr val="3333CC"/>
                </a:solidFill>
              </a:rPr>
              <a:t>F0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752600" y="4507805"/>
            <a:ext cx="85153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None/>
            </a:pPr>
            <a:endParaRPr kumimoji="1"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HW get CPI closer to 1?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452" y="876242"/>
            <a:ext cx="10972800" cy="50014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Why </a:t>
            </a:r>
            <a:r>
              <a:rPr lang="en-US" altLang="ko-KR" dirty="0"/>
              <a:t>dynamic scheduling </a:t>
            </a:r>
            <a:r>
              <a:rPr lang="en-US" dirty="0" smtClean="0"/>
              <a:t>in HW at run time?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Works when can’t know real dependence at compile time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Compiler simpler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Code for one machine runs well on another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 idea #1: Allow instructions behind stall to proceed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Key idea #2: </a:t>
            </a:r>
            <a:r>
              <a:rPr lang="en-US" altLang="ko-KR" dirty="0">
                <a:solidFill>
                  <a:srgbClr val="3333CC"/>
                </a:solidFill>
              </a:rPr>
              <a:t>Register Renaming</a:t>
            </a:r>
            <a:br>
              <a:rPr lang="en-US" altLang="ko-KR" dirty="0">
                <a:solidFill>
                  <a:srgbClr val="3333CC"/>
                </a:solidFill>
              </a:rPr>
            </a:br>
            <a:r>
              <a:rPr lang="en-US" altLang="ko-KR" dirty="0"/>
              <a:t>	</a:t>
            </a:r>
            <a:r>
              <a:rPr lang="en-US" altLang="ko-KR" sz="3200" dirty="0"/>
              <a:t> DIVD	</a:t>
            </a:r>
            <a:r>
              <a:rPr lang="en-US" altLang="ko-KR" sz="3200" dirty="0">
                <a:solidFill>
                  <a:schemeClr val="hlink"/>
                </a:solidFill>
              </a:rPr>
              <a:t>F0</a:t>
            </a:r>
            <a:r>
              <a:rPr lang="en-US" altLang="ko-KR" sz="3200" dirty="0"/>
              <a:t>,F2,F4		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DIVD	</a:t>
            </a:r>
            <a:r>
              <a:rPr lang="en-US" altLang="ko-KR" sz="3200" dirty="0">
                <a:solidFill>
                  <a:schemeClr val="hlink"/>
                </a:solidFill>
              </a:rPr>
              <a:t>F0</a:t>
            </a:r>
            <a:r>
              <a:rPr lang="en-US" altLang="ko-KR" sz="3200" dirty="0"/>
              <a:t>,F2,F4 </a:t>
            </a:r>
            <a:br>
              <a:rPr lang="en-US" altLang="ko-KR" sz="3200" dirty="0"/>
            </a:br>
            <a:r>
              <a:rPr lang="en-US" altLang="ko-KR" sz="3200" dirty="0"/>
              <a:t>	ADDD	F10,</a:t>
            </a:r>
            <a:r>
              <a:rPr lang="en-US" altLang="ko-KR" sz="3200" dirty="0">
                <a:solidFill>
                  <a:schemeClr val="hlink"/>
                </a:solidFill>
              </a:rPr>
              <a:t>F0</a:t>
            </a:r>
            <a:r>
              <a:rPr lang="en-US" altLang="ko-KR" sz="3200" dirty="0"/>
              <a:t>,F8		 ADDD	F10,</a:t>
            </a:r>
            <a:r>
              <a:rPr lang="en-US" altLang="ko-KR" sz="3200" dirty="0">
                <a:solidFill>
                  <a:schemeClr val="hlink"/>
                </a:solidFill>
              </a:rPr>
              <a:t>F0</a:t>
            </a:r>
            <a:r>
              <a:rPr lang="en-US" altLang="ko-KR" sz="3200" dirty="0"/>
              <a:t>,F8 </a:t>
            </a:r>
            <a:br>
              <a:rPr lang="en-US" altLang="ko-KR" sz="3200" dirty="0"/>
            </a:br>
            <a:r>
              <a:rPr lang="en-US" altLang="ko-KR" sz="3200" dirty="0">
                <a:solidFill>
                  <a:schemeClr val="accent1"/>
                </a:solidFill>
              </a:rPr>
              <a:t>	SUBD	</a:t>
            </a:r>
            <a:r>
              <a:rPr lang="en-US" altLang="ko-KR" sz="3200" dirty="0">
                <a:solidFill>
                  <a:schemeClr val="hlink"/>
                </a:solidFill>
              </a:rPr>
              <a:t>F0</a:t>
            </a:r>
            <a:r>
              <a:rPr lang="en-US" altLang="ko-KR" sz="3200" dirty="0">
                <a:solidFill>
                  <a:schemeClr val="accent1"/>
                </a:solidFill>
              </a:rPr>
              <a:t>,F8,F14		 SUBD	</a:t>
            </a:r>
            <a:r>
              <a:rPr lang="en-US" altLang="ko-KR" sz="3200" dirty="0">
                <a:solidFill>
                  <a:srgbClr val="FF0000"/>
                </a:solidFill>
              </a:rPr>
              <a:t>F100</a:t>
            </a:r>
            <a:r>
              <a:rPr lang="en-US" altLang="ko-KR" sz="3200" dirty="0">
                <a:solidFill>
                  <a:schemeClr val="accent1"/>
                </a:solidFill>
              </a:rPr>
              <a:t>,F8,F14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en-US" altLang="ko-KR" sz="3200" dirty="0">
                <a:solidFill>
                  <a:schemeClr val="accent1"/>
                </a:solidFill>
              </a:rPr>
              <a:t>MULD	F6,F10,</a:t>
            </a:r>
            <a:r>
              <a:rPr lang="en-US" altLang="ko-KR" sz="3200" dirty="0">
                <a:solidFill>
                  <a:schemeClr val="hlink"/>
                </a:solidFill>
              </a:rPr>
              <a:t>F0		 </a:t>
            </a:r>
            <a:r>
              <a:rPr lang="en-US" altLang="ko-KR" sz="3200" dirty="0">
                <a:solidFill>
                  <a:schemeClr val="accent1"/>
                </a:solidFill>
              </a:rPr>
              <a:t>MULD	</a:t>
            </a:r>
            <a:r>
              <a:rPr lang="en-US" altLang="ko-KR" sz="3200" dirty="0" smtClean="0">
                <a:solidFill>
                  <a:schemeClr val="accent1"/>
                </a:solidFill>
              </a:rPr>
              <a:t>F6,F10,</a:t>
            </a:r>
            <a:r>
              <a:rPr lang="en-US" altLang="ko-KR" sz="3200" dirty="0" smtClean="0">
                <a:solidFill>
                  <a:srgbClr val="FF0000"/>
                </a:solidFill>
              </a:rPr>
              <a:t>F100</a:t>
            </a:r>
            <a:br>
              <a:rPr lang="en-US" altLang="ko-KR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Totally removes WAR and WAW hazards. 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752600" y="4507805"/>
            <a:ext cx="85153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None/>
            </a:pPr>
            <a:endParaRPr kumimoji="1" lang="en-US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6474" y="5804249"/>
            <a:ext cx="4727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WAR: Write After Read data hazard</a:t>
            </a:r>
          </a:p>
          <a:p>
            <a:r>
              <a:rPr lang="en-US" altLang="ko-KR" sz="2400" dirty="0" smtClean="0"/>
              <a:t>WAW: Write After Write data hazard</a:t>
            </a:r>
            <a:endParaRPr lang="ko-KR" altLang="en-US" sz="2400" dirty="0"/>
          </a:p>
        </p:txBody>
      </p:sp>
      <p:sp>
        <p:nvSpPr>
          <p:cNvPr id="3" name="오른쪽 화살표 2"/>
          <p:cNvSpPr/>
          <p:nvPr/>
        </p:nvSpPr>
        <p:spPr>
          <a:xfrm>
            <a:off x="5294752" y="4809430"/>
            <a:ext cx="8001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Hardware re-arranges the instruction execution to reduce the stalls while maintaining data flow in the pipeline.</a:t>
            </a:r>
          </a:p>
          <a:p>
            <a:pPr lvl="1"/>
            <a:r>
              <a:rPr lang="en-US" smtClean="0"/>
              <a:t>Compatibility </a:t>
            </a:r>
          </a:p>
          <a:p>
            <a:pPr lvl="1"/>
            <a:r>
              <a:rPr lang="en-US" smtClean="0">
                <a:sym typeface="Wingdings"/>
              </a:rPr>
              <a:t>Dependence information may not be known at compile time (e.g. dynamic linking)</a:t>
            </a:r>
          </a:p>
          <a:p>
            <a:pPr lvl="1"/>
            <a:r>
              <a:rPr lang="en-US" smtClean="0">
                <a:sym typeface="Wingdings"/>
              </a:rPr>
              <a:t>Tolerance for “un-predictable” delay (e.g. long-latency cache misses)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46765" y="2408846"/>
            <a:ext cx="5098576" cy="646331"/>
          </a:xfrm>
        </p:spPr>
        <p:txBody>
          <a:bodyPr/>
          <a:lstStyle/>
          <a:p>
            <a:r>
              <a:rPr kumimoji="1" lang="en-US" altLang="ko-KR" dirty="0" smtClean="0"/>
              <a:t>Out-of-order Execution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458</Words>
  <Application>Microsoft Office PowerPoint</Application>
  <PresentationFormat>와이드스크린</PresentationFormat>
  <Paragraphs>114</Paragraphs>
  <Slides>17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ＭＳ Ｐゴシック</vt:lpstr>
      <vt:lpstr>맑은 고딕</vt:lpstr>
      <vt:lpstr>연세</vt:lpstr>
      <vt:lpstr>조선일보명조</vt:lpstr>
      <vt:lpstr>Arial</vt:lpstr>
      <vt:lpstr>Calibri</vt:lpstr>
      <vt:lpstr>Symbol</vt:lpstr>
      <vt:lpstr>Wingdings</vt:lpstr>
      <vt:lpstr>Office 테마</vt:lpstr>
      <vt:lpstr>Document</vt:lpstr>
      <vt:lpstr> Lecture 10 Out-of-order Execution  Courtesy of A. Shrivastava (ASU) &amp; Tack-Don Han (Yonsei) </vt:lpstr>
      <vt:lpstr>PowerPoint 프레젠테이션</vt:lpstr>
      <vt:lpstr>Dynamic Scheduling</vt:lpstr>
      <vt:lpstr>Can HW get CPI closer to 1?</vt:lpstr>
      <vt:lpstr>Can HW get CPI closer to 1?</vt:lpstr>
      <vt:lpstr>Can HW get CPI closer to 1?</vt:lpstr>
      <vt:lpstr>Can HW get CPI closer to 1?</vt:lpstr>
      <vt:lpstr>Dynamic scheduling</vt:lpstr>
      <vt:lpstr>Out-of-order Execution</vt:lpstr>
      <vt:lpstr>In-order instruction issue and execution</vt:lpstr>
      <vt:lpstr>In-order instruction issue and execution</vt:lpstr>
      <vt:lpstr>Out-of-order (OOO) execution</vt:lpstr>
      <vt:lpstr>Moving beyond the five-stage pipeline</vt:lpstr>
      <vt:lpstr>Moving beyond the five-stage pipeline</vt:lpstr>
      <vt:lpstr>Out-of-order (OOO) execution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208</cp:revision>
  <dcterms:created xsi:type="dcterms:W3CDTF">2015-05-11T14:27:05Z</dcterms:created>
  <dcterms:modified xsi:type="dcterms:W3CDTF">2017-05-03T22:07:21Z</dcterms:modified>
</cp:coreProperties>
</file>