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509" r:id="rId2"/>
    <p:sldId id="510" r:id="rId3"/>
    <p:sldId id="511" r:id="rId4"/>
    <p:sldId id="468" r:id="rId5"/>
    <p:sldId id="469" r:id="rId6"/>
    <p:sldId id="513" r:id="rId7"/>
    <p:sldId id="470" r:id="rId8"/>
    <p:sldId id="471" r:id="rId9"/>
    <p:sldId id="472" r:id="rId10"/>
    <p:sldId id="473" r:id="rId11"/>
    <p:sldId id="474" r:id="rId12"/>
    <p:sldId id="514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CC"/>
    <a:srgbClr val="FF0000"/>
    <a:srgbClr val="8DAFC7"/>
    <a:srgbClr val="077DC5"/>
    <a:srgbClr val="5B9BD5"/>
    <a:srgbClr val="184A6B"/>
    <a:srgbClr val="2CE1E5"/>
    <a:srgbClr val="2CDFE3"/>
    <a:srgbClr val="7FD4E8"/>
    <a:srgbClr val="A0DF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61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156" y="744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5" d="100"/>
          <a:sy n="125" d="100"/>
        </p:scale>
        <p:origin x="493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7F3033-B2B0-4232-82E9-ECA9E66812C0}" type="datetimeFigureOut">
              <a:rPr lang="ko-KR" altLang="en-US" smtClean="0"/>
              <a:t>2017-05-18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E3DBF2-A26E-411F-86B1-2BF68002AA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0499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A8A4BE-FD52-49F8-BE73-84B9B8122874}" type="datetimeFigureOut">
              <a:rPr lang="ko-KR" altLang="en-US" smtClean="0"/>
              <a:t>2017-05-18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A100A4-F4DB-4ACD-9BB6-187BFC181B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79862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A100A4-F4DB-4ACD-9BB6-187BFC181B90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54133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A100A4-F4DB-4ACD-9BB6-187BFC181B90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86213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B989705F-66C2-6249-8EC8-05A4D145173C}" type="slidenum">
              <a:rPr lang="en-US" sz="1200"/>
              <a:pPr/>
              <a:t>11</a:t>
            </a:fld>
            <a:endParaRPr lang="en-US" sz="1200"/>
          </a:p>
        </p:txBody>
      </p:sp>
      <p:sp>
        <p:nvSpPr>
          <p:cNvPr id="125955" name="Rectangle 2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66" tIns="44440" rIns="90466" bIns="44440"/>
          <a:lstStyle/>
          <a:p>
            <a:pPr eaLnBrk="1" hangingPunct="1"/>
            <a:r>
              <a:rPr lang="en-US" dirty="0">
                <a:latin typeface="Times New Roman" charset="0"/>
              </a:rPr>
              <a:t>What you might have thought</a:t>
            </a:r>
          </a:p>
          <a:p>
            <a:pPr eaLnBrk="1" hangingPunct="1"/>
            <a:r>
              <a:rPr lang="en-US" dirty="0">
                <a:latin typeface="Times New Roman" charset="0"/>
              </a:rPr>
              <a:t>1. 4 stages of instruction </a:t>
            </a:r>
            <a:r>
              <a:rPr lang="en-US" dirty="0" err="1">
                <a:latin typeface="Times New Roman" charset="0"/>
              </a:rPr>
              <a:t>executino</a:t>
            </a:r>
            <a:endParaRPr lang="en-US" dirty="0">
              <a:latin typeface="Times New Roman" charset="0"/>
            </a:endParaRPr>
          </a:p>
          <a:p>
            <a:pPr eaLnBrk="1" hangingPunct="1"/>
            <a:r>
              <a:rPr lang="en-US" dirty="0">
                <a:latin typeface="Times New Roman" charset="0"/>
              </a:rPr>
              <a:t>2.Status of FU:  Normal things to keep track of (RAW &amp; </a:t>
            </a:r>
            <a:r>
              <a:rPr lang="en-US" dirty="0" err="1">
                <a:latin typeface="Times New Roman" charset="0"/>
              </a:rPr>
              <a:t>structura</a:t>
            </a:r>
            <a:r>
              <a:rPr lang="en-US" dirty="0">
                <a:latin typeface="Times New Roman" charset="0"/>
              </a:rPr>
              <a:t> for </a:t>
            </a:r>
            <a:r>
              <a:rPr lang="en-US" dirty="0" err="1">
                <a:latin typeface="Times New Roman" charset="0"/>
              </a:rPr>
              <a:t>busyl</a:t>
            </a:r>
            <a:r>
              <a:rPr lang="en-US" dirty="0">
                <a:latin typeface="Times New Roman" charset="0"/>
              </a:rPr>
              <a:t>):</a:t>
            </a:r>
          </a:p>
          <a:p>
            <a:pPr eaLnBrk="1" hangingPunct="1"/>
            <a:r>
              <a:rPr lang="en-US" dirty="0">
                <a:latin typeface="Times New Roman" charset="0"/>
              </a:rPr>
              <a:t>Fi from instruction format of the </a:t>
            </a:r>
            <a:r>
              <a:rPr lang="en-US" dirty="0" err="1">
                <a:latin typeface="Times New Roman" charset="0"/>
              </a:rPr>
              <a:t>mahine</a:t>
            </a:r>
            <a:r>
              <a:rPr lang="en-US" dirty="0">
                <a:latin typeface="Times New Roman" charset="0"/>
              </a:rPr>
              <a:t> (Fi is </a:t>
            </a:r>
            <a:r>
              <a:rPr lang="en-US" dirty="0" err="1">
                <a:latin typeface="Times New Roman" charset="0"/>
              </a:rPr>
              <a:t>dest</a:t>
            </a:r>
            <a:r>
              <a:rPr lang="en-US" dirty="0">
                <a:latin typeface="Times New Roman" charset="0"/>
              </a:rPr>
              <a:t>)</a:t>
            </a:r>
          </a:p>
          <a:p>
            <a:pPr eaLnBrk="1" hangingPunct="1"/>
            <a:r>
              <a:rPr lang="en-US" dirty="0">
                <a:latin typeface="Times New Roman" charset="0"/>
              </a:rPr>
              <a:t>Add unit can Add or Sub</a:t>
            </a:r>
          </a:p>
          <a:p>
            <a:pPr eaLnBrk="1" hangingPunct="1"/>
            <a:r>
              <a:rPr lang="en-US" dirty="0" err="1">
                <a:latin typeface="Times New Roman" charset="0"/>
              </a:rPr>
              <a:t>Rj</a:t>
            </a:r>
            <a:r>
              <a:rPr lang="en-US" dirty="0">
                <a:latin typeface="Times New Roman" charset="0"/>
              </a:rPr>
              <a:t>, </a:t>
            </a:r>
            <a:r>
              <a:rPr lang="en-US" dirty="0" err="1">
                <a:latin typeface="Times New Roman" charset="0"/>
              </a:rPr>
              <a:t>Rk</a:t>
            </a:r>
            <a:r>
              <a:rPr lang="en-US" dirty="0">
                <a:latin typeface="Times New Roman" charset="0"/>
              </a:rPr>
              <a:t> - status of registers (Yes means ready)</a:t>
            </a:r>
          </a:p>
          <a:p>
            <a:pPr eaLnBrk="1" hangingPunct="1"/>
            <a:r>
              <a:rPr lang="en-US" dirty="0" err="1">
                <a:latin typeface="Times New Roman" charset="0"/>
              </a:rPr>
              <a:t>Qj,Qk</a:t>
            </a:r>
            <a:r>
              <a:rPr lang="en-US" dirty="0">
                <a:latin typeface="Times New Roman" charset="0"/>
              </a:rPr>
              <a:t> - If a no in </a:t>
            </a:r>
            <a:r>
              <a:rPr lang="en-US" dirty="0" err="1">
                <a:latin typeface="Times New Roman" charset="0"/>
              </a:rPr>
              <a:t>Rj</a:t>
            </a:r>
            <a:r>
              <a:rPr lang="en-US" dirty="0">
                <a:latin typeface="Times New Roman" charset="0"/>
              </a:rPr>
              <a:t>, </a:t>
            </a:r>
            <a:r>
              <a:rPr lang="en-US" dirty="0" err="1">
                <a:latin typeface="Times New Roman" charset="0"/>
              </a:rPr>
              <a:t>Rk</a:t>
            </a:r>
            <a:r>
              <a:rPr lang="en-US" dirty="0">
                <a:latin typeface="Times New Roman" charset="0"/>
              </a:rPr>
              <a:t>, means waiting for a FU to write result; </a:t>
            </a:r>
            <a:r>
              <a:rPr lang="en-US" dirty="0" err="1">
                <a:latin typeface="Times New Roman" charset="0"/>
              </a:rPr>
              <a:t>Qj</a:t>
            </a:r>
            <a:r>
              <a:rPr lang="en-US" dirty="0">
                <a:latin typeface="Times New Roman" charset="0"/>
              </a:rPr>
              <a:t>, </a:t>
            </a:r>
            <a:r>
              <a:rPr lang="en-US" dirty="0" err="1">
                <a:latin typeface="Times New Roman" charset="0"/>
              </a:rPr>
              <a:t>Qk</a:t>
            </a:r>
            <a:r>
              <a:rPr lang="en-US" dirty="0">
                <a:latin typeface="Times New Roman" charset="0"/>
              </a:rPr>
              <a:t> means </a:t>
            </a:r>
            <a:r>
              <a:rPr lang="en-US" dirty="0" err="1">
                <a:latin typeface="Times New Roman" charset="0"/>
              </a:rPr>
              <a:t>wihch</a:t>
            </a:r>
            <a:r>
              <a:rPr lang="en-US" dirty="0">
                <a:latin typeface="Times New Roman" charset="0"/>
              </a:rPr>
              <a:t> FU waiting for it</a:t>
            </a:r>
          </a:p>
          <a:p>
            <a:pPr eaLnBrk="1" hangingPunct="1"/>
            <a:r>
              <a:rPr lang="en-US" dirty="0">
                <a:latin typeface="Times New Roman" charset="0"/>
              </a:rPr>
              <a:t>3.Status of register result (WAW &amp;WAR)s:</a:t>
            </a:r>
          </a:p>
          <a:p>
            <a:pPr eaLnBrk="1" hangingPunct="1"/>
            <a:r>
              <a:rPr lang="en-US" dirty="0">
                <a:latin typeface="Times New Roman" charset="0"/>
              </a:rPr>
              <a:t>which FU is going to write into registers</a:t>
            </a:r>
          </a:p>
          <a:p>
            <a:pPr eaLnBrk="1" hangingPunct="1"/>
            <a:r>
              <a:rPr lang="en-US" dirty="0">
                <a:latin typeface="Times New Roman" charset="0"/>
              </a:rPr>
              <a:t>Scoreboard on 6600 = size of FU</a:t>
            </a:r>
          </a:p>
          <a:p>
            <a:pPr eaLnBrk="1" hangingPunct="1"/>
            <a:r>
              <a:rPr lang="en-US" dirty="0">
                <a:latin typeface="Times New Roman" charset="0"/>
              </a:rPr>
              <a:t>6.7, 6.8, 6.9, 6.12, 6.13, 6.16, 6.17</a:t>
            </a:r>
          </a:p>
          <a:p>
            <a:pPr eaLnBrk="1" hangingPunct="1"/>
            <a:r>
              <a:rPr lang="en-US" dirty="0">
                <a:latin typeface="Times New Roman" charset="0"/>
              </a:rPr>
              <a:t>FU latencies: Add 2, </a:t>
            </a:r>
            <a:r>
              <a:rPr lang="en-US" dirty="0" err="1">
                <a:latin typeface="Times New Roman" charset="0"/>
              </a:rPr>
              <a:t>Mult</a:t>
            </a:r>
            <a:r>
              <a:rPr lang="en-US" dirty="0">
                <a:latin typeface="Times New Roman" charset="0"/>
              </a:rPr>
              <a:t> 10, </a:t>
            </a:r>
            <a:r>
              <a:rPr lang="en-US" dirty="0" err="1">
                <a:latin typeface="Times New Roman" charset="0"/>
              </a:rPr>
              <a:t>Div</a:t>
            </a:r>
            <a:r>
              <a:rPr lang="en-US" dirty="0">
                <a:latin typeface="Times New Roman" charset="0"/>
              </a:rPr>
              <a:t> 40 clocks</a:t>
            </a:r>
          </a:p>
        </p:txBody>
      </p:sp>
      <p:sp>
        <p:nvSpPr>
          <p:cNvPr id="125956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5363" cy="3417888"/>
          </a:xfrm>
          <a:noFill/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4872045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A100A4-F4DB-4ACD-9BB6-187BFC181B90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28453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4979" cy="6856327"/>
          </a:xfrm>
          <a:prstGeom prst="rect">
            <a:avLst/>
          </a:prstGeom>
        </p:spPr>
      </p:pic>
      <p:sp>
        <p:nvSpPr>
          <p:cNvPr id="20" name="직사각형 19"/>
          <p:cNvSpPr/>
          <p:nvPr userDrawn="1"/>
        </p:nvSpPr>
        <p:spPr>
          <a:xfrm>
            <a:off x="-2979" y="4856621"/>
            <a:ext cx="12194979" cy="1544179"/>
          </a:xfrm>
          <a:prstGeom prst="rect">
            <a:avLst/>
          </a:prstGeom>
          <a:solidFill>
            <a:srgbClr val="FFFFFF">
              <a:alpha val="5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연세"/>
            </a:endParaRPr>
          </a:p>
        </p:txBody>
      </p:sp>
      <p:cxnSp>
        <p:nvCxnSpPr>
          <p:cNvPr id="22" name="직선 연결선 21"/>
          <p:cNvCxnSpPr/>
          <p:nvPr userDrawn="1"/>
        </p:nvCxnSpPr>
        <p:spPr>
          <a:xfrm>
            <a:off x="2440795" y="3055177"/>
            <a:ext cx="7307427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그림 2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24299"/>
            <a:ext cx="2249586" cy="876677"/>
          </a:xfrm>
          <a:prstGeom prst="rect">
            <a:avLst/>
          </a:prstGeom>
        </p:spPr>
      </p:pic>
      <p:sp>
        <p:nvSpPr>
          <p:cNvPr id="30" name="제목 1"/>
          <p:cNvSpPr>
            <a:spLocks noGrp="1"/>
          </p:cNvSpPr>
          <p:nvPr>
            <p:ph type="ctrTitle" hasCustomPrompt="1"/>
          </p:nvPr>
        </p:nvSpPr>
        <p:spPr>
          <a:xfrm>
            <a:off x="5490705" y="2392192"/>
            <a:ext cx="12105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ctr">
              <a:defRPr lang="ko-KR" altLang="en-US" sz="4000" dirty="0">
                <a:solidFill>
                  <a:schemeClr val="tx2">
                    <a:lumMod val="50000"/>
                  </a:schemeClr>
                </a:solidFill>
                <a:latin typeface="+mj-lt"/>
                <a:ea typeface="+mj-ea"/>
                <a:cs typeface="+mn-cs"/>
              </a:defRPr>
            </a:lvl1pPr>
          </a:lstStyle>
          <a:p>
            <a:pPr marL="0" lvl="0"/>
            <a:r>
              <a:rPr lang="en-US" altLang="ko-KR" dirty="0"/>
              <a:t>Title </a:t>
            </a:r>
            <a:endParaRPr lang="ko-KR" altLang="en-US" dirty="0"/>
          </a:p>
        </p:txBody>
      </p:sp>
      <p:sp>
        <p:nvSpPr>
          <p:cNvPr id="31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8766756" y="5388644"/>
            <a:ext cx="2550698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buNone/>
              <a:defRPr lang="ko-KR" altLang="en-US" baseline="0" dirty="0">
                <a:solidFill>
                  <a:schemeClr val="tx2">
                    <a:lumMod val="50000"/>
                  </a:schemeClr>
                </a:solidFill>
                <a:latin typeface="+mj-lt"/>
                <a:ea typeface="+mj-ea"/>
              </a:defRPr>
            </a:lvl1pPr>
          </a:lstStyle>
          <a:p>
            <a:pPr marL="0" lvl="0"/>
            <a:r>
              <a:rPr lang="en-US" altLang="ko-KR" dirty="0" err="1"/>
              <a:t>Kyoungwoo</a:t>
            </a:r>
            <a:r>
              <a:rPr lang="en-US" altLang="ko-KR" dirty="0"/>
              <a:t> Lee </a:t>
            </a:r>
            <a:endParaRPr lang="ko-KR" altLang="en-US" dirty="0"/>
          </a:p>
        </p:txBody>
      </p:sp>
      <p:sp>
        <p:nvSpPr>
          <p:cNvPr id="42" name="텍스트 개체 틀 41"/>
          <p:cNvSpPr>
            <a:spLocks noGrp="1"/>
          </p:cNvSpPr>
          <p:nvPr>
            <p:ph type="body" sz="quarter" idx="10" hasCustomPrompt="1"/>
          </p:nvPr>
        </p:nvSpPr>
        <p:spPr>
          <a:xfrm>
            <a:off x="63500" y="63500"/>
            <a:ext cx="1346844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228600" indent="-228600">
              <a:buFontTx/>
              <a:buNone/>
              <a:defRPr lang="ko-KR" altLang="en-US" baseline="0" dirty="0">
                <a:solidFill>
                  <a:schemeClr val="tx2">
                    <a:lumMod val="50000"/>
                  </a:schemeClr>
                </a:solidFill>
                <a:latin typeface="+mj-lt"/>
                <a:ea typeface="+mj-ea"/>
              </a:defRPr>
            </a:lvl1pPr>
          </a:lstStyle>
          <a:p>
            <a:pPr marL="0" lvl="0" indent="0"/>
            <a:r>
              <a:rPr lang="en-US" altLang="ko-KR" dirty="0"/>
              <a:t>Subject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8379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D76A685-973A-454F-858D-87F016AD2F80}" type="datetime1">
              <a:rPr lang="en-US" altLang="ko-KR" smtClean="0"/>
              <a:t>5/18/2017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87074" y="6525864"/>
            <a:ext cx="805719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9EAC7E9F-0A6F-4D09-8C4D-979C938E7B5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89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000" y="180000"/>
            <a:ext cx="10972800" cy="564221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9600" y="1124745"/>
            <a:ext cx="10972800" cy="5001419"/>
          </a:xfrm>
          <a:prstGeom prst="rect">
            <a:avLst/>
          </a:prstGeom>
        </p:spPr>
        <p:txBody>
          <a:bodyPr/>
          <a:lstStyle>
            <a:lvl1pPr marL="228600" indent="-360000">
              <a:buFont typeface="Wingdings" panose="05000000000000000000" pitchFamily="2" charset="2"/>
              <a:buChar char="l"/>
              <a:defRPr sz="3000"/>
            </a:lvl1pPr>
            <a:lvl2pPr marL="685800" indent="-360000">
              <a:buFont typeface="Wingdings" panose="05000000000000000000" pitchFamily="2" charset="2"/>
              <a:buChar char="Ø"/>
              <a:defRPr sz="2800"/>
            </a:lvl2pPr>
            <a:lvl3pPr marL="1143000" indent="-432000">
              <a:buFont typeface="Wingdings" panose="05000000000000000000" pitchFamily="2" charset="2"/>
              <a:buChar char="u"/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</a:t>
            </a:r>
            <a:r>
              <a:rPr lang="en-US" dirty="0"/>
              <a:t>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51840" y="6561834"/>
            <a:ext cx="589856" cy="365125"/>
          </a:xfrm>
          <a:prstGeom prst="rect">
            <a:avLst/>
          </a:prstGeom>
        </p:spPr>
        <p:txBody>
          <a:bodyPr/>
          <a:lstStyle>
            <a:lvl1pPr algn="r">
              <a:defRPr sz="1400" b="1"/>
            </a:lvl1pPr>
          </a:lstStyle>
          <a:p>
            <a:fld id="{3CC63E4C-4642-794D-A2FD-70F6B81535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1654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  <a:prstGeom prst="rect">
            <a:avLst/>
          </a:prstGeo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6864" y="6356350"/>
            <a:ext cx="1723136" cy="36576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F9E35EC6-F145-4FFC-92A9-7AB97ABAE7E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2" name="Date Placeholder 27"/>
          <p:cNvSpPr>
            <a:spLocks noGrp="1"/>
          </p:cNvSpPr>
          <p:nvPr>
            <p:ph type="dt" sz="half" idx="10"/>
          </p:nvPr>
        </p:nvSpPr>
        <p:spPr>
          <a:xfrm>
            <a:off x="7209536" y="6355080"/>
            <a:ext cx="3048000" cy="365760"/>
          </a:xfrm>
          <a:prstGeom prst="rect">
            <a:avLst/>
          </a:prstGeom>
        </p:spPr>
        <p:txBody>
          <a:bodyPr/>
          <a:lstStyle>
            <a:lvl1pPr algn="ctr">
              <a:defRPr sz="1400"/>
            </a:lvl1pPr>
          </a:lstStyle>
          <a:p>
            <a:pPr>
              <a:defRPr/>
            </a:pPr>
            <a:fld id="{0DD82D45-2327-4D4A-8F00-B7F1DA97CFBF}" type="datetime1">
              <a:rPr lang="en-US" altLang="ko-KR" smtClean="0"/>
              <a:t>5/18/2017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374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 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826737" y="2390058"/>
            <a:ext cx="10782168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just">
              <a:buNone/>
              <a:defRPr lang="ko-KR" altLang="en-US" dirty="0" smtClean="0">
                <a:solidFill>
                  <a:srgbClr val="184A6B"/>
                </a:solidFill>
              </a:defRPr>
            </a:lvl1pPr>
          </a:lstStyle>
          <a:p>
            <a:pPr marL="0" lvl="0"/>
            <a:r>
              <a:rPr lang="ko-KR" altLang="en-US" dirty="0"/>
              <a:t>마스터 텍스트 스타일을 편집합니다</a:t>
            </a:r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696"/>
          <a:stretch/>
        </p:blipFill>
        <p:spPr>
          <a:xfrm>
            <a:off x="-1" y="1673"/>
            <a:ext cx="12194979" cy="886634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-2980" y="6580342"/>
            <a:ext cx="12194979" cy="285749"/>
          </a:xfrm>
          <a:prstGeom prst="rect">
            <a:avLst/>
          </a:prstGeom>
          <a:solidFill>
            <a:srgbClr val="115789">
              <a:alpha val="4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" name="직선 연결선 4"/>
          <p:cNvCxnSpPr/>
          <p:nvPr userDrawn="1"/>
        </p:nvCxnSpPr>
        <p:spPr>
          <a:xfrm>
            <a:off x="273755" y="911331"/>
            <a:ext cx="4835274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 userDrawn="1"/>
        </p:nvCxnSpPr>
        <p:spPr>
          <a:xfrm>
            <a:off x="606639" y="1955389"/>
            <a:ext cx="11002266" cy="0"/>
          </a:xfrm>
          <a:prstGeom prst="line">
            <a:avLst/>
          </a:prstGeom>
          <a:ln w="38100">
            <a:solidFill>
              <a:srgbClr val="2CDFE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이등변 삼각형 6"/>
          <p:cNvSpPr/>
          <p:nvPr userDrawn="1"/>
        </p:nvSpPr>
        <p:spPr>
          <a:xfrm rot="5400000">
            <a:off x="611053" y="2500780"/>
            <a:ext cx="213614" cy="184150"/>
          </a:xfrm>
          <a:prstGeom prst="triangle">
            <a:avLst/>
          </a:prstGeom>
          <a:solidFill>
            <a:srgbClr val="7FD4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632"/>
          <a:stretch/>
        </p:blipFill>
        <p:spPr>
          <a:xfrm>
            <a:off x="11229446" y="-16149"/>
            <a:ext cx="913195" cy="1035506"/>
          </a:xfrm>
          <a:prstGeom prst="rect">
            <a:avLst/>
          </a:prstGeom>
        </p:spPr>
      </p:pic>
      <p:sp>
        <p:nvSpPr>
          <p:cNvPr id="9" name="이등변 삼각형 8"/>
          <p:cNvSpPr/>
          <p:nvPr userDrawn="1"/>
        </p:nvSpPr>
        <p:spPr>
          <a:xfrm rot="5400000">
            <a:off x="611053" y="3699069"/>
            <a:ext cx="213614" cy="184150"/>
          </a:xfrm>
          <a:prstGeom prst="triangle">
            <a:avLst/>
          </a:prstGeom>
          <a:solidFill>
            <a:srgbClr val="7FD4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이등변 삼각형 9"/>
          <p:cNvSpPr/>
          <p:nvPr userDrawn="1"/>
        </p:nvSpPr>
        <p:spPr>
          <a:xfrm rot="5400000">
            <a:off x="611053" y="4897358"/>
            <a:ext cx="213614" cy="184150"/>
          </a:xfrm>
          <a:prstGeom prst="triangle">
            <a:avLst/>
          </a:prstGeom>
          <a:solidFill>
            <a:srgbClr val="7FD4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12"/>
          </p:nvPr>
        </p:nvSpPr>
        <p:spPr>
          <a:xfrm>
            <a:off x="826737" y="3588347"/>
            <a:ext cx="10782168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just">
              <a:buNone/>
              <a:defRPr lang="ko-KR" altLang="en-US" dirty="0" smtClean="0">
                <a:solidFill>
                  <a:srgbClr val="184A6B"/>
                </a:solidFill>
              </a:defRPr>
            </a:lvl1pPr>
          </a:lstStyle>
          <a:p>
            <a:pPr marL="0"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22" name="텍스트 개체 틀 21"/>
          <p:cNvSpPr>
            <a:spLocks noGrp="1"/>
          </p:cNvSpPr>
          <p:nvPr>
            <p:ph type="body" sz="quarter" idx="13"/>
          </p:nvPr>
        </p:nvSpPr>
        <p:spPr>
          <a:xfrm>
            <a:off x="826737" y="4786636"/>
            <a:ext cx="10782168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just">
              <a:buNone/>
              <a:defRPr lang="ko-KR" altLang="en-US" dirty="0" smtClean="0">
                <a:solidFill>
                  <a:srgbClr val="184A6B"/>
                </a:solidFill>
              </a:defRPr>
            </a:lvl1pPr>
          </a:lstStyle>
          <a:p>
            <a:pPr marL="0"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25" name="바닥글 개체 틀 14"/>
          <p:cNvSpPr>
            <a:spLocks noGrp="1"/>
          </p:cNvSpPr>
          <p:nvPr>
            <p:ph type="ftr" sz="quarter" idx="3"/>
          </p:nvPr>
        </p:nvSpPr>
        <p:spPr>
          <a:xfrm>
            <a:off x="4037109" y="6620817"/>
            <a:ext cx="4114800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17" name="슬라이드 번호 개체 틀 16"/>
          <p:cNvSpPr>
            <a:spLocks noGrp="1"/>
          </p:cNvSpPr>
          <p:nvPr>
            <p:ph type="sldNum" sz="quarter" idx="4"/>
          </p:nvPr>
        </p:nvSpPr>
        <p:spPr>
          <a:xfrm>
            <a:off x="9104313" y="6570569"/>
            <a:ext cx="2735773" cy="3087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fld id="{5BC373C5-40C0-4198-9E06-0924FC79B41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9" name="텍스트 개체 틀 15"/>
          <p:cNvSpPr>
            <a:spLocks noGrp="1"/>
          </p:cNvSpPr>
          <p:nvPr>
            <p:ph type="body" sz="quarter" idx="10" hasCustomPrompt="1"/>
          </p:nvPr>
        </p:nvSpPr>
        <p:spPr>
          <a:xfrm>
            <a:off x="606639" y="1436145"/>
            <a:ext cx="548936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FontTx/>
              <a:buNone/>
              <a:defRPr lang="ko-KR" altLang="en-US" sz="3000" spc="-150" dirty="0">
                <a:solidFill>
                  <a:srgbClr val="184A6B"/>
                </a:solidFill>
                <a:latin typeface="+mj-lt"/>
                <a:ea typeface="+mj-ea"/>
                <a:cs typeface="조선일보명조" panose="02030304000000000000" pitchFamily="18" charset="-127"/>
              </a:defRPr>
            </a:lvl1pPr>
          </a:lstStyle>
          <a:p>
            <a:pPr marL="0" lvl="0"/>
            <a:r>
              <a:rPr lang="en-US" altLang="ko-KR" dirty="0"/>
              <a:t>Title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5730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979137" y="2390058"/>
            <a:ext cx="5950668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 algn="just">
              <a:buNone/>
              <a:defRPr lang="ko-KR" altLang="en-US" dirty="0" smtClean="0">
                <a:solidFill>
                  <a:schemeClr val="tx1"/>
                </a:solidFill>
              </a:defRPr>
            </a:lvl1pPr>
          </a:lstStyle>
          <a:p>
            <a:pPr marL="0" lvl="0"/>
            <a:r>
              <a:rPr lang="ko-KR" altLang="en-US" dirty="0"/>
              <a:t>마스터 텍스트 스타일을 편집합니다</a:t>
            </a:r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696"/>
          <a:stretch/>
        </p:blipFill>
        <p:spPr>
          <a:xfrm>
            <a:off x="-1" y="1673"/>
            <a:ext cx="12194979" cy="886634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-2980" y="6580342"/>
            <a:ext cx="12194979" cy="285749"/>
          </a:xfrm>
          <a:prstGeom prst="rect">
            <a:avLst/>
          </a:prstGeom>
          <a:solidFill>
            <a:srgbClr val="115789">
              <a:alpha val="4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 userDrawn="1"/>
        </p:nvCxnSpPr>
        <p:spPr>
          <a:xfrm>
            <a:off x="273755" y="911331"/>
            <a:ext cx="4835274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 userDrawn="1"/>
        </p:nvCxnSpPr>
        <p:spPr>
          <a:xfrm>
            <a:off x="606639" y="1955389"/>
            <a:ext cx="11002266" cy="0"/>
          </a:xfrm>
          <a:prstGeom prst="line">
            <a:avLst/>
          </a:prstGeom>
          <a:ln w="38100">
            <a:solidFill>
              <a:srgbClr val="2CDFE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632"/>
          <a:stretch/>
        </p:blipFill>
        <p:spPr>
          <a:xfrm>
            <a:off x="11229446" y="-16149"/>
            <a:ext cx="913195" cy="1035506"/>
          </a:xfrm>
          <a:prstGeom prst="rect">
            <a:avLst/>
          </a:prstGeom>
        </p:spPr>
      </p:pic>
      <p:sp>
        <p:nvSpPr>
          <p:cNvPr id="20" name="텍스트 개체 틀 19"/>
          <p:cNvSpPr>
            <a:spLocks noGrp="1"/>
          </p:cNvSpPr>
          <p:nvPr>
            <p:ph type="body" sz="quarter" idx="12"/>
          </p:nvPr>
        </p:nvSpPr>
        <p:spPr>
          <a:xfrm>
            <a:off x="979137" y="3230995"/>
            <a:ext cx="5950668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 algn="just">
              <a:buNone/>
              <a:defRPr lang="ko-KR" altLang="en-US" dirty="0" smtClean="0">
                <a:solidFill>
                  <a:schemeClr val="tx1"/>
                </a:solidFill>
              </a:defRPr>
            </a:lvl1pPr>
          </a:lstStyle>
          <a:p>
            <a:pPr marL="0"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22" name="텍스트 개체 틀 21"/>
          <p:cNvSpPr>
            <a:spLocks noGrp="1"/>
          </p:cNvSpPr>
          <p:nvPr>
            <p:ph type="body" sz="quarter" idx="13"/>
          </p:nvPr>
        </p:nvSpPr>
        <p:spPr>
          <a:xfrm>
            <a:off x="979137" y="4071932"/>
            <a:ext cx="5950668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 algn="just">
              <a:buNone/>
              <a:defRPr lang="ko-KR" altLang="en-US" dirty="0" smtClean="0">
                <a:solidFill>
                  <a:schemeClr val="tx1"/>
                </a:solidFill>
              </a:defRPr>
            </a:lvl1pPr>
          </a:lstStyle>
          <a:p>
            <a:pPr marL="0"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4"/>
          </p:nvPr>
        </p:nvSpPr>
        <p:spPr>
          <a:xfrm>
            <a:off x="979137" y="4912869"/>
            <a:ext cx="6075702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228600" indent="-228600" algn="just">
              <a:buNone/>
              <a:defRPr lang="ko-KR" altLang="en-US" dirty="0"/>
            </a:lvl1pPr>
          </a:lstStyle>
          <a:p>
            <a:pPr marL="0" lvl="0" indent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19" name="텍스트 개체 틀 11"/>
          <p:cNvSpPr>
            <a:spLocks noGrp="1"/>
          </p:cNvSpPr>
          <p:nvPr>
            <p:ph type="body" sz="quarter" idx="15"/>
          </p:nvPr>
        </p:nvSpPr>
        <p:spPr>
          <a:xfrm>
            <a:off x="979137" y="5753807"/>
            <a:ext cx="6075702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228600" indent="-228600" algn="just">
              <a:buNone/>
              <a:defRPr lang="ko-KR" altLang="en-US" dirty="0"/>
            </a:lvl1pPr>
          </a:lstStyle>
          <a:p>
            <a:pPr marL="0" lvl="0" indent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26" name="바닥글 개체 틀 14"/>
          <p:cNvSpPr>
            <a:spLocks noGrp="1"/>
          </p:cNvSpPr>
          <p:nvPr>
            <p:ph type="ftr" sz="quarter" idx="3"/>
          </p:nvPr>
        </p:nvSpPr>
        <p:spPr>
          <a:xfrm>
            <a:off x="4037109" y="6620817"/>
            <a:ext cx="4114800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15" name="슬라이드 번호 개체 틀 16"/>
          <p:cNvSpPr>
            <a:spLocks noGrp="1"/>
          </p:cNvSpPr>
          <p:nvPr>
            <p:ph type="sldNum" sz="quarter" idx="4"/>
          </p:nvPr>
        </p:nvSpPr>
        <p:spPr>
          <a:xfrm>
            <a:off x="9104313" y="6570569"/>
            <a:ext cx="2735773" cy="3087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/>
                </a:solidFill>
                <a:latin typeface="+mn-lt"/>
              </a:defRPr>
            </a:lvl1pPr>
          </a:lstStyle>
          <a:p>
            <a:fld id="{5BC373C5-40C0-4198-9E06-0924FC79B41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7" name="텍스트 개체 틀 15"/>
          <p:cNvSpPr>
            <a:spLocks noGrp="1"/>
          </p:cNvSpPr>
          <p:nvPr>
            <p:ph type="body" sz="quarter" idx="10" hasCustomPrompt="1"/>
          </p:nvPr>
        </p:nvSpPr>
        <p:spPr>
          <a:xfrm>
            <a:off x="606639" y="1436145"/>
            <a:ext cx="548936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FontTx/>
              <a:buNone/>
              <a:defRPr lang="ko-KR" altLang="en-US" sz="3000" spc="-150" dirty="0">
                <a:solidFill>
                  <a:srgbClr val="184A6B"/>
                </a:solidFill>
                <a:latin typeface="+mj-lt"/>
                <a:ea typeface="+mj-ea"/>
                <a:cs typeface="조선일보명조" panose="02030304000000000000" pitchFamily="18" charset="-127"/>
              </a:defRPr>
            </a:lvl1pPr>
          </a:lstStyle>
          <a:p>
            <a:pPr marL="0" lvl="0"/>
            <a:r>
              <a:rPr lang="en-US" altLang="ko-KR" dirty="0"/>
              <a:t>Title </a:t>
            </a:r>
            <a:r>
              <a:rPr lang="ko-KR" altLang="en-US" dirty="0"/>
              <a:t>한글</a:t>
            </a:r>
          </a:p>
        </p:txBody>
      </p:sp>
    </p:spTree>
    <p:extLst>
      <p:ext uri="{BB962C8B-B14F-4D97-AF65-F5344CB8AC3E}">
        <p14:creationId xmlns:p14="http://schemas.microsoft.com/office/powerpoint/2010/main" val="3948051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 기본 스타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696"/>
          <a:stretch/>
        </p:blipFill>
        <p:spPr>
          <a:xfrm>
            <a:off x="-1" y="1673"/>
            <a:ext cx="12194979" cy="886634"/>
          </a:xfrm>
          <a:prstGeom prst="rect">
            <a:avLst/>
          </a:prstGeom>
        </p:spPr>
      </p:pic>
      <p:sp>
        <p:nvSpPr>
          <p:cNvPr id="16" name="직사각형 15"/>
          <p:cNvSpPr/>
          <p:nvPr userDrawn="1"/>
        </p:nvSpPr>
        <p:spPr>
          <a:xfrm>
            <a:off x="-2980" y="6580342"/>
            <a:ext cx="12194979" cy="285749"/>
          </a:xfrm>
          <a:prstGeom prst="rect">
            <a:avLst/>
          </a:prstGeom>
          <a:solidFill>
            <a:srgbClr val="115789">
              <a:alpha val="4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 userDrawn="1"/>
        </p:nvCxnSpPr>
        <p:spPr>
          <a:xfrm>
            <a:off x="273755" y="911331"/>
            <a:ext cx="4835274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그림 1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632"/>
          <a:stretch/>
        </p:blipFill>
        <p:spPr>
          <a:xfrm>
            <a:off x="11229446" y="-16149"/>
            <a:ext cx="913195" cy="1035506"/>
          </a:xfrm>
          <a:prstGeom prst="rect">
            <a:avLst/>
          </a:prstGeom>
        </p:spPr>
      </p:pic>
      <p:sp>
        <p:nvSpPr>
          <p:cNvPr id="20" name="내용 개체 틀 2"/>
          <p:cNvSpPr>
            <a:spLocks noGrp="1"/>
          </p:cNvSpPr>
          <p:nvPr>
            <p:ph idx="1"/>
          </p:nvPr>
        </p:nvSpPr>
        <p:spPr>
          <a:xfrm>
            <a:off x="345843" y="1037179"/>
            <a:ext cx="11497332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just">
              <a:buNone/>
              <a:defRPr lang="ko-KR" altLang="en-US" sz="2400" dirty="0" smtClean="0">
                <a:solidFill>
                  <a:srgbClr val="184A6B"/>
                </a:solidFill>
              </a:defRPr>
            </a:lvl1pPr>
            <a:lvl2pPr marL="228600" indent="0">
              <a:buNone/>
              <a:defRPr lang="ko-KR" alt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marL="0"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360839" y="203381"/>
            <a:ext cx="8766629" cy="59644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/>
            </a:lvl1pPr>
          </a:lstStyle>
          <a:p>
            <a:pPr lvl="0"/>
            <a:r>
              <a:rPr lang="ko-KR" altLang="en-US" dirty="0"/>
              <a:t>제목을 입력하십시오</a:t>
            </a:r>
          </a:p>
        </p:txBody>
      </p:sp>
      <p:sp>
        <p:nvSpPr>
          <p:cNvPr id="28" name="바닥글 개체 틀 14"/>
          <p:cNvSpPr>
            <a:spLocks noGrp="1"/>
          </p:cNvSpPr>
          <p:nvPr>
            <p:ph type="ftr" sz="quarter" idx="3"/>
          </p:nvPr>
        </p:nvSpPr>
        <p:spPr>
          <a:xfrm>
            <a:off x="4037109" y="6620817"/>
            <a:ext cx="4114800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10" name="슬라이드 번호 개체 틀 16"/>
          <p:cNvSpPr>
            <a:spLocks noGrp="1"/>
          </p:cNvSpPr>
          <p:nvPr>
            <p:ph type="sldNum" sz="quarter" idx="4"/>
          </p:nvPr>
        </p:nvSpPr>
        <p:spPr>
          <a:xfrm>
            <a:off x="9104313" y="6570569"/>
            <a:ext cx="2735773" cy="3087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/>
                </a:solidFill>
                <a:latin typeface="+mn-lt"/>
              </a:defRPr>
            </a:lvl1pPr>
          </a:lstStyle>
          <a:p>
            <a:fld id="{5BC373C5-40C0-4198-9E06-0924FC79B41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7778597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 선 스타일 (블릿 없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그림 4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696"/>
          <a:stretch/>
        </p:blipFill>
        <p:spPr>
          <a:xfrm>
            <a:off x="-1" y="1673"/>
            <a:ext cx="12194979" cy="886634"/>
          </a:xfrm>
          <a:prstGeom prst="rect">
            <a:avLst/>
          </a:prstGeom>
        </p:spPr>
      </p:pic>
      <p:sp>
        <p:nvSpPr>
          <p:cNvPr id="44" name="직사각형 43"/>
          <p:cNvSpPr/>
          <p:nvPr userDrawn="1"/>
        </p:nvSpPr>
        <p:spPr>
          <a:xfrm>
            <a:off x="-2980" y="6580342"/>
            <a:ext cx="12194979" cy="285749"/>
          </a:xfrm>
          <a:prstGeom prst="rect">
            <a:avLst/>
          </a:prstGeom>
          <a:solidFill>
            <a:srgbClr val="115789">
              <a:alpha val="4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5" name="직선 연결선 44"/>
          <p:cNvCxnSpPr/>
          <p:nvPr userDrawn="1"/>
        </p:nvCxnSpPr>
        <p:spPr>
          <a:xfrm>
            <a:off x="273755" y="911331"/>
            <a:ext cx="4835274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 userDrawn="1"/>
        </p:nvCxnSpPr>
        <p:spPr>
          <a:xfrm>
            <a:off x="606639" y="1955389"/>
            <a:ext cx="11002266" cy="0"/>
          </a:xfrm>
          <a:prstGeom prst="line">
            <a:avLst/>
          </a:prstGeom>
          <a:ln w="38100">
            <a:solidFill>
              <a:srgbClr val="2CDFE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그림 48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632"/>
          <a:stretch/>
        </p:blipFill>
        <p:spPr>
          <a:xfrm>
            <a:off x="11229446" y="-16149"/>
            <a:ext cx="913195" cy="1035506"/>
          </a:xfrm>
          <a:prstGeom prst="rect">
            <a:avLst/>
          </a:prstGeom>
        </p:spPr>
      </p:pic>
      <p:sp>
        <p:nvSpPr>
          <p:cNvPr id="57" name="내용 개체 틀 2"/>
          <p:cNvSpPr>
            <a:spLocks noGrp="1"/>
          </p:cNvSpPr>
          <p:nvPr>
            <p:ph idx="1"/>
          </p:nvPr>
        </p:nvSpPr>
        <p:spPr>
          <a:xfrm>
            <a:off x="606639" y="2407837"/>
            <a:ext cx="11002266" cy="87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just">
              <a:buNone/>
              <a:defRPr lang="ko-KR" altLang="en-US" dirty="0" smtClean="0">
                <a:solidFill>
                  <a:srgbClr val="184A6B"/>
                </a:solidFill>
              </a:defRPr>
            </a:lvl1pPr>
            <a:lvl2pPr marL="228600" indent="0" algn="just">
              <a:buNone/>
              <a:defRPr lang="ko-KR" altLang="en-US" sz="2400" kern="1200" dirty="0" smtClean="0">
                <a:solidFill>
                  <a:srgbClr val="184A6B"/>
                </a:solidFill>
                <a:latin typeface="+mn-lt"/>
                <a:ea typeface="+mn-ea"/>
                <a:cs typeface="+mn-cs"/>
              </a:defRPr>
            </a:lvl2pPr>
          </a:lstStyle>
          <a:p>
            <a:pPr marL="0" lvl="0"/>
            <a:r>
              <a:rPr lang="ko-KR" altLang="en-US" dirty="0"/>
              <a:t>마스터 텍스트 스타일을 편집합니다</a:t>
            </a:r>
          </a:p>
          <a:p>
            <a:pPr marL="457200" lvl="1"/>
            <a:r>
              <a:rPr lang="ko-KR" altLang="en-US" dirty="0"/>
              <a:t>둘째 수준</a:t>
            </a:r>
          </a:p>
        </p:txBody>
      </p:sp>
      <p:sp>
        <p:nvSpPr>
          <p:cNvPr id="59" name="바닥글 개체 틀 14"/>
          <p:cNvSpPr>
            <a:spLocks noGrp="1"/>
          </p:cNvSpPr>
          <p:nvPr>
            <p:ph type="ftr" sz="quarter" idx="3"/>
          </p:nvPr>
        </p:nvSpPr>
        <p:spPr>
          <a:xfrm>
            <a:off x="4037109" y="6620817"/>
            <a:ext cx="4114800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11" name="슬라이드 번호 개체 틀 16"/>
          <p:cNvSpPr>
            <a:spLocks noGrp="1"/>
          </p:cNvSpPr>
          <p:nvPr>
            <p:ph type="sldNum" sz="quarter" idx="4"/>
          </p:nvPr>
        </p:nvSpPr>
        <p:spPr>
          <a:xfrm>
            <a:off x="9104313" y="6570569"/>
            <a:ext cx="2735773" cy="3087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/>
                </a:solidFill>
                <a:latin typeface="+mn-lt"/>
              </a:defRPr>
            </a:lvl1pPr>
          </a:lstStyle>
          <a:p>
            <a:fld id="{5BC373C5-40C0-4198-9E06-0924FC79B41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2" name="텍스트 개체 틀 15"/>
          <p:cNvSpPr>
            <a:spLocks noGrp="1"/>
          </p:cNvSpPr>
          <p:nvPr>
            <p:ph type="body" sz="quarter" idx="10" hasCustomPrompt="1"/>
          </p:nvPr>
        </p:nvSpPr>
        <p:spPr>
          <a:xfrm>
            <a:off x="606639" y="1436145"/>
            <a:ext cx="1100226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FontTx/>
              <a:buNone/>
              <a:defRPr lang="ko-KR" altLang="en-US" sz="3000" spc="-150" dirty="0">
                <a:solidFill>
                  <a:srgbClr val="184A6B"/>
                </a:solidFill>
                <a:latin typeface="+mj-lt"/>
                <a:ea typeface="+mj-ea"/>
                <a:cs typeface="조선일보명조" panose="02030304000000000000" pitchFamily="18" charset="-127"/>
              </a:defRPr>
            </a:lvl1pPr>
          </a:lstStyle>
          <a:p>
            <a:pPr marL="0" lvl="0"/>
            <a:r>
              <a:rPr lang="en-US" altLang="ko-KR" dirty="0"/>
              <a:t>Title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7926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 선 스타일 (블릿 1개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826737" y="2390058"/>
            <a:ext cx="10782168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just">
              <a:buNone/>
              <a:defRPr lang="ko-KR" altLang="en-US" dirty="0" smtClean="0">
                <a:solidFill>
                  <a:srgbClr val="184A6B"/>
                </a:solidFill>
              </a:defRPr>
            </a:lvl1pPr>
          </a:lstStyle>
          <a:p>
            <a:pPr marL="0" lvl="0"/>
            <a:r>
              <a:rPr lang="ko-KR" altLang="en-US" dirty="0"/>
              <a:t>마스터 텍스트 스타일을 편집합니다</a:t>
            </a:r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696"/>
          <a:stretch/>
        </p:blipFill>
        <p:spPr>
          <a:xfrm>
            <a:off x="-1" y="1673"/>
            <a:ext cx="12194979" cy="886634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-2980" y="6580342"/>
            <a:ext cx="12194979" cy="285749"/>
          </a:xfrm>
          <a:prstGeom prst="rect">
            <a:avLst/>
          </a:prstGeom>
          <a:solidFill>
            <a:srgbClr val="115789">
              <a:alpha val="4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 userDrawn="1"/>
        </p:nvCxnSpPr>
        <p:spPr>
          <a:xfrm>
            <a:off x="273755" y="911331"/>
            <a:ext cx="4835274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 userDrawn="1"/>
        </p:nvCxnSpPr>
        <p:spPr>
          <a:xfrm>
            <a:off x="606639" y="1955389"/>
            <a:ext cx="11002266" cy="0"/>
          </a:xfrm>
          <a:prstGeom prst="line">
            <a:avLst/>
          </a:prstGeom>
          <a:ln w="38100">
            <a:solidFill>
              <a:srgbClr val="2CDFE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이등변 삼각형 6"/>
          <p:cNvSpPr/>
          <p:nvPr userDrawn="1"/>
        </p:nvSpPr>
        <p:spPr>
          <a:xfrm rot="5400000">
            <a:off x="611053" y="2500780"/>
            <a:ext cx="213614" cy="184150"/>
          </a:xfrm>
          <a:prstGeom prst="triangle">
            <a:avLst/>
          </a:prstGeom>
          <a:solidFill>
            <a:srgbClr val="7FD4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632"/>
          <a:stretch/>
        </p:blipFill>
        <p:spPr>
          <a:xfrm>
            <a:off x="11229446" y="-16149"/>
            <a:ext cx="913195" cy="1035506"/>
          </a:xfrm>
          <a:prstGeom prst="rect">
            <a:avLst/>
          </a:prstGeom>
        </p:spPr>
      </p:pic>
      <p:sp>
        <p:nvSpPr>
          <p:cNvPr id="25" name="바닥글 개체 틀 14"/>
          <p:cNvSpPr>
            <a:spLocks noGrp="1"/>
          </p:cNvSpPr>
          <p:nvPr>
            <p:ph type="ftr" sz="quarter" idx="3"/>
          </p:nvPr>
        </p:nvSpPr>
        <p:spPr>
          <a:xfrm>
            <a:off x="4037109" y="6620817"/>
            <a:ext cx="4114800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12" name="슬라이드 번호 개체 틀 16"/>
          <p:cNvSpPr>
            <a:spLocks noGrp="1"/>
          </p:cNvSpPr>
          <p:nvPr>
            <p:ph type="sldNum" sz="quarter" idx="4"/>
          </p:nvPr>
        </p:nvSpPr>
        <p:spPr>
          <a:xfrm>
            <a:off x="9104313" y="6570569"/>
            <a:ext cx="2735773" cy="3087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/>
                </a:solidFill>
              </a:defRPr>
            </a:lvl1pPr>
          </a:lstStyle>
          <a:p>
            <a:fld id="{5BC373C5-40C0-4198-9E06-0924FC79B41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3" name="텍스트 개체 틀 15"/>
          <p:cNvSpPr>
            <a:spLocks noGrp="1"/>
          </p:cNvSpPr>
          <p:nvPr>
            <p:ph type="body" sz="quarter" idx="10" hasCustomPrompt="1"/>
          </p:nvPr>
        </p:nvSpPr>
        <p:spPr>
          <a:xfrm>
            <a:off x="606639" y="1436145"/>
            <a:ext cx="548936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FontTx/>
              <a:buNone/>
              <a:defRPr lang="ko-KR" altLang="en-US" sz="3000" spc="-150" dirty="0">
                <a:solidFill>
                  <a:srgbClr val="184A6B"/>
                </a:solidFill>
                <a:latin typeface="+mj-lt"/>
                <a:ea typeface="+mj-ea"/>
                <a:cs typeface="조선일보명조" panose="02030304000000000000" pitchFamily="18" charset="-127"/>
              </a:defRPr>
            </a:lvl1pPr>
          </a:lstStyle>
          <a:p>
            <a:pPr marL="0" lvl="0"/>
            <a:r>
              <a:rPr lang="en-US" altLang="ko-KR" dirty="0"/>
              <a:t>Title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296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 선 스타일 (블릿 2개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826737" y="2390058"/>
            <a:ext cx="10782168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just">
              <a:buNone/>
              <a:defRPr lang="ko-KR" altLang="en-US" dirty="0" smtClean="0">
                <a:solidFill>
                  <a:srgbClr val="184A6B"/>
                </a:solidFill>
              </a:defRPr>
            </a:lvl1pPr>
          </a:lstStyle>
          <a:p>
            <a:pPr marL="0" lvl="0"/>
            <a:r>
              <a:rPr lang="ko-KR" altLang="en-US" dirty="0"/>
              <a:t>마스터 텍스트 스타일을 편집합니다</a:t>
            </a:r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696"/>
          <a:stretch/>
        </p:blipFill>
        <p:spPr>
          <a:xfrm>
            <a:off x="-1" y="1673"/>
            <a:ext cx="12194979" cy="886634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-2980" y="6580342"/>
            <a:ext cx="12194979" cy="285749"/>
          </a:xfrm>
          <a:prstGeom prst="rect">
            <a:avLst/>
          </a:prstGeom>
          <a:solidFill>
            <a:srgbClr val="115789">
              <a:alpha val="4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 userDrawn="1"/>
        </p:nvCxnSpPr>
        <p:spPr>
          <a:xfrm>
            <a:off x="273755" y="911331"/>
            <a:ext cx="4835274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 userDrawn="1"/>
        </p:nvCxnSpPr>
        <p:spPr>
          <a:xfrm>
            <a:off x="606639" y="1955389"/>
            <a:ext cx="11002266" cy="0"/>
          </a:xfrm>
          <a:prstGeom prst="line">
            <a:avLst/>
          </a:prstGeom>
          <a:ln w="38100">
            <a:solidFill>
              <a:srgbClr val="2CDFE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이등변 삼각형 6"/>
          <p:cNvSpPr/>
          <p:nvPr userDrawn="1"/>
        </p:nvSpPr>
        <p:spPr>
          <a:xfrm rot="5400000">
            <a:off x="611053" y="2500780"/>
            <a:ext cx="213614" cy="184150"/>
          </a:xfrm>
          <a:prstGeom prst="triangle">
            <a:avLst/>
          </a:prstGeom>
          <a:solidFill>
            <a:srgbClr val="7FD4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632"/>
          <a:stretch/>
        </p:blipFill>
        <p:spPr>
          <a:xfrm>
            <a:off x="11229446" y="-16149"/>
            <a:ext cx="913195" cy="1035506"/>
          </a:xfrm>
          <a:prstGeom prst="rect">
            <a:avLst/>
          </a:prstGeom>
        </p:spPr>
      </p:pic>
      <p:sp>
        <p:nvSpPr>
          <p:cNvPr id="10" name="이등변 삼각형 9"/>
          <p:cNvSpPr/>
          <p:nvPr userDrawn="1"/>
        </p:nvSpPr>
        <p:spPr>
          <a:xfrm rot="5400000">
            <a:off x="611053" y="4281324"/>
            <a:ext cx="213614" cy="184150"/>
          </a:xfrm>
          <a:prstGeom prst="triangle">
            <a:avLst/>
          </a:prstGeom>
          <a:solidFill>
            <a:srgbClr val="7FD4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텍스트 개체 틀 21"/>
          <p:cNvSpPr>
            <a:spLocks noGrp="1"/>
          </p:cNvSpPr>
          <p:nvPr>
            <p:ph type="body" sz="quarter" idx="13"/>
          </p:nvPr>
        </p:nvSpPr>
        <p:spPr>
          <a:xfrm>
            <a:off x="826737" y="4170602"/>
            <a:ext cx="10782168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just">
              <a:buNone/>
              <a:defRPr lang="ko-KR" altLang="en-US" dirty="0" smtClean="0">
                <a:solidFill>
                  <a:srgbClr val="184A6B"/>
                </a:solidFill>
              </a:defRPr>
            </a:lvl1pPr>
          </a:lstStyle>
          <a:p>
            <a:pPr marL="0"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25" name="바닥글 개체 틀 14"/>
          <p:cNvSpPr>
            <a:spLocks noGrp="1"/>
          </p:cNvSpPr>
          <p:nvPr>
            <p:ph type="ftr" sz="quarter" idx="3"/>
          </p:nvPr>
        </p:nvSpPr>
        <p:spPr>
          <a:xfrm>
            <a:off x="4037109" y="6620817"/>
            <a:ext cx="4114800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14" name="슬라이드 번호 개체 틀 16"/>
          <p:cNvSpPr>
            <a:spLocks noGrp="1"/>
          </p:cNvSpPr>
          <p:nvPr>
            <p:ph type="sldNum" sz="quarter" idx="4"/>
          </p:nvPr>
        </p:nvSpPr>
        <p:spPr>
          <a:xfrm>
            <a:off x="9104313" y="6570569"/>
            <a:ext cx="2735773" cy="3087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/>
                </a:solidFill>
                <a:latin typeface="+mn-lt"/>
              </a:defRPr>
            </a:lvl1pPr>
          </a:lstStyle>
          <a:p>
            <a:fld id="{5BC373C5-40C0-4198-9E06-0924FC79B41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9" name="텍스트 개체 틀 15"/>
          <p:cNvSpPr>
            <a:spLocks noGrp="1"/>
          </p:cNvSpPr>
          <p:nvPr>
            <p:ph type="body" sz="quarter" idx="10" hasCustomPrompt="1"/>
          </p:nvPr>
        </p:nvSpPr>
        <p:spPr>
          <a:xfrm>
            <a:off x="606639" y="1436145"/>
            <a:ext cx="548936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FontTx/>
              <a:buNone/>
              <a:defRPr lang="ko-KR" altLang="en-US" sz="3000" spc="-150" dirty="0">
                <a:solidFill>
                  <a:srgbClr val="184A6B"/>
                </a:solidFill>
                <a:latin typeface="+mj-lt"/>
                <a:ea typeface="+mj-ea"/>
                <a:cs typeface="조선일보명조" panose="02030304000000000000" pitchFamily="18" charset="-127"/>
              </a:defRPr>
            </a:lvl1pPr>
          </a:lstStyle>
          <a:p>
            <a:pPr marL="0" lvl="0"/>
            <a:r>
              <a:rPr lang="en-US" altLang="ko-KR" dirty="0"/>
              <a:t>Title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579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 선 스타일 (블릿 3개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826737" y="2390058"/>
            <a:ext cx="10782168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just">
              <a:buNone/>
              <a:defRPr lang="ko-KR" altLang="en-US" dirty="0" smtClean="0">
                <a:solidFill>
                  <a:srgbClr val="184A6B"/>
                </a:solidFill>
              </a:defRPr>
            </a:lvl1pPr>
          </a:lstStyle>
          <a:p>
            <a:pPr marL="0" lvl="0"/>
            <a:r>
              <a:rPr lang="ko-KR" altLang="en-US" dirty="0"/>
              <a:t>마스터 텍스트 스타일을 편집합니다</a:t>
            </a:r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696"/>
          <a:stretch/>
        </p:blipFill>
        <p:spPr>
          <a:xfrm>
            <a:off x="-1" y="1673"/>
            <a:ext cx="12194979" cy="886634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-2980" y="6580342"/>
            <a:ext cx="12194979" cy="285749"/>
          </a:xfrm>
          <a:prstGeom prst="rect">
            <a:avLst/>
          </a:prstGeom>
          <a:solidFill>
            <a:srgbClr val="115789">
              <a:alpha val="4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 userDrawn="1"/>
        </p:nvCxnSpPr>
        <p:spPr>
          <a:xfrm>
            <a:off x="273755" y="911331"/>
            <a:ext cx="4835274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 userDrawn="1"/>
        </p:nvCxnSpPr>
        <p:spPr>
          <a:xfrm>
            <a:off x="606639" y="1955389"/>
            <a:ext cx="11002266" cy="0"/>
          </a:xfrm>
          <a:prstGeom prst="line">
            <a:avLst/>
          </a:prstGeom>
          <a:ln w="38100">
            <a:solidFill>
              <a:srgbClr val="2CDFE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이등변 삼각형 6"/>
          <p:cNvSpPr/>
          <p:nvPr userDrawn="1"/>
        </p:nvSpPr>
        <p:spPr>
          <a:xfrm rot="5400000">
            <a:off x="611053" y="2500780"/>
            <a:ext cx="213614" cy="184150"/>
          </a:xfrm>
          <a:prstGeom prst="triangle">
            <a:avLst/>
          </a:prstGeom>
          <a:solidFill>
            <a:srgbClr val="7FD4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632"/>
          <a:stretch/>
        </p:blipFill>
        <p:spPr>
          <a:xfrm>
            <a:off x="11229446" y="-16149"/>
            <a:ext cx="913195" cy="1035506"/>
          </a:xfrm>
          <a:prstGeom prst="rect">
            <a:avLst/>
          </a:prstGeom>
        </p:spPr>
      </p:pic>
      <p:sp>
        <p:nvSpPr>
          <p:cNvPr id="9" name="이등변 삼각형 8"/>
          <p:cNvSpPr/>
          <p:nvPr userDrawn="1"/>
        </p:nvSpPr>
        <p:spPr>
          <a:xfrm rot="5400000">
            <a:off x="611053" y="3699069"/>
            <a:ext cx="213614" cy="184150"/>
          </a:xfrm>
          <a:prstGeom prst="triangle">
            <a:avLst/>
          </a:prstGeom>
          <a:solidFill>
            <a:srgbClr val="7FD4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이등변 삼각형 9"/>
          <p:cNvSpPr/>
          <p:nvPr userDrawn="1"/>
        </p:nvSpPr>
        <p:spPr>
          <a:xfrm rot="5400000">
            <a:off x="611053" y="4897358"/>
            <a:ext cx="213614" cy="184150"/>
          </a:xfrm>
          <a:prstGeom prst="triangle">
            <a:avLst/>
          </a:prstGeom>
          <a:solidFill>
            <a:srgbClr val="7FD4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0" hasCustomPrompt="1"/>
          </p:nvPr>
        </p:nvSpPr>
        <p:spPr>
          <a:xfrm>
            <a:off x="606639" y="1436145"/>
            <a:ext cx="548936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FontTx/>
              <a:buNone/>
              <a:defRPr lang="ko-KR" altLang="en-US" sz="3000" spc="-150" dirty="0">
                <a:solidFill>
                  <a:srgbClr val="184A6B"/>
                </a:solidFill>
                <a:latin typeface="+mj-lt"/>
                <a:ea typeface="+mj-ea"/>
                <a:cs typeface="조선일보명조" panose="02030304000000000000" pitchFamily="18" charset="-127"/>
              </a:defRPr>
            </a:lvl1pPr>
          </a:lstStyle>
          <a:p>
            <a:pPr marL="0" lvl="0"/>
            <a:r>
              <a:rPr lang="en-US" altLang="ko-KR" dirty="0"/>
              <a:t>Title</a:t>
            </a:r>
            <a:endParaRPr lang="ko-KR" altLang="en-US" dirty="0"/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12"/>
          </p:nvPr>
        </p:nvSpPr>
        <p:spPr>
          <a:xfrm>
            <a:off x="826737" y="3588347"/>
            <a:ext cx="10782168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just">
              <a:buNone/>
              <a:defRPr lang="ko-KR" altLang="en-US" dirty="0" smtClean="0">
                <a:solidFill>
                  <a:srgbClr val="184A6B"/>
                </a:solidFill>
              </a:defRPr>
            </a:lvl1pPr>
          </a:lstStyle>
          <a:p>
            <a:pPr marL="0"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22" name="텍스트 개체 틀 21"/>
          <p:cNvSpPr>
            <a:spLocks noGrp="1"/>
          </p:cNvSpPr>
          <p:nvPr>
            <p:ph type="body" sz="quarter" idx="13"/>
          </p:nvPr>
        </p:nvSpPr>
        <p:spPr>
          <a:xfrm>
            <a:off x="826737" y="4786636"/>
            <a:ext cx="10782168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just">
              <a:buNone/>
              <a:defRPr lang="ko-KR" altLang="en-US" dirty="0" smtClean="0">
                <a:solidFill>
                  <a:srgbClr val="184A6B"/>
                </a:solidFill>
              </a:defRPr>
            </a:lvl1pPr>
          </a:lstStyle>
          <a:p>
            <a:pPr marL="0"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25" name="바닥글 개체 틀 14"/>
          <p:cNvSpPr>
            <a:spLocks noGrp="1"/>
          </p:cNvSpPr>
          <p:nvPr>
            <p:ph type="ftr" sz="quarter" idx="3"/>
          </p:nvPr>
        </p:nvSpPr>
        <p:spPr>
          <a:xfrm>
            <a:off x="4037109" y="6620817"/>
            <a:ext cx="4114800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17" name="슬라이드 번호 개체 틀 16"/>
          <p:cNvSpPr>
            <a:spLocks noGrp="1"/>
          </p:cNvSpPr>
          <p:nvPr>
            <p:ph type="sldNum" sz="quarter" idx="4"/>
          </p:nvPr>
        </p:nvSpPr>
        <p:spPr>
          <a:xfrm>
            <a:off x="9104313" y="6570569"/>
            <a:ext cx="2735773" cy="3087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/>
                </a:solidFill>
              </a:defRPr>
            </a:lvl1pPr>
          </a:lstStyle>
          <a:p>
            <a:fld id="{5BC373C5-40C0-4198-9E06-0924FC79B41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70904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4979" cy="6856327"/>
          </a:xfrm>
          <a:prstGeom prst="rect">
            <a:avLst/>
          </a:prstGeom>
        </p:spPr>
      </p:pic>
      <p:cxnSp>
        <p:nvCxnSpPr>
          <p:cNvPr id="10" name="직선 연결선 9"/>
          <p:cNvCxnSpPr/>
          <p:nvPr userDrawn="1"/>
        </p:nvCxnSpPr>
        <p:spPr>
          <a:xfrm>
            <a:off x="2440795" y="3055177"/>
            <a:ext cx="7307427" cy="0"/>
          </a:xfrm>
          <a:prstGeom prst="line">
            <a:avLst/>
          </a:prstGeom>
        </p:spPr>
      </p:cxnSp>
      <p:sp>
        <p:nvSpPr>
          <p:cNvPr id="11" name="제목 1"/>
          <p:cNvSpPr>
            <a:spLocks noGrp="1"/>
          </p:cNvSpPr>
          <p:nvPr>
            <p:ph type="ctrTitle"/>
          </p:nvPr>
        </p:nvSpPr>
        <p:spPr>
          <a:xfrm>
            <a:off x="3167153" y="2408846"/>
            <a:ext cx="5857694" cy="646331"/>
          </a:xfrm>
          <a:prstGeom prst="rect">
            <a:avLst/>
          </a:prstGeom>
        </p:spPr>
        <p:txBody>
          <a:bodyPr wrap="none">
            <a:spAutoFit/>
          </a:bodyPr>
          <a:lstStyle>
            <a:lvl1pPr algn="ctr">
              <a:defRPr lang="ko-KR" altLang="en-US" sz="4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marL="0" lvl="0"/>
            <a:r>
              <a:rPr lang="ko-KR" altLang="en-US" dirty="0"/>
              <a:t>마스터 제목 스타일 편집</a:t>
            </a:r>
          </a:p>
        </p:txBody>
      </p:sp>
      <p:sp>
        <p:nvSpPr>
          <p:cNvPr id="12" name="텍스트 개체 틀 41"/>
          <p:cNvSpPr>
            <a:spLocks noGrp="1"/>
          </p:cNvSpPr>
          <p:nvPr>
            <p:ph type="body" sz="quarter" idx="10" hasCustomPrompt="1"/>
          </p:nvPr>
        </p:nvSpPr>
        <p:spPr>
          <a:xfrm>
            <a:off x="63500" y="63500"/>
            <a:ext cx="1393330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228600" indent="-228600">
              <a:buFontTx/>
              <a:buNone/>
              <a:defRPr lang="ko-KR" altLang="en-US" baseline="0" dirty="0">
                <a:solidFill>
                  <a:schemeClr val="tx2">
                    <a:lumMod val="50000"/>
                  </a:schemeClr>
                </a:solidFill>
                <a:latin typeface="+mj-lt"/>
                <a:ea typeface="+mj-ea"/>
              </a:defRPr>
            </a:lvl1pPr>
          </a:lstStyle>
          <a:p>
            <a:pPr marL="0" lvl="0" indent="0"/>
            <a:r>
              <a:rPr lang="en-US" altLang="ko-KR" dirty="0"/>
              <a:t>PPT title</a:t>
            </a:r>
            <a:endParaRPr lang="ko-KR" altLang="en-US" dirty="0"/>
          </a:p>
        </p:txBody>
      </p:sp>
      <p:cxnSp>
        <p:nvCxnSpPr>
          <p:cNvPr id="13" name="직선 연결선 12"/>
          <p:cNvCxnSpPr/>
          <p:nvPr userDrawn="1"/>
        </p:nvCxnSpPr>
        <p:spPr>
          <a:xfrm>
            <a:off x="2455309" y="3055177"/>
            <a:ext cx="727200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392825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696"/>
          <a:stretch/>
        </p:blipFill>
        <p:spPr>
          <a:xfrm>
            <a:off x="-1" y="1673"/>
            <a:ext cx="12194979" cy="886634"/>
          </a:xfrm>
          <a:prstGeom prst="rect">
            <a:avLst/>
          </a:prstGeom>
        </p:spPr>
      </p:pic>
      <p:sp>
        <p:nvSpPr>
          <p:cNvPr id="8" name="직사각형 7"/>
          <p:cNvSpPr/>
          <p:nvPr userDrawn="1"/>
        </p:nvSpPr>
        <p:spPr>
          <a:xfrm>
            <a:off x="0" y="6580342"/>
            <a:ext cx="12192000" cy="285749"/>
          </a:xfrm>
          <a:prstGeom prst="rect">
            <a:avLst/>
          </a:prstGeom>
          <a:solidFill>
            <a:srgbClr val="115789">
              <a:alpha val="4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273755" y="911331"/>
            <a:ext cx="4835274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/>
          <p:cNvPicPr>
            <a:picLocks noChangeAspect="1"/>
          </p:cNvPicPr>
          <p:nvPr userDrawn="1"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632"/>
          <a:stretch/>
        </p:blipFill>
        <p:spPr>
          <a:xfrm>
            <a:off x="11229446" y="-16149"/>
            <a:ext cx="913195" cy="1035506"/>
          </a:xfrm>
          <a:prstGeom prst="rect">
            <a:avLst/>
          </a:prstGeom>
        </p:spPr>
      </p:pic>
      <p:sp>
        <p:nvSpPr>
          <p:cNvPr id="12" name="직사각형 11"/>
          <p:cNvSpPr/>
          <p:nvPr userDrawn="1"/>
        </p:nvSpPr>
        <p:spPr>
          <a:xfrm>
            <a:off x="11694499" y="6562110"/>
            <a:ext cx="4363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/>
              <a:t>/</a:t>
            </a:r>
            <a:r>
              <a:rPr lang="en-US" altLang="ko-KR" sz="1400" b="1" dirty="0" smtClean="0"/>
              <a:t>12</a:t>
            </a:r>
            <a:endParaRPr lang="en-US" altLang="ko-KR" sz="1400" b="1" dirty="0"/>
          </a:p>
        </p:txBody>
      </p:sp>
    </p:spTree>
    <p:extLst>
      <p:ext uri="{BB962C8B-B14F-4D97-AF65-F5344CB8AC3E}">
        <p14:creationId xmlns:p14="http://schemas.microsoft.com/office/powerpoint/2010/main" val="185386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5" r:id="rId3"/>
    <p:sldLayoutId id="2147483653" r:id="rId4"/>
    <p:sldLayoutId id="2147483650" r:id="rId5"/>
    <p:sldLayoutId id="2147483662" r:id="rId6"/>
    <p:sldLayoutId id="2147483659" r:id="rId7"/>
    <p:sldLayoutId id="2147483660" r:id="rId8"/>
    <p:sldLayoutId id="2147483658" r:id="rId9"/>
    <p:sldLayoutId id="2147483663" r:id="rId10"/>
    <p:sldLayoutId id="2147483665" r:id="rId11"/>
    <p:sldLayoutId id="2147483667" r:id="rId1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845384" y="1353967"/>
            <a:ext cx="8501238" cy="3250121"/>
          </a:xfrm>
        </p:spPr>
        <p:txBody>
          <a:bodyPr/>
          <a:lstStyle/>
          <a:p>
            <a:pPr lvl="0">
              <a:spcBef>
                <a:spcPts val="1000"/>
              </a:spcBef>
            </a:pPr>
            <a:r>
              <a:rPr kumimoji="1" lang="en-US" altLang="ko-KR" dirty="0" smtClean="0"/>
              <a:t/>
            </a:r>
            <a:br>
              <a:rPr kumimoji="1" lang="en-US" altLang="ko-KR" dirty="0" smtClean="0"/>
            </a:br>
            <a:r>
              <a:rPr kumimoji="1" lang="en-US" altLang="ko-KR" dirty="0" smtClean="0"/>
              <a:t>Lecture 11</a:t>
            </a:r>
            <a:br>
              <a:rPr kumimoji="1" lang="en-US" altLang="ko-KR" dirty="0" smtClean="0"/>
            </a:br>
            <a:r>
              <a:rPr lang="en-US" altLang="ko-KR" dirty="0"/>
              <a:t>Register Scoreboarding</a:t>
            </a:r>
            <a:r>
              <a:rPr lang="ko-KR" altLang="en-US" dirty="0" smtClean="0">
                <a:latin typeface="+mn-lt"/>
              </a:rPr>
              <a:t/>
            </a:r>
            <a:br>
              <a:rPr lang="ko-KR" altLang="en-US" dirty="0" smtClean="0">
                <a:latin typeface="+mn-lt"/>
              </a:rPr>
            </a:br>
            <a:r>
              <a:rPr lang="en-US" altLang="ko-KR" dirty="0" smtClean="0">
                <a:latin typeface="+mn-lt"/>
              </a:rPr>
              <a:t/>
            </a:r>
            <a:br>
              <a:rPr lang="en-US" altLang="ko-KR" dirty="0" smtClean="0">
                <a:latin typeface="+mn-lt"/>
              </a:rPr>
            </a:br>
            <a:r>
              <a:rPr kumimoji="1" lang="en-US" altLang="ko-KR" sz="2800" dirty="0" smtClean="0">
                <a:solidFill>
                  <a:prstClr val="black"/>
                </a:solidFill>
                <a:latin typeface="Calibri"/>
                <a:ea typeface="맑은 고딕"/>
              </a:rPr>
              <a:t>Courtesy of A. </a:t>
            </a:r>
            <a:r>
              <a:rPr kumimoji="1" lang="en-US" altLang="ko-KR" sz="2800" dirty="0" err="1" smtClean="0">
                <a:solidFill>
                  <a:prstClr val="black"/>
                </a:solidFill>
                <a:latin typeface="Calibri"/>
                <a:ea typeface="맑은 고딕"/>
              </a:rPr>
              <a:t>Shrivastava</a:t>
            </a:r>
            <a:r>
              <a:rPr kumimoji="1" lang="en-US" altLang="ko-KR" sz="2800" dirty="0" smtClean="0">
                <a:solidFill>
                  <a:prstClr val="black"/>
                </a:solidFill>
                <a:latin typeface="Calibri"/>
                <a:ea typeface="맑은 고딕"/>
              </a:rPr>
              <a:t> (ASU) &amp; Tack-Don Han (Yonsei)</a:t>
            </a:r>
            <a:r>
              <a:rPr kumimoji="1" lang="ko-KR" altLang="en-US" sz="2400" dirty="0" smtClean="0">
                <a:solidFill>
                  <a:prstClr val="black"/>
                </a:solidFill>
                <a:latin typeface="Calibri"/>
                <a:ea typeface="맑은 고딕"/>
              </a:rPr>
              <a:t/>
            </a:r>
            <a:br>
              <a:rPr kumimoji="1" lang="ko-KR" altLang="en-US" sz="2400" dirty="0" smtClean="0">
                <a:solidFill>
                  <a:prstClr val="black"/>
                </a:solidFill>
                <a:latin typeface="Calibri"/>
                <a:ea typeface="맑은 고딕"/>
              </a:rPr>
            </a:br>
            <a:endParaRPr lang="ko-KR" altLang="en-US" dirty="0">
              <a:latin typeface="+mn-lt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887780" y="5104164"/>
            <a:ext cx="5065041" cy="996170"/>
          </a:xfrm>
        </p:spPr>
        <p:txBody>
          <a:bodyPr/>
          <a:lstStyle/>
          <a:p>
            <a:pPr algn="r"/>
            <a:r>
              <a:rPr lang="en-US" altLang="ko-KR" dirty="0">
                <a:latin typeface="+mn-lt"/>
                <a:ea typeface="+mn-ea"/>
              </a:rPr>
              <a:t>Department of Computer Science</a:t>
            </a:r>
          </a:p>
          <a:p>
            <a:pPr algn="r"/>
            <a:r>
              <a:rPr lang="en-US" altLang="ko-KR" dirty="0" err="1">
                <a:latin typeface="+mn-lt"/>
                <a:ea typeface="+mn-ea"/>
              </a:rPr>
              <a:t>Kyoungwoo</a:t>
            </a:r>
            <a:r>
              <a:rPr lang="en-US" altLang="ko-KR" dirty="0">
                <a:latin typeface="+mn-lt"/>
                <a:ea typeface="+mn-ea"/>
              </a:rPr>
              <a:t> Lee</a:t>
            </a:r>
            <a:endParaRPr lang="ko-KR" altLang="en-US" dirty="0">
              <a:latin typeface="+mn-lt"/>
              <a:ea typeface="+mn-ea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>
          <a:xfrm>
            <a:off x="63500" y="63500"/>
            <a:ext cx="4964757" cy="480131"/>
          </a:xfrm>
        </p:spPr>
        <p:txBody>
          <a:bodyPr/>
          <a:lstStyle/>
          <a:p>
            <a:r>
              <a:rPr lang="en-US" altLang="ko-KR" dirty="0">
                <a:latin typeface="+mn-lt"/>
                <a:ea typeface="+mn-ea"/>
              </a:rPr>
              <a:t>Computer </a:t>
            </a:r>
            <a:r>
              <a:rPr lang="en-US" altLang="ko-KR" dirty="0" smtClean="0">
                <a:latin typeface="+mn-lt"/>
                <a:ea typeface="+mn-ea"/>
              </a:rPr>
              <a:t>Architecture-Module4</a:t>
            </a:r>
            <a:endParaRPr lang="ko-KR" altLang="en-US" dirty="0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41247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Four Stages of Scoreboard Control</a:t>
            </a:r>
            <a:endParaRPr lang="en-US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09599" y="1124745"/>
            <a:ext cx="11349789" cy="5001419"/>
          </a:xfrm>
        </p:spPr>
        <p:txBody>
          <a:bodyPr/>
          <a:lstStyle/>
          <a:p>
            <a:r>
              <a:rPr lang="en-US" dirty="0" smtClean="0">
                <a:solidFill>
                  <a:srgbClr val="3333CC"/>
                </a:solidFill>
              </a:rPr>
              <a:t>Execution</a:t>
            </a:r>
            <a:r>
              <a:rPr lang="en-US" dirty="0" smtClean="0"/>
              <a:t>—operate on operands (EX)</a:t>
            </a:r>
          </a:p>
          <a:p>
            <a:pPr lvl="1"/>
            <a:r>
              <a:rPr lang="en-US" dirty="0" smtClean="0"/>
              <a:t>The functional unit begins execution upon receiving </a:t>
            </a:r>
            <a:r>
              <a:rPr lang="en-US" dirty="0" smtClean="0"/>
              <a:t>operands</a:t>
            </a:r>
          </a:p>
          <a:p>
            <a:pPr lvl="1"/>
            <a:r>
              <a:rPr lang="en-US" dirty="0" smtClean="0"/>
              <a:t>When </a:t>
            </a:r>
            <a:r>
              <a:rPr lang="en-US" dirty="0" smtClean="0"/>
              <a:t>the result is ready, it notifies the scoreboard that it has completed </a:t>
            </a:r>
            <a:r>
              <a:rPr lang="en-US" dirty="0" smtClean="0"/>
              <a:t>execution</a:t>
            </a:r>
            <a:endParaRPr lang="en-US" dirty="0" smtClean="0"/>
          </a:p>
          <a:p>
            <a:r>
              <a:rPr lang="en-US" dirty="0" smtClean="0">
                <a:solidFill>
                  <a:srgbClr val="3333CC"/>
                </a:solidFill>
              </a:rPr>
              <a:t>Write result</a:t>
            </a:r>
            <a:r>
              <a:rPr lang="en-US" dirty="0" smtClean="0"/>
              <a:t>—finish execution (WB)</a:t>
            </a:r>
          </a:p>
          <a:p>
            <a:pPr lvl="1"/>
            <a:r>
              <a:rPr lang="en-US" dirty="0" smtClean="0"/>
              <a:t>Stall until no WAR hazards with previous instructions: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Example:	DIVD	</a:t>
            </a:r>
            <a:r>
              <a:rPr lang="en-US" dirty="0" smtClean="0"/>
              <a:t>   F0, F2, F4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			ADDD	</a:t>
            </a:r>
            <a:r>
              <a:rPr lang="en-US" dirty="0" smtClean="0"/>
              <a:t>   F10, F0, </a:t>
            </a:r>
            <a:r>
              <a:rPr lang="en-US" dirty="0" smtClean="0">
                <a:solidFill>
                  <a:srgbClr val="3333CC"/>
                </a:solidFill>
              </a:rPr>
              <a:t>F8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			SUBD	</a:t>
            </a:r>
            <a:r>
              <a:rPr lang="en-US" dirty="0" smtClean="0"/>
              <a:t>   </a:t>
            </a:r>
            <a:r>
              <a:rPr lang="en-US" dirty="0" smtClean="0">
                <a:solidFill>
                  <a:srgbClr val="3333CC"/>
                </a:solidFill>
              </a:rPr>
              <a:t>F8</a:t>
            </a:r>
            <a:r>
              <a:rPr lang="en-US" dirty="0" smtClean="0"/>
              <a:t>, F8, F14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CDC 6600 scoreboard would stall SUBD until ADDD reads operands</a:t>
            </a:r>
            <a:endParaRPr 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940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Three Parts of the Scoreboard</a:t>
            </a:r>
            <a:endParaRPr lang="en-US"/>
          </a:p>
        </p:txBody>
      </p:sp>
      <p:sp>
        <p:nvSpPr>
          <p:cNvPr id="24371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3190" y="914193"/>
            <a:ext cx="11319710" cy="5647641"/>
          </a:xfrm>
        </p:spPr>
        <p:txBody>
          <a:bodyPr/>
          <a:lstStyle/>
          <a:p>
            <a:r>
              <a:rPr lang="en-US" dirty="0" smtClean="0">
                <a:solidFill>
                  <a:srgbClr val="3333CC"/>
                </a:solidFill>
              </a:rPr>
              <a:t>Instruction status</a:t>
            </a:r>
            <a:r>
              <a:rPr lang="en-US" dirty="0" smtClean="0"/>
              <a:t>: Which of 4 steps the instruction is in</a:t>
            </a:r>
          </a:p>
          <a:p>
            <a:r>
              <a:rPr lang="en-US" dirty="0" smtClean="0">
                <a:solidFill>
                  <a:srgbClr val="3333CC"/>
                </a:solidFill>
              </a:rPr>
              <a:t>Functional unit status</a:t>
            </a:r>
            <a:r>
              <a:rPr lang="en-US" dirty="0" smtClean="0"/>
              <a:t>: Indicates the state of the functional unit (FU). 9 fields for each functional unit		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Busy:</a:t>
            </a:r>
            <a:r>
              <a:rPr lang="en-US" dirty="0" smtClean="0"/>
              <a:t>	Indicates whether the unit is busy or </a:t>
            </a:r>
            <a:r>
              <a:rPr lang="en-US" dirty="0" smtClean="0"/>
              <a:t>not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Op</a:t>
            </a:r>
            <a:r>
              <a:rPr lang="en-US" dirty="0" smtClean="0">
                <a:solidFill>
                  <a:srgbClr val="FF0000"/>
                </a:solidFill>
              </a:rPr>
              <a:t>:</a:t>
            </a:r>
            <a:r>
              <a:rPr lang="en-US" dirty="0" smtClean="0"/>
              <a:t>	Operation to perform in the unit (e.g., + or </a:t>
            </a:r>
            <a:r>
              <a:rPr lang="en-US" dirty="0" smtClean="0"/>
              <a:t>–)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Fi</a:t>
            </a:r>
            <a:r>
              <a:rPr lang="en-US" dirty="0" smtClean="0">
                <a:solidFill>
                  <a:srgbClr val="FF0000"/>
                </a:solidFill>
              </a:rPr>
              <a:t>:</a:t>
            </a:r>
            <a:r>
              <a:rPr lang="en-US" dirty="0" smtClean="0"/>
              <a:t>	</a:t>
            </a:r>
            <a:r>
              <a:rPr lang="en-US" dirty="0" smtClean="0"/>
              <a:t>Destination register</a:t>
            </a:r>
          </a:p>
          <a:p>
            <a:pPr lvl="1"/>
            <a:r>
              <a:rPr lang="en-US" dirty="0" err="1" smtClean="0">
                <a:solidFill>
                  <a:srgbClr val="FF0000"/>
                </a:solidFill>
              </a:rPr>
              <a:t>Fj,Fk</a:t>
            </a:r>
            <a:r>
              <a:rPr lang="en-US" dirty="0" smtClean="0">
                <a:solidFill>
                  <a:srgbClr val="FF0000"/>
                </a:solidFill>
              </a:rPr>
              <a:t>:</a:t>
            </a:r>
            <a:r>
              <a:rPr lang="en-US" dirty="0" smtClean="0"/>
              <a:t>	Source-register </a:t>
            </a:r>
            <a:r>
              <a:rPr lang="en-US" dirty="0" smtClean="0"/>
              <a:t>numbers</a:t>
            </a:r>
          </a:p>
          <a:p>
            <a:pPr lvl="1"/>
            <a:r>
              <a:rPr lang="en-US" dirty="0" err="1" smtClean="0">
                <a:solidFill>
                  <a:srgbClr val="FF0000"/>
                </a:solidFill>
              </a:rPr>
              <a:t>Qj,Qk</a:t>
            </a:r>
            <a:r>
              <a:rPr lang="en-US" dirty="0" smtClean="0">
                <a:solidFill>
                  <a:srgbClr val="FF0000"/>
                </a:solidFill>
              </a:rPr>
              <a:t>:	</a:t>
            </a:r>
            <a:r>
              <a:rPr lang="en-US" dirty="0" smtClean="0"/>
              <a:t>Functional units producing source registers Fj, </a:t>
            </a:r>
            <a:r>
              <a:rPr lang="en-US" dirty="0" err="1" smtClean="0"/>
              <a:t>Fk</a:t>
            </a:r>
            <a:endParaRPr lang="en-US" dirty="0"/>
          </a:p>
          <a:p>
            <a:pPr lvl="1"/>
            <a:r>
              <a:rPr lang="en-US" dirty="0" err="1" smtClean="0">
                <a:solidFill>
                  <a:srgbClr val="FF0000"/>
                </a:solidFill>
              </a:rPr>
              <a:t>Rj,Rk</a:t>
            </a:r>
            <a:r>
              <a:rPr lang="en-US" dirty="0" smtClean="0">
                <a:solidFill>
                  <a:srgbClr val="FF0000"/>
                </a:solidFill>
              </a:rPr>
              <a:t>:</a:t>
            </a:r>
            <a:r>
              <a:rPr lang="en-US" dirty="0" smtClean="0"/>
              <a:t>	Flags indicating when Fj, </a:t>
            </a:r>
            <a:r>
              <a:rPr lang="en-US" dirty="0" err="1" smtClean="0"/>
              <a:t>Fk</a:t>
            </a:r>
            <a:r>
              <a:rPr lang="en-US" dirty="0" smtClean="0"/>
              <a:t> are ready</a:t>
            </a:r>
          </a:p>
          <a:p>
            <a:r>
              <a:rPr lang="en-US" dirty="0" smtClean="0">
                <a:solidFill>
                  <a:srgbClr val="3333CC"/>
                </a:solidFill>
              </a:rPr>
              <a:t>Register result status</a:t>
            </a:r>
            <a:r>
              <a:rPr lang="en-US" dirty="0" smtClean="0"/>
              <a:t>: Indicates which functional unit will write each </a:t>
            </a:r>
            <a:r>
              <a:rPr lang="en-US" dirty="0" smtClean="0"/>
              <a:t>  register</a:t>
            </a:r>
            <a:r>
              <a:rPr lang="en-US" dirty="0" smtClean="0"/>
              <a:t>, if one exists. Blank when no pending instructions will write </a:t>
            </a:r>
            <a:r>
              <a:rPr lang="en-US" dirty="0" smtClean="0"/>
              <a:t>    that </a:t>
            </a:r>
            <a:r>
              <a:rPr lang="en-US" dirty="0" smtClean="0"/>
              <a:t>register </a:t>
            </a:r>
            <a:endParaRPr 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787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3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3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3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3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43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43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43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43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3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3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43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43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437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437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437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437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437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437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3715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>
          <a:xfrm>
            <a:off x="826737" y="2390058"/>
            <a:ext cx="10782168" cy="480131"/>
          </a:xfrm>
        </p:spPr>
        <p:txBody>
          <a:bodyPr/>
          <a:lstStyle/>
          <a:p>
            <a:r>
              <a:rPr kumimoji="1" lang="en-US" altLang="ko-KR" dirty="0" smtClean="0"/>
              <a:t>Out-of-Order Execution: </a:t>
            </a:r>
            <a:r>
              <a:rPr kumimoji="1" lang="en-US" altLang="ko-KR" dirty="0" err="1" smtClean="0"/>
              <a:t>Scoreboarding</a:t>
            </a:r>
            <a:r>
              <a:rPr kumimoji="1" lang="en-US" altLang="ko-KR" dirty="0" smtClean="0"/>
              <a:t> and </a:t>
            </a:r>
            <a:r>
              <a:rPr kumimoji="1" lang="en-US" altLang="ko-KR" dirty="0" err="1" smtClean="0"/>
              <a:t>Tomasulo</a:t>
            </a:r>
            <a:r>
              <a:rPr kumimoji="1" lang="en-US" altLang="ko-KR" dirty="0" smtClean="0"/>
              <a:t> Algorithm </a:t>
            </a:r>
            <a:endParaRPr kumimoji="1" lang="en-US" altLang="ko-KR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ko-KR" dirty="0"/>
              <a:t>Summary</a:t>
            </a:r>
            <a:endParaRPr kumimoji="1"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>
          <a:xfrm>
            <a:off x="826737" y="3588347"/>
            <a:ext cx="10782168" cy="480131"/>
          </a:xfrm>
        </p:spPr>
        <p:txBody>
          <a:bodyPr/>
          <a:lstStyle/>
          <a:p>
            <a:r>
              <a:rPr kumimoji="1" lang="en-US" altLang="ko-KR" dirty="0" smtClean="0"/>
              <a:t>Scoreboard Architecture: handle Structural Hazards and WAR Hazards</a:t>
            </a:r>
            <a:endParaRPr kumimoji="1"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ko-KR" b="1" dirty="0" smtClean="0"/>
              <a:t>Next: </a:t>
            </a:r>
            <a:r>
              <a:rPr kumimoji="1" lang="en-US" altLang="ko-KR" b="1" dirty="0" smtClean="0"/>
              <a:t>Scoreboard Example</a:t>
            </a:r>
            <a:endParaRPr kumimoji="1" lang="ko-KR" altLang="en-US" b="1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 algn="r"/>
            <a:fld id="{5BC373C5-40C0-4198-9E06-0924FC79B413}" type="slidenum">
              <a:rPr lang="ko-KR" altLang="en-US" sz="1400" b="1" smtClean="0"/>
              <a:pPr algn="r"/>
              <a:t>12</a:t>
            </a:fld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521290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텍스트 개체 틀 1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Agenda</a:t>
            </a:r>
            <a:endParaRPr lang="ko-KR" altLang="en-US" dirty="0"/>
          </a:p>
        </p:txBody>
      </p:sp>
      <p:sp>
        <p:nvSpPr>
          <p:cNvPr id="15" name="내용 개체 틀 4"/>
          <p:cNvSpPr txBox="1">
            <a:spLocks/>
          </p:cNvSpPr>
          <p:nvPr/>
        </p:nvSpPr>
        <p:spPr>
          <a:xfrm>
            <a:off x="608135" y="2025651"/>
            <a:ext cx="11687907" cy="412750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kumimoji="1" lang="en-US" altLang="ko-KR" dirty="0" err="1" smtClean="0"/>
              <a:t>Scoreboarding</a:t>
            </a:r>
            <a:endParaRPr kumimoji="1" lang="en-US" altLang="ko-KR" dirty="0"/>
          </a:p>
          <a:p>
            <a:pPr marL="514350" indent="-514350">
              <a:buFont typeface="+mj-lt"/>
              <a:buAutoNum type="arabicPeriod"/>
            </a:pPr>
            <a:endParaRPr kumimoji="1" lang="en-US" altLang="ko-KR" dirty="0"/>
          </a:p>
          <a:p>
            <a:pPr marL="514350" indent="-514350">
              <a:buFont typeface="+mj-lt"/>
              <a:buAutoNum type="arabicPeriod"/>
            </a:pPr>
            <a:r>
              <a:rPr kumimoji="1" lang="en-US" altLang="ko-KR" dirty="0"/>
              <a:t>Scoreboard Architecture</a:t>
            </a:r>
            <a:endParaRPr kumimoji="1" lang="en-US" altLang="ko-KR" dirty="0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9076950" y="6563667"/>
            <a:ext cx="2743200" cy="216000"/>
          </a:xfrm>
          <a:prstGeom prst="rect">
            <a:avLst/>
          </a:prstGeom>
        </p:spPr>
        <p:txBody>
          <a:bodyPr/>
          <a:lstStyle/>
          <a:p>
            <a:pPr algn="r"/>
            <a:fld id="{5BC373C5-40C0-4198-9E06-0924FC79B413}" type="slidenum">
              <a:rPr lang="ko-KR" altLang="en-US" sz="1400" b="1" smtClean="0"/>
              <a:pPr algn="r"/>
              <a:t>2</a:t>
            </a:fld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331092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>
          <a:xfrm>
            <a:off x="4469713" y="2408846"/>
            <a:ext cx="3252685" cy="646331"/>
          </a:xfrm>
        </p:spPr>
        <p:txBody>
          <a:bodyPr/>
          <a:lstStyle/>
          <a:p>
            <a:r>
              <a:rPr kumimoji="1" lang="en-US" altLang="ko-KR" dirty="0" err="1" smtClean="0"/>
              <a:t>Scoreboarding</a:t>
            </a:r>
            <a:endParaRPr kumimoji="1" lang="ko-KR" altLang="en-US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63500" y="63500"/>
            <a:ext cx="3602268" cy="480131"/>
          </a:xfrm>
        </p:spPr>
        <p:txBody>
          <a:bodyPr/>
          <a:lstStyle/>
          <a:p>
            <a:r>
              <a:rPr lang="en-US" altLang="ko-KR" dirty="0" smtClean="0"/>
              <a:t>Out-of-Order Execution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0513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OoO</a:t>
            </a:r>
            <a:r>
              <a:rPr lang="en-US" dirty="0" smtClean="0"/>
              <a:t> </a:t>
            </a:r>
            <a:r>
              <a:rPr lang="en-US" dirty="0" smtClean="0"/>
              <a:t>execution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124745"/>
            <a:ext cx="11403932" cy="5001419"/>
          </a:xfrm>
        </p:spPr>
        <p:txBody>
          <a:bodyPr/>
          <a:lstStyle/>
          <a:p>
            <a:r>
              <a:rPr lang="en-US" dirty="0" err="1" smtClean="0"/>
              <a:t>Scoreboarding</a:t>
            </a:r>
            <a:endParaRPr lang="en-US" dirty="0" smtClean="0"/>
          </a:p>
          <a:p>
            <a:pPr lvl="1"/>
            <a:r>
              <a:rPr lang="en-US" dirty="0" smtClean="0"/>
              <a:t>Allowing instructions to execute </a:t>
            </a:r>
            <a:r>
              <a:rPr lang="en-US" dirty="0" err="1" smtClean="0"/>
              <a:t>OoO</a:t>
            </a:r>
            <a:r>
              <a:rPr lang="en-US" dirty="0" smtClean="0"/>
              <a:t> </a:t>
            </a:r>
            <a:r>
              <a:rPr lang="en-US" dirty="0" smtClean="0"/>
              <a:t>when there are sufficient resources and no data dependences</a:t>
            </a:r>
          </a:p>
          <a:p>
            <a:pPr lvl="2"/>
            <a:r>
              <a:rPr lang="en-US" dirty="0" smtClean="0"/>
              <a:t>Handles WAR hazards</a:t>
            </a:r>
          </a:p>
          <a:p>
            <a:endParaRPr lang="en-US" dirty="0" smtClean="0"/>
          </a:p>
          <a:p>
            <a:r>
              <a:rPr lang="en-US" dirty="0" err="1" smtClean="0"/>
              <a:t>Tomasulo</a:t>
            </a:r>
            <a:r>
              <a:rPr lang="en-US" dirty="0" smtClean="0"/>
              <a:t> </a:t>
            </a:r>
            <a:r>
              <a:rPr lang="en-US" dirty="0" smtClean="0"/>
              <a:t>algorithm</a:t>
            </a:r>
          </a:p>
          <a:p>
            <a:pPr lvl="2"/>
            <a:r>
              <a:rPr lang="en-US" dirty="0" smtClean="0"/>
              <a:t>Handles WAR and WAW hazards</a:t>
            </a:r>
          </a:p>
          <a:p>
            <a:pPr lvl="2"/>
            <a:r>
              <a:rPr lang="en-US" dirty="0" smtClean="0"/>
              <a:t>Handles speculations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335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Scoreboard: a bookkeeping technique</a:t>
            </a:r>
            <a:endParaRPr lang="en-US"/>
          </a:p>
        </p:txBody>
      </p:sp>
      <p:sp>
        <p:nvSpPr>
          <p:cNvPr id="23859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08809" y="944271"/>
            <a:ext cx="11373853" cy="5001419"/>
          </a:xfrm>
        </p:spPr>
        <p:txBody>
          <a:bodyPr/>
          <a:lstStyle/>
          <a:p>
            <a:r>
              <a:rPr lang="en-US" dirty="0" smtClean="0"/>
              <a:t>Scoreboards date to CDC6600 in 1963</a:t>
            </a:r>
          </a:p>
          <a:p>
            <a:r>
              <a:rPr lang="en-US" dirty="0" smtClean="0"/>
              <a:t>Instructions execute if not dependent on previous instructions and no </a:t>
            </a:r>
            <a:r>
              <a:rPr lang="en-US" dirty="0" smtClean="0"/>
              <a:t>hazards </a:t>
            </a:r>
            <a:endParaRPr lang="en-US" dirty="0" smtClean="0"/>
          </a:p>
          <a:p>
            <a:r>
              <a:rPr lang="en-US" dirty="0" smtClean="0"/>
              <a:t>CDC </a:t>
            </a:r>
            <a:r>
              <a:rPr lang="en-US" dirty="0" smtClean="0"/>
              <a:t>6600: In order issue, out-of-order execution, out-of-order commit (or completion)</a:t>
            </a:r>
          </a:p>
          <a:p>
            <a:pPr lvl="1"/>
            <a:r>
              <a:rPr lang="en-US" dirty="0" smtClean="0"/>
              <a:t>No forwarding!</a:t>
            </a:r>
          </a:p>
          <a:p>
            <a:pPr lvl="1"/>
            <a:r>
              <a:rPr lang="en-US" dirty="0" smtClean="0"/>
              <a:t>Imprecise </a:t>
            </a:r>
            <a:r>
              <a:rPr lang="en-US" dirty="0" smtClean="0"/>
              <a:t>interrupt/</a:t>
            </a:r>
          </a:p>
          <a:p>
            <a:pPr marL="325800" lvl="1" indent="0">
              <a:buNone/>
            </a:pPr>
            <a:r>
              <a:rPr lang="en-US" dirty="0" smtClean="0"/>
              <a:t>exception </a:t>
            </a:r>
            <a:r>
              <a:rPr lang="en-US" dirty="0" smtClean="0"/>
              <a:t>model for now</a:t>
            </a:r>
            <a:endParaRPr 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7787" y="3502126"/>
            <a:ext cx="7013909" cy="296820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827787" y="3117410"/>
            <a:ext cx="3137590" cy="52322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2800" dirty="0" smtClean="0"/>
              <a:t>Baseball Scoreboard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59338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>
          <a:xfrm>
            <a:off x="3416568" y="2408846"/>
            <a:ext cx="5358968" cy="646331"/>
          </a:xfrm>
        </p:spPr>
        <p:txBody>
          <a:bodyPr/>
          <a:lstStyle/>
          <a:p>
            <a:r>
              <a:rPr kumimoji="1" lang="en-US" altLang="ko-KR" dirty="0" smtClean="0"/>
              <a:t>Scoreboard Architecture</a:t>
            </a:r>
            <a:endParaRPr kumimoji="1" lang="ko-KR" altLang="en-US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63500" y="63500"/>
            <a:ext cx="3602268" cy="480131"/>
          </a:xfrm>
        </p:spPr>
        <p:txBody>
          <a:bodyPr/>
          <a:lstStyle/>
          <a:p>
            <a:r>
              <a:rPr lang="en-US" altLang="ko-KR" dirty="0" smtClean="0"/>
              <a:t>Out-of-Order Execution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93357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Scoreboard Architecture (CDC 6600)</a:t>
            </a:r>
            <a:endParaRPr 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35EC6-F145-4FFC-92A9-7AB97ABAE7EB}" type="slidenum">
              <a:rPr lang="en-US" smtClean="0"/>
              <a:pPr/>
              <a:t>7</a:t>
            </a:fld>
            <a:endParaRPr lang="en-US"/>
          </a:p>
        </p:txBody>
      </p:sp>
      <p:grpSp>
        <p:nvGrpSpPr>
          <p:cNvPr id="8" name="그룹 7"/>
          <p:cNvGrpSpPr/>
          <p:nvPr/>
        </p:nvGrpSpPr>
        <p:grpSpPr>
          <a:xfrm>
            <a:off x="612001" y="992604"/>
            <a:ext cx="10821506" cy="5462337"/>
            <a:chOff x="1659801" y="877342"/>
            <a:chExt cx="8725905" cy="5287962"/>
          </a:xfrm>
        </p:grpSpPr>
        <p:sp>
          <p:nvSpPr>
            <p:cNvPr id="77828" name="Freeform 2"/>
            <p:cNvSpPr>
              <a:spLocks/>
            </p:cNvSpPr>
            <p:nvPr/>
          </p:nvSpPr>
          <p:spPr bwMode="auto">
            <a:xfrm>
              <a:off x="7924800" y="1821904"/>
              <a:ext cx="457200" cy="3810000"/>
            </a:xfrm>
            <a:custGeom>
              <a:avLst/>
              <a:gdLst>
                <a:gd name="T0" fmla="*/ 0 w 240"/>
                <a:gd name="T1" fmla="*/ 2147483647 h 2400"/>
                <a:gd name="T2" fmla="*/ 2147483647 w 240"/>
                <a:gd name="T3" fmla="*/ 2147483647 h 2400"/>
                <a:gd name="T4" fmla="*/ 2147483647 w 240"/>
                <a:gd name="T5" fmla="*/ 0 h 24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40" h="2400">
                  <a:moveTo>
                    <a:pt x="0" y="2400"/>
                  </a:moveTo>
                  <a:lnTo>
                    <a:pt x="240" y="2400"/>
                  </a:lnTo>
                  <a:lnTo>
                    <a:pt x="240" y="0"/>
                  </a:lnTo>
                </a:path>
              </a:pathLst>
            </a:cu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77830" name="Text Box 4"/>
            <p:cNvSpPr txBox="1">
              <a:spLocks noChangeArrowheads="1"/>
            </p:cNvSpPr>
            <p:nvPr/>
          </p:nvSpPr>
          <p:spPr bwMode="auto">
            <a:xfrm rot="16200000">
              <a:off x="8117295" y="2618900"/>
              <a:ext cx="3658374" cy="7078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4000" b="1" dirty="0">
                  <a:latin typeface="+mn-lt"/>
                </a:rPr>
                <a:t>Functional Units</a:t>
              </a:r>
            </a:p>
          </p:txBody>
        </p:sp>
        <p:sp>
          <p:nvSpPr>
            <p:cNvPr id="77831" name="Text Box 5"/>
            <p:cNvSpPr txBox="1">
              <a:spLocks noChangeArrowheads="1"/>
            </p:cNvSpPr>
            <p:nvPr/>
          </p:nvSpPr>
          <p:spPr bwMode="auto">
            <a:xfrm rot="16200000">
              <a:off x="961308" y="2286319"/>
              <a:ext cx="2104872" cy="7078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4000" b="1">
                  <a:latin typeface="+mn-lt"/>
                </a:rPr>
                <a:t>Registers</a:t>
              </a:r>
            </a:p>
          </p:txBody>
        </p:sp>
        <p:grpSp>
          <p:nvGrpSpPr>
            <p:cNvPr id="77832" name="Group 6"/>
            <p:cNvGrpSpPr>
              <a:grpSpLocks/>
            </p:cNvGrpSpPr>
            <p:nvPr/>
          </p:nvGrpSpPr>
          <p:grpSpPr bwMode="auto">
            <a:xfrm>
              <a:off x="2447925" y="877342"/>
              <a:ext cx="7010400" cy="4191000"/>
              <a:chOff x="582" y="749"/>
              <a:chExt cx="4416" cy="2640"/>
            </a:xfrm>
          </p:grpSpPr>
          <p:grpSp>
            <p:nvGrpSpPr>
              <p:cNvPr id="77837" name="Group 7"/>
              <p:cNvGrpSpPr>
                <a:grpSpLocks/>
              </p:cNvGrpSpPr>
              <p:nvPr/>
            </p:nvGrpSpPr>
            <p:grpSpPr bwMode="auto">
              <a:xfrm>
                <a:off x="582" y="749"/>
                <a:ext cx="864" cy="660"/>
                <a:chOff x="768" y="816"/>
                <a:chExt cx="576" cy="256"/>
              </a:xfrm>
            </p:grpSpPr>
            <p:sp>
              <p:nvSpPr>
                <p:cNvPr id="77867" name="Rectangle 8"/>
                <p:cNvSpPr>
                  <a:spLocks noChangeArrowheads="1"/>
                </p:cNvSpPr>
                <p:nvPr/>
              </p:nvSpPr>
              <p:spPr bwMode="auto">
                <a:xfrm>
                  <a:off x="768" y="816"/>
                  <a:ext cx="576" cy="128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/>
                <a:lstStyle/>
                <a:p>
                  <a:endParaRPr lang="en-US" sz="2800"/>
                </a:p>
              </p:txBody>
            </p:sp>
            <p:sp>
              <p:nvSpPr>
                <p:cNvPr id="77868" name="Rectangle 9"/>
                <p:cNvSpPr>
                  <a:spLocks noChangeArrowheads="1"/>
                </p:cNvSpPr>
                <p:nvPr/>
              </p:nvSpPr>
              <p:spPr bwMode="auto">
                <a:xfrm>
                  <a:off x="768" y="944"/>
                  <a:ext cx="576" cy="128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/>
                <a:lstStyle/>
                <a:p>
                  <a:endParaRPr lang="en-US" sz="2800"/>
                </a:p>
              </p:txBody>
            </p:sp>
          </p:grpSp>
          <p:grpSp>
            <p:nvGrpSpPr>
              <p:cNvPr id="77838" name="Group 10"/>
              <p:cNvGrpSpPr>
                <a:grpSpLocks/>
              </p:cNvGrpSpPr>
              <p:nvPr/>
            </p:nvGrpSpPr>
            <p:grpSpPr bwMode="auto">
              <a:xfrm>
                <a:off x="582" y="1409"/>
                <a:ext cx="864" cy="660"/>
                <a:chOff x="768" y="816"/>
                <a:chExt cx="576" cy="256"/>
              </a:xfrm>
            </p:grpSpPr>
            <p:sp>
              <p:nvSpPr>
                <p:cNvPr id="77865" name="Rectangle 11"/>
                <p:cNvSpPr>
                  <a:spLocks noChangeArrowheads="1"/>
                </p:cNvSpPr>
                <p:nvPr/>
              </p:nvSpPr>
              <p:spPr bwMode="auto">
                <a:xfrm>
                  <a:off x="768" y="816"/>
                  <a:ext cx="576" cy="128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/>
                <a:lstStyle/>
                <a:p>
                  <a:endParaRPr lang="en-US" sz="2800"/>
                </a:p>
              </p:txBody>
            </p:sp>
            <p:sp>
              <p:nvSpPr>
                <p:cNvPr id="77866" name="Rectangle 12"/>
                <p:cNvSpPr>
                  <a:spLocks noChangeArrowheads="1"/>
                </p:cNvSpPr>
                <p:nvPr/>
              </p:nvSpPr>
              <p:spPr bwMode="auto">
                <a:xfrm>
                  <a:off x="768" y="944"/>
                  <a:ext cx="576" cy="128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/>
                <a:lstStyle/>
                <a:p>
                  <a:endParaRPr lang="en-US" sz="2800"/>
                </a:p>
              </p:txBody>
            </p:sp>
          </p:grpSp>
          <p:grpSp>
            <p:nvGrpSpPr>
              <p:cNvPr id="77839" name="Group 13"/>
              <p:cNvGrpSpPr>
                <a:grpSpLocks/>
              </p:cNvGrpSpPr>
              <p:nvPr/>
            </p:nvGrpSpPr>
            <p:grpSpPr bwMode="auto">
              <a:xfrm>
                <a:off x="582" y="2069"/>
                <a:ext cx="864" cy="660"/>
                <a:chOff x="768" y="816"/>
                <a:chExt cx="576" cy="256"/>
              </a:xfrm>
            </p:grpSpPr>
            <p:sp>
              <p:nvSpPr>
                <p:cNvPr id="77863" name="Rectangle 14"/>
                <p:cNvSpPr>
                  <a:spLocks noChangeArrowheads="1"/>
                </p:cNvSpPr>
                <p:nvPr/>
              </p:nvSpPr>
              <p:spPr bwMode="auto">
                <a:xfrm>
                  <a:off x="768" y="816"/>
                  <a:ext cx="576" cy="128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/>
                <a:lstStyle/>
                <a:p>
                  <a:endParaRPr lang="en-US" sz="2800"/>
                </a:p>
              </p:txBody>
            </p:sp>
            <p:sp>
              <p:nvSpPr>
                <p:cNvPr id="77864" name="Rectangle 15"/>
                <p:cNvSpPr>
                  <a:spLocks noChangeArrowheads="1"/>
                </p:cNvSpPr>
                <p:nvPr/>
              </p:nvSpPr>
              <p:spPr bwMode="auto">
                <a:xfrm>
                  <a:off x="768" y="944"/>
                  <a:ext cx="576" cy="128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/>
                <a:lstStyle/>
                <a:p>
                  <a:endParaRPr lang="en-US" sz="2800"/>
                </a:p>
              </p:txBody>
            </p:sp>
          </p:grpSp>
          <p:grpSp>
            <p:nvGrpSpPr>
              <p:cNvPr id="77840" name="Group 16"/>
              <p:cNvGrpSpPr>
                <a:grpSpLocks/>
              </p:cNvGrpSpPr>
              <p:nvPr/>
            </p:nvGrpSpPr>
            <p:grpSpPr bwMode="auto">
              <a:xfrm>
                <a:off x="582" y="2729"/>
                <a:ext cx="864" cy="660"/>
                <a:chOff x="768" y="816"/>
                <a:chExt cx="576" cy="256"/>
              </a:xfrm>
            </p:grpSpPr>
            <p:sp>
              <p:nvSpPr>
                <p:cNvPr id="77861" name="Rectangle 17"/>
                <p:cNvSpPr>
                  <a:spLocks noChangeArrowheads="1"/>
                </p:cNvSpPr>
                <p:nvPr/>
              </p:nvSpPr>
              <p:spPr bwMode="auto">
                <a:xfrm>
                  <a:off x="768" y="816"/>
                  <a:ext cx="576" cy="128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/>
                <a:lstStyle/>
                <a:p>
                  <a:endParaRPr lang="en-US" sz="2800"/>
                </a:p>
              </p:txBody>
            </p:sp>
            <p:sp>
              <p:nvSpPr>
                <p:cNvPr id="77862" name="Rectangle 18"/>
                <p:cNvSpPr>
                  <a:spLocks noChangeArrowheads="1"/>
                </p:cNvSpPr>
                <p:nvPr/>
              </p:nvSpPr>
              <p:spPr bwMode="auto">
                <a:xfrm>
                  <a:off x="768" y="944"/>
                  <a:ext cx="576" cy="128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/>
                <a:lstStyle/>
                <a:p>
                  <a:endParaRPr lang="en-US" sz="2800"/>
                </a:p>
              </p:txBody>
            </p:sp>
          </p:grpSp>
          <p:sp>
            <p:nvSpPr>
              <p:cNvPr id="77841" name="Rectangle 19"/>
              <p:cNvSpPr>
                <a:spLocks noChangeArrowheads="1"/>
              </p:cNvSpPr>
              <p:nvPr/>
            </p:nvSpPr>
            <p:spPr bwMode="auto">
              <a:xfrm>
                <a:off x="3906" y="893"/>
                <a:ext cx="816" cy="216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63500" dist="107763" dir="2700000" algn="ctr" rotWithShape="0">
                  <a:schemeClr val="bg2">
                    <a:alpha val="74998"/>
                  </a:schemeClr>
                </a:outerShdw>
              </a:effectLst>
            </p:spPr>
            <p:txBody>
              <a:bodyPr wrap="none" anchor="ctr"/>
              <a:lstStyle/>
              <a:p>
                <a:pPr algn="ctr"/>
                <a:r>
                  <a:rPr lang="en-US" sz="2800" b="1"/>
                  <a:t>FP Mult</a:t>
                </a:r>
              </a:p>
            </p:txBody>
          </p:sp>
          <p:sp>
            <p:nvSpPr>
              <p:cNvPr id="77842" name="Rectangle 20"/>
              <p:cNvSpPr>
                <a:spLocks noChangeArrowheads="1"/>
              </p:cNvSpPr>
              <p:nvPr/>
            </p:nvSpPr>
            <p:spPr bwMode="auto">
              <a:xfrm>
                <a:off x="3906" y="1109"/>
                <a:ext cx="816" cy="216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63500" dist="107763" dir="2700000" algn="ctr" rotWithShape="0">
                  <a:schemeClr val="bg2">
                    <a:alpha val="74998"/>
                  </a:schemeClr>
                </a:outerShdw>
              </a:effectLst>
            </p:spPr>
            <p:txBody>
              <a:bodyPr wrap="none" anchor="ctr"/>
              <a:lstStyle/>
              <a:p>
                <a:pPr algn="ctr"/>
                <a:r>
                  <a:rPr lang="en-US" sz="2800" b="1" dirty="0"/>
                  <a:t>FP </a:t>
                </a:r>
                <a:r>
                  <a:rPr lang="en-US" sz="2800" b="1" dirty="0" err="1"/>
                  <a:t>Mult</a:t>
                </a:r>
                <a:endParaRPr lang="en-US" sz="2800" b="1" dirty="0"/>
              </a:p>
            </p:txBody>
          </p:sp>
          <p:sp>
            <p:nvSpPr>
              <p:cNvPr id="77843" name="Rectangle 21"/>
              <p:cNvSpPr>
                <a:spLocks noChangeArrowheads="1"/>
              </p:cNvSpPr>
              <p:nvPr/>
            </p:nvSpPr>
            <p:spPr bwMode="auto">
              <a:xfrm>
                <a:off x="3906" y="1709"/>
                <a:ext cx="816" cy="216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63500" dist="107763" dir="2700000" algn="ctr" rotWithShape="0">
                  <a:schemeClr val="bg2">
                    <a:alpha val="74998"/>
                  </a:schemeClr>
                </a:outerShdw>
              </a:effectLst>
            </p:spPr>
            <p:txBody>
              <a:bodyPr wrap="none" anchor="ctr"/>
              <a:lstStyle/>
              <a:p>
                <a:pPr algn="ctr"/>
                <a:r>
                  <a:rPr lang="en-US" sz="2800" b="1"/>
                  <a:t>FP Divide</a:t>
                </a:r>
              </a:p>
            </p:txBody>
          </p:sp>
          <p:sp>
            <p:nvSpPr>
              <p:cNvPr id="77844" name="Rectangle 22"/>
              <p:cNvSpPr>
                <a:spLocks noChangeArrowheads="1"/>
              </p:cNvSpPr>
              <p:nvPr/>
            </p:nvSpPr>
            <p:spPr bwMode="auto">
              <a:xfrm>
                <a:off x="3906" y="2237"/>
                <a:ext cx="816" cy="216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63500" dist="107763" dir="2700000" algn="ctr" rotWithShape="0">
                  <a:schemeClr val="bg2">
                    <a:alpha val="74998"/>
                  </a:schemeClr>
                </a:outerShdw>
              </a:effectLst>
            </p:spPr>
            <p:txBody>
              <a:bodyPr wrap="none" anchor="ctr"/>
              <a:lstStyle/>
              <a:p>
                <a:pPr algn="ctr"/>
                <a:r>
                  <a:rPr lang="en-US" sz="2800" b="1"/>
                  <a:t>FP Add</a:t>
                </a:r>
              </a:p>
            </p:txBody>
          </p:sp>
          <p:sp>
            <p:nvSpPr>
              <p:cNvPr id="77845" name="Rectangle 23"/>
              <p:cNvSpPr>
                <a:spLocks noChangeArrowheads="1"/>
              </p:cNvSpPr>
              <p:nvPr/>
            </p:nvSpPr>
            <p:spPr bwMode="auto">
              <a:xfrm>
                <a:off x="3906" y="2861"/>
                <a:ext cx="816" cy="216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63500" dist="107763" dir="2700000" algn="ctr" rotWithShape="0">
                  <a:schemeClr val="bg2">
                    <a:alpha val="74998"/>
                  </a:schemeClr>
                </a:outerShdw>
              </a:effectLst>
            </p:spPr>
            <p:txBody>
              <a:bodyPr wrap="none" anchor="ctr"/>
              <a:lstStyle/>
              <a:p>
                <a:pPr algn="ctr"/>
                <a:r>
                  <a:rPr lang="en-US" sz="2800" b="1"/>
                  <a:t>Integer</a:t>
                </a:r>
              </a:p>
            </p:txBody>
          </p:sp>
          <p:sp>
            <p:nvSpPr>
              <p:cNvPr id="77846" name="Line 24"/>
              <p:cNvSpPr>
                <a:spLocks noChangeShapeType="1"/>
              </p:cNvSpPr>
              <p:nvPr/>
            </p:nvSpPr>
            <p:spPr bwMode="auto">
              <a:xfrm>
                <a:off x="1514" y="931"/>
                <a:ext cx="2400" cy="1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2800"/>
              </a:p>
            </p:txBody>
          </p:sp>
          <p:sp>
            <p:nvSpPr>
              <p:cNvPr id="77847" name="Line 25"/>
              <p:cNvSpPr>
                <a:spLocks noChangeShapeType="1"/>
              </p:cNvSpPr>
              <p:nvPr/>
            </p:nvSpPr>
            <p:spPr bwMode="auto">
              <a:xfrm>
                <a:off x="1514" y="1037"/>
                <a:ext cx="2400" cy="1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2800"/>
              </a:p>
            </p:txBody>
          </p:sp>
          <p:sp>
            <p:nvSpPr>
              <p:cNvPr id="77848" name="Line 26"/>
              <p:cNvSpPr>
                <a:spLocks noChangeShapeType="1"/>
              </p:cNvSpPr>
              <p:nvPr/>
            </p:nvSpPr>
            <p:spPr bwMode="auto">
              <a:xfrm>
                <a:off x="1514" y="1757"/>
                <a:ext cx="2400" cy="1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2800"/>
              </a:p>
            </p:txBody>
          </p:sp>
          <p:sp>
            <p:nvSpPr>
              <p:cNvPr id="77849" name="Line 27"/>
              <p:cNvSpPr>
                <a:spLocks noChangeShapeType="1"/>
              </p:cNvSpPr>
              <p:nvPr/>
            </p:nvSpPr>
            <p:spPr bwMode="auto">
              <a:xfrm>
                <a:off x="1514" y="1863"/>
                <a:ext cx="2400" cy="1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2800"/>
              </a:p>
            </p:txBody>
          </p:sp>
          <p:sp>
            <p:nvSpPr>
              <p:cNvPr id="77850" name="Line 28"/>
              <p:cNvSpPr>
                <a:spLocks noChangeShapeType="1"/>
              </p:cNvSpPr>
              <p:nvPr/>
            </p:nvSpPr>
            <p:spPr bwMode="auto">
              <a:xfrm>
                <a:off x="1515" y="2295"/>
                <a:ext cx="2400" cy="1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2800"/>
              </a:p>
            </p:txBody>
          </p:sp>
          <p:sp>
            <p:nvSpPr>
              <p:cNvPr id="77851" name="Line 29"/>
              <p:cNvSpPr>
                <a:spLocks noChangeShapeType="1"/>
              </p:cNvSpPr>
              <p:nvPr/>
            </p:nvSpPr>
            <p:spPr bwMode="auto">
              <a:xfrm>
                <a:off x="1515" y="2401"/>
                <a:ext cx="2400" cy="1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2800"/>
              </a:p>
            </p:txBody>
          </p:sp>
          <p:sp>
            <p:nvSpPr>
              <p:cNvPr id="77852" name="Line 30"/>
              <p:cNvSpPr>
                <a:spLocks noChangeShapeType="1"/>
              </p:cNvSpPr>
              <p:nvPr/>
            </p:nvSpPr>
            <p:spPr bwMode="auto">
              <a:xfrm>
                <a:off x="1514" y="2895"/>
                <a:ext cx="2400" cy="1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2800"/>
              </a:p>
            </p:txBody>
          </p:sp>
          <p:sp>
            <p:nvSpPr>
              <p:cNvPr id="77853" name="Line 31"/>
              <p:cNvSpPr>
                <a:spLocks noChangeShapeType="1"/>
              </p:cNvSpPr>
              <p:nvPr/>
            </p:nvSpPr>
            <p:spPr bwMode="auto">
              <a:xfrm>
                <a:off x="1514" y="3001"/>
                <a:ext cx="2400" cy="1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2800"/>
              </a:p>
            </p:txBody>
          </p:sp>
          <p:sp>
            <p:nvSpPr>
              <p:cNvPr id="77854" name="Freeform 32"/>
              <p:cNvSpPr>
                <a:spLocks/>
              </p:cNvSpPr>
              <p:nvPr/>
            </p:nvSpPr>
            <p:spPr bwMode="auto">
              <a:xfrm>
                <a:off x="3654" y="941"/>
                <a:ext cx="240" cy="223"/>
              </a:xfrm>
              <a:custGeom>
                <a:avLst/>
                <a:gdLst>
                  <a:gd name="T0" fmla="*/ 0 w 240"/>
                  <a:gd name="T1" fmla="*/ 0 h 240"/>
                  <a:gd name="T2" fmla="*/ 0 w 240"/>
                  <a:gd name="T3" fmla="*/ 165 h 240"/>
                  <a:gd name="T4" fmla="*/ 240 w 240"/>
                  <a:gd name="T5" fmla="*/ 165 h 24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40" h="240">
                    <a:moveTo>
                      <a:pt x="0" y="0"/>
                    </a:moveTo>
                    <a:lnTo>
                      <a:pt x="0" y="240"/>
                    </a:lnTo>
                    <a:lnTo>
                      <a:pt x="240" y="240"/>
                    </a:lnTo>
                  </a:path>
                </a:pathLst>
              </a:custGeom>
              <a:noFill/>
              <a:ln w="571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2800"/>
              </a:p>
            </p:txBody>
          </p:sp>
          <p:sp>
            <p:nvSpPr>
              <p:cNvPr id="77855" name="Freeform 33"/>
              <p:cNvSpPr>
                <a:spLocks/>
              </p:cNvSpPr>
              <p:nvPr/>
            </p:nvSpPr>
            <p:spPr bwMode="auto">
              <a:xfrm>
                <a:off x="3572" y="1054"/>
                <a:ext cx="322" cy="203"/>
              </a:xfrm>
              <a:custGeom>
                <a:avLst/>
                <a:gdLst>
                  <a:gd name="T0" fmla="*/ 0 w 240"/>
                  <a:gd name="T1" fmla="*/ 0 h 240"/>
                  <a:gd name="T2" fmla="*/ 0 w 240"/>
                  <a:gd name="T3" fmla="*/ 104 h 240"/>
                  <a:gd name="T4" fmla="*/ 1044 w 240"/>
                  <a:gd name="T5" fmla="*/ 104 h 24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40" h="240">
                    <a:moveTo>
                      <a:pt x="0" y="0"/>
                    </a:moveTo>
                    <a:lnTo>
                      <a:pt x="0" y="240"/>
                    </a:lnTo>
                    <a:lnTo>
                      <a:pt x="240" y="240"/>
                    </a:lnTo>
                  </a:path>
                </a:pathLst>
              </a:custGeom>
              <a:noFill/>
              <a:ln w="571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2800"/>
              </a:p>
            </p:txBody>
          </p:sp>
          <p:sp>
            <p:nvSpPr>
              <p:cNvPr id="77856" name="Freeform 34"/>
              <p:cNvSpPr>
                <a:spLocks/>
              </p:cNvSpPr>
              <p:nvPr/>
            </p:nvSpPr>
            <p:spPr bwMode="auto">
              <a:xfrm>
                <a:off x="1494" y="1181"/>
                <a:ext cx="3504" cy="240"/>
              </a:xfrm>
              <a:custGeom>
                <a:avLst/>
                <a:gdLst>
                  <a:gd name="T0" fmla="*/ 3216 w 3504"/>
                  <a:gd name="T1" fmla="*/ 0 h 240"/>
                  <a:gd name="T2" fmla="*/ 3504 w 3504"/>
                  <a:gd name="T3" fmla="*/ 0 h 240"/>
                  <a:gd name="T4" fmla="*/ 3504 w 3504"/>
                  <a:gd name="T5" fmla="*/ 240 h 240"/>
                  <a:gd name="T6" fmla="*/ 0 w 3504"/>
                  <a:gd name="T7" fmla="*/ 240 h 24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504" h="240">
                    <a:moveTo>
                      <a:pt x="3216" y="0"/>
                    </a:moveTo>
                    <a:lnTo>
                      <a:pt x="3504" y="0"/>
                    </a:lnTo>
                    <a:lnTo>
                      <a:pt x="3504" y="240"/>
                    </a:lnTo>
                    <a:lnTo>
                      <a:pt x="0" y="240"/>
                    </a:lnTo>
                  </a:path>
                </a:pathLst>
              </a:custGeom>
              <a:noFill/>
              <a:ln w="57150" cap="flat" cmpd="sng">
                <a:solidFill>
                  <a:schemeClr val="hlink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2800"/>
              </a:p>
            </p:txBody>
          </p:sp>
          <p:sp>
            <p:nvSpPr>
              <p:cNvPr id="77857" name="Freeform 35"/>
              <p:cNvSpPr>
                <a:spLocks/>
              </p:cNvSpPr>
              <p:nvPr/>
            </p:nvSpPr>
            <p:spPr bwMode="auto">
              <a:xfrm>
                <a:off x="1494" y="1805"/>
                <a:ext cx="3504" cy="240"/>
              </a:xfrm>
              <a:custGeom>
                <a:avLst/>
                <a:gdLst>
                  <a:gd name="T0" fmla="*/ 3216 w 3504"/>
                  <a:gd name="T1" fmla="*/ 0 h 240"/>
                  <a:gd name="T2" fmla="*/ 3504 w 3504"/>
                  <a:gd name="T3" fmla="*/ 0 h 240"/>
                  <a:gd name="T4" fmla="*/ 3504 w 3504"/>
                  <a:gd name="T5" fmla="*/ 240 h 240"/>
                  <a:gd name="T6" fmla="*/ 0 w 3504"/>
                  <a:gd name="T7" fmla="*/ 240 h 24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504" h="240">
                    <a:moveTo>
                      <a:pt x="3216" y="0"/>
                    </a:moveTo>
                    <a:lnTo>
                      <a:pt x="3504" y="0"/>
                    </a:lnTo>
                    <a:lnTo>
                      <a:pt x="3504" y="240"/>
                    </a:lnTo>
                    <a:lnTo>
                      <a:pt x="0" y="240"/>
                    </a:lnTo>
                  </a:path>
                </a:pathLst>
              </a:custGeom>
              <a:noFill/>
              <a:ln w="57150" cap="flat" cmpd="sng">
                <a:solidFill>
                  <a:schemeClr val="hlink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2800"/>
              </a:p>
            </p:txBody>
          </p:sp>
          <p:sp>
            <p:nvSpPr>
              <p:cNvPr id="77858" name="Freeform 36"/>
              <p:cNvSpPr>
                <a:spLocks/>
              </p:cNvSpPr>
              <p:nvPr/>
            </p:nvSpPr>
            <p:spPr bwMode="auto">
              <a:xfrm>
                <a:off x="1494" y="2957"/>
                <a:ext cx="3504" cy="240"/>
              </a:xfrm>
              <a:custGeom>
                <a:avLst/>
                <a:gdLst>
                  <a:gd name="T0" fmla="*/ 3216 w 3504"/>
                  <a:gd name="T1" fmla="*/ 0 h 240"/>
                  <a:gd name="T2" fmla="*/ 3504 w 3504"/>
                  <a:gd name="T3" fmla="*/ 0 h 240"/>
                  <a:gd name="T4" fmla="*/ 3504 w 3504"/>
                  <a:gd name="T5" fmla="*/ 240 h 240"/>
                  <a:gd name="T6" fmla="*/ 0 w 3504"/>
                  <a:gd name="T7" fmla="*/ 240 h 24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504" h="240">
                    <a:moveTo>
                      <a:pt x="3216" y="0"/>
                    </a:moveTo>
                    <a:lnTo>
                      <a:pt x="3504" y="0"/>
                    </a:lnTo>
                    <a:lnTo>
                      <a:pt x="3504" y="240"/>
                    </a:lnTo>
                    <a:lnTo>
                      <a:pt x="0" y="240"/>
                    </a:lnTo>
                  </a:path>
                </a:pathLst>
              </a:custGeom>
              <a:noFill/>
              <a:ln w="57150" cap="flat" cmpd="sng">
                <a:solidFill>
                  <a:schemeClr val="hlink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2800"/>
              </a:p>
            </p:txBody>
          </p:sp>
          <p:sp>
            <p:nvSpPr>
              <p:cNvPr id="77859" name="Freeform 37"/>
              <p:cNvSpPr>
                <a:spLocks/>
              </p:cNvSpPr>
              <p:nvPr/>
            </p:nvSpPr>
            <p:spPr bwMode="auto">
              <a:xfrm>
                <a:off x="1494" y="2333"/>
                <a:ext cx="3504" cy="240"/>
              </a:xfrm>
              <a:custGeom>
                <a:avLst/>
                <a:gdLst>
                  <a:gd name="T0" fmla="*/ 3216 w 3504"/>
                  <a:gd name="T1" fmla="*/ 0 h 240"/>
                  <a:gd name="T2" fmla="*/ 3504 w 3504"/>
                  <a:gd name="T3" fmla="*/ 0 h 240"/>
                  <a:gd name="T4" fmla="*/ 3504 w 3504"/>
                  <a:gd name="T5" fmla="*/ 240 h 240"/>
                  <a:gd name="T6" fmla="*/ 0 w 3504"/>
                  <a:gd name="T7" fmla="*/ 240 h 24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504" h="240">
                    <a:moveTo>
                      <a:pt x="3216" y="0"/>
                    </a:moveTo>
                    <a:lnTo>
                      <a:pt x="3504" y="0"/>
                    </a:lnTo>
                    <a:lnTo>
                      <a:pt x="3504" y="240"/>
                    </a:lnTo>
                    <a:lnTo>
                      <a:pt x="0" y="240"/>
                    </a:lnTo>
                  </a:path>
                </a:pathLst>
              </a:custGeom>
              <a:noFill/>
              <a:ln w="57150" cap="flat" cmpd="sng">
                <a:solidFill>
                  <a:schemeClr val="hlink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2800"/>
              </a:p>
            </p:txBody>
          </p:sp>
          <p:sp>
            <p:nvSpPr>
              <p:cNvPr id="77860" name="Freeform 38"/>
              <p:cNvSpPr>
                <a:spLocks/>
              </p:cNvSpPr>
              <p:nvPr/>
            </p:nvSpPr>
            <p:spPr bwMode="auto">
              <a:xfrm>
                <a:off x="4710" y="989"/>
                <a:ext cx="288" cy="192"/>
              </a:xfrm>
              <a:custGeom>
                <a:avLst/>
                <a:gdLst>
                  <a:gd name="T0" fmla="*/ 0 w 288"/>
                  <a:gd name="T1" fmla="*/ 0 h 192"/>
                  <a:gd name="T2" fmla="*/ 288 w 288"/>
                  <a:gd name="T3" fmla="*/ 0 h 192"/>
                  <a:gd name="T4" fmla="*/ 288 w 288"/>
                  <a:gd name="T5" fmla="*/ 192 h 192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88" h="192">
                    <a:moveTo>
                      <a:pt x="0" y="0"/>
                    </a:moveTo>
                    <a:lnTo>
                      <a:pt x="288" y="0"/>
                    </a:lnTo>
                    <a:lnTo>
                      <a:pt x="288" y="192"/>
                    </a:lnTo>
                  </a:path>
                </a:pathLst>
              </a:custGeom>
              <a:noFill/>
              <a:ln w="57150" cap="flat" cmpd="sng">
                <a:solidFill>
                  <a:schemeClr val="hlink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2800"/>
              </a:p>
            </p:txBody>
          </p:sp>
        </p:grpSp>
        <p:sp>
          <p:nvSpPr>
            <p:cNvPr id="77833" name="Line 39"/>
            <p:cNvSpPr>
              <a:spLocks noChangeShapeType="1"/>
            </p:cNvSpPr>
            <p:nvPr/>
          </p:nvSpPr>
          <p:spPr bwMode="auto">
            <a:xfrm>
              <a:off x="8924926" y="4611142"/>
              <a:ext cx="600075" cy="63976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77834" name="Text Box 40"/>
            <p:cNvSpPr txBox="1">
              <a:spLocks noChangeArrowheads="1"/>
            </p:cNvSpPr>
            <p:nvPr/>
          </p:nvSpPr>
          <p:spPr bwMode="auto">
            <a:xfrm>
              <a:off x="8738909" y="5233156"/>
              <a:ext cx="1646797" cy="584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3200" b="1">
                  <a:latin typeface="+mn-lt"/>
                </a:rPr>
                <a:t>Memory</a:t>
              </a:r>
            </a:p>
          </p:txBody>
        </p:sp>
        <p:sp>
          <p:nvSpPr>
            <p:cNvPr id="77835" name="Rectangle 41"/>
            <p:cNvSpPr>
              <a:spLocks noChangeArrowheads="1"/>
            </p:cNvSpPr>
            <p:nvPr/>
          </p:nvSpPr>
          <p:spPr bwMode="auto">
            <a:xfrm>
              <a:off x="4419600" y="5098504"/>
              <a:ext cx="3505200" cy="1066800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sz="2800" b="1"/>
                <a:t>SCOREBOARD</a:t>
              </a:r>
            </a:p>
          </p:txBody>
        </p:sp>
        <p:sp>
          <p:nvSpPr>
            <p:cNvPr id="77836" name="Freeform 42"/>
            <p:cNvSpPr>
              <a:spLocks/>
            </p:cNvSpPr>
            <p:nvPr/>
          </p:nvSpPr>
          <p:spPr bwMode="auto">
            <a:xfrm>
              <a:off x="3200400" y="5098504"/>
              <a:ext cx="1219200" cy="533400"/>
            </a:xfrm>
            <a:custGeom>
              <a:avLst/>
              <a:gdLst>
                <a:gd name="T0" fmla="*/ 2147483647 w 816"/>
                <a:gd name="T1" fmla="*/ 2147483647 h 336"/>
                <a:gd name="T2" fmla="*/ 0 w 816"/>
                <a:gd name="T3" fmla="*/ 2147483647 h 336"/>
                <a:gd name="T4" fmla="*/ 0 w 816"/>
                <a:gd name="T5" fmla="*/ 0 h 33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816" h="336">
                  <a:moveTo>
                    <a:pt x="816" y="336"/>
                  </a:moveTo>
                  <a:lnTo>
                    <a:pt x="0" y="336"/>
                  </a:lnTo>
                  <a:lnTo>
                    <a:pt x="0" y="0"/>
                  </a:lnTo>
                </a:path>
              </a:pathLst>
            </a:cu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800"/>
            </a:p>
          </p:txBody>
        </p:sp>
      </p:grpSp>
    </p:spTree>
    <p:extLst>
      <p:ext uri="{BB962C8B-B14F-4D97-AF65-F5344CB8AC3E}">
        <p14:creationId xmlns:p14="http://schemas.microsoft.com/office/powerpoint/2010/main" val="1348437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Scoreboard Implications</a:t>
            </a:r>
            <a:endParaRPr lang="en-US"/>
          </a:p>
        </p:txBody>
      </p:sp>
      <p:sp>
        <p:nvSpPr>
          <p:cNvPr id="24064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09600" y="890129"/>
            <a:ext cx="10975200" cy="5001419"/>
          </a:xfrm>
        </p:spPr>
        <p:txBody>
          <a:bodyPr/>
          <a:lstStyle/>
          <a:p>
            <a:r>
              <a:rPr lang="en-US" dirty="0" smtClean="0"/>
              <a:t>Solutions for WAR:</a:t>
            </a:r>
          </a:p>
          <a:p>
            <a:pPr lvl="1"/>
            <a:r>
              <a:rPr lang="en-US" dirty="0" smtClean="0"/>
              <a:t>Stall </a:t>
            </a:r>
            <a:r>
              <a:rPr lang="en-US" dirty="0" err="1" smtClean="0"/>
              <a:t>writeback</a:t>
            </a:r>
            <a:r>
              <a:rPr lang="en-US" dirty="0" smtClean="0"/>
              <a:t> until registers have been read</a:t>
            </a:r>
          </a:p>
          <a:p>
            <a:pPr lvl="1"/>
            <a:r>
              <a:rPr lang="en-US" dirty="0" smtClean="0"/>
              <a:t>Read registers only during Read Operands stage</a:t>
            </a:r>
          </a:p>
          <a:p>
            <a:r>
              <a:rPr lang="en-US" dirty="0" smtClean="0"/>
              <a:t>Solution for WAW:</a:t>
            </a:r>
          </a:p>
          <a:p>
            <a:pPr lvl="1"/>
            <a:r>
              <a:rPr lang="en-US" dirty="0" smtClean="0"/>
              <a:t>Detect hazard and stall issue of new instruction until other instruction completes</a:t>
            </a:r>
          </a:p>
          <a:p>
            <a:r>
              <a:rPr lang="en-US" dirty="0" smtClean="0"/>
              <a:t>No register renaming! (Introduced in </a:t>
            </a:r>
            <a:r>
              <a:rPr lang="en-US" dirty="0" err="1" smtClean="0"/>
              <a:t>Tomasulo</a:t>
            </a:r>
            <a:r>
              <a:rPr lang="en-US" dirty="0" smtClean="0"/>
              <a:t>)</a:t>
            </a:r>
          </a:p>
          <a:p>
            <a:r>
              <a:rPr lang="en-US" dirty="0" smtClean="0"/>
              <a:t>Need to have multiple instructions in execution phase </a:t>
            </a:r>
            <a:r>
              <a:rPr lang="en-US" dirty="0" smtClean="0">
                <a:sym typeface="Wingdings" panose="05000000000000000000" pitchFamily="2" charset="2"/>
              </a:rPr>
              <a:t></a:t>
            </a:r>
            <a:r>
              <a:rPr lang="en-US" dirty="0" smtClean="0"/>
              <a:t> </a:t>
            </a:r>
            <a:r>
              <a:rPr lang="en-US" dirty="0" smtClean="0"/>
              <a:t>multiple </a:t>
            </a:r>
            <a:r>
              <a:rPr lang="en-US" dirty="0" smtClean="0"/>
              <a:t> execution </a:t>
            </a:r>
            <a:r>
              <a:rPr lang="en-US" dirty="0" smtClean="0"/>
              <a:t>units or pipelined execution units</a:t>
            </a:r>
          </a:p>
          <a:p>
            <a:r>
              <a:rPr lang="en-US" dirty="0" smtClean="0"/>
              <a:t>Scoreboard keeps track of dependencies between instructions that have already </a:t>
            </a:r>
            <a:r>
              <a:rPr lang="en-US" dirty="0" smtClean="0"/>
              <a:t>issued</a:t>
            </a:r>
            <a:endParaRPr lang="en-US" dirty="0" smtClean="0"/>
          </a:p>
          <a:p>
            <a:r>
              <a:rPr lang="en-US" dirty="0" smtClean="0"/>
              <a:t>Scoreboard replaces ID, EX, WB with 4 stages</a:t>
            </a:r>
            <a:endParaRPr 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233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Four Stages of Scoreboard Control</a:t>
            </a:r>
            <a:endParaRPr lang="en-US" dirty="0"/>
          </a:p>
        </p:txBody>
      </p:sp>
      <p:sp>
        <p:nvSpPr>
          <p:cNvPr id="24166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09600" y="1124745"/>
            <a:ext cx="11232096" cy="5001419"/>
          </a:xfrm>
        </p:spPr>
        <p:txBody>
          <a:bodyPr/>
          <a:lstStyle/>
          <a:p>
            <a:r>
              <a:rPr lang="en-US" dirty="0" smtClean="0">
                <a:solidFill>
                  <a:srgbClr val="3333CC"/>
                </a:solidFill>
              </a:rPr>
              <a:t>Issue</a:t>
            </a:r>
            <a:r>
              <a:rPr lang="en-US" dirty="0" smtClean="0"/>
              <a:t>—decode instructions &amp; check for structural hazards (ID1)</a:t>
            </a:r>
          </a:p>
          <a:p>
            <a:pPr lvl="1"/>
            <a:r>
              <a:rPr lang="en-US" dirty="0" smtClean="0"/>
              <a:t>Instructions issued in program order (for hazard checking)</a:t>
            </a:r>
          </a:p>
          <a:p>
            <a:pPr lvl="1"/>
            <a:r>
              <a:rPr lang="en-US" dirty="0" smtClean="0"/>
              <a:t>Don’t issue if </a:t>
            </a:r>
            <a:r>
              <a:rPr lang="en-US" dirty="0" smtClean="0">
                <a:solidFill>
                  <a:srgbClr val="3333CC"/>
                </a:solidFill>
              </a:rPr>
              <a:t>structural hazard</a:t>
            </a:r>
          </a:p>
          <a:p>
            <a:pPr lvl="1"/>
            <a:r>
              <a:rPr lang="en-US" dirty="0" smtClean="0"/>
              <a:t>Don’t issue if instruction is </a:t>
            </a:r>
            <a:r>
              <a:rPr lang="en-US" dirty="0" smtClean="0">
                <a:solidFill>
                  <a:srgbClr val="3333CC"/>
                </a:solidFill>
              </a:rPr>
              <a:t>output dependent </a:t>
            </a:r>
            <a:r>
              <a:rPr lang="en-US" dirty="0" smtClean="0"/>
              <a:t>on any previously issued but uncompleted instruction (no WAW hazards) </a:t>
            </a:r>
          </a:p>
          <a:p>
            <a:endParaRPr lang="en-US" dirty="0" smtClean="0">
              <a:solidFill>
                <a:srgbClr val="3333CC"/>
              </a:solidFill>
            </a:endParaRPr>
          </a:p>
          <a:p>
            <a:r>
              <a:rPr lang="en-US" dirty="0" smtClean="0">
                <a:solidFill>
                  <a:srgbClr val="3333CC"/>
                </a:solidFill>
              </a:rPr>
              <a:t>Read </a:t>
            </a:r>
            <a:r>
              <a:rPr lang="en-US" dirty="0" smtClean="0">
                <a:solidFill>
                  <a:srgbClr val="3333CC"/>
                </a:solidFill>
              </a:rPr>
              <a:t>operands</a:t>
            </a:r>
            <a:r>
              <a:rPr lang="en-US" dirty="0" smtClean="0"/>
              <a:t>—wait until no data hazards, then read operands (ID2)</a:t>
            </a:r>
          </a:p>
          <a:p>
            <a:pPr lvl="1"/>
            <a:r>
              <a:rPr lang="en-US" dirty="0" smtClean="0"/>
              <a:t> All real dependencies (RAW hazards) resolved in this stage, since we </a:t>
            </a:r>
            <a:r>
              <a:rPr lang="en-US" dirty="0" smtClean="0"/>
              <a:t>  wait </a:t>
            </a:r>
            <a:r>
              <a:rPr lang="en-US" dirty="0" smtClean="0"/>
              <a:t>for instructions to write back data.</a:t>
            </a:r>
          </a:p>
          <a:p>
            <a:pPr lvl="1"/>
            <a:r>
              <a:rPr lang="en-US" dirty="0" smtClean="0">
                <a:solidFill>
                  <a:srgbClr val="3333CC"/>
                </a:solidFill>
              </a:rPr>
              <a:t>No forwarding of data in this model!</a:t>
            </a:r>
            <a:endParaRPr lang="en-US" dirty="0">
              <a:solidFill>
                <a:srgbClr val="3333CC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989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FL_fonts">
      <a:majorFont>
        <a:latin typeface="Calibri"/>
        <a:ea typeface="맑은 고딕"/>
        <a:cs typeface=""/>
      </a:majorFont>
      <a:minorFont>
        <a:latin typeface="Calibri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2863</TotalTime>
  <Words>548</Words>
  <Application>Microsoft Office PowerPoint</Application>
  <PresentationFormat>와이드스크린</PresentationFormat>
  <Paragraphs>102</Paragraphs>
  <Slides>12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1" baseType="lpstr">
      <vt:lpstr>ＭＳ Ｐゴシック</vt:lpstr>
      <vt:lpstr>맑은 고딕</vt:lpstr>
      <vt:lpstr>연세</vt:lpstr>
      <vt:lpstr>조선일보명조</vt:lpstr>
      <vt:lpstr>Arial</vt:lpstr>
      <vt:lpstr>Calibri</vt:lpstr>
      <vt:lpstr>Times New Roman</vt:lpstr>
      <vt:lpstr>Wingdings</vt:lpstr>
      <vt:lpstr>Office 테마</vt:lpstr>
      <vt:lpstr> Lecture 11 Register Scoreboarding  Courtesy of A. Shrivastava (ASU) &amp; Tack-Don Han (Yonsei) </vt:lpstr>
      <vt:lpstr>PowerPoint 프레젠테이션</vt:lpstr>
      <vt:lpstr>Scoreboarding</vt:lpstr>
      <vt:lpstr>OoO execution </vt:lpstr>
      <vt:lpstr>Scoreboard: a bookkeeping technique</vt:lpstr>
      <vt:lpstr>Scoreboard Architecture</vt:lpstr>
      <vt:lpstr>Scoreboard Architecture (CDC 6600)</vt:lpstr>
      <vt:lpstr>Scoreboard Implications</vt:lpstr>
      <vt:lpstr>Four Stages of Scoreboard Control</vt:lpstr>
      <vt:lpstr>Four Stages of Scoreboard Control</vt:lpstr>
      <vt:lpstr>Three Parts of the Scoreboard</vt:lpstr>
      <vt:lpstr>PowerPoint 프레젠테이션</vt:lpstr>
    </vt:vector>
  </TitlesOfParts>
  <Company>Microsoft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계정</dc:creator>
  <cp:lastModifiedBy>Registered User</cp:lastModifiedBy>
  <cp:revision>214</cp:revision>
  <dcterms:created xsi:type="dcterms:W3CDTF">2015-05-11T14:27:05Z</dcterms:created>
  <dcterms:modified xsi:type="dcterms:W3CDTF">2017-05-18T05:07:54Z</dcterms:modified>
</cp:coreProperties>
</file>