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09" r:id="rId2"/>
    <p:sldId id="510" r:id="rId3"/>
    <p:sldId id="512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496" r:id="rId26"/>
    <p:sldId id="497" r:id="rId27"/>
    <p:sldId id="498" r:id="rId28"/>
    <p:sldId id="499" r:id="rId29"/>
    <p:sldId id="500" r:id="rId30"/>
    <p:sldId id="501" r:id="rId31"/>
    <p:sldId id="502" r:id="rId32"/>
    <p:sldId id="503" r:id="rId33"/>
    <p:sldId id="504" r:id="rId34"/>
    <p:sldId id="51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00"/>
    <a:srgbClr val="8DAFC7"/>
    <a:srgbClr val="077DC5"/>
    <a:srgbClr val="5B9BD5"/>
    <a:srgbClr val="184A6B"/>
    <a:srgbClr val="2CE1E5"/>
    <a:srgbClr val="2CDFE3"/>
    <a:srgbClr val="7FD4E8"/>
    <a:srgbClr val="A0D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74" y="7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41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2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4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/>
              <a:t>Kyoungwoo</a:t>
            </a:r>
            <a:r>
              <a:rPr lang="en-US" altLang="ko-KR" dirty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76A685-973A-454F-858D-87F016AD2F80}" type="datetime1">
              <a:rPr lang="en-US" altLang="ko-KR" smtClean="0"/>
              <a:t>5/18/2017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180000"/>
            <a:ext cx="10972800" cy="56422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>
            <a:lvl1pPr marL="228600" indent="-360000">
              <a:buFont typeface="Wingdings" panose="05000000000000000000" pitchFamily="2" charset="2"/>
              <a:buChar char="l"/>
              <a:defRPr sz="3000"/>
            </a:lvl1pPr>
            <a:lvl2pPr marL="685800" indent="-360000">
              <a:buFont typeface="Wingdings" panose="05000000000000000000" pitchFamily="2" charset="2"/>
              <a:buChar char="Ø"/>
              <a:defRPr sz="2800"/>
            </a:lvl2pPr>
            <a:lvl3pPr marL="1143000" indent="-432000">
              <a:buFont typeface="Wingdings" panose="05000000000000000000" pitchFamily="2" charset="2"/>
              <a:buChar char="u"/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1840" y="6561834"/>
            <a:ext cx="589856" cy="365125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65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E35EC6-F145-4FFC-92A9-7AB97ABAE7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fld id="{0DD82D45-2327-4D4A-8F00-B7F1DA97CFBF}" type="datetime1">
              <a:rPr lang="en-US" altLang="ko-KR" smtClean="0"/>
              <a:t>5/18/2017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r>
              <a:rPr lang="ko-KR" altLang="en-US" dirty="0"/>
              <a:t>한글</a:t>
            </a:r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  <a:p>
            <a:pPr marL="457200" lvl="1"/>
            <a:r>
              <a:rPr lang="ko-KR" altLang="en-US" dirty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694499" y="6562110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/</a:t>
            </a:r>
            <a:r>
              <a:rPr lang="en-US" altLang="ko-KR" sz="1400" b="1" dirty="0" smtClean="0"/>
              <a:t>34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853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3" r:id="rId4"/>
    <p:sldLayoutId id="2147483650" r:id="rId5"/>
    <p:sldLayoutId id="2147483662" r:id="rId6"/>
    <p:sldLayoutId id="2147483659" r:id="rId7"/>
    <p:sldLayoutId id="2147483660" r:id="rId8"/>
    <p:sldLayoutId id="2147483658" r:id="rId9"/>
    <p:sldLayoutId id="2147483663" r:id="rId10"/>
    <p:sldLayoutId id="2147483665" r:id="rId11"/>
    <p:sldLayoutId id="2147483667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6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7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8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9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10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11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12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13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14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15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16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17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18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19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20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21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22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23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24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25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26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27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8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1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2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3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4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5.xls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84" y="1353967"/>
            <a:ext cx="8501238" cy="3250121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Lecture 11</a:t>
            </a:r>
            <a:br>
              <a:rPr kumimoji="1" lang="en-US" altLang="ko-KR" dirty="0" smtClean="0"/>
            </a:br>
            <a:r>
              <a:rPr lang="en-US" altLang="ko-KR" dirty="0"/>
              <a:t>Register Scoreboarding</a:t>
            </a:r>
            <a:r>
              <a:rPr lang="ko-KR" altLang="en-US" dirty="0" smtClean="0">
                <a:latin typeface="+mn-lt"/>
              </a:rPr>
              <a:t/>
            </a:r>
            <a:br>
              <a:rPr lang="ko-KR" altLang="en-US" dirty="0" smtClean="0">
                <a:latin typeface="+mn-lt"/>
              </a:rPr>
            </a:b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kumimoji="1" lang="en-US" altLang="ko-KR" sz="2800" dirty="0" smtClean="0">
                <a:solidFill>
                  <a:prstClr val="black"/>
                </a:solidFill>
                <a:latin typeface="Calibri"/>
                <a:ea typeface="맑은 고딕"/>
              </a:rPr>
              <a:t>Courtesy of A. </a:t>
            </a:r>
            <a:r>
              <a:rPr kumimoji="1" lang="en-US" altLang="ko-KR" sz="2800" dirty="0" err="1" smtClean="0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 smtClean="0">
                <a:solidFill>
                  <a:prstClr val="black"/>
                </a:solidFill>
                <a:latin typeface="Calibri"/>
                <a:ea typeface="맑은 고딕"/>
              </a:rPr>
              <a:t> (ASU) &amp; Tack-Don Han (Yonsei)</a:t>
            </a:r>
            <a:r>
              <a:rPr kumimoji="1" lang="ko-KR" altLang="en-US" sz="2400" dirty="0" smtClean="0">
                <a:solidFill>
                  <a:prstClr val="black"/>
                </a:solidFill>
                <a:latin typeface="Calibri"/>
                <a:ea typeface="맑은 고딕"/>
              </a:rPr>
              <a:t/>
            </a:r>
            <a:br>
              <a:rPr kumimoji="1" lang="ko-KR" altLang="en-US" sz="2400" dirty="0" smtClean="0">
                <a:solidFill>
                  <a:prstClr val="black"/>
                </a:solidFill>
                <a:latin typeface="Calibri"/>
                <a:ea typeface="맑은 고딕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87780" y="5104164"/>
            <a:ext cx="5065041" cy="996170"/>
          </a:xfrm>
        </p:spPr>
        <p:txBody>
          <a:bodyPr/>
          <a:lstStyle/>
          <a:p>
            <a:pPr algn="r"/>
            <a:r>
              <a:rPr lang="en-US" altLang="ko-KR" dirty="0">
                <a:latin typeface="+mn-lt"/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>
                <a:latin typeface="+mn-lt"/>
                <a:ea typeface="+mn-ea"/>
              </a:rPr>
              <a:t>Kyoungwoo</a:t>
            </a:r>
            <a:r>
              <a:rPr lang="en-US" altLang="ko-KR" dirty="0">
                <a:latin typeface="+mn-lt"/>
                <a:ea typeface="+mn-ea"/>
              </a:rPr>
              <a:t> Lee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4964757" cy="480131"/>
          </a:xfrm>
        </p:spPr>
        <p:txBody>
          <a:bodyPr/>
          <a:lstStyle/>
          <a:p>
            <a:r>
              <a:rPr lang="en-US" altLang="ko-KR" dirty="0">
                <a:latin typeface="+mn-lt"/>
                <a:ea typeface="+mn-ea"/>
              </a:rPr>
              <a:t>Computer </a:t>
            </a:r>
            <a:r>
              <a:rPr lang="en-US" altLang="ko-KR" dirty="0" smtClean="0">
                <a:latin typeface="+mn-lt"/>
                <a:ea typeface="+mn-ea"/>
              </a:rPr>
              <a:t>Architecture-Module4</a:t>
            </a:r>
            <a:endParaRPr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12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Example: Cycle 5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1309015" y="881629"/>
            <a:ext cx="9573970" cy="5949279"/>
            <a:chOff x="1905000" y="908721"/>
            <a:chExt cx="8382000" cy="5208587"/>
          </a:xfrm>
        </p:grpSpPr>
        <p:graphicFrame>
          <p:nvGraphicFramePr>
            <p:cNvPr id="89093" name="Objec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98087161"/>
                </p:ext>
              </p:extLst>
            </p:nvPr>
          </p:nvGraphicFramePr>
          <p:xfrm>
            <a:off x="1905000" y="908721"/>
            <a:ext cx="8096250" cy="5208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name="Worksheet" r:id="rId3" imgW="8972821" imgH="6363182" progId="Excel.Sheet.8">
                    <p:embed/>
                  </p:oleObj>
                </mc:Choice>
                <mc:Fallback>
                  <p:oleObj name="Worksheet" r:id="rId3" imgW="8972821" imgH="6363182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908721"/>
                          <a:ext cx="8096250" cy="5208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pattFill prst="narHorz">
                                <a:fgClr>
                                  <a:schemeClr val="tx1"/>
                                </a:fgClr>
                                <a:bgClr>
                                  <a:schemeClr val="bg1"/>
                                </a:bgClr>
                              </a:patt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094" name="AutoShape 4"/>
            <p:cNvSpPr>
              <a:spLocks noChangeArrowheads="1"/>
            </p:cNvSpPr>
            <p:nvPr/>
          </p:nvSpPr>
          <p:spPr bwMode="auto">
            <a:xfrm>
              <a:off x="4267200" y="3589868"/>
              <a:ext cx="6019800" cy="349532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57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Example: Cycle 6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1261168" y="823167"/>
            <a:ext cx="9669664" cy="6021287"/>
            <a:chOff x="1879695" y="836713"/>
            <a:chExt cx="8364538" cy="5208587"/>
          </a:xfrm>
        </p:grpSpPr>
        <p:graphicFrame>
          <p:nvGraphicFramePr>
            <p:cNvPr id="90117" name="Objec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58576908"/>
                </p:ext>
              </p:extLst>
            </p:nvPr>
          </p:nvGraphicFramePr>
          <p:xfrm>
            <a:off x="1879695" y="836713"/>
            <a:ext cx="8096250" cy="5208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Worksheet" r:id="rId3" imgW="8972821" imgH="6363182" progId="Excel.Sheet.8">
                    <p:embed/>
                  </p:oleObj>
                </mc:Choice>
                <mc:Fallback>
                  <p:oleObj name="Worksheet" r:id="rId3" imgW="8972821" imgH="6363182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9695" y="836713"/>
                          <a:ext cx="8096250" cy="5208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pattFill prst="narHorz">
                                <a:fgClr>
                                  <a:schemeClr val="tx1"/>
                                </a:fgClr>
                                <a:bgClr>
                                  <a:schemeClr val="bg1"/>
                                </a:bgClr>
                              </a:patt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18" name="AutoShape 4"/>
            <p:cNvSpPr>
              <a:spLocks noChangeArrowheads="1"/>
            </p:cNvSpPr>
            <p:nvPr/>
          </p:nvSpPr>
          <p:spPr bwMode="auto">
            <a:xfrm>
              <a:off x="4224433" y="3820161"/>
              <a:ext cx="6019800" cy="303730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529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Example: Cycle 7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70932" y="4330972"/>
            <a:ext cx="4592320" cy="697282"/>
          </a:xfrm>
        </p:spPr>
        <p:txBody>
          <a:bodyPr/>
          <a:lstStyle/>
          <a:p>
            <a:r>
              <a:rPr lang="en-US" altLang="ko-KR" b="1" dirty="0">
                <a:solidFill>
                  <a:schemeClr val="hlink"/>
                </a:solidFill>
              </a:rPr>
              <a:t>Read multiply </a:t>
            </a:r>
            <a:r>
              <a:rPr lang="en-US" altLang="ko-KR" b="1" dirty="0" smtClean="0">
                <a:solidFill>
                  <a:schemeClr val="hlink"/>
                </a:solidFill>
              </a:rPr>
              <a:t/>
            </a:r>
            <a:br>
              <a:rPr lang="en-US" altLang="ko-KR" b="1" dirty="0" smtClean="0">
                <a:solidFill>
                  <a:schemeClr val="hlink"/>
                </a:solidFill>
              </a:rPr>
            </a:br>
            <a:r>
              <a:rPr lang="en-US" altLang="ko-KR" b="1" dirty="0" smtClean="0">
                <a:solidFill>
                  <a:schemeClr val="hlink"/>
                </a:solidFill>
              </a:rPr>
              <a:t>operands?</a:t>
            </a:r>
            <a:endParaRPr lang="en-US" altLang="ko-KR" b="1" dirty="0">
              <a:solidFill>
                <a:schemeClr val="hlink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1237707" y="764705"/>
            <a:ext cx="9716587" cy="6093295"/>
            <a:chOff x="1905000" y="764705"/>
            <a:chExt cx="8305800" cy="5208587"/>
          </a:xfrm>
        </p:grpSpPr>
        <p:graphicFrame>
          <p:nvGraphicFramePr>
            <p:cNvPr id="91141" name="Objec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17775952"/>
                </p:ext>
              </p:extLst>
            </p:nvPr>
          </p:nvGraphicFramePr>
          <p:xfrm>
            <a:off x="1905000" y="764705"/>
            <a:ext cx="8096250" cy="5208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2" name="Worksheet" r:id="rId3" imgW="8972821" imgH="6363182" progId="Excel.Sheet.8">
                    <p:embed/>
                  </p:oleObj>
                </mc:Choice>
                <mc:Fallback>
                  <p:oleObj name="Worksheet" r:id="rId3" imgW="8972821" imgH="6363182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764705"/>
                          <a:ext cx="8096250" cy="5208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pattFill prst="narHorz">
                                <a:fgClr>
                                  <a:schemeClr val="tx1"/>
                                </a:fgClr>
                                <a:bgClr>
                                  <a:schemeClr val="bg1"/>
                                </a:bgClr>
                              </a:patt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43" name="AutoShape 5"/>
            <p:cNvSpPr>
              <a:spLocks noChangeArrowheads="1"/>
            </p:cNvSpPr>
            <p:nvPr/>
          </p:nvSpPr>
          <p:spPr bwMode="auto">
            <a:xfrm>
              <a:off x="4191000" y="4186461"/>
              <a:ext cx="6019800" cy="338126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171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196427" y="180000"/>
            <a:ext cx="11388373" cy="564221"/>
          </a:xfrm>
        </p:spPr>
        <p:txBody>
          <a:bodyPr/>
          <a:lstStyle/>
          <a:p>
            <a:r>
              <a:rPr lang="en-US" sz="4000" dirty="0" smtClean="0"/>
              <a:t>Scoreboard Example: Cycle 8a (First half of clock cycle)</a:t>
            </a:r>
            <a:endParaRPr lang="en-US" sz="4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9216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300519"/>
              </p:ext>
            </p:extLst>
          </p:nvPr>
        </p:nvGraphicFramePr>
        <p:xfrm>
          <a:off x="1429174" y="827127"/>
          <a:ext cx="9333652" cy="6004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Worksheet" r:id="rId3" imgW="8972821" imgH="6363182" progId="Excel.Sheet.8">
                  <p:embed/>
                </p:oleObj>
              </mc:Choice>
              <mc:Fallback>
                <p:oleObj name="Worksheet" r:id="rId3" imgW="8972821" imgH="636318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174" y="827127"/>
                        <a:ext cx="9333652" cy="6004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41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80000"/>
            <a:ext cx="11584800" cy="564221"/>
          </a:xfrm>
        </p:spPr>
        <p:txBody>
          <a:bodyPr/>
          <a:lstStyle/>
          <a:p>
            <a:r>
              <a:rPr lang="en-US" sz="3800" dirty="0" smtClean="0"/>
              <a:t>Scoreboard Example: Cycle 8b (Second half of clock cycle)</a:t>
            </a:r>
            <a:endParaRPr lang="en-US" sz="3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318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203409"/>
              </p:ext>
            </p:extLst>
          </p:nvPr>
        </p:nvGraphicFramePr>
        <p:xfrm>
          <a:off x="1405467" y="807410"/>
          <a:ext cx="9381066" cy="603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Worksheet" r:id="rId3" imgW="8972821" imgH="6363182" progId="Excel.Sheet.8">
                  <p:embed/>
                </p:oleObj>
              </mc:Choice>
              <mc:Fallback>
                <p:oleObj name="Worksheet" r:id="rId3" imgW="8972821" imgH="636318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5467" y="807410"/>
                        <a:ext cx="9381066" cy="6035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810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Example: Cycle 9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697384" y="1192477"/>
            <a:ext cx="4211470" cy="1855521"/>
          </a:xfrm>
        </p:spPr>
        <p:txBody>
          <a:bodyPr/>
          <a:lstStyle/>
          <a:p>
            <a:r>
              <a:rPr lang="en-US" altLang="ko-KR" b="1" dirty="0">
                <a:solidFill>
                  <a:schemeClr val="hlink"/>
                </a:solidFill>
              </a:rPr>
              <a:t>Read operands for MULT &amp; SUB?  </a:t>
            </a:r>
            <a:r>
              <a:rPr lang="en-US" altLang="ko-KR" b="1" dirty="0" smtClean="0">
                <a:solidFill>
                  <a:schemeClr val="hlink"/>
                </a:solidFill>
              </a:rPr>
              <a:t/>
            </a:r>
            <a:br>
              <a:rPr lang="en-US" altLang="ko-KR" b="1" dirty="0" smtClean="0">
                <a:solidFill>
                  <a:schemeClr val="hlink"/>
                </a:solidFill>
              </a:rPr>
            </a:br>
            <a:r>
              <a:rPr lang="en-US" altLang="ko-KR" b="1" dirty="0" smtClean="0">
                <a:solidFill>
                  <a:schemeClr val="hlink"/>
                </a:solidFill>
              </a:rPr>
              <a:t>Issue </a:t>
            </a:r>
            <a:r>
              <a:rPr lang="en-US" altLang="ko-KR" b="1" dirty="0">
                <a:solidFill>
                  <a:schemeClr val="hlink"/>
                </a:solidFill>
              </a:rPr>
              <a:t>ADDD</a:t>
            </a:r>
            <a:r>
              <a:rPr lang="en-US" altLang="ko-KR" b="1" dirty="0" smtClean="0">
                <a:solidFill>
                  <a:schemeClr val="hlink"/>
                </a:solidFill>
              </a:rPr>
              <a:t>?</a:t>
            </a:r>
            <a:endParaRPr lang="en-US" altLang="ko-KR" b="1" dirty="0">
              <a:solidFill>
                <a:schemeClr val="hlink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1328154" y="823166"/>
            <a:ext cx="9535692" cy="6021288"/>
            <a:chOff x="1752601" y="836712"/>
            <a:chExt cx="8248649" cy="5208588"/>
          </a:xfrm>
        </p:grpSpPr>
        <p:graphicFrame>
          <p:nvGraphicFramePr>
            <p:cNvPr id="94213" name="Objec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9753692"/>
                </p:ext>
              </p:extLst>
            </p:nvPr>
          </p:nvGraphicFramePr>
          <p:xfrm>
            <a:off x="1905000" y="836712"/>
            <a:ext cx="8096250" cy="5208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4" name="Worksheet" r:id="rId3" imgW="8972821" imgH="6363182" progId="Excel.Sheet.8">
                    <p:embed/>
                  </p:oleObj>
                </mc:Choice>
                <mc:Fallback>
                  <p:oleObj name="Worksheet" r:id="rId3" imgW="8972821" imgH="6363182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836712"/>
                          <a:ext cx="8096250" cy="5208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pattFill prst="narHorz">
                                <a:fgClr>
                                  <a:schemeClr val="tx1"/>
                                </a:fgClr>
                                <a:bgClr>
                                  <a:schemeClr val="bg1"/>
                                </a:bgClr>
                              </a:patt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15" name="Text Box 5"/>
            <p:cNvSpPr txBox="1">
              <a:spLocks noChangeArrowheads="1"/>
            </p:cNvSpPr>
            <p:nvPr/>
          </p:nvSpPr>
          <p:spPr bwMode="auto">
            <a:xfrm>
              <a:off x="1752601" y="3717033"/>
              <a:ext cx="1174489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chemeClr val="hlink"/>
                  </a:solidFill>
                  <a:latin typeface="+mn-lt"/>
                </a:rPr>
                <a:t>Note </a:t>
              </a:r>
            </a:p>
            <a:p>
              <a:r>
                <a:rPr lang="en-US" sz="1800" dirty="0">
                  <a:solidFill>
                    <a:schemeClr val="hlink"/>
                  </a:solidFill>
                  <a:latin typeface="+mn-lt"/>
                </a:rPr>
                <a:t>Remaining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94216" name="Line 6"/>
            <p:cNvSpPr>
              <a:spLocks noChangeShapeType="1"/>
            </p:cNvSpPr>
            <p:nvPr/>
          </p:nvSpPr>
          <p:spPr bwMode="auto">
            <a:xfrm>
              <a:off x="2514600" y="3960912"/>
              <a:ext cx="685800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07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Example: Cycle 10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9523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121588"/>
              </p:ext>
            </p:extLst>
          </p:nvPr>
        </p:nvGraphicFramePr>
        <p:xfrm>
          <a:off x="1431015" y="836713"/>
          <a:ext cx="9329970" cy="600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Worksheet" r:id="rId3" imgW="8972821" imgH="6363182" progId="Excel.Sheet.8">
                  <p:embed/>
                </p:oleObj>
              </mc:Choice>
              <mc:Fallback>
                <p:oleObj name="Worksheet" r:id="rId3" imgW="8972821" imgH="636318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015" y="836713"/>
                        <a:ext cx="9329970" cy="6002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67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Example: Cycle 11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9626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9740413"/>
              </p:ext>
            </p:extLst>
          </p:nvPr>
        </p:nvGraphicFramePr>
        <p:xfrm>
          <a:off x="1416083" y="826347"/>
          <a:ext cx="9359834" cy="6021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Worksheet" r:id="rId3" imgW="8972821" imgH="6363182" progId="Excel.Sheet.8">
                  <p:embed/>
                </p:oleObj>
              </mc:Choice>
              <mc:Fallback>
                <p:oleObj name="Worksheet" r:id="rId3" imgW="8972821" imgH="636318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83" y="826347"/>
                        <a:ext cx="9359834" cy="6021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215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Example: Cycle 12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69146" y="4396266"/>
            <a:ext cx="2946401" cy="1029175"/>
          </a:xfrm>
        </p:spPr>
        <p:txBody>
          <a:bodyPr/>
          <a:lstStyle/>
          <a:p>
            <a:r>
              <a:rPr lang="en-US" altLang="ko-KR" b="1" dirty="0">
                <a:solidFill>
                  <a:schemeClr val="hlink"/>
                </a:solidFill>
              </a:rPr>
              <a:t>Read operands </a:t>
            </a:r>
            <a:r>
              <a:rPr lang="en-US" altLang="ko-KR" b="1" dirty="0" smtClean="0">
                <a:solidFill>
                  <a:schemeClr val="hlink"/>
                </a:solidFill>
              </a:rPr>
              <a:t/>
            </a:r>
            <a:br>
              <a:rPr lang="en-US" altLang="ko-KR" b="1" dirty="0" smtClean="0">
                <a:solidFill>
                  <a:schemeClr val="hlink"/>
                </a:solidFill>
              </a:rPr>
            </a:br>
            <a:r>
              <a:rPr lang="en-US" altLang="ko-KR" b="1" dirty="0" smtClean="0">
                <a:solidFill>
                  <a:schemeClr val="hlink"/>
                </a:solidFill>
              </a:rPr>
              <a:t>for </a:t>
            </a:r>
            <a:r>
              <a:rPr lang="en-US" altLang="ko-KR" b="1" dirty="0">
                <a:solidFill>
                  <a:schemeClr val="hlink"/>
                </a:solidFill>
              </a:rPr>
              <a:t>DIVD</a:t>
            </a:r>
            <a:r>
              <a:rPr lang="en-US" altLang="ko-KR" b="1" dirty="0" smtClean="0">
                <a:solidFill>
                  <a:schemeClr val="hlink"/>
                </a:solidFill>
              </a:rPr>
              <a:t>?</a:t>
            </a:r>
            <a:endParaRPr lang="en-US" altLang="ko-KR" b="1" dirty="0">
              <a:solidFill>
                <a:schemeClr val="hlink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9728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953847"/>
              </p:ext>
            </p:extLst>
          </p:nvPr>
        </p:nvGraphicFramePr>
        <p:xfrm>
          <a:off x="1842347" y="822873"/>
          <a:ext cx="9354707" cy="6018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Worksheet" r:id="rId3" imgW="8972821" imgH="6363182" progId="Excel.Sheet.8">
                  <p:embed/>
                </p:oleObj>
              </mc:Choice>
              <mc:Fallback>
                <p:oleObj name="Worksheet" r:id="rId3" imgW="8972821" imgH="636318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347" y="822873"/>
                        <a:ext cx="9354707" cy="6018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924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Example: Cycle 13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9830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4710452"/>
              </p:ext>
            </p:extLst>
          </p:nvPr>
        </p:nvGraphicFramePr>
        <p:xfrm>
          <a:off x="1423194" y="842269"/>
          <a:ext cx="9345613" cy="6012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Worksheet" r:id="rId3" imgW="8972821" imgH="6363182" progId="Excel.Sheet.8">
                  <p:embed/>
                </p:oleObj>
              </mc:Choice>
              <mc:Fallback>
                <p:oleObj name="Worksheet" r:id="rId3" imgW="8972821" imgH="636318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194" y="842269"/>
                        <a:ext cx="9345613" cy="6012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411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5" name="내용 개체 틀 4"/>
          <p:cNvSpPr txBox="1">
            <a:spLocks/>
          </p:cNvSpPr>
          <p:nvPr/>
        </p:nvSpPr>
        <p:spPr>
          <a:xfrm>
            <a:off x="608135" y="2025651"/>
            <a:ext cx="11687907" cy="41275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Scoreboard Example</a:t>
            </a:r>
            <a:endParaRPr kumimoji="1" lang="en-US" altLang="ko-KR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2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3109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Example: Cycle 14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9933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5269"/>
              </p:ext>
            </p:extLst>
          </p:nvPr>
        </p:nvGraphicFramePr>
        <p:xfrm>
          <a:off x="1434469" y="839895"/>
          <a:ext cx="9323062" cy="5997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Worksheet" r:id="rId3" imgW="8972821" imgH="6363182" progId="Excel.Sheet.8">
                  <p:embed/>
                </p:oleObj>
              </mc:Choice>
              <mc:Fallback>
                <p:oleObj name="Worksheet" r:id="rId3" imgW="8972821" imgH="636318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469" y="839895"/>
                        <a:ext cx="9323062" cy="5997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18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Example: Cycle 15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10035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365242"/>
              </p:ext>
            </p:extLst>
          </p:nvPr>
        </p:nvGraphicFramePr>
        <p:xfrm>
          <a:off x="1427317" y="820483"/>
          <a:ext cx="9337366" cy="600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Worksheet" r:id="rId3" imgW="8972821" imgH="6363182" progId="Excel.Sheet.8">
                  <p:embed/>
                </p:oleObj>
              </mc:Choice>
              <mc:Fallback>
                <p:oleObj name="Worksheet" r:id="rId3" imgW="8972821" imgH="636318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317" y="820483"/>
                        <a:ext cx="9337366" cy="600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167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Example: Cycle 16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10138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743926"/>
              </p:ext>
            </p:extLst>
          </p:nvPr>
        </p:nvGraphicFramePr>
        <p:xfrm>
          <a:off x="1400290" y="806027"/>
          <a:ext cx="9391420" cy="604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Worksheet" r:id="rId3" imgW="8972821" imgH="6363182" progId="Excel.Sheet.8">
                  <p:embed/>
                </p:oleObj>
              </mc:Choice>
              <mc:Fallback>
                <p:oleObj name="Worksheet" r:id="rId3" imgW="8972821" imgH="636318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290" y="806027"/>
                        <a:ext cx="9391420" cy="604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64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Example: Cycle 17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5786" y="4247252"/>
            <a:ext cx="3318933" cy="1080119"/>
          </a:xfrm>
        </p:spPr>
        <p:txBody>
          <a:bodyPr/>
          <a:lstStyle/>
          <a:p>
            <a:r>
              <a:rPr lang="en-US" altLang="ko-KR" b="1" dirty="0">
                <a:solidFill>
                  <a:schemeClr val="hlink"/>
                </a:solidFill>
              </a:rPr>
              <a:t>Why not write result of ADD???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1397582" y="812702"/>
            <a:ext cx="9396837" cy="6045298"/>
            <a:chOff x="1905000" y="812702"/>
            <a:chExt cx="8096250" cy="5208587"/>
          </a:xfrm>
        </p:grpSpPr>
        <p:graphicFrame>
          <p:nvGraphicFramePr>
            <p:cNvPr id="102405" name="Objec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03445805"/>
                </p:ext>
              </p:extLst>
            </p:nvPr>
          </p:nvGraphicFramePr>
          <p:xfrm>
            <a:off x="1905000" y="812702"/>
            <a:ext cx="8096250" cy="5208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6" name="Worksheet" r:id="rId3" imgW="8972821" imgH="6363182" progId="Excel.Sheet.8">
                    <p:embed/>
                  </p:oleObj>
                </mc:Choice>
                <mc:Fallback>
                  <p:oleObj name="Worksheet" r:id="rId3" imgW="8972821" imgH="6363182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812702"/>
                          <a:ext cx="8096250" cy="5208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pattFill prst="narHorz">
                                <a:fgClr>
                                  <a:schemeClr val="tx1"/>
                                </a:fgClr>
                                <a:bgClr>
                                  <a:schemeClr val="bg1"/>
                                </a:bgClr>
                              </a:patt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245" name="Group 5"/>
            <p:cNvGrpSpPr>
              <a:grpSpLocks/>
            </p:cNvGrpSpPr>
            <p:nvPr/>
          </p:nvGrpSpPr>
          <p:grpSpPr bwMode="auto">
            <a:xfrm>
              <a:off x="5710238" y="2204864"/>
              <a:ext cx="4189412" cy="2668588"/>
              <a:chOff x="2637" y="1391"/>
              <a:chExt cx="2639" cy="1681"/>
            </a:xfrm>
          </p:grpSpPr>
          <p:sp>
            <p:nvSpPr>
              <p:cNvPr id="102408" name="AutoShape 6"/>
              <p:cNvSpPr>
                <a:spLocks noChangeArrowheads="1"/>
              </p:cNvSpPr>
              <p:nvPr/>
            </p:nvSpPr>
            <p:spPr bwMode="auto">
              <a:xfrm>
                <a:off x="4940" y="2736"/>
                <a:ext cx="336" cy="336"/>
              </a:xfrm>
              <a:prstGeom prst="roundRect">
                <a:avLst>
                  <a:gd name="adj" fmla="val 16667"/>
                </a:avLst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09" name="AutoShape 7"/>
              <p:cNvSpPr>
                <a:spLocks noChangeArrowheads="1"/>
              </p:cNvSpPr>
              <p:nvPr/>
            </p:nvSpPr>
            <p:spPr bwMode="auto">
              <a:xfrm>
                <a:off x="3402" y="2736"/>
                <a:ext cx="336" cy="336"/>
              </a:xfrm>
              <a:prstGeom prst="roundRect">
                <a:avLst>
                  <a:gd name="adj" fmla="val 16667"/>
                </a:avLst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10" name="AutoShape 8"/>
              <p:cNvSpPr>
                <a:spLocks noChangeArrowheads="1"/>
              </p:cNvSpPr>
              <p:nvPr/>
            </p:nvSpPr>
            <p:spPr bwMode="auto">
              <a:xfrm>
                <a:off x="2637" y="2639"/>
                <a:ext cx="336" cy="248"/>
              </a:xfrm>
              <a:prstGeom prst="roundRect">
                <a:avLst>
                  <a:gd name="adj" fmla="val 16667"/>
                </a:avLst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11" name="Line 9"/>
              <p:cNvSpPr>
                <a:spLocks noChangeShapeType="1"/>
              </p:cNvSpPr>
              <p:nvPr/>
            </p:nvSpPr>
            <p:spPr bwMode="auto">
              <a:xfrm>
                <a:off x="3744" y="2880"/>
                <a:ext cx="1248" cy="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12" name="Freeform 10"/>
              <p:cNvSpPr>
                <a:spLocks/>
              </p:cNvSpPr>
              <p:nvPr/>
            </p:nvSpPr>
            <p:spPr bwMode="auto">
              <a:xfrm>
                <a:off x="2976" y="2272"/>
                <a:ext cx="1488" cy="608"/>
              </a:xfrm>
              <a:custGeom>
                <a:avLst/>
                <a:gdLst>
                  <a:gd name="T0" fmla="*/ 0 w 1488"/>
                  <a:gd name="T1" fmla="*/ 368 h 608"/>
                  <a:gd name="T2" fmla="*/ 576 w 1488"/>
                  <a:gd name="T3" fmla="*/ 32 h 608"/>
                  <a:gd name="T4" fmla="*/ 1200 w 1488"/>
                  <a:gd name="T5" fmla="*/ 176 h 608"/>
                  <a:gd name="T6" fmla="*/ 1488 w 1488"/>
                  <a:gd name="T7" fmla="*/ 608 h 60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88" h="608">
                    <a:moveTo>
                      <a:pt x="0" y="368"/>
                    </a:moveTo>
                    <a:cubicBezTo>
                      <a:pt x="188" y="216"/>
                      <a:pt x="376" y="64"/>
                      <a:pt x="576" y="32"/>
                    </a:cubicBezTo>
                    <a:cubicBezTo>
                      <a:pt x="776" y="0"/>
                      <a:pt x="1048" y="80"/>
                      <a:pt x="1200" y="176"/>
                    </a:cubicBezTo>
                    <a:cubicBezTo>
                      <a:pt x="1352" y="272"/>
                      <a:pt x="1420" y="440"/>
                      <a:pt x="1488" y="608"/>
                    </a:cubicBez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13" name="Text Box 11"/>
              <p:cNvSpPr txBox="1">
                <a:spLocks noChangeArrowheads="1"/>
              </p:cNvSpPr>
              <p:nvPr/>
            </p:nvSpPr>
            <p:spPr bwMode="auto">
              <a:xfrm>
                <a:off x="3774" y="1391"/>
                <a:ext cx="117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571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chemeClr val="hlink"/>
                    </a:solidFill>
                    <a:latin typeface="+mn-lt"/>
                  </a:rPr>
                  <a:t>WAR Hazard!</a:t>
                </a:r>
                <a:endParaRPr lang="en-US" sz="180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60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Example: Cycle 18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0342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057737"/>
              </p:ext>
            </p:extLst>
          </p:nvPr>
        </p:nvGraphicFramePr>
        <p:xfrm>
          <a:off x="1404761" y="806027"/>
          <a:ext cx="9382479" cy="6036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Worksheet" r:id="rId3" imgW="8972821" imgH="6363182" progId="Excel.Sheet.8">
                  <p:embed/>
                </p:oleObj>
              </mc:Choice>
              <mc:Fallback>
                <p:oleObj name="Worksheet" r:id="rId3" imgW="8972821" imgH="636318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761" y="806027"/>
                        <a:ext cx="9382479" cy="6036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330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Example: Cycle 19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10445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007375"/>
              </p:ext>
            </p:extLst>
          </p:nvPr>
        </p:nvGraphicFramePr>
        <p:xfrm>
          <a:off x="1411534" y="819573"/>
          <a:ext cx="9368932" cy="6027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Worksheet" r:id="rId3" imgW="8972821" imgH="6363182" progId="Excel.Sheet.8">
                  <p:embed/>
                </p:oleObj>
              </mc:Choice>
              <mc:Fallback>
                <p:oleObj name="Worksheet" r:id="rId3" imgW="8972821" imgH="636318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534" y="819573"/>
                        <a:ext cx="9368932" cy="6027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86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Example: Cycle 20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10547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032716"/>
              </p:ext>
            </p:extLst>
          </p:nvPr>
        </p:nvGraphicFramePr>
        <p:xfrm>
          <a:off x="1416788" y="820481"/>
          <a:ext cx="9358424" cy="6020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Worksheet" r:id="rId3" imgW="8972821" imgH="6363182" progId="Excel.Sheet.8">
                  <p:embed/>
                </p:oleObj>
              </mc:Choice>
              <mc:Fallback>
                <p:oleObj name="Worksheet" r:id="rId3" imgW="8972821" imgH="636318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788" y="820481"/>
                        <a:ext cx="9358424" cy="6020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93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Example: Cycle 21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76107" y="4301439"/>
            <a:ext cx="2966720" cy="941122"/>
          </a:xfrm>
        </p:spPr>
        <p:txBody>
          <a:bodyPr/>
          <a:lstStyle/>
          <a:p>
            <a:r>
              <a:rPr lang="en-US" altLang="ko-KR" b="1" dirty="0">
                <a:solidFill>
                  <a:schemeClr val="hlink"/>
                </a:solidFill>
              </a:rPr>
              <a:t>WAR Hazard is now gone...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10650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18963"/>
              </p:ext>
            </p:extLst>
          </p:nvPr>
        </p:nvGraphicFramePr>
        <p:xfrm>
          <a:off x="1406609" y="807386"/>
          <a:ext cx="9378782" cy="6033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Worksheet" r:id="rId3" imgW="8972821" imgH="6363182" progId="Excel.Sheet.8">
                  <p:embed/>
                </p:oleObj>
              </mc:Choice>
              <mc:Fallback>
                <p:oleObj name="Worksheet" r:id="rId3" imgW="8972821" imgH="636318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609" y="807386"/>
                        <a:ext cx="9378782" cy="6033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35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Example: Cycle 22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10752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653498"/>
              </p:ext>
            </p:extLst>
          </p:nvPr>
        </p:nvGraphicFramePr>
        <p:xfrm>
          <a:off x="1402081" y="811766"/>
          <a:ext cx="9387839" cy="6039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Worksheet" r:id="rId3" imgW="8972931" imgH="6363005" progId="Excel.Sheet.8">
                  <p:embed/>
                </p:oleObj>
              </mc:Choice>
              <mc:Fallback>
                <p:oleObj name="Worksheet" r:id="rId3" imgW="8972931" imgH="6363005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081" y="811766"/>
                        <a:ext cx="9387839" cy="6039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422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60" y="180000"/>
            <a:ext cx="11422240" cy="564221"/>
          </a:xfrm>
        </p:spPr>
        <p:txBody>
          <a:bodyPr/>
          <a:lstStyle/>
          <a:p>
            <a:r>
              <a:rPr lang="en-US" sz="4000" dirty="0" smtClean="0"/>
              <a:t>Faster than light computation (skip a couple of cycles)</a:t>
            </a:r>
            <a:endParaRPr lang="en-US" sz="4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830914" y="2408846"/>
            <a:ext cx="4530279" cy="646331"/>
          </a:xfrm>
        </p:spPr>
        <p:txBody>
          <a:bodyPr/>
          <a:lstStyle/>
          <a:p>
            <a:r>
              <a:rPr kumimoji="1" lang="en-US" altLang="ko-KR" dirty="0" smtClean="0"/>
              <a:t>Scoreboard Example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3602268" cy="480131"/>
          </a:xfrm>
        </p:spPr>
        <p:txBody>
          <a:bodyPr/>
          <a:lstStyle/>
          <a:p>
            <a:r>
              <a:rPr lang="en-US" altLang="ko-KR" dirty="0" smtClean="0"/>
              <a:t>Out-of-Order Execution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5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Example: Cycle 61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10957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248346"/>
              </p:ext>
            </p:extLst>
          </p:nvPr>
        </p:nvGraphicFramePr>
        <p:xfrm>
          <a:off x="1391920" y="796470"/>
          <a:ext cx="9408160" cy="6052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Worksheet" r:id="rId3" imgW="8972821" imgH="6363182" progId="Excel.Sheet.8">
                  <p:embed/>
                </p:oleObj>
              </mc:Choice>
              <mc:Fallback>
                <p:oleObj name="Worksheet" r:id="rId3" imgW="8972821" imgH="636318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920" y="796470"/>
                        <a:ext cx="9408160" cy="6052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6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Example: Cycle 62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11059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042044"/>
              </p:ext>
            </p:extLst>
          </p:nvPr>
        </p:nvGraphicFramePr>
        <p:xfrm>
          <a:off x="1389477" y="792114"/>
          <a:ext cx="9413047" cy="6055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Worksheet" r:id="rId3" imgW="8972821" imgH="6363182" progId="Excel.Sheet.8">
                  <p:embed/>
                </p:oleObj>
              </mc:Choice>
              <mc:Fallback>
                <p:oleObj name="Worksheet" r:id="rId3" imgW="8972821" imgH="636318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477" y="792114"/>
                        <a:ext cx="9413047" cy="6055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914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Scoreboard Example: Cycle 62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006080" y="1619199"/>
            <a:ext cx="3467947" cy="1273015"/>
          </a:xfrm>
        </p:spPr>
        <p:txBody>
          <a:bodyPr/>
          <a:lstStyle/>
          <a:p>
            <a:r>
              <a:rPr lang="en-US" altLang="ko-KR" b="1" dirty="0">
                <a:solidFill>
                  <a:schemeClr val="hlink"/>
                </a:solidFill>
              </a:rPr>
              <a:t>In-order issue; out-of-order execute &amp; commit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1436812" y="856406"/>
            <a:ext cx="9318376" cy="5994821"/>
            <a:chOff x="1955895" y="863179"/>
            <a:chExt cx="8096250" cy="5208587"/>
          </a:xfrm>
        </p:grpSpPr>
        <p:graphicFrame>
          <p:nvGraphicFramePr>
            <p:cNvPr id="111621" name="Objec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86263487"/>
                </p:ext>
              </p:extLst>
            </p:nvPr>
          </p:nvGraphicFramePr>
          <p:xfrm>
            <a:off x="1955895" y="863179"/>
            <a:ext cx="8096250" cy="5208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7" name="Worksheet" r:id="rId3" imgW="8972821" imgH="6363182" progId="Excel.Sheet.8">
                    <p:embed/>
                  </p:oleObj>
                </mc:Choice>
                <mc:Fallback>
                  <p:oleObj name="Worksheet" r:id="rId3" imgW="8972821" imgH="6363182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5895" y="863179"/>
                          <a:ext cx="8096250" cy="5208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pattFill prst="narHorz">
                                <a:fgClr>
                                  <a:schemeClr val="tx1"/>
                                </a:fgClr>
                                <a:bgClr>
                                  <a:schemeClr val="bg1"/>
                                </a:bgClr>
                              </a:patt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22" name="AutoShape 4"/>
            <p:cNvSpPr>
              <a:spLocks noChangeArrowheads="1"/>
            </p:cNvSpPr>
            <p:nvPr/>
          </p:nvSpPr>
          <p:spPr bwMode="auto">
            <a:xfrm>
              <a:off x="4546696" y="1396578"/>
              <a:ext cx="461963" cy="1522412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3" name="AutoShape 5"/>
            <p:cNvSpPr>
              <a:spLocks noChangeArrowheads="1"/>
            </p:cNvSpPr>
            <p:nvPr/>
          </p:nvSpPr>
          <p:spPr bwMode="auto">
            <a:xfrm>
              <a:off x="5156295" y="1929978"/>
              <a:ext cx="1066800" cy="989012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4" name="AutoShape 6"/>
            <p:cNvSpPr>
              <a:spLocks noChangeArrowheads="1"/>
            </p:cNvSpPr>
            <p:nvPr/>
          </p:nvSpPr>
          <p:spPr bwMode="auto">
            <a:xfrm>
              <a:off x="6375496" y="1396578"/>
              <a:ext cx="461963" cy="1522412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475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CDC 6600 Scoreboard</a:t>
            </a:r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29918"/>
            <a:ext cx="10972800" cy="5001419"/>
          </a:xfrm>
        </p:spPr>
        <p:txBody>
          <a:bodyPr/>
          <a:lstStyle/>
          <a:p>
            <a:r>
              <a:rPr lang="en-US" dirty="0" smtClean="0"/>
              <a:t>Historical context:</a:t>
            </a:r>
          </a:p>
          <a:p>
            <a:pPr lvl="1"/>
            <a:r>
              <a:rPr lang="en-US" dirty="0" smtClean="0"/>
              <a:t>Speedup 1.7 from compiler; 2.5 by hand </a:t>
            </a:r>
            <a:br>
              <a:rPr lang="en-US" dirty="0" smtClean="0"/>
            </a:br>
            <a:r>
              <a:rPr lang="en-US" dirty="0" smtClean="0"/>
              <a:t>BUT slow memory (no cache) limits benefit</a:t>
            </a:r>
          </a:p>
          <a:p>
            <a:r>
              <a:rPr lang="en-US" dirty="0" smtClean="0"/>
              <a:t>Limitations of 6600 scoreboard:</a:t>
            </a:r>
          </a:p>
          <a:p>
            <a:pPr lvl="1"/>
            <a:r>
              <a:rPr lang="en-US" dirty="0" smtClean="0"/>
              <a:t>No forwarding hardware</a:t>
            </a:r>
          </a:p>
          <a:p>
            <a:pPr lvl="1"/>
            <a:r>
              <a:rPr lang="en-US" dirty="0" smtClean="0"/>
              <a:t>Limited to instructions in basic block (small window)</a:t>
            </a:r>
          </a:p>
          <a:p>
            <a:pPr lvl="1"/>
            <a:r>
              <a:rPr lang="en-US" dirty="0" smtClean="0"/>
              <a:t>No register renaming!</a:t>
            </a:r>
          </a:p>
          <a:p>
            <a:pPr lvl="1"/>
            <a:r>
              <a:rPr lang="en-US" dirty="0" smtClean="0"/>
              <a:t>Small number of functional units (structural hazards), especially integer/load store units</a:t>
            </a:r>
          </a:p>
          <a:p>
            <a:pPr lvl="1"/>
            <a:r>
              <a:rPr lang="en-US" dirty="0" smtClean="0"/>
              <a:t>Do not issue on structural hazards</a:t>
            </a:r>
          </a:p>
          <a:p>
            <a:pPr lvl="1"/>
            <a:r>
              <a:rPr lang="en-US" dirty="0" smtClean="0"/>
              <a:t>Wait for WAR hazards</a:t>
            </a:r>
          </a:p>
          <a:p>
            <a:pPr lvl="1"/>
            <a:r>
              <a:rPr lang="en-US" dirty="0" smtClean="0"/>
              <a:t>Prevent WAW hazards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3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</p:spPr>
        <p:txBody>
          <a:bodyPr/>
          <a:lstStyle/>
          <a:p>
            <a:r>
              <a:rPr kumimoji="1" lang="en-US" altLang="ko-KR" dirty="0" smtClean="0"/>
              <a:t>Scoreboard Example</a:t>
            </a:r>
            <a:endParaRPr kumimoji="1"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Summary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</p:spPr>
        <p:txBody>
          <a:bodyPr/>
          <a:lstStyle/>
          <a:p>
            <a:r>
              <a:rPr kumimoji="1" lang="en-US" altLang="ko-KR" dirty="0" smtClean="0"/>
              <a:t>Scoreboard Limitations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b="1" dirty="0" smtClean="0"/>
              <a:t>Next: </a:t>
            </a:r>
            <a:r>
              <a:rPr kumimoji="1" lang="en-US" altLang="ko-KR" b="1" dirty="0" err="1" smtClean="0"/>
              <a:t>Tomasulo</a:t>
            </a:r>
            <a:r>
              <a:rPr kumimoji="1" lang="en-US" altLang="ko-KR" b="1" dirty="0" smtClean="0"/>
              <a:t> Algorithm</a:t>
            </a:r>
            <a:endParaRPr kumimoji="1"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34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212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80090" y="139091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8872"/>
            <a:r>
              <a:rPr lang="en-US" sz="2800" dirty="0"/>
              <a:t>Load		F6, 32(R2)</a:t>
            </a:r>
          </a:p>
          <a:p>
            <a:pPr marL="118872"/>
            <a:r>
              <a:rPr lang="en-US" sz="2800" dirty="0"/>
              <a:t>Load		F2, 44(R3)</a:t>
            </a:r>
          </a:p>
          <a:p>
            <a:pPr marL="118872"/>
            <a:r>
              <a:rPr lang="en-US" sz="2800" dirty="0"/>
              <a:t>MUL		F0, F2, F4</a:t>
            </a:r>
          </a:p>
          <a:p>
            <a:pPr marL="118872"/>
            <a:r>
              <a:rPr lang="en-US" sz="2800" dirty="0"/>
              <a:t>SUB		F8, F2, F6</a:t>
            </a:r>
          </a:p>
          <a:p>
            <a:pPr marL="118872"/>
            <a:r>
              <a:rPr lang="en-US" sz="2800" dirty="0"/>
              <a:t>DIV		F10, F0, F6</a:t>
            </a:r>
          </a:p>
          <a:p>
            <a:pPr marL="118872"/>
            <a:r>
              <a:rPr lang="en-US" sz="2800" dirty="0"/>
              <a:t>ADD		F6, F8, F2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6638" y="4580073"/>
            <a:ext cx="482523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FU latencies: 	Add 2, </a:t>
            </a:r>
          </a:p>
          <a:p>
            <a:r>
              <a:rPr lang="en-US" sz="2800" dirty="0">
                <a:latin typeface="Calibri"/>
                <a:cs typeface="Calibri"/>
              </a:rPr>
              <a:t>		</a:t>
            </a:r>
            <a:r>
              <a:rPr lang="en-US" sz="2800" dirty="0" smtClean="0">
                <a:latin typeface="Calibri"/>
                <a:cs typeface="Calibri"/>
              </a:rPr>
              <a:t>	</a:t>
            </a:r>
            <a:r>
              <a:rPr lang="en-US" sz="2800" dirty="0" err="1" smtClean="0">
                <a:latin typeface="Calibri"/>
                <a:cs typeface="Calibri"/>
              </a:rPr>
              <a:t>Mult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10, </a:t>
            </a:r>
          </a:p>
          <a:p>
            <a:r>
              <a:rPr lang="en-US" sz="2800" dirty="0">
                <a:latin typeface="Calibri"/>
                <a:cs typeface="Calibri"/>
              </a:rPr>
              <a:t>		</a:t>
            </a:r>
            <a:r>
              <a:rPr lang="en-US" sz="2800" dirty="0" smtClean="0">
                <a:latin typeface="Calibri"/>
                <a:cs typeface="Calibri"/>
              </a:rPr>
              <a:t>	</a:t>
            </a:r>
            <a:r>
              <a:rPr lang="en-US" sz="2800" dirty="0" err="1" smtClean="0">
                <a:latin typeface="Calibri"/>
                <a:cs typeface="Calibri"/>
              </a:rPr>
              <a:t>Div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40 clocks</a:t>
            </a:r>
          </a:p>
        </p:txBody>
      </p:sp>
    </p:spTree>
    <p:extLst>
      <p:ext uri="{BB962C8B-B14F-4D97-AF65-F5344CB8AC3E}">
        <p14:creationId xmlns:p14="http://schemas.microsoft.com/office/powerpoint/2010/main" val="36996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294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898635"/>
              </p:ext>
            </p:extLst>
          </p:nvPr>
        </p:nvGraphicFramePr>
        <p:xfrm>
          <a:off x="1497931" y="808346"/>
          <a:ext cx="9319448" cy="5995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Worksheet" r:id="rId3" imgW="8972821" imgH="6363182" progId="Excel.Sheet.8">
                  <p:embed/>
                </p:oleObj>
              </mc:Choice>
              <mc:Fallback>
                <p:oleObj name="Worksheet" r:id="rId3" imgW="8972821" imgH="636318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931" y="808346"/>
                        <a:ext cx="9319448" cy="5995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47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Example: Cycle 1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499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814020"/>
              </p:ext>
            </p:extLst>
          </p:nvPr>
        </p:nvGraphicFramePr>
        <p:xfrm>
          <a:off x="1569597" y="908721"/>
          <a:ext cx="9052807" cy="5823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Worksheet" r:id="rId3" imgW="8972821" imgH="6363182" progId="Excel.Sheet.8">
                  <p:embed/>
                </p:oleObj>
              </mc:Choice>
              <mc:Fallback>
                <p:oleObj name="Worksheet" r:id="rId3" imgW="8972821" imgH="636318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597" y="908721"/>
                        <a:ext cx="9052807" cy="5823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AutoShape 4"/>
          <p:cNvSpPr>
            <a:spLocks noChangeArrowheads="1"/>
          </p:cNvSpPr>
          <p:nvPr/>
        </p:nvSpPr>
        <p:spPr bwMode="auto">
          <a:xfrm>
            <a:off x="4338639" y="1197616"/>
            <a:ext cx="758825" cy="7588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AutoShape 5"/>
          <p:cNvSpPr>
            <a:spLocks noChangeArrowheads="1"/>
          </p:cNvSpPr>
          <p:nvPr/>
        </p:nvSpPr>
        <p:spPr bwMode="auto">
          <a:xfrm>
            <a:off x="1956225" y="5803009"/>
            <a:ext cx="942762" cy="7588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0" name="AutoShape 6"/>
          <p:cNvSpPr>
            <a:spLocks noChangeArrowheads="1"/>
          </p:cNvSpPr>
          <p:nvPr/>
        </p:nvSpPr>
        <p:spPr bwMode="auto">
          <a:xfrm>
            <a:off x="6364350" y="5716693"/>
            <a:ext cx="856023" cy="845141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1" name="AutoShape 7"/>
          <p:cNvSpPr>
            <a:spLocks noChangeArrowheads="1"/>
          </p:cNvSpPr>
          <p:nvPr/>
        </p:nvSpPr>
        <p:spPr bwMode="auto">
          <a:xfrm>
            <a:off x="4433465" y="3971157"/>
            <a:ext cx="6099068" cy="5302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3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Example: Cycle 2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9096586" y="5419039"/>
            <a:ext cx="2953173" cy="575362"/>
          </a:xfrm>
        </p:spPr>
        <p:txBody>
          <a:bodyPr/>
          <a:lstStyle/>
          <a:p>
            <a:r>
              <a:rPr lang="en-US" altLang="ko-KR" b="1" dirty="0">
                <a:solidFill>
                  <a:schemeClr val="hlink"/>
                </a:solidFill>
              </a:rPr>
              <a:t>Issue 2nd LD</a:t>
            </a:r>
            <a:r>
              <a:rPr lang="en-US" altLang="ko-KR" b="1" dirty="0" smtClean="0">
                <a:solidFill>
                  <a:schemeClr val="hlink"/>
                </a:solidFill>
              </a:rPr>
              <a:t>?</a:t>
            </a:r>
            <a:endParaRPr lang="en-US" altLang="ko-KR" b="1" dirty="0">
              <a:solidFill>
                <a:schemeClr val="hlink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1507174" y="840991"/>
            <a:ext cx="9177653" cy="5949279"/>
            <a:chOff x="1905000" y="908721"/>
            <a:chExt cx="8096250" cy="5248275"/>
          </a:xfrm>
        </p:grpSpPr>
        <p:graphicFrame>
          <p:nvGraphicFramePr>
            <p:cNvPr id="86021" name="Objec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34627164"/>
                </p:ext>
              </p:extLst>
            </p:nvPr>
          </p:nvGraphicFramePr>
          <p:xfrm>
            <a:off x="1905000" y="948409"/>
            <a:ext cx="8096250" cy="5208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" name="Worksheet" r:id="rId3" imgW="8972821" imgH="6363182" progId="Excel.Sheet.8">
                    <p:embed/>
                  </p:oleObj>
                </mc:Choice>
                <mc:Fallback>
                  <p:oleObj name="Worksheet" r:id="rId3" imgW="8972821" imgH="6363182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948409"/>
                          <a:ext cx="8096250" cy="5208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pattFill prst="narHorz">
                                <a:fgClr>
                                  <a:schemeClr val="tx1"/>
                                </a:fgClr>
                                <a:bgClr>
                                  <a:schemeClr val="bg1"/>
                                </a:bgClr>
                              </a:patt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23" name="AutoShape 5"/>
            <p:cNvSpPr>
              <a:spLocks noChangeArrowheads="1"/>
            </p:cNvSpPr>
            <p:nvPr/>
          </p:nvSpPr>
          <p:spPr bwMode="auto">
            <a:xfrm>
              <a:off x="4913314" y="908721"/>
              <a:ext cx="758825" cy="1071563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488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Example: Cycle 3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57387" y="4829760"/>
            <a:ext cx="2810933" cy="527948"/>
          </a:xfrm>
        </p:spPr>
        <p:txBody>
          <a:bodyPr/>
          <a:lstStyle/>
          <a:p>
            <a:r>
              <a:rPr lang="en-US" altLang="ko-KR" b="1" dirty="0">
                <a:solidFill>
                  <a:schemeClr val="hlink"/>
                </a:solidFill>
              </a:rPr>
              <a:t>Issue MULTD</a:t>
            </a:r>
            <a:r>
              <a:rPr lang="en-US" altLang="ko-KR" b="1" dirty="0" smtClean="0">
                <a:solidFill>
                  <a:schemeClr val="hlink"/>
                </a:solidFill>
              </a:rPr>
              <a:t>?</a:t>
            </a:r>
            <a:endParaRPr lang="en-US" altLang="ko-KR" b="1" dirty="0">
              <a:solidFill>
                <a:schemeClr val="hlink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1402080" y="764705"/>
            <a:ext cx="9387840" cy="6054798"/>
            <a:chOff x="1828800" y="764705"/>
            <a:chExt cx="8150226" cy="5256584"/>
          </a:xfrm>
        </p:grpSpPr>
        <p:graphicFrame>
          <p:nvGraphicFramePr>
            <p:cNvPr id="87045" name="Objec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6082563"/>
                </p:ext>
              </p:extLst>
            </p:nvPr>
          </p:nvGraphicFramePr>
          <p:xfrm>
            <a:off x="1828800" y="812702"/>
            <a:ext cx="8096250" cy="5208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" name="Worksheet" r:id="rId3" imgW="8972821" imgH="6363182" progId="Excel.Sheet.8">
                    <p:embed/>
                  </p:oleObj>
                </mc:Choice>
                <mc:Fallback>
                  <p:oleObj name="Worksheet" r:id="rId3" imgW="8972821" imgH="6363182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812702"/>
                          <a:ext cx="8096250" cy="5208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pattFill prst="narHorz">
                                <a:fgClr>
                                  <a:schemeClr val="tx1"/>
                                </a:fgClr>
                                <a:bgClr>
                                  <a:schemeClr val="bg1"/>
                                </a:bgClr>
                              </a:patt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47" name="AutoShape 5"/>
            <p:cNvSpPr>
              <a:spLocks noChangeArrowheads="1"/>
            </p:cNvSpPr>
            <p:nvPr/>
          </p:nvSpPr>
          <p:spPr bwMode="auto">
            <a:xfrm>
              <a:off x="5476876" y="764705"/>
              <a:ext cx="758825" cy="1071563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8" name="AutoShape 6"/>
            <p:cNvSpPr>
              <a:spLocks noChangeArrowheads="1"/>
            </p:cNvSpPr>
            <p:nvPr/>
          </p:nvSpPr>
          <p:spPr bwMode="auto">
            <a:xfrm>
              <a:off x="9220201" y="2861792"/>
              <a:ext cx="758825" cy="1071562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969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Example: Cycle 4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1477434" y="908721"/>
            <a:ext cx="9237133" cy="5930462"/>
            <a:chOff x="1905000" y="908721"/>
            <a:chExt cx="8112760" cy="5208587"/>
          </a:xfrm>
        </p:grpSpPr>
        <p:graphicFrame>
          <p:nvGraphicFramePr>
            <p:cNvPr id="88069" name="Objec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66646774"/>
                </p:ext>
              </p:extLst>
            </p:nvPr>
          </p:nvGraphicFramePr>
          <p:xfrm>
            <a:off x="1905000" y="908721"/>
            <a:ext cx="8096250" cy="5208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name="Worksheet" r:id="rId3" imgW="8972821" imgH="6363182" progId="Excel.Sheet.8">
                    <p:embed/>
                  </p:oleObj>
                </mc:Choice>
                <mc:Fallback>
                  <p:oleObj name="Worksheet" r:id="rId3" imgW="8972821" imgH="6363182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908721"/>
                          <a:ext cx="8096250" cy="5208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pattFill prst="narHorz">
                                <a:fgClr>
                                  <a:schemeClr val="tx1"/>
                                </a:fgClr>
                                <a:bgClr>
                                  <a:schemeClr val="bg1"/>
                                </a:bgClr>
                              </a:patt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70" name="AutoShape 4"/>
            <p:cNvSpPr>
              <a:spLocks noChangeArrowheads="1"/>
            </p:cNvSpPr>
            <p:nvPr/>
          </p:nvSpPr>
          <p:spPr bwMode="auto">
            <a:xfrm>
              <a:off x="6200842" y="5547361"/>
              <a:ext cx="790442" cy="465208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1" name="AutoShape 5"/>
            <p:cNvSpPr>
              <a:spLocks noChangeArrowheads="1"/>
            </p:cNvSpPr>
            <p:nvPr/>
          </p:nvSpPr>
          <p:spPr bwMode="auto">
            <a:xfrm>
              <a:off x="4321387" y="3630507"/>
              <a:ext cx="5696373" cy="270933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187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2843</TotalTime>
  <Words>281</Words>
  <Application>Microsoft Office PowerPoint</Application>
  <PresentationFormat>와이드스크린</PresentationFormat>
  <Paragraphs>107</Paragraphs>
  <Slides>34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ＭＳ Ｐゴシック</vt:lpstr>
      <vt:lpstr>맑은 고딕</vt:lpstr>
      <vt:lpstr>연세</vt:lpstr>
      <vt:lpstr>조선일보명조</vt:lpstr>
      <vt:lpstr>Arial</vt:lpstr>
      <vt:lpstr>Calibri</vt:lpstr>
      <vt:lpstr>Wingdings</vt:lpstr>
      <vt:lpstr>Office 테마</vt:lpstr>
      <vt:lpstr>Worksheet</vt:lpstr>
      <vt:lpstr> Lecture 11 Register Scoreboarding  Courtesy of A. Shrivastava (ASU) &amp; Tack-Don Han (Yonsei) </vt:lpstr>
      <vt:lpstr>PowerPoint 프레젠테이션</vt:lpstr>
      <vt:lpstr>Scoreboard Example</vt:lpstr>
      <vt:lpstr>Scoreboard Example</vt:lpstr>
      <vt:lpstr>Scoreboard Example</vt:lpstr>
      <vt:lpstr>Scoreboard Example: Cycle 1</vt:lpstr>
      <vt:lpstr>Scoreboard Example: Cycle 2</vt:lpstr>
      <vt:lpstr>Scoreboard Example: Cycle 3</vt:lpstr>
      <vt:lpstr>Scoreboard Example: Cycle 4</vt:lpstr>
      <vt:lpstr>Scoreboard Example: Cycle 5</vt:lpstr>
      <vt:lpstr>Scoreboard Example: Cycle 6</vt:lpstr>
      <vt:lpstr>Scoreboard Example: Cycle 7</vt:lpstr>
      <vt:lpstr>Scoreboard Example: Cycle 8a (First half of clock cycle)</vt:lpstr>
      <vt:lpstr>Scoreboard Example: Cycle 8b (Second half of clock cycle)</vt:lpstr>
      <vt:lpstr>Scoreboard Example: Cycle 9</vt:lpstr>
      <vt:lpstr>Scoreboard Example: Cycle 10</vt:lpstr>
      <vt:lpstr>Scoreboard Example: Cycle 11</vt:lpstr>
      <vt:lpstr>Scoreboard Example: Cycle 12</vt:lpstr>
      <vt:lpstr>Scoreboard Example: Cycle 13</vt:lpstr>
      <vt:lpstr>Scoreboard Example: Cycle 14</vt:lpstr>
      <vt:lpstr>Scoreboard Example: Cycle 15</vt:lpstr>
      <vt:lpstr>Scoreboard Example: Cycle 16</vt:lpstr>
      <vt:lpstr>Scoreboard Example: Cycle 17</vt:lpstr>
      <vt:lpstr>Scoreboard Example: Cycle 18</vt:lpstr>
      <vt:lpstr>Scoreboard Example: Cycle 19</vt:lpstr>
      <vt:lpstr>Scoreboard Example: Cycle 20</vt:lpstr>
      <vt:lpstr>Scoreboard Example: Cycle 21</vt:lpstr>
      <vt:lpstr>Scoreboard Example: Cycle 22</vt:lpstr>
      <vt:lpstr>Faster than light computation (skip a couple of cycles)</vt:lpstr>
      <vt:lpstr>Scoreboard Example: Cycle 61</vt:lpstr>
      <vt:lpstr>Scoreboard Example: Cycle 62</vt:lpstr>
      <vt:lpstr>Review: Scoreboard Example: Cycle 62</vt:lpstr>
      <vt:lpstr>CDC 6600 Scoreboard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Registered User</cp:lastModifiedBy>
  <cp:revision>211</cp:revision>
  <dcterms:created xsi:type="dcterms:W3CDTF">2015-05-11T14:27:05Z</dcterms:created>
  <dcterms:modified xsi:type="dcterms:W3CDTF">2017-05-18T05:07:41Z</dcterms:modified>
</cp:coreProperties>
</file>