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92" r:id="rId2"/>
    <p:sldId id="536" r:id="rId3"/>
    <p:sldId id="537" r:id="rId4"/>
    <p:sldId id="458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540" r:id="rId13"/>
    <p:sldId id="467" r:id="rId14"/>
    <p:sldId id="468" r:id="rId15"/>
    <p:sldId id="469" r:id="rId16"/>
    <p:sldId id="525" r:id="rId17"/>
    <p:sldId id="526" r:id="rId18"/>
    <p:sldId id="539" r:id="rId19"/>
    <p:sldId id="472" r:id="rId20"/>
    <p:sldId id="528" r:id="rId21"/>
    <p:sldId id="474" r:id="rId22"/>
    <p:sldId id="527" r:id="rId23"/>
    <p:sldId id="475" r:id="rId24"/>
    <p:sldId id="53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6B"/>
    <a:srgbClr val="FF0000"/>
    <a:srgbClr val="077DC5"/>
    <a:srgbClr val="5B9BD5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7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7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D3735C-E51F-8843-9036-6E308EF8440E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07" y="4341044"/>
            <a:ext cx="5028988" cy="411704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3" tIns="44443" rIns="90473" bIns="44443"/>
          <a:lstStyle/>
          <a:p>
            <a:pPr eaLnBrk="1" hangingPunct="1"/>
            <a:r>
              <a:rPr lang="en-US">
                <a:latin typeface="Times New Roman" charset="0"/>
              </a:rPr>
              <a:t>Resolve RAW memory conflict? (address in memory buffers)</a:t>
            </a:r>
          </a:p>
          <a:p>
            <a:pPr eaLnBrk="1" hangingPunct="1"/>
            <a:r>
              <a:rPr lang="en-US">
                <a:latin typeface="Times New Roman" charset="0"/>
              </a:rPr>
              <a:t>Integer unit executes in parallel</a:t>
            </a:r>
          </a:p>
        </p:txBody>
      </p:sp>
      <p:sp>
        <p:nvSpPr>
          <p:cNvPr id="132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5274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0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2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188480"/>
            <a:ext cx="10515600" cy="6947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3990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978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34362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77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4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08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07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98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5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37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주차</a:t>
            </a:r>
            <a:r>
              <a:rPr lang="en-US" altLang="ko-KR"/>
              <a:t>. Piaget</a:t>
            </a:r>
            <a:r>
              <a:rPr lang="ko-KR" altLang="en-US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4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Relationship Id="rId3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</a:t>
            </a:r>
            <a:r>
              <a:rPr lang="en-US" altLang="ko-KR" sz="1400" b="1" dirty="0" smtClean="0"/>
              <a:t>24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49" r:id="rId25"/>
    <p:sldLayoutId id="2147483661" r:id="rId26"/>
    <p:sldLayoutId id="2147483655" r:id="rId27"/>
    <p:sldLayoutId id="2147483653" r:id="rId28"/>
    <p:sldLayoutId id="2147483650" r:id="rId29"/>
    <p:sldLayoutId id="2147483662" r:id="rId30"/>
    <p:sldLayoutId id="2147483659" r:id="rId31"/>
    <p:sldLayoutId id="2147483660" r:id="rId32"/>
    <p:sldLayoutId id="2147483658" r:id="rId33"/>
    <p:sldLayoutId id="2147483664" r:id="rId34"/>
    <p:sldLayoutId id="2147483665" r:id="rId3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</a:t>
            </a:r>
            <a:r>
              <a:rPr kumimoji="1" lang="en-US" altLang="ko-KR" dirty="0" smtClean="0"/>
              <a:t>12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 smtClean="0"/>
              <a:t>T</a:t>
            </a:r>
            <a:r>
              <a:rPr kumimoji="1" lang="en-US" altLang="ko-KR" dirty="0" err="1"/>
              <a:t>o</a:t>
            </a:r>
            <a:r>
              <a:rPr kumimoji="1" lang="en-US" altLang="ko-KR" dirty="0" err="1" smtClean="0"/>
              <a:t>masulo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Algorithm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ea typeface="+mn-ea"/>
              </a:rPr>
              <a:t>Kyoungwoo</a:t>
            </a:r>
            <a:r>
              <a:rPr lang="en-US" altLang="ko-KR" dirty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ea typeface="+mn-ea"/>
              </a:rPr>
              <a:t>Computer </a:t>
            </a:r>
            <a:r>
              <a:rPr lang="en-US" altLang="ko-KR" dirty="0" smtClean="0">
                <a:ea typeface="+mn-ea"/>
              </a:rPr>
              <a:t>Architecture-Module4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157849"/>
            <a:ext cx="11582401" cy="536957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Control &amp; buffers distributed with FU vs. centralized in scoreboard</a:t>
            </a:r>
          </a:p>
          <a:p>
            <a:r>
              <a:rPr lang="en-US" sz="3200" dirty="0"/>
              <a:t>Registers in instructions replaced by pointers to reservation station buffer</a:t>
            </a:r>
          </a:p>
          <a:p>
            <a:pPr lvl="1"/>
            <a:r>
              <a:rPr lang="en-US" sz="2800" dirty="0"/>
              <a:t>Scoreboard </a:t>
            </a:r>
            <a:r>
              <a:rPr lang="en-US" sz="2800" dirty="0">
                <a:sym typeface="Wingdings"/>
              </a:rPr>
              <a:t> registers primary operand storage</a:t>
            </a:r>
          </a:p>
          <a:p>
            <a:pPr lvl="1"/>
            <a:r>
              <a:rPr lang="en-US" sz="2800" dirty="0" err="1">
                <a:sym typeface="Wingdings"/>
              </a:rPr>
              <a:t>Tomasulo</a:t>
            </a:r>
            <a:r>
              <a:rPr lang="en-US" sz="2800" dirty="0">
                <a:sym typeface="Wingdings"/>
              </a:rPr>
              <a:t>  reservation stations as operand storage</a:t>
            </a:r>
          </a:p>
          <a:p>
            <a:r>
              <a:rPr lang="en-US" sz="3200" dirty="0">
                <a:sym typeface="Wingdings"/>
              </a:rPr>
              <a:t>HW renaming to avoid WAR &amp; WAW hazards</a:t>
            </a:r>
          </a:p>
          <a:p>
            <a:pPr lvl="1"/>
            <a:r>
              <a:rPr lang="en-US" sz="2800" dirty="0">
                <a:sym typeface="Wingdings"/>
              </a:rPr>
              <a:t>Scoreboard  both source registers read together </a:t>
            </a:r>
            <a:br>
              <a:rPr lang="en-US" sz="2800" dirty="0">
                <a:sym typeface="Wingdings"/>
              </a:rPr>
            </a:br>
            <a:r>
              <a:rPr lang="en-US" sz="2800" dirty="0">
                <a:sym typeface="Wingdings"/>
              </a:rPr>
              <a:t>(thus cannot be overwritten while we wait for the other)</a:t>
            </a:r>
          </a:p>
          <a:p>
            <a:pPr lvl="1"/>
            <a:r>
              <a:rPr lang="en-US" sz="2800" dirty="0" err="1">
                <a:sym typeface="Wingdings"/>
              </a:rPr>
              <a:t>Tomasulo</a:t>
            </a:r>
            <a:r>
              <a:rPr lang="en-US" sz="2800" dirty="0">
                <a:sym typeface="Wingdings"/>
              </a:rPr>
              <a:t>  each register read as soon as possible</a:t>
            </a:r>
          </a:p>
          <a:p>
            <a:r>
              <a:rPr lang="en-US" sz="3200" dirty="0">
                <a:sym typeface="Wingdings"/>
              </a:rPr>
              <a:t>Common Data Bus (CDB) broadcasts results to all FUs</a:t>
            </a:r>
          </a:p>
          <a:p>
            <a:r>
              <a:rPr lang="en-US" sz="3200" dirty="0">
                <a:sym typeface="Wingdings"/>
              </a:rPr>
              <a:t>Load Store Queue (LSQ)</a:t>
            </a:r>
            <a:endParaRPr 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18052" y="188480"/>
            <a:ext cx="11873948" cy="694747"/>
          </a:xfrm>
        </p:spPr>
        <p:txBody>
          <a:bodyPr/>
          <a:lstStyle/>
          <a:p>
            <a:r>
              <a:rPr lang="en-US" altLang="ko-KR" dirty="0"/>
              <a:t>Difference </a:t>
            </a:r>
            <a:r>
              <a:rPr lang="en-US" altLang="ko-KR" dirty="0" smtClean="0"/>
              <a:t>b/</a:t>
            </a:r>
            <a:r>
              <a:rPr lang="en-US" altLang="ko-KR" dirty="0"/>
              <a:t>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Tomasulo</a:t>
            </a:r>
            <a:r>
              <a:rPr lang="en-US" altLang="ko-KR" dirty="0" smtClean="0"/>
              <a:t> </a:t>
            </a:r>
            <a:r>
              <a:rPr lang="en-US" altLang="ko-KR" dirty="0"/>
              <a:t>&amp; </a:t>
            </a:r>
            <a:r>
              <a:rPr lang="en-US" altLang="ko-KR" dirty="0" err="1" smtClean="0"/>
              <a:t>Scoreboarding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37997"/>
            <a:ext cx="10800522" cy="500141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For IBM 360/91 (before caches!)</a:t>
            </a:r>
          </a:p>
          <a:p>
            <a:pPr marL="457200" indent="-457200"/>
            <a:r>
              <a:rPr lang="en-US" sz="3200" dirty="0"/>
              <a:t>Goal: High Performance without special compilers</a:t>
            </a:r>
          </a:p>
          <a:p>
            <a:pPr marL="457200" indent="-457200"/>
            <a:r>
              <a:rPr lang="en-US" sz="3200" dirty="0"/>
              <a:t>Small number of floating point registers (4 in 360) prevented interesting compiler scheduling of operations</a:t>
            </a:r>
          </a:p>
          <a:p>
            <a:pPr lvl="1"/>
            <a:r>
              <a:rPr lang="en-US" sz="2800" dirty="0"/>
              <a:t>This led </a:t>
            </a:r>
            <a:r>
              <a:rPr lang="en-US" sz="2800" dirty="0" err="1"/>
              <a:t>Tomasulo</a:t>
            </a:r>
            <a:r>
              <a:rPr lang="en-US" sz="2800" dirty="0"/>
              <a:t> to try to figure out how to get more effective </a:t>
            </a:r>
            <a:br>
              <a:rPr lang="en-US" sz="2800" dirty="0"/>
            </a:br>
            <a:r>
              <a:rPr lang="en-US" sz="2800" dirty="0">
                <a:solidFill>
                  <a:schemeClr val="hlink"/>
                </a:solidFill>
              </a:rPr>
              <a:t>register-renaming in hardware! </a:t>
            </a:r>
            <a:endParaRPr lang="en-US" sz="2800" dirty="0"/>
          </a:p>
          <a:p>
            <a:pPr marL="457200" indent="-457200"/>
            <a:r>
              <a:rPr lang="en-US" sz="3200" dirty="0"/>
              <a:t>Why study 1966’s computer? </a:t>
            </a:r>
          </a:p>
          <a:p>
            <a:pPr marL="457200" indent="-457200"/>
            <a:r>
              <a:rPr lang="en-US" sz="3200" dirty="0"/>
              <a:t>The descendants of this have flourished!</a:t>
            </a:r>
          </a:p>
          <a:p>
            <a:pPr lvl="1"/>
            <a:r>
              <a:rPr lang="en-US" sz="2800" dirty="0"/>
              <a:t>Alpha 21264, HP 8000, MIPS 10000, Pentium III, PowerPC 604, …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0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19470" y="2408846"/>
            <a:ext cx="4153188" cy="646331"/>
          </a:xfrm>
        </p:spPr>
        <p:txBody>
          <a:bodyPr/>
          <a:lstStyle/>
          <a:p>
            <a:r>
              <a:rPr kumimoji="1" lang="en-US" altLang="ko-KR" dirty="0" smtClean="0"/>
              <a:t>Register Renaming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RAW hazard</a:t>
            </a:r>
          </a:p>
          <a:p>
            <a:pPr lvl="1"/>
            <a:r>
              <a:rPr lang="en-US" sz="2800" dirty="0"/>
              <a:t>Avoided by executing an instruction only when its operands are </a:t>
            </a:r>
            <a:br>
              <a:rPr lang="en-US" sz="2800" dirty="0"/>
            </a:br>
            <a:r>
              <a:rPr lang="en-US" sz="2800" dirty="0"/>
              <a:t>available (same as Scoreboard)</a:t>
            </a:r>
          </a:p>
          <a:p>
            <a:r>
              <a:rPr lang="en-US" sz="3200" dirty="0"/>
              <a:t>WAW &amp; WAR hazards</a:t>
            </a:r>
          </a:p>
          <a:p>
            <a:pPr lvl="1"/>
            <a:r>
              <a:rPr lang="en-US" sz="2800" dirty="0"/>
              <a:t>Avoided by using register renaming</a:t>
            </a:r>
          </a:p>
          <a:p>
            <a:pPr lvl="2"/>
            <a:r>
              <a:rPr lang="en-US" sz="2800" dirty="0"/>
              <a:t>Renaming all destination registers, including those with a pending read or write from an easier instruction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Eliminating data hazards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46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renaming concept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2455" y="1489140"/>
            <a:ext cx="557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		F0, 	F2, 	F4</a:t>
            </a:r>
          </a:p>
          <a:p>
            <a:r>
              <a:rPr lang="en-US" sz="3200" dirty="0"/>
              <a:t>ADD		F6, 	F0, 	F8	</a:t>
            </a:r>
          </a:p>
          <a:p>
            <a:r>
              <a:rPr lang="en-US" sz="3200" dirty="0"/>
              <a:t>Store	</a:t>
            </a:r>
            <a:r>
              <a:rPr lang="en-US" sz="3200" dirty="0" smtClean="0"/>
              <a:t>	F6</a:t>
            </a:r>
            <a:r>
              <a:rPr lang="en-US" sz="3200" dirty="0"/>
              <a:t>,	0(R1)</a:t>
            </a:r>
          </a:p>
          <a:p>
            <a:r>
              <a:rPr lang="en-US" sz="3200" dirty="0"/>
              <a:t>SUB		F8,	F10,	F14</a:t>
            </a:r>
          </a:p>
          <a:p>
            <a:r>
              <a:rPr lang="en-US" sz="3200" dirty="0"/>
              <a:t>MUL		F6,	F10,	F8</a:t>
            </a:r>
          </a:p>
        </p:txBody>
      </p:sp>
    </p:spTree>
    <p:extLst>
      <p:ext uri="{BB962C8B-B14F-4D97-AF65-F5344CB8AC3E}">
        <p14:creationId xmlns:p14="http://schemas.microsoft.com/office/powerpoint/2010/main" val="236006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55" y="1489140"/>
            <a:ext cx="557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		F0, 	F2, 	F4</a:t>
            </a:r>
          </a:p>
          <a:p>
            <a:r>
              <a:rPr lang="en-US" sz="3200" dirty="0"/>
              <a:t>ADD		F6, 	F0, 	F8	</a:t>
            </a:r>
          </a:p>
          <a:p>
            <a:r>
              <a:rPr lang="en-US" sz="3200" dirty="0"/>
              <a:t>Store	</a:t>
            </a:r>
            <a:r>
              <a:rPr lang="en-US" sz="3200" dirty="0" smtClean="0"/>
              <a:t>	F6</a:t>
            </a:r>
            <a:r>
              <a:rPr lang="en-US" sz="3200" dirty="0"/>
              <a:t>,	0(R1)</a:t>
            </a:r>
          </a:p>
          <a:p>
            <a:r>
              <a:rPr lang="en-US" sz="3200" dirty="0"/>
              <a:t>SUB		F8,	F10,	F14</a:t>
            </a:r>
          </a:p>
          <a:p>
            <a:r>
              <a:rPr lang="en-US" sz="3200" dirty="0"/>
              <a:t>MUL		F6,	F10,	F8</a:t>
            </a:r>
          </a:p>
        </p:txBody>
      </p:sp>
      <p:sp>
        <p:nvSpPr>
          <p:cNvPr id="7" name="Freeform 6"/>
          <p:cNvSpPr/>
          <p:nvPr/>
        </p:nvSpPr>
        <p:spPr>
          <a:xfrm>
            <a:off x="7833946" y="2201142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3869" y="2543951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13" name="Freeform 12"/>
          <p:cNvSpPr/>
          <p:nvPr/>
        </p:nvSpPr>
        <p:spPr>
          <a:xfrm>
            <a:off x="3195431" y="2374250"/>
            <a:ext cx="424262" cy="1436701"/>
          </a:xfrm>
          <a:custGeom>
            <a:avLst/>
            <a:gdLst>
              <a:gd name="connsiteX0" fmla="*/ 334458 w 424262"/>
              <a:gd name="connsiteY0" fmla="*/ 1436701 h 1436701"/>
              <a:gd name="connsiteX1" fmla="*/ 899 w 424262"/>
              <a:gd name="connsiteY1" fmla="*/ 692695 h 1436701"/>
              <a:gd name="connsiteX2" fmla="*/ 424262 w 424262"/>
              <a:gd name="connsiteY2" fmla="*/ 0 h 1436701"/>
              <a:gd name="connsiteX3" fmla="*/ 424262 w 424262"/>
              <a:gd name="connsiteY3" fmla="*/ 0 h 143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62" h="1436701">
                <a:moveTo>
                  <a:pt x="334458" y="1436701"/>
                </a:moveTo>
                <a:cubicBezTo>
                  <a:pt x="160195" y="1184423"/>
                  <a:pt x="-14068" y="932145"/>
                  <a:pt x="899" y="692695"/>
                </a:cubicBezTo>
                <a:cubicBezTo>
                  <a:pt x="15866" y="453245"/>
                  <a:pt x="424262" y="0"/>
                  <a:pt x="424262" y="0"/>
                </a:cubicBezTo>
                <a:lnTo>
                  <a:pt x="424262" y="0"/>
                </a:ln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44958" y="2800636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WAW</a:t>
            </a:r>
          </a:p>
        </p:txBody>
      </p:sp>
      <p:sp>
        <p:nvSpPr>
          <p:cNvPr id="15" name="Freeform 14"/>
          <p:cNvSpPr/>
          <p:nvPr/>
        </p:nvSpPr>
        <p:spPr>
          <a:xfrm>
            <a:off x="9194310" y="2784802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21208" y="3057124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renaming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1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55" y="1489140"/>
            <a:ext cx="557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		F0, 	F2, 	F4</a:t>
            </a:r>
          </a:p>
          <a:p>
            <a:r>
              <a:rPr lang="en-US" sz="3200" dirty="0"/>
              <a:t>ADD		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, 	F0, 	F8	</a:t>
            </a:r>
          </a:p>
          <a:p>
            <a:r>
              <a:rPr lang="en-US" sz="3200" dirty="0"/>
              <a:t>Store	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/>
              <a:t>,	0(R1)</a:t>
            </a:r>
          </a:p>
          <a:p>
            <a:r>
              <a:rPr lang="en-US" sz="3200" dirty="0"/>
              <a:t>SUB		</a:t>
            </a:r>
            <a:r>
              <a:rPr lang="en-US" sz="3200" b="1" dirty="0">
                <a:solidFill>
                  <a:srgbClr val="00B050"/>
                </a:solidFill>
              </a:rPr>
              <a:t>T</a:t>
            </a:r>
            <a:r>
              <a:rPr lang="en-US" sz="3200" dirty="0"/>
              <a:t>,	F10,	F14</a:t>
            </a:r>
          </a:p>
          <a:p>
            <a:r>
              <a:rPr lang="en-US" sz="3200" dirty="0"/>
              <a:t>MUL		F6,	F10,	</a:t>
            </a:r>
            <a:r>
              <a:rPr lang="en-US" sz="32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" name="Freeform 6"/>
          <p:cNvSpPr/>
          <p:nvPr/>
        </p:nvSpPr>
        <p:spPr>
          <a:xfrm>
            <a:off x="7863472" y="2276751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0126" y="2549073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13" name="Freeform 12"/>
          <p:cNvSpPr/>
          <p:nvPr/>
        </p:nvSpPr>
        <p:spPr>
          <a:xfrm>
            <a:off x="3195431" y="2374250"/>
            <a:ext cx="424262" cy="1436701"/>
          </a:xfrm>
          <a:custGeom>
            <a:avLst/>
            <a:gdLst>
              <a:gd name="connsiteX0" fmla="*/ 334458 w 424262"/>
              <a:gd name="connsiteY0" fmla="*/ 1436701 h 1436701"/>
              <a:gd name="connsiteX1" fmla="*/ 899 w 424262"/>
              <a:gd name="connsiteY1" fmla="*/ 692695 h 1436701"/>
              <a:gd name="connsiteX2" fmla="*/ 424262 w 424262"/>
              <a:gd name="connsiteY2" fmla="*/ 0 h 1436701"/>
              <a:gd name="connsiteX3" fmla="*/ 424262 w 424262"/>
              <a:gd name="connsiteY3" fmla="*/ 0 h 143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62" h="1436701">
                <a:moveTo>
                  <a:pt x="334458" y="1436701"/>
                </a:moveTo>
                <a:cubicBezTo>
                  <a:pt x="160195" y="1184423"/>
                  <a:pt x="-14068" y="932145"/>
                  <a:pt x="899" y="692695"/>
                </a:cubicBezTo>
                <a:cubicBezTo>
                  <a:pt x="15866" y="453245"/>
                  <a:pt x="424262" y="0"/>
                  <a:pt x="424262" y="0"/>
                </a:cubicBezTo>
                <a:lnTo>
                  <a:pt x="424262" y="0"/>
                </a:ln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44958" y="2800636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WAW</a:t>
            </a:r>
          </a:p>
        </p:txBody>
      </p:sp>
      <p:sp>
        <p:nvSpPr>
          <p:cNvPr id="15" name="Freeform 14"/>
          <p:cNvSpPr/>
          <p:nvPr/>
        </p:nvSpPr>
        <p:spPr>
          <a:xfrm>
            <a:off x="9406342" y="2789924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72996" y="3062246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renaming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86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55" y="1489140"/>
            <a:ext cx="557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		F0, 	F2, 	F4</a:t>
            </a:r>
          </a:p>
          <a:p>
            <a:r>
              <a:rPr lang="en-US" sz="3200" dirty="0"/>
              <a:t>ADD		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, 	F0, 	F8	</a:t>
            </a:r>
          </a:p>
          <a:p>
            <a:r>
              <a:rPr lang="en-US" sz="3200" dirty="0"/>
              <a:t>Store	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/>
              <a:t>,	0(R1)</a:t>
            </a:r>
          </a:p>
          <a:p>
            <a:r>
              <a:rPr lang="en-US" sz="3200" dirty="0"/>
              <a:t>SUB		</a:t>
            </a:r>
            <a:r>
              <a:rPr lang="en-US" sz="3200" b="1" dirty="0">
                <a:solidFill>
                  <a:srgbClr val="00B050"/>
                </a:solidFill>
              </a:rPr>
              <a:t>T</a:t>
            </a:r>
            <a:r>
              <a:rPr lang="en-US" sz="3200" dirty="0"/>
              <a:t>,	F10,	F14</a:t>
            </a:r>
          </a:p>
          <a:p>
            <a:r>
              <a:rPr lang="en-US" sz="3200" dirty="0"/>
              <a:t>MUL		F6,	F10,	</a:t>
            </a:r>
            <a:r>
              <a:rPr lang="en-US" sz="32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" name="Freeform 6"/>
          <p:cNvSpPr/>
          <p:nvPr/>
        </p:nvSpPr>
        <p:spPr>
          <a:xfrm>
            <a:off x="7810467" y="2271629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77121" y="2543951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13" name="Freeform 12"/>
          <p:cNvSpPr/>
          <p:nvPr/>
        </p:nvSpPr>
        <p:spPr>
          <a:xfrm>
            <a:off x="3195431" y="2374250"/>
            <a:ext cx="424262" cy="1436701"/>
          </a:xfrm>
          <a:custGeom>
            <a:avLst/>
            <a:gdLst>
              <a:gd name="connsiteX0" fmla="*/ 334458 w 424262"/>
              <a:gd name="connsiteY0" fmla="*/ 1436701 h 1436701"/>
              <a:gd name="connsiteX1" fmla="*/ 899 w 424262"/>
              <a:gd name="connsiteY1" fmla="*/ 692695 h 1436701"/>
              <a:gd name="connsiteX2" fmla="*/ 424262 w 424262"/>
              <a:gd name="connsiteY2" fmla="*/ 0 h 1436701"/>
              <a:gd name="connsiteX3" fmla="*/ 424262 w 424262"/>
              <a:gd name="connsiteY3" fmla="*/ 0 h 143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62" h="1436701">
                <a:moveTo>
                  <a:pt x="334458" y="1436701"/>
                </a:moveTo>
                <a:cubicBezTo>
                  <a:pt x="160195" y="1184423"/>
                  <a:pt x="-14068" y="932145"/>
                  <a:pt x="899" y="692695"/>
                </a:cubicBezTo>
                <a:cubicBezTo>
                  <a:pt x="15866" y="453245"/>
                  <a:pt x="424262" y="0"/>
                  <a:pt x="424262" y="0"/>
                </a:cubicBezTo>
                <a:lnTo>
                  <a:pt x="424262" y="0"/>
                </a:ln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44958" y="2800636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WAW</a:t>
            </a:r>
          </a:p>
        </p:txBody>
      </p:sp>
      <p:sp>
        <p:nvSpPr>
          <p:cNvPr id="15" name="Freeform 14"/>
          <p:cNvSpPr/>
          <p:nvPr/>
        </p:nvSpPr>
        <p:spPr>
          <a:xfrm>
            <a:off x="9353337" y="2784802"/>
            <a:ext cx="556263" cy="1167319"/>
          </a:xfrm>
          <a:custGeom>
            <a:avLst/>
            <a:gdLst>
              <a:gd name="connsiteX0" fmla="*/ 218096 w 556263"/>
              <a:gd name="connsiteY0" fmla="*/ 1167319 h 1167319"/>
              <a:gd name="connsiteX1" fmla="*/ 551655 w 556263"/>
              <a:gd name="connsiteY1" fmla="*/ 577246 h 1167319"/>
              <a:gd name="connsiteX2" fmla="*/ 0 w 556263"/>
              <a:gd name="connsiteY2" fmla="*/ 0 h 11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3" h="1167319">
                <a:moveTo>
                  <a:pt x="218096" y="1167319"/>
                </a:moveTo>
                <a:cubicBezTo>
                  <a:pt x="403050" y="969559"/>
                  <a:pt x="588004" y="771799"/>
                  <a:pt x="551655" y="577246"/>
                </a:cubicBezTo>
                <a:cubicBezTo>
                  <a:pt x="515306" y="382693"/>
                  <a:pt x="0" y="0"/>
                  <a:pt x="0" y="0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19991" y="3057124"/>
            <a:ext cx="91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WAR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renaming concept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664" y="4422595"/>
            <a:ext cx="1102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/>
              <a:t>The renaming process can be done by compiler analysis; </a:t>
            </a:r>
            <a:br>
              <a:rPr lang="en-US" sz="3200" dirty="0"/>
            </a:br>
            <a:r>
              <a:rPr lang="en-US" sz="3200" dirty="0"/>
              <a:t>however, finding the use of F8 (or T) in the later code segment is challenging, esp. when there is interleaving branches!</a:t>
            </a:r>
          </a:p>
        </p:txBody>
      </p:sp>
    </p:spTree>
    <p:extLst>
      <p:ext uri="{BB962C8B-B14F-4D97-AF65-F5344CB8AC3E}">
        <p14:creationId xmlns:p14="http://schemas.microsoft.com/office/powerpoint/2010/main" val="147524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860831" y="2408846"/>
            <a:ext cx="4470456" cy="6463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Algorithm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Tomasulo Algorithm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sz="3200" dirty="0"/>
              <a:t>Control &amp; buffers </a:t>
            </a:r>
            <a:r>
              <a:rPr lang="en-US" altLang="ko-KR" sz="3200" u="sng" dirty="0">
                <a:solidFill>
                  <a:schemeClr val="hlink"/>
                </a:solidFill>
              </a:rPr>
              <a:t>distributed</a:t>
            </a:r>
            <a:r>
              <a:rPr lang="en-US" altLang="ko-KR" sz="3200" dirty="0"/>
              <a:t> with Function Units (FU)</a:t>
            </a:r>
          </a:p>
          <a:p>
            <a:pPr lvl="1"/>
            <a:r>
              <a:rPr lang="en-US" altLang="ko-KR" sz="2800" dirty="0"/>
              <a:t>FU buffers called “</a:t>
            </a:r>
            <a:r>
              <a:rPr lang="en-US" altLang="ko-KR" sz="2800" u="sng" dirty="0">
                <a:solidFill>
                  <a:schemeClr val="hlink"/>
                </a:solidFill>
              </a:rPr>
              <a:t>reservation stations</a:t>
            </a:r>
            <a:r>
              <a:rPr lang="en-US" altLang="ko-KR" sz="2800" dirty="0"/>
              <a:t>”</a:t>
            </a:r>
          </a:p>
          <a:p>
            <a:pPr marL="342900" indent="-342900"/>
            <a:r>
              <a:rPr lang="en-US" altLang="ko-KR" sz="3200" dirty="0"/>
              <a:t>Registers in instructions replaced by values or pointers to reservation stations (RS); </a:t>
            </a:r>
          </a:p>
          <a:p>
            <a:pPr lvl="1"/>
            <a:r>
              <a:rPr lang="en-US" altLang="ko-KR" sz="2800" dirty="0"/>
              <a:t>A form of </a:t>
            </a:r>
            <a:r>
              <a:rPr lang="en-US" altLang="ko-KR" sz="2800" u="sng" dirty="0">
                <a:solidFill>
                  <a:schemeClr val="hlink"/>
                </a:solidFill>
              </a:rPr>
              <a:t>register renaming</a:t>
            </a:r>
            <a:r>
              <a:rPr lang="en-US" altLang="ko-KR" sz="2800" dirty="0">
                <a:solidFill>
                  <a:schemeClr val="hlink"/>
                </a:solidFill>
              </a:rPr>
              <a:t> </a:t>
            </a:r>
            <a:r>
              <a:rPr lang="en-US" altLang="ko-KR" sz="2800" dirty="0"/>
              <a:t>; </a:t>
            </a:r>
          </a:p>
          <a:p>
            <a:pPr lvl="1"/>
            <a:r>
              <a:rPr lang="en-US" altLang="ko-KR" sz="2800" dirty="0"/>
              <a:t>Avoids WAR, WAW hazards</a:t>
            </a:r>
          </a:p>
          <a:p>
            <a:pPr lvl="1"/>
            <a:r>
              <a:rPr lang="en-US" altLang="ko-KR" sz="2800" dirty="0"/>
              <a:t>More reservation stations than registers, </a:t>
            </a:r>
            <a:br>
              <a:rPr lang="en-US" altLang="ko-KR" sz="2800" dirty="0"/>
            </a:br>
            <a:r>
              <a:rPr lang="en-US" altLang="ko-KR" sz="2800" dirty="0"/>
              <a:t>so can do optimizations that compilers can’t</a:t>
            </a:r>
          </a:p>
          <a:p>
            <a:pPr marL="342900" indent="-342900"/>
            <a:r>
              <a:rPr lang="en-US" altLang="ko-KR" sz="3200" dirty="0"/>
              <a:t>Results to FU from RS, </a:t>
            </a:r>
            <a:r>
              <a:rPr lang="en-US" altLang="ko-KR" sz="3200" u="sng" dirty="0">
                <a:solidFill>
                  <a:schemeClr val="hlink"/>
                </a:solidFill>
              </a:rPr>
              <a:t>not through registers</a:t>
            </a:r>
            <a:r>
              <a:rPr lang="en-US" altLang="ko-KR" sz="3200" dirty="0"/>
              <a:t>, over </a:t>
            </a:r>
            <a:r>
              <a:rPr lang="en-US" altLang="ko-KR" sz="3200" u="sng" dirty="0">
                <a:solidFill>
                  <a:schemeClr val="hlink"/>
                </a:solidFill>
              </a:rPr>
              <a:t>Common Data Bus </a:t>
            </a:r>
            <a:r>
              <a:rPr lang="en-US" altLang="ko-KR" sz="3200" dirty="0"/>
              <a:t>that broadcasts results to all FUs</a:t>
            </a:r>
          </a:p>
          <a:p>
            <a:pPr marL="342900" indent="-342900"/>
            <a:r>
              <a:rPr lang="en-US" altLang="ko-KR" sz="3200" dirty="0"/>
              <a:t>Load and Stores treated as FUs with RSs as well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553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Data Dependence and Dynamic Scheduling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Register Renaming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Algorithm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64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127513" y="2637183"/>
            <a:ext cx="3898594" cy="1326849"/>
            <a:chOff x="3127513" y="2637183"/>
            <a:chExt cx="3898594" cy="1326849"/>
          </a:xfrm>
        </p:grpSpPr>
        <p:cxnSp>
          <p:nvCxnSpPr>
            <p:cNvPr id="11" name="직선 화살표 연결선 10"/>
            <p:cNvCxnSpPr>
              <a:cxnSpLocks/>
            </p:cNvCxnSpPr>
            <p:nvPr/>
          </p:nvCxnSpPr>
          <p:spPr>
            <a:xfrm>
              <a:off x="3127513" y="3200400"/>
              <a:ext cx="0" cy="443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cxnSpLocks/>
            </p:cNvCxnSpPr>
            <p:nvPr/>
          </p:nvCxnSpPr>
          <p:spPr>
            <a:xfrm>
              <a:off x="7026107" y="3200400"/>
              <a:ext cx="0" cy="763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27513" y="3219745"/>
              <a:ext cx="389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56243" y="2637183"/>
              <a:ext cx="0" cy="5825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4028805" y="2358110"/>
            <a:ext cx="3898594" cy="1663285"/>
            <a:chOff x="3127513" y="2300747"/>
            <a:chExt cx="3898594" cy="1663285"/>
          </a:xfrm>
        </p:grpSpPr>
        <p:cxnSp>
          <p:nvCxnSpPr>
            <p:cNvPr id="92" name="직선 화살표 연결선 91"/>
            <p:cNvCxnSpPr>
              <a:cxnSpLocks/>
            </p:cNvCxnSpPr>
            <p:nvPr/>
          </p:nvCxnSpPr>
          <p:spPr>
            <a:xfrm>
              <a:off x="3127513" y="3281150"/>
              <a:ext cx="0" cy="36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cxnSpLocks/>
            </p:cNvCxnSpPr>
            <p:nvPr/>
          </p:nvCxnSpPr>
          <p:spPr>
            <a:xfrm>
              <a:off x="7026107" y="3282737"/>
              <a:ext cx="0" cy="6812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cxnSpLocks/>
            </p:cNvCxnSpPr>
            <p:nvPr/>
          </p:nvCxnSpPr>
          <p:spPr>
            <a:xfrm>
              <a:off x="3127513" y="3299257"/>
              <a:ext cx="389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cxnSpLocks/>
            </p:cNvCxnSpPr>
            <p:nvPr/>
          </p:nvCxnSpPr>
          <p:spPr>
            <a:xfrm flipV="1">
              <a:off x="6900862" y="2300747"/>
              <a:ext cx="0" cy="998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5176722" y="2351616"/>
            <a:ext cx="3898594" cy="1663285"/>
            <a:chOff x="3127513" y="2300747"/>
            <a:chExt cx="3898594" cy="1663285"/>
          </a:xfrm>
        </p:grpSpPr>
        <p:cxnSp>
          <p:nvCxnSpPr>
            <p:cNvPr id="103" name="직선 화살표 연결선 102"/>
            <p:cNvCxnSpPr>
              <a:cxnSpLocks/>
            </p:cNvCxnSpPr>
            <p:nvPr/>
          </p:nvCxnSpPr>
          <p:spPr>
            <a:xfrm>
              <a:off x="3127513" y="3425756"/>
              <a:ext cx="0" cy="218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cxnSpLocks/>
            </p:cNvCxnSpPr>
            <p:nvPr/>
          </p:nvCxnSpPr>
          <p:spPr>
            <a:xfrm>
              <a:off x="7026107" y="3428931"/>
              <a:ext cx="0" cy="535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cxnSpLocks/>
            </p:cNvCxnSpPr>
            <p:nvPr/>
          </p:nvCxnSpPr>
          <p:spPr>
            <a:xfrm>
              <a:off x="3127513" y="3445029"/>
              <a:ext cx="389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V="1">
              <a:off x="6900862" y="2300747"/>
              <a:ext cx="0" cy="1144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3" name="Group 3"/>
          <p:cNvGrpSpPr>
            <a:grpSpLocks/>
          </p:cNvGrpSpPr>
          <p:nvPr/>
        </p:nvGrpSpPr>
        <p:grpSpPr bwMode="auto">
          <a:xfrm>
            <a:off x="995643" y="2194083"/>
            <a:ext cx="914400" cy="2260541"/>
            <a:chOff x="1872" y="1584"/>
            <a:chExt cx="576" cy="864"/>
          </a:xfrm>
        </p:grpSpPr>
        <p:sp>
          <p:nvSpPr>
            <p:cNvPr id="63554" name="Rectangle 4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5" name="Rectangle 5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6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7" name="Rectangle 7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8" name="Rectangle 8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9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3494" name="Line 10"/>
          <p:cNvSpPr>
            <a:spLocks noChangeShapeType="1"/>
          </p:cNvSpPr>
          <p:nvPr/>
        </p:nvSpPr>
        <p:spPr bwMode="auto">
          <a:xfrm>
            <a:off x="1349746" y="1545284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00" name="Rectangle 32"/>
          <p:cNvSpPr>
            <a:spLocks noChangeArrowheads="1"/>
          </p:cNvSpPr>
          <p:nvPr/>
        </p:nvSpPr>
        <p:spPr bwMode="auto">
          <a:xfrm>
            <a:off x="3339592" y="5347266"/>
            <a:ext cx="1608873" cy="4840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800" b="1"/>
              <a:t>FP adders</a:t>
            </a:r>
          </a:p>
        </p:txBody>
      </p:sp>
      <p:sp>
        <p:nvSpPr>
          <p:cNvPr id="63501" name="Text Box 33"/>
          <p:cNvSpPr txBox="1">
            <a:spLocks noChangeArrowheads="1"/>
          </p:cNvSpPr>
          <p:nvPr/>
        </p:nvSpPr>
        <p:spPr bwMode="auto">
          <a:xfrm>
            <a:off x="1942300" y="3595639"/>
            <a:ext cx="970138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hlink"/>
                </a:solidFill>
                <a:latin typeface="+mn-lt"/>
              </a:rPr>
              <a:t>Add1</a:t>
            </a:r>
          </a:p>
          <a:p>
            <a:pPr algn="ctr"/>
            <a:r>
              <a:rPr lang="en-US" sz="2800" b="1" dirty="0">
                <a:solidFill>
                  <a:schemeClr val="hlink"/>
                </a:solidFill>
                <a:latin typeface="+mn-lt"/>
              </a:rPr>
              <a:t>Add2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Add3</a:t>
            </a:r>
          </a:p>
        </p:txBody>
      </p:sp>
      <p:sp>
        <p:nvSpPr>
          <p:cNvPr id="63504" name="Rectangle 38"/>
          <p:cNvSpPr>
            <a:spLocks noChangeArrowheads="1"/>
          </p:cNvSpPr>
          <p:nvPr/>
        </p:nvSpPr>
        <p:spPr bwMode="auto">
          <a:xfrm>
            <a:off x="7267575" y="5344381"/>
            <a:ext cx="2321094" cy="48983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800" b="1" dirty="0"/>
              <a:t>FP multipliers</a:t>
            </a:r>
          </a:p>
        </p:txBody>
      </p:sp>
      <p:sp>
        <p:nvSpPr>
          <p:cNvPr id="63505" name="Text Box 39"/>
          <p:cNvSpPr txBox="1">
            <a:spLocks noChangeArrowheads="1"/>
          </p:cNvSpPr>
          <p:nvPr/>
        </p:nvSpPr>
        <p:spPr bwMode="auto">
          <a:xfrm>
            <a:off x="5761975" y="3933586"/>
            <a:ext cx="10871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Mult1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Mult2</a:t>
            </a:r>
          </a:p>
        </p:txBody>
      </p:sp>
      <p:sp>
        <p:nvSpPr>
          <p:cNvPr id="63509" name="Line 43"/>
          <p:cNvSpPr>
            <a:spLocks noChangeShapeType="1"/>
          </p:cNvSpPr>
          <p:nvPr/>
        </p:nvSpPr>
        <p:spPr bwMode="auto">
          <a:xfrm>
            <a:off x="3781839" y="4686183"/>
            <a:ext cx="0" cy="6321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17" name="Line 51"/>
          <p:cNvSpPr>
            <a:spLocks noChangeShapeType="1"/>
          </p:cNvSpPr>
          <p:nvPr/>
        </p:nvSpPr>
        <p:spPr bwMode="auto">
          <a:xfrm>
            <a:off x="265042" y="6283002"/>
            <a:ext cx="11737979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18" name="Line 52"/>
          <p:cNvSpPr>
            <a:spLocks noChangeShapeType="1"/>
          </p:cNvSpPr>
          <p:nvPr/>
        </p:nvSpPr>
        <p:spPr bwMode="auto">
          <a:xfrm flipH="1">
            <a:off x="11459817" y="3336148"/>
            <a:ext cx="54320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19" name="Freeform 53"/>
          <p:cNvSpPr>
            <a:spLocks/>
          </p:cNvSpPr>
          <p:nvPr/>
        </p:nvSpPr>
        <p:spPr bwMode="auto">
          <a:xfrm>
            <a:off x="10159654" y="2035509"/>
            <a:ext cx="1843368" cy="4247491"/>
          </a:xfrm>
          <a:custGeom>
            <a:avLst/>
            <a:gdLst>
              <a:gd name="T0" fmla="*/ 2147483647 w 960"/>
              <a:gd name="T1" fmla="*/ 2147483647 h 2448"/>
              <a:gd name="T2" fmla="*/ 2147483647 w 960"/>
              <a:gd name="T3" fmla="*/ 0 h 2448"/>
              <a:gd name="T4" fmla="*/ 0 w 960"/>
              <a:gd name="T5" fmla="*/ 0 h 2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0" name="Line 54"/>
          <p:cNvSpPr>
            <a:spLocks noChangeShapeType="1"/>
          </p:cNvSpPr>
          <p:nvPr/>
        </p:nvSpPr>
        <p:spPr bwMode="auto">
          <a:xfrm>
            <a:off x="1375194" y="4486149"/>
            <a:ext cx="0" cy="175620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1" name="Line 55"/>
          <p:cNvSpPr>
            <a:spLocks noChangeShapeType="1"/>
          </p:cNvSpPr>
          <p:nvPr/>
        </p:nvSpPr>
        <p:spPr bwMode="auto">
          <a:xfrm>
            <a:off x="8362950" y="5841994"/>
            <a:ext cx="0" cy="414504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2" name="Line 56"/>
          <p:cNvSpPr>
            <a:spLocks noChangeShapeType="1"/>
          </p:cNvSpPr>
          <p:nvPr/>
        </p:nvSpPr>
        <p:spPr bwMode="auto">
          <a:xfrm>
            <a:off x="4138569" y="5870712"/>
            <a:ext cx="0" cy="41504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3" name="Line 57"/>
          <p:cNvSpPr>
            <a:spLocks noChangeShapeType="1"/>
          </p:cNvSpPr>
          <p:nvPr/>
        </p:nvSpPr>
        <p:spPr bwMode="auto">
          <a:xfrm>
            <a:off x="10777241" y="4039611"/>
            <a:ext cx="0" cy="4573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4" name="Text Box 58"/>
          <p:cNvSpPr txBox="1">
            <a:spLocks noChangeArrowheads="1"/>
          </p:cNvSpPr>
          <p:nvPr/>
        </p:nvSpPr>
        <p:spPr bwMode="auto">
          <a:xfrm>
            <a:off x="609600" y="1001504"/>
            <a:ext cx="1826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From Mem</a:t>
            </a:r>
          </a:p>
        </p:txBody>
      </p:sp>
      <p:sp>
        <p:nvSpPr>
          <p:cNvPr id="63526" name="Text Box 60"/>
          <p:cNvSpPr txBox="1">
            <a:spLocks noChangeArrowheads="1"/>
          </p:cNvSpPr>
          <p:nvPr/>
        </p:nvSpPr>
        <p:spPr bwMode="auto">
          <a:xfrm>
            <a:off x="5257972" y="5112247"/>
            <a:ext cx="20366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Reservation </a:t>
            </a:r>
          </a:p>
          <a:p>
            <a:pPr algn="ctr"/>
            <a:r>
              <a:rPr lang="en-US" sz="2800" b="1" dirty="0">
                <a:latin typeface="+mn-lt"/>
              </a:rPr>
              <a:t>Stations</a:t>
            </a:r>
          </a:p>
        </p:txBody>
      </p:sp>
      <p:sp>
        <p:nvSpPr>
          <p:cNvPr id="63528" name="Line 62"/>
          <p:cNvSpPr>
            <a:spLocks noChangeShapeType="1"/>
          </p:cNvSpPr>
          <p:nvPr/>
        </p:nvSpPr>
        <p:spPr bwMode="auto">
          <a:xfrm flipV="1">
            <a:off x="5246584" y="4908516"/>
            <a:ext cx="0" cy="138797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29" name="Line 63"/>
          <p:cNvSpPr>
            <a:spLocks noChangeShapeType="1"/>
          </p:cNvSpPr>
          <p:nvPr/>
        </p:nvSpPr>
        <p:spPr bwMode="auto">
          <a:xfrm flipV="1">
            <a:off x="9808472" y="4937544"/>
            <a:ext cx="0" cy="134545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530" name="Text Box 64"/>
          <p:cNvSpPr txBox="1">
            <a:spLocks noChangeArrowheads="1"/>
          </p:cNvSpPr>
          <p:nvPr/>
        </p:nvSpPr>
        <p:spPr bwMode="auto">
          <a:xfrm>
            <a:off x="4103476" y="6188814"/>
            <a:ext cx="3861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Common Data Bus (CDB)</a:t>
            </a:r>
          </a:p>
        </p:txBody>
      </p:sp>
      <p:sp>
        <p:nvSpPr>
          <p:cNvPr id="63531" name="Text Box 65"/>
          <p:cNvSpPr txBox="1">
            <a:spLocks noChangeArrowheads="1"/>
          </p:cNvSpPr>
          <p:nvPr/>
        </p:nvSpPr>
        <p:spPr bwMode="auto">
          <a:xfrm>
            <a:off x="10134600" y="4541716"/>
            <a:ext cx="13927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To Mem</a:t>
            </a:r>
          </a:p>
        </p:txBody>
      </p:sp>
      <p:sp>
        <p:nvSpPr>
          <p:cNvPr id="63533" name="Text Box 67"/>
          <p:cNvSpPr txBox="1">
            <a:spLocks noChangeArrowheads="1"/>
          </p:cNvSpPr>
          <p:nvPr/>
        </p:nvSpPr>
        <p:spPr bwMode="auto">
          <a:xfrm>
            <a:off x="1555503" y="1715236"/>
            <a:ext cx="2044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Load Buffers</a:t>
            </a:r>
          </a:p>
        </p:txBody>
      </p:sp>
      <p:sp>
        <p:nvSpPr>
          <p:cNvPr id="63535" name="Text Box 69"/>
          <p:cNvSpPr txBox="1">
            <a:spLocks noChangeArrowheads="1"/>
          </p:cNvSpPr>
          <p:nvPr/>
        </p:nvSpPr>
        <p:spPr bwMode="auto">
          <a:xfrm>
            <a:off x="-57609" y="2067024"/>
            <a:ext cx="1082349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Load1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Load2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Load3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Load4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Load5</a:t>
            </a:r>
          </a:p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  <a:latin typeface="+mn-lt"/>
              </a:rPr>
              <a:t>Load6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Tomasulo</a:t>
            </a:r>
            <a:r>
              <a:rPr lang="en-US" altLang="ko-KR" dirty="0"/>
              <a:t> organization</a:t>
            </a:r>
            <a:endParaRPr lang="ko-KR" altLang="en-US" dirty="0"/>
          </a:p>
        </p:txBody>
      </p:sp>
      <p:grpSp>
        <p:nvGrpSpPr>
          <p:cNvPr id="63495" name="Group 11"/>
          <p:cNvGrpSpPr>
            <a:grpSpLocks/>
          </p:cNvGrpSpPr>
          <p:nvPr/>
        </p:nvGrpSpPr>
        <p:grpSpPr bwMode="auto">
          <a:xfrm>
            <a:off x="5150340" y="1132292"/>
            <a:ext cx="1718241" cy="1665060"/>
            <a:chOff x="1872" y="1584"/>
            <a:chExt cx="576" cy="864"/>
          </a:xfrm>
        </p:grpSpPr>
        <p:sp>
          <p:nvSpPr>
            <p:cNvPr id="63548" name="Rectangle 12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9" name="Rectangle 13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0" name="Rectangle 14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1" name="Rectangle 15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2" name="Rectangle 16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53" name="Rectangle 17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3532" name="Text Box 66"/>
          <p:cNvSpPr txBox="1">
            <a:spLocks noChangeArrowheads="1"/>
          </p:cNvSpPr>
          <p:nvPr/>
        </p:nvSpPr>
        <p:spPr bwMode="auto">
          <a:xfrm>
            <a:off x="5120904" y="1345524"/>
            <a:ext cx="18060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Instruction</a:t>
            </a:r>
          </a:p>
          <a:p>
            <a:pPr algn="ctr"/>
            <a:r>
              <a:rPr lang="en-US" sz="2800" b="1" dirty="0">
                <a:latin typeface="+mn-lt"/>
              </a:rPr>
              <a:t>FP Op</a:t>
            </a:r>
          </a:p>
          <a:p>
            <a:pPr algn="ctr"/>
            <a:r>
              <a:rPr lang="en-US" sz="2800" b="1" dirty="0">
                <a:latin typeface="+mn-lt"/>
              </a:rPr>
              <a:t>Queue</a:t>
            </a:r>
          </a:p>
        </p:txBody>
      </p:sp>
      <p:grpSp>
        <p:nvGrpSpPr>
          <p:cNvPr id="63496" name="Group 18"/>
          <p:cNvGrpSpPr>
            <a:grpSpLocks/>
          </p:cNvGrpSpPr>
          <p:nvPr/>
        </p:nvGrpSpPr>
        <p:grpSpPr bwMode="auto">
          <a:xfrm>
            <a:off x="7557141" y="1652963"/>
            <a:ext cx="2209800" cy="705147"/>
            <a:chOff x="3456" y="1200"/>
            <a:chExt cx="1392" cy="512"/>
          </a:xfrm>
        </p:grpSpPr>
        <p:sp>
          <p:nvSpPr>
            <p:cNvPr id="63544" name="Rectangle 19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5" name="Rectangle 20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6" name="Rectangle 21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7" name="Rectangle 22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3525" name="Text Box 59"/>
          <p:cNvSpPr txBox="1">
            <a:spLocks noChangeArrowheads="1"/>
          </p:cNvSpPr>
          <p:nvPr/>
        </p:nvSpPr>
        <p:spPr bwMode="auto">
          <a:xfrm>
            <a:off x="7660700" y="1761513"/>
            <a:ext cx="1965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FP Registers</a:t>
            </a: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4743450" y="4567983"/>
            <a:ext cx="0" cy="7489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4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21944" y="6527419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>
            <a:off x="7878624" y="4744239"/>
            <a:ext cx="0" cy="5443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>
            <a:off x="8840235" y="4715210"/>
            <a:ext cx="0" cy="572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63497" name="Group 23"/>
          <p:cNvGrpSpPr>
            <a:grpSpLocks/>
          </p:cNvGrpSpPr>
          <p:nvPr/>
        </p:nvGrpSpPr>
        <p:grpSpPr bwMode="auto">
          <a:xfrm>
            <a:off x="10066802" y="2950915"/>
            <a:ext cx="1329884" cy="886589"/>
            <a:chOff x="3888" y="2064"/>
            <a:chExt cx="576" cy="384"/>
          </a:xfrm>
        </p:grpSpPr>
        <p:sp>
          <p:nvSpPr>
            <p:cNvPr id="63541" name="Rectangle 24"/>
            <p:cNvSpPr>
              <a:spLocks noChangeArrowheads="1"/>
            </p:cNvSpPr>
            <p:nvPr/>
          </p:nvSpPr>
          <p:spPr bwMode="auto">
            <a:xfrm>
              <a:off x="3888" y="2064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2" name="Rectangle 25"/>
            <p:cNvSpPr>
              <a:spLocks noChangeArrowheads="1"/>
            </p:cNvSpPr>
            <p:nvPr/>
          </p:nvSpPr>
          <p:spPr bwMode="auto">
            <a:xfrm>
              <a:off x="3888" y="2192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543" name="Rectangle 26"/>
            <p:cNvSpPr>
              <a:spLocks noChangeArrowheads="1"/>
            </p:cNvSpPr>
            <p:nvPr/>
          </p:nvSpPr>
          <p:spPr bwMode="auto">
            <a:xfrm>
              <a:off x="3888" y="2320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alpha val="25000"/>
                </a:schemeClr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85829" y="3694108"/>
            <a:ext cx="2774416" cy="1155655"/>
            <a:chOff x="3157538" y="3709939"/>
            <a:chExt cx="2209800" cy="609600"/>
          </a:xfrm>
        </p:grpSpPr>
        <p:grpSp>
          <p:nvGrpSpPr>
            <p:cNvPr id="63498" name="Group 27"/>
            <p:cNvGrpSpPr>
              <a:grpSpLocks/>
            </p:cNvGrpSpPr>
            <p:nvPr/>
          </p:nvGrpSpPr>
          <p:grpSpPr bwMode="auto">
            <a:xfrm>
              <a:off x="3157538" y="3709939"/>
              <a:ext cx="2209800" cy="609600"/>
              <a:chOff x="1536" y="2736"/>
              <a:chExt cx="1392" cy="384"/>
            </a:xfrm>
          </p:grpSpPr>
          <p:sp>
            <p:nvSpPr>
              <p:cNvPr id="63538" name="Rectangle 28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63539" name="Rectangle 29"/>
              <p:cNvSpPr>
                <a:spLocks noChangeArrowheads="1"/>
              </p:cNvSpPr>
              <p:nvPr/>
            </p:nvSpPr>
            <p:spPr bwMode="auto">
              <a:xfrm>
                <a:off x="1536" y="2864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63540" name="Rectangle 30"/>
              <p:cNvSpPr>
                <a:spLocks noChangeArrowheads="1"/>
              </p:cNvSpPr>
              <p:nvPr/>
            </p:nvSpPr>
            <p:spPr bwMode="auto">
              <a:xfrm>
                <a:off x="1536" y="2992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63499" name="Rectangle 31"/>
            <p:cNvSpPr>
              <a:spLocks noChangeArrowheads="1"/>
            </p:cNvSpPr>
            <p:nvPr/>
          </p:nvSpPr>
          <p:spPr bwMode="auto">
            <a:xfrm>
              <a:off x="3462338" y="3709939"/>
              <a:ext cx="762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29425" y="4007018"/>
            <a:ext cx="3176588" cy="803374"/>
            <a:chOff x="6343650" y="3862339"/>
            <a:chExt cx="2209800" cy="381000"/>
          </a:xfrm>
        </p:grpSpPr>
        <p:grpSp>
          <p:nvGrpSpPr>
            <p:cNvPr id="63502" name="Group 34"/>
            <p:cNvGrpSpPr>
              <a:grpSpLocks/>
            </p:cNvGrpSpPr>
            <p:nvPr/>
          </p:nvGrpSpPr>
          <p:grpSpPr bwMode="auto">
            <a:xfrm>
              <a:off x="6343650" y="3862339"/>
              <a:ext cx="2209800" cy="381000"/>
              <a:chOff x="3312" y="2688"/>
              <a:chExt cx="1392" cy="256"/>
            </a:xfrm>
          </p:grpSpPr>
          <p:sp>
            <p:nvSpPr>
              <p:cNvPr id="63536" name="Rectangle 35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63537" name="Rectangle 36"/>
              <p:cNvSpPr>
                <a:spLocks noChangeArrowheads="1"/>
              </p:cNvSpPr>
              <p:nvPr/>
            </p:nvSpPr>
            <p:spPr bwMode="auto">
              <a:xfrm>
                <a:off x="3312" y="2816"/>
                <a:ext cx="1392" cy="12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63503" name="Rectangle 37"/>
            <p:cNvSpPr>
              <a:spLocks noChangeArrowheads="1"/>
            </p:cNvSpPr>
            <p:nvPr/>
          </p:nvSpPr>
          <p:spPr bwMode="auto">
            <a:xfrm>
              <a:off x="6648450" y="3862339"/>
              <a:ext cx="762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3534" name="Text Box 68"/>
          <p:cNvSpPr txBox="1">
            <a:spLocks noChangeArrowheads="1"/>
          </p:cNvSpPr>
          <p:nvPr/>
        </p:nvSpPr>
        <p:spPr bwMode="auto">
          <a:xfrm>
            <a:off x="10159814" y="2918351"/>
            <a:ext cx="12480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Store </a:t>
            </a:r>
          </a:p>
          <a:p>
            <a:pPr algn="ctr"/>
            <a:r>
              <a:rPr lang="en-US" sz="2800" b="1" dirty="0">
                <a:latin typeface="+mn-lt"/>
              </a:rPr>
              <a:t>Buffers</a:t>
            </a:r>
          </a:p>
        </p:txBody>
      </p:sp>
      <p:cxnSp>
        <p:nvCxnSpPr>
          <p:cNvPr id="86" name="연결선: 꺾임 85"/>
          <p:cNvCxnSpPr>
            <a:cxnSpLocks/>
            <a:endCxn id="63541" idx="0"/>
          </p:cNvCxnSpPr>
          <p:nvPr/>
        </p:nvCxnSpPr>
        <p:spPr>
          <a:xfrm rot="16200000" flipH="1">
            <a:off x="9545634" y="1764804"/>
            <a:ext cx="592805" cy="17794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2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Reservation Station Components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600" y="813015"/>
            <a:ext cx="11582400" cy="5515046"/>
          </a:xfrm>
        </p:spPr>
        <p:txBody>
          <a:bodyPr/>
          <a:lstStyle/>
          <a:p>
            <a:pPr marL="342900" indent="-342900"/>
            <a:r>
              <a:rPr lang="en-US" altLang="ko-KR" dirty="0">
                <a:solidFill>
                  <a:schemeClr val="accent1"/>
                </a:solidFill>
              </a:rPr>
              <a:t>Op		</a:t>
            </a:r>
            <a:r>
              <a:rPr lang="en-US" altLang="ko-KR" dirty="0"/>
              <a:t>Operation to perform in the unit (e.g., + or –)</a:t>
            </a:r>
          </a:p>
          <a:p>
            <a:pPr marL="342900" indent="-342900"/>
            <a:r>
              <a:rPr lang="en-US" altLang="ko-KR" dirty="0" err="1">
                <a:solidFill>
                  <a:schemeClr val="accent1"/>
                </a:solidFill>
              </a:rPr>
              <a:t>Vj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Vk</a:t>
            </a:r>
            <a:r>
              <a:rPr lang="en-US" altLang="ko-KR" dirty="0">
                <a:solidFill>
                  <a:schemeClr val="accent1"/>
                </a:solidFill>
              </a:rPr>
              <a:t> 	</a:t>
            </a:r>
            <a:r>
              <a:rPr lang="en-US" altLang="ko-KR" dirty="0"/>
              <a:t>Value of Source operands</a:t>
            </a:r>
            <a:endParaRPr lang="en-US" altLang="ko-KR" sz="8800" dirty="0"/>
          </a:p>
          <a:p>
            <a:pPr marL="635508" lvl="1" indent="-342900"/>
            <a:r>
              <a:rPr lang="en-US" altLang="ko-KR" sz="2800" dirty="0"/>
              <a:t> Store buffers has V field, result to be stored</a:t>
            </a:r>
          </a:p>
          <a:p>
            <a:pPr marL="342900" indent="-342900"/>
            <a:r>
              <a:rPr lang="en-US" altLang="ko-KR" dirty="0" err="1">
                <a:solidFill>
                  <a:schemeClr val="accent1"/>
                </a:solidFill>
              </a:rPr>
              <a:t>Qj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Qk</a:t>
            </a: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R" dirty="0"/>
              <a:t>Reservation stations producing source registers (value to be written)</a:t>
            </a:r>
          </a:p>
          <a:p>
            <a:pPr lvl="1"/>
            <a:r>
              <a:rPr lang="en-US" altLang="ko-KR" sz="2800" dirty="0"/>
              <a:t>Note: </a:t>
            </a:r>
            <a:r>
              <a:rPr lang="en-US" altLang="ko-KR" sz="2800" dirty="0" err="1"/>
              <a:t>Qj,Qk</a:t>
            </a:r>
            <a:r>
              <a:rPr lang="en-US" altLang="ko-KR" sz="2800" dirty="0"/>
              <a:t>=0 </a:t>
            </a:r>
            <a:r>
              <a:rPr lang="en-US" altLang="ko-KR" sz="2800" dirty="0" smtClean="0">
                <a:sym typeface="Wingdings"/>
              </a:rPr>
              <a:t>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ready</a:t>
            </a:r>
          </a:p>
          <a:p>
            <a:pPr lvl="1"/>
            <a:r>
              <a:rPr lang="en-US" altLang="ko-KR" sz="2800" dirty="0"/>
              <a:t>Store buffers only have Qi for RS producing result</a:t>
            </a:r>
          </a:p>
          <a:p>
            <a:pPr marL="342900" indent="-342900"/>
            <a:r>
              <a:rPr lang="en-US" altLang="ko-KR" dirty="0">
                <a:solidFill>
                  <a:schemeClr val="accent1"/>
                </a:solidFill>
              </a:rPr>
              <a:t>Busy	</a:t>
            </a:r>
            <a:r>
              <a:rPr lang="en-US" altLang="ko-KR" dirty="0"/>
              <a:t>Indicates reservation station or FU is busy</a:t>
            </a:r>
          </a:p>
          <a:p>
            <a:pPr marL="342900" indent="-342900"/>
            <a:r>
              <a:rPr lang="en-US" altLang="ko-KR" dirty="0">
                <a:solidFill>
                  <a:schemeClr val="accent1"/>
                </a:solidFill>
              </a:rPr>
              <a:t>A	</a:t>
            </a:r>
            <a:r>
              <a:rPr lang="en-US" altLang="ko-KR" dirty="0"/>
              <a:t>	Address information for a load/store. Initially holding the </a:t>
            </a:r>
            <a:r>
              <a:rPr lang="en-US" altLang="ko-KR" dirty="0" err="1"/>
              <a:t>imm</a:t>
            </a:r>
            <a:r>
              <a:rPr lang="en-US" altLang="ko-KR" dirty="0"/>
              <a:t> field; later, holding the effective </a:t>
            </a:r>
            <a:r>
              <a:rPr lang="en-US" altLang="ko-KR" dirty="0" err="1"/>
              <a:t>addr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>
                <a:solidFill>
                  <a:schemeClr val="hlink"/>
                </a:solidFill>
              </a:rPr>
              <a:t>Register result status</a:t>
            </a:r>
            <a:r>
              <a:rPr lang="en-US" altLang="ko-KR" dirty="0"/>
              <a:t>—Indicates which functional unit will write each register, if one exists. Blank when no pending instructions that will write </a:t>
            </a:r>
            <a:r>
              <a:rPr lang="ko-KR" altLang="en-US" dirty="0" smtClean="0"/>
              <a:t> </a:t>
            </a:r>
            <a:r>
              <a:rPr lang="en-US" altLang="ko-KR" dirty="0" smtClean="0"/>
              <a:t>that </a:t>
            </a:r>
            <a:r>
              <a:rPr lang="en-US" altLang="ko-KR" dirty="0"/>
              <a:t>register. 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584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Three Stages of </a:t>
            </a:r>
            <a:r>
              <a:rPr lang="en-US" dirty="0" err="1">
                <a:latin typeface="+mn-lt"/>
              </a:rPr>
              <a:t>Tomasulo</a:t>
            </a:r>
            <a:r>
              <a:rPr lang="en-US" dirty="0">
                <a:latin typeface="+mn-lt"/>
              </a:rPr>
              <a:t> Algorithm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733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hlink"/>
                </a:solidFill>
              </a:rPr>
              <a:t>1.Issue</a:t>
            </a:r>
            <a:r>
              <a:rPr lang="en-US" altLang="ko-KR" sz="3200" dirty="0"/>
              <a:t>—get instruction from FP Op Queue</a:t>
            </a:r>
          </a:p>
          <a:p>
            <a:pPr marL="457200" lvl="1" indent="0">
              <a:buNone/>
            </a:pPr>
            <a:r>
              <a:rPr lang="en-US" altLang="ko-KR" sz="3200" dirty="0"/>
              <a:t> </a:t>
            </a:r>
            <a:r>
              <a:rPr lang="en-US" altLang="ko-KR" sz="2800" dirty="0"/>
              <a:t>If reservation station free (no structural hazard), </a:t>
            </a:r>
            <a:br>
              <a:rPr lang="en-US" altLang="ko-KR" sz="2800" dirty="0"/>
            </a:br>
            <a:r>
              <a:rPr lang="en-US" altLang="ko-KR" sz="2800" dirty="0"/>
              <a:t>control issues </a:t>
            </a:r>
            <a:r>
              <a:rPr lang="en-US" altLang="ko-KR" sz="2800" dirty="0" err="1"/>
              <a:t>instr</a:t>
            </a:r>
            <a:r>
              <a:rPr lang="en-US" altLang="ko-KR" sz="2800" dirty="0"/>
              <a:t> &amp; sends operands (renames registers).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hlink"/>
                </a:solidFill>
              </a:rPr>
              <a:t>2.Execute</a:t>
            </a:r>
            <a:r>
              <a:rPr lang="en-US" altLang="ko-KR" sz="3200" dirty="0"/>
              <a:t>—operate on operands (EX)</a:t>
            </a:r>
          </a:p>
          <a:p>
            <a:pPr marL="457200" lvl="1" indent="0">
              <a:buNone/>
            </a:pPr>
            <a:r>
              <a:rPr lang="en-US" altLang="ko-KR" sz="2800" dirty="0"/>
              <a:t> When both operands ready then execute;</a:t>
            </a:r>
            <a:br>
              <a:rPr lang="en-US" altLang="ko-KR" sz="2800" dirty="0"/>
            </a:br>
            <a:r>
              <a:rPr lang="en-US" altLang="ko-KR" sz="2800" dirty="0"/>
              <a:t> if not ready, watch Common Data Bus for result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hlink"/>
                </a:solidFill>
              </a:rPr>
              <a:t>3.Write result</a:t>
            </a:r>
            <a:r>
              <a:rPr lang="en-US" altLang="ko-KR" sz="3200" dirty="0"/>
              <a:t>—finish execution (WB)</a:t>
            </a:r>
          </a:p>
          <a:p>
            <a:pPr marL="457200" lvl="1" indent="0">
              <a:buNone/>
            </a:pPr>
            <a:r>
              <a:rPr lang="en-US" altLang="ko-KR" sz="2800" dirty="0"/>
              <a:t> Write on Common Data Bus to all awaiting units; </a:t>
            </a:r>
            <a:br>
              <a:rPr lang="en-US" altLang="ko-KR" sz="2800" dirty="0"/>
            </a:br>
            <a:r>
              <a:rPr lang="en-US" altLang="ko-KR" sz="2800" dirty="0"/>
              <a:t>mark reservation station available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194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Three Stages of </a:t>
            </a:r>
            <a:r>
              <a:rPr lang="en-US" dirty="0" err="1">
                <a:latin typeface="+mn-lt"/>
              </a:rPr>
              <a:t>Tomasulo</a:t>
            </a:r>
            <a:r>
              <a:rPr lang="en-US" dirty="0">
                <a:latin typeface="+mn-lt"/>
              </a:rPr>
              <a:t> Algorithm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733255"/>
          </a:xfrm>
        </p:spPr>
        <p:txBody>
          <a:bodyPr/>
          <a:lstStyle/>
          <a:p>
            <a:r>
              <a:rPr lang="en-US" altLang="ko-KR" sz="3200" u="sng" dirty="0">
                <a:solidFill>
                  <a:schemeClr val="hlink"/>
                </a:solidFill>
              </a:rPr>
              <a:t>Common data bus</a:t>
            </a:r>
            <a:r>
              <a:rPr lang="en-US" altLang="ko-KR" sz="3200" dirty="0"/>
              <a:t>: data + </a:t>
            </a:r>
            <a:r>
              <a:rPr lang="en-US" altLang="ko-KR" sz="3200" u="sng" dirty="0">
                <a:solidFill>
                  <a:schemeClr val="hlink"/>
                </a:solidFill>
              </a:rPr>
              <a:t>source</a:t>
            </a:r>
            <a:r>
              <a:rPr lang="en-US" altLang="ko-KR" sz="3200" dirty="0"/>
              <a:t>  (“</a:t>
            </a:r>
            <a:r>
              <a:rPr lang="en-US" altLang="ko-KR" sz="3200" u="sng" dirty="0">
                <a:solidFill>
                  <a:schemeClr val="hlink"/>
                </a:solidFill>
              </a:rPr>
              <a:t>come from</a:t>
            </a:r>
            <a:r>
              <a:rPr lang="en-US" altLang="ko-KR" sz="3200" dirty="0"/>
              <a:t>” bus)</a:t>
            </a:r>
          </a:p>
          <a:p>
            <a:pPr marL="457200" lvl="1" indent="0">
              <a:buNone/>
            </a:pPr>
            <a:r>
              <a:rPr lang="en-US" altLang="ko-KR" sz="2800" dirty="0"/>
              <a:t>64 bits of data + 4 bits of Functional Unit  </a:t>
            </a:r>
            <a:r>
              <a:rPr lang="en-US" altLang="ko-KR" sz="2800" u="sng" dirty="0">
                <a:solidFill>
                  <a:schemeClr val="hlink"/>
                </a:solidFill>
              </a:rPr>
              <a:t>source</a:t>
            </a:r>
            <a:r>
              <a:rPr lang="en-US" altLang="ko-KR" sz="2800" dirty="0"/>
              <a:t> address</a:t>
            </a:r>
          </a:p>
          <a:p>
            <a:pPr marL="457200" lvl="1" indent="0">
              <a:buNone/>
            </a:pPr>
            <a:r>
              <a:rPr lang="en-US" altLang="ko-KR" sz="2800" dirty="0"/>
              <a:t>Write if matches expected Functional Unit (produces result)</a:t>
            </a:r>
          </a:p>
          <a:p>
            <a:pPr marL="457200" lvl="1" indent="0">
              <a:buNone/>
            </a:pPr>
            <a:r>
              <a:rPr lang="en-US" altLang="ko-KR" sz="2800" dirty="0"/>
              <a:t>Does the broadcast</a:t>
            </a:r>
          </a:p>
          <a:p>
            <a:pPr marL="0" indent="0">
              <a:buNone/>
            </a:pPr>
            <a:r>
              <a:rPr lang="en-US" altLang="ko-KR" dirty="0"/>
              <a:t>Example speed: Load (2 cc), Adder (2 cc), </a:t>
            </a:r>
            <a:r>
              <a:rPr lang="en-US" altLang="ko-KR" dirty="0" err="1"/>
              <a:t>Mult</a:t>
            </a:r>
            <a:r>
              <a:rPr lang="en-US" altLang="ko-KR" dirty="0"/>
              <a:t> (10 cc), </a:t>
            </a:r>
            <a:r>
              <a:rPr lang="en-US" altLang="ko-KR" dirty="0" err="1"/>
              <a:t>Div</a:t>
            </a:r>
            <a:r>
              <a:rPr lang="en-US" altLang="ko-KR" dirty="0"/>
              <a:t> (40 cc)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872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Dynamic Scheduling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Algorithm vs. Register </a:t>
            </a:r>
            <a:r>
              <a:rPr kumimoji="1" lang="en-US" altLang="ko-KR" dirty="0" err="1" smtClean="0"/>
              <a:t>Scoreboarding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Organization and Components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err="1" smtClean="0"/>
              <a:t>Tomasulo</a:t>
            </a:r>
            <a:r>
              <a:rPr kumimoji="1" lang="en-US" altLang="ko-KR" b="1" dirty="0" smtClean="0"/>
              <a:t> </a:t>
            </a:r>
            <a:r>
              <a:rPr kumimoji="1" lang="en-US" altLang="ko-KR" b="1" dirty="0" smtClean="0"/>
              <a:t>Example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31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73827" y="2408846"/>
            <a:ext cx="8844472" cy="646331"/>
          </a:xfrm>
        </p:spPr>
        <p:txBody>
          <a:bodyPr/>
          <a:lstStyle/>
          <a:p>
            <a:r>
              <a:rPr kumimoji="1" lang="en-US" altLang="ko-KR" dirty="0" smtClean="0"/>
              <a:t>Data Dependence </a:t>
            </a:r>
            <a:r>
              <a:rPr kumimoji="1" lang="en-US" altLang="ko-KR" dirty="0" smtClean="0"/>
              <a:t>&amp; </a:t>
            </a:r>
            <a:r>
              <a:rPr kumimoji="1" lang="en-US" altLang="ko-KR" dirty="0" smtClean="0"/>
              <a:t>Dynamic Scheduling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124745"/>
            <a:ext cx="11582400" cy="500141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Dependences are a property of programs</a:t>
            </a:r>
          </a:p>
          <a:p>
            <a:pPr marL="457200" indent="-457200"/>
            <a:r>
              <a:rPr lang="en-US" sz="3200" dirty="0"/>
              <a:t>Presence of dependence indicates potential for a hazard, but</a:t>
            </a:r>
            <a:br>
              <a:rPr lang="en-US" sz="3200" dirty="0"/>
            </a:br>
            <a:r>
              <a:rPr lang="en-US" sz="3200" dirty="0"/>
              <a:t> actual hazard and length of any stall is a property of the pipeline</a:t>
            </a:r>
          </a:p>
          <a:p>
            <a:pPr marL="457200" indent="-457200"/>
            <a:r>
              <a:rPr lang="en-US" sz="3200" dirty="0"/>
              <a:t>Importance of the data dependencies</a:t>
            </a:r>
          </a:p>
          <a:p>
            <a:pPr marL="838200" lvl="1" indent="-381000">
              <a:buFont typeface="Wingdings" charset="0"/>
              <a:buAutoNum type="arabicParenR"/>
            </a:pPr>
            <a:r>
              <a:rPr lang="en-US" sz="2800" dirty="0"/>
              <a:t>indicates the possibility of a hazard</a:t>
            </a:r>
          </a:p>
          <a:p>
            <a:pPr marL="838200" lvl="1" indent="-381000">
              <a:buFont typeface="Wingdings" charset="0"/>
              <a:buAutoNum type="arabicParenR"/>
            </a:pPr>
            <a:r>
              <a:rPr lang="en-US" sz="2800" dirty="0"/>
              <a:t>determines order in which results must be calculated</a:t>
            </a:r>
          </a:p>
          <a:p>
            <a:pPr marL="838200" lvl="1" indent="-381000">
              <a:buFont typeface="Wingdings" charset="0"/>
              <a:buAutoNum type="arabicParenR"/>
            </a:pPr>
            <a:r>
              <a:rPr lang="en-US" sz="2800" dirty="0"/>
              <a:t>sets an upper bound on how much parallelism can possibly be exploited</a:t>
            </a:r>
          </a:p>
          <a:p>
            <a:pPr marL="457200" indent="-457200"/>
            <a:r>
              <a:rPr lang="en-US" sz="3200" dirty="0"/>
              <a:t>Looking at HW schemes to avoid hazard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00" y="188481"/>
            <a:ext cx="10515600" cy="632402"/>
          </a:xfrm>
        </p:spPr>
        <p:txBody>
          <a:bodyPr/>
          <a:lstStyle/>
          <a:p>
            <a:r>
              <a:rPr lang="en-US" altLang="ko-KR" dirty="0"/>
              <a:t>Data Dependence and Hazards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3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Handles cases when dependences unknown at compile time </a:t>
            </a:r>
          </a:p>
          <a:p>
            <a:pPr lvl="1"/>
            <a:r>
              <a:rPr lang="en-US" sz="2800" dirty="0"/>
              <a:t>e.g., because they may involve a memory reference</a:t>
            </a:r>
          </a:p>
          <a:p>
            <a:pPr marL="457200" indent="-457200"/>
            <a:r>
              <a:rPr lang="en-US" sz="3200" dirty="0"/>
              <a:t>It simplifies the compiler </a:t>
            </a:r>
          </a:p>
          <a:p>
            <a:pPr marL="457200" indent="-457200"/>
            <a:r>
              <a:rPr lang="en-US" sz="3200" dirty="0"/>
              <a:t>Allows code that compiled for one pipeline to run efficiently </a:t>
            </a:r>
            <a:br>
              <a:rPr lang="en-US" sz="3200" dirty="0"/>
            </a:br>
            <a:r>
              <a:rPr lang="en-US" sz="3200" dirty="0"/>
              <a:t>on a different pipeline </a:t>
            </a:r>
          </a:p>
          <a:p>
            <a:pPr marL="457200" indent="-457200"/>
            <a:r>
              <a:rPr lang="en-US" sz="3200" dirty="0"/>
              <a:t>Hardware speculation, a technique with significant </a:t>
            </a:r>
            <a:br>
              <a:rPr lang="en-US" sz="3200" dirty="0"/>
            </a:br>
            <a:r>
              <a:rPr lang="en-US" sz="3200" dirty="0"/>
              <a:t>performance advantages, that builds on dynamic scheduling</a:t>
            </a:r>
          </a:p>
          <a:p>
            <a:pPr marL="457200" indent="-457200"/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Dynamic Scheduling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1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124745"/>
            <a:ext cx="11383617" cy="5001419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Key idea: Allow instructions behind to proceed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DIVD	</a:t>
            </a:r>
            <a:r>
              <a:rPr lang="en-US" dirty="0">
                <a:solidFill>
                  <a:schemeClr val="hlink"/>
                </a:solidFill>
              </a:rPr>
              <a:t>F0</a:t>
            </a:r>
            <a:r>
              <a:rPr lang="en-US" dirty="0"/>
              <a:t>,F2,F4</a:t>
            </a:r>
            <a:br>
              <a:rPr lang="en-US" dirty="0"/>
            </a:br>
            <a:r>
              <a:rPr lang="en-US" dirty="0"/>
              <a:t>	ADDD	F10,</a:t>
            </a:r>
            <a:r>
              <a:rPr lang="en-US" dirty="0">
                <a:solidFill>
                  <a:schemeClr val="hlink"/>
                </a:solidFill>
              </a:rPr>
              <a:t>F0</a:t>
            </a:r>
            <a:r>
              <a:rPr lang="en-US" dirty="0"/>
              <a:t>,F8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SUBD	F12,F8,F14</a:t>
            </a:r>
          </a:p>
          <a:p>
            <a:pPr marL="457200" indent="-457200"/>
            <a:r>
              <a:rPr lang="en-US" sz="3200" dirty="0"/>
              <a:t>Enables </a:t>
            </a:r>
            <a:r>
              <a:rPr lang="en-US" sz="3200" dirty="0">
                <a:solidFill>
                  <a:schemeClr val="hlink"/>
                </a:solidFill>
              </a:rPr>
              <a:t>out-of-order execution</a:t>
            </a:r>
            <a:r>
              <a:rPr lang="en-US" sz="3200" dirty="0"/>
              <a:t> and allows </a:t>
            </a:r>
            <a:r>
              <a:rPr lang="en-US" sz="3200" dirty="0">
                <a:solidFill>
                  <a:schemeClr val="hlink"/>
                </a:solidFill>
              </a:rPr>
              <a:t>out-of-order completion</a:t>
            </a:r>
          </a:p>
          <a:p>
            <a:pPr marL="457200" indent="-457200"/>
            <a:r>
              <a:rPr lang="en-US" sz="3200" dirty="0"/>
              <a:t>Will distinguish when an instruction </a:t>
            </a:r>
            <a:r>
              <a:rPr lang="en-US" sz="3200" i="1" dirty="0">
                <a:solidFill>
                  <a:schemeClr val="hlink"/>
                </a:solidFill>
              </a:rPr>
              <a:t>begins execution</a:t>
            </a:r>
            <a:r>
              <a:rPr lang="en-US" sz="3200" dirty="0"/>
              <a:t> and when </a:t>
            </a:r>
            <a:r>
              <a:rPr lang="ko-KR" altLang="en-US" sz="3200" dirty="0" smtClean="0"/>
              <a:t> </a:t>
            </a:r>
            <a:r>
              <a:rPr lang="en-US" sz="3200" dirty="0" smtClean="0"/>
              <a:t>it </a:t>
            </a:r>
            <a:r>
              <a:rPr lang="en-US" sz="3200" i="1" dirty="0">
                <a:solidFill>
                  <a:schemeClr val="hlink"/>
                </a:solidFill>
              </a:rPr>
              <a:t>completes execution</a:t>
            </a:r>
            <a:r>
              <a:rPr lang="en-US" sz="3200" dirty="0"/>
              <a:t>;</a:t>
            </a:r>
          </a:p>
          <a:p>
            <a:pPr marL="731520" lvl="1" indent="-457200"/>
            <a:r>
              <a:rPr lang="en-US" sz="2800" dirty="0"/>
              <a:t>In between the 2 times, the instruction is </a:t>
            </a:r>
            <a:r>
              <a:rPr lang="en-US" sz="2800" i="1" dirty="0">
                <a:solidFill>
                  <a:schemeClr val="hlink"/>
                </a:solidFill>
              </a:rPr>
              <a:t>in execution</a:t>
            </a:r>
            <a:endParaRPr lang="en-US" sz="2800" dirty="0"/>
          </a:p>
          <a:p>
            <a:pPr marL="457200" indent="-457200"/>
            <a:r>
              <a:rPr lang="en-US" sz="3200" dirty="0"/>
              <a:t>In a dynamically scheduled pipeline, all instructions pass through issue stage in order (</a:t>
            </a:r>
            <a:r>
              <a:rPr lang="en-US" sz="3200" dirty="0">
                <a:solidFill>
                  <a:schemeClr val="hlink"/>
                </a:solidFill>
              </a:rPr>
              <a:t>in-order issue</a:t>
            </a:r>
            <a:r>
              <a:rPr lang="en-US" sz="3200" dirty="0"/>
              <a:t>)</a:t>
            </a:r>
          </a:p>
          <a:p>
            <a:pPr marL="457200" indent="-457200"/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Schemes: Instruction Parallelism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2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124745"/>
            <a:ext cx="11255544" cy="5001419"/>
          </a:xfrm>
        </p:spPr>
        <p:txBody>
          <a:bodyPr/>
          <a:lstStyle/>
          <a:p>
            <a:pPr marL="457200" indent="-457200"/>
            <a:r>
              <a:rPr lang="en-US" sz="3200" dirty="0"/>
              <a:t>Simple pipeline had 1 stage to check both structural and data</a:t>
            </a:r>
            <a:br>
              <a:rPr lang="en-US" sz="3200" dirty="0"/>
            </a:br>
            <a:r>
              <a:rPr lang="en-US" sz="3200" dirty="0"/>
              <a:t> hazards: Instruction Decode (ID), also called Instruction Issue</a:t>
            </a:r>
          </a:p>
          <a:p>
            <a:pPr marL="457200" indent="-457200"/>
            <a:r>
              <a:rPr lang="en-US" sz="3200" dirty="0"/>
              <a:t>Split the ID pipe stage of simple 5-stage pipeline into 2 stages: </a:t>
            </a:r>
          </a:p>
          <a:p>
            <a:pPr marL="457200" indent="-457200"/>
            <a:r>
              <a:rPr lang="en-US" sz="3200" dirty="0">
                <a:solidFill>
                  <a:schemeClr val="hlink"/>
                </a:solidFill>
              </a:rPr>
              <a:t>Issue</a:t>
            </a:r>
            <a:r>
              <a:rPr lang="en-US" sz="3200" dirty="0"/>
              <a:t>—Decode instructions, check for structural hazards </a:t>
            </a:r>
          </a:p>
          <a:p>
            <a:pPr marL="457200" indent="-457200"/>
            <a:r>
              <a:rPr lang="en-US" sz="3200" dirty="0">
                <a:solidFill>
                  <a:schemeClr val="hlink"/>
                </a:solidFill>
              </a:rPr>
              <a:t>Read operands</a:t>
            </a:r>
            <a:r>
              <a:rPr lang="en-US" sz="3200" dirty="0"/>
              <a:t>—Wait until no data hazards, then read operands </a:t>
            </a:r>
          </a:p>
          <a:p>
            <a:pPr marL="457200" indent="-457200"/>
            <a:endParaRPr lang="en-US" sz="3200" dirty="0"/>
          </a:p>
          <a:p>
            <a:pPr marL="457200" indent="-457200"/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Scheduling Step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72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Limitations</a:t>
            </a:r>
          </a:p>
          <a:p>
            <a:pPr lvl="1"/>
            <a:r>
              <a:rPr lang="en-US" sz="2800" dirty="0"/>
              <a:t>No forwarding</a:t>
            </a:r>
          </a:p>
          <a:p>
            <a:pPr lvl="1"/>
            <a:r>
              <a:rPr lang="en-US" sz="2800" dirty="0"/>
              <a:t>Small number of functional units </a:t>
            </a:r>
          </a:p>
          <a:p>
            <a:pPr lvl="2"/>
            <a:r>
              <a:rPr lang="en-US" sz="2800" dirty="0"/>
              <a:t>Instructions using the same FU cannot proceed (structural hazard)</a:t>
            </a:r>
          </a:p>
          <a:p>
            <a:pPr lvl="1"/>
            <a:r>
              <a:rPr lang="en-US" sz="2800" dirty="0"/>
              <a:t>Wait for WAR hazards</a:t>
            </a:r>
          </a:p>
          <a:p>
            <a:pPr lvl="1"/>
            <a:r>
              <a:rPr lang="en-US" sz="2800" dirty="0"/>
              <a:t>Prevent WAW hazards in ID</a:t>
            </a:r>
          </a:p>
          <a:p>
            <a:pPr lvl="1"/>
            <a:endParaRPr 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Scoreboard recap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900"/>
            <a:ext cx="10972800" cy="4640264"/>
          </a:xfrm>
        </p:spPr>
        <p:txBody>
          <a:bodyPr/>
          <a:lstStyle/>
          <a:p>
            <a:r>
              <a:rPr lang="en-US" sz="3200" dirty="0"/>
              <a:t>For IBM 360/91 about 3 years after CDC6600 </a:t>
            </a:r>
          </a:p>
          <a:p>
            <a:r>
              <a:rPr lang="en-US" sz="3200" dirty="0"/>
              <a:t>Difference between IBM360 &amp; CDC6600 ISAs</a:t>
            </a:r>
          </a:p>
          <a:p>
            <a:pPr lvl="1"/>
            <a:r>
              <a:rPr lang="en-US" sz="2800" dirty="0"/>
              <a:t>IBM has only 2 register </a:t>
            </a:r>
            <a:r>
              <a:rPr lang="en-US" sz="2800" dirty="0" err="1"/>
              <a:t>specifiers</a:t>
            </a:r>
            <a:r>
              <a:rPr lang="en-US" sz="2800" dirty="0"/>
              <a:t>/instruction vs. 3 in CDC6600</a:t>
            </a:r>
          </a:p>
          <a:p>
            <a:pPr lvl="1"/>
            <a:r>
              <a:rPr lang="en-US" sz="2800" dirty="0"/>
              <a:t>IBM has 4 FP registers vs. 8 in CDC6600</a:t>
            </a:r>
          </a:p>
          <a:p>
            <a:pPr lvl="1"/>
            <a:r>
              <a:rPr lang="en-US" sz="2800" dirty="0"/>
              <a:t>Implications?</a:t>
            </a:r>
          </a:p>
          <a:p>
            <a:pPr lvl="1"/>
            <a:endParaRPr 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8539" y="188480"/>
            <a:ext cx="11783744" cy="694747"/>
          </a:xfrm>
        </p:spPr>
        <p:txBody>
          <a:bodyPr/>
          <a:lstStyle/>
          <a:p>
            <a:r>
              <a:rPr lang="en-US" altLang="ko-KR" dirty="0"/>
              <a:t>Another dynamic </a:t>
            </a:r>
            <a:r>
              <a:rPr lang="en-US" altLang="ko-KR" dirty="0" smtClean="0"/>
              <a:t>algorithm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Tomasulo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143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576</Words>
  <Application>Microsoft Macintosh PowerPoint</Application>
  <PresentationFormat>와이드스크린</PresentationFormat>
  <Paragraphs>200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연세</vt:lpstr>
      <vt:lpstr>조선일보명조</vt:lpstr>
      <vt:lpstr>Calibri</vt:lpstr>
      <vt:lpstr>ＭＳ Ｐゴシック</vt:lpstr>
      <vt:lpstr>Times New Roman</vt:lpstr>
      <vt:lpstr>Wingdings</vt:lpstr>
      <vt:lpstr>맑은 고딕</vt:lpstr>
      <vt:lpstr>Arial</vt:lpstr>
      <vt:lpstr>1_Office 테마</vt:lpstr>
      <vt:lpstr> Lecture 12 Tomasulo Algorithm  Courtesy of A. Shrivastava (ASU) &amp; Tack-Don Han (Yonsei) </vt:lpstr>
      <vt:lpstr>PowerPoint 프레젠테이션</vt:lpstr>
      <vt:lpstr>Data Dependence &amp; Dynamic Scheduling</vt:lpstr>
      <vt:lpstr>Data Dependence and Hazards</vt:lpstr>
      <vt:lpstr>Advantages of Dynamic Scheduling</vt:lpstr>
      <vt:lpstr>HW Schemes: Instruction Parallelism</vt:lpstr>
      <vt:lpstr>Dynamic Scheduling Step 1</vt:lpstr>
      <vt:lpstr>Scoreboard recap</vt:lpstr>
      <vt:lpstr>Another dynamic algorithm – Tomasulo</vt:lpstr>
      <vt:lpstr>Difference b/w Tomasulo &amp; Scoreboarding</vt:lpstr>
      <vt:lpstr>Tomasulo’s Algorithm</vt:lpstr>
      <vt:lpstr>Register Renaming</vt:lpstr>
      <vt:lpstr>Eliminating data hazards</vt:lpstr>
      <vt:lpstr>Register renaming concept</vt:lpstr>
      <vt:lpstr>Register renaming concept</vt:lpstr>
      <vt:lpstr>Register renaming concept</vt:lpstr>
      <vt:lpstr>Register renaming concept</vt:lpstr>
      <vt:lpstr>Tomasulo Algorithm</vt:lpstr>
      <vt:lpstr>Tomasulo Algorithm</vt:lpstr>
      <vt:lpstr>Tomasulo organization</vt:lpstr>
      <vt:lpstr>Reservation Station Components</vt:lpstr>
      <vt:lpstr>Three Stages of Tomasulo Algorithm</vt:lpstr>
      <vt:lpstr>Three Stages of Tomasulo Algorithm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Office 사용자</cp:lastModifiedBy>
  <cp:revision>499</cp:revision>
  <dcterms:created xsi:type="dcterms:W3CDTF">2015-05-11T14:27:05Z</dcterms:created>
  <dcterms:modified xsi:type="dcterms:W3CDTF">2017-06-04T06:57:28Z</dcterms:modified>
</cp:coreProperties>
</file>