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9"/>
  </p:notesMasterIdLst>
  <p:handoutMasterIdLst>
    <p:handoutMasterId r:id="rId30"/>
  </p:handoutMasterIdLst>
  <p:sldIdLst>
    <p:sldId id="392" r:id="rId2"/>
    <p:sldId id="536" r:id="rId3"/>
    <p:sldId id="537" r:id="rId4"/>
    <p:sldId id="531" r:id="rId5"/>
    <p:sldId id="532" r:id="rId6"/>
    <p:sldId id="478" r:id="rId7"/>
    <p:sldId id="479" r:id="rId8"/>
    <p:sldId id="480" r:id="rId9"/>
    <p:sldId id="481" r:id="rId10"/>
    <p:sldId id="482" r:id="rId11"/>
    <p:sldId id="483" r:id="rId12"/>
    <p:sldId id="484" r:id="rId13"/>
    <p:sldId id="485" r:id="rId14"/>
    <p:sldId id="486" r:id="rId15"/>
    <p:sldId id="487" r:id="rId16"/>
    <p:sldId id="488" r:id="rId17"/>
    <p:sldId id="489" r:id="rId18"/>
    <p:sldId id="490" r:id="rId19"/>
    <p:sldId id="491" r:id="rId20"/>
    <p:sldId id="492" r:id="rId21"/>
    <p:sldId id="493" r:id="rId22"/>
    <p:sldId id="494" r:id="rId23"/>
    <p:sldId id="495" r:id="rId24"/>
    <p:sldId id="496" r:id="rId25"/>
    <p:sldId id="497" r:id="rId26"/>
    <p:sldId id="498" r:id="rId27"/>
    <p:sldId id="53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A6B"/>
    <a:srgbClr val="FF0000"/>
    <a:srgbClr val="077DC5"/>
    <a:srgbClr val="5B9BD5"/>
    <a:srgbClr val="2CE1E5"/>
    <a:srgbClr val="2CDFE3"/>
    <a:srgbClr val="7FD4E8"/>
    <a:srgbClr val="A0DFEE"/>
    <a:srgbClr val="169FF4"/>
    <a:srgbClr val="34C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7" autoAdjust="0"/>
    <p:restoredTop sz="94660"/>
  </p:normalViewPr>
  <p:slideViewPr>
    <p:cSldViewPr snapToGrid="0">
      <p:cViewPr varScale="1">
        <p:scale>
          <a:sx n="99" d="100"/>
          <a:sy n="99" d="100"/>
        </p:scale>
        <p:origin x="872" y="1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7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F3033-B2B0-4232-82E9-ECA9E66812C0}" type="datetimeFigureOut">
              <a:rPr lang="ko-KR" altLang="en-US" smtClean="0"/>
              <a:t>2017. 6. 4.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3DBF2-A26E-411F-86B1-2BF68002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9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8A4BE-FD52-49F8-BE73-84B9B8122874}" type="datetimeFigureOut">
              <a:rPr lang="ko-KR" altLang="en-US" smtClean="0"/>
              <a:t>2017. 6. 4.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100A4-F4DB-4ACD-9BB6-187BFC181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8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26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855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26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979" y="4856621"/>
            <a:ext cx="12194979" cy="1544179"/>
          </a:xfrm>
          <a:prstGeom prst="rect">
            <a:avLst/>
          </a:prstGeom>
          <a:solidFill>
            <a:srgbClr val="FFFF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연세"/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4299"/>
            <a:ext cx="2249586" cy="876677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ctrTitle" hasCustomPrompt="1"/>
          </p:nvPr>
        </p:nvSpPr>
        <p:spPr>
          <a:xfrm>
            <a:off x="5490705" y="239219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>
              <a:defRPr lang="ko-KR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n-cs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3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766756" y="5388644"/>
            <a:ext cx="255069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/>
            <a:r>
              <a:rPr lang="en-US" altLang="ko-KR" dirty="0" err="1"/>
              <a:t>Kyoungwoo</a:t>
            </a:r>
            <a:r>
              <a:rPr lang="en-US" altLang="ko-KR" dirty="0"/>
              <a:t> Lee 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4684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/>
              <a:t>Subject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921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7074" y="6525864"/>
            <a:ext cx="80571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EAC7E9F-0A6F-4D09-8C4D-979C938E7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1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572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4745"/>
            <a:ext cx="10972800" cy="5001419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l"/>
              <a:defRPr/>
            </a:lvl1pPr>
            <a:lvl2pPr marL="685800" indent="-22860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188480"/>
            <a:ext cx="10515600" cy="694747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8"/>
          <p:cNvSpPr>
            <a:spLocks noGrp="1"/>
          </p:cNvSpPr>
          <p:nvPr>
            <p:ph type="sldNum" sz="quarter" idx="10"/>
          </p:nvPr>
        </p:nvSpPr>
        <p:spPr>
          <a:xfrm>
            <a:off x="9121944" y="6527419"/>
            <a:ext cx="2743200" cy="365125"/>
          </a:xfrm>
        </p:spPr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92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7209536" y="6355080"/>
            <a:ext cx="3048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121944" y="6527419"/>
            <a:ext cx="2743200" cy="365125"/>
          </a:xfrm>
        </p:spPr>
        <p:txBody>
          <a:bodyPr/>
          <a:lstStyle/>
          <a:p>
            <a:fld id="{B2416890-E562-4CD1-831C-F7FC291606E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62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16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08026"/>
            <a:ext cx="5994400" cy="6149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708026"/>
            <a:ext cx="5994400" cy="6149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533990"/>
      </p:ext>
    </p:extLst>
  </p:cSld>
  <p:clrMapOvr>
    <a:masterClrMapping/>
  </p:clrMapOvr>
  <p:transition>
    <p:pull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979" y="4856621"/>
            <a:ext cx="12194979" cy="1544179"/>
          </a:xfrm>
          <a:prstGeom prst="rect">
            <a:avLst/>
          </a:prstGeom>
          <a:solidFill>
            <a:srgbClr val="FFFF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연세"/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4299"/>
            <a:ext cx="2249586" cy="876677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ctrTitle" hasCustomPrompt="1"/>
          </p:nvPr>
        </p:nvSpPr>
        <p:spPr>
          <a:xfrm>
            <a:off x="5490705" y="239219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>
              <a:defRPr lang="ko-KR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n-cs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3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766756" y="5388644"/>
            <a:ext cx="255069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/>
            <a:r>
              <a:rPr lang="en-US" altLang="ko-KR" dirty="0" err="1"/>
              <a:t>Kyoungwoo</a:t>
            </a:r>
            <a:r>
              <a:rPr lang="en-US" altLang="ko-KR" dirty="0"/>
              <a:t> Lee 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4684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/>
              <a:t>Subject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4978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43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979137" y="2390058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979137" y="3230995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979137" y="4071932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979137" y="4912869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9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979137" y="5753807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6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5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r>
              <a:rPr lang="ko-KR" altLang="en-US" dirty="0"/>
              <a:t>한글</a:t>
            </a:r>
          </a:p>
        </p:txBody>
      </p:sp>
    </p:spTree>
    <p:extLst>
      <p:ext uri="{BB962C8B-B14F-4D97-AF65-F5344CB8AC3E}">
        <p14:creationId xmlns:p14="http://schemas.microsoft.com/office/powerpoint/2010/main" val="3343620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기본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345843" y="1037179"/>
            <a:ext cx="114973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sz="2400" dirty="0" smtClean="0">
                <a:solidFill>
                  <a:srgbClr val="184A6B"/>
                </a:solidFill>
              </a:defRPr>
            </a:lvl1pPr>
            <a:lvl2pPr marL="228600" indent="0"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60839" y="203381"/>
            <a:ext cx="8766629" cy="596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/>
              <a:t>제목을 입력하십시오</a:t>
            </a:r>
          </a:p>
        </p:txBody>
      </p:sp>
      <p:sp>
        <p:nvSpPr>
          <p:cNvPr id="28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0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9771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선 스타일 (블릿 없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4" name="직사각형 4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57" name="내용 개체 틀 2"/>
          <p:cNvSpPr>
            <a:spLocks noGrp="1"/>
          </p:cNvSpPr>
          <p:nvPr>
            <p:ph idx="1"/>
          </p:nvPr>
        </p:nvSpPr>
        <p:spPr>
          <a:xfrm>
            <a:off x="606639" y="2407837"/>
            <a:ext cx="11002266" cy="8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  <a:lvl2pPr marL="228600" indent="0" algn="just"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  <a:p>
            <a:pPr marL="457200" lvl="1"/>
            <a:r>
              <a:rPr lang="ko-KR" altLang="en-US" dirty="0"/>
              <a:t>둘째 수준</a:t>
            </a:r>
          </a:p>
        </p:txBody>
      </p:sp>
      <p:sp>
        <p:nvSpPr>
          <p:cNvPr id="59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1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110022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75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8949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선 스타일 (블릿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2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27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선 스타일 (블릿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0" name="이등변 삼각형 9"/>
          <p:cNvSpPr/>
          <p:nvPr userDrawn="1"/>
        </p:nvSpPr>
        <p:spPr>
          <a:xfrm rot="5400000">
            <a:off x="611053" y="4281324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170602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4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8080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선 스타일 (블릿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4071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</p:spPr>
      </p:cxn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3167153" y="2408846"/>
            <a:ext cx="5857694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933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/>
              <a:t>PPT title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455309" y="3055177"/>
            <a:ext cx="72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028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3981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979" y="4856621"/>
            <a:ext cx="12194979" cy="1544179"/>
          </a:xfrm>
          <a:prstGeom prst="rect">
            <a:avLst/>
          </a:prstGeom>
          <a:solidFill>
            <a:srgbClr val="FFFF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연세"/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4299"/>
            <a:ext cx="2249586" cy="876677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ctrTitle" hasCustomPrompt="1"/>
          </p:nvPr>
        </p:nvSpPr>
        <p:spPr>
          <a:xfrm>
            <a:off x="5490705" y="239219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>
              <a:defRPr lang="ko-KR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n-cs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3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766756" y="5388644"/>
            <a:ext cx="255069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/>
            <a:r>
              <a:rPr lang="en-US" altLang="ko-KR" dirty="0" err="1"/>
              <a:t>Kyoungwoo</a:t>
            </a:r>
            <a:r>
              <a:rPr lang="en-US" altLang="ko-KR" dirty="0"/>
              <a:t> Lee 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4684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/>
              <a:t>Subject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37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303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979137" y="2390058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979137" y="3230995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979137" y="4071932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979137" y="4912869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9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979137" y="5753807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6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r>
              <a:rPr lang="ko-KR" altLang="en-US" dirty="0"/>
              <a:t>한글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2416890-E562-4CD1-831C-F7FC291606E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518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 기본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345843" y="1037179"/>
            <a:ext cx="114973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sz="2400" dirty="0" smtClean="0">
                <a:solidFill>
                  <a:srgbClr val="184A6B"/>
                </a:solidFill>
              </a:defRPr>
            </a:lvl1pPr>
            <a:lvl2pPr marL="228600" indent="0"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60839" y="203381"/>
            <a:ext cx="8766629" cy="596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/>
              <a:t>제목을 입력하십시오</a:t>
            </a:r>
          </a:p>
        </p:txBody>
      </p:sp>
      <p:sp>
        <p:nvSpPr>
          <p:cNvPr id="28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0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7859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 선 스타일 (블릿 없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4" name="직사각형 4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57" name="내용 개체 틀 2"/>
          <p:cNvSpPr>
            <a:spLocks noGrp="1"/>
          </p:cNvSpPr>
          <p:nvPr>
            <p:ph idx="1"/>
          </p:nvPr>
        </p:nvSpPr>
        <p:spPr>
          <a:xfrm>
            <a:off x="606639" y="2407837"/>
            <a:ext cx="11002266" cy="8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  <a:lvl2pPr marL="228600" indent="0" algn="just"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  <a:p>
            <a:pPr marL="457200" lvl="1"/>
            <a:r>
              <a:rPr lang="ko-KR" altLang="en-US" dirty="0"/>
              <a:t>둘째 수준</a:t>
            </a:r>
          </a:p>
        </p:txBody>
      </p:sp>
      <p:sp>
        <p:nvSpPr>
          <p:cNvPr id="59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110022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92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979137" y="2390058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979137" y="3230995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979137" y="4071932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979137" y="4912869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9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979137" y="5753807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6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r>
              <a:rPr lang="ko-KR" altLang="en-US" dirty="0"/>
              <a:t>한글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2416890-E562-4CD1-831C-F7FC291606E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357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 선 스타일 (블릿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6890-E562-4CD1-831C-F7FC291606E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961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 선 스타일 (블릿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0" name="이등변 삼각형 9"/>
          <p:cNvSpPr/>
          <p:nvPr userDrawn="1"/>
        </p:nvSpPr>
        <p:spPr>
          <a:xfrm rot="5400000">
            <a:off x="611053" y="4281324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170602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2416890-E562-4CD1-831C-F7FC291606E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91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 선 스타일 (블릿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9043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</p:spPr>
      </p:cxn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3167153" y="2408846"/>
            <a:ext cx="5857694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933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/>
              <a:t>PPT title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455309" y="3055177"/>
            <a:ext cx="72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282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7631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4745"/>
            <a:ext cx="10972800" cy="50014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4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기본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345843" y="1037179"/>
            <a:ext cx="114973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sz="2400" dirty="0" smtClean="0">
                <a:solidFill>
                  <a:srgbClr val="184A6B"/>
                </a:solidFill>
              </a:defRPr>
            </a:lvl1pPr>
            <a:lvl2pPr marL="228600" indent="0"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60839" y="203381"/>
            <a:ext cx="8766629" cy="596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/>
              <a:t>제목을 입력하십시오</a:t>
            </a:r>
          </a:p>
        </p:txBody>
      </p:sp>
      <p:sp>
        <p:nvSpPr>
          <p:cNvPr id="28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0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09373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없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4" name="직사각형 4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57" name="내용 개체 틀 2"/>
          <p:cNvSpPr>
            <a:spLocks noGrp="1"/>
          </p:cNvSpPr>
          <p:nvPr>
            <p:ph idx="1"/>
          </p:nvPr>
        </p:nvSpPr>
        <p:spPr>
          <a:xfrm>
            <a:off x="606639" y="2407837"/>
            <a:ext cx="11002266" cy="8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  <a:lvl2pPr marL="228600" indent="0" algn="just"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  <a:p>
            <a:pPr marL="457200" lvl="1"/>
            <a:r>
              <a:rPr lang="ko-KR" altLang="en-US" dirty="0"/>
              <a:t>둘째 수준</a:t>
            </a:r>
          </a:p>
        </p:txBody>
      </p:sp>
      <p:sp>
        <p:nvSpPr>
          <p:cNvPr id="59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1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110022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35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6890-E562-4CD1-831C-F7FC291606E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3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0" name="이등변 삼각형 9"/>
          <p:cNvSpPr/>
          <p:nvPr userDrawn="1"/>
        </p:nvSpPr>
        <p:spPr>
          <a:xfrm rot="5400000">
            <a:off x="611053" y="4281324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170602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2416890-E562-4CD1-831C-F7FC291606E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2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129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</p:spPr>
      </p:cxn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3167153" y="2408846"/>
            <a:ext cx="5857694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933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/>
              <a:t>PPT title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455309" y="3055177"/>
            <a:ext cx="72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6849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image" Target="../media/image1.jpeg"/><Relationship Id="rId38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6580342"/>
            <a:ext cx="12192000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1694499" y="6562110"/>
            <a:ext cx="4363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/</a:t>
            </a:r>
            <a:r>
              <a:rPr lang="en-US" altLang="ko-KR" sz="1400" b="1" dirty="0" smtClean="0"/>
              <a:t>27</a:t>
            </a:r>
            <a:endParaRPr lang="ko-KR" altLang="en-US" sz="14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21944" y="65274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ko-KR" alt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2416890-E562-4CD1-831C-F7FC291606E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8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49" r:id="rId25"/>
    <p:sldLayoutId id="2147483661" r:id="rId26"/>
    <p:sldLayoutId id="2147483655" r:id="rId27"/>
    <p:sldLayoutId id="2147483653" r:id="rId28"/>
    <p:sldLayoutId id="2147483650" r:id="rId29"/>
    <p:sldLayoutId id="2147483662" r:id="rId30"/>
    <p:sldLayoutId id="2147483659" r:id="rId31"/>
    <p:sldLayoutId id="2147483660" r:id="rId32"/>
    <p:sldLayoutId id="2147483658" r:id="rId33"/>
    <p:sldLayoutId id="2147483664" r:id="rId34"/>
    <p:sldLayoutId id="2147483665" r:id="rId3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6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7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8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1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2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45379" y="1353967"/>
            <a:ext cx="8501238" cy="3250121"/>
          </a:xfrm>
        </p:spPr>
        <p:txBody>
          <a:bodyPr/>
          <a:lstStyle/>
          <a:p>
            <a:pPr lvl="0">
              <a:spcBef>
                <a:spcPts val="1000"/>
              </a:spcBef>
            </a:pP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/>
              <a:t>Lecture </a:t>
            </a:r>
            <a:r>
              <a:rPr kumimoji="1" lang="en-US" altLang="ko-KR" dirty="0" smtClean="0"/>
              <a:t>12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 err="1" smtClean="0"/>
              <a:t>Tomasulo</a:t>
            </a:r>
            <a:r>
              <a:rPr kumimoji="1" lang="en-US" altLang="ko-KR" dirty="0" smtClean="0"/>
              <a:t> </a:t>
            </a:r>
            <a:r>
              <a:rPr kumimoji="1" lang="en-US" altLang="ko-KR" dirty="0"/>
              <a:t>Algorithm</a:t>
            </a:r>
            <a:r>
              <a:rPr lang="ko-KR" altLang="en-US" dirty="0">
                <a:latin typeface="+mn-lt"/>
              </a:rPr>
              <a:t/>
            </a:r>
            <a:br>
              <a:rPr lang="ko-KR" altLang="en-US" dirty="0">
                <a:latin typeface="+mn-lt"/>
              </a:rPr>
            </a:br>
            <a:r>
              <a:rPr lang="en-US" altLang="ko-KR" dirty="0">
                <a:latin typeface="+mn-lt"/>
              </a:rPr>
              <a:t/>
            </a:r>
            <a:br>
              <a:rPr lang="en-US" altLang="ko-KR" dirty="0">
                <a:latin typeface="+mn-lt"/>
              </a:rPr>
            </a:b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Courtesy of A. </a:t>
            </a:r>
            <a:r>
              <a:rPr kumimoji="1" lang="en-US" altLang="ko-KR" sz="2800" dirty="0" err="1">
                <a:solidFill>
                  <a:prstClr val="black"/>
                </a:solidFill>
                <a:latin typeface="Calibri"/>
                <a:ea typeface="맑은 고딕"/>
              </a:rPr>
              <a:t>Shrivastava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 (ASU) &amp; Tack-Don Han (</a:t>
            </a:r>
            <a:r>
              <a:rPr kumimoji="1" lang="en-US" altLang="ko-KR" sz="2800" dirty="0" err="1">
                <a:solidFill>
                  <a:prstClr val="black"/>
                </a:solidFill>
                <a:latin typeface="Calibri"/>
                <a:ea typeface="맑은 고딕"/>
              </a:rPr>
              <a:t>Yonsei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)</a:t>
            </a:r>
            <a:r>
              <a:rPr kumimoji="1" lang="ko-KR" altLang="en-US" sz="2400" dirty="0">
                <a:solidFill>
                  <a:prstClr val="black"/>
                </a:solidFill>
                <a:latin typeface="Calibri"/>
                <a:ea typeface="맑은 고딕"/>
              </a:rPr>
              <a:t/>
            </a:r>
            <a:br>
              <a:rPr kumimoji="1" lang="ko-KR" altLang="en-US" sz="2400" dirty="0">
                <a:solidFill>
                  <a:prstClr val="black"/>
                </a:solidFill>
                <a:latin typeface="Calibri"/>
                <a:ea typeface="맑은 고딕"/>
              </a:rPr>
            </a:br>
            <a:endParaRPr lang="ko-KR" altLang="en-US" dirty="0">
              <a:latin typeface="+mn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87780" y="5104164"/>
            <a:ext cx="5065041" cy="996170"/>
          </a:xfrm>
        </p:spPr>
        <p:txBody>
          <a:bodyPr/>
          <a:lstStyle/>
          <a:p>
            <a:pPr algn="r"/>
            <a:r>
              <a:rPr lang="en-US" altLang="ko-KR" dirty="0">
                <a:ea typeface="+mn-ea"/>
              </a:rPr>
              <a:t>Department of Computer Science</a:t>
            </a:r>
          </a:p>
          <a:p>
            <a:pPr algn="r"/>
            <a:r>
              <a:rPr lang="en-US" altLang="ko-KR" dirty="0" err="1">
                <a:ea typeface="+mn-ea"/>
              </a:rPr>
              <a:t>Kyoungwoo</a:t>
            </a:r>
            <a:r>
              <a:rPr lang="en-US" altLang="ko-KR" dirty="0">
                <a:ea typeface="+mn-ea"/>
              </a:rPr>
              <a:t> Lee</a:t>
            </a:r>
            <a:endParaRPr lang="ko-KR" altLang="en-US" dirty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4964757" cy="480131"/>
          </a:xfrm>
        </p:spPr>
        <p:txBody>
          <a:bodyPr/>
          <a:lstStyle/>
          <a:p>
            <a:r>
              <a:rPr lang="en-US" altLang="ko-KR" dirty="0">
                <a:ea typeface="+mn-ea"/>
              </a:rPr>
              <a:t>Computer </a:t>
            </a:r>
            <a:r>
              <a:rPr lang="en-US" altLang="ko-KR" dirty="0" smtClean="0">
                <a:ea typeface="+mn-ea"/>
              </a:rPr>
              <a:t>Architecture-Module4</a:t>
            </a:r>
            <a:endParaRPr lang="ko-KR" alt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817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9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8294682"/>
              </p:ext>
            </p:extLst>
          </p:nvPr>
        </p:nvGraphicFramePr>
        <p:xfrm>
          <a:off x="609600" y="883227"/>
          <a:ext cx="10800000" cy="57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72709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83227"/>
                        <a:ext cx="10800000" cy="57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28" name="Rectangle 4"/>
          <p:cNvSpPr>
            <a:spLocks noChangeArrowheads="1"/>
          </p:cNvSpPr>
          <p:nvPr/>
        </p:nvSpPr>
        <p:spPr bwMode="auto">
          <a:xfrm>
            <a:off x="609600" y="6122527"/>
            <a:ext cx="8496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</a:pPr>
            <a:r>
              <a:rPr lang="en-US" sz="2800" b="1" dirty="0">
                <a:solidFill>
                  <a:schemeClr val="hlink"/>
                </a:solidFill>
              </a:rPr>
              <a:t>Timer starts down for Add1, Mult1</a:t>
            </a:r>
          </a:p>
        </p:txBody>
      </p:sp>
      <p:sp>
        <p:nvSpPr>
          <p:cNvPr id="72711" name="AutoShape 5"/>
          <p:cNvSpPr>
            <a:spLocks noChangeArrowheads="1"/>
          </p:cNvSpPr>
          <p:nvPr/>
        </p:nvSpPr>
        <p:spPr bwMode="auto">
          <a:xfrm>
            <a:off x="2152828" y="3778555"/>
            <a:ext cx="533400" cy="12192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AutoShape 6"/>
          <p:cNvSpPr>
            <a:spLocks noChangeArrowheads="1"/>
          </p:cNvSpPr>
          <p:nvPr/>
        </p:nvSpPr>
        <p:spPr bwMode="auto">
          <a:xfrm>
            <a:off x="5751319" y="3778555"/>
            <a:ext cx="769121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AutoShape 7"/>
          <p:cNvSpPr>
            <a:spLocks noChangeArrowheads="1"/>
          </p:cNvSpPr>
          <p:nvPr/>
        </p:nvSpPr>
        <p:spPr bwMode="auto">
          <a:xfrm>
            <a:off x="4956562" y="4523947"/>
            <a:ext cx="794758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Tomasulo</a:t>
            </a:r>
            <a:r>
              <a:rPr lang="en-US" altLang="ko-KR" dirty="0"/>
              <a:t> Example Cycle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885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3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728187"/>
              </p:ext>
            </p:extLst>
          </p:nvPr>
        </p:nvGraphicFramePr>
        <p:xfrm>
          <a:off x="609600" y="883227"/>
          <a:ext cx="10800000" cy="57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73733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83227"/>
                        <a:ext cx="10800000" cy="57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52" name="Rectangle 4"/>
          <p:cNvSpPr>
            <a:spLocks noChangeArrowheads="1"/>
          </p:cNvSpPr>
          <p:nvPr/>
        </p:nvSpPr>
        <p:spPr bwMode="auto">
          <a:xfrm>
            <a:off x="617622" y="6189281"/>
            <a:ext cx="8496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</a:pPr>
            <a:r>
              <a:rPr lang="en-US" sz="2800" b="1" dirty="0">
                <a:solidFill>
                  <a:schemeClr val="hlink"/>
                </a:solidFill>
              </a:rPr>
              <a:t>Issue ADDD here despite name dependency on F6? </a:t>
            </a:r>
          </a:p>
        </p:txBody>
      </p:sp>
      <p:sp>
        <p:nvSpPr>
          <p:cNvPr id="73735" name="AutoShape 5"/>
          <p:cNvSpPr>
            <a:spLocks noChangeArrowheads="1"/>
          </p:cNvSpPr>
          <p:nvPr/>
        </p:nvSpPr>
        <p:spPr bwMode="auto">
          <a:xfrm>
            <a:off x="4247972" y="2809247"/>
            <a:ext cx="533400" cy="250147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AutoShape 6"/>
          <p:cNvSpPr>
            <a:spLocks noChangeArrowheads="1"/>
          </p:cNvSpPr>
          <p:nvPr/>
        </p:nvSpPr>
        <p:spPr bwMode="auto">
          <a:xfrm>
            <a:off x="3398378" y="4032564"/>
            <a:ext cx="3962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Tomasulo</a:t>
            </a:r>
            <a:r>
              <a:rPr lang="en-US" altLang="ko-KR" dirty="0"/>
              <a:t> Example Cycle 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37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1067874"/>
              </p:ext>
            </p:extLst>
          </p:nvPr>
        </p:nvGraphicFramePr>
        <p:xfrm>
          <a:off x="609600" y="883227"/>
          <a:ext cx="10800000" cy="57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74757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83227"/>
                        <a:ext cx="10800000" cy="57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609600" y="6189281"/>
            <a:ext cx="8496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</a:pPr>
            <a:r>
              <a:rPr lang="en-US" sz="2800" b="1" dirty="0">
                <a:solidFill>
                  <a:schemeClr val="hlink"/>
                </a:solidFill>
              </a:rPr>
              <a:t>Add1 (SUBD) completing; what is waiting for it? </a:t>
            </a:r>
          </a:p>
        </p:txBody>
      </p:sp>
      <p:sp>
        <p:nvSpPr>
          <p:cNvPr id="74759" name="AutoShape 5"/>
          <p:cNvSpPr>
            <a:spLocks noChangeArrowheads="1"/>
          </p:cNvSpPr>
          <p:nvPr/>
        </p:nvSpPr>
        <p:spPr bwMode="auto">
          <a:xfrm>
            <a:off x="5077627" y="2267720"/>
            <a:ext cx="533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Tomasulo</a:t>
            </a:r>
            <a:r>
              <a:rPr lang="en-US" altLang="ko-KR" dirty="0"/>
              <a:t> Example Cycle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00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81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4436958"/>
              </p:ext>
            </p:extLst>
          </p:nvPr>
        </p:nvGraphicFramePr>
        <p:xfrm>
          <a:off x="609600" y="883227"/>
          <a:ext cx="10800000" cy="57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75781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83227"/>
                        <a:ext cx="10800000" cy="57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2" name="AutoShape 4"/>
          <p:cNvSpPr>
            <a:spLocks noChangeArrowheads="1"/>
          </p:cNvSpPr>
          <p:nvPr/>
        </p:nvSpPr>
        <p:spPr bwMode="auto">
          <a:xfrm>
            <a:off x="4967242" y="4032564"/>
            <a:ext cx="766985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3" name="AutoShape 5"/>
          <p:cNvSpPr>
            <a:spLocks noChangeArrowheads="1"/>
          </p:cNvSpPr>
          <p:nvPr/>
        </p:nvSpPr>
        <p:spPr bwMode="auto">
          <a:xfrm>
            <a:off x="7316625" y="5837863"/>
            <a:ext cx="793334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Tomasulo</a:t>
            </a:r>
            <a:r>
              <a:rPr lang="en-US" altLang="ko-KR" dirty="0"/>
              <a:t> Example Cycle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928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5" name="Object 10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500188"/>
              </p:ext>
            </p:extLst>
          </p:nvPr>
        </p:nvGraphicFramePr>
        <p:xfrm>
          <a:off x="609600" y="883227"/>
          <a:ext cx="10800000" cy="57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76805" name="Object 102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83227"/>
                        <a:ext cx="10800000" cy="57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Tomasulo</a:t>
            </a:r>
            <a:r>
              <a:rPr lang="en-US" altLang="ko-KR" dirty="0"/>
              <a:t> Example Cycle 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151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9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1525705"/>
              </p:ext>
            </p:extLst>
          </p:nvPr>
        </p:nvGraphicFramePr>
        <p:xfrm>
          <a:off x="609600" y="883227"/>
          <a:ext cx="10800000" cy="57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77829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83227"/>
                        <a:ext cx="10800000" cy="57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609600" y="6122527"/>
            <a:ext cx="8496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</a:pPr>
            <a:r>
              <a:rPr lang="en-US" sz="2800" b="1" dirty="0">
                <a:solidFill>
                  <a:schemeClr val="hlink"/>
                </a:solidFill>
              </a:rPr>
              <a:t>Add2 (ADDD) completing; what is waiting for it?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Tomasulo</a:t>
            </a:r>
            <a:r>
              <a:rPr lang="en-US" altLang="ko-KR" dirty="0"/>
              <a:t> Example Cycle 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172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3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970297"/>
              </p:ext>
            </p:extLst>
          </p:nvPr>
        </p:nvGraphicFramePr>
        <p:xfrm>
          <a:off x="609600" y="883227"/>
          <a:ext cx="10800000" cy="57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78853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83227"/>
                        <a:ext cx="10800000" cy="57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2" name="Rectangle 4"/>
          <p:cNvSpPr>
            <a:spLocks noChangeArrowheads="1"/>
          </p:cNvSpPr>
          <p:nvPr/>
        </p:nvSpPr>
        <p:spPr bwMode="auto">
          <a:xfrm>
            <a:off x="609600" y="5986836"/>
            <a:ext cx="8496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</a:pPr>
            <a:r>
              <a:rPr lang="en-US" sz="2800" b="1" dirty="0">
                <a:solidFill>
                  <a:schemeClr val="hlink"/>
                </a:solidFill>
              </a:rPr>
              <a:t>Write result of ADDD here?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</a:pPr>
            <a:r>
              <a:rPr lang="en-US" sz="2800" b="1" dirty="0">
                <a:solidFill>
                  <a:schemeClr val="hlink"/>
                </a:solidFill>
              </a:rPr>
              <a:t>All quick instructions complete in this cycle!</a:t>
            </a:r>
          </a:p>
        </p:txBody>
      </p:sp>
      <p:sp>
        <p:nvSpPr>
          <p:cNvPr id="78855" name="AutoShape 5"/>
          <p:cNvSpPr>
            <a:spLocks noChangeArrowheads="1"/>
          </p:cNvSpPr>
          <p:nvPr/>
        </p:nvSpPr>
        <p:spPr bwMode="auto">
          <a:xfrm>
            <a:off x="6358784" y="5854616"/>
            <a:ext cx="1041874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Tomasulo</a:t>
            </a:r>
            <a:r>
              <a:rPr lang="en-US" altLang="ko-KR" dirty="0"/>
              <a:t> Example Cycle 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422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0608864"/>
              </p:ext>
            </p:extLst>
          </p:nvPr>
        </p:nvGraphicFramePr>
        <p:xfrm>
          <a:off x="609600" y="883227"/>
          <a:ext cx="10800000" cy="57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79877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83227"/>
                        <a:ext cx="10800000" cy="57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Tomasulo</a:t>
            </a:r>
            <a:r>
              <a:rPr lang="en-US" altLang="ko-KR" dirty="0"/>
              <a:t> Example Cycle 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112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01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2080330"/>
              </p:ext>
            </p:extLst>
          </p:nvPr>
        </p:nvGraphicFramePr>
        <p:xfrm>
          <a:off x="609600" y="883227"/>
          <a:ext cx="10800000" cy="57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80901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83227"/>
                        <a:ext cx="10800000" cy="57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Tomasulo</a:t>
            </a:r>
            <a:r>
              <a:rPr lang="en-US" altLang="ko-KR" dirty="0"/>
              <a:t> Example Cycle 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084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7521873"/>
              </p:ext>
            </p:extLst>
          </p:nvPr>
        </p:nvGraphicFramePr>
        <p:xfrm>
          <a:off x="609600" y="883227"/>
          <a:ext cx="10800000" cy="57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81925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83227"/>
                        <a:ext cx="10800000" cy="57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Tomasulo</a:t>
            </a:r>
            <a:r>
              <a:rPr lang="en-US" altLang="ko-KR" dirty="0"/>
              <a:t> Example Cycle 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137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15" name="내용 개체 틀 4"/>
          <p:cNvSpPr txBox="1">
            <a:spLocks/>
          </p:cNvSpPr>
          <p:nvPr/>
        </p:nvSpPr>
        <p:spPr>
          <a:xfrm>
            <a:off x="608135" y="2025651"/>
            <a:ext cx="11687907" cy="41275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kumimoji="1" lang="en-US" altLang="ko-KR" dirty="0" err="1" smtClean="0"/>
              <a:t>Tomasulo</a:t>
            </a:r>
            <a:r>
              <a:rPr kumimoji="1" lang="en-US" altLang="ko-KR" dirty="0" smtClean="0"/>
              <a:t> Example</a:t>
            </a:r>
            <a:endParaRPr kumimoji="1" lang="en-US" altLang="ko-KR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9076950" y="6563667"/>
            <a:ext cx="2743200" cy="216000"/>
          </a:xfrm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2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5643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9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4256872"/>
              </p:ext>
            </p:extLst>
          </p:nvPr>
        </p:nvGraphicFramePr>
        <p:xfrm>
          <a:off x="609600" y="883227"/>
          <a:ext cx="10800000" cy="57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82949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83227"/>
                        <a:ext cx="10800000" cy="57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68" name="Rectangle 4"/>
          <p:cNvSpPr>
            <a:spLocks noChangeArrowheads="1"/>
          </p:cNvSpPr>
          <p:nvPr/>
        </p:nvSpPr>
        <p:spPr bwMode="auto">
          <a:xfrm>
            <a:off x="609600" y="6189281"/>
            <a:ext cx="8496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</a:pPr>
            <a:r>
              <a:rPr lang="en-US" sz="2800" b="1" dirty="0">
                <a:solidFill>
                  <a:schemeClr val="hlink"/>
                </a:solidFill>
              </a:rPr>
              <a:t>Mult1 (MULTD) completing; what is waiting for it?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Tomasulo</a:t>
            </a:r>
            <a:r>
              <a:rPr lang="en-US" altLang="ko-KR" dirty="0"/>
              <a:t> Example Cycle 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58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3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094639"/>
              </p:ext>
            </p:extLst>
          </p:nvPr>
        </p:nvGraphicFramePr>
        <p:xfrm>
          <a:off x="609600" y="883227"/>
          <a:ext cx="10800000" cy="57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83973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83227"/>
                        <a:ext cx="10800000" cy="57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4" name="AutoShape 4"/>
          <p:cNvSpPr>
            <a:spLocks noChangeArrowheads="1"/>
          </p:cNvSpPr>
          <p:nvPr/>
        </p:nvSpPr>
        <p:spPr bwMode="auto">
          <a:xfrm>
            <a:off x="4171950" y="5857788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5" name="AutoShape 5"/>
          <p:cNvSpPr>
            <a:spLocks noChangeArrowheads="1"/>
          </p:cNvSpPr>
          <p:nvPr/>
        </p:nvSpPr>
        <p:spPr bwMode="auto">
          <a:xfrm>
            <a:off x="4984335" y="4803822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4" name="Rectangle 6"/>
          <p:cNvSpPr>
            <a:spLocks noChangeArrowheads="1"/>
          </p:cNvSpPr>
          <p:nvPr/>
        </p:nvSpPr>
        <p:spPr bwMode="auto">
          <a:xfrm>
            <a:off x="609600" y="6189281"/>
            <a:ext cx="8496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</a:pPr>
            <a:r>
              <a:rPr lang="en-US" sz="2800" b="1" dirty="0">
                <a:solidFill>
                  <a:schemeClr val="hlink"/>
                </a:solidFill>
              </a:rPr>
              <a:t>Just waiting for Mult2 (DIVD) to complete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Tomasulo</a:t>
            </a:r>
            <a:r>
              <a:rPr lang="en-US" altLang="ko-KR" dirty="0"/>
              <a:t> Example Cycle 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982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1981200"/>
            <a:ext cx="71628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latin typeface="+mn-lt"/>
              </a:rPr>
              <a:t>Faster than light computation</a:t>
            </a:r>
            <a:br>
              <a:rPr lang="en-US" dirty="0">
                <a:solidFill>
                  <a:srgbClr val="000000"/>
                </a:solidFill>
                <a:latin typeface="+mn-lt"/>
              </a:rPr>
            </a:br>
            <a:r>
              <a:rPr lang="en-US" dirty="0">
                <a:solidFill>
                  <a:srgbClr val="000000"/>
                </a:solidFill>
                <a:latin typeface="+mn-lt"/>
              </a:rPr>
              <a:t>(skip a couple of cycles)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E35EC6-F145-4FFC-92A9-7AB97ABAE7E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34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21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9050414"/>
              </p:ext>
            </p:extLst>
          </p:nvPr>
        </p:nvGraphicFramePr>
        <p:xfrm>
          <a:off x="609600" y="883227"/>
          <a:ext cx="10800000" cy="57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86021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83227"/>
                        <a:ext cx="10800000" cy="57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Tomasulo</a:t>
            </a:r>
            <a:r>
              <a:rPr lang="en-US" altLang="ko-KR" dirty="0"/>
              <a:t> Example Cycle 55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612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3995538"/>
              </p:ext>
            </p:extLst>
          </p:nvPr>
        </p:nvGraphicFramePr>
        <p:xfrm>
          <a:off x="609600" y="883227"/>
          <a:ext cx="10800000" cy="57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87045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83227"/>
                        <a:ext cx="10800000" cy="57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64" name="Rectangle 4"/>
          <p:cNvSpPr>
            <a:spLocks noChangeArrowheads="1"/>
          </p:cNvSpPr>
          <p:nvPr/>
        </p:nvSpPr>
        <p:spPr bwMode="auto">
          <a:xfrm>
            <a:off x="609600" y="6122527"/>
            <a:ext cx="8496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</a:pPr>
            <a:r>
              <a:rPr lang="en-US" sz="2800" b="1" dirty="0">
                <a:solidFill>
                  <a:schemeClr val="hlink"/>
                </a:solidFill>
              </a:rPr>
              <a:t>Mult2 (DIVD) is completing; what is waiting for it?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Tomasulo</a:t>
            </a:r>
            <a:r>
              <a:rPr lang="en-US" altLang="ko-KR" dirty="0"/>
              <a:t> Example Cycle 56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49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9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9728269"/>
              </p:ext>
            </p:extLst>
          </p:nvPr>
        </p:nvGraphicFramePr>
        <p:xfrm>
          <a:off x="609600" y="883227"/>
          <a:ext cx="10800000" cy="57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88069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83227"/>
                        <a:ext cx="10800000" cy="57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788" name="Rectangle 4"/>
          <p:cNvSpPr>
            <a:spLocks noChangeArrowheads="1"/>
          </p:cNvSpPr>
          <p:nvPr/>
        </p:nvSpPr>
        <p:spPr bwMode="auto">
          <a:xfrm>
            <a:off x="609600" y="6105435"/>
            <a:ext cx="10515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</a:pPr>
            <a:r>
              <a:rPr lang="en-US" sz="2800" b="1" dirty="0">
                <a:solidFill>
                  <a:schemeClr val="hlink"/>
                </a:solidFill>
              </a:rPr>
              <a:t>Once again: In-order issue, out-of-order execution and out-of-order completion.</a:t>
            </a:r>
          </a:p>
        </p:txBody>
      </p:sp>
      <p:sp>
        <p:nvSpPr>
          <p:cNvPr id="88072" name="AutoShape 6"/>
          <p:cNvSpPr>
            <a:spLocks noChangeArrowheads="1"/>
          </p:cNvSpPr>
          <p:nvPr/>
        </p:nvSpPr>
        <p:spPr bwMode="auto">
          <a:xfrm>
            <a:off x="4300315" y="1486968"/>
            <a:ext cx="457200" cy="1563881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3" name="AutoShape 7"/>
          <p:cNvSpPr>
            <a:spLocks noChangeArrowheads="1"/>
          </p:cNvSpPr>
          <p:nvPr/>
        </p:nvSpPr>
        <p:spPr bwMode="auto">
          <a:xfrm>
            <a:off x="5121957" y="1972315"/>
            <a:ext cx="457200" cy="10668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4" name="AutoShape 8"/>
          <p:cNvSpPr>
            <a:spLocks noChangeArrowheads="1"/>
          </p:cNvSpPr>
          <p:nvPr/>
        </p:nvSpPr>
        <p:spPr bwMode="auto">
          <a:xfrm>
            <a:off x="5917134" y="1495514"/>
            <a:ext cx="457200" cy="1589518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Tomasulo</a:t>
            </a:r>
            <a:r>
              <a:rPr lang="en-US" altLang="ko-KR" dirty="0"/>
              <a:t> Example Cycle 57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75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Tomasulo Drawbacks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idx="1"/>
          </p:nvPr>
        </p:nvSpPr>
        <p:spPr>
          <a:xfrm>
            <a:off x="609600" y="1124745"/>
            <a:ext cx="11255544" cy="500141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000" dirty="0"/>
              <a:t>Complexity</a:t>
            </a:r>
          </a:p>
          <a:p>
            <a:pPr marL="457200" indent="-457200"/>
            <a:r>
              <a:rPr lang="en-US" sz="3000" dirty="0"/>
              <a:t>Many associative stores (CDB) at high speed</a:t>
            </a:r>
          </a:p>
          <a:p>
            <a:pPr marL="457200" indent="-457200"/>
            <a:r>
              <a:rPr lang="en-US" sz="3000" dirty="0"/>
              <a:t>Performance limited by Common Data Bus</a:t>
            </a:r>
          </a:p>
          <a:p>
            <a:pPr lvl="1"/>
            <a:r>
              <a:rPr lang="en-US" sz="2800" dirty="0"/>
              <a:t>Each CDB must go to multiple functional units </a:t>
            </a:r>
            <a:br>
              <a:rPr lang="en-US" sz="2800" dirty="0"/>
            </a:br>
            <a:r>
              <a:rPr lang="en-US" sz="2800" dirty="0">
                <a:sym typeface="Symbol" charset="0"/>
              </a:rPr>
              <a:t>high capacitance, high wiring density</a:t>
            </a:r>
          </a:p>
          <a:p>
            <a:pPr lvl="1"/>
            <a:r>
              <a:rPr lang="en-US" sz="2800" dirty="0">
                <a:sym typeface="Symbol" charset="0"/>
              </a:rPr>
              <a:t>Number of functional units that can complete per cycle limited to one!</a:t>
            </a:r>
          </a:p>
          <a:p>
            <a:pPr lvl="2"/>
            <a:r>
              <a:rPr lang="en-US" sz="2800" dirty="0"/>
              <a:t>Multiple CDBs </a:t>
            </a:r>
            <a:r>
              <a:rPr lang="en-US" sz="2800" dirty="0">
                <a:sym typeface="Symbol" charset="0"/>
              </a:rPr>
              <a:t></a:t>
            </a:r>
            <a:r>
              <a:rPr lang="en-US" sz="2800" dirty="0"/>
              <a:t> more FU logic for parallel associative stores</a:t>
            </a:r>
          </a:p>
          <a:p>
            <a:pPr lvl="1"/>
            <a:endParaRPr lang="en-US" dirty="0">
              <a:sym typeface="Symbol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51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</p:spPr>
        <p:txBody>
          <a:bodyPr/>
          <a:lstStyle/>
          <a:p>
            <a:r>
              <a:rPr kumimoji="1" lang="en-US" altLang="ko-KR" dirty="0" err="1" smtClean="0"/>
              <a:t>Tomasulo</a:t>
            </a:r>
            <a:r>
              <a:rPr kumimoji="1" lang="en-US" altLang="ko-KR" dirty="0" smtClean="0"/>
              <a:t> Example </a:t>
            </a:r>
            <a:r>
              <a:rPr kumimoji="1" lang="mr-IN" altLang="ko-KR" dirty="0" smtClean="0"/>
              <a:t>–</a:t>
            </a:r>
            <a:r>
              <a:rPr kumimoji="1" lang="en-US" altLang="ko-KR" dirty="0" smtClean="0"/>
              <a:t> In-order Issue, Out-of-order Execution/Completion</a:t>
            </a:r>
            <a:endParaRPr kumimoji="1"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Summary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</p:spPr>
        <p:txBody>
          <a:bodyPr/>
          <a:lstStyle/>
          <a:p>
            <a:r>
              <a:rPr kumimoji="1" lang="en-US" altLang="ko-KR" dirty="0" err="1" smtClean="0"/>
              <a:t>Tomasulo</a:t>
            </a:r>
            <a:r>
              <a:rPr kumimoji="1" lang="en-US" altLang="ko-KR" dirty="0" smtClean="0"/>
              <a:t> Limitations </a:t>
            </a:r>
            <a:r>
              <a:rPr kumimoji="1" lang="mr-IN" altLang="ko-KR" dirty="0" smtClean="0"/>
              <a:t>–</a:t>
            </a:r>
            <a:r>
              <a:rPr kumimoji="1" lang="en-US" altLang="ko-KR" dirty="0" smtClean="0"/>
              <a:t> Complexity, Performance Limitation from CDB 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b="1" dirty="0" smtClean="0"/>
              <a:t>Next: </a:t>
            </a:r>
            <a:r>
              <a:rPr kumimoji="1" lang="en-US" altLang="ko-KR" b="1" dirty="0" err="1" smtClean="0"/>
              <a:t>Tomasulo</a:t>
            </a:r>
            <a:r>
              <a:rPr kumimoji="1" lang="en-US" altLang="ko-KR" b="1" dirty="0" smtClean="0"/>
              <a:t> </a:t>
            </a:r>
            <a:r>
              <a:rPr kumimoji="1" lang="en-US" altLang="ko-KR" b="1" dirty="0" smtClean="0"/>
              <a:t>Loop Example</a:t>
            </a:r>
            <a:endParaRPr kumimoji="1" lang="ko-KR" altLang="en-US" b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27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421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4022667" y="2408846"/>
            <a:ext cx="4146776" cy="646331"/>
          </a:xfrm>
        </p:spPr>
        <p:txBody>
          <a:bodyPr/>
          <a:lstStyle/>
          <a:p>
            <a:r>
              <a:rPr kumimoji="1" lang="en-US" altLang="ko-KR" dirty="0" err="1" smtClean="0"/>
              <a:t>Tomasulo</a:t>
            </a:r>
            <a:r>
              <a:rPr kumimoji="1" lang="en-US" altLang="ko-KR" dirty="0" smtClean="0"/>
              <a:t> </a:t>
            </a:r>
            <a:r>
              <a:rPr kumimoji="1" lang="en-US" altLang="ko-KR" dirty="0" smtClean="0"/>
              <a:t>Example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3602268" cy="480131"/>
          </a:xfrm>
        </p:spPr>
        <p:txBody>
          <a:bodyPr/>
          <a:lstStyle/>
          <a:p>
            <a:r>
              <a:rPr lang="en-US" altLang="ko-KR" dirty="0" smtClean="0"/>
              <a:t>Out-of-Order Execution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724078"/>
              </p:ext>
            </p:extLst>
          </p:nvPr>
        </p:nvGraphicFramePr>
        <p:xfrm>
          <a:off x="609600" y="882704"/>
          <a:ext cx="10800000" cy="57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2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66565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82704"/>
                        <a:ext cx="10800000" cy="57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4308" name="Group 4"/>
          <p:cNvGrpSpPr>
            <a:grpSpLocks/>
          </p:cNvGrpSpPr>
          <p:nvPr/>
        </p:nvGrpSpPr>
        <p:grpSpPr bwMode="auto">
          <a:xfrm>
            <a:off x="-244644" y="5657469"/>
            <a:ext cx="2330451" cy="1308101"/>
            <a:chOff x="234" y="3459"/>
            <a:chExt cx="1468" cy="824"/>
          </a:xfrm>
        </p:grpSpPr>
        <p:sp>
          <p:nvSpPr>
            <p:cNvPr id="66579" name="Text Box 5"/>
            <p:cNvSpPr txBox="1">
              <a:spLocks noChangeArrowheads="1"/>
            </p:cNvSpPr>
            <p:nvPr/>
          </p:nvSpPr>
          <p:spPr bwMode="auto">
            <a:xfrm>
              <a:off x="234" y="3682"/>
              <a:ext cx="1468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0070C0"/>
                  </a:solidFill>
                  <a:latin typeface="+mn-lt"/>
                </a:rPr>
                <a:t>Clock cycle </a:t>
              </a:r>
              <a:br>
                <a:rPr lang="en-US" sz="2800" b="1" dirty="0">
                  <a:solidFill>
                    <a:srgbClr val="0070C0"/>
                  </a:solidFill>
                  <a:latin typeface="+mn-lt"/>
                </a:rPr>
              </a:br>
              <a:r>
                <a:rPr lang="en-US" sz="2800" b="1" dirty="0">
                  <a:solidFill>
                    <a:srgbClr val="0070C0"/>
                  </a:solidFill>
                  <a:latin typeface="+mn-lt"/>
                </a:rPr>
                <a:t>counter</a:t>
              </a:r>
            </a:p>
          </p:txBody>
        </p:sp>
        <p:sp>
          <p:nvSpPr>
            <p:cNvPr id="66580" name="Line 6"/>
            <p:cNvSpPr>
              <a:spLocks noChangeShapeType="1"/>
            </p:cNvSpPr>
            <p:nvPr/>
          </p:nvSpPr>
          <p:spPr bwMode="auto">
            <a:xfrm flipV="1">
              <a:off x="856" y="3459"/>
              <a:ext cx="193" cy="264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2800">
                <a:solidFill>
                  <a:srgbClr val="0070C0"/>
                </a:solidFill>
              </a:endParaRPr>
            </a:p>
          </p:txBody>
        </p:sp>
      </p:grpSp>
      <p:grpSp>
        <p:nvGrpSpPr>
          <p:cNvPr id="354311" name="Group 7"/>
          <p:cNvGrpSpPr>
            <a:grpSpLocks/>
          </p:cNvGrpSpPr>
          <p:nvPr/>
        </p:nvGrpSpPr>
        <p:grpSpPr bwMode="auto">
          <a:xfrm>
            <a:off x="811313" y="3736507"/>
            <a:ext cx="1512888" cy="1182688"/>
            <a:chOff x="85" y="2160"/>
            <a:chExt cx="953" cy="745"/>
          </a:xfrm>
        </p:grpSpPr>
        <p:sp>
          <p:nvSpPr>
            <p:cNvPr id="66577" name="Text Box 8"/>
            <p:cNvSpPr txBox="1">
              <a:spLocks noChangeArrowheads="1"/>
            </p:cNvSpPr>
            <p:nvPr/>
          </p:nvSpPr>
          <p:spPr bwMode="auto">
            <a:xfrm>
              <a:off x="85" y="2304"/>
              <a:ext cx="953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0070C0"/>
                  </a:solidFill>
                  <a:latin typeface="+mn-lt"/>
                </a:rPr>
                <a:t>FU count</a:t>
              </a:r>
            </a:p>
            <a:p>
              <a:pPr algn="ctr"/>
              <a:r>
                <a:rPr lang="en-US" sz="2800" b="1" dirty="0">
                  <a:solidFill>
                    <a:srgbClr val="0070C0"/>
                  </a:solidFill>
                  <a:latin typeface="+mn-lt"/>
                </a:rPr>
                <a:t>down</a:t>
              </a:r>
            </a:p>
          </p:txBody>
        </p:sp>
        <p:sp>
          <p:nvSpPr>
            <p:cNvPr id="66578" name="Line 9"/>
            <p:cNvSpPr>
              <a:spLocks noChangeShapeType="1"/>
            </p:cNvSpPr>
            <p:nvPr/>
          </p:nvSpPr>
          <p:spPr bwMode="auto">
            <a:xfrm flipV="1">
              <a:off x="816" y="2160"/>
              <a:ext cx="144" cy="192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2800">
                <a:solidFill>
                  <a:srgbClr val="0070C0"/>
                </a:solidFill>
              </a:endParaRPr>
            </a:p>
          </p:txBody>
        </p:sp>
      </p:grpSp>
      <p:grpSp>
        <p:nvGrpSpPr>
          <p:cNvPr id="354314" name="Group 10"/>
          <p:cNvGrpSpPr>
            <a:grpSpLocks/>
          </p:cNvGrpSpPr>
          <p:nvPr/>
        </p:nvGrpSpPr>
        <p:grpSpPr bwMode="auto">
          <a:xfrm>
            <a:off x="2366977" y="620767"/>
            <a:ext cx="3648075" cy="788988"/>
            <a:chOff x="-298" y="208"/>
            <a:chExt cx="2298" cy="497"/>
          </a:xfrm>
        </p:grpSpPr>
        <p:sp>
          <p:nvSpPr>
            <p:cNvPr id="66575" name="Text Box 11"/>
            <p:cNvSpPr txBox="1">
              <a:spLocks noChangeArrowheads="1"/>
            </p:cNvSpPr>
            <p:nvPr/>
          </p:nvSpPr>
          <p:spPr bwMode="auto">
            <a:xfrm>
              <a:off x="157" y="208"/>
              <a:ext cx="18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0070C0"/>
                  </a:solidFill>
                  <a:latin typeface="+mn-lt"/>
                </a:rPr>
                <a:t>Instruction stream</a:t>
              </a:r>
            </a:p>
          </p:txBody>
        </p:sp>
        <p:sp>
          <p:nvSpPr>
            <p:cNvPr id="66576" name="Line 12"/>
            <p:cNvSpPr>
              <a:spLocks noChangeShapeType="1"/>
            </p:cNvSpPr>
            <p:nvPr/>
          </p:nvSpPr>
          <p:spPr bwMode="auto">
            <a:xfrm flipH="1">
              <a:off x="-298" y="522"/>
              <a:ext cx="580" cy="183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2800">
                <a:solidFill>
                  <a:srgbClr val="0070C0"/>
                </a:solidFill>
              </a:endParaRPr>
            </a:p>
          </p:txBody>
        </p:sp>
      </p:grpSp>
      <p:grpSp>
        <p:nvGrpSpPr>
          <p:cNvPr id="354317" name="Group 13"/>
          <p:cNvGrpSpPr>
            <a:grpSpLocks/>
          </p:cNvGrpSpPr>
          <p:nvPr/>
        </p:nvGrpSpPr>
        <p:grpSpPr bwMode="auto">
          <a:xfrm>
            <a:off x="7756529" y="2304580"/>
            <a:ext cx="2381251" cy="889001"/>
            <a:chOff x="3926" y="1306"/>
            <a:chExt cx="1500" cy="560"/>
          </a:xfrm>
        </p:grpSpPr>
        <p:sp>
          <p:nvSpPr>
            <p:cNvPr id="66573" name="Line 14"/>
            <p:cNvSpPr>
              <a:spLocks noChangeShapeType="1"/>
            </p:cNvSpPr>
            <p:nvPr/>
          </p:nvSpPr>
          <p:spPr bwMode="auto">
            <a:xfrm flipH="1" flipV="1">
              <a:off x="4601" y="1306"/>
              <a:ext cx="7" cy="23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2800">
                <a:solidFill>
                  <a:srgbClr val="0070C0"/>
                </a:solidFill>
              </a:endParaRPr>
            </a:p>
          </p:txBody>
        </p:sp>
        <p:sp>
          <p:nvSpPr>
            <p:cNvPr id="66574" name="Text Box 15"/>
            <p:cNvSpPr txBox="1">
              <a:spLocks noChangeArrowheads="1"/>
            </p:cNvSpPr>
            <p:nvPr/>
          </p:nvSpPr>
          <p:spPr bwMode="auto">
            <a:xfrm>
              <a:off x="3926" y="1536"/>
              <a:ext cx="150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0070C0"/>
                  </a:solidFill>
                  <a:latin typeface="+mn-lt"/>
                </a:rPr>
                <a:t>3 Load/Buffers</a:t>
              </a:r>
            </a:p>
          </p:txBody>
        </p:sp>
      </p:grpSp>
      <p:grpSp>
        <p:nvGrpSpPr>
          <p:cNvPr id="354320" name="Group 16"/>
          <p:cNvGrpSpPr>
            <a:grpSpLocks/>
          </p:cNvGrpSpPr>
          <p:nvPr/>
        </p:nvGrpSpPr>
        <p:grpSpPr bwMode="auto">
          <a:xfrm>
            <a:off x="8008314" y="3859553"/>
            <a:ext cx="2827339" cy="954088"/>
            <a:chOff x="3984" y="2269"/>
            <a:chExt cx="1781" cy="601"/>
          </a:xfrm>
        </p:grpSpPr>
        <p:sp>
          <p:nvSpPr>
            <p:cNvPr id="66571" name="Text Box 17"/>
            <p:cNvSpPr txBox="1">
              <a:spLocks noChangeArrowheads="1"/>
            </p:cNvSpPr>
            <p:nvPr/>
          </p:nvSpPr>
          <p:spPr bwMode="auto">
            <a:xfrm>
              <a:off x="4224" y="2269"/>
              <a:ext cx="1541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0070C0"/>
                  </a:solidFill>
                  <a:latin typeface="+mn-lt"/>
                </a:rPr>
                <a:t>3 FP Adder R.S.</a:t>
              </a:r>
            </a:p>
            <a:p>
              <a:pPr algn="ctr"/>
              <a:r>
                <a:rPr lang="en-US" sz="2800" b="1" dirty="0">
                  <a:solidFill>
                    <a:srgbClr val="0070C0"/>
                  </a:solidFill>
                  <a:latin typeface="+mn-lt"/>
                </a:rPr>
                <a:t>2 FP </a:t>
              </a:r>
              <a:r>
                <a:rPr lang="en-US" sz="2800" b="1" dirty="0" err="1">
                  <a:solidFill>
                    <a:srgbClr val="0070C0"/>
                  </a:solidFill>
                  <a:latin typeface="+mn-lt"/>
                </a:rPr>
                <a:t>Mult</a:t>
              </a:r>
              <a:r>
                <a:rPr lang="en-US" sz="2800" b="1" dirty="0">
                  <a:solidFill>
                    <a:srgbClr val="0070C0"/>
                  </a:solidFill>
                  <a:latin typeface="+mn-lt"/>
                </a:rPr>
                <a:t> R.S.</a:t>
              </a:r>
            </a:p>
          </p:txBody>
        </p:sp>
        <p:sp>
          <p:nvSpPr>
            <p:cNvPr id="66572" name="Line 18"/>
            <p:cNvSpPr>
              <a:spLocks noChangeShapeType="1"/>
            </p:cNvSpPr>
            <p:nvPr/>
          </p:nvSpPr>
          <p:spPr bwMode="auto">
            <a:xfrm flipH="1">
              <a:off x="3984" y="2544"/>
              <a:ext cx="240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2800">
                <a:solidFill>
                  <a:srgbClr val="0070C0"/>
                </a:solidFill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Tomasulo</a:t>
            </a:r>
            <a:r>
              <a:rPr lang="en-US" altLang="ko-KR" dirty="0"/>
              <a:t> Example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9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4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4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9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8594283"/>
              </p:ext>
            </p:extLst>
          </p:nvPr>
        </p:nvGraphicFramePr>
        <p:xfrm>
          <a:off x="609600" y="883227"/>
          <a:ext cx="10800000" cy="57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7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67589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83227"/>
                        <a:ext cx="10800000" cy="57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AutoShape 4"/>
          <p:cNvSpPr>
            <a:spLocks noChangeArrowheads="1"/>
          </p:cNvSpPr>
          <p:nvPr/>
        </p:nvSpPr>
        <p:spPr bwMode="auto">
          <a:xfrm>
            <a:off x="4229456" y="1488675"/>
            <a:ext cx="533400" cy="352214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AutoShape 5"/>
          <p:cNvSpPr>
            <a:spLocks noChangeArrowheads="1"/>
          </p:cNvSpPr>
          <p:nvPr/>
        </p:nvSpPr>
        <p:spPr bwMode="auto">
          <a:xfrm>
            <a:off x="8174054" y="1512606"/>
            <a:ext cx="1676400" cy="293968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AutoShape 6"/>
          <p:cNvSpPr>
            <a:spLocks noChangeArrowheads="1"/>
          </p:cNvSpPr>
          <p:nvPr/>
        </p:nvSpPr>
        <p:spPr bwMode="auto">
          <a:xfrm>
            <a:off x="6537532" y="5853869"/>
            <a:ext cx="762000" cy="273466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Tomasulo</a:t>
            </a:r>
            <a:r>
              <a:rPr lang="en-US" altLang="ko-KR" dirty="0"/>
              <a:t> Example Cycle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65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3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3745627"/>
              </p:ext>
            </p:extLst>
          </p:nvPr>
        </p:nvGraphicFramePr>
        <p:xfrm>
          <a:off x="609600" y="883227"/>
          <a:ext cx="10800000" cy="57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68613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83227"/>
                        <a:ext cx="10800000" cy="57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4" name="AutoShape 4"/>
          <p:cNvSpPr>
            <a:spLocks noChangeArrowheads="1"/>
          </p:cNvSpPr>
          <p:nvPr/>
        </p:nvSpPr>
        <p:spPr bwMode="auto">
          <a:xfrm>
            <a:off x="4272185" y="1775236"/>
            <a:ext cx="533400" cy="258663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AutoShape 5"/>
          <p:cNvSpPr>
            <a:spLocks noChangeArrowheads="1"/>
          </p:cNvSpPr>
          <p:nvPr/>
        </p:nvSpPr>
        <p:spPr bwMode="auto">
          <a:xfrm>
            <a:off x="8199691" y="1794278"/>
            <a:ext cx="1676400" cy="2286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AutoShape 6"/>
          <p:cNvSpPr>
            <a:spLocks noChangeArrowheads="1"/>
          </p:cNvSpPr>
          <p:nvPr/>
        </p:nvSpPr>
        <p:spPr bwMode="auto">
          <a:xfrm>
            <a:off x="4952689" y="5819686"/>
            <a:ext cx="762000" cy="290558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59" name="Rectangle 7"/>
          <p:cNvSpPr>
            <a:spLocks noChangeArrowheads="1"/>
          </p:cNvSpPr>
          <p:nvPr/>
        </p:nvSpPr>
        <p:spPr bwMode="auto">
          <a:xfrm>
            <a:off x="722136" y="6167455"/>
            <a:ext cx="6519925" cy="95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u="sng" dirty="0">
                <a:solidFill>
                  <a:schemeClr val="hlink"/>
                </a:solidFill>
              </a:rPr>
              <a:t>Note: Can have multiple loads outstanding</a:t>
            </a:r>
            <a:endParaRPr lang="en-US" sz="2800" dirty="0"/>
          </a:p>
          <a:p>
            <a:endParaRPr lang="en-US" sz="2800" dirty="0">
              <a:solidFill>
                <a:schemeClr val="hlink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Tomasulo</a:t>
            </a:r>
            <a:r>
              <a:rPr lang="en-US" altLang="ko-KR" dirty="0"/>
              <a:t> Example Cycle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8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484676"/>
              </p:ext>
            </p:extLst>
          </p:nvPr>
        </p:nvGraphicFramePr>
        <p:xfrm>
          <a:off x="609600" y="883227"/>
          <a:ext cx="10800000" cy="57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69637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83227"/>
                        <a:ext cx="10800000" cy="57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8" name="AutoShape 4"/>
          <p:cNvSpPr>
            <a:spLocks noChangeArrowheads="1"/>
          </p:cNvSpPr>
          <p:nvPr/>
        </p:nvSpPr>
        <p:spPr bwMode="auto">
          <a:xfrm>
            <a:off x="3492381" y="4554907"/>
            <a:ext cx="3962400" cy="309279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9" name="AutoShape 5"/>
          <p:cNvSpPr>
            <a:spLocks noChangeArrowheads="1"/>
          </p:cNvSpPr>
          <p:nvPr/>
        </p:nvSpPr>
        <p:spPr bwMode="auto">
          <a:xfrm>
            <a:off x="4130526" y="5827721"/>
            <a:ext cx="762000" cy="300658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382" name="Rectangle 6"/>
          <p:cNvSpPr>
            <a:spLocks noChangeArrowheads="1"/>
          </p:cNvSpPr>
          <p:nvPr/>
        </p:nvSpPr>
        <p:spPr bwMode="auto">
          <a:xfrm>
            <a:off x="1835150" y="5284118"/>
            <a:ext cx="8496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</a:pPr>
            <a:endParaRPr lang="en-US" b="1">
              <a:solidFill>
                <a:schemeClr val="hlink"/>
              </a:solidFill>
            </a:endParaRPr>
          </a:p>
        </p:txBody>
      </p:sp>
      <p:sp>
        <p:nvSpPr>
          <p:cNvPr id="69641" name="AutoShape 7"/>
          <p:cNvSpPr>
            <a:spLocks noChangeArrowheads="1"/>
          </p:cNvSpPr>
          <p:nvPr/>
        </p:nvSpPr>
        <p:spPr bwMode="auto">
          <a:xfrm>
            <a:off x="5086172" y="1482901"/>
            <a:ext cx="533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Tomasulo</a:t>
            </a:r>
            <a:r>
              <a:rPr lang="en-US" altLang="ko-KR" dirty="0"/>
              <a:t> Example Cycle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125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kumimoji="0" lang="en-US" sz="3200" dirty="0">
                <a:solidFill>
                  <a:srgbClr val="000000"/>
                </a:solidFill>
              </a:rPr>
              <a:t>Note: registers names are removed (“renamed”) in Reservation Stations; MULT issued</a:t>
            </a:r>
          </a:p>
          <a:p>
            <a:pPr>
              <a:spcBef>
                <a:spcPct val="30000"/>
              </a:spcBef>
            </a:pPr>
            <a:endParaRPr kumimoji="0" lang="en-US" sz="3200" dirty="0">
              <a:solidFill>
                <a:srgbClr val="000000"/>
              </a:solidFill>
            </a:endParaRPr>
          </a:p>
          <a:p>
            <a:pPr>
              <a:spcBef>
                <a:spcPct val="30000"/>
              </a:spcBef>
            </a:pPr>
            <a:r>
              <a:rPr kumimoji="0" lang="en-US" sz="3200" dirty="0">
                <a:solidFill>
                  <a:srgbClr val="000000"/>
                </a:solidFill>
              </a:rPr>
              <a:t>Load1 completing; what is waiting for Load1? </a:t>
            </a:r>
          </a:p>
          <a:p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Tomasulo</a:t>
            </a:r>
            <a:r>
              <a:rPr lang="en-US" altLang="ko-KR" dirty="0"/>
              <a:t> Example Cycle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367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366134"/>
              </p:ext>
            </p:extLst>
          </p:nvPr>
        </p:nvGraphicFramePr>
        <p:xfrm>
          <a:off x="609600" y="883227"/>
          <a:ext cx="10800000" cy="57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71685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83227"/>
                        <a:ext cx="10800000" cy="57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04" name="Rectangle 4"/>
          <p:cNvSpPr>
            <a:spLocks noChangeArrowheads="1"/>
          </p:cNvSpPr>
          <p:nvPr/>
        </p:nvSpPr>
        <p:spPr bwMode="auto">
          <a:xfrm>
            <a:off x="609600" y="6122527"/>
            <a:ext cx="8496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</a:pPr>
            <a:r>
              <a:rPr lang="en-US" sz="2800" b="1" dirty="0">
                <a:solidFill>
                  <a:schemeClr val="hlink"/>
                </a:solidFill>
              </a:rPr>
              <a:t>Load2 completing; what is waiting for Load2? </a:t>
            </a:r>
          </a:p>
        </p:txBody>
      </p:sp>
      <p:sp>
        <p:nvSpPr>
          <p:cNvPr id="71687" name="AutoShape 5"/>
          <p:cNvSpPr>
            <a:spLocks noChangeArrowheads="1"/>
          </p:cNvSpPr>
          <p:nvPr/>
        </p:nvSpPr>
        <p:spPr bwMode="auto">
          <a:xfrm>
            <a:off x="5103263" y="1753642"/>
            <a:ext cx="533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AutoShape 6"/>
          <p:cNvSpPr>
            <a:spLocks noChangeArrowheads="1"/>
          </p:cNvSpPr>
          <p:nvPr/>
        </p:nvSpPr>
        <p:spPr bwMode="auto">
          <a:xfrm>
            <a:off x="5867400" y="1478024"/>
            <a:ext cx="533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9" name="AutoShape 7"/>
          <p:cNvSpPr>
            <a:spLocks noChangeArrowheads="1"/>
          </p:cNvSpPr>
          <p:nvPr/>
        </p:nvSpPr>
        <p:spPr bwMode="auto">
          <a:xfrm>
            <a:off x="4246548" y="2269798"/>
            <a:ext cx="533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AutoShape 8"/>
          <p:cNvSpPr>
            <a:spLocks noChangeArrowheads="1"/>
          </p:cNvSpPr>
          <p:nvPr/>
        </p:nvSpPr>
        <p:spPr bwMode="auto">
          <a:xfrm>
            <a:off x="3475289" y="3794332"/>
            <a:ext cx="4626123" cy="282341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Tomasulo</a:t>
            </a:r>
            <a:r>
              <a:rPr lang="en-US" altLang="ko-KR" dirty="0"/>
              <a:t> Example Cycle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27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4" grpId="0" autoUpdateAnimBg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L_fonts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3117</TotalTime>
  <Words>337</Words>
  <Application>Microsoft Macintosh PowerPoint</Application>
  <PresentationFormat>와이드스크린</PresentationFormat>
  <Paragraphs>91</Paragraphs>
  <Slides>27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연세</vt:lpstr>
      <vt:lpstr>조선일보명조</vt:lpstr>
      <vt:lpstr>Calibri</vt:lpstr>
      <vt:lpstr>ＭＳ Ｐゴシック</vt:lpstr>
      <vt:lpstr>Symbol</vt:lpstr>
      <vt:lpstr>Wingdings</vt:lpstr>
      <vt:lpstr>맑은 고딕</vt:lpstr>
      <vt:lpstr>Arial</vt:lpstr>
      <vt:lpstr>1_Office 테마</vt:lpstr>
      <vt:lpstr>Worksheet</vt:lpstr>
      <vt:lpstr> Lecture 12 Tomasulo Algorithm  Courtesy of A. Shrivastava (ASU) &amp; Tack-Don Han (Yonsei) </vt:lpstr>
      <vt:lpstr>PowerPoint 프레젠테이션</vt:lpstr>
      <vt:lpstr>Tomasulo Example</vt:lpstr>
      <vt:lpstr>Tomasulo Example</vt:lpstr>
      <vt:lpstr>Tomasulo Example Cycle 1</vt:lpstr>
      <vt:lpstr>Tomasulo Example Cycle 2</vt:lpstr>
      <vt:lpstr>Tomasulo Example Cycle 3</vt:lpstr>
      <vt:lpstr>Tomasulo Example Cycle 3</vt:lpstr>
      <vt:lpstr>Tomasulo Example Cycle 4</vt:lpstr>
      <vt:lpstr>Tomasulo Example Cycle 5</vt:lpstr>
      <vt:lpstr>Tomasulo Example Cycle 6</vt:lpstr>
      <vt:lpstr>Tomasulo Example Cycle 7</vt:lpstr>
      <vt:lpstr>Tomasulo Example Cycle 8</vt:lpstr>
      <vt:lpstr>Tomasulo Example Cycle 9</vt:lpstr>
      <vt:lpstr>Tomasulo Example Cycle 10</vt:lpstr>
      <vt:lpstr>Tomasulo Example Cycle 11</vt:lpstr>
      <vt:lpstr>Tomasulo Example Cycle 12</vt:lpstr>
      <vt:lpstr>Tomasulo Example Cycle 13</vt:lpstr>
      <vt:lpstr>Tomasulo Example Cycle 14</vt:lpstr>
      <vt:lpstr>Tomasulo Example Cycle 15</vt:lpstr>
      <vt:lpstr>Tomasulo Example Cycle 16</vt:lpstr>
      <vt:lpstr>Faster than light computation (skip a couple of cycles)</vt:lpstr>
      <vt:lpstr>Tomasulo Example Cycle 55</vt:lpstr>
      <vt:lpstr>Tomasulo Example Cycle 56</vt:lpstr>
      <vt:lpstr>Tomasulo Example Cycle 57</vt:lpstr>
      <vt:lpstr>Tomasulo Drawbacks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Office 사용자</cp:lastModifiedBy>
  <cp:revision>498</cp:revision>
  <dcterms:created xsi:type="dcterms:W3CDTF">2015-05-11T14:27:05Z</dcterms:created>
  <dcterms:modified xsi:type="dcterms:W3CDTF">2017-06-04T06:36:19Z</dcterms:modified>
</cp:coreProperties>
</file>