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31"/>
  </p:notesMasterIdLst>
  <p:handoutMasterIdLst>
    <p:handoutMasterId r:id="rId32"/>
  </p:handoutMasterIdLst>
  <p:sldIdLst>
    <p:sldId id="392" r:id="rId2"/>
    <p:sldId id="536" r:id="rId3"/>
    <p:sldId id="537" r:id="rId4"/>
    <p:sldId id="499" r:id="rId5"/>
    <p:sldId id="533" r:id="rId6"/>
    <p:sldId id="501" r:id="rId7"/>
    <p:sldId id="502" r:id="rId8"/>
    <p:sldId id="503" r:id="rId9"/>
    <p:sldId id="504" r:id="rId10"/>
    <p:sldId id="505" r:id="rId11"/>
    <p:sldId id="506" r:id="rId12"/>
    <p:sldId id="507" r:id="rId13"/>
    <p:sldId id="508" r:id="rId14"/>
    <p:sldId id="509" r:id="rId15"/>
    <p:sldId id="510" r:id="rId16"/>
    <p:sldId id="534" r:id="rId17"/>
    <p:sldId id="535" r:id="rId18"/>
    <p:sldId id="513" r:id="rId19"/>
    <p:sldId id="514" r:id="rId20"/>
    <p:sldId id="515" r:id="rId21"/>
    <p:sldId id="516" r:id="rId22"/>
    <p:sldId id="517" r:id="rId23"/>
    <p:sldId id="518" r:id="rId24"/>
    <p:sldId id="519" r:id="rId25"/>
    <p:sldId id="520" r:id="rId26"/>
    <p:sldId id="521" r:id="rId27"/>
    <p:sldId id="522" r:id="rId28"/>
    <p:sldId id="523" r:id="rId29"/>
    <p:sldId id="538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A6B"/>
    <a:srgbClr val="FF0000"/>
    <a:srgbClr val="077DC5"/>
    <a:srgbClr val="5B9BD5"/>
    <a:srgbClr val="2CE1E5"/>
    <a:srgbClr val="2CDFE3"/>
    <a:srgbClr val="7FD4E8"/>
    <a:srgbClr val="A0DFEE"/>
    <a:srgbClr val="169FF4"/>
    <a:srgbClr val="34C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76" y="1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F3033-B2B0-4232-82E9-ECA9E66812C0}" type="datetimeFigureOut">
              <a:rPr lang="ko-KR" altLang="en-US" smtClean="0"/>
              <a:t>2017. 6. 4.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3DBF2-A26E-411F-86B1-2BF68002A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9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8A4BE-FD52-49F8-BE73-84B9B8122874}" type="datetimeFigureOut">
              <a:rPr lang="ko-KR" altLang="en-US" smtClean="0"/>
              <a:t>2017. 6. 4.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100A4-F4DB-4ACD-9BB6-187BFC181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98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26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855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12F3D-FE3C-499D-9ED3-407FD306626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085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26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-2979" y="4856621"/>
            <a:ext cx="12194979" cy="1544179"/>
          </a:xfrm>
          <a:prstGeom prst="rect">
            <a:avLst/>
          </a:prstGeom>
          <a:solidFill>
            <a:srgbClr val="FFFFF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연세"/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4299"/>
            <a:ext cx="2249586" cy="876677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ctrTitle" hasCustomPrompt="1"/>
          </p:nvPr>
        </p:nvSpPr>
        <p:spPr>
          <a:xfrm>
            <a:off x="5490705" y="239219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ctr">
              <a:defRPr lang="ko-KR" altLang="en-US" sz="40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n-cs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  <p:sp>
        <p:nvSpPr>
          <p:cNvPr id="3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766756" y="5388644"/>
            <a:ext cx="255069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/>
            <a:r>
              <a:rPr lang="en-US" altLang="ko-KR" dirty="0" err="1"/>
              <a:t>Kyoungwoo</a:t>
            </a:r>
            <a:r>
              <a:rPr lang="en-US" altLang="ko-KR" dirty="0"/>
              <a:t> Lee 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4684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/>
              <a:t>Subject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921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. Piaget</a:t>
            </a:r>
            <a:r>
              <a:rPr lang="ko-KR" altLang="en-US"/>
              <a:t>의 인지발달이론</a:t>
            </a:r>
            <a:endParaRPr lang="ko-KR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7074" y="6525864"/>
            <a:ext cx="805719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EAC7E9F-0A6F-4D09-8C4D-979C938E7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1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. Piaget</a:t>
            </a:r>
            <a:r>
              <a:rPr lang="ko-KR" altLang="en-US"/>
              <a:t>의 인지발달이론</a:t>
            </a:r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572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4745"/>
            <a:ext cx="10972800" cy="5001419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l"/>
              <a:defRPr/>
            </a:lvl1pPr>
            <a:lvl2pPr marL="685800" indent="-22860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188480"/>
            <a:ext cx="10515600" cy="694747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8"/>
          <p:cNvSpPr>
            <a:spLocks noGrp="1"/>
          </p:cNvSpPr>
          <p:nvPr>
            <p:ph type="sldNum" sz="quarter" idx="10"/>
          </p:nvPr>
        </p:nvSpPr>
        <p:spPr>
          <a:xfrm>
            <a:off x="9121944" y="6527419"/>
            <a:ext cx="2743200" cy="365125"/>
          </a:xfrm>
        </p:spPr>
        <p:txBody>
          <a:bodyPr/>
          <a:lstStyle/>
          <a:p>
            <a:fld id="{B2416890-E562-4CD1-831C-F7FC29160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92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7209536" y="6355080"/>
            <a:ext cx="3048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121944" y="6527419"/>
            <a:ext cx="2743200" cy="365125"/>
          </a:xfrm>
        </p:spPr>
        <p:txBody>
          <a:bodyPr/>
          <a:lstStyle/>
          <a:p>
            <a:fld id="{B2416890-E562-4CD1-831C-F7FC291606ED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62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16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08026"/>
            <a:ext cx="5994400" cy="6149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708026"/>
            <a:ext cx="5994400" cy="6149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533990"/>
      </p:ext>
    </p:extLst>
  </p:cSld>
  <p:clrMapOvr>
    <a:masterClrMapping/>
  </p:clrMapOvr>
  <p:transition>
    <p:pull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-2979" y="4856621"/>
            <a:ext cx="12194979" cy="1544179"/>
          </a:xfrm>
          <a:prstGeom prst="rect">
            <a:avLst/>
          </a:prstGeom>
          <a:solidFill>
            <a:srgbClr val="FFFFF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연세"/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4299"/>
            <a:ext cx="2249586" cy="876677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ctrTitle" hasCustomPrompt="1"/>
          </p:nvPr>
        </p:nvSpPr>
        <p:spPr>
          <a:xfrm>
            <a:off x="5490705" y="239219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ctr">
              <a:defRPr lang="ko-KR" altLang="en-US" sz="40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n-cs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  <p:sp>
        <p:nvSpPr>
          <p:cNvPr id="3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766756" y="5388644"/>
            <a:ext cx="255069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/>
            <a:r>
              <a:rPr lang="en-US" altLang="ko-KR" dirty="0" err="1"/>
              <a:t>Kyoungwoo</a:t>
            </a:r>
            <a:r>
              <a:rPr lang="en-US" altLang="ko-KR" dirty="0"/>
              <a:t> Lee 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4684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/>
              <a:t>Subject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14978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. Piaget</a:t>
            </a:r>
            <a:r>
              <a:rPr lang="ko-KR" altLang="en-US"/>
              <a:t>의 인지발달이론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43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979137" y="2390058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979137" y="3230995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979137" y="4071932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979137" y="4912869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9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979137" y="5753807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6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. Piaget</a:t>
            </a:r>
            <a:r>
              <a:rPr lang="ko-KR" altLang="en-US"/>
              <a:t>의 인지발달이론</a:t>
            </a:r>
            <a:endParaRPr lang="ko-KR" altLang="en-US" dirty="0"/>
          </a:p>
        </p:txBody>
      </p:sp>
      <p:sp>
        <p:nvSpPr>
          <p:cNvPr id="15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r>
              <a:rPr lang="ko-KR" altLang="en-US" dirty="0"/>
              <a:t>한글</a:t>
            </a:r>
          </a:p>
        </p:txBody>
      </p:sp>
    </p:spTree>
    <p:extLst>
      <p:ext uri="{BB962C8B-B14F-4D97-AF65-F5344CB8AC3E}">
        <p14:creationId xmlns:p14="http://schemas.microsoft.com/office/powerpoint/2010/main" val="33436205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기본 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345843" y="1037179"/>
            <a:ext cx="114973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sz="2400" dirty="0" smtClean="0">
                <a:solidFill>
                  <a:srgbClr val="184A6B"/>
                </a:solidFill>
              </a:defRPr>
            </a:lvl1pPr>
            <a:lvl2pPr marL="228600" indent="0"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60839" y="203381"/>
            <a:ext cx="8766629" cy="5964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/>
              <a:t>제목을 입력하십시오</a:t>
            </a:r>
          </a:p>
        </p:txBody>
      </p:sp>
      <p:sp>
        <p:nvSpPr>
          <p:cNvPr id="28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. Piaget</a:t>
            </a:r>
            <a:r>
              <a:rPr lang="ko-KR" altLang="en-US"/>
              <a:t>의 인지발달이론</a:t>
            </a:r>
            <a:endParaRPr lang="ko-KR" altLang="en-US" dirty="0"/>
          </a:p>
        </p:txBody>
      </p:sp>
      <p:sp>
        <p:nvSpPr>
          <p:cNvPr id="10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9771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선 스타일 (블릿 없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4" name="직사각형 4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57" name="내용 개체 틀 2"/>
          <p:cNvSpPr>
            <a:spLocks noGrp="1"/>
          </p:cNvSpPr>
          <p:nvPr>
            <p:ph idx="1"/>
          </p:nvPr>
        </p:nvSpPr>
        <p:spPr>
          <a:xfrm>
            <a:off x="606639" y="2407837"/>
            <a:ext cx="11002266" cy="87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  <a:lvl2pPr marL="228600" indent="0" algn="just">
              <a:buNone/>
              <a:defRPr lang="ko-KR" altLang="en-US" sz="2400" kern="1200" dirty="0" smtClean="0">
                <a:solidFill>
                  <a:srgbClr val="184A6B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  <a:p>
            <a:pPr marL="457200" lvl="1"/>
            <a:r>
              <a:rPr lang="ko-KR" altLang="en-US" dirty="0"/>
              <a:t>둘째 수준</a:t>
            </a:r>
          </a:p>
        </p:txBody>
      </p:sp>
      <p:sp>
        <p:nvSpPr>
          <p:cNvPr id="59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. Piaget</a:t>
            </a:r>
            <a:r>
              <a:rPr lang="ko-KR" altLang="en-US"/>
              <a:t>의 인지발달이론</a:t>
            </a:r>
            <a:endParaRPr lang="ko-KR" altLang="en-US" dirty="0"/>
          </a:p>
        </p:txBody>
      </p:sp>
      <p:sp>
        <p:nvSpPr>
          <p:cNvPr id="11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110022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75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. Piaget</a:t>
            </a:r>
            <a:r>
              <a:rPr lang="ko-KR" altLang="en-US"/>
              <a:t>의 인지발달이론</a:t>
            </a:r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8949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선 스타일 (블릿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. Piaget</a:t>
            </a:r>
            <a:r>
              <a:rPr lang="ko-KR" altLang="en-US"/>
              <a:t>의 인지발달이론</a:t>
            </a:r>
            <a:endParaRPr lang="ko-KR" altLang="en-US" dirty="0"/>
          </a:p>
        </p:txBody>
      </p:sp>
      <p:sp>
        <p:nvSpPr>
          <p:cNvPr id="12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27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선 스타일 (블릿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0" name="이등변 삼각형 9"/>
          <p:cNvSpPr/>
          <p:nvPr userDrawn="1"/>
        </p:nvSpPr>
        <p:spPr>
          <a:xfrm rot="5400000">
            <a:off x="611053" y="4281324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170602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. Piaget</a:t>
            </a:r>
            <a:r>
              <a:rPr lang="ko-KR" altLang="en-US"/>
              <a:t>의 인지발달이론</a:t>
            </a:r>
            <a:endParaRPr lang="ko-KR" altLang="en-US" dirty="0"/>
          </a:p>
        </p:txBody>
      </p:sp>
      <p:sp>
        <p:nvSpPr>
          <p:cNvPr id="14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8080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선 스타일 (블릿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. Piaget</a:t>
            </a:r>
            <a:r>
              <a:rPr lang="ko-KR" altLang="en-US"/>
              <a:t>의 인지발달이론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4071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</p:spPr>
      </p:cxn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3167153" y="2408846"/>
            <a:ext cx="5857694" cy="646331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9333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/>
              <a:t>PPT title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455309" y="3055177"/>
            <a:ext cx="72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028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. Piaget</a:t>
            </a:r>
            <a:r>
              <a:rPr lang="ko-KR" altLang="en-US"/>
              <a:t>의 인지발달이론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3981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-2979" y="4856621"/>
            <a:ext cx="12194979" cy="1544179"/>
          </a:xfrm>
          <a:prstGeom prst="rect">
            <a:avLst/>
          </a:prstGeom>
          <a:solidFill>
            <a:srgbClr val="FFFFF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연세"/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4299"/>
            <a:ext cx="2249586" cy="876677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ctrTitle" hasCustomPrompt="1"/>
          </p:nvPr>
        </p:nvSpPr>
        <p:spPr>
          <a:xfrm>
            <a:off x="5490705" y="239219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ctr">
              <a:defRPr lang="ko-KR" altLang="en-US" sz="40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n-cs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  <p:sp>
        <p:nvSpPr>
          <p:cNvPr id="3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766756" y="5388644"/>
            <a:ext cx="255069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/>
            <a:r>
              <a:rPr lang="en-US" altLang="ko-KR" dirty="0" err="1"/>
              <a:t>Kyoungwoo</a:t>
            </a:r>
            <a:r>
              <a:rPr lang="en-US" altLang="ko-KR" dirty="0"/>
              <a:t> Lee 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4684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/>
              <a:t>Subject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37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303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979137" y="2390058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979137" y="3230995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979137" y="4071932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979137" y="4912869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9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979137" y="5753807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6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r>
              <a:rPr lang="ko-KR" altLang="en-US" dirty="0"/>
              <a:t>한글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2416890-E562-4CD1-831C-F7FC291606ED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518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 기본 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345843" y="1037179"/>
            <a:ext cx="114973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sz="2400" dirty="0" smtClean="0">
                <a:solidFill>
                  <a:srgbClr val="184A6B"/>
                </a:solidFill>
              </a:defRPr>
            </a:lvl1pPr>
            <a:lvl2pPr marL="228600" indent="0"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60839" y="203381"/>
            <a:ext cx="8766629" cy="5964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/>
              <a:t>제목을 입력하십시오</a:t>
            </a:r>
          </a:p>
        </p:txBody>
      </p:sp>
      <p:sp>
        <p:nvSpPr>
          <p:cNvPr id="28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0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7859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 선 스타일 (블릿 없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4" name="직사각형 4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57" name="내용 개체 틀 2"/>
          <p:cNvSpPr>
            <a:spLocks noGrp="1"/>
          </p:cNvSpPr>
          <p:nvPr>
            <p:ph idx="1"/>
          </p:nvPr>
        </p:nvSpPr>
        <p:spPr>
          <a:xfrm>
            <a:off x="606639" y="2407837"/>
            <a:ext cx="11002266" cy="87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  <a:lvl2pPr marL="228600" indent="0" algn="just">
              <a:buNone/>
              <a:defRPr lang="ko-KR" altLang="en-US" sz="2400" kern="1200" dirty="0" smtClean="0">
                <a:solidFill>
                  <a:srgbClr val="184A6B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  <a:p>
            <a:pPr marL="457200" lvl="1"/>
            <a:r>
              <a:rPr lang="ko-KR" altLang="en-US" dirty="0"/>
              <a:t>둘째 수준</a:t>
            </a:r>
          </a:p>
        </p:txBody>
      </p:sp>
      <p:sp>
        <p:nvSpPr>
          <p:cNvPr id="59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1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110022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92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979137" y="2390058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979137" y="3230995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979137" y="4071932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979137" y="4912869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9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979137" y="5753807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6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. Piaget</a:t>
            </a:r>
            <a:r>
              <a:rPr lang="ko-KR" altLang="en-US"/>
              <a:t>의 인지발달이론</a:t>
            </a:r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r>
              <a:rPr lang="ko-KR" altLang="en-US" dirty="0"/>
              <a:t>한글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2416890-E562-4CD1-831C-F7FC291606ED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357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 선 스타일 (블릿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3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6890-E562-4CD1-831C-F7FC291606ED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961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 선 스타일 (블릿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0" name="이등변 삼각형 9"/>
          <p:cNvSpPr/>
          <p:nvPr userDrawn="1"/>
        </p:nvSpPr>
        <p:spPr>
          <a:xfrm rot="5400000">
            <a:off x="611053" y="4281324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170602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2416890-E562-4CD1-831C-F7FC291606ED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791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 선 스타일 (블릿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9043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</p:spPr>
      </p:cxn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3167153" y="2408846"/>
            <a:ext cx="5857694" cy="646331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9333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/>
              <a:t>PPT title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455309" y="3055177"/>
            <a:ext cx="72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282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7631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4745"/>
            <a:ext cx="10972800" cy="50014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04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기본 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345843" y="1037179"/>
            <a:ext cx="114973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sz="2400" dirty="0" smtClean="0">
                <a:solidFill>
                  <a:srgbClr val="184A6B"/>
                </a:solidFill>
              </a:defRPr>
            </a:lvl1pPr>
            <a:lvl2pPr marL="228600" indent="0"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60839" y="203381"/>
            <a:ext cx="8766629" cy="5964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/>
              <a:t>제목을 입력하십시오</a:t>
            </a:r>
          </a:p>
        </p:txBody>
      </p:sp>
      <p:sp>
        <p:nvSpPr>
          <p:cNvPr id="28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. Piaget</a:t>
            </a:r>
            <a:r>
              <a:rPr lang="ko-KR" altLang="en-US"/>
              <a:t>의 인지발달이론</a:t>
            </a:r>
            <a:endParaRPr lang="ko-KR" altLang="en-US" dirty="0"/>
          </a:p>
        </p:txBody>
      </p:sp>
      <p:sp>
        <p:nvSpPr>
          <p:cNvPr id="10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09373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없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4" name="직사각형 4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57" name="내용 개체 틀 2"/>
          <p:cNvSpPr>
            <a:spLocks noGrp="1"/>
          </p:cNvSpPr>
          <p:nvPr>
            <p:ph idx="1"/>
          </p:nvPr>
        </p:nvSpPr>
        <p:spPr>
          <a:xfrm>
            <a:off x="606639" y="2407837"/>
            <a:ext cx="11002266" cy="87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  <a:lvl2pPr marL="228600" indent="0" algn="just">
              <a:buNone/>
              <a:defRPr lang="ko-KR" altLang="en-US" sz="2400" kern="1200" dirty="0" smtClean="0">
                <a:solidFill>
                  <a:srgbClr val="184A6B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  <a:p>
            <a:pPr marL="457200" lvl="1"/>
            <a:r>
              <a:rPr lang="ko-KR" altLang="en-US" dirty="0"/>
              <a:t>둘째 수준</a:t>
            </a:r>
          </a:p>
        </p:txBody>
      </p:sp>
      <p:sp>
        <p:nvSpPr>
          <p:cNvPr id="59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. Piaget</a:t>
            </a:r>
            <a:r>
              <a:rPr lang="ko-KR" altLang="en-US"/>
              <a:t>의 인지발달이론</a:t>
            </a:r>
            <a:endParaRPr lang="ko-KR" altLang="en-US" dirty="0"/>
          </a:p>
        </p:txBody>
      </p:sp>
      <p:sp>
        <p:nvSpPr>
          <p:cNvPr id="11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110022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35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. Piaget</a:t>
            </a:r>
            <a:r>
              <a:rPr lang="ko-KR" altLang="en-US"/>
              <a:t>의 인지발달이론</a:t>
            </a:r>
            <a:endParaRPr lang="ko-KR" altLang="en-US" dirty="0"/>
          </a:p>
        </p:txBody>
      </p:sp>
      <p:sp>
        <p:nvSpPr>
          <p:cNvPr id="13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6890-E562-4CD1-831C-F7FC291606ED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3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0" name="이등변 삼각형 9"/>
          <p:cNvSpPr/>
          <p:nvPr userDrawn="1"/>
        </p:nvSpPr>
        <p:spPr>
          <a:xfrm rot="5400000">
            <a:off x="611053" y="4281324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170602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. Piaget</a:t>
            </a:r>
            <a:r>
              <a:rPr lang="ko-KR" altLang="en-US"/>
              <a:t>의 인지발달이론</a:t>
            </a:r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2416890-E562-4CD1-831C-F7FC291606ED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12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. Piaget</a:t>
            </a:r>
            <a:r>
              <a:rPr lang="ko-KR" altLang="en-US"/>
              <a:t>의 인지발달이론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129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</p:spPr>
      </p:cxn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3167153" y="2408846"/>
            <a:ext cx="5857694" cy="646331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9333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/>
              <a:t>PPT title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455309" y="3055177"/>
            <a:ext cx="72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6849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image" Target="../media/image1.jpeg"/><Relationship Id="rId38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6580342"/>
            <a:ext cx="12192000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1694499" y="6562110"/>
            <a:ext cx="4363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/</a:t>
            </a:r>
            <a:r>
              <a:rPr lang="en-US" altLang="ko-KR" sz="1400" b="1" dirty="0" smtClean="0"/>
              <a:t>29</a:t>
            </a:r>
            <a:endParaRPr lang="ko-KR" altLang="en-US" sz="14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21944" y="65274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ko-KR" alt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2416890-E562-4CD1-831C-F7FC291606ED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8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49" r:id="rId25"/>
    <p:sldLayoutId id="2147483661" r:id="rId26"/>
    <p:sldLayoutId id="2147483655" r:id="rId27"/>
    <p:sldLayoutId id="2147483653" r:id="rId28"/>
    <p:sldLayoutId id="2147483650" r:id="rId29"/>
    <p:sldLayoutId id="2147483662" r:id="rId30"/>
    <p:sldLayoutId id="2147483659" r:id="rId31"/>
    <p:sldLayoutId id="2147483660" r:id="rId32"/>
    <p:sldLayoutId id="2147483658" r:id="rId33"/>
    <p:sldLayoutId id="2147483664" r:id="rId34"/>
    <p:sldLayoutId id="2147483665" r:id="rId3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6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7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8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19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21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22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23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45379" y="1353967"/>
            <a:ext cx="8501238" cy="3250121"/>
          </a:xfrm>
        </p:spPr>
        <p:txBody>
          <a:bodyPr/>
          <a:lstStyle/>
          <a:p>
            <a:pPr lvl="0">
              <a:spcBef>
                <a:spcPts val="1000"/>
              </a:spcBef>
            </a:pP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/>
              <a:t>Lecture </a:t>
            </a:r>
            <a:r>
              <a:rPr kumimoji="1" lang="en-US" altLang="ko-KR" dirty="0" smtClean="0"/>
              <a:t>12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 err="1" smtClean="0"/>
              <a:t>Tomasulo</a:t>
            </a:r>
            <a:r>
              <a:rPr kumimoji="1" lang="en-US" altLang="ko-KR" dirty="0" smtClean="0"/>
              <a:t> </a:t>
            </a:r>
            <a:r>
              <a:rPr kumimoji="1" lang="en-US" altLang="ko-KR" dirty="0"/>
              <a:t>Algorithm</a:t>
            </a:r>
            <a:r>
              <a:rPr lang="ko-KR" altLang="en-US" dirty="0">
                <a:latin typeface="+mn-lt"/>
              </a:rPr>
              <a:t/>
            </a:r>
            <a:br>
              <a:rPr lang="ko-KR" altLang="en-US" dirty="0">
                <a:latin typeface="+mn-lt"/>
              </a:rPr>
            </a:br>
            <a:r>
              <a:rPr lang="en-US" altLang="ko-KR" dirty="0">
                <a:latin typeface="+mn-lt"/>
              </a:rPr>
              <a:t/>
            </a:r>
            <a:br>
              <a:rPr lang="en-US" altLang="ko-KR" dirty="0">
                <a:latin typeface="+mn-lt"/>
              </a:rPr>
            </a:b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Courtesy of A. </a:t>
            </a:r>
            <a:r>
              <a:rPr kumimoji="1" lang="en-US" altLang="ko-KR" sz="2800" dirty="0" err="1">
                <a:solidFill>
                  <a:prstClr val="black"/>
                </a:solidFill>
                <a:latin typeface="Calibri"/>
                <a:ea typeface="맑은 고딕"/>
              </a:rPr>
              <a:t>Shrivastava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 (ASU) &amp; Tack-Don Han (</a:t>
            </a:r>
            <a:r>
              <a:rPr kumimoji="1" lang="en-US" altLang="ko-KR" sz="2800" dirty="0" err="1">
                <a:solidFill>
                  <a:prstClr val="black"/>
                </a:solidFill>
                <a:latin typeface="Calibri"/>
                <a:ea typeface="맑은 고딕"/>
              </a:rPr>
              <a:t>Yonsei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)</a:t>
            </a:r>
            <a:r>
              <a:rPr kumimoji="1" lang="ko-KR" altLang="en-US" sz="2400" dirty="0">
                <a:solidFill>
                  <a:prstClr val="black"/>
                </a:solidFill>
                <a:latin typeface="Calibri"/>
                <a:ea typeface="맑은 고딕"/>
              </a:rPr>
              <a:t/>
            </a:r>
            <a:br>
              <a:rPr kumimoji="1" lang="ko-KR" altLang="en-US" sz="2400" dirty="0">
                <a:solidFill>
                  <a:prstClr val="black"/>
                </a:solidFill>
                <a:latin typeface="Calibri"/>
                <a:ea typeface="맑은 고딕"/>
              </a:rPr>
            </a:br>
            <a:endParaRPr lang="ko-KR" altLang="en-US" dirty="0">
              <a:latin typeface="+mn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87780" y="5104164"/>
            <a:ext cx="5065041" cy="996170"/>
          </a:xfrm>
        </p:spPr>
        <p:txBody>
          <a:bodyPr/>
          <a:lstStyle/>
          <a:p>
            <a:pPr algn="r"/>
            <a:r>
              <a:rPr lang="en-US" altLang="ko-KR" dirty="0">
                <a:ea typeface="+mn-ea"/>
              </a:rPr>
              <a:t>Department of Computer Science</a:t>
            </a:r>
          </a:p>
          <a:p>
            <a:pPr algn="r"/>
            <a:r>
              <a:rPr lang="en-US" altLang="ko-KR" dirty="0" err="1">
                <a:ea typeface="+mn-ea"/>
              </a:rPr>
              <a:t>Kyoungwoo</a:t>
            </a:r>
            <a:r>
              <a:rPr lang="en-US" altLang="ko-KR" dirty="0">
                <a:ea typeface="+mn-ea"/>
              </a:rPr>
              <a:t> Lee</a:t>
            </a:r>
            <a:endParaRPr lang="ko-KR" altLang="en-US" dirty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4964757" cy="480131"/>
          </a:xfrm>
        </p:spPr>
        <p:txBody>
          <a:bodyPr/>
          <a:lstStyle/>
          <a:p>
            <a:r>
              <a:rPr lang="en-US" altLang="ko-KR" dirty="0">
                <a:ea typeface="+mn-ea"/>
              </a:rPr>
              <a:t>Computer </a:t>
            </a:r>
            <a:r>
              <a:rPr lang="en-US" altLang="ko-KR" dirty="0" smtClean="0">
                <a:ea typeface="+mn-ea"/>
              </a:rPr>
              <a:t>Architecture-Module4</a:t>
            </a:r>
            <a:endParaRPr lang="ko-KR" alt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8179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61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3319014"/>
              </p:ext>
            </p:extLst>
          </p:nvPr>
        </p:nvGraphicFramePr>
        <p:xfrm>
          <a:off x="609600" y="883227"/>
          <a:ext cx="10800000" cy="57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" name="Worksheet" r:id="rId4" imgW="8925266" imgH="5848556" progId="Excel.Sheet.8">
                  <p:embed/>
                </p:oleObj>
              </mc:Choice>
              <mc:Fallback>
                <p:oleObj name="Worksheet" r:id="rId4" imgW="8925266" imgH="5848556" progId="Excel.Sheet.8">
                  <p:embed/>
                  <p:pic>
                    <p:nvPicPr>
                      <p:cNvPr id="9626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83227"/>
                        <a:ext cx="10800000" cy="57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2" name="Rectangle 4"/>
          <p:cNvSpPr>
            <a:spLocks noGrp="1" noChangeArrowheads="1"/>
          </p:cNvSpPr>
          <p:nvPr>
            <p:ph idx="1"/>
          </p:nvPr>
        </p:nvSpPr>
        <p:spPr>
          <a:xfrm>
            <a:off x="3741634" y="5513296"/>
            <a:ext cx="8032750" cy="4445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hlink"/>
                </a:solidFill>
              </a:rPr>
              <a:t>And, BNEZ instruction (not in FP queue)</a:t>
            </a:r>
          </a:p>
        </p:txBody>
      </p:sp>
      <p:sp>
        <p:nvSpPr>
          <p:cNvPr id="96263" name="AutoShape 5"/>
          <p:cNvSpPr>
            <a:spLocks noChangeArrowheads="1"/>
          </p:cNvSpPr>
          <p:nvPr/>
        </p:nvSpPr>
        <p:spPr bwMode="auto">
          <a:xfrm>
            <a:off x="2117220" y="6262227"/>
            <a:ext cx="533400" cy="3810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 Example Cycle 5</a:t>
            </a:r>
            <a:endParaRPr lang="ko-KR" altLang="en-US" dirty="0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1142900" y="5418257"/>
            <a:ext cx="533400" cy="0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82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5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290016"/>
              </p:ext>
            </p:extLst>
          </p:nvPr>
        </p:nvGraphicFramePr>
        <p:xfrm>
          <a:off x="609600" y="883227"/>
          <a:ext cx="10800000" cy="57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9" name="Worksheet" r:id="rId3" imgW="8925266" imgH="5848556" progId="Excel.Sheet.8">
                  <p:embed/>
                </p:oleObj>
              </mc:Choice>
              <mc:Fallback>
                <p:oleObj name="Worksheet" r:id="rId3" imgW="8925266" imgH="5848556" progId="Excel.Sheet.8">
                  <p:embed/>
                  <p:pic>
                    <p:nvPicPr>
                      <p:cNvPr id="9728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83227"/>
                        <a:ext cx="10800000" cy="57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6" name="Rectangle 4"/>
          <p:cNvSpPr>
            <a:spLocks noGrp="1" noChangeArrowheads="1"/>
          </p:cNvSpPr>
          <p:nvPr>
            <p:ph idx="1"/>
          </p:nvPr>
        </p:nvSpPr>
        <p:spPr>
          <a:xfrm>
            <a:off x="4416910" y="5513296"/>
            <a:ext cx="8032750" cy="4445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hlink"/>
                </a:solidFill>
              </a:rPr>
              <a:t>Notice that F0 never sees Load from location 80</a:t>
            </a:r>
          </a:p>
        </p:txBody>
      </p:sp>
      <p:sp>
        <p:nvSpPr>
          <p:cNvPr id="97287" name="AutoShape 5"/>
          <p:cNvSpPr>
            <a:spLocks noChangeArrowheads="1"/>
          </p:cNvSpPr>
          <p:nvPr/>
        </p:nvSpPr>
        <p:spPr bwMode="auto">
          <a:xfrm>
            <a:off x="7879935" y="1883754"/>
            <a:ext cx="2286000" cy="329607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8" name="AutoShape 6"/>
          <p:cNvSpPr>
            <a:spLocks noChangeArrowheads="1"/>
          </p:cNvSpPr>
          <p:nvPr/>
        </p:nvSpPr>
        <p:spPr bwMode="auto">
          <a:xfrm>
            <a:off x="3619856" y="5871781"/>
            <a:ext cx="762000" cy="8382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 Example Cycle 6</a:t>
            </a:r>
            <a:endParaRPr lang="ko-KR" altLang="en-US" dirty="0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1142900" y="4204756"/>
            <a:ext cx="533400" cy="0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15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9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0976333"/>
              </p:ext>
            </p:extLst>
          </p:nvPr>
        </p:nvGraphicFramePr>
        <p:xfrm>
          <a:off x="609600" y="883227"/>
          <a:ext cx="10800000" cy="57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Worksheet" r:id="rId3" imgW="8925266" imgH="5848556" progId="Excel.Sheet.8">
                  <p:embed/>
                </p:oleObj>
              </mc:Choice>
              <mc:Fallback>
                <p:oleObj name="Worksheet" r:id="rId3" imgW="8925266" imgH="5848556" progId="Excel.Sheet.8">
                  <p:embed/>
                  <p:pic>
                    <p:nvPicPr>
                      <p:cNvPr id="9830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83227"/>
                        <a:ext cx="10800000" cy="57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1" name="AutoShape 5"/>
          <p:cNvSpPr>
            <a:spLocks noChangeArrowheads="1"/>
          </p:cNvSpPr>
          <p:nvPr/>
        </p:nvSpPr>
        <p:spPr bwMode="auto">
          <a:xfrm>
            <a:off x="2759579" y="5144632"/>
            <a:ext cx="4267200" cy="3810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AutoShape 6"/>
          <p:cNvSpPr>
            <a:spLocks noChangeArrowheads="1"/>
          </p:cNvSpPr>
          <p:nvPr/>
        </p:nvSpPr>
        <p:spPr bwMode="auto">
          <a:xfrm>
            <a:off x="5190146" y="5858206"/>
            <a:ext cx="762000" cy="8382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 Example Cycle 7</a:t>
            </a:r>
            <a:endParaRPr lang="ko-KR" altLang="en-US" dirty="0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1142900" y="4469675"/>
            <a:ext cx="533400" cy="0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5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3200" dirty="0"/>
              <a:t>Register file completely detached from computation</a:t>
            </a:r>
          </a:p>
          <a:p>
            <a:pPr marL="457200" indent="-457200"/>
            <a:endParaRPr lang="en-US" sz="3200" dirty="0"/>
          </a:p>
          <a:p>
            <a:pPr marL="457200" indent="-457200"/>
            <a:r>
              <a:rPr lang="en-US" sz="3200" dirty="0"/>
              <a:t>First and Second iteration completely overlapped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 Example Cycle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298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35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0062644"/>
              </p:ext>
            </p:extLst>
          </p:nvPr>
        </p:nvGraphicFramePr>
        <p:xfrm>
          <a:off x="609600" y="883227"/>
          <a:ext cx="10800000" cy="57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8" name="Worksheet" r:id="rId3" imgW="8925151" imgH="5848832" progId="Excel.Sheet.8">
                  <p:embed/>
                </p:oleObj>
              </mc:Choice>
              <mc:Fallback>
                <p:oleObj name="Worksheet" r:id="rId3" imgW="8925151" imgH="5848832" progId="Excel.Sheet.8">
                  <p:embed/>
                  <p:pic>
                    <p:nvPicPr>
                      <p:cNvPr id="10035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83227"/>
                        <a:ext cx="10800000" cy="57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8" name="AutoShape 4"/>
          <p:cNvSpPr>
            <a:spLocks noChangeArrowheads="1"/>
          </p:cNvSpPr>
          <p:nvPr/>
        </p:nvSpPr>
        <p:spPr bwMode="auto">
          <a:xfrm>
            <a:off x="7768126" y="2764696"/>
            <a:ext cx="2674833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 Example Cycle 8</a:t>
            </a:r>
            <a:endParaRPr lang="ko-KR" altLang="en-US" dirty="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1142900" y="4768780"/>
            <a:ext cx="533400" cy="0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30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381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8789274"/>
              </p:ext>
            </p:extLst>
          </p:nvPr>
        </p:nvGraphicFramePr>
        <p:xfrm>
          <a:off x="609600" y="883227"/>
          <a:ext cx="10800000" cy="57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2" name="Worksheet" r:id="rId3" imgW="8925266" imgH="5848556" progId="Excel.Sheet.8">
                  <p:embed/>
                </p:oleObj>
              </mc:Choice>
              <mc:Fallback>
                <p:oleObj name="Worksheet" r:id="rId3" imgW="8925266" imgH="5848556" progId="Excel.Sheet.8">
                  <p:embed/>
                  <p:pic>
                    <p:nvPicPr>
                      <p:cNvPr id="10138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83227"/>
                        <a:ext cx="10800000" cy="57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2" name="Rectangle 4"/>
          <p:cNvSpPr>
            <a:spLocks noGrp="1" noChangeArrowheads="1"/>
          </p:cNvSpPr>
          <p:nvPr>
            <p:ph idx="1"/>
          </p:nvPr>
        </p:nvSpPr>
        <p:spPr>
          <a:xfrm>
            <a:off x="3486476" y="5545017"/>
            <a:ext cx="8734010" cy="4445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0" indent="0">
              <a:lnSpc>
                <a:spcPct val="70000"/>
              </a:lnSpc>
              <a:buNone/>
            </a:pPr>
            <a:r>
              <a:rPr lang="en-US" dirty="0">
                <a:solidFill>
                  <a:schemeClr val="hlink"/>
                </a:solidFill>
              </a:rPr>
              <a:t>Load1 completing: who is waiting?  Note: Dispatching SUBI</a:t>
            </a:r>
          </a:p>
        </p:txBody>
      </p:sp>
      <p:sp>
        <p:nvSpPr>
          <p:cNvPr id="101383" name="AutoShape 5"/>
          <p:cNvSpPr>
            <a:spLocks noChangeArrowheads="1"/>
          </p:cNvSpPr>
          <p:nvPr/>
        </p:nvSpPr>
        <p:spPr bwMode="auto">
          <a:xfrm>
            <a:off x="6114516" y="1523225"/>
            <a:ext cx="533400" cy="3810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 Example Cycle 9</a:t>
            </a:r>
            <a:endParaRPr lang="ko-KR" altLang="en-US" dirty="0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1142900" y="5067885"/>
            <a:ext cx="533400" cy="0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43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05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7226586"/>
              </p:ext>
            </p:extLst>
          </p:nvPr>
        </p:nvGraphicFramePr>
        <p:xfrm>
          <a:off x="609600" y="883227"/>
          <a:ext cx="10800000" cy="57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0" name="Worksheet" r:id="rId3" imgW="8925151" imgH="5848832" progId="Excel.Sheet.8">
                  <p:embed/>
                </p:oleObj>
              </mc:Choice>
              <mc:Fallback>
                <p:oleObj name="Worksheet" r:id="rId3" imgW="8925151" imgH="5848832" progId="Excel.Sheet.8">
                  <p:embed/>
                  <p:pic>
                    <p:nvPicPr>
                      <p:cNvPr id="10240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83227"/>
                        <a:ext cx="10800000" cy="57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6" name="Rectangle 4"/>
          <p:cNvSpPr>
            <a:spLocks noGrp="1" noChangeArrowheads="1"/>
          </p:cNvSpPr>
          <p:nvPr>
            <p:ph idx="1"/>
          </p:nvPr>
        </p:nvSpPr>
        <p:spPr>
          <a:xfrm>
            <a:off x="3486477" y="5543720"/>
            <a:ext cx="8896380" cy="4445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0" indent="0">
              <a:lnSpc>
                <a:spcPct val="70000"/>
              </a:lnSpc>
              <a:buNone/>
            </a:pPr>
            <a:r>
              <a:rPr lang="en-US" dirty="0">
                <a:solidFill>
                  <a:schemeClr val="hlink"/>
                </a:solidFill>
              </a:rPr>
              <a:t>Load2 completing: who is waiting?  Note: Dispatching BNEZ</a:t>
            </a:r>
          </a:p>
        </p:txBody>
      </p:sp>
      <p:sp>
        <p:nvSpPr>
          <p:cNvPr id="102407" name="AutoShape 5"/>
          <p:cNvSpPr>
            <a:spLocks noChangeArrowheads="1"/>
          </p:cNvSpPr>
          <p:nvPr/>
        </p:nvSpPr>
        <p:spPr bwMode="auto">
          <a:xfrm>
            <a:off x="4434555" y="4857646"/>
            <a:ext cx="762000" cy="3810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08" name="AutoShape 6"/>
          <p:cNvSpPr>
            <a:spLocks noChangeArrowheads="1"/>
          </p:cNvSpPr>
          <p:nvPr/>
        </p:nvSpPr>
        <p:spPr bwMode="auto">
          <a:xfrm>
            <a:off x="7902743" y="1577974"/>
            <a:ext cx="1386535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09" name="AutoShape 7"/>
          <p:cNvSpPr>
            <a:spLocks noChangeArrowheads="1"/>
          </p:cNvSpPr>
          <p:nvPr/>
        </p:nvSpPr>
        <p:spPr bwMode="auto">
          <a:xfrm>
            <a:off x="6878652" y="1563598"/>
            <a:ext cx="533400" cy="3810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0" name="AutoShape 8"/>
          <p:cNvSpPr>
            <a:spLocks noChangeArrowheads="1"/>
          </p:cNvSpPr>
          <p:nvPr/>
        </p:nvSpPr>
        <p:spPr bwMode="auto">
          <a:xfrm>
            <a:off x="6131608" y="2364992"/>
            <a:ext cx="533400" cy="3810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1" name="AutoShape 9"/>
          <p:cNvSpPr>
            <a:spLocks noChangeArrowheads="1"/>
          </p:cNvSpPr>
          <p:nvPr/>
        </p:nvSpPr>
        <p:spPr bwMode="auto">
          <a:xfrm>
            <a:off x="2092297" y="6273400"/>
            <a:ext cx="533400" cy="3810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 Example Cycle 10</a:t>
            </a:r>
            <a:endParaRPr lang="ko-KR" altLang="en-US" dirty="0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11142900" y="5384076"/>
            <a:ext cx="533400" cy="0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77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29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5526283"/>
              </p:ext>
            </p:extLst>
          </p:nvPr>
        </p:nvGraphicFramePr>
        <p:xfrm>
          <a:off x="609600" y="883227"/>
          <a:ext cx="10800000" cy="57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3" name="Worksheet" r:id="rId3" imgW="8925151" imgH="5848832" progId="Excel.Sheet.8">
                  <p:embed/>
                </p:oleObj>
              </mc:Choice>
              <mc:Fallback>
                <p:oleObj name="Worksheet" r:id="rId3" imgW="8925151" imgH="5848832" progId="Excel.Sheet.8">
                  <p:embed/>
                  <p:pic>
                    <p:nvPicPr>
                      <p:cNvPr id="10342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83227"/>
                        <a:ext cx="10800000" cy="57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0" name="Rectangle 4"/>
          <p:cNvSpPr>
            <a:spLocks noGrp="1" noChangeArrowheads="1"/>
          </p:cNvSpPr>
          <p:nvPr>
            <p:ph idx="1"/>
          </p:nvPr>
        </p:nvSpPr>
        <p:spPr>
          <a:xfrm>
            <a:off x="5482326" y="5555595"/>
            <a:ext cx="8032750" cy="4445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dirty="0">
                <a:solidFill>
                  <a:schemeClr val="hlink"/>
                </a:solidFill>
              </a:rPr>
              <a:t>Next load in sequence</a:t>
            </a:r>
          </a:p>
        </p:txBody>
      </p:sp>
      <p:sp>
        <p:nvSpPr>
          <p:cNvPr id="103431" name="AutoShape 5"/>
          <p:cNvSpPr>
            <a:spLocks noChangeArrowheads="1"/>
          </p:cNvSpPr>
          <p:nvPr/>
        </p:nvSpPr>
        <p:spPr bwMode="auto">
          <a:xfrm>
            <a:off x="4405052" y="5190002"/>
            <a:ext cx="762000" cy="3810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AutoShape 6"/>
          <p:cNvSpPr>
            <a:spLocks noChangeArrowheads="1"/>
          </p:cNvSpPr>
          <p:nvPr/>
        </p:nvSpPr>
        <p:spPr bwMode="auto">
          <a:xfrm>
            <a:off x="7902743" y="1905712"/>
            <a:ext cx="1491627" cy="239281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AutoShape 7"/>
          <p:cNvSpPr>
            <a:spLocks noChangeArrowheads="1"/>
          </p:cNvSpPr>
          <p:nvPr/>
        </p:nvSpPr>
        <p:spPr bwMode="auto">
          <a:xfrm>
            <a:off x="3640916" y="5868679"/>
            <a:ext cx="764136" cy="774548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AutoShape 8"/>
          <p:cNvSpPr>
            <a:spLocks noChangeArrowheads="1"/>
          </p:cNvSpPr>
          <p:nvPr/>
        </p:nvSpPr>
        <p:spPr bwMode="auto">
          <a:xfrm>
            <a:off x="7902742" y="2213361"/>
            <a:ext cx="2309481" cy="267098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AutoShape 9"/>
          <p:cNvSpPr>
            <a:spLocks noChangeArrowheads="1"/>
          </p:cNvSpPr>
          <p:nvPr/>
        </p:nvSpPr>
        <p:spPr bwMode="auto">
          <a:xfrm>
            <a:off x="6913798" y="2409252"/>
            <a:ext cx="533400" cy="3810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 Example Cycle 11</a:t>
            </a:r>
            <a:endParaRPr lang="ko-KR" altLang="en-US" dirty="0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11142900" y="4179121"/>
            <a:ext cx="533400" cy="0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1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3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6019765"/>
              </p:ext>
            </p:extLst>
          </p:nvPr>
        </p:nvGraphicFramePr>
        <p:xfrm>
          <a:off x="609600" y="883227"/>
          <a:ext cx="10800000" cy="57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3" name="Worksheet" r:id="rId3" imgW="8925151" imgH="5848832" progId="Excel.Sheet.8">
                  <p:embed/>
                </p:oleObj>
              </mc:Choice>
              <mc:Fallback>
                <p:oleObj name="Worksheet" r:id="rId3" imgW="8925151" imgH="5848832" progId="Excel.Sheet.8">
                  <p:embed/>
                  <p:pic>
                    <p:nvPicPr>
                      <p:cNvPr id="10445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83227"/>
                        <a:ext cx="10800000" cy="57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4"/>
          <p:cNvSpPr>
            <a:spLocks noGrp="1" noChangeArrowheads="1"/>
          </p:cNvSpPr>
          <p:nvPr>
            <p:ph idx="1"/>
          </p:nvPr>
        </p:nvSpPr>
        <p:spPr>
          <a:xfrm>
            <a:off x="3777034" y="5562109"/>
            <a:ext cx="8032750" cy="4445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dirty="0">
                <a:solidFill>
                  <a:schemeClr val="hlink"/>
                </a:solidFill>
              </a:rPr>
              <a:t>Why not issue third multiply?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 Example Cycle 12</a:t>
            </a:r>
            <a:endParaRPr lang="ko-KR" altLang="en-US" dirty="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1142900" y="4486770"/>
            <a:ext cx="533400" cy="0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88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9052379"/>
              </p:ext>
            </p:extLst>
          </p:nvPr>
        </p:nvGraphicFramePr>
        <p:xfrm>
          <a:off x="609600" y="883227"/>
          <a:ext cx="10800000" cy="57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7" name="Worksheet" r:id="rId3" imgW="8925151" imgH="5848832" progId="Excel.Sheet.8">
                  <p:embed/>
                </p:oleObj>
              </mc:Choice>
              <mc:Fallback>
                <p:oleObj name="Worksheet" r:id="rId3" imgW="8925151" imgH="5848832" progId="Excel.Sheet.8">
                  <p:embed/>
                  <p:pic>
                    <p:nvPicPr>
                      <p:cNvPr id="10547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83227"/>
                        <a:ext cx="10800000" cy="57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 Example Cycle 13</a:t>
            </a:r>
            <a:endParaRPr lang="ko-KR" altLang="en-US" dirty="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1142900" y="4469679"/>
            <a:ext cx="533400" cy="0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3777034" y="5562109"/>
            <a:ext cx="8032750" cy="444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solidFill>
                  <a:schemeClr val="hlink"/>
                </a:solidFill>
              </a:rPr>
              <a:t>Why not issue third store?</a:t>
            </a:r>
          </a:p>
        </p:txBody>
      </p:sp>
    </p:spTree>
    <p:extLst>
      <p:ext uri="{BB962C8B-B14F-4D97-AF65-F5344CB8AC3E}">
        <p14:creationId xmlns:p14="http://schemas.microsoft.com/office/powerpoint/2010/main" val="238915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15" name="내용 개체 틀 4"/>
          <p:cNvSpPr txBox="1">
            <a:spLocks/>
          </p:cNvSpPr>
          <p:nvPr/>
        </p:nvSpPr>
        <p:spPr>
          <a:xfrm>
            <a:off x="608135" y="2025651"/>
            <a:ext cx="11687907" cy="41275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kumimoji="1" lang="en-US" altLang="ko-KR" dirty="0" err="1" smtClean="0"/>
              <a:t>Tomasulo</a:t>
            </a:r>
            <a:r>
              <a:rPr kumimoji="1" lang="en-US" altLang="ko-KR" dirty="0" smtClean="0"/>
              <a:t> Loop Example</a:t>
            </a:r>
            <a:endParaRPr kumimoji="1" lang="en-US" altLang="ko-KR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9076950" y="6563667"/>
            <a:ext cx="2743200" cy="216000"/>
          </a:xfrm>
          <a:prstGeom prst="rect">
            <a:avLst/>
          </a:prstGeom>
        </p:spPr>
        <p:txBody>
          <a:bodyPr/>
          <a:lstStyle/>
          <a:p>
            <a:pPr algn="r"/>
            <a:fld id="{5BC373C5-40C0-4198-9E06-0924FC79B413}" type="slidenum">
              <a:rPr lang="ko-KR" altLang="en-US" sz="1400" b="1" smtClean="0"/>
              <a:pPr algn="r"/>
              <a:t>2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5643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501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7428200"/>
              </p:ext>
            </p:extLst>
          </p:nvPr>
        </p:nvGraphicFramePr>
        <p:xfrm>
          <a:off x="609600" y="888148"/>
          <a:ext cx="10800000" cy="57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1" name="Worksheet" r:id="rId3" imgW="8925266" imgH="5848556" progId="Excel.Sheet.8">
                  <p:embed/>
                </p:oleObj>
              </mc:Choice>
              <mc:Fallback>
                <p:oleObj name="Worksheet" r:id="rId3" imgW="8925266" imgH="5848556" progId="Excel.Sheet.8">
                  <p:embed/>
                  <p:pic>
                    <p:nvPicPr>
                      <p:cNvPr id="10650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88148"/>
                        <a:ext cx="10800000" cy="57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3" name="AutoShape 5"/>
          <p:cNvSpPr>
            <a:spLocks noChangeArrowheads="1"/>
          </p:cNvSpPr>
          <p:nvPr/>
        </p:nvSpPr>
        <p:spPr bwMode="auto">
          <a:xfrm>
            <a:off x="6123061" y="1862920"/>
            <a:ext cx="533400" cy="3810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 Example Cycle 14</a:t>
            </a:r>
            <a:endParaRPr lang="ko-KR" altLang="en-US" dirty="0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1142900" y="4469679"/>
            <a:ext cx="533400" cy="0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3777034" y="5562109"/>
            <a:ext cx="8032750" cy="444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solidFill>
                  <a:schemeClr val="hlink"/>
                </a:solidFill>
              </a:rPr>
              <a:t>Mult1 completing.  Who is waiting?</a:t>
            </a:r>
          </a:p>
        </p:txBody>
      </p:sp>
    </p:spTree>
    <p:extLst>
      <p:ext uri="{BB962C8B-B14F-4D97-AF65-F5344CB8AC3E}">
        <p14:creationId xmlns:p14="http://schemas.microsoft.com/office/powerpoint/2010/main" val="1871351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25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7841294"/>
              </p:ext>
            </p:extLst>
          </p:nvPr>
        </p:nvGraphicFramePr>
        <p:xfrm>
          <a:off x="609600" y="883227"/>
          <a:ext cx="10800000" cy="57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5" name="Worksheet" r:id="rId3" imgW="8925151" imgH="5848832" progId="Excel.Sheet.8">
                  <p:embed/>
                </p:oleObj>
              </mc:Choice>
              <mc:Fallback>
                <p:oleObj name="Worksheet" r:id="rId3" imgW="8925151" imgH="5848832" progId="Excel.Sheet.8">
                  <p:embed/>
                  <p:pic>
                    <p:nvPicPr>
                      <p:cNvPr id="10752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83227"/>
                        <a:ext cx="10800000" cy="57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7" name="AutoShape 5"/>
          <p:cNvSpPr>
            <a:spLocks noChangeArrowheads="1"/>
          </p:cNvSpPr>
          <p:nvPr/>
        </p:nvSpPr>
        <p:spPr bwMode="auto">
          <a:xfrm>
            <a:off x="6895744" y="1872582"/>
            <a:ext cx="533400" cy="3810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8" name="AutoShape 6"/>
          <p:cNvSpPr>
            <a:spLocks noChangeArrowheads="1"/>
          </p:cNvSpPr>
          <p:nvPr/>
        </p:nvSpPr>
        <p:spPr bwMode="auto">
          <a:xfrm>
            <a:off x="6123062" y="2750659"/>
            <a:ext cx="533400" cy="3810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9" name="AutoShape 7"/>
          <p:cNvSpPr>
            <a:spLocks noChangeArrowheads="1"/>
          </p:cNvSpPr>
          <p:nvPr/>
        </p:nvSpPr>
        <p:spPr bwMode="auto">
          <a:xfrm>
            <a:off x="10400232" y="2478280"/>
            <a:ext cx="1042587" cy="316843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 Example Cycle 15</a:t>
            </a:r>
            <a:endParaRPr lang="ko-KR" altLang="en-US" dirty="0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11142900" y="4469679"/>
            <a:ext cx="533400" cy="0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3777034" y="5562109"/>
            <a:ext cx="8032750" cy="444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solidFill>
                  <a:schemeClr val="hlink"/>
                </a:solidFill>
              </a:rPr>
              <a:t>Mult2 completing.  Who is waiting?</a:t>
            </a:r>
          </a:p>
        </p:txBody>
      </p:sp>
    </p:spTree>
    <p:extLst>
      <p:ext uri="{BB962C8B-B14F-4D97-AF65-F5344CB8AC3E}">
        <p14:creationId xmlns:p14="http://schemas.microsoft.com/office/powerpoint/2010/main" val="967505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49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0981114"/>
              </p:ext>
            </p:extLst>
          </p:nvPr>
        </p:nvGraphicFramePr>
        <p:xfrm>
          <a:off x="609600" y="883227"/>
          <a:ext cx="10800000" cy="57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9" name="Worksheet" r:id="rId3" imgW="8925266" imgH="5848556" progId="Excel.Sheet.8">
                  <p:embed/>
                </p:oleObj>
              </mc:Choice>
              <mc:Fallback>
                <p:oleObj name="Worksheet" r:id="rId3" imgW="8925266" imgH="5848556" progId="Excel.Sheet.8">
                  <p:embed/>
                  <p:pic>
                    <p:nvPicPr>
                      <p:cNvPr id="10854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83227"/>
                        <a:ext cx="10800000" cy="57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0" name="AutoShape 4"/>
          <p:cNvSpPr>
            <a:spLocks noChangeArrowheads="1"/>
          </p:cNvSpPr>
          <p:nvPr/>
        </p:nvSpPr>
        <p:spPr bwMode="auto">
          <a:xfrm>
            <a:off x="6904290" y="2734654"/>
            <a:ext cx="533400" cy="331085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1" name="AutoShape 5"/>
          <p:cNvSpPr>
            <a:spLocks noChangeArrowheads="1"/>
          </p:cNvSpPr>
          <p:nvPr/>
        </p:nvSpPr>
        <p:spPr bwMode="auto">
          <a:xfrm>
            <a:off x="10383851" y="2761652"/>
            <a:ext cx="1041875" cy="366109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2" name="AutoShape 6"/>
          <p:cNvSpPr>
            <a:spLocks noChangeArrowheads="1"/>
          </p:cNvSpPr>
          <p:nvPr/>
        </p:nvSpPr>
        <p:spPr bwMode="auto">
          <a:xfrm>
            <a:off x="1929926" y="4880297"/>
            <a:ext cx="5128900" cy="3810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 Example Cycle 16</a:t>
            </a:r>
            <a:endParaRPr lang="ko-KR" altLang="en-US" dirty="0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11142900" y="4469679"/>
            <a:ext cx="533400" cy="0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69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3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9684166"/>
              </p:ext>
            </p:extLst>
          </p:nvPr>
        </p:nvGraphicFramePr>
        <p:xfrm>
          <a:off x="609600" y="883227"/>
          <a:ext cx="10800000" cy="57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3" name="Worksheet" r:id="rId3" imgW="8925151" imgH="5848832" progId="Excel.Sheet.8">
                  <p:embed/>
                </p:oleObj>
              </mc:Choice>
              <mc:Fallback>
                <p:oleObj name="Worksheet" r:id="rId3" imgW="8925151" imgH="5848832" progId="Excel.Sheet.8">
                  <p:embed/>
                  <p:pic>
                    <p:nvPicPr>
                      <p:cNvPr id="10957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83227"/>
                        <a:ext cx="10800000" cy="57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4" name="AutoShape 4"/>
          <p:cNvSpPr>
            <a:spLocks noChangeArrowheads="1"/>
          </p:cNvSpPr>
          <p:nvPr/>
        </p:nvSpPr>
        <p:spPr bwMode="auto">
          <a:xfrm>
            <a:off x="10419000" y="3040815"/>
            <a:ext cx="990600" cy="3810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 Example Cycle 17</a:t>
            </a:r>
            <a:endParaRPr lang="ko-KR" altLang="en-US" dirty="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1142900" y="4751691"/>
            <a:ext cx="533400" cy="0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95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5882881"/>
              </p:ext>
            </p:extLst>
          </p:nvPr>
        </p:nvGraphicFramePr>
        <p:xfrm>
          <a:off x="609600" y="883227"/>
          <a:ext cx="10800000" cy="57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7" name="Worksheet" r:id="rId3" imgW="8925151" imgH="5848832" progId="Excel.Sheet.8">
                  <p:embed/>
                </p:oleObj>
              </mc:Choice>
              <mc:Fallback>
                <p:oleObj name="Worksheet" r:id="rId3" imgW="8925151" imgH="5848832" progId="Excel.Sheet.8">
                  <p:embed/>
                  <p:pic>
                    <p:nvPicPr>
                      <p:cNvPr id="11059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83227"/>
                        <a:ext cx="10800000" cy="57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8" name="AutoShape 4"/>
          <p:cNvSpPr>
            <a:spLocks noChangeArrowheads="1"/>
          </p:cNvSpPr>
          <p:nvPr/>
        </p:nvSpPr>
        <p:spPr bwMode="auto">
          <a:xfrm>
            <a:off x="6114516" y="2170632"/>
            <a:ext cx="533400" cy="333286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 Example Cycle 18</a:t>
            </a:r>
            <a:endParaRPr lang="ko-KR" altLang="en-US" dirty="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1142900" y="5059340"/>
            <a:ext cx="533400" cy="0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71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21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6382892"/>
              </p:ext>
            </p:extLst>
          </p:nvPr>
        </p:nvGraphicFramePr>
        <p:xfrm>
          <a:off x="609600" y="883227"/>
          <a:ext cx="10800000" cy="57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1" name="Worksheet" r:id="rId3" imgW="8925266" imgH="5848556" progId="Excel.Sheet.8">
                  <p:embed/>
                </p:oleObj>
              </mc:Choice>
              <mc:Fallback>
                <p:oleObj name="Worksheet" r:id="rId3" imgW="8925266" imgH="5848556" progId="Excel.Sheet.8">
                  <p:embed/>
                  <p:pic>
                    <p:nvPicPr>
                      <p:cNvPr id="11162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83227"/>
                        <a:ext cx="10800000" cy="57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2" name="AutoShape 4"/>
          <p:cNvSpPr>
            <a:spLocks noChangeArrowheads="1"/>
          </p:cNvSpPr>
          <p:nvPr/>
        </p:nvSpPr>
        <p:spPr bwMode="auto">
          <a:xfrm>
            <a:off x="6883044" y="2162085"/>
            <a:ext cx="533400" cy="331281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623" name="AutoShape 5"/>
          <p:cNvSpPr>
            <a:spLocks noChangeArrowheads="1"/>
          </p:cNvSpPr>
          <p:nvPr/>
        </p:nvSpPr>
        <p:spPr bwMode="auto">
          <a:xfrm>
            <a:off x="6135999" y="3042302"/>
            <a:ext cx="533400" cy="315613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 Example Cycle 19</a:t>
            </a:r>
            <a:endParaRPr lang="ko-KR" altLang="en-US" dirty="0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1142900" y="5401172"/>
            <a:ext cx="533400" cy="0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60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45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6049700"/>
              </p:ext>
            </p:extLst>
          </p:nvPr>
        </p:nvGraphicFramePr>
        <p:xfrm>
          <a:off x="612449" y="883227"/>
          <a:ext cx="10800000" cy="57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4" name="Worksheet" r:id="rId3" imgW="8925266" imgH="5848556" progId="Excel.Sheet.8">
                  <p:embed/>
                </p:oleObj>
              </mc:Choice>
              <mc:Fallback>
                <p:oleObj name="Worksheet" r:id="rId3" imgW="8925266" imgH="5848556" progId="Excel.Sheet.8">
                  <p:embed/>
                  <p:pic>
                    <p:nvPicPr>
                      <p:cNvPr id="11264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49" y="883227"/>
                        <a:ext cx="10800000" cy="57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7" name="AutoShape 5"/>
          <p:cNvSpPr>
            <a:spLocks noChangeArrowheads="1"/>
          </p:cNvSpPr>
          <p:nvPr/>
        </p:nvSpPr>
        <p:spPr bwMode="auto">
          <a:xfrm>
            <a:off x="5368896" y="1605752"/>
            <a:ext cx="457200" cy="1710016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8" name="AutoShape 6"/>
          <p:cNvSpPr>
            <a:spLocks noChangeArrowheads="1"/>
          </p:cNvSpPr>
          <p:nvPr/>
        </p:nvSpPr>
        <p:spPr bwMode="auto">
          <a:xfrm>
            <a:off x="6165791" y="2204815"/>
            <a:ext cx="457200" cy="1111521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9" name="AutoShape 7"/>
          <p:cNvSpPr>
            <a:spLocks noChangeArrowheads="1"/>
          </p:cNvSpPr>
          <p:nvPr/>
        </p:nvSpPr>
        <p:spPr bwMode="auto">
          <a:xfrm>
            <a:off x="6962686" y="2187723"/>
            <a:ext cx="457200" cy="1145137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 Example Cycle 20</a:t>
            </a:r>
            <a:endParaRPr lang="ko-KR" altLang="en-US" dirty="0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11142900" y="4187668"/>
            <a:ext cx="533400" cy="0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340" name="Rectangle 4"/>
          <p:cNvSpPr>
            <a:spLocks noChangeArrowheads="1"/>
          </p:cNvSpPr>
          <p:nvPr/>
        </p:nvSpPr>
        <p:spPr bwMode="auto">
          <a:xfrm>
            <a:off x="0" y="6527419"/>
            <a:ext cx="12192000" cy="442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sz="2800" b="1" dirty="0">
                <a:solidFill>
                  <a:schemeClr val="hlink"/>
                </a:solidFill>
              </a:rPr>
              <a:t>Once again: In-order issue, out-of-order execution and out-of-order completion.</a:t>
            </a:r>
          </a:p>
        </p:txBody>
      </p:sp>
    </p:spTree>
    <p:extLst>
      <p:ext uri="{BB962C8B-B14F-4D97-AF65-F5344CB8AC3E}">
        <p14:creationId xmlns:p14="http://schemas.microsoft.com/office/powerpoint/2010/main" val="204795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0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9" name="Rectangle 7"/>
          <p:cNvSpPr>
            <a:spLocks noGrp="1" noChangeArrowheads="1"/>
          </p:cNvSpPr>
          <p:nvPr>
            <p:ph idx="1"/>
          </p:nvPr>
        </p:nvSpPr>
        <p:spPr>
          <a:xfrm>
            <a:off x="609599" y="1124745"/>
            <a:ext cx="11454245" cy="5001419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sz="3200" dirty="0"/>
              <a:t>Register renaming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Multiple iterations use different physical destinations for registers</a:t>
            </a:r>
            <a:br>
              <a:rPr lang="en-US" sz="2800" dirty="0"/>
            </a:br>
            <a:r>
              <a:rPr lang="en-US" sz="2800" dirty="0"/>
              <a:t> (dynamic loop unrolling).</a:t>
            </a:r>
          </a:p>
          <a:p>
            <a:pPr lvl="1">
              <a:lnSpc>
                <a:spcPct val="90000"/>
              </a:lnSpc>
            </a:pPr>
            <a:endParaRPr lang="en-US" sz="2800" dirty="0"/>
          </a:p>
          <a:p>
            <a:pPr marL="457200" indent="-457200"/>
            <a:r>
              <a:rPr lang="en-US" sz="3200" dirty="0"/>
              <a:t>Reservation stations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Permit instruction issue to advance past integer control flow operations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Also buffer old values of registers - totally avoiding the WAR stall that we saw in the scoreboard.</a:t>
            </a:r>
          </a:p>
          <a:p>
            <a:pPr lvl="1">
              <a:lnSpc>
                <a:spcPct val="90000"/>
              </a:lnSpc>
            </a:pPr>
            <a:endParaRPr lang="en-US" sz="2800" dirty="0"/>
          </a:p>
          <a:p>
            <a:pPr marL="457200" indent="-457200"/>
            <a:r>
              <a:rPr lang="en-US" sz="3200" dirty="0"/>
              <a:t>Other perspective: </a:t>
            </a:r>
            <a:r>
              <a:rPr lang="en-US" sz="3200" dirty="0" err="1"/>
              <a:t>Tomasulo</a:t>
            </a:r>
            <a:r>
              <a:rPr lang="en-US" sz="3200" dirty="0"/>
              <a:t> building data flow dependency </a:t>
            </a:r>
            <a:br>
              <a:rPr lang="en-US" sz="3200" dirty="0"/>
            </a:br>
            <a:r>
              <a:rPr lang="en-US" sz="3200" dirty="0"/>
              <a:t>graph on the fly.</a:t>
            </a:r>
          </a:p>
          <a:p>
            <a:pPr marL="457200" indent="-457200"/>
            <a:endParaRPr lang="en-US" sz="32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can </a:t>
            </a:r>
            <a:r>
              <a:rPr lang="en-US" altLang="ko-KR" dirty="0" err="1"/>
              <a:t>Tomasulo</a:t>
            </a:r>
            <a:r>
              <a:rPr lang="en-US" altLang="ko-KR" dirty="0"/>
              <a:t> overlap iterations of loops?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098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3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1124745"/>
            <a:ext cx="11339944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(1) the distribution of the hazard detection logic</a:t>
            </a:r>
          </a:p>
          <a:p>
            <a:pPr lvl="1"/>
            <a:r>
              <a:rPr lang="en-US" sz="2800" dirty="0"/>
              <a:t>distributed reservation stations and the CDB</a:t>
            </a:r>
          </a:p>
          <a:p>
            <a:pPr lvl="1"/>
            <a:r>
              <a:rPr lang="en-US" sz="2800" dirty="0"/>
              <a:t>If multiple instructions waiting on single result, &amp; each instruction has </a:t>
            </a:r>
            <a:br>
              <a:rPr lang="en-US" sz="2800" dirty="0"/>
            </a:br>
            <a:r>
              <a:rPr lang="en-US" sz="2800" dirty="0"/>
              <a:t>other operand, then instructions can be released simultaneously by </a:t>
            </a:r>
            <a:br>
              <a:rPr lang="en-US" sz="2800" dirty="0"/>
            </a:br>
            <a:r>
              <a:rPr lang="en-US" sz="2800" dirty="0"/>
              <a:t>broadcast on CDB </a:t>
            </a:r>
          </a:p>
          <a:p>
            <a:pPr lvl="1"/>
            <a:r>
              <a:rPr lang="en-US" sz="2800" dirty="0"/>
              <a:t>If a centralized register file were used, the units would have to read </a:t>
            </a:r>
            <a:br>
              <a:rPr lang="en-US" sz="2800" dirty="0"/>
            </a:br>
            <a:r>
              <a:rPr lang="en-US" sz="2800" dirty="0"/>
              <a:t>their results from the registers when register buses are available.</a:t>
            </a:r>
          </a:p>
          <a:p>
            <a:pPr lvl="1"/>
            <a:endParaRPr lang="en-US" sz="2800" dirty="0"/>
          </a:p>
          <a:p>
            <a:pPr marL="0" indent="0">
              <a:buNone/>
            </a:pPr>
            <a:r>
              <a:rPr lang="en-US" sz="3200" dirty="0"/>
              <a:t>(2) the elimination of stalls for WAW and WAR hazards</a:t>
            </a:r>
          </a:p>
          <a:p>
            <a:pPr marL="0" indent="0"/>
            <a:endParaRPr lang="en-US" sz="3200" dirty="0"/>
          </a:p>
          <a:p>
            <a:pPr marL="0" indent="0"/>
            <a:endParaRPr lang="en-US" sz="32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09599" y="188480"/>
            <a:ext cx="11339945" cy="694747"/>
          </a:xfrm>
        </p:spPr>
        <p:txBody>
          <a:bodyPr/>
          <a:lstStyle/>
          <a:p>
            <a:r>
              <a:rPr lang="en-US" altLang="ko-KR" dirty="0" err="1"/>
              <a:t>Tomasulo’s</a:t>
            </a:r>
            <a:r>
              <a:rPr lang="en-US" altLang="ko-KR" dirty="0"/>
              <a:t> scheme offers 2 major advantages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089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</p:spPr>
        <p:txBody>
          <a:bodyPr/>
          <a:lstStyle/>
          <a:p>
            <a:r>
              <a:rPr kumimoji="1" lang="en-US" altLang="ko-KR" dirty="0" err="1" smtClean="0"/>
              <a:t>Tomasulo</a:t>
            </a:r>
            <a:r>
              <a:rPr kumimoji="1" lang="en-US" altLang="ko-KR" dirty="0" smtClean="0"/>
              <a:t> Loop Example</a:t>
            </a:r>
            <a:endParaRPr kumimoji="1"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Summary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867930"/>
          </a:xfrm>
        </p:spPr>
        <p:txBody>
          <a:bodyPr/>
          <a:lstStyle/>
          <a:p>
            <a:r>
              <a:rPr kumimoji="1" lang="en-US" altLang="ko-KR" dirty="0" err="1" smtClean="0"/>
              <a:t>Tomasulo</a:t>
            </a:r>
            <a:r>
              <a:rPr kumimoji="1" lang="en-US" altLang="ko-KR" dirty="0" smtClean="0"/>
              <a:t> Main Advantages </a:t>
            </a:r>
            <a:r>
              <a:rPr kumimoji="1" lang="mr-IN" altLang="ko-KR" dirty="0" smtClean="0"/>
              <a:t>–</a:t>
            </a:r>
            <a:r>
              <a:rPr kumimoji="1" lang="en-US" altLang="ko-KR" dirty="0" smtClean="0"/>
              <a:t> Distributed Reservation Stations, Stall Eliminations 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b="1" dirty="0" smtClean="0"/>
              <a:t>Next: </a:t>
            </a:r>
            <a:r>
              <a:rPr kumimoji="1" lang="en-US" altLang="ko-KR" b="1" dirty="0" smtClean="0"/>
              <a:t>Superscalar Processors</a:t>
            </a:r>
            <a:endParaRPr kumimoji="1" lang="ko-KR" altLang="en-US" b="1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5BC373C5-40C0-4198-9E06-0924FC79B413}" type="slidenum">
              <a:rPr lang="ko-KR" altLang="en-US" sz="1400" b="1" smtClean="0"/>
              <a:pPr algn="r"/>
              <a:t>29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421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443182" y="2408846"/>
            <a:ext cx="5305748" cy="646331"/>
          </a:xfrm>
        </p:spPr>
        <p:txBody>
          <a:bodyPr/>
          <a:lstStyle/>
          <a:p>
            <a:r>
              <a:rPr kumimoji="1" lang="en-US" altLang="ko-KR" dirty="0" err="1" smtClean="0"/>
              <a:t>Tomasulo</a:t>
            </a:r>
            <a:r>
              <a:rPr kumimoji="1" lang="en-US" altLang="ko-KR" dirty="0" smtClean="0"/>
              <a:t> Loop Example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3602268" cy="480131"/>
          </a:xfrm>
        </p:spPr>
        <p:txBody>
          <a:bodyPr/>
          <a:lstStyle/>
          <a:p>
            <a:r>
              <a:rPr lang="en-US" altLang="ko-KR" dirty="0" smtClean="0"/>
              <a:t>Out-of-Order Execution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4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Tomasulo</a:t>
            </a:r>
            <a:r>
              <a:rPr lang="en-US" altLang="ko-KR" dirty="0"/>
              <a:t> Loop Example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09600" y="1124745"/>
            <a:ext cx="11255544" cy="500141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Loop:		LD		F0	0	R1</a:t>
            </a:r>
          </a:p>
          <a:p>
            <a:pPr marL="0" indent="0">
              <a:buNone/>
            </a:pPr>
            <a:r>
              <a:rPr lang="en-US" altLang="ko-KR" dirty="0"/>
              <a:t> 		MULTD	F4	F0	F2</a:t>
            </a:r>
          </a:p>
          <a:p>
            <a:pPr marL="0" indent="0">
              <a:buNone/>
            </a:pPr>
            <a:r>
              <a:rPr lang="en-US" altLang="ko-KR" dirty="0"/>
              <a:t> 		SD		F4	0	R1</a:t>
            </a:r>
          </a:p>
          <a:p>
            <a:pPr marL="0" indent="0">
              <a:buNone/>
            </a:pPr>
            <a:r>
              <a:rPr lang="en-US" altLang="ko-KR" dirty="0"/>
              <a:t> 		SUBI		R1	R1	#8</a:t>
            </a:r>
          </a:p>
          <a:p>
            <a:pPr marL="0" indent="0">
              <a:buNone/>
            </a:pPr>
            <a:r>
              <a:rPr lang="en-US" altLang="ko-KR" dirty="0"/>
              <a:t> 		BNEZ	R1	Loop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This time assume Multiply takes 4 clocks</a:t>
            </a:r>
          </a:p>
          <a:p>
            <a:r>
              <a:rPr lang="en-US" altLang="ko-KR" dirty="0"/>
              <a:t>Assume 1st load takes 8 clocks </a:t>
            </a:r>
            <a:r>
              <a:rPr lang="en-US" altLang="ko-KR" dirty="0" smtClean="0"/>
              <a:t>(</a:t>
            </a:r>
            <a:r>
              <a:rPr lang="en-US" altLang="ko-KR" dirty="0"/>
              <a:t>L1 cache miss), 2nd load takes 1 clock (hit)</a:t>
            </a:r>
          </a:p>
          <a:p>
            <a:r>
              <a:rPr lang="en-US" altLang="ko-KR" dirty="0"/>
              <a:t>To be clear, will show clocks for SUBI, BNEZ</a:t>
            </a:r>
          </a:p>
          <a:p>
            <a:r>
              <a:rPr lang="en-US" altLang="ko-KR" dirty="0"/>
              <a:t>Show 2 iterations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29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41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2962021"/>
              </p:ext>
            </p:extLst>
          </p:nvPr>
        </p:nvGraphicFramePr>
        <p:xfrm>
          <a:off x="609600" y="883227"/>
          <a:ext cx="10800000" cy="57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5" name="Worksheet" r:id="rId3" imgW="8906372" imgH="5848832" progId="Excel.Sheet.8">
                  <p:embed/>
                </p:oleObj>
              </mc:Choice>
              <mc:Fallback>
                <p:oleObj name="Worksheet" r:id="rId3" imgW="8906372" imgH="5848832" progId="Excel.Sheet.8">
                  <p:embed/>
                  <p:pic>
                    <p:nvPicPr>
                      <p:cNvPr id="9114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83227"/>
                        <a:ext cx="10800000" cy="57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7860" name="Group 4"/>
          <p:cNvGrpSpPr>
            <a:grpSpLocks/>
          </p:cNvGrpSpPr>
          <p:nvPr/>
        </p:nvGrpSpPr>
        <p:grpSpPr bwMode="auto">
          <a:xfrm>
            <a:off x="7876621" y="823392"/>
            <a:ext cx="3176588" cy="771526"/>
            <a:chOff x="3934" y="1871"/>
            <a:chExt cx="2001" cy="486"/>
          </a:xfrm>
        </p:grpSpPr>
        <p:sp>
          <p:nvSpPr>
            <p:cNvPr id="91152" name="Line 5"/>
            <p:cNvSpPr>
              <a:spLocks noChangeShapeType="1"/>
            </p:cNvSpPr>
            <p:nvPr/>
          </p:nvSpPr>
          <p:spPr bwMode="auto">
            <a:xfrm flipH="1">
              <a:off x="4022" y="2201"/>
              <a:ext cx="264" cy="15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1153" name="Text Box 6"/>
            <p:cNvSpPr txBox="1">
              <a:spLocks noChangeArrowheads="1"/>
            </p:cNvSpPr>
            <p:nvPr/>
          </p:nvSpPr>
          <p:spPr bwMode="auto">
            <a:xfrm>
              <a:off x="3934" y="1871"/>
              <a:ext cx="200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0070C0"/>
                  </a:solidFill>
                  <a:latin typeface="+mn-lt"/>
                </a:rPr>
                <a:t>Added Store Buffers</a:t>
              </a:r>
            </a:p>
          </p:txBody>
        </p:sp>
      </p:grpSp>
      <p:grpSp>
        <p:nvGrpSpPr>
          <p:cNvPr id="377863" name="Group 7"/>
          <p:cNvGrpSpPr>
            <a:grpSpLocks/>
          </p:cNvGrpSpPr>
          <p:nvPr/>
        </p:nvGrpSpPr>
        <p:grpSpPr bwMode="auto">
          <a:xfrm>
            <a:off x="2769058" y="5469137"/>
            <a:ext cx="8991601" cy="598489"/>
            <a:chOff x="886" y="3833"/>
            <a:chExt cx="5664" cy="377"/>
          </a:xfrm>
        </p:grpSpPr>
        <p:sp>
          <p:nvSpPr>
            <p:cNvPr id="91150" name="Line 8"/>
            <p:cNvSpPr>
              <a:spLocks noChangeShapeType="1"/>
            </p:cNvSpPr>
            <p:nvPr/>
          </p:nvSpPr>
          <p:spPr bwMode="auto">
            <a:xfrm flipH="1">
              <a:off x="886" y="4038"/>
              <a:ext cx="780" cy="172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1151" name="Text Box 9"/>
            <p:cNvSpPr txBox="1">
              <a:spLocks noChangeArrowheads="1"/>
            </p:cNvSpPr>
            <p:nvPr/>
          </p:nvSpPr>
          <p:spPr bwMode="auto">
            <a:xfrm>
              <a:off x="1621" y="3833"/>
              <a:ext cx="49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0070C0"/>
                  </a:solidFill>
                  <a:latin typeface="+mn-lt"/>
                </a:rPr>
                <a:t>Value of Register used for address, iteration control</a:t>
              </a:r>
            </a:p>
          </p:txBody>
        </p:sp>
      </p:grpSp>
      <p:grpSp>
        <p:nvGrpSpPr>
          <p:cNvPr id="377866" name="Group 10"/>
          <p:cNvGrpSpPr>
            <a:grpSpLocks/>
          </p:cNvGrpSpPr>
          <p:nvPr/>
        </p:nvGrpSpPr>
        <p:grpSpPr bwMode="auto">
          <a:xfrm>
            <a:off x="8656876" y="3565075"/>
            <a:ext cx="3500439" cy="533401"/>
            <a:chOff x="3715" y="2936"/>
            <a:chExt cx="2205" cy="336"/>
          </a:xfrm>
        </p:grpSpPr>
        <p:sp>
          <p:nvSpPr>
            <p:cNvPr id="91148" name="Text Box 11"/>
            <p:cNvSpPr txBox="1">
              <a:spLocks noChangeArrowheads="1"/>
            </p:cNvSpPr>
            <p:nvPr/>
          </p:nvSpPr>
          <p:spPr bwMode="auto">
            <a:xfrm>
              <a:off x="4271" y="2936"/>
              <a:ext cx="164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0070C0"/>
                  </a:solidFill>
                  <a:latin typeface="+mn-lt"/>
                </a:rPr>
                <a:t>Instruction Loop</a:t>
              </a:r>
            </a:p>
          </p:txBody>
        </p:sp>
        <p:sp>
          <p:nvSpPr>
            <p:cNvPr id="91149" name="Line 12"/>
            <p:cNvSpPr>
              <a:spLocks noChangeShapeType="1"/>
            </p:cNvSpPr>
            <p:nvPr/>
          </p:nvSpPr>
          <p:spPr bwMode="auto">
            <a:xfrm flipH="1">
              <a:off x="3715" y="3168"/>
              <a:ext cx="509" cy="104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377869" name="Group 13"/>
          <p:cNvGrpSpPr>
            <a:grpSpLocks/>
          </p:cNvGrpSpPr>
          <p:nvPr/>
        </p:nvGrpSpPr>
        <p:grpSpPr bwMode="auto">
          <a:xfrm>
            <a:off x="2438400" y="883321"/>
            <a:ext cx="3697288" cy="711201"/>
            <a:chOff x="576" y="512"/>
            <a:chExt cx="2329" cy="448"/>
          </a:xfrm>
        </p:grpSpPr>
        <p:sp>
          <p:nvSpPr>
            <p:cNvPr id="91146" name="Text Box 14"/>
            <p:cNvSpPr txBox="1">
              <a:spLocks noChangeArrowheads="1"/>
            </p:cNvSpPr>
            <p:nvPr/>
          </p:nvSpPr>
          <p:spPr bwMode="auto">
            <a:xfrm>
              <a:off x="1252" y="512"/>
              <a:ext cx="165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800" b="1" dirty="0">
                  <a:solidFill>
                    <a:srgbClr val="0070C0"/>
                  </a:solidFill>
                  <a:latin typeface="+mn-lt"/>
                </a:rPr>
                <a:t>Iteration Count</a:t>
              </a:r>
            </a:p>
          </p:txBody>
        </p:sp>
        <p:sp>
          <p:nvSpPr>
            <p:cNvPr id="91147" name="Line 15"/>
            <p:cNvSpPr>
              <a:spLocks noChangeShapeType="1"/>
            </p:cNvSpPr>
            <p:nvPr/>
          </p:nvSpPr>
          <p:spPr bwMode="auto">
            <a:xfrm flipH="1">
              <a:off x="576" y="717"/>
              <a:ext cx="631" cy="243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 Example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956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5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8181105"/>
              </p:ext>
            </p:extLst>
          </p:nvPr>
        </p:nvGraphicFramePr>
        <p:xfrm>
          <a:off x="609600" y="883227"/>
          <a:ext cx="10800000" cy="57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name="Worksheet" r:id="rId3" imgW="8925266" imgH="5848556" progId="Excel.Sheet.8">
                  <p:embed/>
                </p:oleObj>
              </mc:Choice>
              <mc:Fallback>
                <p:oleObj name="Worksheet" r:id="rId3" imgW="8925266" imgH="5848556" progId="Excel.Sheet.8">
                  <p:embed/>
                  <p:pic>
                    <p:nvPicPr>
                      <p:cNvPr id="9216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83227"/>
                        <a:ext cx="10800000" cy="57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6" name="AutoShape 4"/>
          <p:cNvSpPr>
            <a:spLocks noChangeArrowheads="1"/>
          </p:cNvSpPr>
          <p:nvPr/>
        </p:nvSpPr>
        <p:spPr bwMode="auto">
          <a:xfrm>
            <a:off x="7889193" y="1577974"/>
            <a:ext cx="2286000" cy="3810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7" name="AutoShape 5"/>
          <p:cNvSpPr>
            <a:spLocks noChangeArrowheads="1"/>
          </p:cNvSpPr>
          <p:nvPr/>
        </p:nvSpPr>
        <p:spPr bwMode="auto">
          <a:xfrm>
            <a:off x="3628402" y="5831306"/>
            <a:ext cx="762000" cy="8382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8" name="Line 6"/>
          <p:cNvSpPr>
            <a:spLocks noChangeShapeType="1"/>
          </p:cNvSpPr>
          <p:nvPr/>
        </p:nvSpPr>
        <p:spPr bwMode="auto">
          <a:xfrm>
            <a:off x="11142900" y="4213302"/>
            <a:ext cx="533400" cy="0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 Example Cycle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930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89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9365899"/>
              </p:ext>
            </p:extLst>
          </p:nvPr>
        </p:nvGraphicFramePr>
        <p:xfrm>
          <a:off x="609600" y="883227"/>
          <a:ext cx="10800000" cy="57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" name="Worksheet" r:id="rId3" imgW="8925266" imgH="5848556" progId="Excel.Sheet.8">
                  <p:embed/>
                </p:oleObj>
              </mc:Choice>
              <mc:Fallback>
                <p:oleObj name="Worksheet" r:id="rId3" imgW="8925266" imgH="5848556" progId="Excel.Sheet.8">
                  <p:embed/>
                  <p:pic>
                    <p:nvPicPr>
                      <p:cNvPr id="9318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83227"/>
                        <a:ext cx="10800000" cy="57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0" name="AutoShape 4"/>
          <p:cNvSpPr>
            <a:spLocks noChangeArrowheads="1"/>
          </p:cNvSpPr>
          <p:nvPr/>
        </p:nvSpPr>
        <p:spPr bwMode="auto">
          <a:xfrm>
            <a:off x="2836492" y="4857085"/>
            <a:ext cx="4191000" cy="3810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1" name="AutoShape 5"/>
          <p:cNvSpPr>
            <a:spLocks noChangeArrowheads="1"/>
          </p:cNvSpPr>
          <p:nvPr/>
        </p:nvSpPr>
        <p:spPr bwMode="auto">
          <a:xfrm>
            <a:off x="5223617" y="5839851"/>
            <a:ext cx="762000" cy="8382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 Example Cycle 2</a:t>
            </a:r>
            <a:endParaRPr lang="ko-KR" altLang="en-US" dirty="0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1142900" y="4478217"/>
            <a:ext cx="533400" cy="0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02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4" name="Rectangle 4"/>
          <p:cNvSpPr>
            <a:spLocks noGrp="1" noChangeArrowheads="1"/>
          </p:cNvSpPr>
          <p:nvPr>
            <p:ph idx="1"/>
          </p:nvPr>
        </p:nvSpPr>
        <p:spPr>
          <a:xfrm>
            <a:off x="2549317" y="908720"/>
            <a:ext cx="8032750" cy="4445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Implicit renaming sets up data flow graph</a:t>
            </a:r>
          </a:p>
        </p:txBody>
      </p:sp>
      <p:graphicFrame>
        <p:nvGraphicFramePr>
          <p:cNvPr id="94213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8549687"/>
              </p:ext>
            </p:extLst>
          </p:nvPr>
        </p:nvGraphicFramePr>
        <p:xfrm>
          <a:off x="609600" y="883227"/>
          <a:ext cx="10800000" cy="57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Worksheet" r:id="rId3" imgW="8925266" imgH="5848556" progId="Excel.Sheet.8">
                  <p:embed/>
                </p:oleObj>
              </mc:Choice>
              <mc:Fallback>
                <p:oleObj name="Worksheet" r:id="rId3" imgW="8925266" imgH="5848556" progId="Excel.Sheet.8">
                  <p:embed/>
                  <p:pic>
                    <p:nvPicPr>
                      <p:cNvPr id="9421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83227"/>
                        <a:ext cx="10800000" cy="57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0933" name="Group 5"/>
          <p:cNvGrpSpPr>
            <a:grpSpLocks/>
          </p:cNvGrpSpPr>
          <p:nvPr/>
        </p:nvGrpSpPr>
        <p:grpSpPr bwMode="auto">
          <a:xfrm>
            <a:off x="4529138" y="1764382"/>
            <a:ext cx="3327400" cy="3286125"/>
            <a:chOff x="1893" y="1067"/>
            <a:chExt cx="2096" cy="2070"/>
          </a:xfrm>
        </p:grpSpPr>
        <p:sp>
          <p:nvSpPr>
            <p:cNvPr id="94218" name="Line 6"/>
            <p:cNvSpPr>
              <a:spLocks noChangeShapeType="1"/>
            </p:cNvSpPr>
            <p:nvPr/>
          </p:nvSpPr>
          <p:spPr bwMode="auto">
            <a:xfrm flipH="1">
              <a:off x="1893" y="1067"/>
              <a:ext cx="2096" cy="207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9" name="Line 7"/>
            <p:cNvSpPr>
              <a:spLocks noChangeShapeType="1"/>
            </p:cNvSpPr>
            <p:nvPr/>
          </p:nvSpPr>
          <p:spPr bwMode="auto">
            <a:xfrm flipV="1">
              <a:off x="1979" y="1684"/>
              <a:ext cx="1940" cy="1453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4216" name="AutoShape 8"/>
          <p:cNvSpPr>
            <a:spLocks noChangeArrowheads="1"/>
          </p:cNvSpPr>
          <p:nvPr/>
        </p:nvSpPr>
        <p:spPr bwMode="auto">
          <a:xfrm>
            <a:off x="7746197" y="2463326"/>
            <a:ext cx="2743200" cy="3810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 Example Cycle 3</a:t>
            </a:r>
            <a:endParaRPr lang="ko-KR" altLang="en-US" dirty="0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11142900" y="4785873"/>
            <a:ext cx="533400" cy="0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8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3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6210229"/>
              </p:ext>
            </p:extLst>
          </p:nvPr>
        </p:nvGraphicFramePr>
        <p:xfrm>
          <a:off x="609600" y="883227"/>
          <a:ext cx="10800000" cy="57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3" name="Worksheet" r:id="rId3" imgW="8924831" imgH="5848483" progId="Excel.Sheet.8">
                  <p:embed/>
                </p:oleObj>
              </mc:Choice>
              <mc:Fallback>
                <p:oleObj name="Worksheet" r:id="rId3" imgW="8924831" imgH="5848483" progId="Excel.Sheet.8">
                  <p:embed/>
                  <p:pic>
                    <p:nvPicPr>
                      <p:cNvPr id="9523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83227"/>
                        <a:ext cx="10800000" cy="57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8" name="Rectangle 4"/>
          <p:cNvSpPr>
            <a:spLocks noGrp="1" noChangeArrowheads="1"/>
          </p:cNvSpPr>
          <p:nvPr>
            <p:ph idx="1"/>
          </p:nvPr>
        </p:nvSpPr>
        <p:spPr>
          <a:xfrm>
            <a:off x="3810000" y="5513296"/>
            <a:ext cx="8382000" cy="4445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hlink"/>
                </a:solidFill>
              </a:rPr>
              <a:t>Dispatching SUBI Instruction (not in FP queue)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 Example Cycle 4</a:t>
            </a:r>
            <a:endParaRPr lang="ko-KR" altLang="en-US" dirty="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1142900" y="5076426"/>
            <a:ext cx="533400" cy="0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6644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L_fonts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3097</TotalTime>
  <Words>336</Words>
  <Application>Microsoft Macintosh PowerPoint</Application>
  <PresentationFormat>와이드스크린</PresentationFormat>
  <Paragraphs>111</Paragraphs>
  <Slides>29</Slides>
  <Notes>4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연세</vt:lpstr>
      <vt:lpstr>조선일보명조</vt:lpstr>
      <vt:lpstr>Calibri</vt:lpstr>
      <vt:lpstr>ＭＳ Ｐゴシック</vt:lpstr>
      <vt:lpstr>Wingdings</vt:lpstr>
      <vt:lpstr>맑은 고딕</vt:lpstr>
      <vt:lpstr>Arial</vt:lpstr>
      <vt:lpstr>1_Office 테마</vt:lpstr>
      <vt:lpstr>Worksheet</vt:lpstr>
      <vt:lpstr> Lecture 12 Tomasulo Algorithm  Courtesy of A. Shrivastava (ASU) &amp; Tack-Don Han (Yonsei) </vt:lpstr>
      <vt:lpstr>PowerPoint 프레젠테이션</vt:lpstr>
      <vt:lpstr>Tomasulo Loop Example</vt:lpstr>
      <vt:lpstr>Tomasulo Loop Example</vt:lpstr>
      <vt:lpstr>Loop Example</vt:lpstr>
      <vt:lpstr>Loop Example Cycle 1</vt:lpstr>
      <vt:lpstr>Loop Example Cycle 2</vt:lpstr>
      <vt:lpstr>Loop Example Cycle 3</vt:lpstr>
      <vt:lpstr>Loop Example Cycle 4</vt:lpstr>
      <vt:lpstr>Loop Example Cycle 5</vt:lpstr>
      <vt:lpstr>Loop Example Cycle 6</vt:lpstr>
      <vt:lpstr>Loop Example Cycle 7</vt:lpstr>
      <vt:lpstr>Loop Example Cycle 7</vt:lpstr>
      <vt:lpstr>Loop Example Cycle 8</vt:lpstr>
      <vt:lpstr>Loop Example Cycle 9</vt:lpstr>
      <vt:lpstr>Loop Example Cycle 10</vt:lpstr>
      <vt:lpstr>Loop Example Cycle 11</vt:lpstr>
      <vt:lpstr>Loop Example Cycle 12</vt:lpstr>
      <vt:lpstr>Loop Example Cycle 13</vt:lpstr>
      <vt:lpstr>Loop Example Cycle 14</vt:lpstr>
      <vt:lpstr>Loop Example Cycle 15</vt:lpstr>
      <vt:lpstr>Loop Example Cycle 16</vt:lpstr>
      <vt:lpstr>Loop Example Cycle 17</vt:lpstr>
      <vt:lpstr>Loop Example Cycle 18</vt:lpstr>
      <vt:lpstr>Loop Example Cycle 19</vt:lpstr>
      <vt:lpstr>Loop Example Cycle 20</vt:lpstr>
      <vt:lpstr>Why can Tomasulo overlap iterations of loops?</vt:lpstr>
      <vt:lpstr>Tomasulo’s scheme offers 2 major advantages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Office 사용자</cp:lastModifiedBy>
  <cp:revision>497</cp:revision>
  <dcterms:created xsi:type="dcterms:W3CDTF">2015-05-11T14:27:05Z</dcterms:created>
  <dcterms:modified xsi:type="dcterms:W3CDTF">2017-06-04T07:32:06Z</dcterms:modified>
</cp:coreProperties>
</file>