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09" r:id="rId2"/>
    <p:sldId id="516" r:id="rId3"/>
    <p:sldId id="576" r:id="rId4"/>
    <p:sldId id="577" r:id="rId5"/>
    <p:sldId id="552" r:id="rId6"/>
    <p:sldId id="553" r:id="rId7"/>
    <p:sldId id="575" r:id="rId8"/>
    <p:sldId id="579" r:id="rId9"/>
    <p:sldId id="556" r:id="rId10"/>
    <p:sldId id="557" r:id="rId11"/>
    <p:sldId id="558" r:id="rId12"/>
    <p:sldId id="559" r:id="rId13"/>
    <p:sldId id="572" r:id="rId14"/>
    <p:sldId id="561" r:id="rId15"/>
    <p:sldId id="580" r:id="rId16"/>
    <p:sldId id="562" r:id="rId17"/>
    <p:sldId id="563" r:id="rId18"/>
    <p:sldId id="564" r:id="rId19"/>
    <p:sldId id="581" r:id="rId20"/>
    <p:sldId id="565" r:id="rId21"/>
    <p:sldId id="566" r:id="rId22"/>
    <p:sldId id="574" r:id="rId23"/>
    <p:sldId id="582" r:id="rId24"/>
    <p:sldId id="568" r:id="rId25"/>
    <p:sldId id="573" r:id="rId26"/>
    <p:sldId id="570" r:id="rId27"/>
    <p:sldId id="571" r:id="rId28"/>
    <p:sldId id="57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41719C"/>
    <a:srgbClr val="5B9BD5"/>
    <a:srgbClr val="FF0000"/>
    <a:srgbClr val="8DAFC7"/>
    <a:srgbClr val="077DC5"/>
    <a:srgbClr val="184A6B"/>
    <a:srgbClr val="2CE1E5"/>
    <a:srgbClr val="2CDFE3"/>
    <a:srgbClr val="7FD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5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1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661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8DCA5-75DD-4FD9-AD53-F8A1AD039C64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76891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2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/>
              <a:t>Kyoungwoo</a:t>
            </a:r>
            <a:r>
              <a:rPr lang="en-US" altLang="ko-KR" dirty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>
            <a:lvl1pPr marL="228600" indent="-360000">
              <a:buFont typeface="Wingdings" panose="05000000000000000000" pitchFamily="2" charset="2"/>
              <a:buChar char="l"/>
              <a:defRPr sz="3000"/>
            </a:lvl1pPr>
            <a:lvl2pPr marL="685800" indent="-360000">
              <a:buFont typeface="Wingdings" panose="05000000000000000000" pitchFamily="2" charset="2"/>
              <a:buChar char="Ø"/>
              <a:defRPr sz="2800"/>
            </a:lvl2pPr>
            <a:lvl3pPr marL="1143000" indent="-432000">
              <a:buFont typeface="Wingdings" panose="05000000000000000000" pitchFamily="2" charset="2"/>
              <a:buChar char="u"/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1840" y="6561834"/>
            <a:ext cx="589856" cy="365125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5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E35EC6-F145-4FFC-92A9-7AB97ABAE7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r>
              <a:rPr lang="ko-KR" altLang="en-US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  <a:p>
            <a:pPr marL="457200" lvl="1"/>
            <a:r>
              <a:rPr lang="ko-KR" altLang="en-US" dirty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/</a:t>
            </a:r>
            <a:r>
              <a:rPr lang="en-US" altLang="ko-KR" sz="1400" b="1" dirty="0" smtClean="0"/>
              <a:t>28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5" r:id="rId11"/>
    <p:sldLayoutId id="214748366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84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Lecture 13</a:t>
            </a:r>
            <a:br>
              <a:rPr kumimoji="1" lang="en-US" altLang="ko-KR" dirty="0"/>
            </a:br>
            <a:r>
              <a:rPr kumimoji="1" lang="en-US" altLang="ko-KR" dirty="0"/>
              <a:t>Superscalar</a:t>
            </a:r>
            <a:r>
              <a:rPr lang="ko-KR" altLang="en-US" dirty="0">
                <a:latin typeface="+mn-lt"/>
              </a:rPr>
              <a:t/>
            </a:r>
            <a:br>
              <a:rPr lang="ko-KR" altLang="en-US" dirty="0">
                <a:latin typeface="+mn-lt"/>
              </a:rPr>
            </a:br>
            <a:r>
              <a:rPr lang="en-US" altLang="ko-KR" dirty="0">
                <a:latin typeface="+mn-lt"/>
              </a:rPr>
              <a:t/>
            </a:r>
            <a:br>
              <a:rPr lang="en-US" altLang="ko-KR" dirty="0">
                <a:latin typeface="+mn-lt"/>
              </a:rPr>
            </a:b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Courtesy 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(Yonsei)</a:t>
            </a:r>
            <a: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87780" y="5104164"/>
            <a:ext cx="5065041" cy="996170"/>
          </a:xfrm>
        </p:spPr>
        <p:txBody>
          <a:bodyPr/>
          <a:lstStyle/>
          <a:p>
            <a:pPr algn="r"/>
            <a:r>
              <a:rPr lang="en-US" altLang="ko-KR" dirty="0">
                <a:latin typeface="+mn-lt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>
                <a:latin typeface="+mn-lt"/>
                <a:ea typeface="+mn-ea"/>
              </a:rPr>
              <a:t>Kyoungwoo</a:t>
            </a:r>
            <a:r>
              <a:rPr lang="en-US" altLang="ko-KR" dirty="0">
                <a:latin typeface="+mn-lt"/>
                <a:ea typeface="+mn-ea"/>
              </a:rPr>
              <a:t> Lee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4964757" cy="480131"/>
          </a:xfrm>
        </p:spPr>
        <p:txBody>
          <a:bodyPr/>
          <a:lstStyle/>
          <a:p>
            <a:r>
              <a:rPr lang="en-US" altLang="ko-KR" dirty="0">
                <a:latin typeface="+mn-lt"/>
                <a:ea typeface="+mn-ea"/>
              </a:rPr>
              <a:t>Computer Architecture-Module5</a:t>
            </a:r>
            <a:endParaRPr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12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(Recall</a:t>
            </a:r>
            <a:r>
              <a:rPr lang="en-GB" altLang="en-US" dirty="0"/>
              <a:t>) </a:t>
            </a:r>
            <a:r>
              <a:rPr lang="en-GB" altLang="en-US" dirty="0" err="1"/>
              <a:t>Antidependancy</a:t>
            </a:r>
            <a:r>
              <a:rPr lang="en-GB" altLang="en-US" dirty="0"/>
              <a:t> (Must R before 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24745"/>
            <a:ext cx="11582400" cy="500141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ADD</a:t>
            </a:r>
            <a:r>
              <a:rPr lang="en-US" altLang="ko-KR" dirty="0"/>
              <a:t>  R4, R3, 1  			R3 + 1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R4</a:t>
            </a:r>
          </a:p>
          <a:p>
            <a:pPr marL="0" indent="0">
              <a:buNone/>
            </a:pPr>
            <a:r>
              <a:rPr lang="en-US" altLang="ko-KR" b="1" dirty="0"/>
              <a:t>ADD </a:t>
            </a:r>
            <a:r>
              <a:rPr lang="en-US" altLang="ko-KR" dirty="0"/>
              <a:t> R3, R5, 1    			R5 + 1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R3</a:t>
            </a:r>
          </a:p>
          <a:p>
            <a:endParaRPr lang="en-US" altLang="ko-KR" dirty="0"/>
          </a:p>
          <a:p>
            <a:r>
              <a:rPr lang="en-US" altLang="ko-KR" dirty="0"/>
              <a:t>Cannot complete the second instruction before the first has read R3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ADD</a:t>
            </a:r>
            <a:r>
              <a:rPr lang="en-US" altLang="ko-KR" dirty="0"/>
              <a:t>  R4, R3, 1    			R3 + 1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R4</a:t>
            </a:r>
          </a:p>
          <a:p>
            <a:pPr marL="0" indent="0">
              <a:buNone/>
            </a:pPr>
            <a:r>
              <a:rPr lang="en-US" altLang="ko-KR" b="1" dirty="0"/>
              <a:t>ADD</a:t>
            </a:r>
            <a:r>
              <a:rPr lang="en-US" altLang="ko-KR" dirty="0"/>
              <a:t>  R4, R5, 1    			R5 + 1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R4</a:t>
            </a:r>
          </a:p>
          <a:p>
            <a:endParaRPr lang="en-US" altLang="ko-KR" dirty="0"/>
          </a:p>
          <a:p>
            <a:r>
              <a:rPr lang="en-US" altLang="ko-KR" dirty="0"/>
              <a:t>Cannot complete the second write before the first write to R4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8273561" y="1030824"/>
            <a:ext cx="3640015" cy="10441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Anti-Dependency</a:t>
            </a:r>
          </a:p>
          <a:p>
            <a:pPr algn="ctr"/>
            <a:r>
              <a:rPr lang="en-US" altLang="ko-KR" sz="2800" dirty="0" smtClean="0"/>
              <a:t>= WAR Dependency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8273560" y="3838501"/>
            <a:ext cx="3640015" cy="10441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Output Dependency</a:t>
            </a:r>
          </a:p>
          <a:p>
            <a:pPr algn="ctr"/>
            <a:r>
              <a:rPr lang="en-US" altLang="ko-KR" sz="2800" dirty="0" smtClean="0"/>
              <a:t>= WAW Dependency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21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(Recall) Control Dependency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Cannot execute instructions after a branch </a:t>
            </a:r>
          </a:p>
          <a:p>
            <a:pPr marL="0" indent="0">
              <a:buNone/>
            </a:pPr>
            <a:r>
              <a:rPr lang="en-US" altLang="ko-KR" dirty="0"/>
              <a:t>    in parallel with instructions before a branch, because….?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Note: Also, if instruction length is not fixed, instructions have to be decoded to find out how many fetches are needed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(Recall) Resource Conflict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or more instructions requiring access to the same resource at the same time</a:t>
            </a:r>
          </a:p>
          <a:p>
            <a:pPr lvl="1"/>
            <a:r>
              <a:rPr lang="en-US" altLang="ko-KR" dirty="0"/>
              <a:t>e.g. two arithmetic instructions need the ALU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Solution - Can possibly duplicate resources</a:t>
            </a:r>
          </a:p>
          <a:p>
            <a:pPr lvl="1"/>
            <a:r>
              <a:rPr lang="en-US" altLang="ko-KR" dirty="0"/>
              <a:t>e.g. have two arithmetic units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Box 8">
            <a:extLst>
              <a:ext uri="{FF2B5EF4-FFF2-40B4-BE49-F238E27FC236}">
                <a16:creationId xmlns="" xmlns:a16="http://schemas.microsoft.com/office/drawing/2014/main" id="{65451035-F91E-4E6C-9CC2-199DD8320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63" y="1797958"/>
            <a:ext cx="5322605" cy="440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Notes:</a:t>
            </a:r>
          </a:p>
          <a:p>
            <a:pPr marL="514350" indent="-514350">
              <a:spcBef>
                <a:spcPct val="50000"/>
              </a:spcBef>
              <a:buAutoNum type="arabicParenR"/>
            </a:pPr>
            <a:r>
              <a:rPr lang="en-US" altLang="en-US" sz="2800" dirty="0"/>
              <a:t>Superscalar operation is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double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impacted </a:t>
            </a:r>
            <a:r>
              <a:rPr lang="en-US" altLang="en-US" sz="2800" b="1" dirty="0">
                <a:solidFill>
                  <a:srgbClr val="FF0000"/>
                </a:solidFill>
              </a:rPr>
              <a:t>by a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stall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  <a:p>
            <a:pPr>
              <a:spcBef>
                <a:spcPct val="50000"/>
              </a:spcBef>
            </a:pPr>
            <a:r>
              <a:rPr lang="en-US" altLang="en-US" sz="2800" dirty="0"/>
              <a:t>2) CISC machines typically have </a:t>
            </a:r>
            <a:br>
              <a:rPr lang="en-US" altLang="en-US" sz="2800" dirty="0"/>
            </a:br>
            <a:r>
              <a:rPr lang="en-US" altLang="en-US" sz="2800" dirty="0"/>
              <a:t>different length instructions and </a:t>
            </a:r>
            <a:br>
              <a:rPr lang="en-US" altLang="en-US" sz="2800" dirty="0"/>
            </a:br>
            <a:r>
              <a:rPr lang="en-US" altLang="en-US" sz="2800" dirty="0"/>
              <a:t>need to be at least partially decoded before the next can be fetched – </a:t>
            </a:r>
            <a:r>
              <a:rPr lang="en-US" altLang="en-US" sz="2800" dirty="0" smtClean="0"/>
              <a:t>not good </a:t>
            </a:r>
            <a:r>
              <a:rPr lang="en-US" altLang="en-US" sz="2800" dirty="0"/>
              <a:t>for superscalar operation 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title"/>
          </p:nvPr>
        </p:nvSpPr>
        <p:spPr>
          <a:xfrm>
            <a:off x="106017" y="159024"/>
            <a:ext cx="11542644" cy="838200"/>
          </a:xfrm>
        </p:spPr>
        <p:txBody>
          <a:bodyPr/>
          <a:lstStyle/>
          <a:p>
            <a:r>
              <a:rPr lang="en-GB" altLang="en-US" dirty="0"/>
              <a:t>Effect of Dependencies on Superscalar Operation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81EC1D3F-7D7E-40C9-A114-307AA839AD54}"/>
              </a:ext>
            </a:extLst>
          </p:cNvPr>
          <p:cNvGrpSpPr/>
          <p:nvPr/>
        </p:nvGrpSpPr>
        <p:grpSpPr>
          <a:xfrm>
            <a:off x="5761940" y="849673"/>
            <a:ext cx="5357616" cy="327170"/>
            <a:chOff x="195895" y="997224"/>
            <a:chExt cx="5357616" cy="327170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E07CED6F-BB31-475D-92D3-F9BC23C2BB05}"/>
                </a:ext>
              </a:extLst>
            </p:cNvPr>
            <p:cNvSpPr/>
            <p:nvPr/>
          </p:nvSpPr>
          <p:spPr>
            <a:xfrm>
              <a:off x="195895" y="997224"/>
              <a:ext cx="1272178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/>
                <a:t>Ifetch</a:t>
              </a:r>
              <a:endParaRPr lang="ko-KR" altLang="en-US" sz="28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8A241923-DFB5-4FDE-9212-C21838A9B67C}"/>
                </a:ext>
              </a:extLst>
            </p:cNvPr>
            <p:cNvSpPr/>
            <p:nvPr/>
          </p:nvSpPr>
          <p:spPr>
            <a:xfrm>
              <a:off x="1468073" y="997224"/>
              <a:ext cx="1300294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Decode</a:t>
              </a:r>
              <a:endParaRPr lang="ko-KR" altLang="en-US" sz="28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5A711E6-856A-4576-87EF-0AF5AC0A6FD3}"/>
                </a:ext>
              </a:extLst>
            </p:cNvPr>
            <p:cNvSpPr/>
            <p:nvPr/>
          </p:nvSpPr>
          <p:spPr>
            <a:xfrm>
              <a:off x="2768367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Execute</a:t>
              </a:r>
              <a:endParaRPr lang="ko-KR" altLang="en-US" sz="28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7BB7DF80-52DE-4550-B1E3-CF29F2DFF1FC}"/>
                </a:ext>
              </a:extLst>
            </p:cNvPr>
            <p:cNvSpPr/>
            <p:nvPr/>
          </p:nvSpPr>
          <p:spPr>
            <a:xfrm>
              <a:off x="4160939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Write</a:t>
              </a:r>
              <a:endParaRPr lang="ko-KR" altLang="en-US" sz="2800" dirty="0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992B306C-E504-4D9A-9BEB-D6359B4F7F22}"/>
              </a:ext>
            </a:extLst>
          </p:cNvPr>
          <p:cNvCxnSpPr>
            <a:cxnSpLocks/>
          </p:cNvCxnSpPr>
          <p:nvPr/>
        </p:nvCxnSpPr>
        <p:spPr>
          <a:xfrm>
            <a:off x="5856655" y="6267850"/>
            <a:ext cx="5444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201CDDE3-478B-4992-9021-7911BCC4423C}"/>
              </a:ext>
            </a:extLst>
          </p:cNvPr>
          <p:cNvGrpSpPr/>
          <p:nvPr/>
        </p:nvGrpSpPr>
        <p:grpSpPr>
          <a:xfrm>
            <a:off x="5847963" y="1212554"/>
            <a:ext cx="2725723" cy="327170"/>
            <a:chOff x="195895" y="997224"/>
            <a:chExt cx="5357616" cy="327170"/>
          </a:xfrm>
        </p:grpSpPr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9BA79EC3-3837-4F51-AF5A-21D10EF7B8AB}"/>
                </a:ext>
              </a:extLst>
            </p:cNvPr>
            <p:cNvSpPr/>
            <p:nvPr/>
          </p:nvSpPr>
          <p:spPr>
            <a:xfrm>
              <a:off x="195895" y="997224"/>
              <a:ext cx="1272178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9C8E216F-6700-4A03-864E-651DFF452D89}"/>
                </a:ext>
              </a:extLst>
            </p:cNvPr>
            <p:cNvSpPr/>
            <p:nvPr/>
          </p:nvSpPr>
          <p:spPr>
            <a:xfrm>
              <a:off x="1468073" y="997224"/>
              <a:ext cx="1300294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E55633B7-785D-43DC-ADDC-42EF0BB80CB1}"/>
                </a:ext>
              </a:extLst>
            </p:cNvPr>
            <p:cNvSpPr/>
            <p:nvPr/>
          </p:nvSpPr>
          <p:spPr>
            <a:xfrm>
              <a:off x="2768367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E508E17-665F-41AB-9F89-ACE49CD7B6E6}"/>
                </a:ext>
              </a:extLst>
            </p:cNvPr>
            <p:cNvSpPr/>
            <p:nvPr/>
          </p:nvSpPr>
          <p:spPr>
            <a:xfrm>
              <a:off x="4160939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37AE7656-4F36-47FA-BB15-B7AB3E0EB643}"/>
              </a:ext>
            </a:extLst>
          </p:cNvPr>
          <p:cNvGrpSpPr/>
          <p:nvPr/>
        </p:nvGrpSpPr>
        <p:grpSpPr>
          <a:xfrm>
            <a:off x="5847963" y="1539724"/>
            <a:ext cx="2725723" cy="327170"/>
            <a:chOff x="195895" y="997224"/>
            <a:chExt cx="5357616" cy="327170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7719A2A6-4B86-449B-A14D-49E13BA082C4}"/>
                </a:ext>
              </a:extLst>
            </p:cNvPr>
            <p:cNvSpPr/>
            <p:nvPr/>
          </p:nvSpPr>
          <p:spPr>
            <a:xfrm>
              <a:off x="195895" y="997224"/>
              <a:ext cx="1272178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BB79A696-F9C6-4FE2-8A28-571C30C47868}"/>
                </a:ext>
              </a:extLst>
            </p:cNvPr>
            <p:cNvSpPr/>
            <p:nvPr/>
          </p:nvSpPr>
          <p:spPr>
            <a:xfrm>
              <a:off x="1468073" y="997224"/>
              <a:ext cx="1300294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F68381C9-8650-4D44-A747-B156279B97FE}"/>
                </a:ext>
              </a:extLst>
            </p:cNvPr>
            <p:cNvSpPr/>
            <p:nvPr/>
          </p:nvSpPr>
          <p:spPr>
            <a:xfrm>
              <a:off x="2768367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72CEC160-B32C-4359-BC2F-9CB8BE7F4D3E}"/>
                </a:ext>
              </a:extLst>
            </p:cNvPr>
            <p:cNvSpPr/>
            <p:nvPr/>
          </p:nvSpPr>
          <p:spPr>
            <a:xfrm>
              <a:off x="4160939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54F93927-07CF-43B6-B939-1A07F6D05073}"/>
              </a:ext>
            </a:extLst>
          </p:cNvPr>
          <p:cNvGrpSpPr/>
          <p:nvPr/>
        </p:nvGrpSpPr>
        <p:grpSpPr>
          <a:xfrm>
            <a:off x="5847963" y="2095853"/>
            <a:ext cx="2725723" cy="327170"/>
            <a:chOff x="195895" y="997224"/>
            <a:chExt cx="5357616" cy="327170"/>
          </a:xfrm>
        </p:grpSpPr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B33B0EC6-56E6-4C35-B055-56D9FCFCA5ED}"/>
                </a:ext>
              </a:extLst>
            </p:cNvPr>
            <p:cNvSpPr/>
            <p:nvPr/>
          </p:nvSpPr>
          <p:spPr>
            <a:xfrm>
              <a:off x="195895" y="997224"/>
              <a:ext cx="1272178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683B4DA5-36DC-407E-92CC-50536D62E7A0}"/>
                </a:ext>
              </a:extLst>
            </p:cNvPr>
            <p:cNvSpPr/>
            <p:nvPr/>
          </p:nvSpPr>
          <p:spPr>
            <a:xfrm>
              <a:off x="1468073" y="997224"/>
              <a:ext cx="1300294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FA4D252F-94B5-431D-99E9-9410B5E6885D}"/>
                </a:ext>
              </a:extLst>
            </p:cNvPr>
            <p:cNvSpPr/>
            <p:nvPr/>
          </p:nvSpPr>
          <p:spPr>
            <a:xfrm>
              <a:off x="2768367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B70E32F1-3073-410F-B252-4BCCE915822E}"/>
                </a:ext>
              </a:extLst>
            </p:cNvPr>
            <p:cNvSpPr/>
            <p:nvPr/>
          </p:nvSpPr>
          <p:spPr>
            <a:xfrm>
              <a:off x="4160939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05955F85-F61F-4B30-AB3C-25B79A5087C4}"/>
              </a:ext>
            </a:extLst>
          </p:cNvPr>
          <p:cNvGrpSpPr/>
          <p:nvPr/>
        </p:nvGrpSpPr>
        <p:grpSpPr>
          <a:xfrm>
            <a:off x="5847963" y="2423023"/>
            <a:ext cx="3441509" cy="327170"/>
            <a:chOff x="195895" y="997224"/>
            <a:chExt cx="6764547" cy="327170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1089F3A7-3074-4BC7-852B-40667BD4A3F6}"/>
                </a:ext>
              </a:extLst>
            </p:cNvPr>
            <p:cNvSpPr/>
            <p:nvPr/>
          </p:nvSpPr>
          <p:spPr>
            <a:xfrm>
              <a:off x="195895" y="997224"/>
              <a:ext cx="1272178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665607A4-705C-4014-962C-B7EBB22A2A4B}"/>
                </a:ext>
              </a:extLst>
            </p:cNvPr>
            <p:cNvSpPr/>
            <p:nvPr/>
          </p:nvSpPr>
          <p:spPr>
            <a:xfrm>
              <a:off x="1468073" y="997224"/>
              <a:ext cx="1300294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69EA6415-36BC-4218-99F2-FC9F29163B13}"/>
                </a:ext>
              </a:extLst>
            </p:cNvPr>
            <p:cNvSpPr/>
            <p:nvPr/>
          </p:nvSpPr>
          <p:spPr>
            <a:xfrm>
              <a:off x="4175298" y="997224"/>
              <a:ext cx="1392571" cy="3271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77936285-06CC-4FEC-A7A6-A7575B32A770}"/>
                </a:ext>
              </a:extLst>
            </p:cNvPr>
            <p:cNvSpPr/>
            <p:nvPr/>
          </p:nvSpPr>
          <p:spPr>
            <a:xfrm>
              <a:off x="5567871" y="997224"/>
              <a:ext cx="1392571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85031374-A55F-4C56-B336-11FB984D1FDD}"/>
              </a:ext>
            </a:extLst>
          </p:cNvPr>
          <p:cNvGrpSpPr/>
          <p:nvPr/>
        </p:nvGrpSpPr>
        <p:grpSpPr>
          <a:xfrm>
            <a:off x="5847963" y="3163710"/>
            <a:ext cx="2725723" cy="327170"/>
            <a:chOff x="195895" y="997224"/>
            <a:chExt cx="5357616" cy="327170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29F937E8-0F51-4AFC-9EE2-7412E43CDD0C}"/>
                </a:ext>
              </a:extLst>
            </p:cNvPr>
            <p:cNvSpPr/>
            <p:nvPr/>
          </p:nvSpPr>
          <p:spPr>
            <a:xfrm>
              <a:off x="195895" y="997224"/>
              <a:ext cx="1272178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70FDBF6E-F9EA-4C7A-B477-A3028A896B64}"/>
                </a:ext>
              </a:extLst>
            </p:cNvPr>
            <p:cNvSpPr/>
            <p:nvPr/>
          </p:nvSpPr>
          <p:spPr>
            <a:xfrm>
              <a:off x="1468073" y="997224"/>
              <a:ext cx="1300294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B9BF9F2E-DD4D-4715-9C38-329580D5B9E4}"/>
                </a:ext>
              </a:extLst>
            </p:cNvPr>
            <p:cNvSpPr/>
            <p:nvPr/>
          </p:nvSpPr>
          <p:spPr>
            <a:xfrm>
              <a:off x="2768367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1BE381A-25F4-4CEC-9E68-CDA1C48CE3B5}"/>
                </a:ext>
              </a:extLst>
            </p:cNvPr>
            <p:cNvSpPr/>
            <p:nvPr/>
          </p:nvSpPr>
          <p:spPr>
            <a:xfrm>
              <a:off x="4160939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4637607D-1FF0-41F6-BF98-A5B3A95AC29C}"/>
              </a:ext>
            </a:extLst>
          </p:cNvPr>
          <p:cNvGrpSpPr/>
          <p:nvPr/>
        </p:nvGrpSpPr>
        <p:grpSpPr>
          <a:xfrm>
            <a:off x="5847963" y="3488396"/>
            <a:ext cx="2725723" cy="327170"/>
            <a:chOff x="195895" y="997224"/>
            <a:chExt cx="5357616" cy="327170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97DE85D5-CD7D-43DB-91F9-BEC8756EEACB}"/>
                </a:ext>
              </a:extLst>
            </p:cNvPr>
            <p:cNvSpPr/>
            <p:nvPr/>
          </p:nvSpPr>
          <p:spPr>
            <a:xfrm>
              <a:off x="195895" y="997224"/>
              <a:ext cx="1272178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E65A067E-5248-4BE4-B6AB-4A3C2B803866}"/>
                </a:ext>
              </a:extLst>
            </p:cNvPr>
            <p:cNvSpPr/>
            <p:nvPr/>
          </p:nvSpPr>
          <p:spPr>
            <a:xfrm>
              <a:off x="1468073" y="997224"/>
              <a:ext cx="1300294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60CF4833-F3A3-48CF-8DCE-5BAFDCECF955}"/>
                </a:ext>
              </a:extLst>
            </p:cNvPr>
            <p:cNvSpPr/>
            <p:nvPr/>
          </p:nvSpPr>
          <p:spPr>
            <a:xfrm>
              <a:off x="2768367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91BA4A9A-24C8-4A95-93A4-7C4036FEA690}"/>
                </a:ext>
              </a:extLst>
            </p:cNvPr>
            <p:cNvSpPr/>
            <p:nvPr/>
          </p:nvSpPr>
          <p:spPr>
            <a:xfrm>
              <a:off x="4160939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B71DCFD-4628-48A4-A7ED-CBAF0D2F294A}"/>
              </a:ext>
            </a:extLst>
          </p:cNvPr>
          <p:cNvGrpSpPr/>
          <p:nvPr/>
        </p:nvGrpSpPr>
        <p:grpSpPr>
          <a:xfrm>
            <a:off x="7865206" y="3815566"/>
            <a:ext cx="2787127" cy="327170"/>
            <a:chOff x="75201" y="997224"/>
            <a:chExt cx="5478310" cy="327170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1979F25-5D88-4F03-8251-A2E2E476BB18}"/>
                </a:ext>
              </a:extLst>
            </p:cNvPr>
            <p:cNvSpPr/>
            <p:nvPr/>
          </p:nvSpPr>
          <p:spPr>
            <a:xfrm>
              <a:off x="75201" y="997224"/>
              <a:ext cx="1392874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95F97F8E-0D30-4B3D-B721-25B9623217AD}"/>
                </a:ext>
              </a:extLst>
            </p:cNvPr>
            <p:cNvSpPr/>
            <p:nvPr/>
          </p:nvSpPr>
          <p:spPr>
            <a:xfrm>
              <a:off x="1468073" y="997224"/>
              <a:ext cx="1300294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52FDDDC-DCDD-419E-88F6-2B25CA178080}"/>
                </a:ext>
              </a:extLst>
            </p:cNvPr>
            <p:cNvSpPr/>
            <p:nvPr/>
          </p:nvSpPr>
          <p:spPr>
            <a:xfrm>
              <a:off x="2768367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533E7673-9439-448F-9A00-A968D17EC82B}"/>
                </a:ext>
              </a:extLst>
            </p:cNvPr>
            <p:cNvSpPr/>
            <p:nvPr/>
          </p:nvSpPr>
          <p:spPr>
            <a:xfrm>
              <a:off x="4160939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4CD5BDD0-FD9E-4C1E-87A1-A1C6ADE80E6D}"/>
              </a:ext>
            </a:extLst>
          </p:cNvPr>
          <p:cNvGrpSpPr/>
          <p:nvPr/>
        </p:nvGrpSpPr>
        <p:grpSpPr>
          <a:xfrm>
            <a:off x="7872512" y="4140252"/>
            <a:ext cx="2779821" cy="327170"/>
            <a:chOff x="89561" y="997224"/>
            <a:chExt cx="5463950" cy="327170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19614DE1-5ECA-4133-815A-134A0BED6EE9}"/>
                </a:ext>
              </a:extLst>
            </p:cNvPr>
            <p:cNvSpPr/>
            <p:nvPr/>
          </p:nvSpPr>
          <p:spPr>
            <a:xfrm>
              <a:off x="89561" y="997224"/>
              <a:ext cx="1378514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D3021C64-F38E-439F-B812-D19920EFCF1C}"/>
                </a:ext>
              </a:extLst>
            </p:cNvPr>
            <p:cNvSpPr/>
            <p:nvPr/>
          </p:nvSpPr>
          <p:spPr>
            <a:xfrm>
              <a:off x="1468073" y="997224"/>
              <a:ext cx="1300294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18BC6FE7-E55F-42ED-AC14-7BDBDCD93177}"/>
                </a:ext>
              </a:extLst>
            </p:cNvPr>
            <p:cNvSpPr/>
            <p:nvPr/>
          </p:nvSpPr>
          <p:spPr>
            <a:xfrm>
              <a:off x="2768367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1C7590FF-D858-428A-BAC1-4411535FA6BE}"/>
                </a:ext>
              </a:extLst>
            </p:cNvPr>
            <p:cNvSpPr/>
            <p:nvPr/>
          </p:nvSpPr>
          <p:spPr>
            <a:xfrm>
              <a:off x="4160939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AE186F93-45C9-427C-A759-4F9379ED873E}"/>
              </a:ext>
            </a:extLst>
          </p:cNvPr>
          <p:cNvGrpSpPr/>
          <p:nvPr/>
        </p:nvGrpSpPr>
        <p:grpSpPr>
          <a:xfrm>
            <a:off x="8580991" y="4467422"/>
            <a:ext cx="2784594" cy="327170"/>
            <a:chOff x="80180" y="997224"/>
            <a:chExt cx="5473331" cy="327170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1CF75A74-1053-4790-AC45-3AAE5515C7C0}"/>
                </a:ext>
              </a:extLst>
            </p:cNvPr>
            <p:cNvSpPr/>
            <p:nvPr/>
          </p:nvSpPr>
          <p:spPr>
            <a:xfrm>
              <a:off x="1286941" y="997224"/>
              <a:ext cx="1481425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18792C13-0805-4500-94FE-3B930060E29E}"/>
                </a:ext>
              </a:extLst>
            </p:cNvPr>
            <p:cNvSpPr/>
            <p:nvPr/>
          </p:nvSpPr>
          <p:spPr>
            <a:xfrm>
              <a:off x="2768367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7F88B473-8ADA-45D7-A95E-D0CF89CE17D3}"/>
                </a:ext>
              </a:extLst>
            </p:cNvPr>
            <p:cNvSpPr/>
            <p:nvPr/>
          </p:nvSpPr>
          <p:spPr>
            <a:xfrm>
              <a:off x="4160939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C927A93C-C5A2-4C8F-86EE-EB7A30892E03}"/>
                </a:ext>
              </a:extLst>
            </p:cNvPr>
            <p:cNvSpPr/>
            <p:nvPr/>
          </p:nvSpPr>
          <p:spPr>
            <a:xfrm>
              <a:off x="80180" y="997224"/>
              <a:ext cx="1276856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5E60C301-FD0A-4C6D-A545-2905B70CA137}"/>
              </a:ext>
            </a:extLst>
          </p:cNvPr>
          <p:cNvGrpSpPr/>
          <p:nvPr/>
        </p:nvGrpSpPr>
        <p:grpSpPr>
          <a:xfrm>
            <a:off x="5849984" y="5551507"/>
            <a:ext cx="2725723" cy="327170"/>
            <a:chOff x="195895" y="997224"/>
            <a:chExt cx="5357616" cy="327170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D86AAF94-9F0A-4ECD-9F98-00490CAE2B03}"/>
                </a:ext>
              </a:extLst>
            </p:cNvPr>
            <p:cNvSpPr/>
            <p:nvPr/>
          </p:nvSpPr>
          <p:spPr>
            <a:xfrm>
              <a:off x="195895" y="997224"/>
              <a:ext cx="1272178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A115345B-5EED-47F3-B2A2-F5961C8E8E7C}"/>
                </a:ext>
              </a:extLst>
            </p:cNvPr>
            <p:cNvSpPr/>
            <p:nvPr/>
          </p:nvSpPr>
          <p:spPr>
            <a:xfrm>
              <a:off x="1468073" y="997224"/>
              <a:ext cx="1300294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5C67CB2C-80B8-4089-B981-D575C896C9E6}"/>
                </a:ext>
              </a:extLst>
            </p:cNvPr>
            <p:cNvSpPr/>
            <p:nvPr/>
          </p:nvSpPr>
          <p:spPr>
            <a:xfrm>
              <a:off x="2768367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A6B28AA3-4C01-4394-AD92-DDC1DC645235}"/>
                </a:ext>
              </a:extLst>
            </p:cNvPr>
            <p:cNvSpPr/>
            <p:nvPr/>
          </p:nvSpPr>
          <p:spPr>
            <a:xfrm>
              <a:off x="4160939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7D6525AD-B3AC-40FB-93E7-5B7B0DD43FEA}"/>
              </a:ext>
            </a:extLst>
          </p:cNvPr>
          <p:cNvGrpSpPr/>
          <p:nvPr/>
        </p:nvGrpSpPr>
        <p:grpSpPr>
          <a:xfrm>
            <a:off x="5849984" y="5878677"/>
            <a:ext cx="3441509" cy="327170"/>
            <a:chOff x="195895" y="997224"/>
            <a:chExt cx="6764547" cy="327170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87645CAE-044C-4B3C-B83F-0058B70887FC}"/>
                </a:ext>
              </a:extLst>
            </p:cNvPr>
            <p:cNvSpPr/>
            <p:nvPr/>
          </p:nvSpPr>
          <p:spPr>
            <a:xfrm>
              <a:off x="195895" y="997224"/>
              <a:ext cx="1272178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69828F5A-7386-45A5-823D-8F9E6DC48E5E}"/>
                </a:ext>
              </a:extLst>
            </p:cNvPr>
            <p:cNvSpPr/>
            <p:nvPr/>
          </p:nvSpPr>
          <p:spPr>
            <a:xfrm>
              <a:off x="1468073" y="997224"/>
              <a:ext cx="1300294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C3F2528D-0EB3-488F-961B-F9D13BC7C510}"/>
                </a:ext>
              </a:extLst>
            </p:cNvPr>
            <p:cNvSpPr/>
            <p:nvPr/>
          </p:nvSpPr>
          <p:spPr>
            <a:xfrm>
              <a:off x="4175298" y="997224"/>
              <a:ext cx="1392571" cy="3271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B7FBDD73-BDBB-4DC6-88BC-21337528E35A}"/>
                </a:ext>
              </a:extLst>
            </p:cNvPr>
            <p:cNvSpPr/>
            <p:nvPr/>
          </p:nvSpPr>
          <p:spPr>
            <a:xfrm>
              <a:off x="5567871" y="997224"/>
              <a:ext cx="1392571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DB11D737-B536-44CE-927A-17D7309A5548}"/>
              </a:ext>
            </a:extLst>
          </p:cNvPr>
          <p:cNvSpPr txBox="1"/>
          <p:nvPr/>
        </p:nvSpPr>
        <p:spPr>
          <a:xfrm>
            <a:off x="5407493" y="1103955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i0</a:t>
            </a:r>
            <a:endParaRPr lang="ko-KR" altLang="en-US" sz="28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4EA52054-2AD3-4974-A420-733B97B28759}"/>
              </a:ext>
            </a:extLst>
          </p:cNvPr>
          <p:cNvSpPr txBox="1"/>
          <p:nvPr/>
        </p:nvSpPr>
        <p:spPr>
          <a:xfrm>
            <a:off x="5407493" y="1424628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i1</a:t>
            </a:r>
            <a:endParaRPr lang="ko-KR" altLang="en-US" sz="2800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A7E8F4F-4654-482E-99A7-85F9B308D24A}"/>
              </a:ext>
            </a:extLst>
          </p:cNvPr>
          <p:cNvSpPr txBox="1"/>
          <p:nvPr/>
        </p:nvSpPr>
        <p:spPr>
          <a:xfrm>
            <a:off x="5407493" y="1960918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i0</a:t>
            </a:r>
            <a:endParaRPr lang="ko-KR" altLang="en-US" sz="28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87CAA925-BB4F-4CAD-B48B-6A9A785EE5FA}"/>
              </a:ext>
            </a:extLst>
          </p:cNvPr>
          <p:cNvSpPr txBox="1"/>
          <p:nvPr/>
        </p:nvSpPr>
        <p:spPr>
          <a:xfrm>
            <a:off x="5407493" y="2319367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i1</a:t>
            </a:r>
            <a:endParaRPr lang="ko-KR" altLang="en-US" sz="2800" dirty="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D281FB03-72B9-4D41-A595-1843DF1B87DB}"/>
              </a:ext>
            </a:extLst>
          </p:cNvPr>
          <p:cNvSpPr txBox="1"/>
          <p:nvPr/>
        </p:nvSpPr>
        <p:spPr>
          <a:xfrm>
            <a:off x="5407493" y="3055425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i0</a:t>
            </a:r>
            <a:endParaRPr lang="ko-KR" altLang="en-US" sz="2800" dirty="0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552C33A-8DFF-4E52-9040-462FF904692E}"/>
              </a:ext>
            </a:extLst>
          </p:cNvPr>
          <p:cNvSpPr txBox="1"/>
          <p:nvPr/>
        </p:nvSpPr>
        <p:spPr>
          <a:xfrm>
            <a:off x="4251087" y="3406649"/>
            <a:ext cx="160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i1/branch</a:t>
            </a:r>
            <a:endParaRPr lang="ko-KR" altLang="en-US" sz="28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DF60BF3-CF7A-46B6-8AA4-F041E07215B9}"/>
              </a:ext>
            </a:extLst>
          </p:cNvPr>
          <p:cNvSpPr txBox="1"/>
          <p:nvPr/>
        </p:nvSpPr>
        <p:spPr>
          <a:xfrm>
            <a:off x="5407493" y="3815698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i2</a:t>
            </a:r>
            <a:endParaRPr lang="ko-KR" altLang="en-US" sz="2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85C5804C-9D14-4BDA-86A0-C48BD3E17EB5}"/>
              </a:ext>
            </a:extLst>
          </p:cNvPr>
          <p:cNvSpPr txBox="1"/>
          <p:nvPr/>
        </p:nvSpPr>
        <p:spPr>
          <a:xfrm>
            <a:off x="5407493" y="4126773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i3</a:t>
            </a:r>
            <a:endParaRPr lang="ko-KR" altLang="en-US" sz="2800" dirty="0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3B97125A-1452-4C05-8EDF-F353188BEB7F}"/>
              </a:ext>
            </a:extLst>
          </p:cNvPr>
          <p:cNvSpPr txBox="1"/>
          <p:nvPr/>
        </p:nvSpPr>
        <p:spPr>
          <a:xfrm>
            <a:off x="5407493" y="4470506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i4</a:t>
            </a:r>
            <a:endParaRPr lang="ko-KR" altLang="en-US" sz="2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80CE630F-ACF6-44D9-865E-2DD3A3B289A6}"/>
              </a:ext>
            </a:extLst>
          </p:cNvPr>
          <p:cNvSpPr txBox="1"/>
          <p:nvPr/>
        </p:nvSpPr>
        <p:spPr>
          <a:xfrm>
            <a:off x="5407493" y="4794053"/>
            <a:ext cx="44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i5</a:t>
            </a:r>
            <a:endParaRPr lang="ko-KR" altLang="en-US" sz="2800" dirty="0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0A353F32-8B78-4D95-90FE-7877BF0E75DF}"/>
              </a:ext>
            </a:extLst>
          </p:cNvPr>
          <p:cNvSpPr txBox="1"/>
          <p:nvPr/>
        </p:nvSpPr>
        <p:spPr>
          <a:xfrm>
            <a:off x="5407493" y="5398436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i0</a:t>
            </a:r>
            <a:endParaRPr lang="ko-KR" altLang="en-US" sz="28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37717DEE-6B56-44E4-9461-61679FCBE62F}"/>
              </a:ext>
            </a:extLst>
          </p:cNvPr>
          <p:cNvSpPr txBox="1"/>
          <p:nvPr/>
        </p:nvSpPr>
        <p:spPr>
          <a:xfrm>
            <a:off x="5407493" y="5737668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i1</a:t>
            </a:r>
            <a:endParaRPr lang="ko-KR" altLang="en-US" sz="2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DD99972F-51FA-4801-8A80-1E31E377BF29}"/>
              </a:ext>
            </a:extLst>
          </p:cNvPr>
          <p:cNvSpPr txBox="1"/>
          <p:nvPr/>
        </p:nvSpPr>
        <p:spPr>
          <a:xfrm>
            <a:off x="8600874" y="1217176"/>
            <a:ext cx="290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No Dependency</a:t>
            </a:r>
            <a:endParaRPr lang="ko-KR" altLang="en-US" sz="24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D832211B-547C-4B86-B27C-F41995A752FB}"/>
              </a:ext>
            </a:extLst>
          </p:cNvPr>
          <p:cNvSpPr txBox="1"/>
          <p:nvPr/>
        </p:nvSpPr>
        <p:spPr>
          <a:xfrm>
            <a:off x="9219780" y="1791640"/>
            <a:ext cx="29996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altLang="ko-KR" sz="2800" dirty="0"/>
              <a:t>Data Dependency</a:t>
            </a:r>
            <a:br>
              <a:rPr lang="en-US" altLang="ko-KR" sz="2800" dirty="0"/>
            </a:br>
            <a:r>
              <a:rPr lang="en-US" altLang="ko-KR" sz="2800" dirty="0"/>
              <a:t>(i1 uses data </a:t>
            </a:r>
            <a:r>
              <a:rPr lang="en-US" altLang="ko-KR" sz="2800" dirty="0" smtClean="0"/>
              <a:t>computed </a:t>
            </a:r>
            <a:r>
              <a:rPr lang="en-US" altLang="ko-KR" sz="2800" dirty="0"/>
              <a:t>by i0)</a:t>
            </a:r>
            <a:endParaRPr lang="ko-KR" altLang="en-US" sz="24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74FBC83B-BE78-4062-9D41-D717816943EA}"/>
              </a:ext>
            </a:extLst>
          </p:cNvPr>
          <p:cNvSpPr txBox="1"/>
          <p:nvPr/>
        </p:nvSpPr>
        <p:spPr>
          <a:xfrm>
            <a:off x="8573686" y="3194321"/>
            <a:ext cx="388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Procedural Dependency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369B2A8-3528-4772-86FF-D91DDFCEB2DC}"/>
              </a:ext>
            </a:extLst>
          </p:cNvPr>
          <p:cNvSpPr txBox="1"/>
          <p:nvPr/>
        </p:nvSpPr>
        <p:spPr>
          <a:xfrm>
            <a:off x="5649903" y="6324090"/>
            <a:ext cx="5998758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2800" dirty="0"/>
              <a:t>0      1      2      3       4       5       6      7      8</a:t>
            </a:r>
            <a:br>
              <a:rPr lang="en-US" altLang="ko-KR" sz="2800" dirty="0"/>
            </a:br>
            <a:r>
              <a:rPr lang="en-US" altLang="ko-KR" sz="2800" dirty="0"/>
              <a:t>Time in base cycles</a:t>
            </a:r>
            <a:endParaRPr lang="ko-KR" altLang="en-US" sz="2800" dirty="0"/>
          </a:p>
        </p:txBody>
      </p: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CF155F6A-260D-4A22-AF8B-DA4E3618FBE7}"/>
              </a:ext>
            </a:extLst>
          </p:cNvPr>
          <p:cNvGrpSpPr/>
          <p:nvPr/>
        </p:nvGrpSpPr>
        <p:grpSpPr>
          <a:xfrm>
            <a:off x="8582598" y="4797107"/>
            <a:ext cx="2784594" cy="327170"/>
            <a:chOff x="80180" y="997224"/>
            <a:chExt cx="5473331" cy="327170"/>
          </a:xfrm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6F062A54-63A4-4B63-B51D-7CFD28CFA6D1}"/>
                </a:ext>
              </a:extLst>
            </p:cNvPr>
            <p:cNvSpPr/>
            <p:nvPr/>
          </p:nvSpPr>
          <p:spPr>
            <a:xfrm>
              <a:off x="1286941" y="997224"/>
              <a:ext cx="1481425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266A794E-9A55-4F3E-BC5A-E43F7B013515}"/>
                </a:ext>
              </a:extLst>
            </p:cNvPr>
            <p:cNvSpPr/>
            <p:nvPr/>
          </p:nvSpPr>
          <p:spPr>
            <a:xfrm>
              <a:off x="2768367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CF994F0F-804C-4C8F-B7E7-16E8205CE61E}"/>
                </a:ext>
              </a:extLst>
            </p:cNvPr>
            <p:cNvSpPr/>
            <p:nvPr/>
          </p:nvSpPr>
          <p:spPr>
            <a:xfrm>
              <a:off x="4160939" y="997224"/>
              <a:ext cx="1392572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BAB1C90F-75FC-450D-98F4-625E4EC004CE}"/>
                </a:ext>
              </a:extLst>
            </p:cNvPr>
            <p:cNvSpPr/>
            <p:nvPr/>
          </p:nvSpPr>
          <p:spPr>
            <a:xfrm>
              <a:off x="80180" y="997224"/>
              <a:ext cx="1276856" cy="327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1350AB7D-03D9-400C-A0FD-526F7B386091}"/>
              </a:ext>
            </a:extLst>
          </p:cNvPr>
          <p:cNvSpPr txBox="1"/>
          <p:nvPr/>
        </p:nvSpPr>
        <p:spPr>
          <a:xfrm>
            <a:off x="8623771" y="5133913"/>
            <a:ext cx="35466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altLang="ko-KR" sz="2800" dirty="0"/>
              <a:t>Resource conflict</a:t>
            </a:r>
          </a:p>
          <a:p>
            <a:pPr algn="r">
              <a:lnSpc>
                <a:spcPts val="2800"/>
              </a:lnSpc>
            </a:pPr>
            <a:r>
              <a:rPr lang="en-US" altLang="ko-KR" sz="2800" dirty="0"/>
              <a:t>(i0 and i1 use the same functional unit)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C0C1738-2A04-4F71-8EEF-947EDBB1CF7C}"/>
              </a:ext>
            </a:extLst>
          </p:cNvPr>
          <p:cNvCxnSpPr>
            <a:cxnSpLocks/>
          </p:cNvCxnSpPr>
          <p:nvPr/>
        </p:nvCxnSpPr>
        <p:spPr>
          <a:xfrm>
            <a:off x="5834395" y="1176695"/>
            <a:ext cx="0" cy="5168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Instruction-level Parallelism – degree of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437089"/>
          </a:xfrm>
        </p:spPr>
        <p:txBody>
          <a:bodyPr/>
          <a:lstStyle/>
          <a:p>
            <a:r>
              <a:rPr lang="en-US" altLang="ko-KR" dirty="0"/>
              <a:t>Consider: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b="1" dirty="0"/>
              <a:t>LOAD</a:t>
            </a:r>
            <a:r>
              <a:rPr lang="en-US" altLang="ko-KR" dirty="0"/>
              <a:t>  R1, R2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b="1" dirty="0"/>
              <a:t>ADD</a:t>
            </a:r>
            <a:r>
              <a:rPr lang="en-US" altLang="ko-KR" dirty="0"/>
              <a:t>   R3, 1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b="1" dirty="0"/>
              <a:t>ADD</a:t>
            </a:r>
            <a:r>
              <a:rPr lang="en-US" altLang="ko-KR" dirty="0"/>
              <a:t>   R4, R2</a:t>
            </a:r>
          </a:p>
          <a:p>
            <a:pPr lvl="1"/>
            <a:r>
              <a:rPr lang="en-US" altLang="ko-KR" dirty="0"/>
              <a:t>These can be handled in </a:t>
            </a:r>
            <a:r>
              <a:rPr lang="en-US" altLang="ko-KR" dirty="0" smtClean="0"/>
              <a:t>parallel </a:t>
            </a:r>
            <a:endParaRPr lang="en-US" altLang="ko-KR" dirty="0"/>
          </a:p>
          <a:p>
            <a:r>
              <a:rPr lang="en-US" altLang="ko-KR" dirty="0"/>
              <a:t>Consider: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b="1" dirty="0"/>
              <a:t>ADD</a:t>
            </a:r>
            <a:r>
              <a:rPr lang="en-US" altLang="ko-KR" dirty="0"/>
              <a:t>   </a:t>
            </a:r>
            <a:r>
              <a:rPr lang="en-US" altLang="ko-KR" b="1" dirty="0">
                <a:solidFill>
                  <a:srgbClr val="FF0000"/>
                </a:solidFill>
              </a:rPr>
              <a:t>R3</a:t>
            </a:r>
            <a:r>
              <a:rPr lang="en-US" altLang="ko-KR" dirty="0"/>
              <a:t>, 1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b="1" dirty="0"/>
              <a:t>ADD</a:t>
            </a:r>
            <a:r>
              <a:rPr lang="en-US" altLang="ko-KR" dirty="0"/>
              <a:t>   </a:t>
            </a:r>
            <a:r>
              <a:rPr lang="en-US" altLang="ko-KR" b="1" dirty="0">
                <a:solidFill>
                  <a:srgbClr val="3333CC"/>
                </a:solidFill>
              </a:rPr>
              <a:t>R4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R3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b="1" dirty="0"/>
              <a:t>STO</a:t>
            </a:r>
            <a:r>
              <a:rPr lang="en-US" altLang="ko-KR" dirty="0"/>
              <a:t>  (</a:t>
            </a:r>
            <a:r>
              <a:rPr lang="en-US" altLang="ko-KR" b="1" dirty="0">
                <a:solidFill>
                  <a:srgbClr val="3333CC"/>
                </a:solidFill>
              </a:rPr>
              <a:t>R4</a:t>
            </a:r>
            <a:r>
              <a:rPr lang="en-US" altLang="ko-KR" dirty="0"/>
              <a:t>), R0</a:t>
            </a:r>
          </a:p>
          <a:p>
            <a:pPr lvl="1"/>
            <a:r>
              <a:rPr lang="en-US" altLang="ko-KR" dirty="0"/>
              <a:t>These cannot be handled in </a:t>
            </a:r>
            <a:r>
              <a:rPr lang="en-US" altLang="ko-KR" dirty="0" smtClean="0"/>
              <a:t>parallel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6974047" y="4116626"/>
            <a:ext cx="50328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000099"/>
                </a:solidFill>
              </a:rPr>
              <a:t>The “degree” of instruction-level parallelism is determined by the number of instructions that can </a:t>
            </a:r>
            <a:br>
              <a:rPr lang="en-US" altLang="en-US" sz="2800" dirty="0">
                <a:solidFill>
                  <a:srgbClr val="000099"/>
                </a:solidFill>
              </a:rPr>
            </a:br>
            <a:r>
              <a:rPr lang="en-US" altLang="en-US" sz="2800" dirty="0">
                <a:solidFill>
                  <a:srgbClr val="000099"/>
                </a:solidFill>
              </a:rPr>
              <a:t>be executed in parallel without </a:t>
            </a:r>
            <a:br>
              <a:rPr lang="en-US" altLang="en-US" sz="2800" dirty="0">
                <a:solidFill>
                  <a:srgbClr val="000099"/>
                </a:solidFill>
              </a:rPr>
            </a:br>
            <a:r>
              <a:rPr lang="en-US" altLang="en-US" sz="2800" dirty="0">
                <a:solidFill>
                  <a:srgbClr val="000099"/>
                </a:solidFill>
              </a:rPr>
              <a:t>stalling for dependencies</a:t>
            </a:r>
          </a:p>
        </p:txBody>
      </p:sp>
    </p:spTree>
    <p:extLst>
      <p:ext uri="{BB962C8B-B14F-4D97-AF65-F5344CB8AC3E}">
        <p14:creationId xmlns:p14="http://schemas.microsoft.com/office/powerpoint/2010/main" val="37127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358913" y="2408846"/>
            <a:ext cx="5474319" cy="646331"/>
          </a:xfrm>
        </p:spPr>
        <p:txBody>
          <a:bodyPr/>
          <a:lstStyle/>
          <a:p>
            <a:r>
              <a:rPr kumimoji="1" lang="en-US" altLang="ko-KR" dirty="0" smtClean="0"/>
              <a:t>Out-of-order Completion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3216586" cy="480131"/>
          </a:xfrm>
        </p:spPr>
        <p:txBody>
          <a:bodyPr/>
          <a:lstStyle/>
          <a:p>
            <a:r>
              <a:rPr lang="en-US" altLang="ko-KR" dirty="0" smtClean="0"/>
              <a:t>Superscalar 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Instruction Issue Policies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Order in which instructions are fetched</a:t>
            </a:r>
          </a:p>
          <a:p>
            <a:endParaRPr lang="en-US" altLang="ko-KR" dirty="0"/>
          </a:p>
          <a:p>
            <a:r>
              <a:rPr lang="en-US" altLang="ko-KR" dirty="0"/>
              <a:t>Order in which instructions are executed</a:t>
            </a:r>
          </a:p>
          <a:p>
            <a:endParaRPr lang="en-US" altLang="ko-KR" dirty="0"/>
          </a:p>
          <a:p>
            <a:r>
              <a:rPr lang="en-US" altLang="ko-KR" dirty="0"/>
              <a:t>Order in which instructions update registers and memory values (order of completion)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In-Order Issue / </a:t>
            </a:r>
            <a:r>
              <a:rPr lang="en-GB" altLang="en-US" dirty="0" smtClean="0"/>
              <a:t>In-Order </a:t>
            </a:r>
            <a:r>
              <a:rPr lang="en-GB" altLang="en-US" dirty="0"/>
              <a:t>Completion </a:t>
            </a:r>
            <a:r>
              <a:rPr lang="en-GB" altLang="en-US" dirty="0" smtClean="0"/>
              <a:t>(e.g.)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Assume:</a:t>
            </a:r>
          </a:p>
          <a:p>
            <a:r>
              <a:rPr lang="en-US" altLang="ko-KR" dirty="0"/>
              <a:t> I1 requires 2 cycles to execute</a:t>
            </a:r>
          </a:p>
          <a:p>
            <a:r>
              <a:rPr lang="en-US" altLang="ko-KR" dirty="0"/>
              <a:t> I3 &amp; I4 conflict for the same functional unit</a:t>
            </a:r>
          </a:p>
          <a:p>
            <a:r>
              <a:rPr lang="en-US" altLang="ko-KR" dirty="0"/>
              <a:t> I5 depends upon value produced by I4</a:t>
            </a:r>
          </a:p>
          <a:p>
            <a:r>
              <a:rPr lang="en-US" altLang="ko-KR" dirty="0"/>
              <a:t> I5 &amp; I6 conflict for a functional unit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3C441990-05BC-49BE-A959-AC1D8C8EB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39870"/>
              </p:ext>
            </p:extLst>
          </p:nvPr>
        </p:nvGraphicFramePr>
        <p:xfrm>
          <a:off x="8727539" y="3125138"/>
          <a:ext cx="843762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881">
                  <a:extLst>
                    <a:ext uri="{9D8B030D-6E8A-4147-A177-3AD203B41FA5}">
                      <a16:colId xmlns="" xmlns:a16="http://schemas.microsoft.com/office/drawing/2014/main" val="3899982748"/>
                    </a:ext>
                  </a:extLst>
                </a:gridCol>
                <a:gridCol w="421881">
                  <a:extLst>
                    <a:ext uri="{9D8B030D-6E8A-4147-A177-3AD203B41FA5}">
                      <a16:colId xmlns="" xmlns:a16="http://schemas.microsoft.com/office/drawing/2014/main" val="2320115317"/>
                    </a:ext>
                  </a:extLst>
                </a:gridCol>
              </a:tblGrid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I2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3608962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I3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I4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2275639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I3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I4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6867159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I4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2885233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I5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I6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1181792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I6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8226915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200014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723372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B15CF2C4-FA07-4B74-B2D0-2FBDB81ED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289522"/>
              </p:ext>
            </p:extLst>
          </p:nvPr>
        </p:nvGraphicFramePr>
        <p:xfrm>
          <a:off x="11119638" y="3125138"/>
          <a:ext cx="843762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881">
                  <a:extLst>
                    <a:ext uri="{9D8B030D-6E8A-4147-A177-3AD203B41FA5}">
                      <a16:colId xmlns="" xmlns:a16="http://schemas.microsoft.com/office/drawing/2014/main" val="3899982748"/>
                    </a:ext>
                  </a:extLst>
                </a:gridCol>
                <a:gridCol w="421881">
                  <a:extLst>
                    <a:ext uri="{9D8B030D-6E8A-4147-A177-3AD203B41FA5}">
                      <a16:colId xmlns="" xmlns:a16="http://schemas.microsoft.com/office/drawing/2014/main" val="2320115317"/>
                    </a:ext>
                  </a:extLst>
                </a:gridCol>
              </a:tblGrid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3608962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2275639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6867159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latin typeface="+mn-lt"/>
                        </a:rPr>
                        <a:t>I1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I2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2885233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1181792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latin typeface="+mn-lt"/>
                        </a:rPr>
                        <a:t>I3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I4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8226915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200014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I5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I6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723372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9FD40C33-B20C-497D-A9FA-E802D648D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54729"/>
              </p:ext>
            </p:extLst>
          </p:nvPr>
        </p:nvGraphicFramePr>
        <p:xfrm>
          <a:off x="9872173" y="3125138"/>
          <a:ext cx="1110462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154">
                  <a:extLst>
                    <a:ext uri="{9D8B030D-6E8A-4147-A177-3AD203B41FA5}">
                      <a16:colId xmlns="" xmlns:a16="http://schemas.microsoft.com/office/drawing/2014/main" val="3899982748"/>
                    </a:ext>
                  </a:extLst>
                </a:gridCol>
                <a:gridCol w="370154">
                  <a:extLst>
                    <a:ext uri="{9D8B030D-6E8A-4147-A177-3AD203B41FA5}">
                      <a16:colId xmlns="" xmlns:a16="http://schemas.microsoft.com/office/drawing/2014/main" val="2320115317"/>
                    </a:ext>
                  </a:extLst>
                </a:gridCol>
                <a:gridCol w="370154">
                  <a:extLst>
                    <a:ext uri="{9D8B030D-6E8A-4147-A177-3AD203B41FA5}">
                      <a16:colId xmlns="" xmlns:a16="http://schemas.microsoft.com/office/drawing/2014/main" val="3288884461"/>
                    </a:ext>
                  </a:extLst>
                </a:gridCol>
              </a:tblGrid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3608962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I2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2275639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6867159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I3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2885233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I4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1181792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I5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8226915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I6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200014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723372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C222EE54-3F4A-4389-97F6-C55CED79D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300644"/>
              </p:ext>
            </p:extLst>
          </p:nvPr>
        </p:nvGraphicFramePr>
        <p:xfrm>
          <a:off x="7758409" y="3125222"/>
          <a:ext cx="421881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881">
                  <a:extLst>
                    <a:ext uri="{9D8B030D-6E8A-4147-A177-3AD203B41FA5}">
                      <a16:colId xmlns="" xmlns:a16="http://schemas.microsoft.com/office/drawing/2014/main" val="3899982748"/>
                    </a:ext>
                  </a:extLst>
                </a:gridCol>
              </a:tblGrid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23608962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2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52275639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3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16867159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4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02885233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5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71181792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6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58226915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7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8200014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8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3723372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F341E15-78ED-4E27-ADB4-9EB07127ABE7}"/>
              </a:ext>
            </a:extLst>
          </p:cNvPr>
          <p:cNvSpPr txBox="1"/>
          <p:nvPr/>
        </p:nvSpPr>
        <p:spPr>
          <a:xfrm>
            <a:off x="7496977" y="2563946"/>
            <a:ext cx="94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Cycle</a:t>
            </a:r>
            <a:endParaRPr lang="ko-KR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BB1AE75-181B-40ED-83CF-70AE75F1B7EE}"/>
              </a:ext>
            </a:extLst>
          </p:cNvPr>
          <p:cNvSpPr txBox="1"/>
          <p:nvPr/>
        </p:nvSpPr>
        <p:spPr>
          <a:xfrm>
            <a:off x="8555621" y="2574158"/>
            <a:ext cx="1289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Decode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D4C6685-F32C-47FA-BDB4-4FB96FF910E3}"/>
              </a:ext>
            </a:extLst>
          </p:cNvPr>
          <p:cNvSpPr txBox="1"/>
          <p:nvPr/>
        </p:nvSpPr>
        <p:spPr>
          <a:xfrm>
            <a:off x="9794282" y="2574158"/>
            <a:ext cx="1319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Execute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67CEAB1-9AAD-4906-8673-F74ECDEF7D1D}"/>
              </a:ext>
            </a:extLst>
          </p:cNvPr>
          <p:cNvSpPr txBox="1"/>
          <p:nvPr/>
        </p:nvSpPr>
        <p:spPr>
          <a:xfrm>
            <a:off x="11147312" y="2574158"/>
            <a:ext cx="99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Write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36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In-Order Issue / </a:t>
            </a:r>
            <a:r>
              <a:rPr lang="en-GB" altLang="en-US" dirty="0" smtClean="0"/>
              <a:t>Out-of-Order </a:t>
            </a:r>
            <a:r>
              <a:rPr lang="en-GB" altLang="en-US" dirty="0"/>
              <a:t>Completion </a:t>
            </a:r>
            <a:r>
              <a:rPr lang="en-GB" altLang="en-US" dirty="0" smtClean="0"/>
              <a:t>(e.g.)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609600" y="6117345"/>
            <a:ext cx="4857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000099"/>
                </a:solidFill>
              </a:rPr>
              <a:t>How does this effect interrupts?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A8265453-7E8F-4C3A-BAC3-CFABA0265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67563"/>
              </p:ext>
            </p:extLst>
          </p:nvPr>
        </p:nvGraphicFramePr>
        <p:xfrm>
          <a:off x="8727539" y="3125138"/>
          <a:ext cx="843762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881">
                  <a:extLst>
                    <a:ext uri="{9D8B030D-6E8A-4147-A177-3AD203B41FA5}">
                      <a16:colId xmlns="" xmlns:a16="http://schemas.microsoft.com/office/drawing/2014/main" val="3899982748"/>
                    </a:ext>
                  </a:extLst>
                </a:gridCol>
                <a:gridCol w="421881">
                  <a:extLst>
                    <a:ext uri="{9D8B030D-6E8A-4147-A177-3AD203B41FA5}">
                      <a16:colId xmlns="" xmlns:a16="http://schemas.microsoft.com/office/drawing/2014/main" val="2320115317"/>
                    </a:ext>
                  </a:extLst>
                </a:gridCol>
              </a:tblGrid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I2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3608962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I3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I4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2275639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I4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6867159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I5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I6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2885233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I6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1181792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8226915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200014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723372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2326A641-E551-4315-BB8B-5AB888594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88489"/>
              </p:ext>
            </p:extLst>
          </p:nvPr>
        </p:nvGraphicFramePr>
        <p:xfrm>
          <a:off x="11119638" y="3125138"/>
          <a:ext cx="843762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881">
                  <a:extLst>
                    <a:ext uri="{9D8B030D-6E8A-4147-A177-3AD203B41FA5}">
                      <a16:colId xmlns="" xmlns:a16="http://schemas.microsoft.com/office/drawing/2014/main" val="3899982748"/>
                    </a:ext>
                  </a:extLst>
                </a:gridCol>
                <a:gridCol w="421881">
                  <a:extLst>
                    <a:ext uri="{9D8B030D-6E8A-4147-A177-3AD203B41FA5}">
                      <a16:colId xmlns="" xmlns:a16="http://schemas.microsoft.com/office/drawing/2014/main" val="2320115317"/>
                    </a:ext>
                  </a:extLst>
                </a:gridCol>
              </a:tblGrid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3608962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2275639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latin typeface="+mn-lt"/>
                        </a:rPr>
                        <a:t>I2</a:t>
                      </a:r>
                      <a:endParaRPr lang="ko-KR" altLang="en-US" sz="2800" dirty="0" smtClean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6867159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latin typeface="+mn-lt"/>
                        </a:rPr>
                        <a:t>I1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I3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2885233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I4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1181792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latin typeface="+mn-lt"/>
                        </a:rPr>
                        <a:t>I5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8226915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I6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200014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723372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612CB2AF-E858-4AB4-A686-8563636A8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96811"/>
              </p:ext>
            </p:extLst>
          </p:nvPr>
        </p:nvGraphicFramePr>
        <p:xfrm>
          <a:off x="9872173" y="3125138"/>
          <a:ext cx="1110462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154">
                  <a:extLst>
                    <a:ext uri="{9D8B030D-6E8A-4147-A177-3AD203B41FA5}">
                      <a16:colId xmlns="" xmlns:a16="http://schemas.microsoft.com/office/drawing/2014/main" val="3899982748"/>
                    </a:ext>
                  </a:extLst>
                </a:gridCol>
                <a:gridCol w="370154">
                  <a:extLst>
                    <a:ext uri="{9D8B030D-6E8A-4147-A177-3AD203B41FA5}">
                      <a16:colId xmlns="" xmlns:a16="http://schemas.microsoft.com/office/drawing/2014/main" val="2320115317"/>
                    </a:ext>
                  </a:extLst>
                </a:gridCol>
                <a:gridCol w="370154">
                  <a:extLst>
                    <a:ext uri="{9D8B030D-6E8A-4147-A177-3AD203B41FA5}">
                      <a16:colId xmlns="" xmlns:a16="http://schemas.microsoft.com/office/drawing/2014/main" val="3288884461"/>
                    </a:ext>
                  </a:extLst>
                </a:gridCol>
              </a:tblGrid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3608962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I2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2275639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I3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6867159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I4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2885233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I5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1181792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I6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8226915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200014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723372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E4B86B02-AC30-4CE7-B239-6C6571F66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8113"/>
              </p:ext>
            </p:extLst>
          </p:nvPr>
        </p:nvGraphicFramePr>
        <p:xfrm>
          <a:off x="7758409" y="3125222"/>
          <a:ext cx="421881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881">
                  <a:extLst>
                    <a:ext uri="{9D8B030D-6E8A-4147-A177-3AD203B41FA5}">
                      <a16:colId xmlns="" xmlns:a16="http://schemas.microsoft.com/office/drawing/2014/main" val="3899982748"/>
                    </a:ext>
                  </a:extLst>
                </a:gridCol>
              </a:tblGrid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23608962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2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52275639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3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16867159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4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02885233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5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71181792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6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58226915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7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8200014"/>
                  </a:ext>
                </a:extLst>
              </a:tr>
              <a:tr h="31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8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3723372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119F946-9CD3-4E7B-A303-A3249261809B}"/>
              </a:ext>
            </a:extLst>
          </p:cNvPr>
          <p:cNvSpPr txBox="1"/>
          <p:nvPr/>
        </p:nvSpPr>
        <p:spPr>
          <a:xfrm>
            <a:off x="7496977" y="2563946"/>
            <a:ext cx="94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Cycle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B4E3625-217D-4DB4-AB31-97333EB03EBD}"/>
              </a:ext>
            </a:extLst>
          </p:cNvPr>
          <p:cNvSpPr txBox="1"/>
          <p:nvPr/>
        </p:nvSpPr>
        <p:spPr>
          <a:xfrm>
            <a:off x="8555621" y="2574158"/>
            <a:ext cx="1289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Decode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950E81F-3D40-4591-8A81-0A090BC02BD6}"/>
              </a:ext>
            </a:extLst>
          </p:cNvPr>
          <p:cNvSpPr txBox="1"/>
          <p:nvPr/>
        </p:nvSpPr>
        <p:spPr>
          <a:xfrm>
            <a:off x="9794282" y="2574158"/>
            <a:ext cx="1319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Execute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41B9A9C-45D7-40B6-B5D6-31ECA589F2C2}"/>
              </a:ext>
            </a:extLst>
          </p:cNvPr>
          <p:cNvSpPr txBox="1"/>
          <p:nvPr/>
        </p:nvSpPr>
        <p:spPr>
          <a:xfrm>
            <a:off x="11147312" y="2574158"/>
            <a:ext cx="99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Write</a:t>
            </a:r>
            <a:endParaRPr lang="ko-KR" altLang="en-US" sz="28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25021ABF-5163-4A8E-A0DF-D1A7767596ED}"/>
              </a:ext>
            </a:extLst>
          </p:cNvPr>
          <p:cNvSpPr txBox="1">
            <a:spLocks/>
          </p:cNvSpPr>
          <p:nvPr/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6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432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Again:</a:t>
            </a:r>
          </a:p>
          <a:p>
            <a:r>
              <a:rPr lang="en-US" altLang="ko-KR" dirty="0"/>
              <a:t> I1 requires 2 cycles to execute</a:t>
            </a:r>
          </a:p>
          <a:p>
            <a:r>
              <a:rPr lang="en-US" altLang="ko-KR" dirty="0"/>
              <a:t> I3 &amp; I4 conflict for the same functional unit</a:t>
            </a:r>
          </a:p>
          <a:p>
            <a:r>
              <a:rPr lang="en-US" altLang="ko-KR" dirty="0"/>
              <a:t> I5 depends upon value produced by I4</a:t>
            </a:r>
          </a:p>
          <a:p>
            <a:r>
              <a:rPr lang="en-US" altLang="ko-KR" dirty="0"/>
              <a:t> I5 &amp; I6 conflict for a functional unit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2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019478" y="2408846"/>
            <a:ext cx="4153188" cy="646331"/>
          </a:xfrm>
        </p:spPr>
        <p:txBody>
          <a:bodyPr/>
          <a:lstStyle/>
          <a:p>
            <a:r>
              <a:rPr kumimoji="1" lang="en-US" altLang="ko-KR" dirty="0" smtClean="0"/>
              <a:t>Register Renaming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3216586" cy="480131"/>
          </a:xfrm>
        </p:spPr>
        <p:txBody>
          <a:bodyPr/>
          <a:lstStyle/>
          <a:p>
            <a:r>
              <a:rPr lang="en-US" altLang="ko-KR" dirty="0" smtClean="0"/>
              <a:t>Superscalar 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4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000" y="1066800"/>
            <a:ext cx="9675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Assembly Language</a:t>
            </a:r>
          </a:p>
          <a:p>
            <a:r>
              <a:rPr lang="en-US" dirty="0"/>
              <a:t>Simple Processor Design</a:t>
            </a:r>
          </a:p>
          <a:p>
            <a:r>
              <a:rPr lang="en-US" dirty="0"/>
              <a:t>Pipelined Processor</a:t>
            </a:r>
          </a:p>
          <a:p>
            <a:r>
              <a:rPr lang="en-US" dirty="0"/>
              <a:t>Memory Hierarchy</a:t>
            </a:r>
          </a:p>
          <a:p>
            <a:r>
              <a:rPr lang="en-US" dirty="0"/>
              <a:t>Out-of-Order Execution</a:t>
            </a:r>
          </a:p>
          <a:p>
            <a:pPr lvl="1"/>
            <a:r>
              <a:rPr lang="en-US" dirty="0"/>
              <a:t>Register </a:t>
            </a:r>
            <a:r>
              <a:rPr lang="en-US" dirty="0" err="1"/>
              <a:t>Scoreboarding</a:t>
            </a:r>
            <a:endParaRPr lang="en-US" dirty="0"/>
          </a:p>
          <a:p>
            <a:pPr lvl="1"/>
            <a:r>
              <a:rPr lang="en-US" dirty="0"/>
              <a:t>Register Renaming</a:t>
            </a:r>
          </a:p>
          <a:p>
            <a:r>
              <a:rPr lang="en-US" dirty="0">
                <a:solidFill>
                  <a:srgbClr val="FF0000"/>
                </a:solidFill>
              </a:rPr>
              <a:t>Superscalar</a:t>
            </a:r>
          </a:p>
          <a:p>
            <a:r>
              <a:rPr lang="en-US" dirty="0"/>
              <a:t>Multithreading</a:t>
            </a:r>
          </a:p>
          <a:p>
            <a:r>
              <a:rPr lang="en-US" dirty="0" err="1"/>
              <a:t>Manycores</a:t>
            </a:r>
            <a:endParaRPr lang="en-US" dirty="0"/>
          </a:p>
          <a:p>
            <a:r>
              <a:rPr lang="en-US" dirty="0"/>
              <a:t>Accelerators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are we and where to?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5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Register Renaming to avoid hazards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Output and </a:t>
            </a:r>
            <a:r>
              <a:rPr lang="en-US" altLang="ko-KR" dirty="0" err="1"/>
              <a:t>antidependencies</a:t>
            </a:r>
            <a:r>
              <a:rPr lang="en-US" altLang="ko-KR" dirty="0"/>
              <a:t> occur because register contents may not reflect the correct ordering from the program</a:t>
            </a:r>
          </a:p>
          <a:p>
            <a:endParaRPr lang="en-US" altLang="ko-KR" dirty="0"/>
          </a:p>
          <a:p>
            <a:r>
              <a:rPr lang="en-US" altLang="ko-KR" dirty="0"/>
              <a:t>Can require a pipeline stall</a:t>
            </a:r>
          </a:p>
          <a:p>
            <a:endParaRPr lang="en-US" altLang="ko-KR" dirty="0"/>
          </a:p>
          <a:p>
            <a:r>
              <a:rPr lang="en-US" altLang="ko-KR" dirty="0"/>
              <a:t>One solution: Allocate Registers dynamically (renaming registers)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Register Renaming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altLang="ko-KR" b="1" dirty="0"/>
              <a:t>Add</a:t>
            </a:r>
            <a:r>
              <a:rPr lang="pt-BR" altLang="ko-KR" dirty="0"/>
              <a:t> R3, R3, R5		R3b:=R3a + R5a    	(I1)</a:t>
            </a:r>
          </a:p>
          <a:p>
            <a:pPr marL="0" indent="0" algn="ctr">
              <a:buNone/>
            </a:pPr>
            <a:r>
              <a:rPr lang="pt-BR" altLang="ko-KR" b="1" dirty="0"/>
              <a:t>Add</a:t>
            </a:r>
            <a:r>
              <a:rPr lang="pt-BR" altLang="ko-KR" dirty="0"/>
              <a:t> R4, R3, 1        	R4b:=R3b + 1      		(I2)</a:t>
            </a:r>
          </a:p>
          <a:p>
            <a:pPr marL="0" indent="0" algn="ctr">
              <a:buNone/>
            </a:pPr>
            <a:r>
              <a:rPr lang="pt-BR" altLang="ko-KR" b="1" dirty="0"/>
              <a:t>Add</a:t>
            </a:r>
            <a:r>
              <a:rPr lang="pt-BR" altLang="ko-KR" dirty="0"/>
              <a:t> R3, R5, 1        	R3c:=R5a + 1      		(I3)</a:t>
            </a:r>
          </a:p>
          <a:p>
            <a:pPr marL="0" indent="0" algn="ctr">
              <a:buNone/>
            </a:pPr>
            <a:r>
              <a:rPr lang="pt-BR" altLang="ko-KR" b="1" dirty="0"/>
              <a:t>Add</a:t>
            </a:r>
            <a:r>
              <a:rPr lang="pt-BR" altLang="ko-KR" dirty="0"/>
              <a:t> R7, R3, R4     		R7b:=R3c + R4b   		(I4)</a:t>
            </a:r>
          </a:p>
          <a:p>
            <a:pPr marL="0" indent="0">
              <a:buNone/>
            </a:pPr>
            <a:endParaRPr lang="pt-BR" altLang="ko-KR" dirty="0"/>
          </a:p>
          <a:p>
            <a:r>
              <a:rPr lang="pt-BR" altLang="ko-KR" dirty="0"/>
              <a:t>Without “subscript” refers to logical register in instruction</a:t>
            </a:r>
          </a:p>
          <a:p>
            <a:r>
              <a:rPr lang="pt-BR" altLang="ko-KR" dirty="0"/>
              <a:t>With subscript is hardware register allocated:  R3a  R3b  R3c</a:t>
            </a:r>
          </a:p>
          <a:p>
            <a:pPr marL="0" indent="0">
              <a:buNone/>
            </a:pPr>
            <a:r>
              <a:rPr lang="pt-BR" altLang="ko-KR" dirty="0">
                <a:solidFill>
                  <a:srgbClr val="FF0000"/>
                </a:solidFill>
              </a:rPr>
              <a:t>Note: R3c avoids: antidependency on I2 output dependency I1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000" y="934614"/>
            <a:ext cx="11232096" cy="1304289"/>
          </a:xfrm>
        </p:spPr>
        <p:txBody>
          <a:bodyPr/>
          <a:lstStyle/>
          <a:p>
            <a:r>
              <a:rPr lang="en-US" altLang="ko-KR" dirty="0"/>
              <a:t>Not worth duplication of functional units without register renaming</a:t>
            </a:r>
          </a:p>
          <a:p>
            <a:pPr lvl="1"/>
            <a:r>
              <a:rPr lang="en-US" altLang="ko-KR" dirty="0"/>
              <a:t>Need instruction window large enough </a:t>
            </a:r>
            <a:br>
              <a:rPr lang="en-US" altLang="ko-KR" dirty="0"/>
            </a:br>
            <a:r>
              <a:rPr lang="en-US" altLang="ko-KR" dirty="0"/>
              <a:t>(more than 8, probably not more than 32)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Speedups of Machine Organizations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251840" y="6561834"/>
            <a:ext cx="589856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3456181" y="2351770"/>
            <a:ext cx="8735819" cy="4222368"/>
            <a:chOff x="3456181" y="2307808"/>
            <a:chExt cx="8735819" cy="4222368"/>
          </a:xfrm>
        </p:grpSpPr>
        <p:pic>
          <p:nvPicPr>
            <p:cNvPr id="5" name="Picture 1028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324" r="6726" b="13918"/>
            <a:stretch/>
          </p:blipFill>
          <p:spPr bwMode="auto">
            <a:xfrm>
              <a:off x="3526472" y="2323762"/>
              <a:ext cx="8420324" cy="3859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2973446" y="3889462"/>
              <a:ext cx="148869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Speedup</a:t>
              </a:r>
              <a:endParaRPr lang="ko-KR" alt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7361575" y="3889462"/>
              <a:ext cx="148869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Speedup</a:t>
              </a:r>
              <a:endParaRPr lang="ko-KR" alt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75823" y="5978381"/>
              <a:ext cx="803711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altLang="ko-KR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591" y="2307808"/>
              <a:ext cx="28384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Without renaming</a:t>
              </a:r>
              <a:endParaRPr lang="ko-KR" alt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96350" y="2323762"/>
              <a:ext cx="246677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With renaming</a:t>
              </a:r>
              <a:endParaRPr lang="ko-KR" alt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45789" y="5978381"/>
              <a:ext cx="369084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Base  +Id/</a:t>
              </a:r>
              <a:r>
                <a:rPr lang="en-US" altLang="ko-KR" sz="2800" dirty="0" err="1"/>
                <a:t>st</a:t>
              </a:r>
              <a:r>
                <a:rPr lang="ko-KR" altLang="en-US" sz="2800" dirty="0"/>
                <a:t>  </a:t>
              </a:r>
              <a:r>
                <a:rPr lang="en-US" altLang="ko-KR" sz="2800" dirty="0"/>
                <a:t>+</a:t>
              </a:r>
              <a:r>
                <a:rPr lang="en-US" altLang="ko-KR" sz="2800" dirty="0" err="1"/>
                <a:t>alu</a:t>
              </a:r>
              <a:r>
                <a:rPr lang="en-US" altLang="ko-KR" sz="2800" dirty="0"/>
                <a:t> </a:t>
              </a:r>
              <a:r>
                <a:rPr lang="ko-KR" altLang="en-US" sz="2800" dirty="0"/>
                <a:t> </a:t>
              </a:r>
              <a:r>
                <a:rPr lang="en-US" altLang="ko-KR" sz="2800" dirty="0"/>
                <a:t>+both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68301" y="6006956"/>
              <a:ext cx="37236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Base  +Id/</a:t>
              </a:r>
              <a:r>
                <a:rPr lang="en-US" altLang="ko-KR" sz="2800" dirty="0" err="1"/>
                <a:t>st</a:t>
              </a:r>
              <a:r>
                <a:rPr lang="ko-KR" altLang="en-US" sz="2800" dirty="0"/>
                <a:t>  </a:t>
              </a:r>
              <a:r>
                <a:rPr lang="en-US" altLang="ko-KR" sz="2800" dirty="0"/>
                <a:t>+</a:t>
              </a:r>
              <a:r>
                <a:rPr lang="en-US" altLang="ko-KR" sz="2800" dirty="0" err="1"/>
                <a:t>alu</a:t>
              </a:r>
              <a:r>
                <a:rPr lang="en-US" altLang="ko-KR" sz="2800" dirty="0"/>
                <a:t> </a:t>
              </a:r>
              <a:r>
                <a:rPr lang="ko-KR" altLang="en-US" sz="2800" dirty="0"/>
                <a:t> </a:t>
              </a:r>
              <a:r>
                <a:rPr lang="en-US" altLang="ko-KR" sz="2800" dirty="0"/>
                <a:t>+both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33586" y="3746763"/>
            <a:ext cx="2112580" cy="1770965"/>
            <a:chOff x="225790" y="2924983"/>
            <a:chExt cx="2112580" cy="1770965"/>
          </a:xfrm>
        </p:grpSpPr>
        <p:sp>
          <p:nvSpPr>
            <p:cNvPr id="18" name="TextBox 17"/>
            <p:cNvSpPr txBox="1"/>
            <p:nvPr/>
          </p:nvSpPr>
          <p:spPr>
            <a:xfrm>
              <a:off x="225790" y="3741841"/>
              <a:ext cx="2112580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Window size</a:t>
              </a:r>
              <a:br>
                <a:rPr lang="en-US" altLang="ko-KR" sz="2800" dirty="0"/>
              </a:br>
              <a:r>
                <a:rPr lang="en-US" altLang="ko-KR" sz="2800" dirty="0"/>
                <a:t>(construction)</a:t>
              </a:r>
              <a:endParaRPr lang="ko-KR" alt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3323" y="2928975"/>
              <a:ext cx="36740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8</a:t>
              </a:r>
              <a:endParaRPr lang="ko-KR" alt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5077" y="2924983"/>
              <a:ext cx="55015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16</a:t>
              </a:r>
              <a:endParaRPr lang="ko-KR" altLang="en-US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7928" y="2924983"/>
              <a:ext cx="55015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32</a:t>
              </a:r>
              <a:endParaRPr lang="ko-KR" altLang="en-US" sz="2800" dirty="0"/>
            </a:p>
          </p:txBody>
        </p:sp>
        <p:pic>
          <p:nvPicPr>
            <p:cNvPr id="22" name="Picture 1028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044" t="2559" r="11202" b="91208"/>
            <a:stretch/>
          </p:blipFill>
          <p:spPr bwMode="auto">
            <a:xfrm>
              <a:off x="435566" y="3431570"/>
              <a:ext cx="1783296" cy="335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8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116396" y="2408846"/>
            <a:ext cx="3959353" cy="646331"/>
          </a:xfrm>
        </p:spPr>
        <p:txBody>
          <a:bodyPr/>
          <a:lstStyle/>
          <a:p>
            <a:r>
              <a:rPr kumimoji="1" lang="en-US" altLang="ko-KR" dirty="0" smtClean="0"/>
              <a:t>Branch Prediction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3216458" cy="480131"/>
          </a:xfrm>
        </p:spPr>
        <p:txBody>
          <a:bodyPr/>
          <a:lstStyle/>
          <a:p>
            <a:r>
              <a:rPr lang="en-US" altLang="ko-KR" dirty="0" smtClean="0"/>
              <a:t>Superscalar 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3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Branch Prediction in Superscalar Machines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Delayed branch slot not used </a:t>
            </a:r>
            <a:r>
              <a:rPr lang="en-US" altLang="ko-KR" dirty="0" smtClean="0"/>
              <a:t>much</a:t>
            </a:r>
          </a:p>
          <a:p>
            <a:pPr lvl="1"/>
            <a:r>
              <a:rPr lang="en-US" altLang="ko-KR" dirty="0" smtClean="0"/>
              <a:t>Multiple instructions need to execute in the delay slot</a:t>
            </a:r>
          </a:p>
          <a:p>
            <a:pPr lvl="1"/>
            <a:r>
              <a:rPr lang="en-US" altLang="ko-KR" dirty="0" smtClean="0"/>
              <a:t>This </a:t>
            </a:r>
            <a:r>
              <a:rPr lang="en-US" altLang="ko-KR" dirty="0"/>
              <a:t>leads </a:t>
            </a:r>
            <a:r>
              <a:rPr lang="en-US" altLang="ko-KR" dirty="0" smtClean="0"/>
              <a:t>to too </a:t>
            </a:r>
            <a:r>
              <a:rPr lang="en-US" altLang="ko-KR" dirty="0"/>
              <a:t>much complexity in </a:t>
            </a:r>
            <a:r>
              <a:rPr lang="en-US" altLang="ko-KR" dirty="0" smtClean="0"/>
              <a:t>recovery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Branch prediction should be used</a:t>
            </a:r>
          </a:p>
          <a:p>
            <a:pPr lvl="1"/>
            <a:r>
              <a:rPr lang="en-US" altLang="ko-KR" dirty="0"/>
              <a:t>Branch history is very useful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View of Superscalar Execution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111" name="그룹 110">
            <a:extLst>
              <a:ext uri="{FF2B5EF4-FFF2-40B4-BE49-F238E27FC236}">
                <a16:creationId xmlns="" xmlns:a16="http://schemas.microsoft.com/office/drawing/2014/main" id="{0C273A5D-D319-48FF-85BB-F8D560983211}"/>
              </a:ext>
            </a:extLst>
          </p:cNvPr>
          <p:cNvGrpSpPr/>
          <p:nvPr/>
        </p:nvGrpSpPr>
        <p:grpSpPr>
          <a:xfrm>
            <a:off x="961211" y="830534"/>
            <a:ext cx="10785332" cy="5913862"/>
            <a:chOff x="306870" y="877994"/>
            <a:chExt cx="10785332" cy="5913862"/>
          </a:xfrm>
        </p:grpSpPr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18C537D0-A7C1-4918-84CB-D6D4CCE5E928}"/>
                </a:ext>
              </a:extLst>
            </p:cNvPr>
            <p:cNvSpPr/>
            <p:nvPr/>
          </p:nvSpPr>
          <p:spPr>
            <a:xfrm>
              <a:off x="4607776" y="1880382"/>
              <a:ext cx="2706100" cy="4637959"/>
            </a:xfrm>
            <a:prstGeom prst="rect">
              <a:avLst/>
            </a:prstGeom>
            <a:noFill/>
            <a:ln w="571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06870" y="877994"/>
              <a:ext cx="10785332" cy="5913862"/>
              <a:chOff x="266700" y="628272"/>
              <a:chExt cx="10785332" cy="591386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66700" y="1733550"/>
                <a:ext cx="1423467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/>
                  <a:t>Static</a:t>
                </a:r>
                <a:br>
                  <a:rPr lang="en-US" altLang="ko-KR" sz="2800" dirty="0"/>
                </a:br>
                <a:r>
                  <a:rPr lang="en-US" altLang="ko-KR" sz="2800" dirty="0"/>
                  <a:t>Program</a:t>
                </a:r>
                <a:endParaRPr lang="ko-KR" altLang="en-US" sz="28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812939" y="4437434"/>
                <a:ext cx="276620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/>
                  <a:t>Instruction fetch </a:t>
                </a:r>
                <a:br>
                  <a:rPr lang="en-US" altLang="ko-KR" sz="2800" dirty="0"/>
                </a:br>
                <a:r>
                  <a:rPr lang="en-US" altLang="ko-KR" sz="2800" dirty="0"/>
                  <a:t>and </a:t>
                </a:r>
                <a:br>
                  <a:rPr lang="en-US" altLang="ko-KR" sz="2800" dirty="0"/>
                </a:br>
                <a:r>
                  <a:rPr lang="en-US" altLang="ko-KR" sz="2800" dirty="0"/>
                  <a:t>branch prediction</a:t>
                </a:r>
                <a:endParaRPr lang="ko-KR" altLang="en-US" sz="28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24226" y="689520"/>
                <a:ext cx="183803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/>
                  <a:t>Instruction</a:t>
                </a:r>
              </a:p>
              <a:p>
                <a:pPr algn="ctr"/>
                <a:r>
                  <a:rPr lang="en-US" altLang="ko-KR" sz="2800" dirty="0"/>
                  <a:t>dispatch</a:t>
                </a:r>
                <a:endParaRPr lang="ko-KR" altLang="en-US" sz="28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097907" y="628272"/>
                <a:ext cx="183803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/>
                  <a:t>Instruction</a:t>
                </a:r>
              </a:p>
              <a:p>
                <a:pPr algn="ctr"/>
                <a:r>
                  <a:rPr lang="en-US" altLang="ko-KR" sz="2800" dirty="0"/>
                  <a:t>issue</a:t>
                </a:r>
                <a:endParaRPr lang="ko-KR" altLang="en-US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75666" y="1698327"/>
                <a:ext cx="18380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/>
                  <a:t>Instruction</a:t>
                </a:r>
              </a:p>
              <a:p>
                <a:pPr algn="ctr"/>
                <a:r>
                  <a:rPr lang="en-US" altLang="ko-KR" sz="2800" dirty="0"/>
                  <a:t>execution</a:t>
                </a:r>
                <a:endParaRPr lang="ko-KR" altLang="en-US" sz="28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853111" y="4144976"/>
                <a:ext cx="2198921" cy="138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/>
                  <a:t>Instruction</a:t>
                </a:r>
                <a:br>
                  <a:rPr lang="en-US" altLang="ko-KR" sz="2800" dirty="0"/>
                </a:br>
                <a:r>
                  <a:rPr lang="en-US" altLang="ko-KR" sz="2800" dirty="0"/>
                  <a:t>reorder and commit</a:t>
                </a:r>
                <a:endParaRPr lang="ko-KR" altLang="en-US" sz="2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73977" y="6018914"/>
                <a:ext cx="3818656" cy="5232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417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/>
                  <a:t>Window of execution</a:t>
                </a: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F513BC40-365E-4C73-BAB5-CA8DA9088048}"/>
                </a:ext>
              </a:extLst>
            </p:cNvPr>
            <p:cNvSpPr/>
            <p:nvPr/>
          </p:nvSpPr>
          <p:spPr>
            <a:xfrm>
              <a:off x="306870" y="2931226"/>
              <a:ext cx="1431327" cy="2155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12C0A710-2F29-46F8-8E48-85481A9D3113}"/>
                </a:ext>
              </a:extLst>
            </p:cNvPr>
            <p:cNvCxnSpPr/>
            <p:nvPr/>
          </p:nvCxnSpPr>
          <p:spPr>
            <a:xfrm>
              <a:off x="536895" y="3221372"/>
              <a:ext cx="922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59F284B1-A14C-497C-ADE8-E7419069E00F}"/>
                </a:ext>
              </a:extLst>
            </p:cNvPr>
            <p:cNvCxnSpPr/>
            <p:nvPr/>
          </p:nvCxnSpPr>
          <p:spPr>
            <a:xfrm>
              <a:off x="536895" y="3407328"/>
              <a:ext cx="922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5294C456-C3B1-4B7F-AF37-EFC1B1CD3396}"/>
                </a:ext>
              </a:extLst>
            </p:cNvPr>
            <p:cNvCxnSpPr/>
            <p:nvPr/>
          </p:nvCxnSpPr>
          <p:spPr>
            <a:xfrm>
              <a:off x="536895" y="3583497"/>
              <a:ext cx="922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80C8CCD6-306A-42FA-BA9A-EC7E22FB2376}"/>
                </a:ext>
              </a:extLst>
            </p:cNvPr>
            <p:cNvCxnSpPr/>
            <p:nvPr/>
          </p:nvCxnSpPr>
          <p:spPr>
            <a:xfrm>
              <a:off x="536895" y="3769453"/>
              <a:ext cx="922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FE0EF5F7-DD4B-44EB-85C9-B7352D0B9599}"/>
                </a:ext>
              </a:extLst>
            </p:cNvPr>
            <p:cNvCxnSpPr/>
            <p:nvPr/>
          </p:nvCxnSpPr>
          <p:spPr>
            <a:xfrm>
              <a:off x="536895" y="3961001"/>
              <a:ext cx="922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DEC9FA05-2B71-4B57-9070-9ECD49908911}"/>
                </a:ext>
              </a:extLst>
            </p:cNvPr>
            <p:cNvCxnSpPr/>
            <p:nvPr/>
          </p:nvCxnSpPr>
          <p:spPr>
            <a:xfrm>
              <a:off x="536895" y="4146957"/>
              <a:ext cx="922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3006C190-358D-45C4-A6B6-EB39A544A87D}"/>
                </a:ext>
              </a:extLst>
            </p:cNvPr>
            <p:cNvCxnSpPr/>
            <p:nvPr/>
          </p:nvCxnSpPr>
          <p:spPr>
            <a:xfrm>
              <a:off x="536895" y="4323126"/>
              <a:ext cx="922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A9CF999B-1DA3-4E47-BB96-F667F3AC1A39}"/>
                </a:ext>
              </a:extLst>
            </p:cNvPr>
            <p:cNvCxnSpPr/>
            <p:nvPr/>
          </p:nvCxnSpPr>
          <p:spPr>
            <a:xfrm>
              <a:off x="536895" y="4509082"/>
              <a:ext cx="922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FF2A9D21-91FB-4FB4-BF05-DF69678BDBB5}"/>
                </a:ext>
              </a:extLst>
            </p:cNvPr>
            <p:cNvCxnSpPr/>
            <p:nvPr/>
          </p:nvCxnSpPr>
          <p:spPr>
            <a:xfrm>
              <a:off x="536895" y="4702029"/>
              <a:ext cx="922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="" xmlns:a16="http://schemas.microsoft.com/office/drawing/2014/main" id="{AD817392-FA46-4F8B-937B-192B2B632D74}"/>
                </a:ext>
              </a:extLst>
            </p:cNvPr>
            <p:cNvCxnSpPr/>
            <p:nvPr/>
          </p:nvCxnSpPr>
          <p:spPr>
            <a:xfrm>
              <a:off x="536895" y="4887985"/>
              <a:ext cx="922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B4C5EAE8-A12E-4516-960F-A96229FA2F44}"/>
                </a:ext>
              </a:extLst>
            </p:cNvPr>
            <p:cNvGrpSpPr/>
            <p:nvPr/>
          </p:nvGrpSpPr>
          <p:grpSpPr>
            <a:xfrm rot="5400000">
              <a:off x="2836877" y="3218576"/>
              <a:ext cx="922789" cy="1101754"/>
              <a:chOff x="2903989" y="3710730"/>
              <a:chExt cx="922789" cy="110175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="" xmlns:a16="http://schemas.microsoft.com/office/drawing/2014/main" id="{259015D9-2AC0-4206-9ED2-621874A885F7}"/>
                  </a:ext>
                </a:extLst>
              </p:cNvPr>
              <p:cNvCxnSpPr/>
              <p:nvPr/>
            </p:nvCxnSpPr>
            <p:spPr>
              <a:xfrm>
                <a:off x="2903989" y="3710730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="" xmlns:a16="http://schemas.microsoft.com/office/drawing/2014/main" id="{B54B7524-59CB-4C54-83A4-2C0FC08BCBE1}"/>
                  </a:ext>
                </a:extLst>
              </p:cNvPr>
              <p:cNvCxnSpPr/>
              <p:nvPr/>
            </p:nvCxnSpPr>
            <p:spPr>
              <a:xfrm>
                <a:off x="2903989" y="3886899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="" xmlns:a16="http://schemas.microsoft.com/office/drawing/2014/main" id="{552AEC68-C564-4A3F-BD32-6862E079C78B}"/>
                  </a:ext>
                </a:extLst>
              </p:cNvPr>
              <p:cNvCxnSpPr/>
              <p:nvPr/>
            </p:nvCxnSpPr>
            <p:spPr>
              <a:xfrm>
                <a:off x="2903989" y="4072855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="" xmlns:a16="http://schemas.microsoft.com/office/drawing/2014/main" id="{2C220101-C34D-4D0B-BD0F-C0D7D026E897}"/>
                  </a:ext>
                </a:extLst>
              </p:cNvPr>
              <p:cNvCxnSpPr/>
              <p:nvPr/>
            </p:nvCxnSpPr>
            <p:spPr>
              <a:xfrm>
                <a:off x="2903989" y="4264403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="" xmlns:a16="http://schemas.microsoft.com/office/drawing/2014/main" id="{572A3CB4-EE7E-4C97-8169-0BF879AE7A9F}"/>
                  </a:ext>
                </a:extLst>
              </p:cNvPr>
              <p:cNvCxnSpPr/>
              <p:nvPr/>
            </p:nvCxnSpPr>
            <p:spPr>
              <a:xfrm>
                <a:off x="2903989" y="4450359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="" xmlns:a16="http://schemas.microsoft.com/office/drawing/2014/main" id="{86A8E09D-4424-459B-8A93-FBDFA48EA7FC}"/>
                  </a:ext>
                </a:extLst>
              </p:cNvPr>
              <p:cNvCxnSpPr/>
              <p:nvPr/>
            </p:nvCxnSpPr>
            <p:spPr>
              <a:xfrm>
                <a:off x="2903989" y="4626528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="" xmlns:a16="http://schemas.microsoft.com/office/drawing/2014/main" id="{502E087A-8321-4027-9D17-8B028C1A9112}"/>
                  </a:ext>
                </a:extLst>
              </p:cNvPr>
              <p:cNvCxnSpPr/>
              <p:nvPr/>
            </p:nvCxnSpPr>
            <p:spPr>
              <a:xfrm>
                <a:off x="2903989" y="4812484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E6C056A1-013F-4578-A7F9-6B029FCFE789}"/>
                </a:ext>
              </a:extLst>
            </p:cNvPr>
            <p:cNvCxnSpPr/>
            <p:nvPr/>
          </p:nvCxnSpPr>
          <p:spPr>
            <a:xfrm rot="5400000">
              <a:off x="4622333" y="2846664"/>
              <a:ext cx="922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378078F7-2BDE-4397-A5FF-0AA139E18705}"/>
                </a:ext>
              </a:extLst>
            </p:cNvPr>
            <p:cNvCxnSpPr/>
            <p:nvPr/>
          </p:nvCxnSpPr>
          <p:spPr>
            <a:xfrm rot="5400000">
              <a:off x="4613942" y="4123190"/>
              <a:ext cx="922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354D58C7-C082-4BE4-9A4F-3DD1E04F2C66}"/>
                </a:ext>
              </a:extLst>
            </p:cNvPr>
            <p:cNvCxnSpPr/>
            <p:nvPr/>
          </p:nvCxnSpPr>
          <p:spPr>
            <a:xfrm rot="5400000">
              <a:off x="4622332" y="5363040"/>
              <a:ext cx="922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E21E9850-0051-4F75-BFEB-8A2F045299DB}"/>
                </a:ext>
              </a:extLst>
            </p:cNvPr>
            <p:cNvCxnSpPr/>
            <p:nvPr/>
          </p:nvCxnSpPr>
          <p:spPr>
            <a:xfrm rot="5400000">
              <a:off x="5462630" y="3132098"/>
              <a:ext cx="922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="" xmlns:a16="http://schemas.microsoft.com/office/drawing/2014/main" id="{B957DD12-43C4-49A6-A4A5-BDCACBF559BA}"/>
                </a:ext>
              </a:extLst>
            </p:cNvPr>
            <p:cNvCxnSpPr/>
            <p:nvPr/>
          </p:nvCxnSpPr>
          <p:spPr>
            <a:xfrm rot="5400000">
              <a:off x="6302926" y="2385270"/>
              <a:ext cx="922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F4D6D9DD-CD33-430C-88F9-1130E0D6410E}"/>
                </a:ext>
              </a:extLst>
            </p:cNvPr>
            <p:cNvCxnSpPr/>
            <p:nvPr/>
          </p:nvCxnSpPr>
          <p:spPr>
            <a:xfrm rot="5400000">
              <a:off x="6322005" y="3547817"/>
              <a:ext cx="922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F74F5089-3080-433D-A639-D2EAF8C7F81D}"/>
                </a:ext>
              </a:extLst>
            </p:cNvPr>
            <p:cNvCxnSpPr/>
            <p:nvPr/>
          </p:nvCxnSpPr>
          <p:spPr>
            <a:xfrm rot="5400000">
              <a:off x="6330395" y="4660757"/>
              <a:ext cx="922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="" xmlns:a16="http://schemas.microsoft.com/office/drawing/2014/main" id="{C05C1AD1-84C5-4093-AD61-3E3F15B9EC2B}"/>
                </a:ext>
              </a:extLst>
            </p:cNvPr>
            <p:cNvCxnSpPr/>
            <p:nvPr/>
          </p:nvCxnSpPr>
          <p:spPr>
            <a:xfrm rot="5400000">
              <a:off x="6338784" y="5797144"/>
              <a:ext cx="922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1C663E02-FF79-4414-B845-E92D699A76DD}"/>
                </a:ext>
              </a:extLst>
            </p:cNvPr>
            <p:cNvGrpSpPr/>
            <p:nvPr/>
          </p:nvGrpSpPr>
          <p:grpSpPr>
            <a:xfrm rot="5400000">
              <a:off x="7936832" y="3246540"/>
              <a:ext cx="922789" cy="1101754"/>
              <a:chOff x="2903989" y="3710730"/>
              <a:chExt cx="922789" cy="1101754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1F333DE7-2A2E-429F-8170-802222944846}"/>
                  </a:ext>
                </a:extLst>
              </p:cNvPr>
              <p:cNvCxnSpPr/>
              <p:nvPr/>
            </p:nvCxnSpPr>
            <p:spPr>
              <a:xfrm>
                <a:off x="2903989" y="3710730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EACE0BCE-4D19-4DA7-BD85-EDB002525047}"/>
                  </a:ext>
                </a:extLst>
              </p:cNvPr>
              <p:cNvCxnSpPr/>
              <p:nvPr/>
            </p:nvCxnSpPr>
            <p:spPr>
              <a:xfrm>
                <a:off x="2903989" y="3886899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="" xmlns:a16="http://schemas.microsoft.com/office/drawing/2014/main" id="{6D4E0577-9CA9-43D8-A014-96B27888C83A}"/>
                  </a:ext>
                </a:extLst>
              </p:cNvPr>
              <p:cNvCxnSpPr/>
              <p:nvPr/>
            </p:nvCxnSpPr>
            <p:spPr>
              <a:xfrm>
                <a:off x="2903989" y="4072855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="" xmlns:a16="http://schemas.microsoft.com/office/drawing/2014/main" id="{7CE4CBB5-F2ED-4DA7-BF68-ACA29887173F}"/>
                  </a:ext>
                </a:extLst>
              </p:cNvPr>
              <p:cNvCxnSpPr/>
              <p:nvPr/>
            </p:nvCxnSpPr>
            <p:spPr>
              <a:xfrm>
                <a:off x="2903989" y="4264403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="" xmlns:a16="http://schemas.microsoft.com/office/drawing/2014/main" id="{14C2EE44-58C3-450F-8901-62F602BED64F}"/>
                  </a:ext>
                </a:extLst>
              </p:cNvPr>
              <p:cNvCxnSpPr/>
              <p:nvPr/>
            </p:nvCxnSpPr>
            <p:spPr>
              <a:xfrm>
                <a:off x="2903989" y="4450359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855DD6C1-9D83-481E-9DC0-69CFF11E24FC}"/>
                  </a:ext>
                </a:extLst>
              </p:cNvPr>
              <p:cNvCxnSpPr/>
              <p:nvPr/>
            </p:nvCxnSpPr>
            <p:spPr>
              <a:xfrm>
                <a:off x="2903989" y="4626528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="" xmlns:a16="http://schemas.microsoft.com/office/drawing/2014/main" id="{7E1D7DAF-BD28-4DC3-BBA7-2E6A4A78E2C7}"/>
                  </a:ext>
                </a:extLst>
              </p:cNvPr>
              <p:cNvCxnSpPr/>
              <p:nvPr/>
            </p:nvCxnSpPr>
            <p:spPr>
              <a:xfrm>
                <a:off x="2903989" y="4812484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직선 화살표 연결선 57">
              <a:extLst>
                <a:ext uri="{FF2B5EF4-FFF2-40B4-BE49-F238E27FC236}">
                  <a16:creationId xmlns="" xmlns:a16="http://schemas.microsoft.com/office/drawing/2014/main" id="{89262D9F-575A-4DFB-BD6D-AE9434555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023" y="2846665"/>
              <a:ext cx="1588313" cy="3832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="" xmlns:a16="http://schemas.microsoft.com/office/drawing/2014/main" id="{F5BBDB89-B5D1-42A1-A195-4A7406EB1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2118" y="2113302"/>
              <a:ext cx="1672202" cy="7053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="" xmlns:a16="http://schemas.microsoft.com/office/drawing/2014/main" id="{3233E635-3DA6-478F-81A8-540A31AC3A25}"/>
                </a:ext>
              </a:extLst>
            </p:cNvPr>
            <p:cNvCxnSpPr>
              <a:cxnSpLocks/>
            </p:cNvCxnSpPr>
            <p:nvPr/>
          </p:nvCxnSpPr>
          <p:spPr>
            <a:xfrm>
              <a:off x="6791789" y="2129045"/>
              <a:ext cx="1620299" cy="1199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E9CE9986-167D-4303-8CD7-4331BA405FA4}"/>
                </a:ext>
              </a:extLst>
            </p:cNvPr>
            <p:cNvCxnSpPr>
              <a:cxnSpLocks/>
            </p:cNvCxnSpPr>
            <p:nvPr/>
          </p:nvCxnSpPr>
          <p:spPr>
            <a:xfrm>
              <a:off x="3913669" y="3783435"/>
              <a:ext cx="1161667" cy="2422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8B06E80B-1D96-40DE-8DC2-E24780E25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8471" y="3067409"/>
              <a:ext cx="762039" cy="9418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="" xmlns:a16="http://schemas.microsoft.com/office/drawing/2014/main" id="{5A8E37E5-726D-45B2-BA68-DFF749AE5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106" y="2608977"/>
              <a:ext cx="740312" cy="477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="" xmlns:a16="http://schemas.microsoft.com/office/drawing/2014/main" id="{4D8D41E3-796A-4276-A775-32B1940829B9}"/>
                </a:ext>
              </a:extLst>
            </p:cNvPr>
            <p:cNvCxnSpPr>
              <a:cxnSpLocks/>
            </p:cNvCxnSpPr>
            <p:nvPr/>
          </p:nvCxnSpPr>
          <p:spPr>
            <a:xfrm>
              <a:off x="5995006" y="3221372"/>
              <a:ext cx="744880" cy="5356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="" xmlns:a16="http://schemas.microsoft.com/office/drawing/2014/main" id="{291444D8-98C9-41DC-88EE-A1EF88BBDFCE}"/>
                </a:ext>
              </a:extLst>
            </p:cNvPr>
            <p:cNvCxnSpPr>
              <a:cxnSpLocks/>
            </p:cNvCxnSpPr>
            <p:nvPr/>
          </p:nvCxnSpPr>
          <p:spPr>
            <a:xfrm>
              <a:off x="5133522" y="4122464"/>
              <a:ext cx="1578896" cy="3866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="" xmlns:a16="http://schemas.microsoft.com/office/drawing/2014/main" id="{84D18FF7-2053-4DF2-BA1C-A315E5F4B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9920" y="4660757"/>
              <a:ext cx="1572498" cy="6866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64207F2E-EA1A-4D84-8525-EB2529007EF9}"/>
                </a:ext>
              </a:extLst>
            </p:cNvPr>
            <p:cNvCxnSpPr>
              <a:cxnSpLocks/>
            </p:cNvCxnSpPr>
            <p:nvPr/>
          </p:nvCxnSpPr>
          <p:spPr>
            <a:xfrm>
              <a:off x="5159229" y="5469622"/>
              <a:ext cx="1605091" cy="5536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="" xmlns:a16="http://schemas.microsoft.com/office/drawing/2014/main" id="{6100D60B-3343-4AA1-8012-8C086E2B8862}"/>
                </a:ext>
              </a:extLst>
            </p:cNvPr>
            <p:cNvCxnSpPr>
              <a:cxnSpLocks/>
            </p:cNvCxnSpPr>
            <p:nvPr/>
          </p:nvCxnSpPr>
          <p:spPr>
            <a:xfrm>
              <a:off x="3672979" y="4309941"/>
              <a:ext cx="1359223" cy="10138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="" xmlns:a16="http://schemas.microsoft.com/office/drawing/2014/main" id="{5E0D8359-5F8F-4E38-A8A0-A2BEAF3A6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6772" y="4230849"/>
              <a:ext cx="973008" cy="4501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="" xmlns:a16="http://schemas.microsoft.com/office/drawing/2014/main" id="{E2D0B2DF-0BCE-4D9F-BAE2-FFED61D68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6772" y="3407328"/>
              <a:ext cx="1165618" cy="1111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="" xmlns:a16="http://schemas.microsoft.com/office/drawing/2014/main" id="{5FDFA366-57C2-4101-9866-80F72FC8E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4466" y="4309941"/>
              <a:ext cx="1345008" cy="12693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102">
              <a:extLst>
                <a:ext uri="{FF2B5EF4-FFF2-40B4-BE49-F238E27FC236}">
                  <a16:creationId xmlns="" xmlns:a16="http://schemas.microsoft.com/office/drawing/2014/main" id="{04A24D84-CD90-4B3D-863D-EFF34F6E9F77}"/>
                </a:ext>
              </a:extLst>
            </p:cNvPr>
            <p:cNvGrpSpPr/>
            <p:nvPr/>
          </p:nvGrpSpPr>
          <p:grpSpPr>
            <a:xfrm rot="5400000">
              <a:off x="9219718" y="3284567"/>
              <a:ext cx="922789" cy="1101754"/>
              <a:chOff x="2903989" y="3710730"/>
              <a:chExt cx="922789" cy="1101754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="" xmlns:a16="http://schemas.microsoft.com/office/drawing/2014/main" id="{BFD93661-75E8-4B2D-B88F-A64E7DB293ED}"/>
                  </a:ext>
                </a:extLst>
              </p:cNvPr>
              <p:cNvCxnSpPr/>
              <p:nvPr/>
            </p:nvCxnSpPr>
            <p:spPr>
              <a:xfrm>
                <a:off x="2903989" y="3710730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="" xmlns:a16="http://schemas.microsoft.com/office/drawing/2014/main" id="{F07DAE09-74BB-4EEB-9F81-8CECA5F0A79C}"/>
                  </a:ext>
                </a:extLst>
              </p:cNvPr>
              <p:cNvCxnSpPr/>
              <p:nvPr/>
            </p:nvCxnSpPr>
            <p:spPr>
              <a:xfrm>
                <a:off x="2903989" y="3886899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="" xmlns:a16="http://schemas.microsoft.com/office/drawing/2014/main" id="{8F19C0E1-2149-490A-96A4-F6C5A4CAEA43}"/>
                  </a:ext>
                </a:extLst>
              </p:cNvPr>
              <p:cNvCxnSpPr/>
              <p:nvPr/>
            </p:nvCxnSpPr>
            <p:spPr>
              <a:xfrm>
                <a:off x="2903989" y="4072855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="" xmlns:a16="http://schemas.microsoft.com/office/drawing/2014/main" id="{5F8554AD-EDE2-4BA7-B3D2-0B5F1B870CC3}"/>
                  </a:ext>
                </a:extLst>
              </p:cNvPr>
              <p:cNvCxnSpPr/>
              <p:nvPr/>
            </p:nvCxnSpPr>
            <p:spPr>
              <a:xfrm>
                <a:off x="2903989" y="4264403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="" xmlns:a16="http://schemas.microsoft.com/office/drawing/2014/main" id="{D2A8630C-58BA-478F-9DF0-69775406D8D7}"/>
                  </a:ext>
                </a:extLst>
              </p:cNvPr>
              <p:cNvCxnSpPr/>
              <p:nvPr/>
            </p:nvCxnSpPr>
            <p:spPr>
              <a:xfrm>
                <a:off x="2903989" y="4450359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="" xmlns:a16="http://schemas.microsoft.com/office/drawing/2014/main" id="{66A9FFBD-4C59-44E7-8AC3-981F2DD1EB14}"/>
                  </a:ext>
                </a:extLst>
              </p:cNvPr>
              <p:cNvCxnSpPr/>
              <p:nvPr/>
            </p:nvCxnSpPr>
            <p:spPr>
              <a:xfrm>
                <a:off x="2903989" y="4626528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="" xmlns:a16="http://schemas.microsoft.com/office/drawing/2014/main" id="{A85C38EE-EBDF-4B54-9207-E37B0A9EDB5C}"/>
                  </a:ext>
                </a:extLst>
              </p:cNvPr>
              <p:cNvCxnSpPr/>
              <p:nvPr/>
            </p:nvCxnSpPr>
            <p:spPr>
              <a:xfrm>
                <a:off x="2903989" y="4812484"/>
                <a:ext cx="9227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874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Committing or Retiring Instructions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Results need to be put into order (commit or retire)</a:t>
            </a:r>
          </a:p>
          <a:p>
            <a:endParaRPr lang="en-US" altLang="ko-KR" dirty="0"/>
          </a:p>
          <a:p>
            <a:r>
              <a:rPr lang="en-US" altLang="ko-KR" dirty="0"/>
              <a:t>Results sometimes must be held in temporary storage until it is certain they can be placed in “permanent” storage.</a:t>
            </a:r>
          </a:p>
          <a:p>
            <a:pPr lvl="1"/>
            <a:r>
              <a:rPr lang="en-US" altLang="ko-KR" dirty="0"/>
              <a:t>either committed or retired/flushed</a:t>
            </a:r>
          </a:p>
          <a:p>
            <a:endParaRPr lang="en-US" altLang="ko-KR" dirty="0"/>
          </a:p>
          <a:p>
            <a:r>
              <a:rPr lang="en-US" altLang="ko-KR" dirty="0"/>
              <a:t>Temporary storage requires regular clean up – overhead – done in hardware.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Superscalar Hardware Support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Facilities to simultaneously fetch multiple instructions</a:t>
            </a:r>
          </a:p>
          <a:p>
            <a:r>
              <a:rPr lang="en-US" altLang="ko-KR" dirty="0"/>
              <a:t>Logic to determine true dependencies involving register values and Mechanisms to communicate these values</a:t>
            </a:r>
          </a:p>
          <a:p>
            <a:r>
              <a:rPr lang="en-US" altLang="ko-KR" dirty="0"/>
              <a:t>Mechanisms to initiate multiple instructions in parallel</a:t>
            </a:r>
          </a:p>
          <a:p>
            <a:r>
              <a:rPr lang="en-US" altLang="ko-KR" dirty="0"/>
              <a:t>Resources for parallel execution of multiple instructions</a:t>
            </a:r>
          </a:p>
          <a:p>
            <a:r>
              <a:rPr lang="en-US" altLang="ko-KR" dirty="0"/>
              <a:t>Mechanisms for committing process state in correct order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</p:spPr>
        <p:txBody>
          <a:bodyPr/>
          <a:lstStyle/>
          <a:p>
            <a:r>
              <a:rPr kumimoji="1" lang="en-US" altLang="ko-KR" dirty="0" smtClean="0"/>
              <a:t>Scalar vs. Superscalar vs. </a:t>
            </a:r>
            <a:r>
              <a:rPr kumimoji="1" lang="en-US" altLang="ko-KR" dirty="0" err="1" smtClean="0"/>
              <a:t>Superpipelined</a:t>
            </a:r>
            <a:endParaRPr kumimoji="1"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Summary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867930"/>
          </a:xfrm>
        </p:spPr>
        <p:txBody>
          <a:bodyPr/>
          <a:lstStyle/>
          <a:p>
            <a:r>
              <a:rPr kumimoji="1" lang="en-US" altLang="ko-KR" dirty="0" smtClean="0"/>
              <a:t>Dependency, </a:t>
            </a:r>
            <a:r>
              <a:rPr kumimoji="1" lang="en-US" altLang="ko-KR" dirty="0" err="1" smtClean="0"/>
              <a:t>OoO</a:t>
            </a:r>
            <a:r>
              <a:rPr kumimoji="1" lang="en-US" altLang="ko-KR" dirty="0" smtClean="0"/>
              <a:t> Completion, Register Renaming, Branch Prediction, etc. in Superscalar Machines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b="1" dirty="0" smtClean="0"/>
              <a:t>Next: SIMD and Vector Processors</a:t>
            </a:r>
            <a:endParaRPr kumimoji="1"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28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436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5380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Superscalar Organization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(Recall) Dependency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Out-of-order Completion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Register Renaming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Branch Prediction</a:t>
            </a:r>
            <a:endParaRPr kumimoji="1"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3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366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357268" y="2408846"/>
            <a:ext cx="5477590" cy="646331"/>
          </a:xfrm>
        </p:spPr>
        <p:txBody>
          <a:bodyPr/>
          <a:lstStyle/>
          <a:p>
            <a:r>
              <a:rPr kumimoji="1" lang="en-US" altLang="ko-KR" dirty="0" smtClean="0"/>
              <a:t>Superscalar Organization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3216586" cy="480131"/>
          </a:xfrm>
        </p:spPr>
        <p:txBody>
          <a:bodyPr/>
          <a:lstStyle/>
          <a:p>
            <a:r>
              <a:rPr lang="en-US" altLang="ko-KR" dirty="0" smtClean="0"/>
              <a:t>Superscalar 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8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What is Superscalar?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Superscalar machine executes </a:t>
            </a:r>
            <a:r>
              <a:rPr lang="en-US" altLang="ko-KR" b="1" dirty="0">
                <a:solidFill>
                  <a:srgbClr val="FF0000"/>
                </a:solidFill>
              </a:rPr>
              <a:t>multiple independent instructions in parallel</a:t>
            </a:r>
          </a:p>
          <a:p>
            <a:endParaRPr lang="en-US" altLang="ko-KR" dirty="0"/>
          </a:p>
          <a:p>
            <a:r>
              <a:rPr lang="en-US" altLang="ko-KR" dirty="0"/>
              <a:t>They are pipelined as well.</a:t>
            </a:r>
          </a:p>
          <a:p>
            <a:pPr lvl="1"/>
            <a:r>
              <a:rPr lang="en-US" altLang="ko-KR" dirty="0"/>
              <a:t>“Common” instructions (arithmetic, load/store, conditional branch) can be executed independently</a:t>
            </a:r>
          </a:p>
          <a:p>
            <a:pPr lvl="1"/>
            <a:r>
              <a:rPr lang="en-US" altLang="ko-KR" dirty="0"/>
              <a:t>Equally applicable to RISC &amp; CISC, but more straightforward in RISC machines</a:t>
            </a:r>
          </a:p>
          <a:p>
            <a:pPr lvl="1"/>
            <a:r>
              <a:rPr lang="en-US" altLang="ko-KR" dirty="0"/>
              <a:t>The order of execution is usually assisted by the compiler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 of Superscalar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6340" y="4728940"/>
            <a:ext cx="9656059" cy="1834545"/>
          </a:xfrm>
        </p:spPr>
        <p:txBody>
          <a:bodyPr/>
          <a:lstStyle/>
          <a:p>
            <a:r>
              <a:rPr lang="en-US" altLang="ko-KR" dirty="0"/>
              <a:t>2 Integer ALU pipelines,  </a:t>
            </a:r>
          </a:p>
          <a:p>
            <a:r>
              <a:rPr lang="en-US" altLang="ko-KR" dirty="0"/>
              <a:t>2 FP ALU pipelines,  </a:t>
            </a:r>
          </a:p>
          <a:p>
            <a:r>
              <a:rPr lang="en-US" altLang="ko-KR" dirty="0"/>
              <a:t>1 memory </a:t>
            </a:r>
            <a:r>
              <a:rPr lang="en-US" altLang="ko-KR" dirty="0" smtClean="0"/>
              <a:t>pipeline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7057" r="11310" b="40864"/>
          <a:stretch/>
        </p:blipFill>
        <p:spPr bwMode="auto">
          <a:xfrm>
            <a:off x="1926340" y="1578110"/>
            <a:ext cx="7743825" cy="252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57375" y="1069943"/>
            <a:ext cx="4569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Integer Register File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3825" y="2364726"/>
            <a:ext cx="1802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Pipelined functional units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002389" y="1054890"/>
            <a:ext cx="600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Floating Point Register File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729017" y="3929061"/>
            <a:ext cx="213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Memory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84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Superscalar </a:t>
            </a:r>
            <a:r>
              <a:rPr lang="en-GB" altLang="en-US" dirty="0" smtClean="0"/>
              <a:t>vs. </a:t>
            </a:r>
            <a:r>
              <a:rPr lang="en-GB" altLang="en-US" dirty="0" err="1"/>
              <a:t>Superpipelined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5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4" t="8603" r="10544" b="7578"/>
          <a:stretch/>
        </p:blipFill>
        <p:spPr bwMode="auto">
          <a:xfrm>
            <a:off x="4533900" y="1048623"/>
            <a:ext cx="4947602" cy="503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0800000">
            <a:off x="3919221" y="1399044"/>
            <a:ext cx="615553" cy="342702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altLang="ko-KR" sz="2800" dirty="0"/>
              <a:t>Successive instructions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8467454" y="4081530"/>
            <a:ext cx="615553" cy="1772793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altLang="ko-KR" sz="2800" dirty="0"/>
              <a:t>Superscalar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8564331" y="2117107"/>
            <a:ext cx="615553" cy="2296463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altLang="ko-KR" sz="2800" dirty="0" err="1"/>
              <a:t>Superpipelined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622265" y="316684"/>
            <a:ext cx="615553" cy="2108911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altLang="ko-KR" sz="2800" dirty="0"/>
              <a:t>Base machine</a:t>
            </a:r>
            <a:endParaRPr lang="ko-KR" altLang="en-US" sz="28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223" t="7516" b="6277"/>
          <a:stretch/>
        </p:blipFill>
        <p:spPr>
          <a:xfrm>
            <a:off x="454025" y="1343290"/>
            <a:ext cx="2436812" cy="238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3076" y="845173"/>
            <a:ext cx="797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Key: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4428" y="1873632"/>
            <a:ext cx="1007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Ifetch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58348" y="2282479"/>
            <a:ext cx="1289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Decode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99042" y="2837535"/>
            <a:ext cx="1319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Execute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220998" y="2209475"/>
            <a:ext cx="99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Write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762948" y="6051547"/>
            <a:ext cx="2823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Time in base cycle</a:t>
            </a:r>
            <a:endParaRPr lang="ko-KR" altLang="en-US" sz="2800" dirty="0"/>
          </a:p>
        </p:txBody>
      </p:sp>
      <p:cxnSp>
        <p:nvCxnSpPr>
          <p:cNvPr id="20" name="직선 화살표 연결선 19"/>
          <p:cNvCxnSpPr>
            <a:stCxn id="12" idx="0"/>
          </p:cNvCxnSpPr>
          <p:nvPr/>
        </p:nvCxnSpPr>
        <p:spPr>
          <a:xfrm flipV="1">
            <a:off x="758348" y="1462352"/>
            <a:ext cx="0" cy="411280"/>
          </a:xfrm>
          <a:prstGeom prst="straightConnector1">
            <a:avLst/>
          </a:prstGeom>
          <a:ln w="57150">
            <a:solidFill>
              <a:srgbClr val="36A2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 flipV="1">
            <a:off x="1403044" y="1462352"/>
            <a:ext cx="0" cy="822560"/>
          </a:xfrm>
          <a:prstGeom prst="straightConnector1">
            <a:avLst/>
          </a:prstGeom>
          <a:ln w="57150">
            <a:solidFill>
              <a:srgbClr val="36A2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 flipV="1">
            <a:off x="2047740" y="1462352"/>
            <a:ext cx="0" cy="1343347"/>
          </a:xfrm>
          <a:prstGeom prst="straightConnector1">
            <a:avLst/>
          </a:prstGeom>
          <a:ln w="57150">
            <a:solidFill>
              <a:srgbClr val="36A2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</p:cNvCxnSpPr>
          <p:nvPr/>
        </p:nvCxnSpPr>
        <p:spPr>
          <a:xfrm flipV="1">
            <a:off x="2637624" y="1449859"/>
            <a:ext cx="0" cy="822560"/>
          </a:xfrm>
          <a:prstGeom prst="straightConnector1">
            <a:avLst/>
          </a:prstGeom>
          <a:ln w="57150">
            <a:solidFill>
              <a:srgbClr val="36A2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0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826918" y="2408846"/>
            <a:ext cx="4538294" cy="646331"/>
          </a:xfrm>
        </p:spPr>
        <p:txBody>
          <a:bodyPr/>
          <a:lstStyle/>
          <a:p>
            <a:r>
              <a:rPr kumimoji="1" lang="en-US" altLang="ko-KR" dirty="0" smtClean="0"/>
              <a:t>(Recall) Dependency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3216586" cy="480131"/>
          </a:xfrm>
        </p:spPr>
        <p:txBody>
          <a:bodyPr/>
          <a:lstStyle/>
          <a:p>
            <a:r>
              <a:rPr lang="en-US" altLang="ko-KR" dirty="0" smtClean="0"/>
              <a:t>Superscalar 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8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920" y="180000"/>
            <a:ext cx="11360925" cy="564221"/>
          </a:xfrm>
        </p:spPr>
        <p:txBody>
          <a:bodyPr/>
          <a:lstStyle/>
          <a:p>
            <a:r>
              <a:rPr lang="en-GB" altLang="en-US" dirty="0"/>
              <a:t>(Recall)True Data Dependency(Must W before 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3431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ADD </a:t>
            </a:r>
            <a:r>
              <a:rPr lang="en-US" altLang="ko-KR" dirty="0"/>
              <a:t> r1, r2    			r1+r2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r1</a:t>
            </a:r>
          </a:p>
          <a:p>
            <a:pPr marL="0" indent="0">
              <a:buNone/>
            </a:pPr>
            <a:r>
              <a:rPr lang="en-US" altLang="ko-KR" b="1" dirty="0"/>
              <a:t>MOVE</a:t>
            </a:r>
            <a:r>
              <a:rPr lang="en-US" altLang="ko-KR" dirty="0"/>
              <a:t> r3, r1    			r1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smtClean="0"/>
              <a:t>r3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Can </a:t>
            </a:r>
            <a:r>
              <a:rPr lang="en-US" altLang="ko-KR" dirty="0"/>
              <a:t>fetch and decode second instruction in parallel with </a:t>
            </a:r>
            <a:r>
              <a:rPr lang="en-US" altLang="ko-KR" dirty="0" smtClean="0"/>
              <a:t>first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LOAD </a:t>
            </a:r>
            <a:r>
              <a:rPr lang="en-US" altLang="ko-KR" dirty="0"/>
              <a:t>  r1, X			</a:t>
            </a:r>
            <a:r>
              <a:rPr lang="en-US" altLang="ko-KR" dirty="0" smtClean="0"/>
              <a:t>X(memory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r1</a:t>
            </a:r>
          </a:p>
          <a:p>
            <a:pPr marL="0" indent="0">
              <a:buNone/>
            </a:pPr>
            <a:r>
              <a:rPr lang="en-US" altLang="ko-KR" b="1" dirty="0"/>
              <a:t>MOVE </a:t>
            </a:r>
            <a:r>
              <a:rPr lang="en-US" altLang="ko-KR" dirty="0"/>
              <a:t>  r3, r1 	  		r1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smtClean="0"/>
              <a:t>r3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Can </a:t>
            </a:r>
            <a:r>
              <a:rPr lang="en-US" altLang="ko-KR" dirty="0"/>
              <a:t>NOT execute second instruction until first is finished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Second instruction is dependent on first (R after W)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8273561" y="1030823"/>
            <a:ext cx="3640015" cy="15210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True Dependency</a:t>
            </a:r>
          </a:p>
          <a:p>
            <a:pPr algn="ctr"/>
            <a:r>
              <a:rPr lang="en-US" altLang="ko-KR" sz="2800" dirty="0" smtClean="0"/>
              <a:t>= Data Dependency</a:t>
            </a:r>
          </a:p>
          <a:p>
            <a:pPr algn="ctr"/>
            <a:r>
              <a:rPr lang="en-US" altLang="ko-KR" sz="2800" dirty="0" smtClean="0"/>
              <a:t>= RAW Dependency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08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877</Words>
  <Application>Microsoft Office PowerPoint</Application>
  <PresentationFormat>와이드스크린</PresentationFormat>
  <Paragraphs>324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맑은 고딕</vt:lpstr>
      <vt:lpstr>연세</vt:lpstr>
      <vt:lpstr>조선일보명조</vt:lpstr>
      <vt:lpstr>Arial</vt:lpstr>
      <vt:lpstr>Calibri</vt:lpstr>
      <vt:lpstr>Wingdings</vt:lpstr>
      <vt:lpstr>Office 테마</vt:lpstr>
      <vt:lpstr> Lecture 13 Superscalar  Courtesy of A. Shrivastava (ASU) &amp; Tack-Don Han (Yonsei) </vt:lpstr>
      <vt:lpstr>Where are we and where to?</vt:lpstr>
      <vt:lpstr>PowerPoint 프레젠테이션</vt:lpstr>
      <vt:lpstr>Superscalar Organization</vt:lpstr>
      <vt:lpstr>What is Superscalar?</vt:lpstr>
      <vt:lpstr>Example of Superscalar Organization</vt:lpstr>
      <vt:lpstr>Superscalar vs. Superpipelined</vt:lpstr>
      <vt:lpstr>(Recall) Dependency</vt:lpstr>
      <vt:lpstr>(Recall)True Data Dependency(Must W before R)</vt:lpstr>
      <vt:lpstr>(Recall) Antidependancy (Must R before W)</vt:lpstr>
      <vt:lpstr>(Recall) Control Dependency</vt:lpstr>
      <vt:lpstr>(Recall) Resource Conflict</vt:lpstr>
      <vt:lpstr>Effect of Dependencies on Superscalar Operation</vt:lpstr>
      <vt:lpstr>Instruction-level Parallelism – degree of</vt:lpstr>
      <vt:lpstr>Out-of-order Completion</vt:lpstr>
      <vt:lpstr>Instruction Issue Policies</vt:lpstr>
      <vt:lpstr>In-Order Issue / In-Order Completion (e.g.)</vt:lpstr>
      <vt:lpstr>In-Order Issue / Out-of-Order Completion (e.g.)</vt:lpstr>
      <vt:lpstr>Register Renaming</vt:lpstr>
      <vt:lpstr>Register Renaming to avoid hazards</vt:lpstr>
      <vt:lpstr>Register Renaming example</vt:lpstr>
      <vt:lpstr>Speedups of Machine Organizations   </vt:lpstr>
      <vt:lpstr>Branch Prediction</vt:lpstr>
      <vt:lpstr>Branch Prediction in Superscalar Machines</vt:lpstr>
      <vt:lpstr>View of Superscalar Execution</vt:lpstr>
      <vt:lpstr>Committing or Retiring Instructions</vt:lpstr>
      <vt:lpstr>Superscalar Hardware Support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241</cp:revision>
  <dcterms:created xsi:type="dcterms:W3CDTF">2015-05-11T14:27:05Z</dcterms:created>
  <dcterms:modified xsi:type="dcterms:W3CDTF">2017-06-05T01:49:16Z</dcterms:modified>
</cp:coreProperties>
</file>