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38" r:id="rId2"/>
    <p:sldId id="541" r:id="rId3"/>
    <p:sldId id="542" r:id="rId4"/>
    <p:sldId id="515" r:id="rId5"/>
    <p:sldId id="543" r:id="rId6"/>
    <p:sldId id="516" r:id="rId7"/>
    <p:sldId id="517" r:id="rId8"/>
    <p:sldId id="518" r:id="rId9"/>
    <p:sldId id="519" r:id="rId10"/>
    <p:sldId id="520" r:id="rId11"/>
    <p:sldId id="544" r:id="rId12"/>
    <p:sldId id="521" r:id="rId13"/>
    <p:sldId id="522" r:id="rId14"/>
    <p:sldId id="523" r:id="rId15"/>
    <p:sldId id="524" r:id="rId16"/>
    <p:sldId id="525" r:id="rId17"/>
    <p:sldId id="545" r:id="rId18"/>
    <p:sldId id="533" r:id="rId19"/>
    <p:sldId id="534" r:id="rId20"/>
    <p:sldId id="535" r:id="rId21"/>
    <p:sldId id="536" r:id="rId22"/>
    <p:sldId id="546" r:id="rId23"/>
    <p:sldId id="54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184A6B"/>
    <a:srgbClr val="FF0000"/>
    <a:srgbClr val="8DAFC7"/>
    <a:srgbClr val="077DC5"/>
    <a:srgbClr val="5B9BD5"/>
    <a:srgbClr val="2CE1E5"/>
    <a:srgbClr val="2CDFE3"/>
    <a:srgbClr val="7FD4E8"/>
    <a:srgbClr val="A0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5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7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613CF356-AB24-A24B-8374-6140C17FC437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3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813E2B5D-EFF1-BE46-9A1E-2D2A0360B178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6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99E5E319-9D53-2F45-9027-377138874F65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9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2EA304D6-66D0-AA48-A3FC-F72D08E032CA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5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2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76A685-973A-454F-858D-87F016AD2F80}" type="datetime1">
              <a:rPr lang="en-US" altLang="ko-KR" smtClean="0"/>
              <a:t>6/5/2017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DD82D45-2327-4D4A-8F00-B7F1DA97CFBF}" type="datetime1">
              <a:rPr lang="en-US" altLang="ko-KR" smtClean="0"/>
              <a:t>6/5/2017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17732" y="6339250"/>
            <a:ext cx="2844800" cy="365125"/>
          </a:xfrm>
          <a:prstGeom prst="rect">
            <a:avLst/>
          </a:prstGeom>
        </p:spPr>
        <p:txBody>
          <a:bodyPr/>
          <a:lstStyle/>
          <a:p>
            <a:fld id="{9C91970F-C7DE-4C70-B1B6-374D07BEFC4A}" type="datetime1">
              <a:rPr lang="en-US" altLang="ko-KR" smtClean="0"/>
              <a:t>6/5/2017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235200" y="633925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95467" y="6339250"/>
            <a:ext cx="589856" cy="365125"/>
          </a:xfrm>
          <a:prstGeom prst="rect">
            <a:avLst/>
          </a:prstGeo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7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23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  <p:sldLayoutId id="214748366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</a:t>
            </a:r>
            <a:r>
              <a:rPr kumimoji="1" lang="en-US" altLang="ko-KR" dirty="0" smtClean="0"/>
              <a:t>13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lang="en-US" altLang="ko-KR" dirty="0" smtClean="0"/>
              <a:t>SIMD, VECTOR and SSE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 smtClean="0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 (ASU) &amp; Tack-Don Han (Yonsei)</a:t>
            </a:r>
            <a: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</a:t>
            </a:r>
            <a:r>
              <a:rPr lang="en-US" altLang="ko-KR" dirty="0" smtClean="0">
                <a:latin typeface="+mn-lt"/>
                <a:ea typeface="+mn-ea"/>
              </a:rPr>
              <a:t>Architecture-Module5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VMIPS Vector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12" descr="f04-02-97801238387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10" y="772631"/>
            <a:ext cx="5719581" cy="590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166294" y="2408846"/>
            <a:ext cx="5859554" cy="646331"/>
          </a:xfrm>
        </p:spPr>
        <p:txBody>
          <a:bodyPr/>
          <a:lstStyle/>
          <a:p>
            <a:r>
              <a:rPr kumimoji="1" lang="en-US" altLang="ko-KR" dirty="0" smtClean="0"/>
              <a:t>Vector Processing Example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699200" cy="480131"/>
          </a:xfrm>
        </p:spPr>
        <p:txBody>
          <a:bodyPr/>
          <a:lstStyle/>
          <a:p>
            <a:r>
              <a:rPr lang="en-US" altLang="ko-KR" dirty="0" smtClean="0"/>
              <a:t>SIMD/Vector/SSE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Example DAXPY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368" y="956303"/>
            <a:ext cx="10972800" cy="5001419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Double precision a times X Plus Y ()</a:t>
            </a:r>
          </a:p>
          <a:p>
            <a:r>
              <a:rPr lang="en-US" dirty="0" smtClean="0">
                <a:latin typeface="+mj-lt"/>
              </a:rPr>
              <a:t>Scalar MIPS code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for DAXPY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>
                <a:latin typeface="+mj-lt"/>
              </a:rPr>
              <a:pPr/>
              <a:t>12</a:t>
            </a:fld>
            <a:endParaRPr 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461" y="1427796"/>
            <a:ext cx="8827645" cy="543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400" b="1" dirty="0">
                <a:latin typeface="+mj-lt"/>
                <a:cs typeface="Courier New"/>
              </a:rPr>
              <a:t>		  </a:t>
            </a:r>
            <a:r>
              <a:rPr lang="en-US" sz="2400" b="1" dirty="0" smtClean="0">
                <a:latin typeface="+mj-lt"/>
                <a:cs typeface="Courier New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L.D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F0, a			;load scalar a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DADDIU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R4, Rx, #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512	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;last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address 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Loop: L.D		F2, 0(Rx)		;load X[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Courier New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]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  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     MUL.D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F2, F2, F0		;a * X[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Courier New"/>
              </a:rPr>
              <a:t>i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]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 L.D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F4, 0(Ry)		;load Y[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Courier New"/>
              </a:rPr>
              <a:t>i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]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ADD.D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F4, F4, F2		;a * X[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Courier New"/>
              </a:rPr>
              <a:t>i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] + y[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Courier New"/>
              </a:rPr>
              <a:t>i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]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S.D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F4, 0(Ry)		;store into Y[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Courier New"/>
              </a:rPr>
              <a:t>i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]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DADDIU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Rx, Rx, #8		;Increment X index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DADDIU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Ry, Ry, #8		;Increment Y index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DSUBU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R20, R4, Rx	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	;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compute bound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	 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/>
              </a:rPr>
              <a:t> BNEZ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Courier New"/>
              </a:rPr>
              <a:t>	R20, Loop		;loop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656" y="6195021"/>
            <a:ext cx="55593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+mj-lt"/>
                <a:cs typeface="Candara"/>
              </a:rPr>
              <a:t>Total </a:t>
            </a:r>
            <a:r>
              <a:rPr lang="en-US" sz="2600" dirty="0" smtClean="0">
                <a:solidFill>
                  <a:srgbClr val="FF0000"/>
                </a:solidFill>
                <a:latin typeface="+mj-lt"/>
                <a:cs typeface="Candara"/>
              </a:rPr>
              <a:t>576 (64*9) </a:t>
            </a:r>
            <a:r>
              <a:rPr lang="en-US" sz="2600" dirty="0">
                <a:solidFill>
                  <a:srgbClr val="FF0000"/>
                </a:solidFill>
                <a:latin typeface="+mj-lt"/>
                <a:cs typeface="Candara"/>
              </a:rPr>
              <a:t>dynamic instructions! </a:t>
            </a:r>
          </a:p>
        </p:txBody>
      </p:sp>
    </p:spTree>
    <p:extLst>
      <p:ext uri="{BB962C8B-B14F-4D97-AF65-F5344CB8AC3E}">
        <p14:creationId xmlns:p14="http://schemas.microsoft.com/office/powerpoint/2010/main" val="9660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Example DAXPY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ADDVV.D:  add two vectors of doubles</a:t>
            </a:r>
          </a:p>
          <a:p>
            <a:r>
              <a:rPr lang="en-US" dirty="0" smtClean="0"/>
              <a:t>ADDVS.D:  add vector to a scalar</a:t>
            </a:r>
          </a:p>
          <a:p>
            <a:r>
              <a:rPr lang="en-US" dirty="0" smtClean="0"/>
              <a:t>LV/SV:  vector load and vector store from address</a:t>
            </a:r>
          </a:p>
          <a:p>
            <a:endParaRPr lang="en-US" dirty="0" smtClean="0"/>
          </a:p>
          <a:p>
            <a:r>
              <a:rPr lang="en-US" dirty="0" smtClean="0"/>
              <a:t>Example:  DAXPY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Requires 6 instructions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vs. almost 600 for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66441" y="3085851"/>
            <a:ext cx="720158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altLang="ko-KR" sz="2800" dirty="0"/>
              <a:t>L.D	F0,a		</a:t>
            </a:r>
            <a:r>
              <a:rPr lang="en-US" altLang="ko-KR" sz="2800" dirty="0" smtClean="0"/>
              <a:t>	; </a:t>
            </a:r>
            <a:r>
              <a:rPr lang="en-US" altLang="ko-KR" sz="2800" dirty="0"/>
              <a:t>load scalar a</a:t>
            </a:r>
          </a:p>
          <a:p>
            <a:pPr lvl="1"/>
            <a:r>
              <a:rPr lang="en-US" altLang="ko-KR" sz="2800" dirty="0"/>
              <a:t>LV		V1,Rx		</a:t>
            </a:r>
            <a:r>
              <a:rPr lang="en-US" altLang="ko-KR" sz="2800" dirty="0" smtClean="0"/>
              <a:t>	; </a:t>
            </a:r>
            <a:r>
              <a:rPr lang="en-US" altLang="ko-KR" sz="2800" dirty="0"/>
              <a:t>load vector X</a:t>
            </a:r>
          </a:p>
          <a:p>
            <a:pPr lvl="1"/>
            <a:r>
              <a:rPr lang="en-US" altLang="ko-KR" sz="2800" dirty="0"/>
              <a:t>MULVS.D	V2,V1,F0	</a:t>
            </a:r>
            <a:r>
              <a:rPr lang="en-US" altLang="ko-KR" sz="2800" dirty="0" smtClean="0"/>
              <a:t>	; </a:t>
            </a:r>
            <a:r>
              <a:rPr lang="en-US" altLang="ko-KR" sz="2800" dirty="0"/>
              <a:t>vector-scalar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				multiply</a:t>
            </a:r>
            <a:endParaRPr lang="en-US" altLang="ko-KR" sz="2800" dirty="0"/>
          </a:p>
          <a:p>
            <a:pPr lvl="1"/>
            <a:r>
              <a:rPr lang="en-US" altLang="ko-KR" sz="2800" dirty="0"/>
              <a:t>LV		V3,Ry		</a:t>
            </a:r>
            <a:r>
              <a:rPr lang="en-US" altLang="ko-KR" sz="2800" dirty="0" smtClean="0"/>
              <a:t>	; </a:t>
            </a:r>
            <a:r>
              <a:rPr lang="en-US" altLang="ko-KR" sz="2800" dirty="0"/>
              <a:t>load vector Y</a:t>
            </a:r>
          </a:p>
          <a:p>
            <a:pPr lvl="1"/>
            <a:r>
              <a:rPr lang="en-US" altLang="ko-KR" sz="2800" dirty="0"/>
              <a:t>ADDVV	V4,V2,V3	</a:t>
            </a:r>
            <a:r>
              <a:rPr lang="en-US" altLang="ko-KR" sz="2800" dirty="0" smtClean="0"/>
              <a:t>	; </a:t>
            </a:r>
            <a:r>
              <a:rPr lang="en-US" altLang="ko-KR" sz="2800" dirty="0"/>
              <a:t>add</a:t>
            </a:r>
          </a:p>
          <a:p>
            <a:pPr lvl="1"/>
            <a:r>
              <a:rPr lang="en-US" altLang="ko-KR" sz="2800" dirty="0"/>
              <a:t>SV		Ry,V4		</a:t>
            </a:r>
            <a:r>
              <a:rPr lang="en-US" altLang="ko-KR" sz="2800" dirty="0" smtClean="0"/>
              <a:t>	; </a:t>
            </a:r>
            <a:r>
              <a:rPr lang="en-US" altLang="ko-KR" sz="2800" dirty="0"/>
              <a:t>store the </a:t>
            </a:r>
            <a:r>
              <a:rPr lang="en-US" altLang="ko-KR" sz="2800" dirty="0" smtClean="0"/>
              <a:t>result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68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is a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24745"/>
            <a:ext cx="11383617" cy="5001419"/>
          </a:xfrm>
        </p:spPr>
        <p:txBody>
          <a:bodyPr/>
          <a:lstStyle/>
          <a:p>
            <a:r>
              <a:rPr lang="en-US" dirty="0" smtClean="0"/>
              <a:t>Vector processor requires </a:t>
            </a:r>
            <a:r>
              <a:rPr lang="en-US" b="1" dirty="0" smtClean="0"/>
              <a:t>highly regular data access </a:t>
            </a:r>
            <a:r>
              <a:rPr lang="en-US" dirty="0" smtClean="0"/>
              <a:t>by the program</a:t>
            </a:r>
          </a:p>
          <a:p>
            <a:r>
              <a:rPr lang="en-US" dirty="0" smtClean="0"/>
              <a:t>There should a support from memory </a:t>
            </a:r>
            <a:r>
              <a:rPr lang="en-US" dirty="0" smtClean="0"/>
              <a:t>as well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For a single memory with only one bank, the time taken to load different vector values will be more </a:t>
            </a:r>
            <a:r>
              <a:rPr lang="en-US" dirty="0" smtClean="0"/>
              <a:t>than </a:t>
            </a:r>
            <a:r>
              <a:rPr lang="en-US" dirty="0" smtClean="0"/>
              <a:t>the operating on the </a:t>
            </a:r>
            <a:r>
              <a:rPr lang="en-US" dirty="0" smtClean="0"/>
              <a:t>data </a:t>
            </a:r>
            <a:endParaRPr lang="en-US" dirty="0" smtClean="0"/>
          </a:p>
          <a:p>
            <a:r>
              <a:rPr lang="en-US" dirty="0" smtClean="0"/>
              <a:t>Solution can be </a:t>
            </a:r>
            <a:r>
              <a:rPr lang="en-US" b="1" dirty="0" smtClean="0">
                <a:solidFill>
                  <a:srgbClr val="3333CC"/>
                </a:solidFill>
              </a:rPr>
              <a:t>memory banking </a:t>
            </a:r>
            <a:r>
              <a:rPr lang="en-US" dirty="0" smtClean="0"/>
              <a:t>but,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Memory can still become a bottleneck!</a:t>
            </a:r>
          </a:p>
          <a:p>
            <a:pPr lvl="1"/>
            <a:r>
              <a:rPr lang="en-US" dirty="0" smtClean="0"/>
              <a:t>if compute/memory operation balance is not maintained</a:t>
            </a:r>
          </a:p>
          <a:p>
            <a:pPr lvl="1"/>
            <a:r>
              <a:rPr lang="en-US" dirty="0" smtClean="0"/>
              <a:t>Data is not mapped appropriately to the memory banks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Scatter-Gather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746" y="1124745"/>
            <a:ext cx="11673254" cy="5001419"/>
          </a:xfrm>
        </p:spPr>
        <p:txBody>
          <a:bodyPr/>
          <a:lstStyle/>
          <a:p>
            <a:r>
              <a:rPr lang="en-US" dirty="0" smtClean="0"/>
              <a:t>What if data is not stored in a </a:t>
            </a:r>
            <a:r>
              <a:rPr lang="en-US" dirty="0" err="1" smtClean="0"/>
              <a:t>strided</a:t>
            </a:r>
            <a:r>
              <a:rPr lang="en-US" dirty="0" smtClean="0"/>
              <a:t> manner in the memory?</a:t>
            </a:r>
          </a:p>
          <a:p>
            <a:r>
              <a:rPr lang="en-US" dirty="0" smtClean="0"/>
              <a:t>Use indirect access called Scatter-Gather. </a:t>
            </a:r>
          </a:p>
          <a:p>
            <a:r>
              <a:rPr lang="en-US" dirty="0" smtClean="0"/>
              <a:t>Scatter-Gather operation are often implemented in Hardware to handle sparse </a:t>
            </a:r>
            <a:r>
              <a:rPr lang="en-US" dirty="0" smtClean="0"/>
              <a:t>matrices </a:t>
            </a:r>
            <a:endParaRPr lang="en-US" dirty="0" smtClean="0"/>
          </a:p>
          <a:p>
            <a:r>
              <a:rPr lang="en-US" dirty="0" smtClean="0"/>
              <a:t>Example (K and M are index vectors that are added to base register to  </a:t>
            </a:r>
            <a:r>
              <a:rPr lang="en-US" dirty="0" smtClean="0"/>
              <a:t> generate </a:t>
            </a:r>
            <a:r>
              <a:rPr lang="en-US" dirty="0" smtClean="0"/>
              <a:t>the address)</a:t>
            </a:r>
          </a:p>
          <a:p>
            <a:pPr lvl="2"/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=o; </a:t>
            </a:r>
            <a:r>
              <a:rPr lang="en-US" dirty="0" err="1" smtClean="0"/>
              <a:t>i</a:t>
            </a:r>
            <a:r>
              <a:rPr lang="en-US" dirty="0" smtClean="0"/>
              <a:t>&lt;n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A[K[</a:t>
            </a:r>
            <a:r>
              <a:rPr lang="en-US" dirty="0" err="1" smtClean="0"/>
              <a:t>i</a:t>
            </a:r>
            <a:r>
              <a:rPr lang="en-US" dirty="0" smtClean="0"/>
              <a:t>]] = A[K[</a:t>
            </a:r>
            <a:r>
              <a:rPr lang="en-US" dirty="0" err="1" smtClean="0"/>
              <a:t>i</a:t>
            </a:r>
            <a:r>
              <a:rPr lang="en-US" dirty="0" smtClean="0"/>
              <a:t>]] + C[M[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Scatter-Gather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LVI/SVI instructions : load/store vector </a:t>
            </a:r>
            <a:r>
              <a:rPr lang="en-US" dirty="0" smtClean="0"/>
              <a:t>indices/gather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6735" y="2226468"/>
            <a:ext cx="84385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800" dirty="0"/>
              <a:t>LV			</a:t>
            </a:r>
            <a:r>
              <a:rPr lang="en-US" altLang="ko-KR" sz="2800" dirty="0" err="1"/>
              <a:t>Vk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Rk</a:t>
            </a:r>
            <a:r>
              <a:rPr lang="en-US" altLang="ko-KR" sz="2800" dirty="0"/>
              <a:t>			;load K</a:t>
            </a:r>
          </a:p>
          <a:p>
            <a:pPr lvl="1"/>
            <a:r>
              <a:rPr lang="en-US" altLang="ko-KR" sz="2800" dirty="0"/>
              <a:t>LVI		</a:t>
            </a:r>
            <a:r>
              <a:rPr lang="en-US" altLang="ko-KR" sz="2800" dirty="0" smtClean="0"/>
              <a:t>	</a:t>
            </a:r>
            <a:r>
              <a:rPr lang="en-US" altLang="ko-KR" sz="2800" dirty="0" err="1" smtClean="0"/>
              <a:t>Va</a:t>
            </a:r>
            <a:r>
              <a:rPr lang="en-US" altLang="ko-KR" sz="2800" dirty="0"/>
              <a:t>, (</a:t>
            </a:r>
            <a:r>
              <a:rPr lang="en-US" altLang="ko-KR" sz="2800" dirty="0" err="1"/>
              <a:t>Ra+Vk</a:t>
            </a:r>
            <a:r>
              <a:rPr lang="en-US" altLang="ko-KR" sz="2800" dirty="0"/>
              <a:t>)	</a:t>
            </a:r>
            <a:r>
              <a:rPr lang="en-US" altLang="ko-KR" sz="2800" dirty="0" smtClean="0"/>
              <a:t>	;</a:t>
            </a:r>
            <a:r>
              <a:rPr lang="en-US" altLang="ko-KR" sz="2800" dirty="0"/>
              <a:t>load A[K[]]</a:t>
            </a:r>
          </a:p>
          <a:p>
            <a:pPr lvl="1"/>
            <a:r>
              <a:rPr lang="en-US" altLang="ko-KR" sz="2800" dirty="0"/>
              <a:t>LV			</a:t>
            </a:r>
            <a:r>
              <a:rPr lang="en-US" altLang="ko-KR" sz="2800" dirty="0" err="1"/>
              <a:t>Vm</a:t>
            </a:r>
            <a:r>
              <a:rPr lang="en-US" altLang="ko-KR" sz="2800" dirty="0"/>
              <a:t>, Rm		</a:t>
            </a:r>
            <a:r>
              <a:rPr lang="en-US" altLang="ko-KR" sz="2800" dirty="0" smtClean="0"/>
              <a:t>;</a:t>
            </a:r>
            <a:r>
              <a:rPr lang="en-US" altLang="ko-KR" sz="2800" dirty="0"/>
              <a:t>load M</a:t>
            </a:r>
          </a:p>
          <a:p>
            <a:pPr lvl="1"/>
            <a:r>
              <a:rPr lang="en-US" altLang="ko-KR" sz="2800" dirty="0"/>
              <a:t>LVI		</a:t>
            </a:r>
            <a:r>
              <a:rPr lang="en-US" altLang="ko-KR" sz="2800" dirty="0" smtClean="0"/>
              <a:t>	</a:t>
            </a:r>
            <a:r>
              <a:rPr lang="en-US" altLang="ko-KR" sz="2800" dirty="0" err="1" smtClean="0"/>
              <a:t>Vc</a:t>
            </a:r>
            <a:r>
              <a:rPr lang="en-US" altLang="ko-KR" sz="2800" dirty="0"/>
              <a:t>, (</a:t>
            </a:r>
            <a:r>
              <a:rPr lang="en-US" altLang="ko-KR" sz="2800" dirty="0" err="1"/>
              <a:t>Rc+Vm</a:t>
            </a:r>
            <a:r>
              <a:rPr lang="en-US" altLang="ko-KR" sz="2800" dirty="0"/>
              <a:t>)	</a:t>
            </a:r>
            <a:r>
              <a:rPr lang="en-US" altLang="ko-KR" sz="2800" dirty="0" smtClean="0"/>
              <a:t>	;</a:t>
            </a:r>
            <a:r>
              <a:rPr lang="en-US" altLang="ko-KR" sz="2800" dirty="0"/>
              <a:t>load C[M[]]</a:t>
            </a:r>
          </a:p>
          <a:p>
            <a:pPr lvl="1"/>
            <a:r>
              <a:rPr lang="en-US" altLang="ko-KR" sz="2800" dirty="0"/>
              <a:t>ADDVV.D	</a:t>
            </a:r>
            <a:r>
              <a:rPr lang="en-US" altLang="ko-KR" sz="2800" dirty="0" smtClean="0"/>
              <a:t>	</a:t>
            </a:r>
            <a:r>
              <a:rPr lang="en-US" altLang="ko-KR" sz="2800" dirty="0" err="1" smtClean="0"/>
              <a:t>Va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Vc</a:t>
            </a:r>
            <a:r>
              <a:rPr lang="en-US" altLang="ko-KR" sz="2800" dirty="0"/>
              <a:t>		;Add A[K[]], C[M[]]</a:t>
            </a:r>
          </a:p>
          <a:p>
            <a:pPr lvl="1"/>
            <a:r>
              <a:rPr lang="en-US" altLang="ko-KR" sz="2800" dirty="0"/>
              <a:t>SVI		</a:t>
            </a:r>
            <a:r>
              <a:rPr lang="en-US" altLang="ko-KR" sz="2800" dirty="0" smtClean="0"/>
              <a:t>	(</a:t>
            </a:r>
            <a:r>
              <a:rPr lang="en-US" altLang="ko-KR" sz="2800" dirty="0" err="1"/>
              <a:t>Ra+Vk</a:t>
            </a:r>
            <a:r>
              <a:rPr lang="en-US" altLang="ko-KR" sz="2800" dirty="0"/>
              <a:t>), </a:t>
            </a:r>
            <a:r>
              <a:rPr lang="en-US" altLang="ko-KR" sz="2800" dirty="0" err="1"/>
              <a:t>Va</a:t>
            </a:r>
            <a:r>
              <a:rPr lang="en-US" altLang="ko-KR" sz="2800" dirty="0"/>
              <a:t>	</a:t>
            </a:r>
            <a:r>
              <a:rPr lang="en-US" altLang="ko-KR" sz="2800" dirty="0" smtClean="0"/>
              <a:t>	;</a:t>
            </a:r>
            <a:r>
              <a:rPr lang="en-US" altLang="ko-KR" sz="2800" dirty="0"/>
              <a:t>store A[K</a:t>
            </a:r>
            <a:r>
              <a:rPr lang="en-US" altLang="ko-KR" sz="2800" dirty="0" smtClean="0"/>
              <a:t>[]]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245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502270" y="2408846"/>
            <a:ext cx="7187609" cy="646331"/>
          </a:xfrm>
        </p:spPr>
        <p:txBody>
          <a:bodyPr/>
          <a:lstStyle/>
          <a:p>
            <a:r>
              <a:rPr kumimoji="1" lang="en-US" altLang="ko-KR" dirty="0" smtClean="0"/>
              <a:t>Streaming SIMD Extensions (SSE)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699200" cy="480131"/>
          </a:xfrm>
        </p:spPr>
        <p:txBody>
          <a:bodyPr/>
          <a:lstStyle/>
          <a:p>
            <a:r>
              <a:rPr lang="en-US" altLang="ko-KR" dirty="0" smtClean="0"/>
              <a:t>SIMD/Vector/SSE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9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Streaming SIMD Extensions-SSE</a:t>
            </a:r>
            <a:endParaRPr lang="en-US" altLang="zh-TW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Adds eight 128-bit registers</a:t>
            </a:r>
          </a:p>
          <a:p>
            <a:r>
              <a:rPr lang="en-US" altLang="zh-TW" dirty="0" smtClean="0"/>
              <a:t>Allows SIMD operations on packed single-precision floating-point   numbers</a:t>
            </a:r>
          </a:p>
          <a:p>
            <a:r>
              <a:rPr lang="en-US" altLang="zh-TW" dirty="0" smtClean="0"/>
              <a:t>Most SSE instructions require 16-aligned addresses</a:t>
            </a:r>
          </a:p>
          <a:p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SSE features</a:t>
            </a:r>
            <a:endParaRPr lang="en-US" altLang="zh-TW" dirty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" y="901148"/>
            <a:ext cx="11974618" cy="566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4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Flynn’s Taxonomy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SIMD/Vector Processors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SSE (Streaming SIMD Extensions) Processors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SSE features</a:t>
            </a:r>
            <a:endParaRPr lang="en-US" altLang="zh-TW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24745"/>
            <a:ext cx="11339146" cy="5001419"/>
          </a:xfrm>
        </p:spPr>
        <p:txBody>
          <a:bodyPr/>
          <a:lstStyle/>
          <a:p>
            <a:r>
              <a:rPr lang="en-US" altLang="zh-TW" dirty="0" smtClean="0"/>
              <a:t>Add eight 128-bit data registers (XMM registers) in non-64-bit modes; sixteen XMM registers are available in 64-bit mode.</a:t>
            </a:r>
          </a:p>
          <a:p>
            <a:r>
              <a:rPr lang="en-US" altLang="zh-TW" dirty="0" smtClean="0"/>
              <a:t>32-bit MXCSR register (control and status)</a:t>
            </a:r>
          </a:p>
          <a:p>
            <a:r>
              <a:rPr lang="en-US" altLang="zh-TW" dirty="0" smtClean="0"/>
              <a:t>Add a new data type: 128-bit packed single-precision floating-point </a:t>
            </a:r>
            <a:r>
              <a:rPr lang="en-US" altLang="zh-TW" dirty="0" smtClean="0"/>
              <a:t> (</a:t>
            </a:r>
            <a:r>
              <a:rPr lang="en-US" altLang="zh-TW" dirty="0" smtClean="0"/>
              <a:t>4 FP numbers.)</a:t>
            </a:r>
          </a:p>
          <a:p>
            <a:r>
              <a:rPr lang="en-US" altLang="zh-TW" dirty="0" smtClean="0"/>
              <a:t>Instruction to perform SIMD operations on 128-bit packed single-precision FP and additional 64-bit SIMD integer operations.</a:t>
            </a:r>
          </a:p>
          <a:p>
            <a:r>
              <a:rPr lang="en-US" altLang="zh-TW" dirty="0" smtClean="0"/>
              <a:t>Instructions that explicitly </a:t>
            </a:r>
            <a:r>
              <a:rPr lang="en-US" altLang="zh-TW" dirty="0" err="1" smtClean="0"/>
              <a:t>prefetch</a:t>
            </a:r>
            <a:r>
              <a:rPr lang="en-US" altLang="zh-TW" dirty="0" smtClean="0"/>
              <a:t> data, control data </a:t>
            </a:r>
            <a:r>
              <a:rPr lang="en-US" altLang="zh-TW" dirty="0" err="1" smtClean="0"/>
              <a:t>cacheability</a:t>
            </a:r>
            <a:r>
              <a:rPr lang="en-US" altLang="zh-TW" dirty="0" smtClean="0"/>
              <a:t> and ordering of store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SSE programming environment</a:t>
            </a:r>
            <a:endParaRPr lang="en-US" altLang="zh-TW" dirty="0"/>
          </a:p>
        </p:txBody>
      </p:sp>
      <p:pic>
        <p:nvPicPr>
          <p:cNvPr id="624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72" y="855212"/>
            <a:ext cx="7589255" cy="569839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167817" y="949432"/>
            <a:ext cx="119295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altLang="zh-TW" sz="2800" b="1" dirty="0">
                <a:latin typeface="+mj-lt"/>
              </a:rPr>
              <a:t>XMM0</a:t>
            </a:r>
          </a:p>
          <a:p>
            <a:pPr eaLnBrk="1" hangingPunct="1"/>
            <a:r>
              <a:rPr lang="en-US" altLang="zh-TW" sz="2800" b="1" dirty="0">
                <a:latin typeface="+mj-lt"/>
              </a:rPr>
              <a:t> </a:t>
            </a:r>
            <a:r>
              <a:rPr lang="en-US" altLang="zh-TW" sz="2800" b="1" dirty="0" smtClean="0">
                <a:latin typeface="+mj-lt"/>
              </a:rPr>
              <a:t>    |</a:t>
            </a:r>
            <a:endParaRPr lang="en-US" altLang="zh-TW" sz="2800" b="1" dirty="0">
              <a:latin typeface="+mj-lt"/>
            </a:endParaRPr>
          </a:p>
          <a:p>
            <a:pPr eaLnBrk="1" hangingPunct="1"/>
            <a:r>
              <a:rPr lang="en-US" altLang="zh-TW" sz="2800" b="1" dirty="0">
                <a:latin typeface="+mj-lt"/>
              </a:rPr>
              <a:t>XMM7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27422" y="3084262"/>
            <a:ext cx="9957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altLang="zh-TW" sz="2800" b="1" dirty="0">
                <a:latin typeface="+mj-lt"/>
              </a:rPr>
              <a:t>MM0</a:t>
            </a:r>
          </a:p>
          <a:p>
            <a:pPr eaLnBrk="1" hangingPunct="1"/>
            <a:r>
              <a:rPr lang="en-US" altLang="zh-TW" sz="2800" b="1" dirty="0" smtClean="0">
                <a:latin typeface="+mj-lt"/>
              </a:rPr>
              <a:t>    </a:t>
            </a:r>
            <a:r>
              <a:rPr lang="en-US" altLang="zh-TW" sz="2800" b="1" dirty="0">
                <a:latin typeface="+mj-lt"/>
              </a:rPr>
              <a:t>|</a:t>
            </a:r>
          </a:p>
          <a:p>
            <a:pPr eaLnBrk="1" hangingPunct="1"/>
            <a:r>
              <a:rPr lang="en-US" altLang="zh-TW" sz="2800" b="1" dirty="0">
                <a:latin typeface="+mj-lt"/>
              </a:rPr>
              <a:t>MM7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349632" y="4987821"/>
            <a:ext cx="30058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altLang="zh-TW" sz="2800" b="1" dirty="0">
                <a:latin typeface="+mj-lt"/>
              </a:rPr>
              <a:t>EAX, EBX, ECX, EDX</a:t>
            </a:r>
          </a:p>
          <a:p>
            <a:pPr eaLnBrk="1" hangingPunct="1"/>
            <a:r>
              <a:rPr lang="en-US" altLang="zh-TW" sz="2800" b="1" dirty="0">
                <a:latin typeface="+mj-lt"/>
              </a:rPr>
              <a:t>EBP, ESI, EDI, ESP</a:t>
            </a:r>
          </a:p>
        </p:txBody>
      </p:sp>
    </p:spTree>
    <p:extLst>
      <p:ext uri="{BB962C8B-B14F-4D97-AF65-F5344CB8AC3E}">
        <p14:creationId xmlns:p14="http://schemas.microsoft.com/office/powerpoint/2010/main" val="28882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608441"/>
          </a:xfrm>
        </p:spPr>
        <p:txBody>
          <a:bodyPr/>
          <a:lstStyle/>
          <a:p>
            <a:r>
              <a:rPr lang="en-US" altLang="ko-KR" dirty="0" smtClean="0"/>
              <a:t>Question) </a:t>
            </a:r>
            <a:r>
              <a:rPr lang="en-US" altLang="ko-KR" dirty="0"/>
              <a:t>Which of the following code is not </a:t>
            </a:r>
            <a:r>
              <a:rPr lang="en-US" altLang="ko-KR" dirty="0"/>
              <a:t>vectorizable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Note: the code is present inside a for loop)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pPr lvl="0"/>
            <a:r>
              <a:rPr lang="en-US" altLang="ko-KR" dirty="0" smtClean="0"/>
              <a:t>(1) c[</a:t>
            </a:r>
            <a:r>
              <a:rPr lang="en-US" altLang="ko-KR" dirty="0" err="1" smtClean="0"/>
              <a:t>i</a:t>
            </a:r>
            <a:r>
              <a:rPr lang="en-US" altLang="ko-KR" dirty="0"/>
              <a:t>] =a[i]+(b[i]*100);</a:t>
            </a:r>
            <a:endParaRPr lang="ko-KR" altLang="ko-KR" dirty="0"/>
          </a:p>
          <a:p>
            <a:pPr lvl="0"/>
            <a:r>
              <a:rPr lang="en-US" altLang="ko-KR" dirty="0" smtClean="0"/>
              <a:t>(2) c[</a:t>
            </a:r>
            <a:r>
              <a:rPr lang="en-US" altLang="ko-KR" dirty="0" err="1" smtClean="0"/>
              <a:t>i</a:t>
            </a:r>
            <a:r>
              <a:rPr lang="en-US" altLang="ko-KR" dirty="0"/>
              <a:t>] = c[i] + 2*c[i];</a:t>
            </a:r>
            <a:endParaRPr lang="ko-KR" altLang="ko-KR" dirty="0"/>
          </a:p>
          <a:p>
            <a:pPr lvl="0"/>
            <a:r>
              <a:rPr lang="en-US" altLang="ko-KR" dirty="0" smtClean="0"/>
              <a:t>(3) c[2*</a:t>
            </a:r>
            <a:r>
              <a:rPr lang="en-US" altLang="ko-KR" dirty="0" err="1" smtClean="0"/>
              <a:t>i</a:t>
            </a:r>
            <a:r>
              <a:rPr lang="en-US" altLang="ko-KR" dirty="0"/>
              <a:t>] = a[i] + b[3*i];</a:t>
            </a:r>
            <a:endParaRPr lang="ko-KR" altLang="ko-KR" dirty="0"/>
          </a:p>
          <a:p>
            <a:pPr lvl="0"/>
            <a:r>
              <a:rPr lang="en-US" altLang="ko-KR" dirty="0" smtClean="0"/>
              <a:t>(4) c[</a:t>
            </a:r>
            <a:r>
              <a:rPr lang="en-US" altLang="ko-KR" dirty="0" err="1" smtClean="0"/>
              <a:t>i</a:t>
            </a:r>
            <a:r>
              <a:rPr lang="en-US" altLang="ko-KR" dirty="0"/>
              <a:t>] = a[i-2] + b[i-1]</a:t>
            </a:r>
            <a:endParaRPr lang="ko-KR" altLang="ko-KR" dirty="0"/>
          </a:p>
          <a:p>
            <a:pPr lvl="0"/>
            <a:r>
              <a:rPr lang="en-US" altLang="ko-KR" dirty="0" smtClean="0"/>
              <a:t>(5) c[</a:t>
            </a:r>
            <a:r>
              <a:rPr lang="en-US" altLang="ko-KR" dirty="0" err="1" smtClean="0"/>
              <a:t>i</a:t>
            </a:r>
            <a:r>
              <a:rPr lang="en-US" altLang="ko-KR" dirty="0"/>
              <a:t>] = a[i]=b[i]; e[i] = f[i]+d[i]; 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22</a:t>
            </a:fld>
            <a:endParaRPr lang="ko-KR" altLang="en-US" sz="14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Assignments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Flynn’s Taxonomy – SISD, MISD, SIMD, MIMD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Vector Processing and Streaming SIMD Extension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smtClean="0"/>
              <a:t>Multithreading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0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129495" y="2408846"/>
            <a:ext cx="3933129" cy="646331"/>
          </a:xfrm>
        </p:spPr>
        <p:txBody>
          <a:bodyPr/>
          <a:lstStyle/>
          <a:p>
            <a:r>
              <a:rPr kumimoji="1" lang="en-US" altLang="ko-KR" dirty="0" smtClean="0"/>
              <a:t>Flynn’s Taxonomy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699200" cy="480131"/>
          </a:xfrm>
        </p:spPr>
        <p:txBody>
          <a:bodyPr/>
          <a:lstStyle/>
          <a:p>
            <a:r>
              <a:rPr kumimoji="1" lang="en-US" altLang="ko-KR" dirty="0" smtClean="0"/>
              <a:t>SIMD/Vector/SSE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5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SISD : Single Instruction operates on single data</a:t>
            </a:r>
          </a:p>
          <a:p>
            <a:pPr lvl="1"/>
            <a:r>
              <a:rPr lang="en-US" dirty="0" smtClean="0"/>
              <a:t>Example : Processors like MIPS, Intel Pentium 4, etc.</a:t>
            </a:r>
          </a:p>
          <a:p>
            <a:r>
              <a:rPr lang="en-US" dirty="0" smtClean="0"/>
              <a:t>SIMD : Single Instruction operates on multiple data </a:t>
            </a:r>
          </a:p>
          <a:p>
            <a:pPr lvl="1"/>
            <a:r>
              <a:rPr lang="en-US" dirty="0" smtClean="0"/>
              <a:t>Vector processors</a:t>
            </a:r>
          </a:p>
          <a:p>
            <a:r>
              <a:rPr lang="en-US" dirty="0" smtClean="0"/>
              <a:t>MISD : Multiple instruction operates on single data </a:t>
            </a:r>
          </a:p>
          <a:p>
            <a:pPr lvl="1"/>
            <a:r>
              <a:rPr lang="en-US" dirty="0" smtClean="0"/>
              <a:t>No example as of now</a:t>
            </a:r>
          </a:p>
          <a:p>
            <a:r>
              <a:rPr lang="en-US" dirty="0" smtClean="0"/>
              <a:t>MIMD : Multiple instruction </a:t>
            </a:r>
            <a:br>
              <a:rPr lang="en-US" dirty="0" smtClean="0"/>
            </a:br>
            <a:r>
              <a:rPr lang="en-US" dirty="0" smtClean="0"/>
              <a:t>operates on multiple data</a:t>
            </a:r>
          </a:p>
          <a:p>
            <a:pPr lvl="1"/>
            <a:r>
              <a:rPr lang="en-US" dirty="0" smtClean="0"/>
              <a:t>Multicore, Multithreaded </a:t>
            </a:r>
            <a:br>
              <a:rPr lang="en-US" dirty="0" smtClean="0"/>
            </a:br>
            <a:r>
              <a:rPr lang="en-US" dirty="0" smtClean="0"/>
              <a:t>processors </a:t>
            </a:r>
            <a:br>
              <a:rPr lang="en-US" dirty="0" smtClean="0"/>
            </a:br>
            <a:r>
              <a:rPr lang="en-US" dirty="0" smtClean="0"/>
              <a:t>(Intel Xeon </a:t>
            </a:r>
            <a:r>
              <a:rPr lang="en-US" dirty="0" err="1" smtClean="0"/>
              <a:t>Clovertown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65213"/>
              </p:ext>
            </p:extLst>
          </p:nvPr>
        </p:nvGraphicFramePr>
        <p:xfrm>
          <a:off x="5801226" y="3994569"/>
          <a:ext cx="5905500" cy="198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51528"/>
                <a:gridCol w="1785472"/>
                <a:gridCol w="1968500"/>
              </a:tblGrid>
              <a:tr h="488950">
                <a:tc>
                  <a:txBody>
                    <a:bodyPr/>
                    <a:lstStyle/>
                    <a:p>
                      <a:pPr algn="just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            Inst.</a:t>
                      </a:r>
                      <a:b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Multiple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Single </a:t>
                      </a:r>
                      <a:endParaRPr lang="en-US" sz="28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SISD</a:t>
                      </a:r>
                      <a:endParaRPr lang="en-US" sz="28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SIMD</a:t>
                      </a:r>
                      <a:endParaRPr lang="en-US" sz="28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Multiple</a:t>
                      </a:r>
                      <a:endParaRPr lang="en-US" sz="28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MISD</a:t>
                      </a:r>
                      <a:endParaRPr lang="en-US" sz="28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MIMD</a:t>
                      </a:r>
                      <a:endParaRPr lang="en-US" sz="28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029264" y="2408846"/>
            <a:ext cx="6133603" cy="646331"/>
          </a:xfrm>
        </p:spPr>
        <p:txBody>
          <a:bodyPr/>
          <a:lstStyle/>
          <a:p>
            <a:r>
              <a:rPr kumimoji="1" lang="en-US" altLang="ko-KR" dirty="0" smtClean="0"/>
              <a:t>SIMD and Vector Processors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699200" cy="480131"/>
          </a:xfrm>
        </p:spPr>
        <p:txBody>
          <a:bodyPr/>
          <a:lstStyle/>
          <a:p>
            <a:r>
              <a:rPr lang="en-US" altLang="ko-KR" dirty="0" smtClean="0"/>
              <a:t>SIMD/Vector/SSE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SIMD Advantages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1582400" cy="5001419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Reduces cost over control unit over dozens of executions </a:t>
            </a:r>
          </a:p>
          <a:p>
            <a:pPr lvl="1"/>
            <a:r>
              <a:rPr lang="en-US" dirty="0" smtClean="0"/>
              <a:t>Reduces program memory</a:t>
            </a:r>
          </a:p>
          <a:p>
            <a:pPr lvl="2"/>
            <a:r>
              <a:rPr lang="en-US" dirty="0" smtClean="0"/>
              <a:t>SIMD may need only one copy of the code that is being simultaneously executed, while message passing MIMD may require multiple copies</a:t>
            </a:r>
          </a:p>
          <a:p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SIMD is best suited for highly regular memory access</a:t>
            </a:r>
          </a:p>
          <a:p>
            <a:pPr lvl="1"/>
            <a:r>
              <a:rPr lang="en-US" dirty="0" smtClean="0"/>
              <a:t>Best suited for </a:t>
            </a:r>
            <a:r>
              <a:rPr lang="en-US" i="1" dirty="0" err="1" smtClean="0"/>
              <a:t>for</a:t>
            </a:r>
            <a:r>
              <a:rPr lang="en-US" dirty="0" smtClean="0"/>
              <a:t> loops but weak for </a:t>
            </a:r>
            <a:r>
              <a:rPr lang="en-US" i="1" dirty="0" smtClean="0"/>
              <a:t>switch</a:t>
            </a:r>
            <a:r>
              <a:rPr lang="en-US" dirty="0" smtClean="0"/>
              <a:t>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vs. Vector Processors</a:t>
            </a:r>
            <a:endParaRPr lang="en-US" dirty="0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636717" y="1758923"/>
            <a:ext cx="1914525" cy="3062287"/>
            <a:chOff x="2955554" y="1674699"/>
            <a:chExt cx="1914525" cy="3062287"/>
          </a:xfrm>
        </p:grpSpPr>
        <p:sp>
          <p:nvSpPr>
            <p:cNvPr id="4" name="Rectangle 3"/>
            <p:cNvSpPr/>
            <p:nvPr/>
          </p:nvSpPr>
          <p:spPr>
            <a:xfrm>
              <a:off x="2955554" y="1674699"/>
              <a:ext cx="714375" cy="58737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55704" y="1674699"/>
              <a:ext cx="714375" cy="58737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R2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8804" y="4149611"/>
              <a:ext cx="714375" cy="587375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R3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669929" y="2928824"/>
              <a:ext cx="485775" cy="523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000000"/>
                  </a:solidFill>
                </a:rPr>
                <a:t>+</a:t>
              </a:r>
            </a:p>
          </p:txBody>
        </p:sp>
        <p:cxnSp>
          <p:nvCxnSpPr>
            <p:cNvPr id="22" name="Straight Arrow Connector 21"/>
            <p:cNvCxnSpPr>
              <a:stCxn id="4" idx="2"/>
              <a:endCxn id="20" idx="1"/>
            </p:cNvCxnSpPr>
            <p:nvPr/>
          </p:nvCxnSpPr>
          <p:spPr>
            <a:xfrm>
              <a:off x="3312742" y="2262073"/>
              <a:ext cx="428327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2"/>
              <a:endCxn id="20" idx="7"/>
            </p:cNvCxnSpPr>
            <p:nvPr/>
          </p:nvCxnSpPr>
          <p:spPr>
            <a:xfrm flipH="1">
              <a:off x="4084563" y="2262073"/>
              <a:ext cx="428328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4"/>
            </p:cNvCxnSpPr>
            <p:nvPr/>
          </p:nvCxnSpPr>
          <p:spPr>
            <a:xfrm flipH="1">
              <a:off x="3908054" y="3452698"/>
              <a:ext cx="4763" cy="69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6643939" y="1655850"/>
            <a:ext cx="2714831" cy="3949310"/>
            <a:chOff x="6962776" y="1571626"/>
            <a:chExt cx="2524125" cy="3671887"/>
          </a:xfrm>
        </p:grpSpPr>
        <p:sp>
          <p:nvSpPr>
            <p:cNvPr id="44" name="Rectangle 43"/>
            <p:cNvSpPr/>
            <p:nvPr/>
          </p:nvSpPr>
          <p:spPr>
            <a:xfrm>
              <a:off x="6962776" y="15716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162926" y="15716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66026" y="4046538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677151" y="2825751"/>
              <a:ext cx="485775" cy="5238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8" name="Straight Arrow Connector 47"/>
            <p:cNvCxnSpPr>
              <a:stCxn id="44" idx="2"/>
              <a:endCxn id="47" idx="1"/>
            </p:cNvCxnSpPr>
            <p:nvPr/>
          </p:nvCxnSpPr>
          <p:spPr>
            <a:xfrm>
              <a:off x="7319964" y="2159000"/>
              <a:ext cx="428327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2"/>
              <a:endCxn id="47" idx="7"/>
            </p:cNvCxnSpPr>
            <p:nvPr/>
          </p:nvCxnSpPr>
          <p:spPr>
            <a:xfrm flipH="1">
              <a:off x="8091785" y="2159000"/>
              <a:ext cx="428328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4"/>
            </p:cNvCxnSpPr>
            <p:nvPr/>
          </p:nvCxnSpPr>
          <p:spPr>
            <a:xfrm flipH="1">
              <a:off x="7915276" y="3349625"/>
              <a:ext cx="4763" cy="69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115176" y="17240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315326" y="17240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18426" y="4198938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29551" y="2978151"/>
              <a:ext cx="485775" cy="5238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5" name="Straight Arrow Connector 54"/>
            <p:cNvCxnSpPr>
              <a:stCxn id="51" idx="2"/>
              <a:endCxn id="54" idx="1"/>
            </p:cNvCxnSpPr>
            <p:nvPr/>
          </p:nvCxnSpPr>
          <p:spPr>
            <a:xfrm>
              <a:off x="7472364" y="2311400"/>
              <a:ext cx="428327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4" idx="7"/>
            </p:cNvCxnSpPr>
            <p:nvPr/>
          </p:nvCxnSpPr>
          <p:spPr>
            <a:xfrm flipH="1">
              <a:off x="8244185" y="2311400"/>
              <a:ext cx="428328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4"/>
            </p:cNvCxnSpPr>
            <p:nvPr/>
          </p:nvCxnSpPr>
          <p:spPr>
            <a:xfrm flipH="1">
              <a:off x="8067676" y="3502025"/>
              <a:ext cx="4763" cy="69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7267576" y="18764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67726" y="18764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70826" y="4351338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7981951" y="3130551"/>
              <a:ext cx="485775" cy="5238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2" name="Straight Arrow Connector 61"/>
            <p:cNvCxnSpPr>
              <a:stCxn id="58" idx="2"/>
              <a:endCxn id="61" idx="1"/>
            </p:cNvCxnSpPr>
            <p:nvPr/>
          </p:nvCxnSpPr>
          <p:spPr>
            <a:xfrm>
              <a:off x="7624764" y="2463800"/>
              <a:ext cx="428327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2"/>
              <a:endCxn id="61" idx="7"/>
            </p:cNvCxnSpPr>
            <p:nvPr/>
          </p:nvCxnSpPr>
          <p:spPr>
            <a:xfrm flipH="1">
              <a:off x="8396585" y="2463800"/>
              <a:ext cx="428328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4"/>
            </p:cNvCxnSpPr>
            <p:nvPr/>
          </p:nvCxnSpPr>
          <p:spPr>
            <a:xfrm flipH="1">
              <a:off x="8220076" y="3654425"/>
              <a:ext cx="4763" cy="69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19976" y="20288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20126" y="20288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023226" y="4503738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134351" y="3282951"/>
              <a:ext cx="485775" cy="5238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9" name="Straight Arrow Connector 68"/>
            <p:cNvCxnSpPr>
              <a:stCxn id="65" idx="2"/>
              <a:endCxn id="68" idx="1"/>
            </p:cNvCxnSpPr>
            <p:nvPr/>
          </p:nvCxnSpPr>
          <p:spPr>
            <a:xfrm>
              <a:off x="7777164" y="2616200"/>
              <a:ext cx="428327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2"/>
              <a:endCxn id="68" idx="7"/>
            </p:cNvCxnSpPr>
            <p:nvPr/>
          </p:nvCxnSpPr>
          <p:spPr>
            <a:xfrm flipH="1">
              <a:off x="8548985" y="2616200"/>
              <a:ext cx="428328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8" idx="4"/>
            </p:cNvCxnSpPr>
            <p:nvPr/>
          </p:nvCxnSpPr>
          <p:spPr>
            <a:xfrm flipH="1">
              <a:off x="8372476" y="3806825"/>
              <a:ext cx="4763" cy="69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572376" y="21812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VR1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72526" y="2181226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VR2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175626" y="4656138"/>
              <a:ext cx="714375" cy="587375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VR3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286751" y="3435351"/>
              <a:ext cx="485775" cy="52387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000000"/>
                  </a:solidFill>
                </a:rPr>
                <a:t>+</a:t>
              </a:r>
            </a:p>
          </p:txBody>
        </p:sp>
        <p:cxnSp>
          <p:nvCxnSpPr>
            <p:cNvPr id="76" name="Straight Arrow Connector 75"/>
            <p:cNvCxnSpPr>
              <a:stCxn id="72" idx="2"/>
              <a:endCxn id="75" idx="1"/>
            </p:cNvCxnSpPr>
            <p:nvPr/>
          </p:nvCxnSpPr>
          <p:spPr>
            <a:xfrm>
              <a:off x="7929564" y="2768600"/>
              <a:ext cx="428327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75" idx="7"/>
            </p:cNvCxnSpPr>
            <p:nvPr/>
          </p:nvCxnSpPr>
          <p:spPr>
            <a:xfrm flipH="1">
              <a:off x="8701385" y="2768600"/>
              <a:ext cx="428328" cy="74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4"/>
            </p:cNvCxnSpPr>
            <p:nvPr/>
          </p:nvCxnSpPr>
          <p:spPr>
            <a:xfrm flipH="1">
              <a:off x="8524876" y="3959225"/>
              <a:ext cx="4763" cy="69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255717" y="588674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/>
              </a:rPr>
              <a:t>add 	R3, R1, R2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60392" y="5894120"/>
            <a:ext cx="33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/>
              </a:rPr>
              <a:t>add 	VR3, VR1, VR2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43939" y="963183"/>
            <a:ext cx="2714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Vector Processor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60685" y="963173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Scalar Processor</a:t>
            </a:r>
          </a:p>
        </p:txBody>
      </p:sp>
    </p:spTree>
    <p:extLst>
      <p:ext uri="{BB962C8B-B14F-4D97-AF65-F5344CB8AC3E}">
        <p14:creationId xmlns:p14="http://schemas.microsoft.com/office/powerpoint/2010/main" val="11717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Vectorizable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9992139" cy="5001419"/>
          </a:xfrm>
        </p:spPr>
        <p:txBody>
          <a:bodyPr/>
          <a:lstStyle/>
          <a:p>
            <a:r>
              <a:rPr lang="en-US" dirty="0" smtClean="0"/>
              <a:t>Loop in which one iteration is </a:t>
            </a:r>
            <a:r>
              <a:rPr lang="en-US" b="1" dirty="0" smtClean="0">
                <a:solidFill>
                  <a:srgbClr val="FF0000"/>
                </a:solidFill>
              </a:rPr>
              <a:t>not dependent on the other </a:t>
            </a:r>
            <a:r>
              <a:rPr lang="en-US" dirty="0" smtClean="0"/>
              <a:t>is </a:t>
            </a:r>
            <a:r>
              <a:rPr lang="en-US" b="1" dirty="0" err="1" smtClean="0">
                <a:solidFill>
                  <a:srgbClr val="FF0000"/>
                </a:solidFill>
              </a:rPr>
              <a:t>vectorizable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Only </a:t>
            </a:r>
            <a:r>
              <a:rPr lang="en-US" dirty="0" err="1" smtClean="0"/>
              <a:t>vectorizable</a:t>
            </a:r>
            <a:r>
              <a:rPr lang="en-US" dirty="0" smtClean="0"/>
              <a:t> loops can be efficiently executed by vector processors 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: 0 - 100</a:t>
            </a:r>
            <a:br>
              <a:rPr lang="en-US" dirty="0" smtClean="0"/>
            </a:br>
            <a:r>
              <a:rPr lang="en-US" dirty="0" smtClean="0"/>
              <a:t>    c[</a:t>
            </a:r>
            <a:r>
              <a:rPr lang="en-US" dirty="0" err="1" smtClean="0"/>
              <a:t>i</a:t>
            </a:r>
            <a:r>
              <a:rPr lang="en-US" dirty="0" smtClean="0"/>
              <a:t>] = ( a[</a:t>
            </a:r>
            <a:r>
              <a:rPr lang="en-US" dirty="0" err="1" smtClean="0"/>
              <a:t>i</a:t>
            </a:r>
            <a:r>
              <a:rPr lang="en-US" dirty="0" smtClean="0"/>
              <a:t>] + b[</a:t>
            </a:r>
            <a:r>
              <a:rPr lang="en-US" dirty="0" err="1" smtClean="0"/>
              <a:t>i</a:t>
            </a:r>
            <a:r>
              <a:rPr lang="en-US" dirty="0" smtClean="0"/>
              <a:t>] ) / 10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Processor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Load/store of vector values</a:t>
            </a:r>
          </a:p>
          <a:p>
            <a:pPr lvl="1"/>
            <a:r>
              <a:rPr lang="en-US" smtClean="0"/>
              <a:t>Vector Registers</a:t>
            </a:r>
          </a:p>
          <a:p>
            <a:r>
              <a:rPr lang="en-US" smtClean="0"/>
              <a:t>Operate on Vectors of different lengths</a:t>
            </a:r>
          </a:p>
          <a:p>
            <a:pPr lvl="1"/>
            <a:r>
              <a:rPr lang="en-US" smtClean="0"/>
              <a:t>Vector length register or strip-mining</a:t>
            </a:r>
          </a:p>
          <a:p>
            <a:r>
              <a:rPr lang="en-US" smtClean="0"/>
              <a:t>Elements can be stored apart from each other</a:t>
            </a:r>
          </a:p>
          <a:p>
            <a:pPr lvl="1"/>
            <a:r>
              <a:rPr lang="en-US" smtClean="0"/>
              <a:t>Vector Stride Register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EEF3-902E-4072-B881-9649E0D37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645</Words>
  <Application>Microsoft Office PowerPoint</Application>
  <PresentationFormat>와이드스크린</PresentationFormat>
  <Paragraphs>187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新細明體</vt:lpstr>
      <vt:lpstr>맑은 고딕</vt:lpstr>
      <vt:lpstr>연세</vt:lpstr>
      <vt:lpstr>조선일보명조</vt:lpstr>
      <vt:lpstr>Arial</vt:lpstr>
      <vt:lpstr>Calibri</vt:lpstr>
      <vt:lpstr>Candara</vt:lpstr>
      <vt:lpstr>Courier New</vt:lpstr>
      <vt:lpstr>Wingdings</vt:lpstr>
      <vt:lpstr>Office 테마</vt:lpstr>
      <vt:lpstr> Lecture 13 SIMD, VECTOR and SSE  Courtesy of A. Shrivastava (ASU) &amp; Tack-Don Han (Yonsei) </vt:lpstr>
      <vt:lpstr>PowerPoint 프레젠테이션</vt:lpstr>
      <vt:lpstr>Flynn’s Taxonomy</vt:lpstr>
      <vt:lpstr>Flynn’s Taxonomy</vt:lpstr>
      <vt:lpstr>SIMD and Vector Processors</vt:lpstr>
      <vt:lpstr>SIMD Advantages &amp; Disadvantages</vt:lpstr>
      <vt:lpstr>Scalar vs. Vector Processors</vt:lpstr>
      <vt:lpstr>Vectorizable Loops</vt:lpstr>
      <vt:lpstr>Vector Processor Requirements</vt:lpstr>
      <vt:lpstr>VMIPS Vector architecture</vt:lpstr>
      <vt:lpstr>Vector Processing Example</vt:lpstr>
      <vt:lpstr>Scalar Example DAXPY </vt:lpstr>
      <vt:lpstr>Vector Example DAXPY</vt:lpstr>
      <vt:lpstr>Memory is a PROBLEM!</vt:lpstr>
      <vt:lpstr>Scatter-Gather</vt:lpstr>
      <vt:lpstr>Scatter-Gather</vt:lpstr>
      <vt:lpstr>Streaming SIMD Extensions (SSE)</vt:lpstr>
      <vt:lpstr>Streaming SIMD Extensions-SSE</vt:lpstr>
      <vt:lpstr>SSE features</vt:lpstr>
      <vt:lpstr>SSE features</vt:lpstr>
      <vt:lpstr>SSE programming environment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222</cp:revision>
  <dcterms:created xsi:type="dcterms:W3CDTF">2015-05-11T14:27:05Z</dcterms:created>
  <dcterms:modified xsi:type="dcterms:W3CDTF">2017-06-05T04:45:15Z</dcterms:modified>
</cp:coreProperties>
</file>