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2"/>
  </p:notesMasterIdLst>
  <p:handoutMasterIdLst>
    <p:handoutMasterId r:id="rId33"/>
  </p:handoutMasterIdLst>
  <p:sldIdLst>
    <p:sldId id="392" r:id="rId2"/>
    <p:sldId id="448" r:id="rId3"/>
    <p:sldId id="483" r:id="rId4"/>
    <p:sldId id="484" r:id="rId5"/>
    <p:sldId id="449" r:id="rId6"/>
    <p:sldId id="451" r:id="rId7"/>
    <p:sldId id="452" r:id="rId8"/>
    <p:sldId id="454" r:id="rId9"/>
    <p:sldId id="455" r:id="rId10"/>
    <p:sldId id="456" r:id="rId11"/>
    <p:sldId id="494" r:id="rId12"/>
    <p:sldId id="482" r:id="rId13"/>
    <p:sldId id="458" r:id="rId14"/>
    <p:sldId id="459" r:id="rId15"/>
    <p:sldId id="460" r:id="rId16"/>
    <p:sldId id="461" r:id="rId17"/>
    <p:sldId id="495" r:id="rId18"/>
    <p:sldId id="468" r:id="rId19"/>
    <p:sldId id="469" r:id="rId20"/>
    <p:sldId id="470" r:id="rId21"/>
    <p:sldId id="471" r:id="rId22"/>
    <p:sldId id="472" r:id="rId23"/>
    <p:sldId id="479" r:id="rId24"/>
    <p:sldId id="489" r:id="rId25"/>
    <p:sldId id="488" r:id="rId26"/>
    <p:sldId id="490" r:id="rId27"/>
    <p:sldId id="491" r:id="rId28"/>
    <p:sldId id="492" r:id="rId29"/>
    <p:sldId id="493" r:id="rId30"/>
    <p:sldId id="485"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BA6"/>
    <a:srgbClr val="077DC5"/>
    <a:srgbClr val="FF0000"/>
    <a:srgbClr val="5B9BD5"/>
    <a:srgbClr val="184A6B"/>
    <a:srgbClr val="2CE1E5"/>
    <a:srgbClr val="2CDFE3"/>
    <a:srgbClr val="7FD4E8"/>
    <a:srgbClr val="A0DFEE"/>
    <a:srgbClr val="169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varScale="1">
        <p:scale>
          <a:sx n="181" d="100"/>
          <a:sy n="181" d="100"/>
        </p:scale>
        <p:origin x="186" y="270"/>
      </p:cViewPr>
      <p:guideLst>
        <p:guide orient="horz" pos="2183"/>
        <p:guide pos="3840"/>
      </p:guideLst>
    </p:cSldViewPr>
  </p:slideViewPr>
  <p:notesTextViewPr>
    <p:cViewPr>
      <p:scale>
        <a:sx n="1" d="1"/>
        <a:sy n="1" d="1"/>
      </p:scale>
      <p:origin x="0" y="0"/>
    </p:cViewPr>
  </p:notesTextViewPr>
  <p:notesViewPr>
    <p:cSldViewPr snapToGrid="0">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7F3033-B2B0-4232-82E9-ECA9E66812C0}" type="datetimeFigureOut">
              <a:rPr lang="ko-KR" altLang="en-US" smtClean="0"/>
              <a:t>2017-06-08</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E3DBF2-A26E-411F-86B1-2BF68002AAB4}" type="slidenum">
              <a:rPr lang="ko-KR" altLang="en-US" smtClean="0"/>
              <a:t>‹#›</a:t>
            </a:fld>
            <a:endParaRPr lang="ko-KR" altLang="en-US"/>
          </a:p>
        </p:txBody>
      </p:sp>
    </p:spTree>
    <p:extLst>
      <p:ext uri="{BB962C8B-B14F-4D97-AF65-F5344CB8AC3E}">
        <p14:creationId xmlns:p14="http://schemas.microsoft.com/office/powerpoint/2010/main" val="22904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8A4BE-FD52-49F8-BE73-84B9B8122874}" type="datetimeFigureOut">
              <a:rPr lang="ko-KR" altLang="en-US" smtClean="0"/>
              <a:t>2017-06-08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100A4-F4DB-4ACD-9BB6-187BFC181B90}" type="slidenum">
              <a:rPr lang="ko-KR" altLang="en-US" smtClean="0"/>
              <a:t>‹#›</a:t>
            </a:fld>
            <a:endParaRPr lang="ko-KR" altLang="en-US"/>
          </a:p>
        </p:txBody>
      </p:sp>
    </p:spTree>
    <p:extLst>
      <p:ext uri="{BB962C8B-B14F-4D97-AF65-F5344CB8AC3E}">
        <p14:creationId xmlns:p14="http://schemas.microsoft.com/office/powerpoint/2010/main" val="22879862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a:t>
            </a:fld>
            <a:endParaRPr lang="ko-KR" altLang="en-US"/>
          </a:p>
        </p:txBody>
      </p:sp>
    </p:spTree>
    <p:extLst>
      <p:ext uri="{BB962C8B-B14F-4D97-AF65-F5344CB8AC3E}">
        <p14:creationId xmlns:p14="http://schemas.microsoft.com/office/powerpoint/2010/main" val="161182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AFF2DE-F44B-4F83-9A81-129A0B824D78}" type="slidenum">
              <a:rPr lang="en-US"/>
              <a:pPr/>
              <a:t>22</a:t>
            </a:fld>
            <a:endParaRPr lang="en-US"/>
          </a:p>
        </p:txBody>
      </p:sp>
      <p:sp>
        <p:nvSpPr>
          <p:cNvPr id="1431554"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431555"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092200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9E5C7-6A00-4350-A908-B5EFC516FF98}" type="slidenum">
              <a:rPr lang="en-US"/>
              <a:pPr/>
              <a:t>23</a:t>
            </a:fld>
            <a:endParaRPr lang="en-US"/>
          </a:p>
        </p:txBody>
      </p:sp>
      <p:sp>
        <p:nvSpPr>
          <p:cNvPr id="1458178"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458179"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54918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30</a:t>
            </a:fld>
            <a:endParaRPr lang="ko-KR" altLang="en-US"/>
          </a:p>
        </p:txBody>
      </p:sp>
    </p:spTree>
    <p:extLst>
      <p:ext uri="{BB962C8B-B14F-4D97-AF65-F5344CB8AC3E}">
        <p14:creationId xmlns:p14="http://schemas.microsoft.com/office/powerpoint/2010/main" val="165681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3</a:t>
            </a:fld>
            <a:endParaRPr lang="ko-KR" altLang="en-US"/>
          </a:p>
        </p:txBody>
      </p:sp>
    </p:spTree>
    <p:extLst>
      <p:ext uri="{BB962C8B-B14F-4D97-AF65-F5344CB8AC3E}">
        <p14:creationId xmlns:p14="http://schemas.microsoft.com/office/powerpoint/2010/main" val="55111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9913242-B418-4773-BE12-D86C6653ECC4}" type="slidenum">
              <a:rPr lang="en-US"/>
              <a:pPr/>
              <a:t>5</a:t>
            </a:fld>
            <a:endParaRPr lang="en-US"/>
          </a:p>
        </p:txBody>
      </p:sp>
      <p:sp>
        <p:nvSpPr>
          <p:cNvPr id="1388546"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388547"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5153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B51B76D-D466-4418-BA4B-FC50811296C4}" type="slidenum">
              <a:rPr lang="en-US"/>
              <a:pPr/>
              <a:t>8</a:t>
            </a:fld>
            <a:endParaRPr lang="en-US"/>
          </a:p>
        </p:txBody>
      </p:sp>
      <p:sp>
        <p:nvSpPr>
          <p:cNvPr id="1421314"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421315"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42837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649D9FC-0D53-40B0-8E58-6E57253CFBFB}" type="slidenum">
              <a:rPr lang="en-US"/>
              <a:pPr/>
              <a:t>10</a:t>
            </a:fld>
            <a:endParaRPr lang="en-US"/>
          </a:p>
        </p:txBody>
      </p:sp>
      <p:sp>
        <p:nvSpPr>
          <p:cNvPr id="1398786"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1398787" name="Rectangle 3"/>
          <p:cNvSpPr>
            <a:spLocks noGrp="1" noChangeArrowheads="1"/>
          </p:cNvSpPr>
          <p:nvPr>
            <p:ph type="body" idx="1"/>
          </p:nvPr>
        </p:nvSpPr>
        <p:spPr bwMode="auto">
          <a:xfrm>
            <a:off x="912318" y="4340679"/>
            <a:ext cx="5031878" cy="4116916"/>
          </a:xfrm>
          <a:prstGeom prst="rect">
            <a:avLst/>
          </a:prstGeom>
          <a:solidFill>
            <a:srgbClr val="FFFFFF"/>
          </a:solidFill>
          <a:ln>
            <a:solidFill>
              <a:srgbClr val="000000"/>
            </a:solidFill>
            <a:miter lim="800000"/>
            <a:headEnd/>
            <a:tailEnd/>
          </a:ln>
        </p:spPr>
        <p:txBody>
          <a:bodyPr lIns="90177" tIns="45089" rIns="90177" bIns="45089"/>
          <a:lstStyle/>
          <a:p>
            <a:endParaRPr lang="en-US"/>
          </a:p>
        </p:txBody>
      </p:sp>
    </p:spTree>
    <p:extLst>
      <p:ext uri="{BB962C8B-B14F-4D97-AF65-F5344CB8AC3E}">
        <p14:creationId xmlns:p14="http://schemas.microsoft.com/office/powerpoint/2010/main" val="408825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DAE893C-962D-4AD4-9655-0F41C85E9AE1}" type="slidenum">
              <a:rPr lang="en-US"/>
              <a:pPr/>
              <a:t>18</a:t>
            </a:fld>
            <a:endParaRPr lang="en-US"/>
          </a:p>
        </p:txBody>
      </p:sp>
      <p:sp>
        <p:nvSpPr>
          <p:cNvPr id="1423362" name="Rectangle 2"/>
          <p:cNvSpPr>
            <a:spLocks noGrp="1" noRot="1" noChangeAspect="1" noChangeArrowheads="1" noTextEdit="1"/>
          </p:cNvSpPr>
          <p:nvPr>
            <p:ph type="sldImg"/>
          </p:nvPr>
        </p:nvSpPr>
        <p:spPr bwMode="auto">
          <a:xfrm>
            <a:off x="392113" y="692150"/>
            <a:ext cx="6075362" cy="3417888"/>
          </a:xfrm>
          <a:prstGeom prst="rect">
            <a:avLst/>
          </a:prstGeom>
          <a:solidFill>
            <a:srgbClr val="FFFFFF"/>
          </a:solidFill>
          <a:ln>
            <a:solidFill>
              <a:srgbClr val="000000"/>
            </a:solidFill>
            <a:miter lim="800000"/>
            <a:headEnd/>
            <a:tailEnd/>
          </a:ln>
        </p:spPr>
      </p:sp>
      <p:sp>
        <p:nvSpPr>
          <p:cNvPr id="1423363"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90177" tIns="45089" rIns="90177" bIns="45089"/>
          <a:lstStyle/>
          <a:p>
            <a:r>
              <a:rPr lang="en-US"/>
              <a:t>Focus is switching to function unit efficiency (as a measure of throughput).</a:t>
            </a:r>
          </a:p>
        </p:txBody>
      </p:sp>
    </p:spTree>
    <p:extLst>
      <p:ext uri="{BB962C8B-B14F-4D97-AF65-F5344CB8AC3E}">
        <p14:creationId xmlns:p14="http://schemas.microsoft.com/office/powerpoint/2010/main" val="392713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2EA4C3-C1C8-4509-9FC0-8A96AC52361B}" type="slidenum">
              <a:rPr lang="en-US"/>
              <a:pPr/>
              <a:t>19</a:t>
            </a:fld>
            <a:endParaRPr lang="en-US"/>
          </a:p>
        </p:txBody>
      </p:sp>
      <p:sp>
        <p:nvSpPr>
          <p:cNvPr id="1425410"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425411"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5381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A934A2F-10E2-4ADF-8FF8-F3E4E65CABC4}" type="slidenum">
              <a:rPr lang="en-US"/>
              <a:pPr/>
              <a:t>20</a:t>
            </a:fld>
            <a:endParaRPr lang="en-US"/>
          </a:p>
        </p:txBody>
      </p:sp>
      <p:sp>
        <p:nvSpPr>
          <p:cNvPr id="1427458"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3759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945078B-43D6-4FCE-9092-364219CE9380}" type="slidenum">
              <a:rPr lang="en-US"/>
              <a:pPr/>
              <a:t>21</a:t>
            </a:fld>
            <a:endParaRPr lang="en-US"/>
          </a:p>
        </p:txBody>
      </p:sp>
      <p:sp>
        <p:nvSpPr>
          <p:cNvPr id="1429506" name="Rectangle 2"/>
          <p:cNvSpPr>
            <a:spLocks noGrp="1" noRot="1" noChangeAspect="1" noChangeArrowheads="1"/>
          </p:cNvSpPr>
          <p:nvPr>
            <p:ph type="sldImg"/>
          </p:nvPr>
        </p:nvSpPr>
        <p:spPr bwMode="auto">
          <a:xfrm>
            <a:off x="723900" y="879475"/>
            <a:ext cx="5410200" cy="3043238"/>
          </a:xfrm>
          <a:prstGeom prst="rect">
            <a:avLst/>
          </a:prstGeom>
          <a:solidFill>
            <a:srgbClr val="FFFFFF"/>
          </a:solidFill>
          <a:ln>
            <a:solidFill>
              <a:srgbClr val="000000"/>
            </a:solidFill>
            <a:miter lim="800000"/>
            <a:headEnd/>
            <a:tailEnd/>
          </a:ln>
        </p:spPr>
      </p:sp>
      <p:sp>
        <p:nvSpPr>
          <p:cNvPr id="1429507"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461469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3202921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smtClean="0"/>
              <a:t>마스터 텍스트 스타일을 편집합니다</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ko-KR" alt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7" name="Slide Number Placeholder 5"/>
          <p:cNvSpPr>
            <a:spLocks noGrp="1"/>
          </p:cNvSpPr>
          <p:nvPr>
            <p:ph type="sldNum" sz="quarter" idx="12"/>
          </p:nvPr>
        </p:nvSpPr>
        <p:spPr>
          <a:xfrm>
            <a:off x="10887074" y="6525864"/>
            <a:ext cx="805719" cy="365125"/>
          </a:xfrm>
          <a:prstGeom prst="rect">
            <a:avLst/>
          </a:prstGeom>
        </p:spPr>
        <p:txBody>
          <a:bodyPr/>
          <a:lstStyle>
            <a:lvl1pPr algn="r">
              <a:defRPr/>
            </a:lvl1pPr>
          </a:lstStyle>
          <a:p>
            <a:fld id="{9EAC7E9F-0A6F-4D09-8C4D-979C938E7B57}" type="slidenum">
              <a:rPr lang="ko-KR" altLang="en-US" smtClean="0"/>
              <a:pPr/>
              <a:t>‹#›</a:t>
            </a:fld>
            <a:endParaRPr lang="ko-KR" altLang="en-US"/>
          </a:p>
        </p:txBody>
      </p:sp>
    </p:spTree>
    <p:extLst>
      <p:ext uri="{BB962C8B-B14F-4D97-AF65-F5344CB8AC3E}">
        <p14:creationId xmlns:p14="http://schemas.microsoft.com/office/powerpoint/2010/main" val="21564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3"/>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17495728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5"/>
            <a:ext cx="10972800" cy="5001419"/>
          </a:xfrm>
          <a:prstGeom prst="rect">
            <a:avLst/>
          </a:prstGeom>
        </p:spPr>
        <p:txBody>
          <a:bodyPr/>
          <a:lstStyle>
            <a:lvl1pPr>
              <a:defRPr lang="en-US" sz="2800" dirty="0" smtClean="0"/>
            </a:lvl1pPr>
            <a:lvl2pPr>
              <a:defRPr lang="en-US" sz="2800" dirty="0" smtClean="0"/>
            </a:lvl2pPr>
            <a:lvl3pPr>
              <a:defRPr lang="en-US" sz="2800" dirty="0" smtClean="0"/>
            </a:lvl3pPr>
            <a:lvl4pPr>
              <a:defRPr lang="en-US" sz="2800" dirty="0" smtClean="0"/>
            </a:lvl4pPr>
            <a:lvl5pPr>
              <a:defRPr lang="en-US" sz="28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제목 6"/>
          <p:cNvSpPr>
            <a:spLocks noGrp="1"/>
          </p:cNvSpPr>
          <p:nvPr>
            <p:ph type="title"/>
          </p:nvPr>
        </p:nvSpPr>
        <p:spPr>
          <a:xfrm>
            <a:off x="85845" y="150994"/>
            <a:ext cx="10515600" cy="688172"/>
          </a:xfrm>
          <a:prstGeom prst="rect">
            <a:avLst/>
          </a:prstGeom>
        </p:spPr>
        <p:txBody>
          <a:bodyPr/>
          <a:lstStyle/>
          <a:p>
            <a:r>
              <a:rPr lang="ko-KR" altLang="en-US" smtClean="0"/>
              <a:t>마스터 제목 스타일 편집</a:t>
            </a:r>
            <a:endParaRPr lang="ko-KR" altLang="en-US"/>
          </a:p>
        </p:txBody>
      </p:sp>
      <p:sp>
        <p:nvSpPr>
          <p:cNvPr id="9" name="슬라이드 번호 개체 틀 8"/>
          <p:cNvSpPr>
            <a:spLocks noGrp="1"/>
          </p:cNvSpPr>
          <p:nvPr>
            <p:ph type="sldNum" sz="quarter" idx="10"/>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179789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a:prstGeom prst="rect">
            <a:avLst/>
          </a:prstGeom>
        </p:spPr>
        <p:txBody>
          <a:bodyPr/>
          <a:lstStyle/>
          <a:p>
            <a:r>
              <a:rPr kumimoji="0" lang="en-US" smtClean="0"/>
              <a:t>Click to edit Master title style</a:t>
            </a:r>
            <a:endParaRPr kumimoji="0" lang="en-US" dirty="0"/>
          </a:p>
        </p:txBody>
      </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pPr>
              <a:defRPr/>
            </a:pPr>
            <a:endParaRPr lang="en-US"/>
          </a:p>
        </p:txBody>
      </p:sp>
      <p:sp>
        <p:nvSpPr>
          <p:cNvPr id="3" name="슬라이드 번호 개체 틀 2"/>
          <p:cNvSpPr>
            <a:spLocks noGrp="1"/>
          </p:cNvSpPr>
          <p:nvPr>
            <p:ph type="sldNum" sz="quarter" idx="11"/>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8378625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16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6"/>
            <a:ext cx="5994400" cy="61499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708026"/>
            <a:ext cx="5994400" cy="61499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슬라이드 번호 개체 틀 5"/>
          <p:cNvSpPr>
            <a:spLocks noGrp="1"/>
          </p:cNvSpPr>
          <p:nvPr>
            <p:ph type="sldNum" sz="quarter" idx="10"/>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2754533990"/>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37114978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j-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2319437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5"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Tree>
    <p:extLst>
      <p:ext uri="{BB962C8B-B14F-4D97-AF65-F5344CB8AC3E}">
        <p14:creationId xmlns:p14="http://schemas.microsoft.com/office/powerpoint/2010/main" val="33436205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11709771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250759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4"/>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33908949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2"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479278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4"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5618080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360540716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028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9883981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174837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4"/>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4057303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
        <p:nvSpPr>
          <p:cNvPr id="2" name="슬라이드 번호 개체 틀 1"/>
          <p:cNvSpPr>
            <a:spLocks noGrp="1"/>
          </p:cNvSpPr>
          <p:nvPr>
            <p:ph type="sldNum" sz="quarter" idx="16"/>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9480518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38777859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357926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
        <p:nvSpPr>
          <p:cNvPr id="2" name="슬라이드 번호 개체 틀 1"/>
          <p:cNvSpPr>
            <a:spLocks noGrp="1"/>
          </p:cNvSpPr>
          <p:nvPr>
            <p:ph type="sldNum" sz="quarter" idx="16"/>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7331357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2"/>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5129612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4"/>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545791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167090436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1"/>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42539282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3"/>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410376314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5"/>
            <a:ext cx="10972800" cy="50014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제목 6"/>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9" name="슬라이드 번호 개체 틀 8"/>
          <p:cNvSpPr>
            <a:spLocks noGrp="1"/>
          </p:cNvSpPr>
          <p:nvPr>
            <p:ph type="sldNum" sz="quarter" idx="10"/>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3366040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17732" y="6339250"/>
            <a:ext cx="2844800" cy="365125"/>
          </a:xfrm>
          <a:prstGeom prst="rect">
            <a:avLst/>
          </a:prstGeom>
        </p:spPr>
        <p:txBody>
          <a:bodyPr/>
          <a:lstStyle/>
          <a:p>
            <a:r>
              <a:rPr lang="en-US" altLang="ko-KR" smtClean="0"/>
              <a:t>4/14/2009</a:t>
            </a:r>
            <a:endParaRPr lang="ko-KR" altLang="en-US"/>
          </a:p>
        </p:txBody>
      </p:sp>
      <p:sp>
        <p:nvSpPr>
          <p:cNvPr id="3" name="바닥글 개체 틀 2"/>
          <p:cNvSpPr>
            <a:spLocks noGrp="1"/>
          </p:cNvSpPr>
          <p:nvPr>
            <p:ph type="ftr" sz="quarter" idx="11"/>
          </p:nvPr>
        </p:nvSpPr>
        <p:spPr>
          <a:xfrm>
            <a:off x="2235200" y="6339250"/>
            <a:ext cx="3860800" cy="365125"/>
          </a:xfrm>
          <a:prstGeom prst="rect">
            <a:avLst/>
          </a:prstGeom>
        </p:spPr>
        <p:txBody>
          <a:bodyPr/>
          <a:lstStyle/>
          <a:p>
            <a:r>
              <a:rPr lang="en-US" altLang="ko-KR" smtClean="0"/>
              <a:t>Spring 2016 -- Lecture #1</a:t>
            </a:r>
            <a:endParaRPr lang="ko-KR" altLang="en-US"/>
          </a:p>
        </p:txBody>
      </p:sp>
      <p:sp>
        <p:nvSpPr>
          <p:cNvPr id="4" name="슬라이드 번호 개체 틀 3"/>
          <p:cNvSpPr>
            <a:spLocks noGrp="1"/>
          </p:cNvSpPr>
          <p:nvPr>
            <p:ph type="sldNum" sz="quarter" idx="12"/>
          </p:nvPr>
        </p:nvSpPr>
        <p:spPr>
          <a:xfrm>
            <a:off x="1295467" y="6339250"/>
            <a:ext cx="589856" cy="365125"/>
          </a:xfrm>
        </p:spPr>
        <p:txBody>
          <a:bodyPr/>
          <a:lstStyle/>
          <a:p>
            <a:fld id="{84B8CFCF-DE93-4609-8BF9-1C981FCBFB1B}" type="slidenum">
              <a:rPr lang="ko-KR" altLang="en-US" smtClean="0"/>
              <a:t>‹#›</a:t>
            </a:fld>
            <a:endParaRPr lang="ko-KR" altLang="en-US"/>
          </a:p>
        </p:txBody>
      </p:sp>
    </p:spTree>
    <p:extLst>
      <p:ext uri="{BB962C8B-B14F-4D97-AF65-F5344CB8AC3E}">
        <p14:creationId xmlns:p14="http://schemas.microsoft.com/office/powerpoint/2010/main" val="55886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26909373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15603578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2" name="슬라이드 번호 개체 틀 1"/>
          <p:cNvSpPr>
            <a:spLocks noGrp="1"/>
          </p:cNvSpPr>
          <p:nvPr>
            <p:ph type="sldNum" sz="quarter" idx="12"/>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7210334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
        <p:nvSpPr>
          <p:cNvPr id="9" name="슬라이드 번호 개체 틀 8"/>
          <p:cNvSpPr>
            <a:spLocks noGrp="1"/>
          </p:cNvSpPr>
          <p:nvPr>
            <p:ph type="sldNum" sz="quarter" idx="14"/>
          </p:nvPr>
        </p:nvSpPr>
        <p:spPr/>
        <p:txBody>
          <a:body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21421233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r>
              <a:rPr lang="en-US" altLang="ko-KR" smtClean="0"/>
              <a:t>2</a:t>
            </a:r>
            <a:r>
              <a:rPr lang="ko-KR" altLang="en-US" smtClean="0"/>
              <a:t>주차</a:t>
            </a:r>
            <a:r>
              <a:rPr lang="en-US" altLang="ko-KR" smtClean="0"/>
              <a:t>. Piaget</a:t>
            </a:r>
            <a:r>
              <a:rPr lang="ko-KR" altLang="en-US" smtClean="0"/>
              <a:t>의 인지발달이론</a:t>
            </a:r>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2351295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1"/>
          </p:nvPr>
        </p:nvSpPr>
        <p:spPr/>
        <p:txBody>
          <a:bodyPr/>
          <a:lstStyle/>
          <a:p>
            <a:fld id="{B2416890-E562-4CD1-831C-F7FC291606ED}" type="slidenum">
              <a:rPr lang="ko-KR" altLang="en-US" smtClean="0"/>
              <a:t>‹#›</a:t>
            </a:fld>
            <a:endParaRPr lang="ko-KR" altLang="en-US"/>
          </a:p>
        </p:txBody>
      </p:sp>
    </p:spTree>
    <p:extLst>
      <p:ext uri="{BB962C8B-B14F-4D97-AF65-F5344CB8AC3E}">
        <p14:creationId xmlns:p14="http://schemas.microsoft.com/office/powerpoint/2010/main" val="8146849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38"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8" name="직사각형 7"/>
          <p:cNvSpPr/>
          <p:nvPr userDrawn="1"/>
        </p:nvSpPr>
        <p:spPr>
          <a:xfrm>
            <a:off x="0" y="6580342"/>
            <a:ext cx="12192000"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림 9"/>
          <p:cNvPicPr>
            <a:picLocks noChangeAspect="1"/>
          </p:cNvPicPr>
          <p:nvPr userDrawn="1"/>
        </p:nvPicPr>
        <p:blipFill rotWithShape="1">
          <a:blip r:embed="rId39"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2" name="직사각형 11"/>
          <p:cNvSpPr/>
          <p:nvPr userDrawn="1"/>
        </p:nvSpPr>
        <p:spPr>
          <a:xfrm>
            <a:off x="11694499" y="6562110"/>
            <a:ext cx="436338" cy="307777"/>
          </a:xfrm>
          <a:prstGeom prst="rect">
            <a:avLst/>
          </a:prstGeom>
        </p:spPr>
        <p:txBody>
          <a:bodyPr wrap="none">
            <a:spAutoFit/>
          </a:bodyPr>
          <a:lstStyle/>
          <a:p>
            <a:r>
              <a:rPr lang="en-US" altLang="ko-KR" sz="1400" dirty="0" smtClean="0"/>
              <a:t>/</a:t>
            </a:r>
            <a:r>
              <a:rPr lang="en-US" altLang="ko-KR" sz="1400" b="1" dirty="0" smtClean="0"/>
              <a:t>30</a:t>
            </a:r>
            <a:endParaRPr lang="ko-KR" altLang="en-US" sz="1400" b="1" dirty="0"/>
          </a:p>
        </p:txBody>
      </p:sp>
      <p:sp>
        <p:nvSpPr>
          <p:cNvPr id="2" name="슬라이드 번호 개체 틀 1"/>
          <p:cNvSpPr>
            <a:spLocks noGrp="1"/>
          </p:cNvSpPr>
          <p:nvPr>
            <p:ph type="sldNum" sz="quarter" idx="4"/>
          </p:nvPr>
        </p:nvSpPr>
        <p:spPr>
          <a:xfrm>
            <a:off x="9121944" y="6527419"/>
            <a:ext cx="2743200" cy="365125"/>
          </a:xfrm>
          <a:prstGeom prst="rect">
            <a:avLst/>
          </a:prstGeom>
        </p:spPr>
        <p:txBody>
          <a:bodyPr vert="horz" lIns="91440" tIns="45720" rIns="91440" bIns="45720" rtlCol="0" anchor="ctr"/>
          <a:lstStyle>
            <a:lvl1pPr algn="r">
              <a:defRPr lang="ko-KR" altLang="en-US" sz="1400" b="1" kern="1200" smtClean="0">
                <a:solidFill>
                  <a:schemeClr val="tx1"/>
                </a:solidFill>
                <a:latin typeface="+mn-lt"/>
                <a:ea typeface="+mn-ea"/>
                <a:cs typeface="+mn-cs"/>
              </a:defRPr>
            </a:lvl1pPr>
          </a:lstStyle>
          <a:p>
            <a:fld id="{B2416890-E562-4CD1-831C-F7FC291606ED}" type="slidenum">
              <a:rPr lang="en-US" altLang="ko-KR" smtClean="0"/>
              <a:pPr/>
              <a:t>‹#›</a:t>
            </a:fld>
            <a:endParaRPr lang="en-US" dirty="0"/>
          </a:p>
        </p:txBody>
      </p:sp>
    </p:spTree>
    <p:extLst>
      <p:ext uri="{BB962C8B-B14F-4D97-AF65-F5344CB8AC3E}">
        <p14:creationId xmlns:p14="http://schemas.microsoft.com/office/powerpoint/2010/main" val="30417815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49" r:id="rId25"/>
    <p:sldLayoutId id="2147483661" r:id="rId26"/>
    <p:sldLayoutId id="2147483655" r:id="rId27"/>
    <p:sldLayoutId id="2147483653" r:id="rId28"/>
    <p:sldLayoutId id="2147483650" r:id="rId29"/>
    <p:sldLayoutId id="2147483662" r:id="rId30"/>
    <p:sldLayoutId id="2147483659" r:id="rId31"/>
    <p:sldLayoutId id="2147483660" r:id="rId32"/>
    <p:sldLayoutId id="2147483658" r:id="rId33"/>
    <p:sldLayoutId id="2147483664" r:id="rId34"/>
    <p:sldLayoutId id="2147483665" r:id="rId35"/>
    <p:sldLayoutId id="2147483694" r:id="rId36"/>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845379" y="1353967"/>
            <a:ext cx="8501238" cy="3250121"/>
          </a:xfrm>
        </p:spPr>
        <p:txBody>
          <a:bodyPr/>
          <a:lstStyle/>
          <a:p>
            <a:pPr lvl="0">
              <a:spcBef>
                <a:spcPts val="1000"/>
              </a:spcBef>
            </a:pPr>
            <a:r>
              <a:rPr kumimoji="1" lang="en-US" altLang="ko-KR" dirty="0" smtClean="0"/>
              <a:t/>
            </a:r>
            <a:br>
              <a:rPr kumimoji="1" lang="en-US" altLang="ko-KR" dirty="0" smtClean="0"/>
            </a:br>
            <a:r>
              <a:rPr kumimoji="1" lang="en-US" altLang="ko-KR" dirty="0" smtClean="0"/>
              <a:t>Lecture </a:t>
            </a:r>
            <a:r>
              <a:rPr kumimoji="1" lang="en-US" altLang="ko-KR" dirty="0" smtClean="0"/>
              <a:t>14</a:t>
            </a:r>
            <a:r>
              <a:rPr kumimoji="1" lang="en-US" altLang="ko-KR" dirty="0"/>
              <a:t/>
            </a:r>
            <a:br>
              <a:rPr kumimoji="1" lang="en-US" altLang="ko-KR" dirty="0"/>
            </a:br>
            <a:r>
              <a:rPr kumimoji="1" lang="en-US" altLang="ko-KR" dirty="0" smtClean="0"/>
              <a:t>Multi-threading</a:t>
            </a:r>
            <a:r>
              <a:rPr lang="ko-KR" altLang="en-US" dirty="0" smtClean="0">
                <a:latin typeface="+mn-lt"/>
              </a:rPr>
              <a:t/>
            </a:r>
            <a:br>
              <a:rPr lang="ko-KR" altLang="en-US" dirty="0" smtClean="0">
                <a:latin typeface="+mn-lt"/>
              </a:rPr>
            </a:br>
            <a:r>
              <a:rPr lang="en-US" altLang="ko-KR" dirty="0" smtClean="0">
                <a:latin typeface="+mn-lt"/>
              </a:rPr>
              <a:t/>
            </a:r>
            <a:br>
              <a:rPr lang="en-US" altLang="ko-KR" dirty="0" smtClean="0">
                <a:latin typeface="+mn-lt"/>
              </a:rPr>
            </a:br>
            <a:r>
              <a:rPr kumimoji="1" lang="en-US" altLang="ko-KR" sz="2800" dirty="0" smtClean="0">
                <a:solidFill>
                  <a:prstClr val="black"/>
                </a:solidFill>
                <a:latin typeface="Calibri"/>
                <a:ea typeface="맑은 고딕"/>
              </a:rPr>
              <a:t>Courtesy </a:t>
            </a:r>
            <a:r>
              <a:rPr kumimoji="1" lang="en-US" altLang="ko-KR" sz="2800" dirty="0">
                <a:solidFill>
                  <a:prstClr val="black"/>
                </a:solidFill>
                <a:latin typeface="Calibri"/>
                <a:ea typeface="맑은 고딕"/>
              </a:rPr>
              <a:t>of A. </a:t>
            </a:r>
            <a:r>
              <a:rPr kumimoji="1" lang="en-US" altLang="ko-KR" sz="2800" dirty="0" err="1">
                <a:solidFill>
                  <a:prstClr val="black"/>
                </a:solidFill>
                <a:latin typeface="Calibri"/>
                <a:ea typeface="맑은 고딕"/>
              </a:rPr>
              <a:t>Shrivastava</a:t>
            </a:r>
            <a:r>
              <a:rPr kumimoji="1" lang="en-US" altLang="ko-KR" sz="2800" dirty="0">
                <a:solidFill>
                  <a:prstClr val="black"/>
                </a:solidFill>
                <a:latin typeface="Calibri"/>
                <a:ea typeface="맑은 고딕"/>
              </a:rPr>
              <a:t> (ASU) &amp; Tack-Don Han (</a:t>
            </a:r>
            <a:r>
              <a:rPr kumimoji="1" lang="en-US" altLang="ko-KR" sz="2800" dirty="0" err="1">
                <a:solidFill>
                  <a:prstClr val="black"/>
                </a:solidFill>
                <a:latin typeface="Calibri"/>
                <a:ea typeface="맑은 고딕"/>
              </a:rPr>
              <a:t>Yonsei</a:t>
            </a:r>
            <a:r>
              <a:rPr kumimoji="1" lang="en-US" altLang="ko-KR" sz="2800" dirty="0">
                <a:solidFill>
                  <a:prstClr val="black"/>
                </a:solidFill>
                <a:latin typeface="Calibri"/>
                <a:ea typeface="맑은 고딕"/>
              </a:rPr>
              <a:t>)</a:t>
            </a:r>
            <a:r>
              <a:rPr kumimoji="1" lang="ko-KR" altLang="en-US" sz="2400" dirty="0">
                <a:solidFill>
                  <a:prstClr val="black"/>
                </a:solidFill>
                <a:latin typeface="Calibri"/>
                <a:ea typeface="맑은 고딕"/>
              </a:rPr>
              <a:t/>
            </a:r>
            <a:br>
              <a:rPr kumimoji="1" lang="ko-KR" altLang="en-US" sz="2400" dirty="0">
                <a:solidFill>
                  <a:prstClr val="black"/>
                </a:solidFill>
                <a:latin typeface="Calibri"/>
                <a:ea typeface="맑은 고딕"/>
              </a:rPr>
            </a:br>
            <a:endParaRPr lang="ko-KR" altLang="en-US" dirty="0">
              <a:latin typeface="+mn-lt"/>
            </a:endParaRPr>
          </a:p>
        </p:txBody>
      </p:sp>
      <p:sp>
        <p:nvSpPr>
          <p:cNvPr id="3" name="부제목 2"/>
          <p:cNvSpPr>
            <a:spLocks noGrp="1"/>
          </p:cNvSpPr>
          <p:nvPr>
            <p:ph type="subTitle" idx="1"/>
          </p:nvPr>
        </p:nvSpPr>
        <p:spPr>
          <a:xfrm>
            <a:off x="6887780" y="5104164"/>
            <a:ext cx="5065041" cy="996170"/>
          </a:xfrm>
        </p:spPr>
        <p:txBody>
          <a:bodyPr/>
          <a:lstStyle/>
          <a:p>
            <a:pPr algn="r"/>
            <a:r>
              <a:rPr lang="en-US" altLang="ko-KR" dirty="0" smtClean="0">
                <a:ea typeface="+mn-ea"/>
              </a:rPr>
              <a:t>Department of Computer Science</a:t>
            </a:r>
          </a:p>
          <a:p>
            <a:pPr algn="r"/>
            <a:r>
              <a:rPr lang="en-US" altLang="ko-KR" dirty="0" err="1" smtClean="0">
                <a:ea typeface="+mn-ea"/>
              </a:rPr>
              <a:t>Kyoungwoo</a:t>
            </a:r>
            <a:r>
              <a:rPr lang="en-US" altLang="ko-KR" dirty="0" smtClean="0">
                <a:ea typeface="+mn-ea"/>
              </a:rPr>
              <a:t> Lee</a:t>
            </a:r>
            <a:endParaRPr lang="ko-KR" altLang="en-US" dirty="0">
              <a:ea typeface="+mn-ea"/>
            </a:endParaRPr>
          </a:p>
        </p:txBody>
      </p:sp>
      <p:sp>
        <p:nvSpPr>
          <p:cNvPr id="4" name="텍스트 개체 틀 3"/>
          <p:cNvSpPr>
            <a:spLocks noGrp="1"/>
          </p:cNvSpPr>
          <p:nvPr>
            <p:ph type="body" sz="quarter" idx="10"/>
          </p:nvPr>
        </p:nvSpPr>
        <p:spPr>
          <a:xfrm>
            <a:off x="63500" y="63500"/>
            <a:ext cx="4964757" cy="480131"/>
          </a:xfrm>
        </p:spPr>
        <p:txBody>
          <a:bodyPr/>
          <a:lstStyle/>
          <a:p>
            <a:r>
              <a:rPr lang="en-US" altLang="ko-KR" dirty="0" smtClean="0">
                <a:ea typeface="+mn-ea"/>
              </a:rPr>
              <a:t>Computer Architecture-Module5</a:t>
            </a:r>
            <a:endParaRPr lang="ko-KR" altLang="en-US" dirty="0">
              <a:ea typeface="+mn-ea"/>
            </a:endParaRPr>
          </a:p>
        </p:txBody>
      </p:sp>
    </p:spTree>
    <p:extLst>
      <p:ext uri="{BB962C8B-B14F-4D97-AF65-F5344CB8AC3E}">
        <p14:creationId xmlns:p14="http://schemas.microsoft.com/office/powerpoint/2010/main" val="2008179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3" name="Rectangle 3"/>
          <p:cNvSpPr>
            <a:spLocks noGrp="1" noChangeArrowheads="1"/>
          </p:cNvSpPr>
          <p:nvPr>
            <p:ph type="body" idx="1"/>
          </p:nvPr>
        </p:nvSpPr>
        <p:spPr/>
        <p:txBody>
          <a:bodyPr/>
          <a:lstStyle/>
          <a:p>
            <a:pPr>
              <a:buFont typeface="Wingdings" charset="2"/>
              <a:buChar char="l"/>
            </a:pPr>
            <a:r>
              <a:rPr lang="en-US" dirty="0" smtClean="0"/>
              <a:t>Each thread requires its own user state</a:t>
            </a:r>
          </a:p>
          <a:p>
            <a:pPr lvl="1">
              <a:buFont typeface="Wingdings" charset="2"/>
              <a:buChar char="Ø"/>
            </a:pPr>
            <a:r>
              <a:rPr lang="en-US" b="1" dirty="0" smtClean="0"/>
              <a:t> PC</a:t>
            </a:r>
          </a:p>
          <a:p>
            <a:pPr lvl="1">
              <a:buFont typeface="Wingdings" charset="2"/>
              <a:buChar char="Ø"/>
            </a:pPr>
            <a:r>
              <a:rPr lang="en-US" b="1" dirty="0" smtClean="0"/>
              <a:t> GPRs</a:t>
            </a:r>
            <a:endParaRPr lang="en-US" dirty="0" smtClean="0"/>
          </a:p>
          <a:p>
            <a:pPr>
              <a:buFont typeface="Wingdings" charset="2"/>
              <a:buChar char="l"/>
            </a:pPr>
            <a:r>
              <a:rPr lang="en-US" dirty="0" smtClean="0"/>
              <a:t>Also, needs its own system state</a:t>
            </a:r>
          </a:p>
          <a:p>
            <a:pPr lvl="1">
              <a:buFont typeface="Wingdings" charset="2"/>
              <a:buChar char="Ø"/>
            </a:pPr>
            <a:r>
              <a:rPr lang="en-US" dirty="0" smtClean="0"/>
              <a:t>virtual memory page table base register</a:t>
            </a:r>
          </a:p>
          <a:p>
            <a:pPr lvl="1">
              <a:buFont typeface="Wingdings" charset="2"/>
              <a:buChar char="Ø"/>
            </a:pPr>
            <a:r>
              <a:rPr lang="en-US" dirty="0" smtClean="0"/>
              <a:t>exception handling registers</a:t>
            </a:r>
          </a:p>
          <a:p>
            <a:pPr>
              <a:buFont typeface="Wingdings" charset="2"/>
              <a:buChar char="l"/>
            </a:pPr>
            <a:r>
              <a:rPr lang="en-US" dirty="0" smtClean="0"/>
              <a:t>Other overheads:</a:t>
            </a:r>
          </a:p>
          <a:p>
            <a:pPr lvl="1">
              <a:buFont typeface="Wingdings" charset="2"/>
              <a:buChar char="Ø"/>
            </a:pPr>
            <a:r>
              <a:rPr lang="en-US" dirty="0" smtClean="0"/>
              <a:t>Additional cache/TLB conflicts from competing threads</a:t>
            </a:r>
          </a:p>
          <a:p>
            <a:pPr lvl="2">
              <a:buFont typeface="Wingdings" charset="2"/>
              <a:buChar char="§"/>
            </a:pPr>
            <a:r>
              <a:rPr lang="en-US" dirty="0" smtClean="0"/>
              <a:t>add larger cache/TLB capacity</a:t>
            </a:r>
          </a:p>
          <a:p>
            <a:pPr lvl="1">
              <a:buFont typeface="Wingdings" charset="2"/>
              <a:buChar char="Ø"/>
            </a:pPr>
            <a:r>
              <a:rPr lang="en-US" dirty="0" smtClean="0"/>
              <a:t>More OS overhead to schedule more threads </a:t>
            </a:r>
          </a:p>
          <a:p>
            <a:pPr lvl="2">
              <a:buFont typeface="Wingdings" charset="2"/>
              <a:buChar char="§"/>
            </a:pPr>
            <a:r>
              <a:rPr lang="en-US" dirty="0" smtClean="0"/>
              <a:t>where do all these threads come from?</a:t>
            </a:r>
          </a:p>
          <a:p>
            <a:pPr lvl="1"/>
            <a:endParaRPr lang="en-US" dirty="0"/>
          </a:p>
        </p:txBody>
      </p:sp>
      <p:sp>
        <p:nvSpPr>
          <p:cNvPr id="1397762" name="Rectangle 2"/>
          <p:cNvSpPr>
            <a:spLocks noGrp="1" noChangeArrowheads="1"/>
          </p:cNvSpPr>
          <p:nvPr>
            <p:ph type="title"/>
          </p:nvPr>
        </p:nvSpPr>
        <p:spPr/>
        <p:txBody>
          <a:bodyPr/>
          <a:lstStyle/>
          <a:p>
            <a:r>
              <a:rPr lang="en-US" smtClean="0"/>
              <a:t>Multithreading Costs</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306146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852739" y="2408846"/>
            <a:ext cx="6486649" cy="646331"/>
          </a:xfrm>
        </p:spPr>
        <p:txBody>
          <a:bodyPr/>
          <a:lstStyle/>
          <a:p>
            <a:r>
              <a:rPr kumimoji="1" lang="en-US" altLang="ko-KR" dirty="0" smtClean="0"/>
              <a:t>Granularity of Multithreading</a:t>
            </a:r>
            <a:endParaRPr kumimoji="1" lang="ko-KR" altLang="en-US" dirty="0"/>
          </a:p>
        </p:txBody>
      </p:sp>
      <p:sp>
        <p:nvSpPr>
          <p:cNvPr id="2" name="텍스트 개체 틀 1"/>
          <p:cNvSpPr>
            <a:spLocks noGrp="1"/>
          </p:cNvSpPr>
          <p:nvPr>
            <p:ph type="body" sz="quarter" idx="10"/>
          </p:nvPr>
        </p:nvSpPr>
        <p:spPr>
          <a:xfrm>
            <a:off x="63500" y="63500"/>
            <a:ext cx="2372829" cy="480131"/>
          </a:xfrm>
        </p:spPr>
        <p:txBody>
          <a:bodyPr/>
          <a:lstStyle/>
          <a:p>
            <a:r>
              <a:rPr lang="en-US" altLang="ko-KR" dirty="0" smtClean="0"/>
              <a:t>Multithreading</a:t>
            </a:r>
            <a:endParaRPr lang="ko-KR" altLang="en-US" dirty="0"/>
          </a:p>
        </p:txBody>
      </p:sp>
    </p:spTree>
    <p:extLst>
      <p:ext uri="{BB962C8B-B14F-4D97-AF65-F5344CB8AC3E}">
        <p14:creationId xmlns:p14="http://schemas.microsoft.com/office/powerpoint/2010/main" val="940907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
          </p:nvPr>
        </p:nvSpPr>
        <p:spPr>
          <a:xfrm>
            <a:off x="609600" y="962820"/>
            <a:ext cx="10972800" cy="5001419"/>
          </a:xfrm>
        </p:spPr>
        <p:txBody>
          <a:bodyPr/>
          <a:lstStyle/>
          <a:p>
            <a:pPr>
              <a:lnSpc>
                <a:spcPct val="75000"/>
              </a:lnSpc>
            </a:pPr>
            <a:r>
              <a:rPr lang="en-US" dirty="0" smtClean="0"/>
              <a:t>Coarse-grained multithreading</a:t>
            </a:r>
          </a:p>
          <a:p>
            <a:pPr lvl="1">
              <a:lnSpc>
                <a:spcPct val="75000"/>
              </a:lnSpc>
            </a:pPr>
            <a:r>
              <a:rPr lang="en-US" dirty="0" smtClean="0"/>
              <a:t>CPU switches every few (100~1000) cycles to a different thread</a:t>
            </a:r>
          </a:p>
          <a:p>
            <a:pPr lvl="1">
              <a:lnSpc>
                <a:spcPct val="75000"/>
              </a:lnSpc>
            </a:pPr>
            <a:r>
              <a:rPr lang="en-US" dirty="0" smtClean="0"/>
              <a:t>When does this make sense? </a:t>
            </a:r>
          </a:p>
          <a:p>
            <a:pPr lvl="2">
              <a:lnSpc>
                <a:spcPct val="75000"/>
              </a:lnSpc>
            </a:pPr>
            <a:r>
              <a:rPr lang="en-US" dirty="0" smtClean="0"/>
              <a:t>Memory Access</a:t>
            </a:r>
          </a:p>
          <a:p>
            <a:pPr lvl="1">
              <a:lnSpc>
                <a:spcPct val="75000"/>
              </a:lnSpc>
            </a:pPr>
            <a:r>
              <a:rPr lang="en-US" dirty="0" smtClean="0"/>
              <a:t>Cost: Less hardware support</a:t>
            </a:r>
          </a:p>
        </p:txBody>
      </p:sp>
      <p:sp>
        <p:nvSpPr>
          <p:cNvPr id="8194" name="Rectangle 2"/>
          <p:cNvSpPr>
            <a:spLocks noGrp="1" noChangeArrowheads="1"/>
          </p:cNvSpPr>
          <p:nvPr>
            <p:ph type="title"/>
          </p:nvPr>
        </p:nvSpPr>
        <p:spPr/>
        <p:txBody>
          <a:bodyPr/>
          <a:lstStyle/>
          <a:p>
            <a:r>
              <a:rPr lang="en-US" smtClean="0"/>
              <a:t>How to multi-thread ?</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12</a:t>
            </a:fld>
            <a:endParaRPr lang="en-US"/>
          </a:p>
        </p:txBody>
      </p:sp>
      <p:sp>
        <p:nvSpPr>
          <p:cNvPr id="5" name="Rectangle 3"/>
          <p:cNvSpPr txBox="1">
            <a:spLocks noChangeArrowheads="1"/>
          </p:cNvSpPr>
          <p:nvPr/>
        </p:nvSpPr>
        <p:spPr>
          <a:xfrm>
            <a:off x="609600" y="962820"/>
            <a:ext cx="10972800" cy="5001419"/>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lang="en-US" sz="2800" kern="1200" dirty="0" smtClean="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lang="en-US" sz="2800" kern="1200" dirty="0" smtClean="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lang="en-US" sz="2800" kern="1200" dirty="0" smtClean="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lang="en-US" sz="2800" kern="1200" dirty="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pPr>
            <a:r>
              <a:rPr lang="en-US" dirty="0" smtClean="0"/>
              <a:t>Coarse-grained multithreading</a:t>
            </a:r>
          </a:p>
          <a:p>
            <a:pPr>
              <a:lnSpc>
                <a:spcPct val="75000"/>
              </a:lnSpc>
            </a:pPr>
            <a:endParaRPr lang="en-US" dirty="0" smtClean="0"/>
          </a:p>
          <a:p>
            <a:pPr>
              <a:lnSpc>
                <a:spcPct val="75000"/>
              </a:lnSpc>
            </a:pPr>
            <a:r>
              <a:rPr lang="en-US" dirty="0" smtClean="0"/>
              <a:t>Fine-grained multithreading</a:t>
            </a:r>
          </a:p>
          <a:p>
            <a:pPr lvl="1">
              <a:lnSpc>
                <a:spcPct val="75000"/>
              </a:lnSpc>
            </a:pPr>
            <a:r>
              <a:rPr lang="en-US" dirty="0" smtClean="0"/>
              <a:t>CPU switches every cycle to a different thread</a:t>
            </a:r>
          </a:p>
          <a:p>
            <a:pPr lvl="1">
              <a:lnSpc>
                <a:spcPct val="75000"/>
              </a:lnSpc>
            </a:pPr>
            <a:r>
              <a:rPr lang="en-US" dirty="0" smtClean="0"/>
              <a:t>When does this make sense?</a:t>
            </a:r>
          </a:p>
          <a:p>
            <a:pPr lvl="2">
              <a:lnSpc>
                <a:spcPct val="75000"/>
              </a:lnSpc>
            </a:pPr>
            <a:r>
              <a:rPr lang="en-US" dirty="0" smtClean="0"/>
              <a:t>Data Hazards</a:t>
            </a:r>
          </a:p>
          <a:p>
            <a:pPr lvl="2">
              <a:lnSpc>
                <a:spcPct val="75000"/>
              </a:lnSpc>
            </a:pPr>
            <a:r>
              <a:rPr lang="en-US" dirty="0" smtClean="0"/>
              <a:t>Cache Misses</a:t>
            </a:r>
          </a:p>
          <a:p>
            <a:pPr lvl="1">
              <a:lnSpc>
                <a:spcPct val="75000"/>
              </a:lnSpc>
            </a:pPr>
            <a:r>
              <a:rPr lang="en-US" dirty="0" smtClean="0"/>
              <a:t>Cost: Does not fully utilize resources in multi-issue architecture</a:t>
            </a:r>
          </a:p>
        </p:txBody>
      </p:sp>
      <p:sp>
        <p:nvSpPr>
          <p:cNvPr id="6" name="Rectangle 3"/>
          <p:cNvSpPr txBox="1">
            <a:spLocks noChangeArrowheads="1"/>
          </p:cNvSpPr>
          <p:nvPr/>
        </p:nvSpPr>
        <p:spPr>
          <a:xfrm>
            <a:off x="609600" y="962820"/>
            <a:ext cx="10972800" cy="5001419"/>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lang="en-US" sz="2800" kern="1200" dirty="0" smtClean="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lang="en-US" sz="2800" kern="1200" dirty="0" smtClean="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lang="en-US" sz="2800" kern="1200" dirty="0" smtClean="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lang="en-US" sz="2800" kern="1200" dirty="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pPr>
            <a:r>
              <a:rPr lang="en-US" dirty="0" smtClean="0"/>
              <a:t>Coarse-grained multithreading</a:t>
            </a:r>
          </a:p>
          <a:p>
            <a:pPr>
              <a:lnSpc>
                <a:spcPct val="75000"/>
              </a:lnSpc>
            </a:pPr>
            <a:endParaRPr lang="en-US" dirty="0" smtClean="0"/>
          </a:p>
          <a:p>
            <a:pPr>
              <a:lnSpc>
                <a:spcPct val="75000"/>
              </a:lnSpc>
            </a:pPr>
            <a:endParaRPr lang="en-US" dirty="0"/>
          </a:p>
          <a:p>
            <a:pPr>
              <a:lnSpc>
                <a:spcPct val="75000"/>
              </a:lnSpc>
            </a:pPr>
            <a:endParaRPr lang="en-US" dirty="0" smtClean="0"/>
          </a:p>
          <a:p>
            <a:pPr>
              <a:lnSpc>
                <a:spcPct val="75000"/>
              </a:lnSpc>
            </a:pPr>
            <a:r>
              <a:rPr lang="en-US" dirty="0" smtClean="0"/>
              <a:t>Simultaneous Multithreading</a:t>
            </a:r>
          </a:p>
          <a:p>
            <a:pPr lvl="1">
              <a:lnSpc>
                <a:spcPct val="75000"/>
              </a:lnSpc>
            </a:pPr>
            <a:r>
              <a:rPr lang="en-US" dirty="0" smtClean="0"/>
              <a:t>Instructions from multiple threads issued on same cycle</a:t>
            </a:r>
          </a:p>
          <a:p>
            <a:pPr lvl="2">
              <a:lnSpc>
                <a:spcPct val="75000"/>
              </a:lnSpc>
            </a:pPr>
            <a:r>
              <a:rPr lang="en-US" dirty="0" smtClean="0"/>
              <a:t>Uses register renaming and dynamic scheduling facility of multi-issue architecture</a:t>
            </a:r>
          </a:p>
          <a:p>
            <a:pPr lvl="1">
              <a:lnSpc>
                <a:spcPct val="75000"/>
              </a:lnSpc>
            </a:pPr>
            <a:r>
              <a:rPr lang="en-US" dirty="0" smtClean="0"/>
              <a:t>Pro: Maximizes resource utilization</a:t>
            </a:r>
          </a:p>
          <a:p>
            <a:pPr lvl="1">
              <a:lnSpc>
                <a:spcPct val="75000"/>
              </a:lnSpc>
            </a:pPr>
            <a:r>
              <a:rPr lang="en-US" dirty="0" smtClean="0"/>
              <a:t>Cost: More hardware support</a:t>
            </a:r>
          </a:p>
          <a:p>
            <a:pPr lvl="2">
              <a:lnSpc>
                <a:spcPct val="75000"/>
              </a:lnSpc>
            </a:pPr>
            <a:endParaRPr lang="en-US" dirty="0" smtClean="0"/>
          </a:p>
          <a:p>
            <a:pPr>
              <a:lnSpc>
                <a:spcPct val="75000"/>
              </a:lnSpc>
            </a:pPr>
            <a:endParaRPr lang="en-US" dirty="0"/>
          </a:p>
        </p:txBody>
      </p:sp>
    </p:spTree>
    <p:extLst>
      <p:ext uri="{BB962C8B-B14F-4D97-AF65-F5344CB8AC3E}">
        <p14:creationId xmlns:p14="http://schemas.microsoft.com/office/powerpoint/2010/main" val="42437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8195">
                                            <p:txEl>
                                              <p:pRg st="0" end="0"/>
                                            </p:txEl>
                                          </p:spTgt>
                                        </p:tgtEl>
                                      </p:cBhvr>
                                    </p:animEffect>
                                    <p:set>
                                      <p:cBhvr>
                                        <p:cTn id="19" dur="1" fill="hold">
                                          <p:stCondLst>
                                            <p:cond delay="499"/>
                                          </p:stCondLst>
                                        </p:cTn>
                                        <p:tgtEl>
                                          <p:spTgt spid="8195">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8195">
                                            <p:txEl>
                                              <p:pRg st="2" end="2"/>
                                            </p:txEl>
                                          </p:spTgt>
                                        </p:tgtEl>
                                      </p:cBhvr>
                                    </p:animEffect>
                                    <p:set>
                                      <p:cBhvr>
                                        <p:cTn id="22" dur="1" fill="hold">
                                          <p:stCondLst>
                                            <p:cond delay="499"/>
                                          </p:stCondLst>
                                        </p:cTn>
                                        <p:tgtEl>
                                          <p:spTgt spid="8195">
                                            <p:txEl>
                                              <p:pRg st="2" end="2"/>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195">
                                            <p:txEl>
                                              <p:pRg st="3" end="3"/>
                                            </p:txEl>
                                          </p:spTgt>
                                        </p:tgtEl>
                                      </p:cBhvr>
                                    </p:animEffect>
                                    <p:set>
                                      <p:cBhvr>
                                        <p:cTn id="25" dur="1" fill="hold">
                                          <p:stCondLst>
                                            <p:cond delay="499"/>
                                          </p:stCondLst>
                                        </p:cTn>
                                        <p:tgtEl>
                                          <p:spTgt spid="8195">
                                            <p:txEl>
                                              <p:pRg st="3" end="3"/>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8195">
                                            <p:txEl>
                                              <p:pRg st="4" end="4"/>
                                            </p:txEl>
                                          </p:spTgt>
                                        </p:tgtEl>
                                      </p:cBhvr>
                                    </p:animEffect>
                                    <p:set>
                                      <p:cBhvr>
                                        <p:cTn id="28" dur="1" fill="hold">
                                          <p:stCondLst>
                                            <p:cond delay="499"/>
                                          </p:stCondLst>
                                        </p:cTn>
                                        <p:tgtEl>
                                          <p:spTgt spid="8195">
                                            <p:txEl>
                                              <p:pRg st="4" end="4"/>
                                            </p:txEl>
                                          </p:spTgt>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5">
                                            <p:txEl>
                                              <p:pRg st="0" end="0"/>
                                            </p:txEl>
                                          </p:spTgt>
                                        </p:tgtEl>
                                      </p:cBhvr>
                                    </p:animEffect>
                                    <p:set>
                                      <p:cBhvr>
                                        <p:cTn id="52" dur="1" fill="hold">
                                          <p:stCondLst>
                                            <p:cond delay="499"/>
                                          </p:stCondLst>
                                        </p:cTn>
                                        <p:tgtEl>
                                          <p:spTgt spid="5">
                                            <p:txEl>
                                              <p:pRg st="0" end="0"/>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5">
                                            <p:txEl>
                                              <p:pRg st="4" end="4"/>
                                            </p:txEl>
                                          </p:spTgt>
                                        </p:tgtEl>
                                      </p:cBhvr>
                                    </p:animEffect>
                                    <p:set>
                                      <p:cBhvr>
                                        <p:cTn id="55" dur="1" fill="hold">
                                          <p:stCondLst>
                                            <p:cond delay="499"/>
                                          </p:stCondLst>
                                        </p:cTn>
                                        <p:tgtEl>
                                          <p:spTgt spid="5">
                                            <p:txEl>
                                              <p:pRg st="4" end="4"/>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5">
                                            <p:txEl>
                                              <p:pRg st="5" end="5"/>
                                            </p:txEl>
                                          </p:spTgt>
                                        </p:tgtEl>
                                      </p:cBhvr>
                                    </p:animEffect>
                                    <p:set>
                                      <p:cBhvr>
                                        <p:cTn id="58" dur="1" fill="hold">
                                          <p:stCondLst>
                                            <p:cond delay="499"/>
                                          </p:stCondLst>
                                        </p:cTn>
                                        <p:tgtEl>
                                          <p:spTgt spid="5">
                                            <p:txEl>
                                              <p:pRg st="5" end="5"/>
                                            </p:txEl>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5">
                                            <p:txEl>
                                              <p:pRg st="6" end="6"/>
                                            </p:txEl>
                                          </p:spTgt>
                                        </p:tgtEl>
                                      </p:cBhvr>
                                    </p:animEffect>
                                    <p:set>
                                      <p:cBhvr>
                                        <p:cTn id="61" dur="1" fill="hold">
                                          <p:stCondLst>
                                            <p:cond delay="499"/>
                                          </p:stCondLst>
                                        </p:cTn>
                                        <p:tgtEl>
                                          <p:spTgt spid="5">
                                            <p:txEl>
                                              <p:pRg st="6" end="6"/>
                                            </p:txEl>
                                          </p:spTgt>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
                                            <p:txEl>
                                              <p:pRg st="7" end="7"/>
                                            </p:txEl>
                                          </p:spTgt>
                                        </p:tgtEl>
                                      </p:cBhvr>
                                    </p:animEffect>
                                    <p:set>
                                      <p:cBhvr>
                                        <p:cTn id="64" dur="1" fill="hold">
                                          <p:stCondLst>
                                            <p:cond delay="499"/>
                                          </p:stCondLst>
                                        </p:cTn>
                                        <p:tgtEl>
                                          <p:spTgt spid="5">
                                            <p:txEl>
                                              <p:pRg st="7" end="7"/>
                                            </p:txEl>
                                          </p:spTgt>
                                        </p:tgtEl>
                                        <p:attrNameLst>
                                          <p:attrName>style.visibility</p:attrName>
                                        </p:attrNameLst>
                                      </p:cBhvr>
                                      <p:to>
                                        <p:strVal val="hidden"/>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6">
                                            <p:txEl>
                                              <p:pRg st="4" end="4"/>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
                                            <p:txEl>
                                              <p:pRg st="5" end="5"/>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Conceptual Diagram</a:t>
            </a:r>
            <a:endParaRPr lang="en-US" dirty="0"/>
          </a:p>
        </p:txBody>
      </p:sp>
      <p:sp>
        <p:nvSpPr>
          <p:cNvPr id="3" name="슬라이드 번호 개체 틀 2"/>
          <p:cNvSpPr>
            <a:spLocks noGrp="1"/>
          </p:cNvSpPr>
          <p:nvPr>
            <p:ph type="sldNum" sz="quarter" idx="10"/>
          </p:nvPr>
        </p:nvSpPr>
        <p:spPr>
          <a:xfrm>
            <a:off x="9121775" y="6527800"/>
            <a:ext cx="2743200" cy="365125"/>
          </a:xfrm>
        </p:spPr>
        <p:txBody>
          <a:bodyPr/>
          <a:lstStyle/>
          <a:p>
            <a:fld id="{3CC63E4C-4642-794D-A2FD-70F6B81535F5}" type="slidenum">
              <a:rPr lang="en-US" smtClean="0"/>
              <a:pPr/>
              <a:t>13</a:t>
            </a:fld>
            <a:endParaRPr lang="en-US"/>
          </a:p>
        </p:txBody>
      </p:sp>
      <p:sp>
        <p:nvSpPr>
          <p:cNvPr id="81" name="Text Box 3"/>
          <p:cNvSpPr txBox="1">
            <a:spLocks noChangeArrowheads="1"/>
          </p:cNvSpPr>
          <p:nvPr/>
        </p:nvSpPr>
        <p:spPr bwMode="auto">
          <a:xfrm>
            <a:off x="2202929" y="1196753"/>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u="sng" kern="0" dirty="0">
                <a:solidFill>
                  <a:srgbClr val="00642D"/>
                </a:solidFill>
                <a:effectLst>
                  <a:outerShdw blurRad="38100" dist="38100" dir="2700000" algn="tl">
                    <a:srgbClr val="000000">
                      <a:alpha val="43137"/>
                    </a:srgbClr>
                  </a:outerShdw>
                </a:effectLst>
              </a:rPr>
              <a:t>Thread A</a:t>
            </a:r>
          </a:p>
        </p:txBody>
      </p:sp>
      <p:sp>
        <p:nvSpPr>
          <p:cNvPr id="82" name="Text Box 4"/>
          <p:cNvSpPr txBox="1">
            <a:spLocks noChangeArrowheads="1"/>
          </p:cNvSpPr>
          <p:nvPr/>
        </p:nvSpPr>
        <p:spPr bwMode="auto">
          <a:xfrm>
            <a:off x="4308507" y="1196752"/>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u="sng" kern="0" dirty="0">
                <a:solidFill>
                  <a:srgbClr val="FF9900"/>
                </a:solidFill>
                <a:effectLst>
                  <a:outerShdw blurRad="38100" dist="38100" dir="2700000" algn="tl">
                    <a:srgbClr val="000000">
                      <a:alpha val="43137"/>
                    </a:srgbClr>
                  </a:outerShdw>
                </a:effectLst>
              </a:rPr>
              <a:t>Thread B</a:t>
            </a:r>
          </a:p>
        </p:txBody>
      </p:sp>
      <p:sp>
        <p:nvSpPr>
          <p:cNvPr id="83" name="Text Box 5"/>
          <p:cNvSpPr txBox="1">
            <a:spLocks noChangeArrowheads="1"/>
          </p:cNvSpPr>
          <p:nvPr/>
        </p:nvSpPr>
        <p:spPr bwMode="auto">
          <a:xfrm>
            <a:off x="6284439" y="1196753"/>
            <a:ext cx="16764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u="sng" kern="0" dirty="0">
                <a:solidFill>
                  <a:srgbClr val="7030A0"/>
                </a:solidFill>
                <a:effectLst>
                  <a:outerShdw blurRad="38100" dist="38100" dir="2700000" algn="tl">
                    <a:srgbClr val="000000">
                      <a:alpha val="43137"/>
                    </a:srgbClr>
                  </a:outerShdw>
                </a:effectLst>
              </a:rPr>
              <a:t>Thread C</a:t>
            </a:r>
          </a:p>
        </p:txBody>
      </p:sp>
      <p:sp>
        <p:nvSpPr>
          <p:cNvPr id="84" name="Text Box 6"/>
          <p:cNvSpPr txBox="1">
            <a:spLocks noChangeArrowheads="1"/>
          </p:cNvSpPr>
          <p:nvPr/>
        </p:nvSpPr>
        <p:spPr bwMode="auto">
          <a:xfrm>
            <a:off x="8336570" y="1196753"/>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u="sng" kern="0" dirty="0">
                <a:solidFill>
                  <a:srgbClr val="FFFF00"/>
                </a:solidFill>
                <a:effectLst>
                  <a:outerShdw blurRad="38100" dist="38100" dir="2700000" algn="tl">
                    <a:srgbClr val="000000">
                      <a:alpha val="43137"/>
                    </a:srgbClr>
                  </a:outerShdw>
                </a:effectLst>
              </a:rPr>
              <a:t>Thread D</a:t>
            </a:r>
          </a:p>
        </p:txBody>
      </p:sp>
      <p:grpSp>
        <p:nvGrpSpPr>
          <p:cNvPr id="7" name="그룹 6"/>
          <p:cNvGrpSpPr/>
          <p:nvPr/>
        </p:nvGrpSpPr>
        <p:grpSpPr>
          <a:xfrm>
            <a:off x="2362200" y="1869496"/>
            <a:ext cx="7781486" cy="4302704"/>
            <a:chOff x="2362200" y="1869496"/>
            <a:chExt cx="6477000" cy="3581400"/>
          </a:xfrm>
        </p:grpSpPr>
        <p:sp>
          <p:nvSpPr>
            <p:cNvPr id="85" name="Rectangle 7"/>
            <p:cNvSpPr>
              <a:spLocks noChangeArrowheads="1"/>
            </p:cNvSpPr>
            <p:nvPr/>
          </p:nvSpPr>
          <p:spPr bwMode="auto">
            <a:xfrm>
              <a:off x="2362200" y="18694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6" name="Rectangle 8"/>
            <p:cNvSpPr>
              <a:spLocks noChangeArrowheads="1"/>
            </p:cNvSpPr>
            <p:nvPr/>
          </p:nvSpPr>
          <p:spPr bwMode="auto">
            <a:xfrm>
              <a:off x="2667000" y="18694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7" name="Rectangle 9"/>
            <p:cNvSpPr>
              <a:spLocks noChangeArrowheads="1"/>
            </p:cNvSpPr>
            <p:nvPr/>
          </p:nvSpPr>
          <p:spPr bwMode="auto">
            <a:xfrm>
              <a:off x="2362200" y="21742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8" name="Rectangle 10"/>
            <p:cNvSpPr>
              <a:spLocks noChangeArrowheads="1"/>
            </p:cNvSpPr>
            <p:nvPr/>
          </p:nvSpPr>
          <p:spPr bwMode="auto">
            <a:xfrm>
              <a:off x="2667000" y="24790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9" name="Rectangle 11"/>
            <p:cNvSpPr>
              <a:spLocks noChangeArrowheads="1"/>
            </p:cNvSpPr>
            <p:nvPr/>
          </p:nvSpPr>
          <p:spPr bwMode="auto">
            <a:xfrm>
              <a:off x="2362200" y="24790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0" name="Rectangle 12"/>
            <p:cNvSpPr>
              <a:spLocks noChangeArrowheads="1"/>
            </p:cNvSpPr>
            <p:nvPr/>
          </p:nvSpPr>
          <p:spPr bwMode="auto">
            <a:xfrm>
              <a:off x="2971800" y="24790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1" name="Rectangle 13"/>
            <p:cNvSpPr>
              <a:spLocks noChangeArrowheads="1"/>
            </p:cNvSpPr>
            <p:nvPr/>
          </p:nvSpPr>
          <p:spPr bwMode="auto">
            <a:xfrm>
              <a:off x="2362200" y="27838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2" name="Rectangle 14"/>
            <p:cNvSpPr>
              <a:spLocks noChangeArrowheads="1"/>
            </p:cNvSpPr>
            <p:nvPr/>
          </p:nvSpPr>
          <p:spPr bwMode="auto">
            <a:xfrm>
              <a:off x="2667000" y="27838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3" name="Rectangle 15"/>
            <p:cNvSpPr>
              <a:spLocks noChangeArrowheads="1"/>
            </p:cNvSpPr>
            <p:nvPr/>
          </p:nvSpPr>
          <p:spPr bwMode="auto">
            <a:xfrm>
              <a:off x="2667000" y="30886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4" name="Rectangle 16"/>
            <p:cNvSpPr>
              <a:spLocks noChangeArrowheads="1"/>
            </p:cNvSpPr>
            <p:nvPr/>
          </p:nvSpPr>
          <p:spPr bwMode="auto">
            <a:xfrm>
              <a:off x="2362200" y="30886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5" name="Rectangle 17"/>
            <p:cNvSpPr>
              <a:spLocks noChangeArrowheads="1"/>
            </p:cNvSpPr>
            <p:nvPr/>
          </p:nvSpPr>
          <p:spPr bwMode="auto">
            <a:xfrm>
              <a:off x="2971800" y="30886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6" name="Rectangle 18"/>
            <p:cNvSpPr>
              <a:spLocks noChangeArrowheads="1"/>
            </p:cNvSpPr>
            <p:nvPr/>
          </p:nvSpPr>
          <p:spPr bwMode="auto">
            <a:xfrm>
              <a:off x="2362200" y="36982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7" name="Rectangle 19"/>
            <p:cNvSpPr>
              <a:spLocks noChangeArrowheads="1"/>
            </p:cNvSpPr>
            <p:nvPr/>
          </p:nvSpPr>
          <p:spPr bwMode="auto">
            <a:xfrm>
              <a:off x="2362200" y="33934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8" name="Rectangle 20"/>
            <p:cNvSpPr>
              <a:spLocks noChangeArrowheads="1"/>
            </p:cNvSpPr>
            <p:nvPr/>
          </p:nvSpPr>
          <p:spPr bwMode="auto">
            <a:xfrm>
              <a:off x="3276600" y="30886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9" name="Rectangle 21"/>
            <p:cNvSpPr>
              <a:spLocks noChangeArrowheads="1"/>
            </p:cNvSpPr>
            <p:nvPr/>
          </p:nvSpPr>
          <p:spPr bwMode="auto">
            <a:xfrm>
              <a:off x="2362200" y="40030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0" name="Rectangle 22"/>
            <p:cNvSpPr>
              <a:spLocks noChangeArrowheads="1"/>
            </p:cNvSpPr>
            <p:nvPr/>
          </p:nvSpPr>
          <p:spPr bwMode="auto">
            <a:xfrm>
              <a:off x="2362200" y="49174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1" name="Rectangle 23"/>
            <p:cNvSpPr>
              <a:spLocks noChangeArrowheads="1"/>
            </p:cNvSpPr>
            <p:nvPr/>
          </p:nvSpPr>
          <p:spPr bwMode="auto">
            <a:xfrm>
              <a:off x="2667000" y="52222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2" name="Rectangle 24"/>
            <p:cNvSpPr>
              <a:spLocks noChangeArrowheads="1"/>
            </p:cNvSpPr>
            <p:nvPr/>
          </p:nvSpPr>
          <p:spPr bwMode="auto">
            <a:xfrm>
              <a:off x="2362200" y="52222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3" name="Rectangle 25"/>
            <p:cNvSpPr>
              <a:spLocks noChangeArrowheads="1"/>
            </p:cNvSpPr>
            <p:nvPr/>
          </p:nvSpPr>
          <p:spPr bwMode="auto">
            <a:xfrm>
              <a:off x="2971800" y="5222296"/>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4" name="Rectangle 26"/>
            <p:cNvSpPr>
              <a:spLocks noChangeArrowheads="1"/>
            </p:cNvSpPr>
            <p:nvPr/>
          </p:nvSpPr>
          <p:spPr bwMode="auto">
            <a:xfrm>
              <a:off x="4114800" y="18694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5" name="Rectangle 27"/>
            <p:cNvSpPr>
              <a:spLocks noChangeArrowheads="1"/>
            </p:cNvSpPr>
            <p:nvPr/>
          </p:nvSpPr>
          <p:spPr bwMode="auto">
            <a:xfrm>
              <a:off x="4419600" y="18694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6" name="Rectangle 28"/>
            <p:cNvSpPr>
              <a:spLocks noChangeArrowheads="1"/>
            </p:cNvSpPr>
            <p:nvPr/>
          </p:nvSpPr>
          <p:spPr bwMode="auto">
            <a:xfrm>
              <a:off x="4114800" y="21742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7" name="Rectangle 29"/>
            <p:cNvSpPr>
              <a:spLocks noChangeArrowheads="1"/>
            </p:cNvSpPr>
            <p:nvPr/>
          </p:nvSpPr>
          <p:spPr bwMode="auto">
            <a:xfrm>
              <a:off x="4419600" y="21742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8" name="Rectangle 30"/>
            <p:cNvSpPr>
              <a:spLocks noChangeArrowheads="1"/>
            </p:cNvSpPr>
            <p:nvPr/>
          </p:nvSpPr>
          <p:spPr bwMode="auto">
            <a:xfrm>
              <a:off x="4114800" y="24790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9" name="Rectangle 31"/>
            <p:cNvSpPr>
              <a:spLocks noChangeArrowheads="1"/>
            </p:cNvSpPr>
            <p:nvPr/>
          </p:nvSpPr>
          <p:spPr bwMode="auto">
            <a:xfrm>
              <a:off x="4724400" y="18694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0" name="Rectangle 32"/>
            <p:cNvSpPr>
              <a:spLocks noChangeArrowheads="1"/>
            </p:cNvSpPr>
            <p:nvPr/>
          </p:nvSpPr>
          <p:spPr bwMode="auto">
            <a:xfrm>
              <a:off x="4114800" y="27838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1" name="Rectangle 33"/>
            <p:cNvSpPr>
              <a:spLocks noChangeArrowheads="1"/>
            </p:cNvSpPr>
            <p:nvPr/>
          </p:nvSpPr>
          <p:spPr bwMode="auto">
            <a:xfrm>
              <a:off x="6096000" y="18694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2" name="Rectangle 34"/>
            <p:cNvSpPr>
              <a:spLocks noChangeArrowheads="1"/>
            </p:cNvSpPr>
            <p:nvPr/>
          </p:nvSpPr>
          <p:spPr bwMode="auto">
            <a:xfrm>
              <a:off x="5791200" y="18694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3" name="Rectangle 35"/>
            <p:cNvSpPr>
              <a:spLocks noChangeArrowheads="1"/>
            </p:cNvSpPr>
            <p:nvPr/>
          </p:nvSpPr>
          <p:spPr bwMode="auto">
            <a:xfrm>
              <a:off x="4114800" y="30886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4" name="Rectangle 36"/>
            <p:cNvSpPr>
              <a:spLocks noChangeArrowheads="1"/>
            </p:cNvSpPr>
            <p:nvPr/>
          </p:nvSpPr>
          <p:spPr bwMode="auto">
            <a:xfrm>
              <a:off x="4724400" y="36982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5" name="Rectangle 37"/>
            <p:cNvSpPr>
              <a:spLocks noChangeArrowheads="1"/>
            </p:cNvSpPr>
            <p:nvPr/>
          </p:nvSpPr>
          <p:spPr bwMode="auto">
            <a:xfrm>
              <a:off x="4114800" y="36982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6" name="Rectangle 38"/>
            <p:cNvSpPr>
              <a:spLocks noChangeArrowheads="1"/>
            </p:cNvSpPr>
            <p:nvPr/>
          </p:nvSpPr>
          <p:spPr bwMode="auto">
            <a:xfrm>
              <a:off x="4114800" y="33934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7" name="Rectangle 39"/>
            <p:cNvSpPr>
              <a:spLocks noChangeArrowheads="1"/>
            </p:cNvSpPr>
            <p:nvPr/>
          </p:nvSpPr>
          <p:spPr bwMode="auto">
            <a:xfrm>
              <a:off x="5029200" y="36982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8" name="Rectangle 40"/>
            <p:cNvSpPr>
              <a:spLocks noChangeArrowheads="1"/>
            </p:cNvSpPr>
            <p:nvPr/>
          </p:nvSpPr>
          <p:spPr bwMode="auto">
            <a:xfrm>
              <a:off x="4114800" y="40030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9" name="Rectangle 41"/>
            <p:cNvSpPr>
              <a:spLocks noChangeArrowheads="1"/>
            </p:cNvSpPr>
            <p:nvPr/>
          </p:nvSpPr>
          <p:spPr bwMode="auto">
            <a:xfrm>
              <a:off x="4114800" y="43078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0" name="Rectangle 42"/>
            <p:cNvSpPr>
              <a:spLocks noChangeArrowheads="1"/>
            </p:cNvSpPr>
            <p:nvPr/>
          </p:nvSpPr>
          <p:spPr bwMode="auto">
            <a:xfrm>
              <a:off x="4419600" y="43078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1" name="Rectangle 43"/>
            <p:cNvSpPr>
              <a:spLocks noChangeArrowheads="1"/>
            </p:cNvSpPr>
            <p:nvPr/>
          </p:nvSpPr>
          <p:spPr bwMode="auto">
            <a:xfrm>
              <a:off x="4419600" y="40030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2" name="Rectangle 44"/>
            <p:cNvSpPr>
              <a:spLocks noChangeArrowheads="1"/>
            </p:cNvSpPr>
            <p:nvPr/>
          </p:nvSpPr>
          <p:spPr bwMode="auto">
            <a:xfrm>
              <a:off x="4419600" y="3698296"/>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3" name="Rectangle 45"/>
            <p:cNvSpPr>
              <a:spLocks noChangeArrowheads="1"/>
            </p:cNvSpPr>
            <p:nvPr/>
          </p:nvSpPr>
          <p:spPr bwMode="auto">
            <a:xfrm>
              <a:off x="6400800" y="18694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4" name="Rectangle 46"/>
            <p:cNvSpPr>
              <a:spLocks noChangeArrowheads="1"/>
            </p:cNvSpPr>
            <p:nvPr/>
          </p:nvSpPr>
          <p:spPr bwMode="auto">
            <a:xfrm>
              <a:off x="5791200" y="24790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5" name="Rectangle 47"/>
            <p:cNvSpPr>
              <a:spLocks noChangeArrowheads="1"/>
            </p:cNvSpPr>
            <p:nvPr/>
          </p:nvSpPr>
          <p:spPr bwMode="auto">
            <a:xfrm>
              <a:off x="5791200" y="21742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6" name="Rectangle 48"/>
            <p:cNvSpPr>
              <a:spLocks noChangeArrowheads="1"/>
            </p:cNvSpPr>
            <p:nvPr/>
          </p:nvSpPr>
          <p:spPr bwMode="auto">
            <a:xfrm>
              <a:off x="5791200" y="30886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7" name="Rectangle 49"/>
            <p:cNvSpPr>
              <a:spLocks noChangeArrowheads="1"/>
            </p:cNvSpPr>
            <p:nvPr/>
          </p:nvSpPr>
          <p:spPr bwMode="auto">
            <a:xfrm>
              <a:off x="6096000" y="30886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8" name="Rectangle 50"/>
            <p:cNvSpPr>
              <a:spLocks noChangeArrowheads="1"/>
            </p:cNvSpPr>
            <p:nvPr/>
          </p:nvSpPr>
          <p:spPr bwMode="auto">
            <a:xfrm>
              <a:off x="5791200" y="33934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9" name="Rectangle 51"/>
            <p:cNvSpPr>
              <a:spLocks noChangeArrowheads="1"/>
            </p:cNvSpPr>
            <p:nvPr/>
          </p:nvSpPr>
          <p:spPr bwMode="auto">
            <a:xfrm>
              <a:off x="5791200" y="36982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0" name="Rectangle 52"/>
            <p:cNvSpPr>
              <a:spLocks noChangeArrowheads="1"/>
            </p:cNvSpPr>
            <p:nvPr/>
          </p:nvSpPr>
          <p:spPr bwMode="auto">
            <a:xfrm>
              <a:off x="6096000" y="40030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1" name="Rectangle 53"/>
            <p:cNvSpPr>
              <a:spLocks noChangeArrowheads="1"/>
            </p:cNvSpPr>
            <p:nvPr/>
          </p:nvSpPr>
          <p:spPr bwMode="auto">
            <a:xfrm>
              <a:off x="5791200" y="40030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2" name="Rectangle 54"/>
            <p:cNvSpPr>
              <a:spLocks noChangeArrowheads="1"/>
            </p:cNvSpPr>
            <p:nvPr/>
          </p:nvSpPr>
          <p:spPr bwMode="auto">
            <a:xfrm>
              <a:off x="6400800" y="40030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3" name="Rectangle 55"/>
            <p:cNvSpPr>
              <a:spLocks noChangeArrowheads="1"/>
            </p:cNvSpPr>
            <p:nvPr/>
          </p:nvSpPr>
          <p:spPr bwMode="auto">
            <a:xfrm>
              <a:off x="8001000" y="24790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4" name="Rectangle 56"/>
            <p:cNvSpPr>
              <a:spLocks noChangeArrowheads="1"/>
            </p:cNvSpPr>
            <p:nvPr/>
          </p:nvSpPr>
          <p:spPr bwMode="auto">
            <a:xfrm>
              <a:off x="7696200" y="24790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5" name="Rectangle 57"/>
            <p:cNvSpPr>
              <a:spLocks noChangeArrowheads="1"/>
            </p:cNvSpPr>
            <p:nvPr/>
          </p:nvSpPr>
          <p:spPr bwMode="auto">
            <a:xfrm>
              <a:off x="8305800" y="24790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6" name="Rectangle 58"/>
            <p:cNvSpPr>
              <a:spLocks noChangeArrowheads="1"/>
            </p:cNvSpPr>
            <p:nvPr/>
          </p:nvSpPr>
          <p:spPr bwMode="auto">
            <a:xfrm>
              <a:off x="7696200" y="18694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7" name="Rectangle 59"/>
            <p:cNvSpPr>
              <a:spLocks noChangeArrowheads="1"/>
            </p:cNvSpPr>
            <p:nvPr/>
          </p:nvSpPr>
          <p:spPr bwMode="auto">
            <a:xfrm>
              <a:off x="7696200" y="21742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8" name="Rectangle 60"/>
            <p:cNvSpPr>
              <a:spLocks noChangeArrowheads="1"/>
            </p:cNvSpPr>
            <p:nvPr/>
          </p:nvSpPr>
          <p:spPr bwMode="auto">
            <a:xfrm>
              <a:off x="8001000" y="27838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9" name="Rectangle 61"/>
            <p:cNvSpPr>
              <a:spLocks noChangeArrowheads="1"/>
            </p:cNvSpPr>
            <p:nvPr/>
          </p:nvSpPr>
          <p:spPr bwMode="auto">
            <a:xfrm>
              <a:off x="7696200" y="27838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0" name="Rectangle 62"/>
            <p:cNvSpPr>
              <a:spLocks noChangeArrowheads="1"/>
            </p:cNvSpPr>
            <p:nvPr/>
          </p:nvSpPr>
          <p:spPr bwMode="auto">
            <a:xfrm>
              <a:off x="8610600" y="33934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1" name="Rectangle 63"/>
            <p:cNvSpPr>
              <a:spLocks noChangeArrowheads="1"/>
            </p:cNvSpPr>
            <p:nvPr/>
          </p:nvSpPr>
          <p:spPr bwMode="auto">
            <a:xfrm>
              <a:off x="8001000" y="30886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2" name="Rectangle 64"/>
            <p:cNvSpPr>
              <a:spLocks noChangeArrowheads="1"/>
            </p:cNvSpPr>
            <p:nvPr/>
          </p:nvSpPr>
          <p:spPr bwMode="auto">
            <a:xfrm>
              <a:off x="7696200" y="30886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3" name="Rectangle 66"/>
            <p:cNvSpPr>
              <a:spLocks noChangeArrowheads="1"/>
            </p:cNvSpPr>
            <p:nvPr/>
          </p:nvSpPr>
          <p:spPr bwMode="auto">
            <a:xfrm>
              <a:off x="8001000" y="33934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4" name="Rectangle 67"/>
            <p:cNvSpPr>
              <a:spLocks noChangeArrowheads="1"/>
            </p:cNvSpPr>
            <p:nvPr/>
          </p:nvSpPr>
          <p:spPr bwMode="auto">
            <a:xfrm>
              <a:off x="7696200" y="33934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5" name="Rectangle 68"/>
            <p:cNvSpPr>
              <a:spLocks noChangeArrowheads="1"/>
            </p:cNvSpPr>
            <p:nvPr/>
          </p:nvSpPr>
          <p:spPr bwMode="auto">
            <a:xfrm>
              <a:off x="8305800" y="33934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6" name="Rectangle 69"/>
            <p:cNvSpPr>
              <a:spLocks noChangeArrowheads="1"/>
            </p:cNvSpPr>
            <p:nvPr/>
          </p:nvSpPr>
          <p:spPr bwMode="auto">
            <a:xfrm>
              <a:off x="2362200" y="43078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7" name="Rectangle 70"/>
            <p:cNvSpPr>
              <a:spLocks noChangeArrowheads="1"/>
            </p:cNvSpPr>
            <p:nvPr/>
          </p:nvSpPr>
          <p:spPr bwMode="auto">
            <a:xfrm>
              <a:off x="2362200" y="46126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8" name="Rectangle 71"/>
            <p:cNvSpPr>
              <a:spLocks noChangeArrowheads="1"/>
            </p:cNvSpPr>
            <p:nvPr/>
          </p:nvSpPr>
          <p:spPr bwMode="auto">
            <a:xfrm>
              <a:off x="5791200" y="43078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9" name="Rectangle 72"/>
            <p:cNvSpPr>
              <a:spLocks noChangeArrowheads="1"/>
            </p:cNvSpPr>
            <p:nvPr/>
          </p:nvSpPr>
          <p:spPr bwMode="auto">
            <a:xfrm>
              <a:off x="6096000" y="43078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0" name="Rectangle 73"/>
            <p:cNvSpPr>
              <a:spLocks noChangeArrowheads="1"/>
            </p:cNvSpPr>
            <p:nvPr/>
          </p:nvSpPr>
          <p:spPr bwMode="auto">
            <a:xfrm>
              <a:off x="6096000" y="46126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1" name="Rectangle 74"/>
            <p:cNvSpPr>
              <a:spLocks noChangeArrowheads="1"/>
            </p:cNvSpPr>
            <p:nvPr/>
          </p:nvSpPr>
          <p:spPr bwMode="auto">
            <a:xfrm>
              <a:off x="5791200" y="46126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2" name="Rectangle 75"/>
            <p:cNvSpPr>
              <a:spLocks noChangeArrowheads="1"/>
            </p:cNvSpPr>
            <p:nvPr/>
          </p:nvSpPr>
          <p:spPr bwMode="auto">
            <a:xfrm>
              <a:off x="6400800" y="4612696"/>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3" name="Rectangle 76"/>
            <p:cNvSpPr>
              <a:spLocks noChangeArrowheads="1"/>
            </p:cNvSpPr>
            <p:nvPr/>
          </p:nvSpPr>
          <p:spPr bwMode="auto">
            <a:xfrm>
              <a:off x="8001000" y="36982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4" name="Rectangle 77"/>
            <p:cNvSpPr>
              <a:spLocks noChangeArrowheads="1"/>
            </p:cNvSpPr>
            <p:nvPr/>
          </p:nvSpPr>
          <p:spPr bwMode="auto">
            <a:xfrm>
              <a:off x="7696200" y="36982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5" name="Rectangle 78"/>
            <p:cNvSpPr>
              <a:spLocks noChangeArrowheads="1"/>
            </p:cNvSpPr>
            <p:nvPr/>
          </p:nvSpPr>
          <p:spPr bwMode="auto">
            <a:xfrm>
              <a:off x="8001000" y="40030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6" name="Rectangle 79"/>
            <p:cNvSpPr>
              <a:spLocks noChangeArrowheads="1"/>
            </p:cNvSpPr>
            <p:nvPr/>
          </p:nvSpPr>
          <p:spPr bwMode="auto">
            <a:xfrm>
              <a:off x="7696200" y="4003096"/>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57" name="Rectangle 80"/>
            <p:cNvSpPr>
              <a:spLocks noChangeArrowheads="1"/>
            </p:cNvSpPr>
            <p:nvPr/>
          </p:nvSpPr>
          <p:spPr bwMode="auto">
            <a:xfrm>
              <a:off x="5791200" y="2783896"/>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grpSp>
    </p:spTree>
    <p:extLst>
      <p:ext uri="{BB962C8B-B14F-4D97-AF65-F5344CB8AC3E}">
        <p14:creationId xmlns:p14="http://schemas.microsoft.com/office/powerpoint/2010/main" val="2019384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Coarse Multithreading</a:t>
            </a:r>
            <a:endParaRPr lang="en-US" dirty="0"/>
          </a:p>
        </p:txBody>
      </p:sp>
      <p:sp>
        <p:nvSpPr>
          <p:cNvPr id="3" name="슬라이드 번호 개체 틀 2"/>
          <p:cNvSpPr>
            <a:spLocks noGrp="1"/>
          </p:cNvSpPr>
          <p:nvPr>
            <p:ph type="sldNum" sz="quarter" idx="10"/>
          </p:nvPr>
        </p:nvSpPr>
        <p:spPr>
          <a:xfrm>
            <a:off x="9121775" y="6527800"/>
            <a:ext cx="2743200" cy="365125"/>
          </a:xfrm>
        </p:spPr>
        <p:txBody>
          <a:bodyPr/>
          <a:lstStyle/>
          <a:p>
            <a:fld id="{3CC63E4C-4642-794D-A2FD-70F6B81535F5}" type="slidenum">
              <a:rPr lang="en-US" smtClean="0"/>
              <a:pPr/>
              <a:t>14</a:t>
            </a:fld>
            <a:endParaRPr lang="en-US"/>
          </a:p>
        </p:txBody>
      </p:sp>
      <p:sp>
        <p:nvSpPr>
          <p:cNvPr id="4" name="Rectangle 3"/>
          <p:cNvSpPr/>
          <p:nvPr/>
        </p:nvSpPr>
        <p:spPr>
          <a:xfrm>
            <a:off x="164411" y="914400"/>
            <a:ext cx="10437034" cy="954107"/>
          </a:xfrm>
          <a:prstGeom prst="rect">
            <a:avLst/>
          </a:prstGeom>
        </p:spPr>
        <p:txBody>
          <a:bodyPr wrap="square">
            <a:spAutoFit/>
          </a:bodyPr>
          <a:lstStyle/>
          <a:p>
            <a:r>
              <a:rPr lang="en-US" sz="2800" b="1" dirty="0"/>
              <a:t>Stalls for A and C would be longer than indicated in previous slide</a:t>
            </a:r>
            <a:br>
              <a:rPr lang="en-US" sz="2800" b="1" dirty="0"/>
            </a:br>
            <a:r>
              <a:rPr lang="en-US" sz="2800" b="1" dirty="0"/>
              <a:t>Assume long stalls at end of each thread indicated in previous slide</a:t>
            </a:r>
          </a:p>
        </p:txBody>
      </p:sp>
      <p:sp>
        <p:nvSpPr>
          <p:cNvPr id="77" name="Rectangle 3"/>
          <p:cNvSpPr>
            <a:spLocks noChangeArrowheads="1"/>
          </p:cNvSpPr>
          <p:nvPr/>
        </p:nvSpPr>
        <p:spPr bwMode="auto">
          <a:xfrm>
            <a:off x="2362200" y="19121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8" name="Rectangle 4"/>
          <p:cNvSpPr>
            <a:spLocks noChangeArrowheads="1"/>
          </p:cNvSpPr>
          <p:nvPr/>
        </p:nvSpPr>
        <p:spPr bwMode="auto">
          <a:xfrm>
            <a:off x="2667000" y="19121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9" name="Rectangle 5"/>
          <p:cNvSpPr>
            <a:spLocks noChangeArrowheads="1"/>
          </p:cNvSpPr>
          <p:nvPr/>
        </p:nvSpPr>
        <p:spPr bwMode="auto">
          <a:xfrm>
            <a:off x="2362200" y="22169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0" name="Rectangle 6"/>
          <p:cNvSpPr>
            <a:spLocks noChangeArrowheads="1"/>
          </p:cNvSpPr>
          <p:nvPr/>
        </p:nvSpPr>
        <p:spPr bwMode="auto">
          <a:xfrm>
            <a:off x="2667000" y="25217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1" name="Rectangle 7"/>
          <p:cNvSpPr>
            <a:spLocks noChangeArrowheads="1"/>
          </p:cNvSpPr>
          <p:nvPr/>
        </p:nvSpPr>
        <p:spPr bwMode="auto">
          <a:xfrm>
            <a:off x="2362200" y="25217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2" name="Rectangle 8"/>
          <p:cNvSpPr>
            <a:spLocks noChangeArrowheads="1"/>
          </p:cNvSpPr>
          <p:nvPr/>
        </p:nvSpPr>
        <p:spPr bwMode="auto">
          <a:xfrm>
            <a:off x="2971800" y="25217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3" name="Rectangle 9"/>
          <p:cNvSpPr>
            <a:spLocks noChangeArrowheads="1"/>
          </p:cNvSpPr>
          <p:nvPr/>
        </p:nvSpPr>
        <p:spPr bwMode="auto">
          <a:xfrm>
            <a:off x="2362200" y="28265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4" name="Rectangle 10"/>
          <p:cNvSpPr>
            <a:spLocks noChangeArrowheads="1"/>
          </p:cNvSpPr>
          <p:nvPr/>
        </p:nvSpPr>
        <p:spPr bwMode="auto">
          <a:xfrm>
            <a:off x="2667000" y="28265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5" name="Rectangle 11"/>
          <p:cNvSpPr>
            <a:spLocks noChangeArrowheads="1"/>
          </p:cNvSpPr>
          <p:nvPr/>
        </p:nvSpPr>
        <p:spPr bwMode="auto">
          <a:xfrm>
            <a:off x="2667000" y="31313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6" name="Rectangle 12"/>
          <p:cNvSpPr>
            <a:spLocks noChangeArrowheads="1"/>
          </p:cNvSpPr>
          <p:nvPr/>
        </p:nvSpPr>
        <p:spPr bwMode="auto">
          <a:xfrm>
            <a:off x="2362200" y="31313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7" name="Rectangle 13"/>
          <p:cNvSpPr>
            <a:spLocks noChangeArrowheads="1"/>
          </p:cNvSpPr>
          <p:nvPr/>
        </p:nvSpPr>
        <p:spPr bwMode="auto">
          <a:xfrm>
            <a:off x="2971800" y="31313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8" name="Rectangle 14"/>
          <p:cNvSpPr>
            <a:spLocks noChangeArrowheads="1"/>
          </p:cNvSpPr>
          <p:nvPr/>
        </p:nvSpPr>
        <p:spPr bwMode="auto">
          <a:xfrm>
            <a:off x="2362200" y="34361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9" name="Rectangle 15"/>
          <p:cNvSpPr>
            <a:spLocks noChangeArrowheads="1"/>
          </p:cNvSpPr>
          <p:nvPr/>
        </p:nvSpPr>
        <p:spPr bwMode="auto">
          <a:xfrm>
            <a:off x="3276600" y="31313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0" name="Rectangle 16"/>
          <p:cNvSpPr>
            <a:spLocks noChangeArrowheads="1"/>
          </p:cNvSpPr>
          <p:nvPr/>
        </p:nvSpPr>
        <p:spPr bwMode="auto">
          <a:xfrm>
            <a:off x="2362200" y="3740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1" name="Rectangle 17"/>
          <p:cNvSpPr>
            <a:spLocks noChangeArrowheads="1"/>
          </p:cNvSpPr>
          <p:nvPr/>
        </p:nvSpPr>
        <p:spPr bwMode="auto">
          <a:xfrm>
            <a:off x="2667000" y="3740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2" name="Rectangle 18"/>
          <p:cNvSpPr>
            <a:spLocks noChangeArrowheads="1"/>
          </p:cNvSpPr>
          <p:nvPr/>
        </p:nvSpPr>
        <p:spPr bwMode="auto">
          <a:xfrm>
            <a:off x="2362200" y="40457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3" name="Rectangle 19"/>
          <p:cNvSpPr>
            <a:spLocks noChangeArrowheads="1"/>
          </p:cNvSpPr>
          <p:nvPr/>
        </p:nvSpPr>
        <p:spPr bwMode="auto">
          <a:xfrm>
            <a:off x="2667000" y="40457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4" name="Rectangle 20"/>
          <p:cNvSpPr>
            <a:spLocks noChangeArrowheads="1"/>
          </p:cNvSpPr>
          <p:nvPr/>
        </p:nvSpPr>
        <p:spPr bwMode="auto">
          <a:xfrm>
            <a:off x="2362200" y="43505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5" name="Rectangle 21"/>
          <p:cNvSpPr>
            <a:spLocks noChangeArrowheads="1"/>
          </p:cNvSpPr>
          <p:nvPr/>
        </p:nvSpPr>
        <p:spPr bwMode="auto">
          <a:xfrm>
            <a:off x="2971800" y="3740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6" name="Rectangle 22"/>
          <p:cNvSpPr>
            <a:spLocks noChangeArrowheads="1"/>
          </p:cNvSpPr>
          <p:nvPr/>
        </p:nvSpPr>
        <p:spPr bwMode="auto">
          <a:xfrm>
            <a:off x="2362200" y="46553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7" name="Rectangle 23"/>
          <p:cNvSpPr>
            <a:spLocks noChangeArrowheads="1"/>
          </p:cNvSpPr>
          <p:nvPr/>
        </p:nvSpPr>
        <p:spPr bwMode="auto">
          <a:xfrm>
            <a:off x="2362200" y="49601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8" name="Rectangle 24"/>
          <p:cNvSpPr>
            <a:spLocks noChangeArrowheads="1"/>
          </p:cNvSpPr>
          <p:nvPr/>
        </p:nvSpPr>
        <p:spPr bwMode="auto">
          <a:xfrm>
            <a:off x="2971800" y="5645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9" name="Rectangle 25"/>
          <p:cNvSpPr>
            <a:spLocks noChangeArrowheads="1"/>
          </p:cNvSpPr>
          <p:nvPr/>
        </p:nvSpPr>
        <p:spPr bwMode="auto">
          <a:xfrm>
            <a:off x="2362200" y="5645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0" name="Rectangle 26"/>
          <p:cNvSpPr>
            <a:spLocks noChangeArrowheads="1"/>
          </p:cNvSpPr>
          <p:nvPr/>
        </p:nvSpPr>
        <p:spPr bwMode="auto">
          <a:xfrm>
            <a:off x="2362200" y="53411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1" name="Rectangle 27"/>
          <p:cNvSpPr>
            <a:spLocks noChangeArrowheads="1"/>
          </p:cNvSpPr>
          <p:nvPr/>
        </p:nvSpPr>
        <p:spPr bwMode="auto">
          <a:xfrm>
            <a:off x="3276600" y="5645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2" name="Rectangle 28"/>
          <p:cNvSpPr>
            <a:spLocks noChangeArrowheads="1"/>
          </p:cNvSpPr>
          <p:nvPr/>
        </p:nvSpPr>
        <p:spPr bwMode="auto">
          <a:xfrm>
            <a:off x="2362200" y="59507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3" name="Rectangle 29"/>
          <p:cNvSpPr>
            <a:spLocks noChangeArrowheads="1"/>
          </p:cNvSpPr>
          <p:nvPr/>
        </p:nvSpPr>
        <p:spPr bwMode="auto">
          <a:xfrm>
            <a:off x="2362200" y="62555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4" name="Rectangle 30"/>
          <p:cNvSpPr>
            <a:spLocks noChangeArrowheads="1"/>
          </p:cNvSpPr>
          <p:nvPr/>
        </p:nvSpPr>
        <p:spPr bwMode="auto">
          <a:xfrm>
            <a:off x="2667000" y="62555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5" name="Rectangle 31"/>
          <p:cNvSpPr>
            <a:spLocks noChangeArrowheads="1"/>
          </p:cNvSpPr>
          <p:nvPr/>
        </p:nvSpPr>
        <p:spPr bwMode="auto">
          <a:xfrm>
            <a:off x="2667000" y="59507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6" name="Rectangle 32"/>
          <p:cNvSpPr>
            <a:spLocks noChangeArrowheads="1"/>
          </p:cNvSpPr>
          <p:nvPr/>
        </p:nvSpPr>
        <p:spPr bwMode="auto">
          <a:xfrm>
            <a:off x="2667000" y="5645953"/>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7" name="Line 33"/>
          <p:cNvSpPr>
            <a:spLocks noChangeShapeType="1"/>
          </p:cNvSpPr>
          <p:nvPr/>
        </p:nvSpPr>
        <p:spPr bwMode="auto">
          <a:xfrm flipV="1">
            <a:off x="3200400" y="2445553"/>
            <a:ext cx="2133600" cy="3962400"/>
          </a:xfrm>
          <a:prstGeom prst="line">
            <a:avLst/>
          </a:prstGeom>
          <a:noFill/>
          <a:ln w="28575">
            <a:solidFill>
              <a:srgbClr val="000000"/>
            </a:solidFill>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08" name="Rectangle 34"/>
          <p:cNvSpPr>
            <a:spLocks noChangeArrowheads="1"/>
          </p:cNvSpPr>
          <p:nvPr/>
        </p:nvSpPr>
        <p:spPr bwMode="auto">
          <a:xfrm>
            <a:off x="5486400" y="22931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9" name="Rectangle 35"/>
          <p:cNvSpPr>
            <a:spLocks noChangeArrowheads="1"/>
          </p:cNvSpPr>
          <p:nvPr/>
        </p:nvSpPr>
        <p:spPr bwMode="auto">
          <a:xfrm>
            <a:off x="5486400" y="25979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0" name="Rectangle 36"/>
          <p:cNvSpPr>
            <a:spLocks noChangeArrowheads="1"/>
          </p:cNvSpPr>
          <p:nvPr/>
        </p:nvSpPr>
        <p:spPr bwMode="auto">
          <a:xfrm>
            <a:off x="5791200" y="29027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1" name="Rectangle 37"/>
          <p:cNvSpPr>
            <a:spLocks noChangeArrowheads="1"/>
          </p:cNvSpPr>
          <p:nvPr/>
        </p:nvSpPr>
        <p:spPr bwMode="auto">
          <a:xfrm>
            <a:off x="5486400" y="29027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2" name="Rectangle 38"/>
          <p:cNvSpPr>
            <a:spLocks noChangeArrowheads="1"/>
          </p:cNvSpPr>
          <p:nvPr/>
        </p:nvSpPr>
        <p:spPr bwMode="auto">
          <a:xfrm>
            <a:off x="6096000" y="2902753"/>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3" name="Rectangle 39"/>
          <p:cNvSpPr>
            <a:spLocks noChangeArrowheads="1"/>
          </p:cNvSpPr>
          <p:nvPr/>
        </p:nvSpPr>
        <p:spPr bwMode="auto">
          <a:xfrm>
            <a:off x="5791200" y="3512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4" name="Rectangle 40"/>
          <p:cNvSpPr>
            <a:spLocks noChangeArrowheads="1"/>
          </p:cNvSpPr>
          <p:nvPr/>
        </p:nvSpPr>
        <p:spPr bwMode="auto">
          <a:xfrm>
            <a:off x="5486400" y="3512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5" name="Rectangle 41"/>
          <p:cNvSpPr>
            <a:spLocks noChangeArrowheads="1"/>
          </p:cNvSpPr>
          <p:nvPr/>
        </p:nvSpPr>
        <p:spPr bwMode="auto">
          <a:xfrm>
            <a:off x="6096000" y="3512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6" name="Rectangle 42"/>
          <p:cNvSpPr>
            <a:spLocks noChangeArrowheads="1"/>
          </p:cNvSpPr>
          <p:nvPr/>
        </p:nvSpPr>
        <p:spPr bwMode="auto">
          <a:xfrm>
            <a:off x="5486400" y="32075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7" name="Rectangle 43"/>
          <p:cNvSpPr>
            <a:spLocks noChangeArrowheads="1"/>
          </p:cNvSpPr>
          <p:nvPr/>
        </p:nvSpPr>
        <p:spPr bwMode="auto">
          <a:xfrm>
            <a:off x="5486400" y="38171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8" name="Rectangle 44"/>
          <p:cNvSpPr>
            <a:spLocks noChangeArrowheads="1"/>
          </p:cNvSpPr>
          <p:nvPr/>
        </p:nvSpPr>
        <p:spPr bwMode="auto">
          <a:xfrm>
            <a:off x="8077200" y="50363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9" name="Rectangle 45"/>
          <p:cNvSpPr>
            <a:spLocks noChangeArrowheads="1"/>
          </p:cNvSpPr>
          <p:nvPr/>
        </p:nvSpPr>
        <p:spPr bwMode="auto">
          <a:xfrm>
            <a:off x="5486400" y="48077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0" name="Rectangle 46"/>
          <p:cNvSpPr>
            <a:spLocks noChangeArrowheads="1"/>
          </p:cNvSpPr>
          <p:nvPr/>
        </p:nvSpPr>
        <p:spPr bwMode="auto">
          <a:xfrm>
            <a:off x="8382000" y="5036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1" name="Rectangle 47"/>
          <p:cNvSpPr>
            <a:spLocks noChangeArrowheads="1"/>
          </p:cNvSpPr>
          <p:nvPr/>
        </p:nvSpPr>
        <p:spPr bwMode="auto">
          <a:xfrm>
            <a:off x="5486400" y="41981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2" name="Rectangle 48"/>
          <p:cNvSpPr>
            <a:spLocks noChangeArrowheads="1"/>
          </p:cNvSpPr>
          <p:nvPr/>
        </p:nvSpPr>
        <p:spPr bwMode="auto">
          <a:xfrm>
            <a:off x="5486400" y="45029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3" name="Rectangle 49"/>
          <p:cNvSpPr>
            <a:spLocks noChangeArrowheads="1"/>
          </p:cNvSpPr>
          <p:nvPr/>
        </p:nvSpPr>
        <p:spPr bwMode="auto">
          <a:xfrm>
            <a:off x="5791200" y="51125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4" name="Rectangle 50"/>
          <p:cNvSpPr>
            <a:spLocks noChangeArrowheads="1"/>
          </p:cNvSpPr>
          <p:nvPr/>
        </p:nvSpPr>
        <p:spPr bwMode="auto">
          <a:xfrm>
            <a:off x="5486400" y="51125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5" name="Rectangle 51"/>
          <p:cNvSpPr>
            <a:spLocks noChangeArrowheads="1"/>
          </p:cNvSpPr>
          <p:nvPr/>
        </p:nvSpPr>
        <p:spPr bwMode="auto">
          <a:xfrm>
            <a:off x="8991600" y="22931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6" name="Rectangle 52"/>
          <p:cNvSpPr>
            <a:spLocks noChangeArrowheads="1"/>
          </p:cNvSpPr>
          <p:nvPr/>
        </p:nvSpPr>
        <p:spPr bwMode="auto">
          <a:xfrm>
            <a:off x="5791200" y="54173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7" name="Rectangle 53"/>
          <p:cNvSpPr>
            <a:spLocks noChangeArrowheads="1"/>
          </p:cNvSpPr>
          <p:nvPr/>
        </p:nvSpPr>
        <p:spPr bwMode="auto">
          <a:xfrm>
            <a:off x="5486400" y="54173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8" name="Rectangle 54"/>
          <p:cNvSpPr>
            <a:spLocks noChangeArrowheads="1"/>
          </p:cNvSpPr>
          <p:nvPr/>
        </p:nvSpPr>
        <p:spPr bwMode="auto">
          <a:xfrm>
            <a:off x="8382000" y="22931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9" name="Rectangle 55"/>
          <p:cNvSpPr>
            <a:spLocks noChangeArrowheads="1"/>
          </p:cNvSpPr>
          <p:nvPr/>
        </p:nvSpPr>
        <p:spPr bwMode="auto">
          <a:xfrm>
            <a:off x="8077200" y="22931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0" name="Rectangle 56"/>
          <p:cNvSpPr>
            <a:spLocks noChangeArrowheads="1"/>
          </p:cNvSpPr>
          <p:nvPr/>
        </p:nvSpPr>
        <p:spPr bwMode="auto">
          <a:xfrm>
            <a:off x="8686800" y="22931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1" name="Rectangle 57"/>
          <p:cNvSpPr>
            <a:spLocks noChangeArrowheads="1"/>
          </p:cNvSpPr>
          <p:nvPr/>
        </p:nvSpPr>
        <p:spPr bwMode="auto">
          <a:xfrm>
            <a:off x="8077200" y="3207553"/>
            <a:ext cx="228600" cy="228600"/>
          </a:xfrm>
          <a:prstGeom prst="rect">
            <a:avLst/>
          </a:prstGeom>
          <a:no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2" name="Rectangle 58"/>
          <p:cNvSpPr>
            <a:spLocks noChangeArrowheads="1"/>
          </p:cNvSpPr>
          <p:nvPr/>
        </p:nvSpPr>
        <p:spPr bwMode="auto">
          <a:xfrm>
            <a:off x="8077200" y="3512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3" name="Rectangle 59"/>
          <p:cNvSpPr>
            <a:spLocks noChangeArrowheads="1"/>
          </p:cNvSpPr>
          <p:nvPr/>
        </p:nvSpPr>
        <p:spPr bwMode="auto">
          <a:xfrm>
            <a:off x="8382000" y="3512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4" name="Rectangle 60"/>
          <p:cNvSpPr>
            <a:spLocks noChangeArrowheads="1"/>
          </p:cNvSpPr>
          <p:nvPr/>
        </p:nvSpPr>
        <p:spPr bwMode="auto">
          <a:xfrm>
            <a:off x="8077200" y="38171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5" name="Rectangle 61"/>
          <p:cNvSpPr>
            <a:spLocks noChangeArrowheads="1"/>
          </p:cNvSpPr>
          <p:nvPr/>
        </p:nvSpPr>
        <p:spPr bwMode="auto">
          <a:xfrm>
            <a:off x="8077200" y="41219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6" name="Rectangle 62"/>
          <p:cNvSpPr>
            <a:spLocks noChangeArrowheads="1"/>
          </p:cNvSpPr>
          <p:nvPr/>
        </p:nvSpPr>
        <p:spPr bwMode="auto">
          <a:xfrm>
            <a:off x="8382000" y="44267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7" name="Rectangle 63"/>
          <p:cNvSpPr>
            <a:spLocks noChangeArrowheads="1"/>
          </p:cNvSpPr>
          <p:nvPr/>
        </p:nvSpPr>
        <p:spPr bwMode="auto">
          <a:xfrm>
            <a:off x="8077200" y="44267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8" name="Rectangle 64"/>
          <p:cNvSpPr>
            <a:spLocks noChangeArrowheads="1"/>
          </p:cNvSpPr>
          <p:nvPr/>
        </p:nvSpPr>
        <p:spPr bwMode="auto">
          <a:xfrm>
            <a:off x="8686800" y="44267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9" name="Line 65"/>
          <p:cNvSpPr>
            <a:spLocks noChangeShapeType="1"/>
          </p:cNvSpPr>
          <p:nvPr/>
        </p:nvSpPr>
        <p:spPr bwMode="auto">
          <a:xfrm flipV="1">
            <a:off x="6019800" y="2445553"/>
            <a:ext cx="1828800" cy="3429000"/>
          </a:xfrm>
          <a:prstGeom prst="line">
            <a:avLst/>
          </a:prstGeom>
          <a:noFill/>
          <a:ln w="28575">
            <a:solidFill>
              <a:srgbClr val="000000"/>
            </a:solidFill>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40" name="Rectangle 66"/>
          <p:cNvSpPr>
            <a:spLocks noChangeArrowheads="1"/>
          </p:cNvSpPr>
          <p:nvPr/>
        </p:nvSpPr>
        <p:spPr bwMode="auto">
          <a:xfrm>
            <a:off x="8077200" y="47315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1" name="Rectangle 67"/>
          <p:cNvSpPr>
            <a:spLocks noChangeArrowheads="1"/>
          </p:cNvSpPr>
          <p:nvPr/>
        </p:nvSpPr>
        <p:spPr bwMode="auto">
          <a:xfrm>
            <a:off x="8382000" y="47315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2" name="Rectangle 68"/>
          <p:cNvSpPr>
            <a:spLocks noChangeArrowheads="1"/>
          </p:cNvSpPr>
          <p:nvPr/>
        </p:nvSpPr>
        <p:spPr bwMode="auto">
          <a:xfrm>
            <a:off x="8382000" y="5036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3" name="Rectangle 69"/>
          <p:cNvSpPr>
            <a:spLocks noChangeArrowheads="1"/>
          </p:cNvSpPr>
          <p:nvPr/>
        </p:nvSpPr>
        <p:spPr bwMode="auto">
          <a:xfrm>
            <a:off x="8077200" y="5036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4" name="Rectangle 70"/>
          <p:cNvSpPr>
            <a:spLocks noChangeArrowheads="1"/>
          </p:cNvSpPr>
          <p:nvPr/>
        </p:nvSpPr>
        <p:spPr bwMode="auto">
          <a:xfrm>
            <a:off x="8686800" y="5036353"/>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5" name="Rectangle 71"/>
          <p:cNvSpPr>
            <a:spLocks noChangeArrowheads="1"/>
          </p:cNvSpPr>
          <p:nvPr/>
        </p:nvSpPr>
        <p:spPr bwMode="auto">
          <a:xfrm>
            <a:off x="8382000" y="25979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6" name="Rectangle 72"/>
          <p:cNvSpPr>
            <a:spLocks noChangeArrowheads="1"/>
          </p:cNvSpPr>
          <p:nvPr/>
        </p:nvSpPr>
        <p:spPr bwMode="auto">
          <a:xfrm>
            <a:off x="8077200" y="25979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7" name="Rectangle 73"/>
          <p:cNvSpPr>
            <a:spLocks noChangeArrowheads="1"/>
          </p:cNvSpPr>
          <p:nvPr/>
        </p:nvSpPr>
        <p:spPr bwMode="auto">
          <a:xfrm>
            <a:off x="8382000" y="29027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8" name="Rectangle 74"/>
          <p:cNvSpPr>
            <a:spLocks noChangeArrowheads="1"/>
          </p:cNvSpPr>
          <p:nvPr/>
        </p:nvSpPr>
        <p:spPr bwMode="auto">
          <a:xfrm>
            <a:off x="8077200" y="2902753"/>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49" name="TextBox 148"/>
          <p:cNvSpPr txBox="1"/>
          <p:nvPr/>
        </p:nvSpPr>
        <p:spPr>
          <a:xfrm>
            <a:off x="3352800" y="2140754"/>
            <a:ext cx="402674" cy="523220"/>
          </a:xfrm>
          <a:prstGeom prst="rect">
            <a:avLst/>
          </a:prstGeom>
          <a:noFill/>
        </p:spPr>
        <p:txBody>
          <a:bodyPr wrap="none" rtlCol="0">
            <a:spAutoFit/>
          </a:bodyPr>
          <a:lstStyle/>
          <a:p>
            <a:r>
              <a:rPr lang="en-US" sz="2800" b="1" dirty="0">
                <a:solidFill>
                  <a:srgbClr val="00642D"/>
                </a:solidFill>
                <a:cs typeface="Times New Roman" pitchFamily="18" charset="0"/>
              </a:rPr>
              <a:t>A</a:t>
            </a:r>
          </a:p>
        </p:txBody>
      </p:sp>
      <p:sp>
        <p:nvSpPr>
          <p:cNvPr id="150" name="TextBox 149"/>
          <p:cNvSpPr txBox="1"/>
          <p:nvPr/>
        </p:nvSpPr>
        <p:spPr>
          <a:xfrm>
            <a:off x="3328778" y="4146779"/>
            <a:ext cx="386644" cy="523220"/>
          </a:xfrm>
          <a:prstGeom prst="rect">
            <a:avLst/>
          </a:prstGeom>
          <a:noFill/>
        </p:spPr>
        <p:txBody>
          <a:bodyPr wrap="none" rtlCol="0">
            <a:spAutoFit/>
          </a:bodyPr>
          <a:lstStyle/>
          <a:p>
            <a:r>
              <a:rPr lang="en-US" sz="2800" b="1" dirty="0">
                <a:solidFill>
                  <a:srgbClr val="FF9900"/>
                </a:solidFill>
                <a:cs typeface="Times New Roman" pitchFamily="18" charset="0"/>
              </a:rPr>
              <a:t>B</a:t>
            </a:r>
          </a:p>
        </p:txBody>
      </p:sp>
      <p:sp>
        <p:nvSpPr>
          <p:cNvPr id="151" name="TextBox 150"/>
          <p:cNvSpPr txBox="1"/>
          <p:nvPr/>
        </p:nvSpPr>
        <p:spPr>
          <a:xfrm>
            <a:off x="6477000" y="2445554"/>
            <a:ext cx="402674" cy="523220"/>
          </a:xfrm>
          <a:prstGeom prst="rect">
            <a:avLst/>
          </a:prstGeom>
          <a:noFill/>
        </p:spPr>
        <p:txBody>
          <a:bodyPr wrap="none" rtlCol="0">
            <a:spAutoFit/>
          </a:bodyPr>
          <a:lstStyle/>
          <a:p>
            <a:r>
              <a:rPr lang="en-US" sz="2800" b="1" dirty="0">
                <a:solidFill>
                  <a:srgbClr val="00642D"/>
                </a:solidFill>
                <a:cs typeface="Times New Roman" pitchFamily="18" charset="0"/>
              </a:rPr>
              <a:t>A</a:t>
            </a:r>
          </a:p>
        </p:txBody>
      </p:sp>
      <p:sp>
        <p:nvSpPr>
          <p:cNvPr id="152" name="TextBox 151"/>
          <p:cNvSpPr txBox="1"/>
          <p:nvPr/>
        </p:nvSpPr>
        <p:spPr>
          <a:xfrm>
            <a:off x="6477000" y="3436154"/>
            <a:ext cx="375424" cy="523220"/>
          </a:xfrm>
          <a:prstGeom prst="rect">
            <a:avLst/>
          </a:prstGeom>
          <a:noFill/>
        </p:spPr>
        <p:txBody>
          <a:bodyPr wrap="none" rtlCol="0">
            <a:spAutoFit/>
          </a:bodyPr>
          <a:lstStyle/>
          <a:p>
            <a:r>
              <a:rPr lang="en-US" sz="2800" b="1" dirty="0">
                <a:solidFill>
                  <a:srgbClr val="7030A0"/>
                </a:solidFill>
                <a:cs typeface="Times New Roman" pitchFamily="18" charset="0"/>
              </a:rPr>
              <a:t>C</a:t>
            </a:r>
          </a:p>
        </p:txBody>
      </p:sp>
      <p:sp>
        <p:nvSpPr>
          <p:cNvPr id="153" name="TextBox 152"/>
          <p:cNvSpPr txBox="1"/>
          <p:nvPr/>
        </p:nvSpPr>
        <p:spPr>
          <a:xfrm>
            <a:off x="5943600" y="4350554"/>
            <a:ext cx="410690" cy="523220"/>
          </a:xfrm>
          <a:prstGeom prst="rect">
            <a:avLst/>
          </a:prstGeom>
          <a:noFill/>
        </p:spPr>
        <p:txBody>
          <a:bodyPr wrap="none" rtlCol="0">
            <a:spAutoFit/>
          </a:bodyPr>
          <a:lstStyle/>
          <a:p>
            <a:r>
              <a:rPr lang="en-US" sz="2800" b="1" dirty="0">
                <a:solidFill>
                  <a:srgbClr val="FFFF00"/>
                </a:solidFill>
                <a:effectLst>
                  <a:outerShdw blurRad="38100" dist="38100" dir="2700000" algn="tl">
                    <a:srgbClr val="000000">
                      <a:alpha val="43137"/>
                    </a:srgbClr>
                  </a:outerShdw>
                </a:effectLst>
                <a:cs typeface="Times New Roman" pitchFamily="18" charset="0"/>
              </a:rPr>
              <a:t>D</a:t>
            </a:r>
          </a:p>
        </p:txBody>
      </p:sp>
      <p:sp>
        <p:nvSpPr>
          <p:cNvPr id="154" name="TextBox 153"/>
          <p:cNvSpPr txBox="1"/>
          <p:nvPr/>
        </p:nvSpPr>
        <p:spPr>
          <a:xfrm>
            <a:off x="9067800" y="4198154"/>
            <a:ext cx="375424" cy="523220"/>
          </a:xfrm>
          <a:prstGeom prst="rect">
            <a:avLst/>
          </a:prstGeom>
          <a:noFill/>
        </p:spPr>
        <p:txBody>
          <a:bodyPr wrap="none" rtlCol="0">
            <a:spAutoFit/>
          </a:bodyPr>
          <a:lstStyle/>
          <a:p>
            <a:r>
              <a:rPr lang="en-US" sz="2800" b="1" dirty="0">
                <a:solidFill>
                  <a:srgbClr val="7030A0"/>
                </a:solidFill>
                <a:cs typeface="Times New Roman" pitchFamily="18" charset="0"/>
              </a:rPr>
              <a:t>C</a:t>
            </a:r>
          </a:p>
        </p:txBody>
      </p:sp>
      <p:sp>
        <p:nvSpPr>
          <p:cNvPr id="157" name="TextBox 156"/>
          <p:cNvSpPr txBox="1"/>
          <p:nvPr/>
        </p:nvSpPr>
        <p:spPr>
          <a:xfrm>
            <a:off x="9372600" y="2445554"/>
            <a:ext cx="410690" cy="523220"/>
          </a:xfrm>
          <a:prstGeom prst="rect">
            <a:avLst/>
          </a:prstGeom>
          <a:noFill/>
        </p:spPr>
        <p:txBody>
          <a:bodyPr wrap="none" rtlCol="0">
            <a:spAutoFit/>
          </a:bodyPr>
          <a:lstStyle/>
          <a:p>
            <a:r>
              <a:rPr lang="en-US" sz="2800" b="1" dirty="0">
                <a:solidFill>
                  <a:srgbClr val="FFFF00"/>
                </a:solidFill>
                <a:effectLst>
                  <a:outerShdw blurRad="38100" dist="38100" dir="2700000" algn="tl">
                    <a:srgbClr val="000000">
                      <a:alpha val="43137"/>
                    </a:srgbClr>
                  </a:outerShdw>
                </a:effectLst>
                <a:cs typeface="Times New Roman" pitchFamily="18" charset="0"/>
              </a:rPr>
              <a:t>D</a:t>
            </a:r>
          </a:p>
        </p:txBody>
      </p:sp>
    </p:spTree>
    <p:extLst>
      <p:ext uri="{BB962C8B-B14F-4D97-AF65-F5344CB8AC3E}">
        <p14:creationId xmlns:p14="http://schemas.microsoft.com/office/powerpoint/2010/main" val="567658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Fine Multithreading</a:t>
            </a:r>
            <a:endParaRPr lang="en-US" dirty="0"/>
          </a:p>
        </p:txBody>
      </p:sp>
      <p:sp>
        <p:nvSpPr>
          <p:cNvPr id="3" name="슬라이드 번호 개체 틀 2"/>
          <p:cNvSpPr>
            <a:spLocks noGrp="1"/>
          </p:cNvSpPr>
          <p:nvPr>
            <p:ph type="sldNum" sz="quarter" idx="10"/>
          </p:nvPr>
        </p:nvSpPr>
        <p:spPr>
          <a:xfrm>
            <a:off x="9121775" y="6535420"/>
            <a:ext cx="2743200" cy="365125"/>
          </a:xfrm>
        </p:spPr>
        <p:txBody>
          <a:bodyPr/>
          <a:lstStyle/>
          <a:p>
            <a:fld id="{3CC63E4C-4642-794D-A2FD-70F6B81535F5}" type="slidenum">
              <a:rPr lang="en-US" smtClean="0"/>
              <a:pPr/>
              <a:t>15</a:t>
            </a:fld>
            <a:endParaRPr lang="en-US"/>
          </a:p>
        </p:txBody>
      </p:sp>
      <p:sp>
        <p:nvSpPr>
          <p:cNvPr id="70" name="Rectangle 3"/>
          <p:cNvSpPr>
            <a:spLocks noChangeArrowheads="1"/>
          </p:cNvSpPr>
          <p:nvPr/>
        </p:nvSpPr>
        <p:spPr bwMode="auto">
          <a:xfrm>
            <a:off x="3962400" y="12636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1" name="Rectangle 4"/>
          <p:cNvSpPr>
            <a:spLocks noChangeArrowheads="1"/>
          </p:cNvSpPr>
          <p:nvPr/>
        </p:nvSpPr>
        <p:spPr bwMode="auto">
          <a:xfrm>
            <a:off x="4267200" y="12636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2" name="Rectangle 5"/>
          <p:cNvSpPr>
            <a:spLocks noChangeArrowheads="1"/>
          </p:cNvSpPr>
          <p:nvPr/>
        </p:nvSpPr>
        <p:spPr bwMode="auto">
          <a:xfrm>
            <a:off x="3962400" y="24828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3" name="Rectangle 6"/>
          <p:cNvSpPr>
            <a:spLocks noChangeArrowheads="1"/>
          </p:cNvSpPr>
          <p:nvPr/>
        </p:nvSpPr>
        <p:spPr bwMode="auto">
          <a:xfrm>
            <a:off x="4267200" y="37020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4" name="Rectangle 7"/>
          <p:cNvSpPr>
            <a:spLocks noChangeArrowheads="1"/>
          </p:cNvSpPr>
          <p:nvPr/>
        </p:nvSpPr>
        <p:spPr bwMode="auto">
          <a:xfrm>
            <a:off x="3962400" y="37020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5" name="Rectangle 8"/>
          <p:cNvSpPr>
            <a:spLocks noChangeArrowheads="1"/>
          </p:cNvSpPr>
          <p:nvPr/>
        </p:nvSpPr>
        <p:spPr bwMode="auto">
          <a:xfrm>
            <a:off x="4572000" y="37020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6" name="Rectangle 9"/>
          <p:cNvSpPr>
            <a:spLocks noChangeArrowheads="1"/>
          </p:cNvSpPr>
          <p:nvPr/>
        </p:nvSpPr>
        <p:spPr bwMode="auto">
          <a:xfrm>
            <a:off x="3962400" y="49212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7" name="Rectangle 10"/>
          <p:cNvSpPr>
            <a:spLocks noChangeArrowheads="1"/>
          </p:cNvSpPr>
          <p:nvPr/>
        </p:nvSpPr>
        <p:spPr bwMode="auto">
          <a:xfrm>
            <a:off x="4267200" y="49212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8" name="Rectangle 11"/>
          <p:cNvSpPr>
            <a:spLocks noChangeArrowheads="1"/>
          </p:cNvSpPr>
          <p:nvPr/>
        </p:nvSpPr>
        <p:spPr bwMode="auto">
          <a:xfrm>
            <a:off x="6934200" y="18732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79" name="Rectangle 12"/>
          <p:cNvSpPr>
            <a:spLocks noChangeArrowheads="1"/>
          </p:cNvSpPr>
          <p:nvPr/>
        </p:nvSpPr>
        <p:spPr bwMode="auto">
          <a:xfrm>
            <a:off x="6629400" y="18732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0" name="Rectangle 13"/>
          <p:cNvSpPr>
            <a:spLocks noChangeArrowheads="1"/>
          </p:cNvSpPr>
          <p:nvPr/>
        </p:nvSpPr>
        <p:spPr bwMode="auto">
          <a:xfrm>
            <a:off x="7239000" y="18732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1" name="Rectangle 16"/>
          <p:cNvSpPr>
            <a:spLocks noChangeArrowheads="1"/>
          </p:cNvSpPr>
          <p:nvPr/>
        </p:nvSpPr>
        <p:spPr bwMode="auto">
          <a:xfrm>
            <a:off x="7543800" y="18732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2" name="Rectangle 18"/>
          <p:cNvSpPr>
            <a:spLocks noChangeArrowheads="1"/>
          </p:cNvSpPr>
          <p:nvPr/>
        </p:nvSpPr>
        <p:spPr bwMode="auto">
          <a:xfrm>
            <a:off x="6629400" y="40068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3" name="Rectangle 19"/>
          <p:cNvSpPr>
            <a:spLocks noChangeArrowheads="1"/>
          </p:cNvSpPr>
          <p:nvPr/>
        </p:nvSpPr>
        <p:spPr bwMode="auto">
          <a:xfrm>
            <a:off x="6934200" y="52260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4" name="Rectangle 20"/>
          <p:cNvSpPr>
            <a:spLocks noChangeArrowheads="1"/>
          </p:cNvSpPr>
          <p:nvPr/>
        </p:nvSpPr>
        <p:spPr bwMode="auto">
          <a:xfrm>
            <a:off x="6629400" y="52260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5" name="Rectangle 21"/>
          <p:cNvSpPr>
            <a:spLocks noChangeArrowheads="1"/>
          </p:cNvSpPr>
          <p:nvPr/>
        </p:nvSpPr>
        <p:spPr bwMode="auto">
          <a:xfrm>
            <a:off x="7239000" y="5226097"/>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6" name="Rectangle 22"/>
          <p:cNvSpPr>
            <a:spLocks noChangeArrowheads="1"/>
          </p:cNvSpPr>
          <p:nvPr/>
        </p:nvSpPr>
        <p:spPr bwMode="auto">
          <a:xfrm>
            <a:off x="3962400" y="1568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7" name="Rectangle 23"/>
          <p:cNvSpPr>
            <a:spLocks noChangeArrowheads="1"/>
          </p:cNvSpPr>
          <p:nvPr/>
        </p:nvSpPr>
        <p:spPr bwMode="auto">
          <a:xfrm>
            <a:off x="4267200" y="1568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8" name="Rectangle 24"/>
          <p:cNvSpPr>
            <a:spLocks noChangeArrowheads="1"/>
          </p:cNvSpPr>
          <p:nvPr/>
        </p:nvSpPr>
        <p:spPr bwMode="auto">
          <a:xfrm>
            <a:off x="3962400" y="27876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89" name="Rectangle 25"/>
          <p:cNvSpPr>
            <a:spLocks noChangeArrowheads="1"/>
          </p:cNvSpPr>
          <p:nvPr/>
        </p:nvSpPr>
        <p:spPr bwMode="auto">
          <a:xfrm>
            <a:off x="4267200" y="27876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0" name="Rectangle 26"/>
          <p:cNvSpPr>
            <a:spLocks noChangeArrowheads="1"/>
          </p:cNvSpPr>
          <p:nvPr/>
        </p:nvSpPr>
        <p:spPr bwMode="auto">
          <a:xfrm>
            <a:off x="3962400" y="40068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1" name="Rectangle 27"/>
          <p:cNvSpPr>
            <a:spLocks noChangeArrowheads="1"/>
          </p:cNvSpPr>
          <p:nvPr/>
        </p:nvSpPr>
        <p:spPr bwMode="auto">
          <a:xfrm>
            <a:off x="4572000" y="1568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2" name="Rectangle 28"/>
          <p:cNvSpPr>
            <a:spLocks noChangeArrowheads="1"/>
          </p:cNvSpPr>
          <p:nvPr/>
        </p:nvSpPr>
        <p:spPr bwMode="auto">
          <a:xfrm>
            <a:off x="3962400" y="52260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3" name="Rectangle 29"/>
          <p:cNvSpPr>
            <a:spLocks noChangeArrowheads="1"/>
          </p:cNvSpPr>
          <p:nvPr/>
        </p:nvSpPr>
        <p:spPr bwMode="auto">
          <a:xfrm>
            <a:off x="6629400" y="21780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4" name="Rectangle 30"/>
          <p:cNvSpPr>
            <a:spLocks noChangeArrowheads="1"/>
          </p:cNvSpPr>
          <p:nvPr/>
        </p:nvSpPr>
        <p:spPr bwMode="auto">
          <a:xfrm>
            <a:off x="7239000" y="3092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5" name="Rectangle 31"/>
          <p:cNvSpPr>
            <a:spLocks noChangeArrowheads="1"/>
          </p:cNvSpPr>
          <p:nvPr/>
        </p:nvSpPr>
        <p:spPr bwMode="auto">
          <a:xfrm>
            <a:off x="6629400" y="3092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6" name="Rectangle 33"/>
          <p:cNvSpPr>
            <a:spLocks noChangeArrowheads="1"/>
          </p:cNvSpPr>
          <p:nvPr/>
        </p:nvSpPr>
        <p:spPr bwMode="auto">
          <a:xfrm>
            <a:off x="7543800" y="3092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7" name="Rectangle 34"/>
          <p:cNvSpPr>
            <a:spLocks noChangeArrowheads="1"/>
          </p:cNvSpPr>
          <p:nvPr/>
        </p:nvSpPr>
        <p:spPr bwMode="auto">
          <a:xfrm>
            <a:off x="6629400" y="43116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8" name="Rectangle 35"/>
          <p:cNvSpPr>
            <a:spLocks noChangeArrowheads="1"/>
          </p:cNvSpPr>
          <p:nvPr/>
        </p:nvSpPr>
        <p:spPr bwMode="auto">
          <a:xfrm>
            <a:off x="6629400" y="55308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99" name="Rectangle 36"/>
          <p:cNvSpPr>
            <a:spLocks noChangeArrowheads="1"/>
          </p:cNvSpPr>
          <p:nvPr/>
        </p:nvSpPr>
        <p:spPr bwMode="auto">
          <a:xfrm>
            <a:off x="6934200" y="55308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0" name="Rectangle 37"/>
          <p:cNvSpPr>
            <a:spLocks noChangeArrowheads="1"/>
          </p:cNvSpPr>
          <p:nvPr/>
        </p:nvSpPr>
        <p:spPr bwMode="auto">
          <a:xfrm>
            <a:off x="6934200" y="43116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1" name="Rectangle 38"/>
          <p:cNvSpPr>
            <a:spLocks noChangeArrowheads="1"/>
          </p:cNvSpPr>
          <p:nvPr/>
        </p:nvSpPr>
        <p:spPr bwMode="auto">
          <a:xfrm>
            <a:off x="6934200" y="3092497"/>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2" name="Rectangle 39"/>
          <p:cNvSpPr>
            <a:spLocks noChangeArrowheads="1"/>
          </p:cNvSpPr>
          <p:nvPr/>
        </p:nvSpPr>
        <p:spPr bwMode="auto">
          <a:xfrm>
            <a:off x="4267200" y="18732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3" name="Rectangle 40"/>
          <p:cNvSpPr>
            <a:spLocks noChangeArrowheads="1"/>
          </p:cNvSpPr>
          <p:nvPr/>
        </p:nvSpPr>
        <p:spPr bwMode="auto">
          <a:xfrm>
            <a:off x="3962400" y="18732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4" name="Rectangle 41"/>
          <p:cNvSpPr>
            <a:spLocks noChangeArrowheads="1"/>
          </p:cNvSpPr>
          <p:nvPr/>
        </p:nvSpPr>
        <p:spPr bwMode="auto">
          <a:xfrm>
            <a:off x="4572000" y="18732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5" name="Rectangle 44"/>
          <p:cNvSpPr>
            <a:spLocks noChangeArrowheads="1"/>
          </p:cNvSpPr>
          <p:nvPr/>
        </p:nvSpPr>
        <p:spPr bwMode="auto">
          <a:xfrm>
            <a:off x="3962400" y="30924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6" name="Rectangle 45"/>
          <p:cNvSpPr>
            <a:spLocks noChangeArrowheads="1"/>
          </p:cNvSpPr>
          <p:nvPr/>
        </p:nvSpPr>
        <p:spPr bwMode="auto">
          <a:xfrm>
            <a:off x="4267200" y="30924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7" name="Rectangle 46"/>
          <p:cNvSpPr>
            <a:spLocks noChangeArrowheads="1"/>
          </p:cNvSpPr>
          <p:nvPr/>
        </p:nvSpPr>
        <p:spPr bwMode="auto">
          <a:xfrm>
            <a:off x="3962400" y="43116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8" name="Rectangle 47"/>
          <p:cNvSpPr>
            <a:spLocks noChangeArrowheads="1"/>
          </p:cNvSpPr>
          <p:nvPr/>
        </p:nvSpPr>
        <p:spPr bwMode="auto">
          <a:xfrm>
            <a:off x="6629400" y="12636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09" name="Rectangle 48"/>
          <p:cNvSpPr>
            <a:spLocks noChangeArrowheads="1"/>
          </p:cNvSpPr>
          <p:nvPr/>
        </p:nvSpPr>
        <p:spPr bwMode="auto">
          <a:xfrm>
            <a:off x="6934200" y="24828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0" name="Rectangle 49"/>
          <p:cNvSpPr>
            <a:spLocks noChangeArrowheads="1"/>
          </p:cNvSpPr>
          <p:nvPr/>
        </p:nvSpPr>
        <p:spPr bwMode="auto">
          <a:xfrm>
            <a:off x="6629400" y="24828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1" name="Rectangle 50"/>
          <p:cNvSpPr>
            <a:spLocks noChangeArrowheads="1"/>
          </p:cNvSpPr>
          <p:nvPr/>
        </p:nvSpPr>
        <p:spPr bwMode="auto">
          <a:xfrm>
            <a:off x="7239000" y="24828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2" name="Rectangle 51"/>
          <p:cNvSpPr>
            <a:spLocks noChangeArrowheads="1"/>
          </p:cNvSpPr>
          <p:nvPr/>
        </p:nvSpPr>
        <p:spPr bwMode="auto">
          <a:xfrm>
            <a:off x="4267200" y="33972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3" name="Rectangle 52"/>
          <p:cNvSpPr>
            <a:spLocks noChangeArrowheads="1"/>
          </p:cNvSpPr>
          <p:nvPr/>
        </p:nvSpPr>
        <p:spPr bwMode="auto">
          <a:xfrm>
            <a:off x="3962400" y="33972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4" name="Rectangle 53"/>
          <p:cNvSpPr>
            <a:spLocks noChangeArrowheads="1"/>
          </p:cNvSpPr>
          <p:nvPr/>
        </p:nvSpPr>
        <p:spPr bwMode="auto">
          <a:xfrm>
            <a:off x="4572000" y="33972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5" name="Rectangle 54"/>
          <p:cNvSpPr>
            <a:spLocks noChangeArrowheads="1"/>
          </p:cNvSpPr>
          <p:nvPr/>
        </p:nvSpPr>
        <p:spPr bwMode="auto">
          <a:xfrm>
            <a:off x="3962400" y="21780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6" name="Rectangle 56"/>
          <p:cNvSpPr>
            <a:spLocks noChangeArrowheads="1"/>
          </p:cNvSpPr>
          <p:nvPr/>
        </p:nvSpPr>
        <p:spPr bwMode="auto">
          <a:xfrm>
            <a:off x="4267200" y="46164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7" name="Rectangle 57"/>
          <p:cNvSpPr>
            <a:spLocks noChangeArrowheads="1"/>
          </p:cNvSpPr>
          <p:nvPr/>
        </p:nvSpPr>
        <p:spPr bwMode="auto">
          <a:xfrm>
            <a:off x="3962400" y="46164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8" name="Rectangle 58"/>
          <p:cNvSpPr>
            <a:spLocks noChangeArrowheads="1"/>
          </p:cNvSpPr>
          <p:nvPr/>
        </p:nvSpPr>
        <p:spPr bwMode="auto">
          <a:xfrm>
            <a:off x="7543800" y="27876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19" name="Rectangle 59"/>
          <p:cNvSpPr>
            <a:spLocks noChangeArrowheads="1"/>
          </p:cNvSpPr>
          <p:nvPr/>
        </p:nvSpPr>
        <p:spPr bwMode="auto">
          <a:xfrm>
            <a:off x="6934200" y="15684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0" name="Rectangle 60"/>
          <p:cNvSpPr>
            <a:spLocks noChangeArrowheads="1"/>
          </p:cNvSpPr>
          <p:nvPr/>
        </p:nvSpPr>
        <p:spPr bwMode="auto">
          <a:xfrm>
            <a:off x="6629400" y="15684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1" name="Rectangle 61"/>
          <p:cNvSpPr>
            <a:spLocks noChangeArrowheads="1"/>
          </p:cNvSpPr>
          <p:nvPr/>
        </p:nvSpPr>
        <p:spPr bwMode="auto">
          <a:xfrm>
            <a:off x="6934200" y="27876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2" name="Rectangle 62"/>
          <p:cNvSpPr>
            <a:spLocks noChangeArrowheads="1"/>
          </p:cNvSpPr>
          <p:nvPr/>
        </p:nvSpPr>
        <p:spPr bwMode="auto">
          <a:xfrm>
            <a:off x="6629400" y="27876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3" name="Rectangle 63"/>
          <p:cNvSpPr>
            <a:spLocks noChangeArrowheads="1"/>
          </p:cNvSpPr>
          <p:nvPr/>
        </p:nvSpPr>
        <p:spPr bwMode="auto">
          <a:xfrm>
            <a:off x="7239000" y="27876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4" name="Rectangle 64"/>
          <p:cNvSpPr>
            <a:spLocks noChangeArrowheads="1"/>
          </p:cNvSpPr>
          <p:nvPr/>
        </p:nvSpPr>
        <p:spPr bwMode="auto">
          <a:xfrm>
            <a:off x="6934200" y="37020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5" name="Rectangle 65"/>
          <p:cNvSpPr>
            <a:spLocks noChangeArrowheads="1"/>
          </p:cNvSpPr>
          <p:nvPr/>
        </p:nvSpPr>
        <p:spPr bwMode="auto">
          <a:xfrm>
            <a:off x="6629400" y="37020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6" name="Rectangle 66"/>
          <p:cNvSpPr>
            <a:spLocks noChangeArrowheads="1"/>
          </p:cNvSpPr>
          <p:nvPr/>
        </p:nvSpPr>
        <p:spPr bwMode="auto">
          <a:xfrm>
            <a:off x="6934200" y="49212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7" name="Rectangle 67"/>
          <p:cNvSpPr>
            <a:spLocks noChangeArrowheads="1"/>
          </p:cNvSpPr>
          <p:nvPr/>
        </p:nvSpPr>
        <p:spPr bwMode="auto">
          <a:xfrm>
            <a:off x="6629400" y="4921297"/>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8" name="Rectangle 68"/>
          <p:cNvSpPr>
            <a:spLocks noChangeArrowheads="1"/>
          </p:cNvSpPr>
          <p:nvPr/>
        </p:nvSpPr>
        <p:spPr bwMode="auto">
          <a:xfrm>
            <a:off x="6629400" y="33972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29" name="Rectangle 69"/>
          <p:cNvSpPr>
            <a:spLocks noChangeArrowheads="1"/>
          </p:cNvSpPr>
          <p:nvPr/>
        </p:nvSpPr>
        <p:spPr bwMode="auto">
          <a:xfrm>
            <a:off x="6934200" y="33972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0" name="Rectangle 70"/>
          <p:cNvSpPr>
            <a:spLocks noChangeArrowheads="1"/>
          </p:cNvSpPr>
          <p:nvPr/>
        </p:nvSpPr>
        <p:spPr bwMode="auto">
          <a:xfrm>
            <a:off x="6934200" y="46164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1" name="Rectangle 71"/>
          <p:cNvSpPr>
            <a:spLocks noChangeArrowheads="1"/>
          </p:cNvSpPr>
          <p:nvPr/>
        </p:nvSpPr>
        <p:spPr bwMode="auto">
          <a:xfrm>
            <a:off x="6629400" y="46164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2" name="Rectangle 72"/>
          <p:cNvSpPr>
            <a:spLocks noChangeArrowheads="1"/>
          </p:cNvSpPr>
          <p:nvPr/>
        </p:nvSpPr>
        <p:spPr bwMode="auto">
          <a:xfrm>
            <a:off x="7239000" y="4616497"/>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800" kern="0">
              <a:solidFill>
                <a:srgbClr val="000000"/>
              </a:solidFill>
            </a:endParaRPr>
          </a:p>
        </p:txBody>
      </p:sp>
      <p:sp>
        <p:nvSpPr>
          <p:cNvPr id="133" name="Line 73"/>
          <p:cNvSpPr>
            <a:spLocks noChangeShapeType="1"/>
          </p:cNvSpPr>
          <p:nvPr/>
        </p:nvSpPr>
        <p:spPr bwMode="auto">
          <a:xfrm flipV="1">
            <a:off x="4114800" y="1492297"/>
            <a:ext cx="2362200" cy="4419600"/>
          </a:xfrm>
          <a:prstGeom prst="line">
            <a:avLst/>
          </a:prstGeom>
          <a:noFill/>
          <a:ln w="28575">
            <a:solidFill>
              <a:srgbClr val="000000"/>
            </a:solidFill>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34" name="Text Box 74"/>
          <p:cNvSpPr txBox="1">
            <a:spLocks noChangeArrowheads="1"/>
          </p:cNvSpPr>
          <p:nvPr/>
        </p:nvSpPr>
        <p:spPr bwMode="auto">
          <a:xfrm>
            <a:off x="8763000" y="2787697"/>
            <a:ext cx="1447800" cy="523220"/>
          </a:xfrm>
          <a:prstGeom prst="rect">
            <a:avLst/>
          </a:prstGeom>
          <a:noFill/>
          <a:ln w="9525">
            <a:noFill/>
            <a:miter lim="800000"/>
            <a:headEnd/>
            <a:tailEnd/>
          </a:ln>
          <a:effectLst/>
        </p:spPr>
        <p:txBody>
          <a:bodyPr>
            <a:spAutoFit/>
          </a:bodyPr>
          <a:lstStyle/>
          <a:p>
            <a:pPr fontAlgn="base" latinLnBrk="0">
              <a:spcBef>
                <a:spcPct val="50000"/>
              </a:spcBef>
              <a:spcAft>
                <a:spcPct val="0"/>
              </a:spcAft>
              <a:defRPr/>
            </a:pPr>
            <a:r>
              <a:rPr lang="en-US" sz="2800" b="1" kern="0" dirty="0">
                <a:solidFill>
                  <a:srgbClr val="000000"/>
                </a:solidFill>
              </a:rPr>
              <a:t>Skip A</a:t>
            </a:r>
          </a:p>
        </p:txBody>
      </p:sp>
      <p:sp>
        <p:nvSpPr>
          <p:cNvPr id="135" name="Line 75"/>
          <p:cNvSpPr>
            <a:spLocks noChangeShapeType="1"/>
          </p:cNvSpPr>
          <p:nvPr/>
        </p:nvSpPr>
        <p:spPr bwMode="auto">
          <a:xfrm flipH="1">
            <a:off x="8001000" y="3092497"/>
            <a:ext cx="7620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69" name="Text Box 74"/>
          <p:cNvSpPr txBox="1">
            <a:spLocks noChangeArrowheads="1"/>
          </p:cNvSpPr>
          <p:nvPr/>
        </p:nvSpPr>
        <p:spPr bwMode="auto">
          <a:xfrm>
            <a:off x="1627094" y="1124745"/>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kern="0" dirty="0">
                <a:solidFill>
                  <a:srgbClr val="000000"/>
                </a:solidFill>
              </a:rPr>
              <a:t>Thread A</a:t>
            </a:r>
          </a:p>
        </p:txBody>
      </p:sp>
      <p:sp>
        <p:nvSpPr>
          <p:cNvPr id="136" name="Line 75"/>
          <p:cNvSpPr>
            <a:spLocks noChangeShapeType="1"/>
          </p:cNvSpPr>
          <p:nvPr/>
        </p:nvSpPr>
        <p:spPr bwMode="auto">
          <a:xfrm>
            <a:off x="3276600" y="1416097"/>
            <a:ext cx="6096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37" name="Text Box 74"/>
          <p:cNvSpPr txBox="1">
            <a:spLocks noChangeArrowheads="1"/>
          </p:cNvSpPr>
          <p:nvPr/>
        </p:nvSpPr>
        <p:spPr bwMode="auto">
          <a:xfrm>
            <a:off x="1600200" y="1416097"/>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kern="0" dirty="0">
                <a:solidFill>
                  <a:srgbClr val="000000"/>
                </a:solidFill>
              </a:rPr>
              <a:t>Thread B</a:t>
            </a:r>
          </a:p>
        </p:txBody>
      </p:sp>
      <p:sp>
        <p:nvSpPr>
          <p:cNvPr id="138" name="Line 75"/>
          <p:cNvSpPr>
            <a:spLocks noChangeShapeType="1"/>
          </p:cNvSpPr>
          <p:nvPr/>
        </p:nvSpPr>
        <p:spPr bwMode="auto">
          <a:xfrm>
            <a:off x="3249706" y="1707450"/>
            <a:ext cx="6096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39" name="Text Box 74"/>
          <p:cNvSpPr txBox="1">
            <a:spLocks noChangeArrowheads="1"/>
          </p:cNvSpPr>
          <p:nvPr/>
        </p:nvSpPr>
        <p:spPr bwMode="auto">
          <a:xfrm>
            <a:off x="1600200" y="1720898"/>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kern="0" dirty="0">
                <a:solidFill>
                  <a:srgbClr val="000000"/>
                </a:solidFill>
              </a:rPr>
              <a:t>Thread C</a:t>
            </a:r>
          </a:p>
        </p:txBody>
      </p:sp>
      <p:sp>
        <p:nvSpPr>
          <p:cNvPr id="140" name="Line 75"/>
          <p:cNvSpPr>
            <a:spLocks noChangeShapeType="1"/>
          </p:cNvSpPr>
          <p:nvPr/>
        </p:nvSpPr>
        <p:spPr bwMode="auto">
          <a:xfrm>
            <a:off x="3249706" y="2012250"/>
            <a:ext cx="6096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41" name="Text Box 74"/>
          <p:cNvSpPr txBox="1">
            <a:spLocks noChangeArrowheads="1"/>
          </p:cNvSpPr>
          <p:nvPr/>
        </p:nvSpPr>
        <p:spPr bwMode="auto">
          <a:xfrm>
            <a:off x="1600200" y="2025698"/>
            <a:ext cx="1600200" cy="523220"/>
          </a:xfrm>
          <a:prstGeom prst="rect">
            <a:avLst/>
          </a:prstGeom>
          <a:noFill/>
          <a:ln w="9525">
            <a:noFill/>
            <a:miter lim="800000"/>
            <a:headEnd/>
            <a:tailEnd/>
          </a:ln>
          <a:effectLst/>
        </p:spPr>
        <p:txBody>
          <a:bodyPr wrap="square">
            <a:spAutoFit/>
          </a:bodyPr>
          <a:lstStyle/>
          <a:p>
            <a:pPr fontAlgn="base" latinLnBrk="0">
              <a:spcBef>
                <a:spcPct val="50000"/>
              </a:spcBef>
              <a:spcAft>
                <a:spcPct val="0"/>
              </a:spcAft>
              <a:defRPr/>
            </a:pPr>
            <a:r>
              <a:rPr lang="en-US" sz="2800" b="1" kern="0" dirty="0">
                <a:solidFill>
                  <a:srgbClr val="000000"/>
                </a:solidFill>
              </a:rPr>
              <a:t>Thread D</a:t>
            </a:r>
          </a:p>
        </p:txBody>
      </p:sp>
      <p:sp>
        <p:nvSpPr>
          <p:cNvPr id="142" name="Line 75"/>
          <p:cNvSpPr>
            <a:spLocks noChangeShapeType="1"/>
          </p:cNvSpPr>
          <p:nvPr/>
        </p:nvSpPr>
        <p:spPr bwMode="auto">
          <a:xfrm>
            <a:off x="3249706" y="2317050"/>
            <a:ext cx="6096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800" kern="0">
              <a:solidFill>
                <a:srgbClr val="000000"/>
              </a:solidFill>
            </a:endParaRPr>
          </a:p>
        </p:txBody>
      </p:sp>
      <p:sp>
        <p:nvSpPr>
          <p:cNvPr id="143" name="TextBox 142"/>
          <p:cNvSpPr txBox="1"/>
          <p:nvPr/>
        </p:nvSpPr>
        <p:spPr>
          <a:xfrm>
            <a:off x="8229601" y="3168697"/>
            <a:ext cx="2423740" cy="523220"/>
          </a:xfrm>
          <a:prstGeom prst="rect">
            <a:avLst/>
          </a:prstGeom>
          <a:noFill/>
        </p:spPr>
        <p:txBody>
          <a:bodyPr wrap="none" rtlCol="0">
            <a:spAutoFit/>
          </a:bodyPr>
          <a:lstStyle/>
          <a:p>
            <a:r>
              <a:rPr lang="en-US" sz="2800" b="1" dirty="0">
                <a:solidFill>
                  <a:srgbClr val="0000FF"/>
                </a:solidFill>
              </a:rPr>
              <a:t>Long Stalls in A</a:t>
            </a:r>
          </a:p>
        </p:txBody>
      </p:sp>
    </p:spTree>
    <p:extLst>
      <p:ext uri="{BB962C8B-B14F-4D97-AF65-F5344CB8AC3E}">
        <p14:creationId xmlns:p14="http://schemas.microsoft.com/office/powerpoint/2010/main" val="75658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Simultaneous Multithreading</a:t>
            </a:r>
            <a:endParaRPr lang="en-US" dirty="0"/>
          </a:p>
        </p:txBody>
      </p:sp>
      <p:sp>
        <p:nvSpPr>
          <p:cNvPr id="3" name="슬라이드 번호 개체 틀 2"/>
          <p:cNvSpPr>
            <a:spLocks noGrp="1"/>
          </p:cNvSpPr>
          <p:nvPr>
            <p:ph type="sldNum" sz="quarter" idx="10"/>
          </p:nvPr>
        </p:nvSpPr>
        <p:spPr>
          <a:xfrm>
            <a:off x="9121775" y="6527800"/>
            <a:ext cx="2743200" cy="365125"/>
          </a:xfrm>
        </p:spPr>
        <p:txBody>
          <a:bodyPr/>
          <a:lstStyle/>
          <a:p>
            <a:fld id="{3CC63E4C-4642-794D-A2FD-70F6B81535F5}" type="slidenum">
              <a:rPr lang="en-US" smtClean="0"/>
              <a:pPr/>
              <a:t>16</a:t>
            </a:fld>
            <a:endParaRPr lang="en-US"/>
          </a:p>
        </p:txBody>
      </p:sp>
      <p:sp>
        <p:nvSpPr>
          <p:cNvPr id="72" name="Rectangle 3"/>
          <p:cNvSpPr>
            <a:spLocks noChangeArrowheads="1"/>
          </p:cNvSpPr>
          <p:nvPr/>
        </p:nvSpPr>
        <p:spPr bwMode="auto">
          <a:xfrm>
            <a:off x="4191000" y="10668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3" name="Rectangle 4"/>
          <p:cNvSpPr>
            <a:spLocks noChangeArrowheads="1"/>
          </p:cNvSpPr>
          <p:nvPr/>
        </p:nvSpPr>
        <p:spPr bwMode="auto">
          <a:xfrm>
            <a:off x="4495800" y="10668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4" name="Rectangle 5"/>
          <p:cNvSpPr>
            <a:spLocks noChangeArrowheads="1"/>
          </p:cNvSpPr>
          <p:nvPr/>
        </p:nvSpPr>
        <p:spPr bwMode="auto">
          <a:xfrm>
            <a:off x="4495800" y="16764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5" name="Rectangle 6"/>
          <p:cNvSpPr>
            <a:spLocks noChangeArrowheads="1"/>
          </p:cNvSpPr>
          <p:nvPr/>
        </p:nvSpPr>
        <p:spPr bwMode="auto">
          <a:xfrm>
            <a:off x="4495800" y="19812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6" name="Rectangle 7"/>
          <p:cNvSpPr>
            <a:spLocks noChangeArrowheads="1"/>
          </p:cNvSpPr>
          <p:nvPr/>
        </p:nvSpPr>
        <p:spPr bwMode="auto">
          <a:xfrm>
            <a:off x="4191000" y="19812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7" name="Rectangle 8"/>
          <p:cNvSpPr>
            <a:spLocks noChangeArrowheads="1"/>
          </p:cNvSpPr>
          <p:nvPr/>
        </p:nvSpPr>
        <p:spPr bwMode="auto">
          <a:xfrm>
            <a:off x="4800600" y="19812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8" name="Rectangle 9"/>
          <p:cNvSpPr>
            <a:spLocks noChangeArrowheads="1"/>
          </p:cNvSpPr>
          <p:nvPr/>
        </p:nvSpPr>
        <p:spPr bwMode="auto">
          <a:xfrm>
            <a:off x="5105400" y="22860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79" name="Rectangle 10"/>
          <p:cNvSpPr>
            <a:spLocks noChangeArrowheads="1"/>
          </p:cNvSpPr>
          <p:nvPr/>
        </p:nvSpPr>
        <p:spPr bwMode="auto">
          <a:xfrm>
            <a:off x="4191000" y="25908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0" name="Rectangle 11"/>
          <p:cNvSpPr>
            <a:spLocks noChangeArrowheads="1"/>
          </p:cNvSpPr>
          <p:nvPr/>
        </p:nvSpPr>
        <p:spPr bwMode="auto">
          <a:xfrm>
            <a:off x="5105400" y="28956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1" name="Rectangle 12"/>
          <p:cNvSpPr>
            <a:spLocks noChangeArrowheads="1"/>
          </p:cNvSpPr>
          <p:nvPr/>
        </p:nvSpPr>
        <p:spPr bwMode="auto">
          <a:xfrm>
            <a:off x="4800600" y="28956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2" name="Rectangle 13"/>
          <p:cNvSpPr>
            <a:spLocks noChangeArrowheads="1"/>
          </p:cNvSpPr>
          <p:nvPr/>
        </p:nvSpPr>
        <p:spPr bwMode="auto">
          <a:xfrm>
            <a:off x="4191000" y="32004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3" name="Rectangle 16"/>
          <p:cNvSpPr>
            <a:spLocks noChangeArrowheads="1"/>
          </p:cNvSpPr>
          <p:nvPr/>
        </p:nvSpPr>
        <p:spPr bwMode="auto">
          <a:xfrm>
            <a:off x="4495800" y="32004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4" name="Rectangle 18"/>
          <p:cNvSpPr>
            <a:spLocks noChangeArrowheads="1"/>
          </p:cNvSpPr>
          <p:nvPr/>
        </p:nvSpPr>
        <p:spPr bwMode="auto">
          <a:xfrm>
            <a:off x="4495800" y="50292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5" name="Rectangle 19"/>
          <p:cNvSpPr>
            <a:spLocks noChangeArrowheads="1"/>
          </p:cNvSpPr>
          <p:nvPr/>
        </p:nvSpPr>
        <p:spPr bwMode="auto">
          <a:xfrm>
            <a:off x="4800600" y="56388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6" name="Rectangle 20"/>
          <p:cNvSpPr>
            <a:spLocks noChangeArrowheads="1"/>
          </p:cNvSpPr>
          <p:nvPr/>
        </p:nvSpPr>
        <p:spPr bwMode="auto">
          <a:xfrm>
            <a:off x="4495800" y="56388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7" name="Rectangle 21"/>
          <p:cNvSpPr>
            <a:spLocks noChangeArrowheads="1"/>
          </p:cNvSpPr>
          <p:nvPr/>
        </p:nvSpPr>
        <p:spPr bwMode="auto">
          <a:xfrm>
            <a:off x="5105400" y="5638800"/>
            <a:ext cx="228600" cy="228600"/>
          </a:xfrm>
          <a:prstGeom prst="rect">
            <a:avLst/>
          </a:prstGeom>
          <a:solidFill>
            <a:srgbClr val="00642D"/>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8" name="Rectangle 22"/>
          <p:cNvSpPr>
            <a:spLocks noChangeArrowheads="1"/>
          </p:cNvSpPr>
          <p:nvPr/>
        </p:nvSpPr>
        <p:spPr bwMode="auto">
          <a:xfrm>
            <a:off x="4800600" y="10668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89" name="Rectangle 23"/>
          <p:cNvSpPr>
            <a:spLocks noChangeArrowheads="1"/>
          </p:cNvSpPr>
          <p:nvPr/>
        </p:nvSpPr>
        <p:spPr bwMode="auto">
          <a:xfrm>
            <a:off x="5105400" y="10668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0" name="Rectangle 24"/>
          <p:cNvSpPr>
            <a:spLocks noChangeArrowheads="1"/>
          </p:cNvSpPr>
          <p:nvPr/>
        </p:nvSpPr>
        <p:spPr bwMode="auto">
          <a:xfrm>
            <a:off x="4800600" y="16764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1" name="Rectangle 25"/>
          <p:cNvSpPr>
            <a:spLocks noChangeArrowheads="1"/>
          </p:cNvSpPr>
          <p:nvPr/>
        </p:nvSpPr>
        <p:spPr bwMode="auto">
          <a:xfrm>
            <a:off x="5105400" y="16764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2" name="Rectangle 26"/>
          <p:cNvSpPr>
            <a:spLocks noChangeArrowheads="1"/>
          </p:cNvSpPr>
          <p:nvPr/>
        </p:nvSpPr>
        <p:spPr bwMode="auto">
          <a:xfrm>
            <a:off x="5105400" y="19812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3" name="Rectangle 27"/>
          <p:cNvSpPr>
            <a:spLocks noChangeArrowheads="1"/>
          </p:cNvSpPr>
          <p:nvPr/>
        </p:nvSpPr>
        <p:spPr bwMode="auto">
          <a:xfrm>
            <a:off x="4191000" y="13716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4" name="Rectangle 28"/>
          <p:cNvSpPr>
            <a:spLocks noChangeArrowheads="1"/>
          </p:cNvSpPr>
          <p:nvPr/>
        </p:nvSpPr>
        <p:spPr bwMode="auto">
          <a:xfrm>
            <a:off x="4495800" y="25908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5" name="Rectangle 29"/>
          <p:cNvSpPr>
            <a:spLocks noChangeArrowheads="1"/>
          </p:cNvSpPr>
          <p:nvPr/>
        </p:nvSpPr>
        <p:spPr bwMode="auto">
          <a:xfrm>
            <a:off x="4800600" y="13716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6" name="Rectangle 30"/>
          <p:cNvSpPr>
            <a:spLocks noChangeArrowheads="1"/>
          </p:cNvSpPr>
          <p:nvPr/>
        </p:nvSpPr>
        <p:spPr bwMode="auto">
          <a:xfrm>
            <a:off x="4495800" y="13716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7" name="Rectangle 31"/>
          <p:cNvSpPr>
            <a:spLocks noChangeArrowheads="1"/>
          </p:cNvSpPr>
          <p:nvPr/>
        </p:nvSpPr>
        <p:spPr bwMode="auto">
          <a:xfrm>
            <a:off x="4800600" y="32004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8" name="Rectangle 32"/>
          <p:cNvSpPr>
            <a:spLocks noChangeArrowheads="1"/>
          </p:cNvSpPr>
          <p:nvPr/>
        </p:nvSpPr>
        <p:spPr bwMode="auto">
          <a:xfrm>
            <a:off x="4800600" y="38100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99" name="Rectangle 33"/>
          <p:cNvSpPr>
            <a:spLocks noChangeArrowheads="1"/>
          </p:cNvSpPr>
          <p:nvPr/>
        </p:nvSpPr>
        <p:spPr bwMode="auto">
          <a:xfrm>
            <a:off x="4191000" y="38100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0" name="Rectangle 35"/>
          <p:cNvSpPr>
            <a:spLocks noChangeArrowheads="1"/>
          </p:cNvSpPr>
          <p:nvPr/>
        </p:nvSpPr>
        <p:spPr bwMode="auto">
          <a:xfrm>
            <a:off x="5105400" y="38100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1" name="Rectangle 36"/>
          <p:cNvSpPr>
            <a:spLocks noChangeArrowheads="1"/>
          </p:cNvSpPr>
          <p:nvPr/>
        </p:nvSpPr>
        <p:spPr bwMode="auto">
          <a:xfrm>
            <a:off x="5105400" y="44196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2" name="Rectangle 37"/>
          <p:cNvSpPr>
            <a:spLocks noChangeArrowheads="1"/>
          </p:cNvSpPr>
          <p:nvPr/>
        </p:nvSpPr>
        <p:spPr bwMode="auto">
          <a:xfrm>
            <a:off x="4800600" y="50292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3" name="Rectangle 38"/>
          <p:cNvSpPr>
            <a:spLocks noChangeArrowheads="1"/>
          </p:cNvSpPr>
          <p:nvPr/>
        </p:nvSpPr>
        <p:spPr bwMode="auto">
          <a:xfrm>
            <a:off x="5105400" y="50292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4" name="Rectangle 39"/>
          <p:cNvSpPr>
            <a:spLocks noChangeArrowheads="1"/>
          </p:cNvSpPr>
          <p:nvPr/>
        </p:nvSpPr>
        <p:spPr bwMode="auto">
          <a:xfrm>
            <a:off x="4191000" y="47244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5" name="Rectangle 40"/>
          <p:cNvSpPr>
            <a:spLocks noChangeArrowheads="1"/>
          </p:cNvSpPr>
          <p:nvPr/>
        </p:nvSpPr>
        <p:spPr bwMode="auto">
          <a:xfrm>
            <a:off x="4495800" y="3810000"/>
            <a:ext cx="228600" cy="228600"/>
          </a:xfrm>
          <a:prstGeom prst="rect">
            <a:avLst/>
          </a:prstGeom>
          <a:solidFill>
            <a:srgbClr val="FF99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6" name="Rectangle 41"/>
          <p:cNvSpPr>
            <a:spLocks noChangeArrowheads="1"/>
          </p:cNvSpPr>
          <p:nvPr/>
        </p:nvSpPr>
        <p:spPr bwMode="auto">
          <a:xfrm>
            <a:off x="5105400" y="13716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7" name="Rectangle 44"/>
          <p:cNvSpPr>
            <a:spLocks noChangeArrowheads="1"/>
          </p:cNvSpPr>
          <p:nvPr/>
        </p:nvSpPr>
        <p:spPr bwMode="auto">
          <a:xfrm>
            <a:off x="4800600" y="25908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8" name="Rectangle 45"/>
          <p:cNvSpPr>
            <a:spLocks noChangeArrowheads="1"/>
          </p:cNvSpPr>
          <p:nvPr/>
        </p:nvSpPr>
        <p:spPr bwMode="auto">
          <a:xfrm>
            <a:off x="5105400" y="25908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09" name="Rectangle 46"/>
          <p:cNvSpPr>
            <a:spLocks noChangeArrowheads="1"/>
          </p:cNvSpPr>
          <p:nvPr/>
        </p:nvSpPr>
        <p:spPr bwMode="auto">
          <a:xfrm>
            <a:off x="5105400" y="32004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0" name="Rectangle 47"/>
          <p:cNvSpPr>
            <a:spLocks noChangeArrowheads="1"/>
          </p:cNvSpPr>
          <p:nvPr/>
        </p:nvSpPr>
        <p:spPr bwMode="auto">
          <a:xfrm>
            <a:off x="4800600" y="35052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1" name="Rectangle 48"/>
          <p:cNvSpPr>
            <a:spLocks noChangeArrowheads="1"/>
          </p:cNvSpPr>
          <p:nvPr/>
        </p:nvSpPr>
        <p:spPr bwMode="auto">
          <a:xfrm>
            <a:off x="4495800" y="41148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2" name="Rectangle 49"/>
          <p:cNvSpPr>
            <a:spLocks noChangeArrowheads="1"/>
          </p:cNvSpPr>
          <p:nvPr/>
        </p:nvSpPr>
        <p:spPr bwMode="auto">
          <a:xfrm>
            <a:off x="4191000" y="41148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3" name="Rectangle 50"/>
          <p:cNvSpPr>
            <a:spLocks noChangeArrowheads="1"/>
          </p:cNvSpPr>
          <p:nvPr/>
        </p:nvSpPr>
        <p:spPr bwMode="auto">
          <a:xfrm>
            <a:off x="4800600" y="41148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4" name="Rectangle 51"/>
          <p:cNvSpPr>
            <a:spLocks noChangeArrowheads="1"/>
          </p:cNvSpPr>
          <p:nvPr/>
        </p:nvSpPr>
        <p:spPr bwMode="auto">
          <a:xfrm>
            <a:off x="4495800" y="22860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5" name="Rectangle 52"/>
          <p:cNvSpPr>
            <a:spLocks noChangeArrowheads="1"/>
          </p:cNvSpPr>
          <p:nvPr/>
        </p:nvSpPr>
        <p:spPr bwMode="auto">
          <a:xfrm>
            <a:off x="4191000" y="22860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6" name="Rectangle 53"/>
          <p:cNvSpPr>
            <a:spLocks noChangeArrowheads="1"/>
          </p:cNvSpPr>
          <p:nvPr/>
        </p:nvSpPr>
        <p:spPr bwMode="auto">
          <a:xfrm>
            <a:off x="4800600" y="22860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7" name="Rectangle 54"/>
          <p:cNvSpPr>
            <a:spLocks noChangeArrowheads="1"/>
          </p:cNvSpPr>
          <p:nvPr/>
        </p:nvSpPr>
        <p:spPr bwMode="auto">
          <a:xfrm>
            <a:off x="4191000" y="16764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8" name="Rectangle 56"/>
          <p:cNvSpPr>
            <a:spLocks noChangeArrowheads="1"/>
          </p:cNvSpPr>
          <p:nvPr/>
        </p:nvSpPr>
        <p:spPr bwMode="auto">
          <a:xfrm>
            <a:off x="4495800" y="28956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19" name="Rectangle 57"/>
          <p:cNvSpPr>
            <a:spLocks noChangeArrowheads="1"/>
          </p:cNvSpPr>
          <p:nvPr/>
        </p:nvSpPr>
        <p:spPr bwMode="auto">
          <a:xfrm>
            <a:off x="4191000" y="28956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0" name="Rectangle 58"/>
          <p:cNvSpPr>
            <a:spLocks noChangeArrowheads="1"/>
          </p:cNvSpPr>
          <p:nvPr/>
        </p:nvSpPr>
        <p:spPr bwMode="auto">
          <a:xfrm>
            <a:off x="4800600" y="44196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1" name="Rectangle 59"/>
          <p:cNvSpPr>
            <a:spLocks noChangeArrowheads="1"/>
          </p:cNvSpPr>
          <p:nvPr/>
        </p:nvSpPr>
        <p:spPr bwMode="auto">
          <a:xfrm>
            <a:off x="4495800" y="35052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2" name="Rectangle 60"/>
          <p:cNvSpPr>
            <a:spLocks noChangeArrowheads="1"/>
          </p:cNvSpPr>
          <p:nvPr/>
        </p:nvSpPr>
        <p:spPr bwMode="auto">
          <a:xfrm>
            <a:off x="4191000" y="35052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3" name="Rectangle 61"/>
          <p:cNvSpPr>
            <a:spLocks noChangeArrowheads="1"/>
          </p:cNvSpPr>
          <p:nvPr/>
        </p:nvSpPr>
        <p:spPr bwMode="auto">
          <a:xfrm>
            <a:off x="4191000" y="44196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4" name="Rectangle 62"/>
          <p:cNvSpPr>
            <a:spLocks noChangeArrowheads="1"/>
          </p:cNvSpPr>
          <p:nvPr/>
        </p:nvSpPr>
        <p:spPr bwMode="auto">
          <a:xfrm>
            <a:off x="5105400" y="41148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5" name="Rectangle 63"/>
          <p:cNvSpPr>
            <a:spLocks noChangeArrowheads="1"/>
          </p:cNvSpPr>
          <p:nvPr/>
        </p:nvSpPr>
        <p:spPr bwMode="auto">
          <a:xfrm>
            <a:off x="4495800" y="44196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6" name="Rectangle 66"/>
          <p:cNvSpPr>
            <a:spLocks noChangeArrowheads="1"/>
          </p:cNvSpPr>
          <p:nvPr/>
        </p:nvSpPr>
        <p:spPr bwMode="auto">
          <a:xfrm>
            <a:off x="4495800" y="47244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7" name="Rectangle 67"/>
          <p:cNvSpPr>
            <a:spLocks noChangeArrowheads="1"/>
          </p:cNvSpPr>
          <p:nvPr/>
        </p:nvSpPr>
        <p:spPr bwMode="auto">
          <a:xfrm>
            <a:off x="4800600" y="47244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8" name="Rectangle 68"/>
          <p:cNvSpPr>
            <a:spLocks noChangeArrowheads="1"/>
          </p:cNvSpPr>
          <p:nvPr/>
        </p:nvSpPr>
        <p:spPr bwMode="auto">
          <a:xfrm>
            <a:off x="4495800" y="53340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29" name="Rectangle 69"/>
          <p:cNvSpPr>
            <a:spLocks noChangeArrowheads="1"/>
          </p:cNvSpPr>
          <p:nvPr/>
        </p:nvSpPr>
        <p:spPr bwMode="auto">
          <a:xfrm>
            <a:off x="4191000" y="53340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30" name="Rectangle 70"/>
          <p:cNvSpPr>
            <a:spLocks noChangeArrowheads="1"/>
          </p:cNvSpPr>
          <p:nvPr/>
        </p:nvSpPr>
        <p:spPr bwMode="auto">
          <a:xfrm>
            <a:off x="4800600" y="5334000"/>
            <a:ext cx="228600" cy="228600"/>
          </a:xfrm>
          <a:prstGeom prst="rect">
            <a:avLst/>
          </a:prstGeom>
          <a:solidFill>
            <a:srgbClr val="7030A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31" name="Rectangle 71"/>
          <p:cNvSpPr>
            <a:spLocks noChangeArrowheads="1"/>
          </p:cNvSpPr>
          <p:nvPr/>
        </p:nvSpPr>
        <p:spPr bwMode="auto">
          <a:xfrm>
            <a:off x="4191000" y="50292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32" name="Rectangle 72"/>
          <p:cNvSpPr>
            <a:spLocks noChangeArrowheads="1"/>
          </p:cNvSpPr>
          <p:nvPr/>
        </p:nvSpPr>
        <p:spPr bwMode="auto">
          <a:xfrm>
            <a:off x="5105400" y="47244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33" name="Rectangle 73"/>
          <p:cNvSpPr>
            <a:spLocks noChangeArrowheads="1"/>
          </p:cNvSpPr>
          <p:nvPr/>
        </p:nvSpPr>
        <p:spPr bwMode="auto">
          <a:xfrm>
            <a:off x="4191000" y="56388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34" name="Rectangle 74"/>
          <p:cNvSpPr>
            <a:spLocks noChangeArrowheads="1"/>
          </p:cNvSpPr>
          <p:nvPr/>
        </p:nvSpPr>
        <p:spPr bwMode="auto">
          <a:xfrm>
            <a:off x="5105400" y="5334000"/>
            <a:ext cx="228600" cy="228600"/>
          </a:xfrm>
          <a:prstGeom prst="rect">
            <a:avLst/>
          </a:prstGeom>
          <a:solidFill>
            <a:srgbClr val="FFFF00"/>
          </a:solidFill>
          <a:ln w="9525">
            <a:solidFill>
              <a:srgbClr val="000000"/>
            </a:solidFill>
            <a:miter lim="800000"/>
            <a:headEnd/>
            <a:tailEnd/>
          </a:ln>
          <a:effectLst/>
        </p:spPr>
        <p:txBody>
          <a:bodyPr wrap="none" anchor="ctr"/>
          <a:lstStyle/>
          <a:p>
            <a:pPr fontAlgn="base" latinLnBrk="0">
              <a:spcBef>
                <a:spcPct val="0"/>
              </a:spcBef>
              <a:spcAft>
                <a:spcPct val="0"/>
              </a:spcAft>
              <a:defRPr/>
            </a:pPr>
            <a:endParaRPr lang="en-US" sz="2400" kern="0">
              <a:solidFill>
                <a:srgbClr val="000000"/>
              </a:solidFill>
            </a:endParaRPr>
          </a:p>
        </p:txBody>
      </p:sp>
      <p:sp>
        <p:nvSpPr>
          <p:cNvPr id="135" name="Text Box 76"/>
          <p:cNvSpPr txBox="1">
            <a:spLocks noChangeArrowheads="1"/>
          </p:cNvSpPr>
          <p:nvPr/>
        </p:nvSpPr>
        <p:spPr bwMode="auto">
          <a:xfrm>
            <a:off x="6324600" y="3581400"/>
            <a:ext cx="1447800" cy="523220"/>
          </a:xfrm>
          <a:prstGeom prst="rect">
            <a:avLst/>
          </a:prstGeom>
          <a:noFill/>
          <a:ln w="9525">
            <a:noFill/>
            <a:miter lim="800000"/>
            <a:headEnd/>
            <a:tailEnd/>
          </a:ln>
          <a:effectLst/>
        </p:spPr>
        <p:txBody>
          <a:bodyPr>
            <a:spAutoFit/>
          </a:bodyPr>
          <a:lstStyle/>
          <a:p>
            <a:pPr fontAlgn="base" latinLnBrk="0">
              <a:spcBef>
                <a:spcPct val="50000"/>
              </a:spcBef>
              <a:spcAft>
                <a:spcPct val="0"/>
              </a:spcAft>
              <a:defRPr/>
            </a:pPr>
            <a:r>
              <a:rPr lang="en-US" sz="2800" b="1" kern="0" dirty="0">
                <a:solidFill>
                  <a:srgbClr val="000000"/>
                </a:solidFill>
              </a:rPr>
              <a:t>Skip A</a:t>
            </a:r>
          </a:p>
        </p:txBody>
      </p:sp>
      <p:sp>
        <p:nvSpPr>
          <p:cNvPr id="136" name="Line 77"/>
          <p:cNvSpPr>
            <a:spLocks noChangeShapeType="1"/>
          </p:cNvSpPr>
          <p:nvPr/>
        </p:nvSpPr>
        <p:spPr bwMode="auto">
          <a:xfrm flipH="1">
            <a:off x="5486400" y="3886200"/>
            <a:ext cx="7620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400" kern="0">
              <a:solidFill>
                <a:srgbClr val="000000"/>
              </a:solidFill>
            </a:endParaRPr>
          </a:p>
        </p:txBody>
      </p:sp>
      <p:sp>
        <p:nvSpPr>
          <p:cNvPr id="137" name="Line 78"/>
          <p:cNvSpPr>
            <a:spLocks noChangeShapeType="1"/>
          </p:cNvSpPr>
          <p:nvPr/>
        </p:nvSpPr>
        <p:spPr bwMode="auto">
          <a:xfrm flipH="1">
            <a:off x="5486400" y="3886200"/>
            <a:ext cx="838200" cy="60960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400" kern="0">
              <a:solidFill>
                <a:srgbClr val="000000"/>
              </a:solidFill>
            </a:endParaRPr>
          </a:p>
        </p:txBody>
      </p:sp>
      <p:sp>
        <p:nvSpPr>
          <p:cNvPr id="138" name="Text Box 79"/>
          <p:cNvSpPr txBox="1">
            <a:spLocks noChangeArrowheads="1"/>
          </p:cNvSpPr>
          <p:nvPr/>
        </p:nvSpPr>
        <p:spPr bwMode="auto">
          <a:xfrm>
            <a:off x="6324600" y="2209800"/>
            <a:ext cx="1447800" cy="523220"/>
          </a:xfrm>
          <a:prstGeom prst="rect">
            <a:avLst/>
          </a:prstGeom>
          <a:noFill/>
          <a:ln w="9525">
            <a:noFill/>
            <a:miter lim="800000"/>
            <a:headEnd/>
            <a:tailEnd/>
          </a:ln>
          <a:effectLst/>
        </p:spPr>
        <p:txBody>
          <a:bodyPr>
            <a:spAutoFit/>
          </a:bodyPr>
          <a:lstStyle/>
          <a:p>
            <a:pPr fontAlgn="base" latinLnBrk="0">
              <a:spcBef>
                <a:spcPct val="50000"/>
              </a:spcBef>
              <a:spcAft>
                <a:spcPct val="0"/>
              </a:spcAft>
              <a:defRPr/>
            </a:pPr>
            <a:r>
              <a:rPr lang="en-US" sz="2800" b="1" kern="0" dirty="0">
                <a:solidFill>
                  <a:srgbClr val="000000"/>
                </a:solidFill>
              </a:rPr>
              <a:t>Skip C</a:t>
            </a:r>
          </a:p>
        </p:txBody>
      </p:sp>
      <p:sp>
        <p:nvSpPr>
          <p:cNvPr id="139" name="Line 80"/>
          <p:cNvSpPr>
            <a:spLocks noChangeShapeType="1"/>
          </p:cNvSpPr>
          <p:nvPr/>
        </p:nvSpPr>
        <p:spPr bwMode="auto">
          <a:xfrm flipH="1">
            <a:off x="5410200" y="2438400"/>
            <a:ext cx="762000" cy="0"/>
          </a:xfrm>
          <a:prstGeom prst="line">
            <a:avLst/>
          </a:prstGeom>
          <a:noFill/>
          <a:ln w="28575">
            <a:solidFill>
              <a:srgbClr val="000000"/>
            </a:solidFill>
            <a:prstDash val="sysDot"/>
            <a:round/>
            <a:headEnd/>
            <a:tailEnd type="triangle" w="med" len="med"/>
          </a:ln>
          <a:effectLst/>
        </p:spPr>
        <p:txBody>
          <a:bodyPr/>
          <a:lstStyle/>
          <a:p>
            <a:pPr fontAlgn="base" latinLnBrk="0">
              <a:spcBef>
                <a:spcPct val="0"/>
              </a:spcBef>
              <a:spcAft>
                <a:spcPct val="0"/>
              </a:spcAft>
              <a:defRPr/>
            </a:pPr>
            <a:endParaRPr lang="en-US" sz="2400" kern="0">
              <a:solidFill>
                <a:srgbClr val="000000"/>
              </a:solidFill>
            </a:endParaRPr>
          </a:p>
        </p:txBody>
      </p:sp>
      <p:sp>
        <p:nvSpPr>
          <p:cNvPr id="71" name="TextBox 70"/>
          <p:cNvSpPr txBox="1"/>
          <p:nvPr/>
        </p:nvSpPr>
        <p:spPr>
          <a:xfrm>
            <a:off x="6705600" y="2895600"/>
            <a:ext cx="3031279" cy="523220"/>
          </a:xfrm>
          <a:prstGeom prst="rect">
            <a:avLst/>
          </a:prstGeom>
          <a:noFill/>
        </p:spPr>
        <p:txBody>
          <a:bodyPr wrap="none" rtlCol="0">
            <a:spAutoFit/>
          </a:bodyPr>
          <a:lstStyle/>
          <a:p>
            <a:r>
              <a:rPr lang="en-US" sz="2800" b="1" dirty="0">
                <a:solidFill>
                  <a:srgbClr val="0000FF"/>
                </a:solidFill>
              </a:rPr>
              <a:t>Long Stalls in A &amp; C</a:t>
            </a:r>
          </a:p>
        </p:txBody>
      </p:sp>
    </p:spTree>
    <p:extLst>
      <p:ext uri="{BB962C8B-B14F-4D97-AF65-F5344CB8AC3E}">
        <p14:creationId xmlns:p14="http://schemas.microsoft.com/office/powerpoint/2010/main" val="126780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140712" y="2408846"/>
            <a:ext cx="5910721" cy="646331"/>
          </a:xfrm>
        </p:spPr>
        <p:txBody>
          <a:bodyPr/>
          <a:lstStyle/>
          <a:p>
            <a:r>
              <a:rPr kumimoji="1" lang="en-US" altLang="ko-KR" dirty="0" smtClean="0"/>
              <a:t>CMP: Chip Multiprocessing</a:t>
            </a:r>
            <a:endParaRPr kumimoji="1" lang="ko-KR" altLang="en-US" dirty="0"/>
          </a:p>
        </p:txBody>
      </p:sp>
      <p:sp>
        <p:nvSpPr>
          <p:cNvPr id="2" name="텍스트 개체 틀 1"/>
          <p:cNvSpPr>
            <a:spLocks noGrp="1"/>
          </p:cNvSpPr>
          <p:nvPr>
            <p:ph type="body" sz="quarter" idx="10"/>
          </p:nvPr>
        </p:nvSpPr>
        <p:spPr>
          <a:xfrm>
            <a:off x="63500" y="63500"/>
            <a:ext cx="2372829" cy="480131"/>
          </a:xfrm>
        </p:spPr>
        <p:txBody>
          <a:bodyPr/>
          <a:lstStyle/>
          <a:p>
            <a:r>
              <a:rPr lang="en-US" altLang="ko-KR" dirty="0" smtClean="0"/>
              <a:t>Multithreading</a:t>
            </a:r>
            <a:endParaRPr lang="ko-KR" altLang="en-US" dirty="0"/>
          </a:p>
        </p:txBody>
      </p:sp>
    </p:spTree>
    <p:extLst>
      <p:ext uri="{BB962C8B-B14F-4D97-AF65-F5344CB8AC3E}">
        <p14:creationId xmlns:p14="http://schemas.microsoft.com/office/powerpoint/2010/main" val="3702482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p:txBody>
          <a:bodyPr/>
          <a:lstStyle/>
          <a:p>
            <a:r>
              <a:rPr lang="en-US" dirty="0" smtClean="0"/>
              <a:t>Superscalar Machine Efficiency</a:t>
            </a:r>
            <a:endParaRPr lang="en-US" dirty="0"/>
          </a:p>
        </p:txBody>
      </p:sp>
      <p:sp>
        <p:nvSpPr>
          <p:cNvPr id="2" name="슬라이드 번호 개체 틀 1"/>
          <p:cNvSpPr>
            <a:spLocks noGrp="1"/>
          </p:cNvSpPr>
          <p:nvPr>
            <p:ph type="sldNum" sz="quarter" idx="10"/>
          </p:nvPr>
        </p:nvSpPr>
        <p:spPr/>
        <p:txBody>
          <a:bodyPr/>
          <a:lstStyle/>
          <a:p>
            <a:fld id="{71F2CDCD-72BF-4012-BF9F-52E7F6820E16}" type="slidenum">
              <a:rPr lang="en-US" smtClean="0"/>
              <a:pPr/>
              <a:t>18</a:t>
            </a:fld>
            <a:endParaRPr lang="en-US"/>
          </a:p>
        </p:txBody>
      </p:sp>
      <p:grpSp>
        <p:nvGrpSpPr>
          <p:cNvPr id="1422339" name="Group 3"/>
          <p:cNvGrpSpPr>
            <a:grpSpLocks/>
          </p:cNvGrpSpPr>
          <p:nvPr/>
        </p:nvGrpSpPr>
        <p:grpSpPr bwMode="auto">
          <a:xfrm>
            <a:off x="3387726" y="1066801"/>
            <a:ext cx="3267075" cy="4078287"/>
            <a:chOff x="1222" y="791"/>
            <a:chExt cx="2058" cy="2569"/>
          </a:xfrm>
        </p:grpSpPr>
        <p:sp>
          <p:nvSpPr>
            <p:cNvPr id="1422340" name="Text Box 4"/>
            <p:cNvSpPr txBox="1">
              <a:spLocks noChangeArrowheads="1"/>
            </p:cNvSpPr>
            <p:nvPr/>
          </p:nvSpPr>
          <p:spPr bwMode="auto">
            <a:xfrm>
              <a:off x="2102" y="791"/>
              <a:ext cx="1178"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dirty="0"/>
                <a:t>Issue width</a:t>
              </a:r>
            </a:p>
          </p:txBody>
        </p:sp>
        <p:grpSp>
          <p:nvGrpSpPr>
            <p:cNvPr id="1422341" name="Group 5"/>
            <p:cNvGrpSpPr>
              <a:grpSpLocks/>
            </p:cNvGrpSpPr>
            <p:nvPr/>
          </p:nvGrpSpPr>
          <p:grpSpPr bwMode="auto">
            <a:xfrm>
              <a:off x="2160" y="1248"/>
              <a:ext cx="768" cy="2112"/>
              <a:chOff x="2160" y="1248"/>
              <a:chExt cx="768" cy="2112"/>
            </a:xfrm>
          </p:grpSpPr>
          <p:sp>
            <p:nvSpPr>
              <p:cNvPr id="1422342" name="Rectangle 6" descr="Solid diamond"/>
              <p:cNvSpPr>
                <a:spLocks noChangeArrowheads="1"/>
              </p:cNvSpPr>
              <p:nvPr/>
            </p:nvSpPr>
            <p:spPr bwMode="auto">
              <a:xfrm>
                <a:off x="2160" y="124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3" name="Rectangle 7" descr="Solid diamond"/>
              <p:cNvSpPr>
                <a:spLocks noChangeArrowheads="1"/>
              </p:cNvSpPr>
              <p:nvPr/>
            </p:nvSpPr>
            <p:spPr bwMode="auto">
              <a:xfrm>
                <a:off x="2352" y="124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4" name="Rectangle 8" descr="Solid diamond"/>
              <p:cNvSpPr>
                <a:spLocks noChangeArrowheads="1"/>
              </p:cNvSpPr>
              <p:nvPr/>
            </p:nvSpPr>
            <p:spPr bwMode="auto">
              <a:xfrm>
                <a:off x="2544" y="124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5" name="Rectangle 9"/>
              <p:cNvSpPr>
                <a:spLocks noChangeArrowheads="1"/>
              </p:cNvSpPr>
              <p:nvPr/>
            </p:nvSpPr>
            <p:spPr bwMode="auto">
              <a:xfrm>
                <a:off x="2736" y="124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6" name="Rectangle 10"/>
              <p:cNvSpPr>
                <a:spLocks noChangeArrowheads="1"/>
              </p:cNvSpPr>
              <p:nvPr/>
            </p:nvSpPr>
            <p:spPr bwMode="auto">
              <a:xfrm>
                <a:off x="2160" y="144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7" name="Rectangle 11"/>
              <p:cNvSpPr>
                <a:spLocks noChangeArrowheads="1"/>
              </p:cNvSpPr>
              <p:nvPr/>
            </p:nvSpPr>
            <p:spPr bwMode="auto">
              <a:xfrm>
                <a:off x="2352" y="144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8" name="Rectangle 12" descr="Solid diamond"/>
              <p:cNvSpPr>
                <a:spLocks noChangeArrowheads="1"/>
              </p:cNvSpPr>
              <p:nvPr/>
            </p:nvSpPr>
            <p:spPr bwMode="auto">
              <a:xfrm>
                <a:off x="2544" y="1440"/>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49" name="Rectangle 13"/>
              <p:cNvSpPr>
                <a:spLocks noChangeArrowheads="1"/>
              </p:cNvSpPr>
              <p:nvPr/>
            </p:nvSpPr>
            <p:spPr bwMode="auto">
              <a:xfrm>
                <a:off x="2736" y="144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0" name="Rectangle 14"/>
              <p:cNvSpPr>
                <a:spLocks noChangeArrowheads="1"/>
              </p:cNvSpPr>
              <p:nvPr/>
            </p:nvSpPr>
            <p:spPr bwMode="auto">
              <a:xfrm>
                <a:off x="2160" y="163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1" name="Rectangle 15"/>
              <p:cNvSpPr>
                <a:spLocks noChangeArrowheads="1"/>
              </p:cNvSpPr>
              <p:nvPr/>
            </p:nvSpPr>
            <p:spPr bwMode="auto">
              <a:xfrm>
                <a:off x="2352" y="163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2" name="Rectangle 16"/>
              <p:cNvSpPr>
                <a:spLocks noChangeArrowheads="1"/>
              </p:cNvSpPr>
              <p:nvPr/>
            </p:nvSpPr>
            <p:spPr bwMode="auto">
              <a:xfrm>
                <a:off x="2544" y="163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3" name="Rectangle 17"/>
              <p:cNvSpPr>
                <a:spLocks noChangeArrowheads="1"/>
              </p:cNvSpPr>
              <p:nvPr/>
            </p:nvSpPr>
            <p:spPr bwMode="auto">
              <a:xfrm>
                <a:off x="2736" y="163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4" name="Rectangle 18"/>
              <p:cNvSpPr>
                <a:spLocks noChangeArrowheads="1"/>
              </p:cNvSpPr>
              <p:nvPr/>
            </p:nvSpPr>
            <p:spPr bwMode="auto">
              <a:xfrm>
                <a:off x="2160" y="182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5" name="Rectangle 19"/>
              <p:cNvSpPr>
                <a:spLocks noChangeArrowheads="1"/>
              </p:cNvSpPr>
              <p:nvPr/>
            </p:nvSpPr>
            <p:spPr bwMode="auto">
              <a:xfrm>
                <a:off x="2352" y="182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6" name="Rectangle 20"/>
              <p:cNvSpPr>
                <a:spLocks noChangeArrowheads="1"/>
              </p:cNvSpPr>
              <p:nvPr/>
            </p:nvSpPr>
            <p:spPr bwMode="auto">
              <a:xfrm>
                <a:off x="2544" y="182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7" name="Rectangle 21"/>
              <p:cNvSpPr>
                <a:spLocks noChangeArrowheads="1"/>
              </p:cNvSpPr>
              <p:nvPr/>
            </p:nvSpPr>
            <p:spPr bwMode="auto">
              <a:xfrm>
                <a:off x="2736" y="182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8" name="Rectangle 22"/>
              <p:cNvSpPr>
                <a:spLocks noChangeArrowheads="1"/>
              </p:cNvSpPr>
              <p:nvPr/>
            </p:nvSpPr>
            <p:spPr bwMode="auto">
              <a:xfrm>
                <a:off x="2160" y="2016"/>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59" name="Rectangle 23" descr="Solid diamond"/>
              <p:cNvSpPr>
                <a:spLocks noChangeArrowheads="1"/>
              </p:cNvSpPr>
              <p:nvPr/>
            </p:nvSpPr>
            <p:spPr bwMode="auto">
              <a:xfrm>
                <a:off x="2352" y="201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0" name="Rectangle 24" descr="Solid diamond"/>
              <p:cNvSpPr>
                <a:spLocks noChangeArrowheads="1"/>
              </p:cNvSpPr>
              <p:nvPr/>
            </p:nvSpPr>
            <p:spPr bwMode="auto">
              <a:xfrm>
                <a:off x="2544" y="201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1" name="Rectangle 25"/>
              <p:cNvSpPr>
                <a:spLocks noChangeArrowheads="1"/>
              </p:cNvSpPr>
              <p:nvPr/>
            </p:nvSpPr>
            <p:spPr bwMode="auto">
              <a:xfrm>
                <a:off x="2736" y="2016"/>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2" name="Rectangle 26"/>
              <p:cNvSpPr>
                <a:spLocks noChangeArrowheads="1"/>
              </p:cNvSpPr>
              <p:nvPr/>
            </p:nvSpPr>
            <p:spPr bwMode="auto">
              <a:xfrm>
                <a:off x="2160" y="220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3" name="Rectangle 27"/>
              <p:cNvSpPr>
                <a:spLocks noChangeArrowheads="1"/>
              </p:cNvSpPr>
              <p:nvPr/>
            </p:nvSpPr>
            <p:spPr bwMode="auto">
              <a:xfrm>
                <a:off x="2352" y="220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4" name="Rectangle 28" descr="Solid diamond"/>
              <p:cNvSpPr>
                <a:spLocks noChangeArrowheads="1"/>
              </p:cNvSpPr>
              <p:nvPr/>
            </p:nvSpPr>
            <p:spPr bwMode="auto">
              <a:xfrm>
                <a:off x="2544" y="220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5" name="Rectangle 29"/>
              <p:cNvSpPr>
                <a:spLocks noChangeArrowheads="1"/>
              </p:cNvSpPr>
              <p:nvPr/>
            </p:nvSpPr>
            <p:spPr bwMode="auto">
              <a:xfrm>
                <a:off x="2736" y="220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6" name="Rectangle 30"/>
              <p:cNvSpPr>
                <a:spLocks noChangeArrowheads="1"/>
              </p:cNvSpPr>
              <p:nvPr/>
            </p:nvSpPr>
            <p:spPr bwMode="auto">
              <a:xfrm>
                <a:off x="2160" y="240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7" name="Rectangle 31"/>
              <p:cNvSpPr>
                <a:spLocks noChangeArrowheads="1"/>
              </p:cNvSpPr>
              <p:nvPr/>
            </p:nvSpPr>
            <p:spPr bwMode="auto">
              <a:xfrm>
                <a:off x="2352" y="240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8" name="Rectangle 32"/>
              <p:cNvSpPr>
                <a:spLocks noChangeArrowheads="1"/>
              </p:cNvSpPr>
              <p:nvPr/>
            </p:nvSpPr>
            <p:spPr bwMode="auto">
              <a:xfrm>
                <a:off x="2544" y="240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69" name="Rectangle 33"/>
              <p:cNvSpPr>
                <a:spLocks noChangeArrowheads="1"/>
              </p:cNvSpPr>
              <p:nvPr/>
            </p:nvSpPr>
            <p:spPr bwMode="auto">
              <a:xfrm>
                <a:off x="2736" y="240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0" name="Rectangle 34"/>
              <p:cNvSpPr>
                <a:spLocks noChangeArrowheads="1"/>
              </p:cNvSpPr>
              <p:nvPr/>
            </p:nvSpPr>
            <p:spPr bwMode="auto">
              <a:xfrm>
                <a:off x="2160" y="259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1" name="Rectangle 35"/>
              <p:cNvSpPr>
                <a:spLocks noChangeArrowheads="1"/>
              </p:cNvSpPr>
              <p:nvPr/>
            </p:nvSpPr>
            <p:spPr bwMode="auto">
              <a:xfrm>
                <a:off x="2352" y="259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2" name="Rectangle 36" descr="Solid diamond"/>
              <p:cNvSpPr>
                <a:spLocks noChangeArrowheads="1"/>
              </p:cNvSpPr>
              <p:nvPr/>
            </p:nvSpPr>
            <p:spPr bwMode="auto">
              <a:xfrm>
                <a:off x="2544" y="2592"/>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3" name="Rectangle 37"/>
              <p:cNvSpPr>
                <a:spLocks noChangeArrowheads="1"/>
              </p:cNvSpPr>
              <p:nvPr/>
            </p:nvSpPr>
            <p:spPr bwMode="auto">
              <a:xfrm>
                <a:off x="2736" y="259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4" name="Rectangle 38" descr="Solid diamond"/>
              <p:cNvSpPr>
                <a:spLocks noChangeArrowheads="1"/>
              </p:cNvSpPr>
              <p:nvPr/>
            </p:nvSpPr>
            <p:spPr bwMode="auto">
              <a:xfrm>
                <a:off x="2160" y="2784"/>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5" name="Rectangle 39" descr="Solid diamond"/>
              <p:cNvSpPr>
                <a:spLocks noChangeArrowheads="1"/>
              </p:cNvSpPr>
              <p:nvPr/>
            </p:nvSpPr>
            <p:spPr bwMode="auto">
              <a:xfrm>
                <a:off x="2352" y="2784"/>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6" name="Rectangle 40"/>
              <p:cNvSpPr>
                <a:spLocks noChangeArrowheads="1"/>
              </p:cNvSpPr>
              <p:nvPr/>
            </p:nvSpPr>
            <p:spPr bwMode="auto">
              <a:xfrm>
                <a:off x="2544" y="278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7" name="Rectangle 41"/>
              <p:cNvSpPr>
                <a:spLocks noChangeArrowheads="1"/>
              </p:cNvSpPr>
              <p:nvPr/>
            </p:nvSpPr>
            <p:spPr bwMode="auto">
              <a:xfrm>
                <a:off x="2736" y="278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8" name="Rectangle 42" descr="Solid diamond"/>
              <p:cNvSpPr>
                <a:spLocks noChangeArrowheads="1"/>
              </p:cNvSpPr>
              <p:nvPr/>
            </p:nvSpPr>
            <p:spPr bwMode="auto">
              <a:xfrm>
                <a:off x="2160"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79" name="Rectangle 43" descr="Solid diamond"/>
              <p:cNvSpPr>
                <a:spLocks noChangeArrowheads="1"/>
              </p:cNvSpPr>
              <p:nvPr/>
            </p:nvSpPr>
            <p:spPr bwMode="auto">
              <a:xfrm>
                <a:off x="2352"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80" name="Rectangle 44" descr="Solid diamond"/>
              <p:cNvSpPr>
                <a:spLocks noChangeArrowheads="1"/>
              </p:cNvSpPr>
              <p:nvPr/>
            </p:nvSpPr>
            <p:spPr bwMode="auto">
              <a:xfrm>
                <a:off x="2544"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81" name="Rectangle 45" descr="Solid diamond"/>
              <p:cNvSpPr>
                <a:spLocks noChangeArrowheads="1"/>
              </p:cNvSpPr>
              <p:nvPr/>
            </p:nvSpPr>
            <p:spPr bwMode="auto">
              <a:xfrm>
                <a:off x="2736"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82" name="Rectangle 46"/>
              <p:cNvSpPr>
                <a:spLocks noChangeArrowheads="1"/>
              </p:cNvSpPr>
              <p:nvPr/>
            </p:nvSpPr>
            <p:spPr bwMode="auto">
              <a:xfrm>
                <a:off x="2160" y="316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83" name="Rectangle 47"/>
              <p:cNvSpPr>
                <a:spLocks noChangeArrowheads="1"/>
              </p:cNvSpPr>
              <p:nvPr/>
            </p:nvSpPr>
            <p:spPr bwMode="auto">
              <a:xfrm>
                <a:off x="2352" y="316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84" name="Rectangle 48"/>
              <p:cNvSpPr>
                <a:spLocks noChangeArrowheads="1"/>
              </p:cNvSpPr>
              <p:nvPr/>
            </p:nvSpPr>
            <p:spPr bwMode="auto">
              <a:xfrm>
                <a:off x="2544" y="316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2385" name="Rectangle 49"/>
              <p:cNvSpPr>
                <a:spLocks noChangeArrowheads="1"/>
              </p:cNvSpPr>
              <p:nvPr/>
            </p:nvSpPr>
            <p:spPr bwMode="auto">
              <a:xfrm>
                <a:off x="2736" y="316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422386" name="Line 50"/>
            <p:cNvSpPr>
              <a:spLocks noChangeShapeType="1"/>
            </p:cNvSpPr>
            <p:nvPr/>
          </p:nvSpPr>
          <p:spPr bwMode="auto">
            <a:xfrm>
              <a:off x="2160" y="1056"/>
              <a:ext cx="768"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2387" name="Line 51"/>
            <p:cNvSpPr>
              <a:spLocks noChangeShapeType="1"/>
            </p:cNvSpPr>
            <p:nvPr/>
          </p:nvSpPr>
          <p:spPr bwMode="auto">
            <a:xfrm>
              <a:off x="1872" y="1824"/>
              <a:ext cx="0" cy="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2388" name="Text Box 52"/>
            <p:cNvSpPr txBox="1">
              <a:spLocks noChangeArrowheads="1"/>
            </p:cNvSpPr>
            <p:nvPr/>
          </p:nvSpPr>
          <p:spPr bwMode="auto">
            <a:xfrm>
              <a:off x="1222" y="2183"/>
              <a:ext cx="577"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dirty="0"/>
                <a:t>Time</a:t>
              </a:r>
            </a:p>
          </p:txBody>
        </p:sp>
      </p:grpSp>
      <p:sp>
        <p:nvSpPr>
          <p:cNvPr id="1422389" name="Line 53"/>
          <p:cNvSpPr>
            <a:spLocks noChangeShapeType="1"/>
          </p:cNvSpPr>
          <p:nvPr/>
        </p:nvSpPr>
        <p:spPr bwMode="auto">
          <a:xfrm flipV="1">
            <a:off x="6096000" y="2514600"/>
            <a:ext cx="685800" cy="762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2390" name="Text Box 54"/>
          <p:cNvSpPr txBox="1">
            <a:spLocks noChangeArrowheads="1"/>
          </p:cNvSpPr>
          <p:nvPr/>
        </p:nvSpPr>
        <p:spPr bwMode="auto">
          <a:xfrm>
            <a:off x="6705600" y="2209800"/>
            <a:ext cx="3360420" cy="954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dirty="0"/>
              <a:t>Completely idle cycle  (</a:t>
            </a:r>
            <a:r>
              <a:rPr lang="en-US" sz="2800" b="1" i="1" dirty="0">
                <a:solidFill>
                  <a:srgbClr val="0000FF"/>
                </a:solidFill>
              </a:rPr>
              <a:t>vertical waste</a:t>
            </a:r>
            <a:r>
              <a:rPr lang="en-US" sz="2800" b="1" i="1" dirty="0"/>
              <a:t>)</a:t>
            </a:r>
          </a:p>
        </p:txBody>
      </p:sp>
      <p:sp>
        <p:nvSpPr>
          <p:cNvPr id="1422391" name="Line 55"/>
          <p:cNvSpPr>
            <a:spLocks noChangeShapeType="1"/>
          </p:cNvSpPr>
          <p:nvPr/>
        </p:nvSpPr>
        <p:spPr bwMode="auto">
          <a:xfrm flipH="1" flipV="1">
            <a:off x="4152901" y="1868487"/>
            <a:ext cx="685800" cy="762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2392" name="Text Box 56"/>
          <p:cNvSpPr txBox="1">
            <a:spLocks noChangeArrowheads="1"/>
          </p:cNvSpPr>
          <p:nvPr/>
        </p:nvSpPr>
        <p:spPr bwMode="auto">
          <a:xfrm>
            <a:off x="1546225" y="1487487"/>
            <a:ext cx="3025776"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a:t>Instruction issue</a:t>
            </a:r>
          </a:p>
        </p:txBody>
      </p:sp>
      <p:sp>
        <p:nvSpPr>
          <p:cNvPr id="1422393" name="Line 57"/>
          <p:cNvSpPr>
            <a:spLocks noChangeShapeType="1"/>
          </p:cNvSpPr>
          <p:nvPr/>
        </p:nvSpPr>
        <p:spPr bwMode="auto">
          <a:xfrm flipV="1">
            <a:off x="6096000" y="3886201"/>
            <a:ext cx="762000" cy="1920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2394" name="Text Box 58"/>
          <p:cNvSpPr txBox="1">
            <a:spLocks noChangeArrowheads="1"/>
          </p:cNvSpPr>
          <p:nvPr/>
        </p:nvSpPr>
        <p:spPr bwMode="auto">
          <a:xfrm>
            <a:off x="6934200" y="3505200"/>
            <a:ext cx="4876800" cy="13849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dirty="0"/>
              <a:t>Partially filled cycle, </a:t>
            </a:r>
            <a:r>
              <a:rPr lang="en-US" sz="2800" b="1" i="1" dirty="0" smtClean="0"/>
              <a:t/>
            </a:r>
            <a:br>
              <a:rPr lang="en-US" sz="2800" b="1" i="1" dirty="0" smtClean="0"/>
            </a:br>
            <a:r>
              <a:rPr lang="en-US" sz="2800" b="1" i="1" dirty="0" smtClean="0"/>
              <a:t>i.e</a:t>
            </a:r>
            <a:r>
              <a:rPr lang="en-US" sz="2800" b="1" i="1" dirty="0"/>
              <a:t>., IPC &lt; 4</a:t>
            </a:r>
          </a:p>
          <a:p>
            <a:pPr algn="l">
              <a:spcBef>
                <a:spcPct val="0"/>
              </a:spcBef>
            </a:pPr>
            <a:r>
              <a:rPr lang="en-US" sz="2800" b="1" i="1" dirty="0"/>
              <a:t>(</a:t>
            </a:r>
            <a:r>
              <a:rPr lang="en-US" sz="2800" b="1" i="1" dirty="0">
                <a:solidFill>
                  <a:srgbClr val="0000FF"/>
                </a:solidFill>
              </a:rPr>
              <a:t>horizontal waste</a:t>
            </a:r>
            <a:r>
              <a:rPr lang="en-US" sz="2800" b="1" i="1" dirty="0"/>
              <a:t>)</a:t>
            </a:r>
          </a:p>
        </p:txBody>
      </p:sp>
    </p:spTree>
    <p:extLst>
      <p:ext uri="{BB962C8B-B14F-4D97-AF65-F5344CB8AC3E}">
        <p14:creationId xmlns:p14="http://schemas.microsoft.com/office/powerpoint/2010/main" val="3826045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7" name="Rectangle 3"/>
          <p:cNvSpPr>
            <a:spLocks noGrp="1" noChangeArrowheads="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Wingdings" panose="05000000000000000000" pitchFamily="2" charset="2"/>
              <a:buChar char="l"/>
            </a:pPr>
            <a:r>
              <a:rPr lang="en-US" dirty="0" smtClean="0"/>
              <a:t>What is the effect of cycle-by-cycle interleaving?</a:t>
            </a:r>
          </a:p>
          <a:p>
            <a:pPr lvl="1">
              <a:buFont typeface="Wingdings" panose="05000000000000000000" pitchFamily="2" charset="2"/>
              <a:buChar char="Ø"/>
            </a:pPr>
            <a:r>
              <a:rPr lang="en-US" dirty="0" smtClean="0"/>
              <a:t>removes vertical waste, but leaves some horizontal waste</a:t>
            </a:r>
            <a:endParaRPr lang="en-US" dirty="0"/>
          </a:p>
        </p:txBody>
      </p:sp>
      <p:sp>
        <p:nvSpPr>
          <p:cNvPr id="1424386" name="Rectangle 2"/>
          <p:cNvSpPr>
            <a:spLocks noGrp="1" noChangeArrowheads="1"/>
          </p:cNvSpPr>
          <p:nvPr>
            <p:ph type="title"/>
          </p:nvPr>
        </p:nvSpPr>
        <p:spPr/>
        <p:txBody>
          <a:bodyPr/>
          <a:lstStyle/>
          <a:p>
            <a:r>
              <a:rPr lang="en-US" dirty="0" smtClean="0"/>
              <a:t>Vertical Multithreading</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19</a:t>
            </a:fld>
            <a:endParaRPr lang="en-US"/>
          </a:p>
        </p:txBody>
      </p:sp>
      <p:sp>
        <p:nvSpPr>
          <p:cNvPr id="1424388" name="Rectangle 4" descr="Solid diamond"/>
          <p:cNvSpPr>
            <a:spLocks noChangeArrowheads="1"/>
          </p:cNvSpPr>
          <p:nvPr/>
        </p:nvSpPr>
        <p:spPr bwMode="auto">
          <a:xfrm>
            <a:off x="4953000" y="16398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89" name="Rectangle 5" descr="Solid diamond"/>
          <p:cNvSpPr>
            <a:spLocks noChangeArrowheads="1"/>
          </p:cNvSpPr>
          <p:nvPr/>
        </p:nvSpPr>
        <p:spPr bwMode="auto">
          <a:xfrm>
            <a:off x="5257800" y="16398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0" name="Rectangle 6" descr="Solid diamond"/>
          <p:cNvSpPr>
            <a:spLocks noChangeArrowheads="1"/>
          </p:cNvSpPr>
          <p:nvPr/>
        </p:nvSpPr>
        <p:spPr bwMode="auto">
          <a:xfrm>
            <a:off x="5562600" y="16398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1" name="Rectangle 7"/>
          <p:cNvSpPr>
            <a:spLocks noChangeArrowheads="1"/>
          </p:cNvSpPr>
          <p:nvPr/>
        </p:nvSpPr>
        <p:spPr bwMode="auto">
          <a:xfrm>
            <a:off x="5867400" y="16398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2" name="Rectangle 8"/>
          <p:cNvSpPr>
            <a:spLocks noChangeArrowheads="1"/>
          </p:cNvSpPr>
          <p:nvPr/>
        </p:nvSpPr>
        <p:spPr bwMode="auto">
          <a:xfrm>
            <a:off x="4953000" y="19446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3" name="Rectangle 9"/>
          <p:cNvSpPr>
            <a:spLocks noChangeArrowheads="1"/>
          </p:cNvSpPr>
          <p:nvPr/>
        </p:nvSpPr>
        <p:spPr bwMode="auto">
          <a:xfrm>
            <a:off x="5257800" y="19446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4" name="Rectangle 10" descr="Solid diamond"/>
          <p:cNvSpPr>
            <a:spLocks noChangeArrowheads="1"/>
          </p:cNvSpPr>
          <p:nvPr/>
        </p:nvSpPr>
        <p:spPr bwMode="auto">
          <a:xfrm>
            <a:off x="5562600" y="19446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5" name="Rectangle 11"/>
          <p:cNvSpPr>
            <a:spLocks noChangeArrowheads="1"/>
          </p:cNvSpPr>
          <p:nvPr/>
        </p:nvSpPr>
        <p:spPr bwMode="auto">
          <a:xfrm>
            <a:off x="5867400" y="19446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6" name="Rectangle 12"/>
          <p:cNvSpPr>
            <a:spLocks noChangeArrowheads="1"/>
          </p:cNvSpPr>
          <p:nvPr/>
        </p:nvSpPr>
        <p:spPr bwMode="auto">
          <a:xfrm>
            <a:off x="4953000" y="22494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7" name="Rectangle 13" descr="Wide upward diagonal"/>
          <p:cNvSpPr>
            <a:spLocks noChangeArrowheads="1"/>
          </p:cNvSpPr>
          <p:nvPr/>
        </p:nvSpPr>
        <p:spPr bwMode="auto">
          <a:xfrm>
            <a:off x="5257800" y="22494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8" name="Rectangle 14" descr="Wide upward diagonal"/>
          <p:cNvSpPr>
            <a:spLocks noChangeArrowheads="1"/>
          </p:cNvSpPr>
          <p:nvPr/>
        </p:nvSpPr>
        <p:spPr bwMode="auto">
          <a:xfrm>
            <a:off x="5562600" y="22494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399" name="Rectangle 15"/>
          <p:cNvSpPr>
            <a:spLocks noChangeArrowheads="1"/>
          </p:cNvSpPr>
          <p:nvPr/>
        </p:nvSpPr>
        <p:spPr bwMode="auto">
          <a:xfrm>
            <a:off x="5867400" y="22494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0" name="Rectangle 16"/>
          <p:cNvSpPr>
            <a:spLocks noChangeArrowheads="1"/>
          </p:cNvSpPr>
          <p:nvPr/>
        </p:nvSpPr>
        <p:spPr bwMode="auto">
          <a:xfrm>
            <a:off x="4953000" y="25542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1" name="Rectangle 17"/>
          <p:cNvSpPr>
            <a:spLocks noChangeArrowheads="1"/>
          </p:cNvSpPr>
          <p:nvPr/>
        </p:nvSpPr>
        <p:spPr bwMode="auto">
          <a:xfrm>
            <a:off x="5257800" y="25542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2" name="Rectangle 18" descr="Wide upward diagonal"/>
          <p:cNvSpPr>
            <a:spLocks noChangeArrowheads="1"/>
          </p:cNvSpPr>
          <p:nvPr/>
        </p:nvSpPr>
        <p:spPr bwMode="auto">
          <a:xfrm>
            <a:off x="5562600" y="25542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3" name="Rectangle 19"/>
          <p:cNvSpPr>
            <a:spLocks noChangeArrowheads="1"/>
          </p:cNvSpPr>
          <p:nvPr/>
        </p:nvSpPr>
        <p:spPr bwMode="auto">
          <a:xfrm>
            <a:off x="5867400" y="25542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4" name="Rectangle 20"/>
          <p:cNvSpPr>
            <a:spLocks noChangeArrowheads="1"/>
          </p:cNvSpPr>
          <p:nvPr/>
        </p:nvSpPr>
        <p:spPr bwMode="auto">
          <a:xfrm>
            <a:off x="4953000" y="28590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5" name="Rectangle 21" descr="Solid diamond"/>
          <p:cNvSpPr>
            <a:spLocks noChangeArrowheads="1"/>
          </p:cNvSpPr>
          <p:nvPr/>
        </p:nvSpPr>
        <p:spPr bwMode="auto">
          <a:xfrm>
            <a:off x="5257800" y="28590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6" name="Rectangle 22" descr="Solid diamond"/>
          <p:cNvSpPr>
            <a:spLocks noChangeArrowheads="1"/>
          </p:cNvSpPr>
          <p:nvPr/>
        </p:nvSpPr>
        <p:spPr bwMode="auto">
          <a:xfrm>
            <a:off x="5562600" y="28590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7" name="Rectangle 23"/>
          <p:cNvSpPr>
            <a:spLocks noChangeArrowheads="1"/>
          </p:cNvSpPr>
          <p:nvPr/>
        </p:nvSpPr>
        <p:spPr bwMode="auto">
          <a:xfrm>
            <a:off x="5867400" y="28590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8" name="Rectangle 24"/>
          <p:cNvSpPr>
            <a:spLocks noChangeArrowheads="1"/>
          </p:cNvSpPr>
          <p:nvPr/>
        </p:nvSpPr>
        <p:spPr bwMode="auto">
          <a:xfrm>
            <a:off x="4953000" y="31638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09" name="Rectangle 25"/>
          <p:cNvSpPr>
            <a:spLocks noChangeArrowheads="1"/>
          </p:cNvSpPr>
          <p:nvPr/>
        </p:nvSpPr>
        <p:spPr bwMode="auto">
          <a:xfrm>
            <a:off x="5257800" y="31638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0" name="Rectangle 26" descr="Solid diamond"/>
          <p:cNvSpPr>
            <a:spLocks noChangeArrowheads="1"/>
          </p:cNvSpPr>
          <p:nvPr/>
        </p:nvSpPr>
        <p:spPr bwMode="auto">
          <a:xfrm>
            <a:off x="5562600" y="31638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1" name="Rectangle 27"/>
          <p:cNvSpPr>
            <a:spLocks noChangeArrowheads="1"/>
          </p:cNvSpPr>
          <p:nvPr/>
        </p:nvSpPr>
        <p:spPr bwMode="auto">
          <a:xfrm>
            <a:off x="5867400" y="31638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2" name="Rectangle 28" descr="Wide upward diagonal"/>
          <p:cNvSpPr>
            <a:spLocks noChangeArrowheads="1"/>
          </p:cNvSpPr>
          <p:nvPr/>
        </p:nvSpPr>
        <p:spPr bwMode="auto">
          <a:xfrm>
            <a:off x="4953000" y="34686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3" name="Rectangle 29" descr="Wide upward diagonal"/>
          <p:cNvSpPr>
            <a:spLocks noChangeArrowheads="1"/>
          </p:cNvSpPr>
          <p:nvPr/>
        </p:nvSpPr>
        <p:spPr bwMode="auto">
          <a:xfrm>
            <a:off x="5257800" y="34686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4" name="Rectangle 30"/>
          <p:cNvSpPr>
            <a:spLocks noChangeArrowheads="1"/>
          </p:cNvSpPr>
          <p:nvPr/>
        </p:nvSpPr>
        <p:spPr bwMode="auto">
          <a:xfrm>
            <a:off x="5562600" y="34686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5" name="Rectangle 31"/>
          <p:cNvSpPr>
            <a:spLocks noChangeArrowheads="1"/>
          </p:cNvSpPr>
          <p:nvPr/>
        </p:nvSpPr>
        <p:spPr bwMode="auto">
          <a:xfrm>
            <a:off x="5867400" y="34686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6" name="Rectangle 32"/>
          <p:cNvSpPr>
            <a:spLocks noChangeArrowheads="1"/>
          </p:cNvSpPr>
          <p:nvPr/>
        </p:nvSpPr>
        <p:spPr bwMode="auto">
          <a:xfrm>
            <a:off x="4953000" y="37734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7" name="Rectangle 33"/>
          <p:cNvSpPr>
            <a:spLocks noChangeArrowheads="1"/>
          </p:cNvSpPr>
          <p:nvPr/>
        </p:nvSpPr>
        <p:spPr bwMode="auto">
          <a:xfrm>
            <a:off x="5257800" y="37734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8" name="Rectangle 34" descr="Solid diamond"/>
          <p:cNvSpPr>
            <a:spLocks noChangeArrowheads="1"/>
          </p:cNvSpPr>
          <p:nvPr/>
        </p:nvSpPr>
        <p:spPr bwMode="auto">
          <a:xfrm>
            <a:off x="5562600" y="37734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19" name="Rectangle 35"/>
          <p:cNvSpPr>
            <a:spLocks noChangeArrowheads="1"/>
          </p:cNvSpPr>
          <p:nvPr/>
        </p:nvSpPr>
        <p:spPr bwMode="auto">
          <a:xfrm>
            <a:off x="5867400" y="37734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0" name="Rectangle 36" descr="Solid diamond"/>
          <p:cNvSpPr>
            <a:spLocks noChangeArrowheads="1"/>
          </p:cNvSpPr>
          <p:nvPr/>
        </p:nvSpPr>
        <p:spPr bwMode="auto">
          <a:xfrm>
            <a:off x="4953000" y="40782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1" name="Rectangle 37" descr="Solid diamond"/>
          <p:cNvSpPr>
            <a:spLocks noChangeArrowheads="1"/>
          </p:cNvSpPr>
          <p:nvPr/>
        </p:nvSpPr>
        <p:spPr bwMode="auto">
          <a:xfrm>
            <a:off x="5257800" y="40782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2" name="Rectangle 38"/>
          <p:cNvSpPr>
            <a:spLocks noChangeArrowheads="1"/>
          </p:cNvSpPr>
          <p:nvPr/>
        </p:nvSpPr>
        <p:spPr bwMode="auto">
          <a:xfrm>
            <a:off x="5562600" y="40782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3" name="Rectangle 39"/>
          <p:cNvSpPr>
            <a:spLocks noChangeArrowheads="1"/>
          </p:cNvSpPr>
          <p:nvPr/>
        </p:nvSpPr>
        <p:spPr bwMode="auto">
          <a:xfrm>
            <a:off x="5867400" y="40782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4" name="Rectangle 40" descr="Solid diamond"/>
          <p:cNvSpPr>
            <a:spLocks noChangeArrowheads="1"/>
          </p:cNvSpPr>
          <p:nvPr/>
        </p:nvSpPr>
        <p:spPr bwMode="auto">
          <a:xfrm>
            <a:off x="4953000" y="43830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5" name="Rectangle 41" descr="Solid diamond"/>
          <p:cNvSpPr>
            <a:spLocks noChangeArrowheads="1"/>
          </p:cNvSpPr>
          <p:nvPr/>
        </p:nvSpPr>
        <p:spPr bwMode="auto">
          <a:xfrm>
            <a:off x="5257800" y="43830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6" name="Rectangle 42" descr="Solid diamond"/>
          <p:cNvSpPr>
            <a:spLocks noChangeArrowheads="1"/>
          </p:cNvSpPr>
          <p:nvPr/>
        </p:nvSpPr>
        <p:spPr bwMode="auto">
          <a:xfrm>
            <a:off x="5562600" y="43830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7" name="Rectangle 43" descr="Solid diamond"/>
          <p:cNvSpPr>
            <a:spLocks noChangeArrowheads="1"/>
          </p:cNvSpPr>
          <p:nvPr/>
        </p:nvSpPr>
        <p:spPr bwMode="auto">
          <a:xfrm>
            <a:off x="5867400" y="4383087"/>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8" name="Rectangle 44"/>
          <p:cNvSpPr>
            <a:spLocks noChangeArrowheads="1"/>
          </p:cNvSpPr>
          <p:nvPr/>
        </p:nvSpPr>
        <p:spPr bwMode="auto">
          <a:xfrm>
            <a:off x="4953000" y="46878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29" name="Rectangle 45"/>
          <p:cNvSpPr>
            <a:spLocks noChangeArrowheads="1"/>
          </p:cNvSpPr>
          <p:nvPr/>
        </p:nvSpPr>
        <p:spPr bwMode="auto">
          <a:xfrm>
            <a:off x="5257800" y="4687887"/>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30" name="Rectangle 46" descr="Wide upward diagonal"/>
          <p:cNvSpPr>
            <a:spLocks noChangeArrowheads="1"/>
          </p:cNvSpPr>
          <p:nvPr/>
        </p:nvSpPr>
        <p:spPr bwMode="auto">
          <a:xfrm>
            <a:off x="5562600" y="46878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31" name="Rectangle 47" descr="Wide upward diagonal"/>
          <p:cNvSpPr>
            <a:spLocks noChangeArrowheads="1"/>
          </p:cNvSpPr>
          <p:nvPr/>
        </p:nvSpPr>
        <p:spPr bwMode="auto">
          <a:xfrm>
            <a:off x="5867400" y="4687887"/>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4432" name="Line 48"/>
          <p:cNvSpPr>
            <a:spLocks noChangeShapeType="1"/>
          </p:cNvSpPr>
          <p:nvPr/>
        </p:nvSpPr>
        <p:spPr bwMode="auto">
          <a:xfrm>
            <a:off x="4953000" y="1335087"/>
            <a:ext cx="1219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4433" name="Text Box 49"/>
          <p:cNvSpPr txBox="1">
            <a:spLocks noChangeArrowheads="1"/>
          </p:cNvSpPr>
          <p:nvPr/>
        </p:nvSpPr>
        <p:spPr bwMode="auto">
          <a:xfrm>
            <a:off x="4860925" y="914400"/>
            <a:ext cx="18694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a:t>Issue width</a:t>
            </a:r>
          </a:p>
        </p:txBody>
      </p:sp>
      <p:sp>
        <p:nvSpPr>
          <p:cNvPr id="1424434" name="Line 50"/>
          <p:cNvSpPr>
            <a:spLocks noChangeShapeType="1"/>
          </p:cNvSpPr>
          <p:nvPr/>
        </p:nvSpPr>
        <p:spPr bwMode="auto">
          <a:xfrm>
            <a:off x="4495800" y="2554287"/>
            <a:ext cx="0" cy="1447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4435" name="Text Box 51"/>
          <p:cNvSpPr txBox="1">
            <a:spLocks noChangeArrowheads="1"/>
          </p:cNvSpPr>
          <p:nvPr/>
        </p:nvSpPr>
        <p:spPr bwMode="auto">
          <a:xfrm>
            <a:off x="3580165" y="2978477"/>
            <a:ext cx="91563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a:t>Time</a:t>
            </a:r>
          </a:p>
        </p:txBody>
      </p:sp>
      <p:sp>
        <p:nvSpPr>
          <p:cNvPr id="1424436" name="Text Box 52"/>
          <p:cNvSpPr txBox="1">
            <a:spLocks noChangeArrowheads="1"/>
          </p:cNvSpPr>
          <p:nvPr/>
        </p:nvSpPr>
        <p:spPr bwMode="auto">
          <a:xfrm>
            <a:off x="6934200" y="1923414"/>
            <a:ext cx="4053840" cy="954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dirty="0"/>
              <a:t>Second thread interleaved cycle-by-cycle</a:t>
            </a:r>
          </a:p>
        </p:txBody>
      </p:sp>
      <p:sp>
        <p:nvSpPr>
          <p:cNvPr id="1424437" name="Line 53"/>
          <p:cNvSpPr>
            <a:spLocks noChangeShapeType="1"/>
          </p:cNvSpPr>
          <p:nvPr/>
        </p:nvSpPr>
        <p:spPr bwMode="auto">
          <a:xfrm flipH="1" flipV="1">
            <a:off x="4267200" y="1716087"/>
            <a:ext cx="685800" cy="762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4438" name="Text Box 54"/>
          <p:cNvSpPr txBox="1">
            <a:spLocks noChangeArrowheads="1"/>
          </p:cNvSpPr>
          <p:nvPr/>
        </p:nvSpPr>
        <p:spPr bwMode="auto">
          <a:xfrm>
            <a:off x="1728786" y="1335087"/>
            <a:ext cx="3063876"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dirty="0"/>
              <a:t>Instruction issue</a:t>
            </a:r>
          </a:p>
        </p:txBody>
      </p:sp>
      <p:sp>
        <p:nvSpPr>
          <p:cNvPr id="1424439" name="Line 55"/>
          <p:cNvSpPr>
            <a:spLocks noChangeShapeType="1"/>
          </p:cNvSpPr>
          <p:nvPr/>
        </p:nvSpPr>
        <p:spPr bwMode="auto">
          <a:xfrm flipV="1">
            <a:off x="6172200" y="3773487"/>
            <a:ext cx="762000" cy="1524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4440" name="Text Box 56"/>
          <p:cNvSpPr txBox="1">
            <a:spLocks noChangeArrowheads="1"/>
          </p:cNvSpPr>
          <p:nvPr/>
        </p:nvSpPr>
        <p:spPr bwMode="auto">
          <a:xfrm>
            <a:off x="6934200" y="3392487"/>
            <a:ext cx="3208020" cy="13849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dirty="0"/>
              <a:t>Partially filled cycle, i.e., IPC &lt; 4</a:t>
            </a:r>
          </a:p>
          <a:p>
            <a:pPr algn="l">
              <a:spcBef>
                <a:spcPct val="0"/>
              </a:spcBef>
            </a:pPr>
            <a:r>
              <a:rPr lang="en-US" sz="2800" b="1" i="1" dirty="0"/>
              <a:t>(</a:t>
            </a:r>
            <a:r>
              <a:rPr lang="en-US" sz="2800" b="1" i="1" dirty="0">
                <a:solidFill>
                  <a:srgbClr val="0000FF"/>
                </a:solidFill>
              </a:rPr>
              <a:t>horizontal waste)</a:t>
            </a:r>
          </a:p>
        </p:txBody>
      </p:sp>
      <p:sp>
        <p:nvSpPr>
          <p:cNvPr id="1424441" name="Line 57"/>
          <p:cNvSpPr>
            <a:spLocks noChangeShapeType="1"/>
          </p:cNvSpPr>
          <p:nvPr/>
        </p:nvSpPr>
        <p:spPr bwMode="auto">
          <a:xfrm flipV="1">
            <a:off x="6172200" y="2325687"/>
            <a:ext cx="762000" cy="1158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Tree>
    <p:extLst>
      <p:ext uri="{BB962C8B-B14F-4D97-AF65-F5344CB8AC3E}">
        <p14:creationId xmlns:p14="http://schemas.microsoft.com/office/powerpoint/2010/main" val="3675099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Font typeface="Wingdings" panose="05000000000000000000" pitchFamily="2" charset="2"/>
              <a:buChar char="l"/>
            </a:pPr>
            <a:r>
              <a:rPr lang="en-US" dirty="0" smtClean="0"/>
              <a:t>Assembly Language</a:t>
            </a:r>
          </a:p>
          <a:p>
            <a:pPr>
              <a:buFont typeface="Wingdings" panose="05000000000000000000" pitchFamily="2" charset="2"/>
              <a:buChar char="l"/>
            </a:pPr>
            <a:r>
              <a:rPr lang="en-US" dirty="0" smtClean="0"/>
              <a:t>Simple Processor Design</a:t>
            </a:r>
          </a:p>
          <a:p>
            <a:pPr>
              <a:buFont typeface="Wingdings" panose="05000000000000000000" pitchFamily="2" charset="2"/>
              <a:buChar char="l"/>
            </a:pPr>
            <a:r>
              <a:rPr lang="en-US" dirty="0" smtClean="0"/>
              <a:t>Pipelined Processor</a:t>
            </a:r>
          </a:p>
          <a:p>
            <a:pPr>
              <a:buFont typeface="Wingdings" panose="05000000000000000000" pitchFamily="2" charset="2"/>
              <a:buChar char="l"/>
            </a:pPr>
            <a:r>
              <a:rPr lang="en-US" dirty="0" smtClean="0"/>
              <a:t>Memory Hierarchy</a:t>
            </a:r>
          </a:p>
          <a:p>
            <a:pPr>
              <a:buFont typeface="Wingdings" panose="05000000000000000000" pitchFamily="2" charset="2"/>
              <a:buChar char="l"/>
            </a:pPr>
            <a:r>
              <a:rPr lang="en-US" dirty="0" smtClean="0"/>
              <a:t>Superscalar</a:t>
            </a:r>
          </a:p>
          <a:p>
            <a:pPr lvl="1">
              <a:buFont typeface="Wingdings" panose="05000000000000000000" pitchFamily="2" charset="2"/>
              <a:buChar char="Ø"/>
            </a:pPr>
            <a:r>
              <a:rPr lang="en-US" dirty="0" smtClean="0"/>
              <a:t>Register </a:t>
            </a:r>
            <a:r>
              <a:rPr lang="en-US" dirty="0" err="1" smtClean="0"/>
              <a:t>Scoreboarding</a:t>
            </a:r>
            <a:endParaRPr lang="en-US" dirty="0" smtClean="0"/>
          </a:p>
          <a:p>
            <a:pPr lvl="1">
              <a:buFont typeface="Wingdings" panose="05000000000000000000" pitchFamily="2" charset="2"/>
              <a:buChar char="Ø"/>
            </a:pPr>
            <a:r>
              <a:rPr lang="en-US" dirty="0" smtClean="0"/>
              <a:t>Register Renaming</a:t>
            </a:r>
          </a:p>
          <a:p>
            <a:pPr lvl="1">
              <a:buFont typeface="Wingdings" panose="05000000000000000000" pitchFamily="2" charset="2"/>
              <a:buChar char="Ø"/>
            </a:pPr>
            <a:r>
              <a:rPr lang="en-US" dirty="0" smtClean="0"/>
              <a:t>Interrupt and Exception </a:t>
            </a:r>
            <a:r>
              <a:rPr lang="en-US" dirty="0" smtClean="0"/>
              <a:t>Handling</a:t>
            </a:r>
          </a:p>
          <a:p>
            <a:pPr>
              <a:buFont typeface="Wingdings" panose="05000000000000000000" pitchFamily="2" charset="2"/>
              <a:buChar char="l"/>
            </a:pPr>
            <a:r>
              <a:rPr lang="en-US" dirty="0" smtClean="0"/>
              <a:t>Vector Processor</a:t>
            </a:r>
            <a:endParaRPr lang="en-US" dirty="0" smtClean="0"/>
          </a:p>
          <a:p>
            <a:pPr>
              <a:buFont typeface="Wingdings" panose="05000000000000000000" pitchFamily="2" charset="2"/>
              <a:buChar char="l"/>
            </a:pPr>
            <a:r>
              <a:rPr lang="en-US" dirty="0" smtClean="0">
                <a:solidFill>
                  <a:srgbClr val="FF0000"/>
                </a:solidFill>
              </a:rPr>
              <a:t>Multi-threading</a:t>
            </a:r>
          </a:p>
          <a:p>
            <a:endParaRPr lang="en-US" dirty="0" smtClean="0"/>
          </a:p>
        </p:txBody>
      </p:sp>
      <p:sp>
        <p:nvSpPr>
          <p:cNvPr id="2" name="Title 1"/>
          <p:cNvSpPr>
            <a:spLocks noGrp="1"/>
          </p:cNvSpPr>
          <p:nvPr>
            <p:ph type="title"/>
          </p:nvPr>
        </p:nvSpPr>
        <p:spPr/>
        <p:txBody>
          <a:bodyPr/>
          <a:lstStyle/>
          <a:p>
            <a:r>
              <a:rPr lang="en-US" dirty="0" smtClean="0"/>
              <a:t>Where are we and where to?</a:t>
            </a:r>
            <a:endParaRPr lang="en-US" dirty="0"/>
          </a:p>
        </p:txBody>
      </p:sp>
      <p:sp>
        <p:nvSpPr>
          <p:cNvPr id="6" name="Slide Number Placeholder 5"/>
          <p:cNvSpPr>
            <a:spLocks noGrp="1"/>
          </p:cNvSpPr>
          <p:nvPr>
            <p:ph type="sldNum" sz="quarter" idx="10"/>
          </p:nvPr>
        </p:nvSpPr>
        <p:spPr>
          <a:xfrm>
            <a:off x="9121775" y="6527800"/>
            <a:ext cx="2743200" cy="365125"/>
          </a:xfrm>
        </p:spPr>
        <p:txBody>
          <a:bodyPr/>
          <a:lstStyle/>
          <a:p>
            <a:fld id="{A36AEEF3-902E-4072-B881-9649E0D3784F}" type="slidenum">
              <a:rPr lang="en-US" smtClean="0"/>
              <a:pPr/>
              <a:t>2</a:t>
            </a:fld>
            <a:endParaRPr lang="en-US"/>
          </a:p>
        </p:txBody>
      </p:sp>
    </p:spTree>
    <p:extLst>
      <p:ext uri="{BB962C8B-B14F-4D97-AF65-F5344CB8AC3E}">
        <p14:creationId xmlns:p14="http://schemas.microsoft.com/office/powerpoint/2010/main" val="1180751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5" name="Rectangle 3"/>
          <p:cNvSpPr>
            <a:spLocks noGrp="1" noChangeArrowheads="1"/>
          </p:cNvSpPr>
          <p:nvPr>
            <p:ph type="body" idx="1"/>
          </p:nvPr>
        </p:nvSpPr>
        <p:spPr/>
        <p:txBody>
          <a:bodyPr/>
          <a:lstStyle/>
          <a:p>
            <a:r>
              <a:rPr lang="en-US" dirty="0" smtClean="0"/>
              <a:t>What is the effect of splitting into multiple processors?</a:t>
            </a:r>
          </a:p>
          <a:p>
            <a:pPr lvl="1"/>
            <a:r>
              <a:rPr lang="en-US" dirty="0" smtClean="0"/>
              <a:t>reduces horizontal waste, </a:t>
            </a:r>
          </a:p>
          <a:p>
            <a:pPr lvl="1"/>
            <a:r>
              <a:rPr lang="en-US" dirty="0" smtClean="0">
                <a:solidFill>
                  <a:schemeClr val="accent5"/>
                </a:solidFill>
              </a:rPr>
              <a:t>leaves some vertical waste, and </a:t>
            </a:r>
          </a:p>
          <a:p>
            <a:pPr lvl="1"/>
            <a:r>
              <a:rPr lang="en-US" dirty="0" smtClean="0"/>
              <a:t>puts upper limit on peak throughput of each thread.</a:t>
            </a:r>
            <a:endParaRPr lang="en-US" dirty="0"/>
          </a:p>
        </p:txBody>
      </p:sp>
      <p:sp>
        <p:nvSpPr>
          <p:cNvPr id="1426434" name="Rectangle 2"/>
          <p:cNvSpPr>
            <a:spLocks noGrp="1" noChangeArrowheads="1"/>
          </p:cNvSpPr>
          <p:nvPr>
            <p:ph type="title"/>
          </p:nvPr>
        </p:nvSpPr>
        <p:spPr/>
        <p:txBody>
          <a:bodyPr/>
          <a:lstStyle/>
          <a:p>
            <a:r>
              <a:rPr lang="en-US" smtClean="0"/>
              <a:t>Chip Multiprocessing (CMP)</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20</a:t>
            </a:fld>
            <a:endParaRPr lang="en-US"/>
          </a:p>
        </p:txBody>
      </p:sp>
      <p:grpSp>
        <p:nvGrpSpPr>
          <p:cNvPr id="9" name="그룹 8"/>
          <p:cNvGrpSpPr/>
          <p:nvPr/>
        </p:nvGrpSpPr>
        <p:grpSpPr>
          <a:xfrm>
            <a:off x="8620128" y="1219917"/>
            <a:ext cx="3692325" cy="5067738"/>
            <a:chOff x="9302239" y="1338458"/>
            <a:chExt cx="2955783" cy="4056831"/>
          </a:xfrm>
        </p:grpSpPr>
        <p:sp>
          <p:nvSpPr>
            <p:cNvPr id="1426436" name="Rectangle 4" descr="Solid diamond"/>
            <p:cNvSpPr>
              <a:spLocks noChangeArrowheads="1"/>
            </p:cNvSpPr>
            <p:nvPr/>
          </p:nvSpPr>
          <p:spPr bwMode="auto">
            <a:xfrm>
              <a:off x="10279063" y="20424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37" name="Rectangle 5" descr="Solid diamond"/>
            <p:cNvSpPr>
              <a:spLocks noChangeArrowheads="1"/>
            </p:cNvSpPr>
            <p:nvPr/>
          </p:nvSpPr>
          <p:spPr bwMode="auto">
            <a:xfrm>
              <a:off x="10583863" y="20424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38" name="Rectangle 6" descr="Wide upward diagonal"/>
            <p:cNvSpPr>
              <a:spLocks noChangeArrowheads="1"/>
            </p:cNvSpPr>
            <p:nvPr/>
          </p:nvSpPr>
          <p:spPr bwMode="auto">
            <a:xfrm>
              <a:off x="11125200" y="20424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39" name="Rectangle 7"/>
            <p:cNvSpPr>
              <a:spLocks noChangeArrowheads="1"/>
            </p:cNvSpPr>
            <p:nvPr/>
          </p:nvSpPr>
          <p:spPr bwMode="auto">
            <a:xfrm>
              <a:off x="11430000" y="20424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0" name="Rectangle 8"/>
            <p:cNvSpPr>
              <a:spLocks noChangeArrowheads="1"/>
            </p:cNvSpPr>
            <p:nvPr/>
          </p:nvSpPr>
          <p:spPr bwMode="auto">
            <a:xfrm>
              <a:off x="10279063" y="23472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1" name="Rectangle 9"/>
            <p:cNvSpPr>
              <a:spLocks noChangeArrowheads="1"/>
            </p:cNvSpPr>
            <p:nvPr/>
          </p:nvSpPr>
          <p:spPr bwMode="auto">
            <a:xfrm>
              <a:off x="10583863" y="23472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2" name="Rectangle 10"/>
            <p:cNvSpPr>
              <a:spLocks noChangeArrowheads="1"/>
            </p:cNvSpPr>
            <p:nvPr/>
          </p:nvSpPr>
          <p:spPr bwMode="auto">
            <a:xfrm>
              <a:off x="11125200" y="2347289"/>
              <a:ext cx="304800" cy="304800"/>
            </a:xfrm>
            <a:prstGeom prst="rect">
              <a:avLst/>
            </a:prstGeom>
            <a:solidFill>
              <a:schemeClr val="folHlink"/>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3" name="Rectangle 11" descr="Wide upward diagonal"/>
            <p:cNvSpPr>
              <a:spLocks noChangeArrowheads="1"/>
            </p:cNvSpPr>
            <p:nvPr/>
          </p:nvSpPr>
          <p:spPr bwMode="auto">
            <a:xfrm>
              <a:off x="11430000" y="23472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4" name="Rectangle 12"/>
            <p:cNvSpPr>
              <a:spLocks noChangeArrowheads="1"/>
            </p:cNvSpPr>
            <p:nvPr/>
          </p:nvSpPr>
          <p:spPr bwMode="auto">
            <a:xfrm>
              <a:off x="10279063" y="26520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5" name="Rectangle 13" descr="Solid diamond"/>
            <p:cNvSpPr>
              <a:spLocks noChangeArrowheads="1"/>
            </p:cNvSpPr>
            <p:nvPr/>
          </p:nvSpPr>
          <p:spPr bwMode="auto">
            <a:xfrm>
              <a:off x="10583863" y="2652089"/>
              <a:ext cx="304800" cy="304800"/>
            </a:xfrm>
            <a:prstGeom prst="rect">
              <a:avLst/>
            </a:prstGeom>
            <a:pattFill prst="solidDmnd">
              <a:fgClr>
                <a:schemeClr val="accent1"/>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6" name="Rectangle 14" descr="Wide upward diagonal"/>
            <p:cNvSpPr>
              <a:spLocks noChangeArrowheads="1"/>
            </p:cNvSpPr>
            <p:nvPr/>
          </p:nvSpPr>
          <p:spPr bwMode="auto">
            <a:xfrm>
              <a:off x="11125200" y="2652089"/>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7" name="Rectangle 15"/>
            <p:cNvSpPr>
              <a:spLocks noChangeArrowheads="1"/>
            </p:cNvSpPr>
            <p:nvPr/>
          </p:nvSpPr>
          <p:spPr bwMode="auto">
            <a:xfrm>
              <a:off x="11430000" y="26520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8" name="Rectangle 16"/>
            <p:cNvSpPr>
              <a:spLocks noChangeArrowheads="1"/>
            </p:cNvSpPr>
            <p:nvPr/>
          </p:nvSpPr>
          <p:spPr bwMode="auto">
            <a:xfrm>
              <a:off x="10279063" y="29568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49" name="Rectangle 17"/>
            <p:cNvSpPr>
              <a:spLocks noChangeArrowheads="1"/>
            </p:cNvSpPr>
            <p:nvPr/>
          </p:nvSpPr>
          <p:spPr bwMode="auto">
            <a:xfrm>
              <a:off x="10583863" y="29568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0" name="Rectangle 18"/>
            <p:cNvSpPr>
              <a:spLocks noChangeArrowheads="1"/>
            </p:cNvSpPr>
            <p:nvPr/>
          </p:nvSpPr>
          <p:spPr bwMode="auto">
            <a:xfrm>
              <a:off x="11125200" y="2956889"/>
              <a:ext cx="304800" cy="304800"/>
            </a:xfrm>
            <a:prstGeom prst="rect">
              <a:avLst/>
            </a:prstGeom>
            <a:solidFill>
              <a:schemeClr val="folHlink"/>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1" name="Rectangle 19"/>
            <p:cNvSpPr>
              <a:spLocks noChangeArrowheads="1"/>
            </p:cNvSpPr>
            <p:nvPr/>
          </p:nvSpPr>
          <p:spPr bwMode="auto">
            <a:xfrm>
              <a:off x="11430000" y="29568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2" name="Rectangle 20"/>
            <p:cNvSpPr>
              <a:spLocks noChangeArrowheads="1"/>
            </p:cNvSpPr>
            <p:nvPr/>
          </p:nvSpPr>
          <p:spPr bwMode="auto">
            <a:xfrm>
              <a:off x="10279063" y="32616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3" name="Rectangle 21" descr="Solid diamond"/>
            <p:cNvSpPr>
              <a:spLocks noChangeArrowheads="1"/>
            </p:cNvSpPr>
            <p:nvPr/>
          </p:nvSpPr>
          <p:spPr bwMode="auto">
            <a:xfrm>
              <a:off x="10583863" y="32616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4" name="Rectangle 22" descr="Wide upward diagonal"/>
            <p:cNvSpPr>
              <a:spLocks noChangeArrowheads="1"/>
            </p:cNvSpPr>
            <p:nvPr/>
          </p:nvSpPr>
          <p:spPr bwMode="auto">
            <a:xfrm>
              <a:off x="11125200" y="32616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5" name="Rectangle 23" descr="Wide upward diagonal"/>
            <p:cNvSpPr>
              <a:spLocks noChangeArrowheads="1"/>
            </p:cNvSpPr>
            <p:nvPr/>
          </p:nvSpPr>
          <p:spPr bwMode="auto">
            <a:xfrm>
              <a:off x="11430000" y="32616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6" name="Rectangle 24"/>
            <p:cNvSpPr>
              <a:spLocks noChangeArrowheads="1"/>
            </p:cNvSpPr>
            <p:nvPr/>
          </p:nvSpPr>
          <p:spPr bwMode="auto">
            <a:xfrm>
              <a:off x="10279063" y="35664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7" name="Rectangle 25"/>
            <p:cNvSpPr>
              <a:spLocks noChangeArrowheads="1"/>
            </p:cNvSpPr>
            <p:nvPr/>
          </p:nvSpPr>
          <p:spPr bwMode="auto">
            <a:xfrm>
              <a:off x="10583863" y="35664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8" name="Rectangle 26" descr="Wide upward diagonal"/>
            <p:cNvSpPr>
              <a:spLocks noChangeArrowheads="1"/>
            </p:cNvSpPr>
            <p:nvPr/>
          </p:nvSpPr>
          <p:spPr bwMode="auto">
            <a:xfrm>
              <a:off x="11125200" y="35664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59" name="Rectangle 27"/>
            <p:cNvSpPr>
              <a:spLocks noChangeArrowheads="1"/>
            </p:cNvSpPr>
            <p:nvPr/>
          </p:nvSpPr>
          <p:spPr bwMode="auto">
            <a:xfrm>
              <a:off x="11430000" y="35664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0" name="Rectangle 28" descr="Solid diamond"/>
            <p:cNvSpPr>
              <a:spLocks noChangeArrowheads="1"/>
            </p:cNvSpPr>
            <p:nvPr/>
          </p:nvSpPr>
          <p:spPr bwMode="auto">
            <a:xfrm>
              <a:off x="10279063" y="3871289"/>
              <a:ext cx="304800" cy="304800"/>
            </a:xfrm>
            <a:prstGeom prst="rect">
              <a:avLst/>
            </a:prstGeom>
            <a:pattFill prst="solidDmnd">
              <a:fgClr>
                <a:schemeClr val="accent1"/>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1" name="Rectangle 29" descr="Solid diamond"/>
            <p:cNvSpPr>
              <a:spLocks noChangeArrowheads="1"/>
            </p:cNvSpPr>
            <p:nvPr/>
          </p:nvSpPr>
          <p:spPr bwMode="auto">
            <a:xfrm>
              <a:off x="10583863" y="3871289"/>
              <a:ext cx="304800" cy="304800"/>
            </a:xfrm>
            <a:prstGeom prst="rect">
              <a:avLst/>
            </a:prstGeom>
            <a:pattFill prst="solidDmnd">
              <a:fgClr>
                <a:schemeClr val="accent1"/>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2" name="Rectangle 30"/>
            <p:cNvSpPr>
              <a:spLocks noChangeArrowheads="1"/>
            </p:cNvSpPr>
            <p:nvPr/>
          </p:nvSpPr>
          <p:spPr bwMode="auto">
            <a:xfrm>
              <a:off x="11125200" y="38712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3" name="Rectangle 31"/>
            <p:cNvSpPr>
              <a:spLocks noChangeArrowheads="1"/>
            </p:cNvSpPr>
            <p:nvPr/>
          </p:nvSpPr>
          <p:spPr bwMode="auto">
            <a:xfrm>
              <a:off x="11430000" y="38712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4" name="Rectangle 32"/>
            <p:cNvSpPr>
              <a:spLocks noChangeArrowheads="1"/>
            </p:cNvSpPr>
            <p:nvPr/>
          </p:nvSpPr>
          <p:spPr bwMode="auto">
            <a:xfrm>
              <a:off x="10279063" y="41760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5" name="Rectangle 33"/>
            <p:cNvSpPr>
              <a:spLocks noChangeArrowheads="1"/>
            </p:cNvSpPr>
            <p:nvPr/>
          </p:nvSpPr>
          <p:spPr bwMode="auto">
            <a:xfrm>
              <a:off x="10583863" y="41760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6" name="Rectangle 34" descr="Wide upward diagonal"/>
            <p:cNvSpPr>
              <a:spLocks noChangeArrowheads="1"/>
            </p:cNvSpPr>
            <p:nvPr/>
          </p:nvSpPr>
          <p:spPr bwMode="auto">
            <a:xfrm>
              <a:off x="11125200" y="41760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7" name="Rectangle 35"/>
            <p:cNvSpPr>
              <a:spLocks noChangeArrowheads="1"/>
            </p:cNvSpPr>
            <p:nvPr/>
          </p:nvSpPr>
          <p:spPr bwMode="auto">
            <a:xfrm>
              <a:off x="11430000" y="41760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8" name="Rectangle 36" descr="Solid diamond"/>
            <p:cNvSpPr>
              <a:spLocks noChangeArrowheads="1"/>
            </p:cNvSpPr>
            <p:nvPr/>
          </p:nvSpPr>
          <p:spPr bwMode="auto">
            <a:xfrm>
              <a:off x="10279063" y="44808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69" name="Rectangle 37" descr="Solid diamond"/>
            <p:cNvSpPr>
              <a:spLocks noChangeArrowheads="1"/>
            </p:cNvSpPr>
            <p:nvPr/>
          </p:nvSpPr>
          <p:spPr bwMode="auto">
            <a:xfrm>
              <a:off x="10583863" y="44808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0" name="Rectangle 38"/>
            <p:cNvSpPr>
              <a:spLocks noChangeArrowheads="1"/>
            </p:cNvSpPr>
            <p:nvPr/>
          </p:nvSpPr>
          <p:spPr bwMode="auto">
            <a:xfrm>
              <a:off x="11125200" y="44808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1" name="Rectangle 39"/>
            <p:cNvSpPr>
              <a:spLocks noChangeArrowheads="1"/>
            </p:cNvSpPr>
            <p:nvPr/>
          </p:nvSpPr>
          <p:spPr bwMode="auto">
            <a:xfrm>
              <a:off x="11430000" y="44808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2" name="Rectangle 40" descr="Solid diamond"/>
            <p:cNvSpPr>
              <a:spLocks noChangeArrowheads="1"/>
            </p:cNvSpPr>
            <p:nvPr/>
          </p:nvSpPr>
          <p:spPr bwMode="auto">
            <a:xfrm>
              <a:off x="10279063" y="47856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3" name="Rectangle 41" descr="Solid diamond"/>
            <p:cNvSpPr>
              <a:spLocks noChangeArrowheads="1"/>
            </p:cNvSpPr>
            <p:nvPr/>
          </p:nvSpPr>
          <p:spPr bwMode="auto">
            <a:xfrm>
              <a:off x="10583863" y="4785689"/>
              <a:ext cx="304800" cy="304800"/>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4" name="Rectangle 42" descr="Wide upward diagonal"/>
            <p:cNvSpPr>
              <a:spLocks noChangeArrowheads="1"/>
            </p:cNvSpPr>
            <p:nvPr/>
          </p:nvSpPr>
          <p:spPr bwMode="auto">
            <a:xfrm>
              <a:off x="11125200" y="47856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5" name="Rectangle 43" descr="Wide upward diagonal"/>
            <p:cNvSpPr>
              <a:spLocks noChangeArrowheads="1"/>
            </p:cNvSpPr>
            <p:nvPr/>
          </p:nvSpPr>
          <p:spPr bwMode="auto">
            <a:xfrm>
              <a:off x="11430000" y="4785689"/>
              <a:ext cx="304800" cy="304800"/>
            </a:xfrm>
            <a:prstGeom prst="rect">
              <a:avLst/>
            </a:prstGeom>
            <a:pattFill prst="wdUpDiag">
              <a:fgClr>
                <a:srgbClr val="FF9933"/>
              </a:fgClr>
              <a:bgClr>
                <a:srgbClr val="FFFFFF"/>
              </a:bgClr>
            </a:patt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6" name="Rectangle 44"/>
            <p:cNvSpPr>
              <a:spLocks noChangeArrowheads="1"/>
            </p:cNvSpPr>
            <p:nvPr/>
          </p:nvSpPr>
          <p:spPr bwMode="auto">
            <a:xfrm>
              <a:off x="10279063" y="50904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7" name="Rectangle 45"/>
            <p:cNvSpPr>
              <a:spLocks noChangeArrowheads="1"/>
            </p:cNvSpPr>
            <p:nvPr/>
          </p:nvSpPr>
          <p:spPr bwMode="auto">
            <a:xfrm>
              <a:off x="10583863" y="5090489"/>
              <a:ext cx="304800" cy="3048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8" name="Rectangle 46" descr="Wide upward diagonal"/>
            <p:cNvSpPr>
              <a:spLocks noChangeArrowheads="1"/>
            </p:cNvSpPr>
            <p:nvPr/>
          </p:nvSpPr>
          <p:spPr bwMode="auto">
            <a:xfrm>
              <a:off x="11125200" y="5090489"/>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79" name="Rectangle 47" descr="Wide upward diagonal"/>
            <p:cNvSpPr>
              <a:spLocks noChangeArrowheads="1"/>
            </p:cNvSpPr>
            <p:nvPr/>
          </p:nvSpPr>
          <p:spPr bwMode="auto">
            <a:xfrm>
              <a:off x="11430000" y="5090489"/>
              <a:ext cx="304800" cy="304800"/>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6480" name="Line 48"/>
            <p:cNvSpPr>
              <a:spLocks noChangeShapeType="1"/>
            </p:cNvSpPr>
            <p:nvPr/>
          </p:nvSpPr>
          <p:spPr bwMode="auto">
            <a:xfrm>
              <a:off x="10234613" y="1828176"/>
              <a:ext cx="63341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6481" name="Text Box 49"/>
            <p:cNvSpPr txBox="1">
              <a:spLocks noChangeArrowheads="1"/>
            </p:cNvSpPr>
            <p:nvPr/>
          </p:nvSpPr>
          <p:spPr bwMode="auto">
            <a:xfrm>
              <a:off x="10299047" y="1338458"/>
              <a:ext cx="195897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en-US" sz="2800" b="1" i="1" dirty="0"/>
                <a:t>Issue width</a:t>
              </a:r>
            </a:p>
          </p:txBody>
        </p:sp>
        <p:sp>
          <p:nvSpPr>
            <p:cNvPr id="1426482" name="Line 50"/>
            <p:cNvSpPr>
              <a:spLocks noChangeShapeType="1"/>
            </p:cNvSpPr>
            <p:nvPr/>
          </p:nvSpPr>
          <p:spPr bwMode="auto">
            <a:xfrm>
              <a:off x="10080624" y="2956889"/>
              <a:ext cx="0" cy="1447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6483" name="Text Box 51"/>
            <p:cNvSpPr txBox="1">
              <a:spLocks noChangeArrowheads="1"/>
            </p:cNvSpPr>
            <p:nvPr/>
          </p:nvSpPr>
          <p:spPr bwMode="auto">
            <a:xfrm>
              <a:off x="9302239" y="3361081"/>
              <a:ext cx="91563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a:t>Time</a:t>
              </a:r>
            </a:p>
          </p:txBody>
        </p:sp>
        <p:sp>
          <p:nvSpPr>
            <p:cNvPr id="1426484" name="Line 52"/>
            <p:cNvSpPr>
              <a:spLocks noChangeShapeType="1"/>
            </p:cNvSpPr>
            <p:nvPr/>
          </p:nvSpPr>
          <p:spPr bwMode="auto">
            <a:xfrm>
              <a:off x="11133138" y="1810714"/>
              <a:ext cx="63341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grpSp>
    </p:spTree>
    <p:extLst>
      <p:ext uri="{BB962C8B-B14F-4D97-AF65-F5344CB8AC3E}">
        <p14:creationId xmlns:p14="http://schemas.microsoft.com/office/powerpoint/2010/main" val="139649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6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6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2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3" name="Rectangle 3"/>
          <p:cNvSpPr>
            <a:spLocks noGrp="1" noChangeArrowheads="1"/>
          </p:cNvSpPr>
          <p:nvPr>
            <p:ph type="body" idx="1"/>
          </p:nvPr>
        </p:nvSpPr>
        <p:spPr/>
        <p:txBody>
          <a:bodyPr/>
          <a:lstStyle/>
          <a:p>
            <a:r>
              <a:rPr lang="en-US" dirty="0" smtClean="0">
                <a:solidFill>
                  <a:srgbClr val="C00000"/>
                </a:solidFill>
              </a:rPr>
              <a:t>Interleave multiple threads to multiple issue slots with no restrictions</a:t>
            </a:r>
            <a:endParaRPr lang="en-US" dirty="0">
              <a:solidFill>
                <a:srgbClr val="C00000"/>
              </a:solidFill>
            </a:endParaRPr>
          </a:p>
        </p:txBody>
      </p:sp>
      <p:sp>
        <p:nvSpPr>
          <p:cNvPr id="1428482" name="Rectangle 2"/>
          <p:cNvSpPr>
            <a:spLocks noGrp="1" noChangeArrowheads="1"/>
          </p:cNvSpPr>
          <p:nvPr>
            <p:ph type="title"/>
          </p:nvPr>
        </p:nvSpPr>
        <p:spPr>
          <a:xfrm>
            <a:off x="85845" y="-13885"/>
            <a:ext cx="10515600" cy="688172"/>
          </a:xfrm>
        </p:spPr>
        <p:txBody>
          <a:bodyPr/>
          <a:lstStyle/>
          <a:p>
            <a:r>
              <a:rPr lang="en-US" sz="3600" dirty="0" smtClean="0"/>
              <a:t>Ideal Superscalar Multithreading </a:t>
            </a:r>
            <a:r>
              <a:rPr lang="en-US" dirty="0" smtClean="0"/>
              <a:t/>
            </a:r>
            <a:br>
              <a:rPr lang="en-US" dirty="0" smtClean="0"/>
            </a:br>
            <a:r>
              <a:rPr lang="en-US" sz="2800" dirty="0" smtClean="0"/>
              <a:t>[</a:t>
            </a:r>
            <a:r>
              <a:rPr lang="en-US" sz="2800" dirty="0" err="1" smtClean="0"/>
              <a:t>Tullsen</a:t>
            </a:r>
            <a:r>
              <a:rPr lang="en-US" sz="2800" dirty="0" smtClean="0"/>
              <a:t>, Eggers, Levy, UW, 1995]</a:t>
            </a:r>
            <a:endParaRPr lang="en-US" sz="2800"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21</a:t>
            </a:fld>
            <a:endParaRPr lang="en-US"/>
          </a:p>
        </p:txBody>
      </p:sp>
      <p:grpSp>
        <p:nvGrpSpPr>
          <p:cNvPr id="1428484" name="Group 4"/>
          <p:cNvGrpSpPr>
            <a:grpSpLocks/>
          </p:cNvGrpSpPr>
          <p:nvPr/>
        </p:nvGrpSpPr>
        <p:grpSpPr bwMode="auto">
          <a:xfrm>
            <a:off x="7081960" y="1580427"/>
            <a:ext cx="3292134" cy="4918744"/>
            <a:chOff x="1694" y="832"/>
            <a:chExt cx="1692" cy="2528"/>
          </a:xfrm>
        </p:grpSpPr>
        <p:grpSp>
          <p:nvGrpSpPr>
            <p:cNvPr id="1428485" name="Group 5"/>
            <p:cNvGrpSpPr>
              <a:grpSpLocks/>
            </p:cNvGrpSpPr>
            <p:nvPr/>
          </p:nvGrpSpPr>
          <p:grpSpPr bwMode="auto">
            <a:xfrm>
              <a:off x="2352" y="1248"/>
              <a:ext cx="768" cy="2112"/>
              <a:chOff x="2352" y="1248"/>
              <a:chExt cx="768" cy="2112"/>
            </a:xfrm>
          </p:grpSpPr>
          <p:sp>
            <p:nvSpPr>
              <p:cNvPr id="1428486" name="Rectangle 6" descr="Solid diamond"/>
              <p:cNvSpPr>
                <a:spLocks noChangeArrowheads="1"/>
              </p:cNvSpPr>
              <p:nvPr/>
            </p:nvSpPr>
            <p:spPr bwMode="auto">
              <a:xfrm>
                <a:off x="2352" y="124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87" name="Rectangle 7" descr="Solid diamond"/>
              <p:cNvSpPr>
                <a:spLocks noChangeArrowheads="1"/>
              </p:cNvSpPr>
              <p:nvPr/>
            </p:nvSpPr>
            <p:spPr bwMode="auto">
              <a:xfrm>
                <a:off x="2544" y="124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88" name="Rectangle 8" descr="Solid diamond"/>
              <p:cNvSpPr>
                <a:spLocks noChangeArrowheads="1"/>
              </p:cNvSpPr>
              <p:nvPr/>
            </p:nvSpPr>
            <p:spPr bwMode="auto">
              <a:xfrm>
                <a:off x="2736" y="124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89" name="Rectangle 9"/>
              <p:cNvSpPr>
                <a:spLocks noChangeArrowheads="1"/>
              </p:cNvSpPr>
              <p:nvPr/>
            </p:nvSpPr>
            <p:spPr bwMode="auto">
              <a:xfrm>
                <a:off x="2928" y="124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0" name="Rectangle 10"/>
              <p:cNvSpPr>
                <a:spLocks noChangeArrowheads="1"/>
              </p:cNvSpPr>
              <p:nvPr/>
            </p:nvSpPr>
            <p:spPr bwMode="auto">
              <a:xfrm>
                <a:off x="2352" y="144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1" name="Rectangle 11" descr="Dark horizontal"/>
              <p:cNvSpPr>
                <a:spLocks noChangeArrowheads="1"/>
              </p:cNvSpPr>
              <p:nvPr/>
            </p:nvSpPr>
            <p:spPr bwMode="auto">
              <a:xfrm>
                <a:off x="2544" y="1440"/>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2" name="Rectangle 12" descr="Solid diamond"/>
              <p:cNvSpPr>
                <a:spLocks noChangeArrowheads="1"/>
              </p:cNvSpPr>
              <p:nvPr/>
            </p:nvSpPr>
            <p:spPr bwMode="auto">
              <a:xfrm>
                <a:off x="2736" y="1440"/>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3" name="Rectangle 13"/>
              <p:cNvSpPr>
                <a:spLocks noChangeArrowheads="1"/>
              </p:cNvSpPr>
              <p:nvPr/>
            </p:nvSpPr>
            <p:spPr bwMode="auto">
              <a:xfrm>
                <a:off x="2928" y="144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4" name="Rectangle 14"/>
              <p:cNvSpPr>
                <a:spLocks noChangeArrowheads="1"/>
              </p:cNvSpPr>
              <p:nvPr/>
            </p:nvSpPr>
            <p:spPr bwMode="auto">
              <a:xfrm>
                <a:off x="2352" y="163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5" name="Rectangle 15" descr="Wide upward diagonal"/>
              <p:cNvSpPr>
                <a:spLocks noChangeArrowheads="1"/>
              </p:cNvSpPr>
              <p:nvPr/>
            </p:nvSpPr>
            <p:spPr bwMode="auto">
              <a:xfrm>
                <a:off x="2544" y="1632"/>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6" name="Rectangle 16" descr="Wide upward diagonal"/>
              <p:cNvSpPr>
                <a:spLocks noChangeArrowheads="1"/>
              </p:cNvSpPr>
              <p:nvPr/>
            </p:nvSpPr>
            <p:spPr bwMode="auto">
              <a:xfrm>
                <a:off x="2736" y="1632"/>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7" name="Rectangle 17" descr="Solid diamond"/>
              <p:cNvSpPr>
                <a:spLocks noChangeArrowheads="1"/>
              </p:cNvSpPr>
              <p:nvPr/>
            </p:nvSpPr>
            <p:spPr bwMode="auto">
              <a:xfrm>
                <a:off x="2928" y="1632"/>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8" name="Rectangle 18" descr="Dark horizontal"/>
              <p:cNvSpPr>
                <a:spLocks noChangeArrowheads="1"/>
              </p:cNvSpPr>
              <p:nvPr/>
            </p:nvSpPr>
            <p:spPr bwMode="auto">
              <a:xfrm>
                <a:off x="2352" y="1824"/>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499" name="Rectangle 19" descr="Dark horizontal"/>
              <p:cNvSpPr>
                <a:spLocks noChangeArrowheads="1"/>
              </p:cNvSpPr>
              <p:nvPr/>
            </p:nvSpPr>
            <p:spPr bwMode="auto">
              <a:xfrm>
                <a:off x="2544" y="1824"/>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0" name="Rectangle 20" descr="Wide upward diagonal"/>
              <p:cNvSpPr>
                <a:spLocks noChangeArrowheads="1"/>
              </p:cNvSpPr>
              <p:nvPr/>
            </p:nvSpPr>
            <p:spPr bwMode="auto">
              <a:xfrm>
                <a:off x="2736" y="1824"/>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1" name="Rectangle 21" descr="Dark horizontal"/>
              <p:cNvSpPr>
                <a:spLocks noChangeArrowheads="1"/>
              </p:cNvSpPr>
              <p:nvPr/>
            </p:nvSpPr>
            <p:spPr bwMode="auto">
              <a:xfrm>
                <a:off x="2928" y="1824"/>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2" name="Rectangle 22" descr="Dark horizontal"/>
              <p:cNvSpPr>
                <a:spLocks noChangeArrowheads="1"/>
              </p:cNvSpPr>
              <p:nvPr/>
            </p:nvSpPr>
            <p:spPr bwMode="auto">
              <a:xfrm>
                <a:off x="2352" y="2016"/>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3" name="Rectangle 23" descr="Solid diamond"/>
              <p:cNvSpPr>
                <a:spLocks noChangeArrowheads="1"/>
              </p:cNvSpPr>
              <p:nvPr/>
            </p:nvSpPr>
            <p:spPr bwMode="auto">
              <a:xfrm>
                <a:off x="2544" y="201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4" name="Rectangle 24" descr="Solid diamond"/>
              <p:cNvSpPr>
                <a:spLocks noChangeArrowheads="1"/>
              </p:cNvSpPr>
              <p:nvPr/>
            </p:nvSpPr>
            <p:spPr bwMode="auto">
              <a:xfrm>
                <a:off x="2736" y="201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5" name="Rectangle 25" descr="Wide upward diagonal"/>
              <p:cNvSpPr>
                <a:spLocks noChangeArrowheads="1"/>
              </p:cNvSpPr>
              <p:nvPr/>
            </p:nvSpPr>
            <p:spPr bwMode="auto">
              <a:xfrm>
                <a:off x="2928" y="2016"/>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6" name="Rectangle 26"/>
              <p:cNvSpPr>
                <a:spLocks noChangeArrowheads="1"/>
              </p:cNvSpPr>
              <p:nvPr/>
            </p:nvSpPr>
            <p:spPr bwMode="auto">
              <a:xfrm>
                <a:off x="2352" y="220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7" name="Rectangle 27"/>
              <p:cNvSpPr>
                <a:spLocks noChangeArrowheads="1"/>
              </p:cNvSpPr>
              <p:nvPr/>
            </p:nvSpPr>
            <p:spPr bwMode="auto">
              <a:xfrm>
                <a:off x="2544" y="220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8" name="Rectangle 28" descr="Solid diamond"/>
              <p:cNvSpPr>
                <a:spLocks noChangeArrowheads="1"/>
              </p:cNvSpPr>
              <p:nvPr/>
            </p:nvSpPr>
            <p:spPr bwMode="auto">
              <a:xfrm>
                <a:off x="2736" y="2208"/>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09" name="Rectangle 29" descr="Dark horizontal"/>
              <p:cNvSpPr>
                <a:spLocks noChangeArrowheads="1"/>
              </p:cNvSpPr>
              <p:nvPr/>
            </p:nvSpPr>
            <p:spPr bwMode="auto">
              <a:xfrm>
                <a:off x="2928" y="2208"/>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0" name="Rectangle 30" descr="Wide upward diagonal"/>
              <p:cNvSpPr>
                <a:spLocks noChangeArrowheads="1"/>
              </p:cNvSpPr>
              <p:nvPr/>
            </p:nvSpPr>
            <p:spPr bwMode="auto">
              <a:xfrm>
                <a:off x="2352" y="2400"/>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1" name="Rectangle 31" descr="Wide upward diagonal"/>
              <p:cNvSpPr>
                <a:spLocks noChangeArrowheads="1"/>
              </p:cNvSpPr>
              <p:nvPr/>
            </p:nvSpPr>
            <p:spPr bwMode="auto">
              <a:xfrm>
                <a:off x="2544" y="2400"/>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2" name="Rectangle 32"/>
              <p:cNvSpPr>
                <a:spLocks noChangeArrowheads="1"/>
              </p:cNvSpPr>
              <p:nvPr/>
            </p:nvSpPr>
            <p:spPr bwMode="auto">
              <a:xfrm>
                <a:off x="2736" y="2400"/>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3" name="Rectangle 33" descr="Dark horizontal"/>
              <p:cNvSpPr>
                <a:spLocks noChangeArrowheads="1"/>
              </p:cNvSpPr>
              <p:nvPr/>
            </p:nvSpPr>
            <p:spPr bwMode="auto">
              <a:xfrm>
                <a:off x="2928" y="2400"/>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4" name="Rectangle 34" descr="Wide upward diagonal"/>
              <p:cNvSpPr>
                <a:spLocks noChangeArrowheads="1"/>
              </p:cNvSpPr>
              <p:nvPr/>
            </p:nvSpPr>
            <p:spPr bwMode="auto">
              <a:xfrm>
                <a:off x="2352" y="2592"/>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5" name="Rectangle 35"/>
              <p:cNvSpPr>
                <a:spLocks noChangeArrowheads="1"/>
              </p:cNvSpPr>
              <p:nvPr/>
            </p:nvSpPr>
            <p:spPr bwMode="auto">
              <a:xfrm>
                <a:off x="2544" y="2592"/>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6" name="Rectangle 36" descr="Solid diamond"/>
              <p:cNvSpPr>
                <a:spLocks noChangeArrowheads="1"/>
              </p:cNvSpPr>
              <p:nvPr/>
            </p:nvSpPr>
            <p:spPr bwMode="auto">
              <a:xfrm>
                <a:off x="2736" y="2592"/>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7" name="Rectangle 37" descr="Dark horizontal"/>
              <p:cNvSpPr>
                <a:spLocks noChangeArrowheads="1"/>
              </p:cNvSpPr>
              <p:nvPr/>
            </p:nvSpPr>
            <p:spPr bwMode="auto">
              <a:xfrm>
                <a:off x="2928" y="2592"/>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8" name="Rectangle 38" descr="Solid diamond"/>
              <p:cNvSpPr>
                <a:spLocks noChangeArrowheads="1"/>
              </p:cNvSpPr>
              <p:nvPr/>
            </p:nvSpPr>
            <p:spPr bwMode="auto">
              <a:xfrm>
                <a:off x="2352" y="2784"/>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19" name="Rectangle 39" descr="Solid diamond"/>
              <p:cNvSpPr>
                <a:spLocks noChangeArrowheads="1"/>
              </p:cNvSpPr>
              <p:nvPr/>
            </p:nvSpPr>
            <p:spPr bwMode="auto">
              <a:xfrm>
                <a:off x="2544" y="2784"/>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0" name="Rectangle 40"/>
              <p:cNvSpPr>
                <a:spLocks noChangeArrowheads="1"/>
              </p:cNvSpPr>
              <p:nvPr/>
            </p:nvSpPr>
            <p:spPr bwMode="auto">
              <a:xfrm>
                <a:off x="2736" y="278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1" name="Rectangle 41"/>
              <p:cNvSpPr>
                <a:spLocks noChangeArrowheads="1"/>
              </p:cNvSpPr>
              <p:nvPr/>
            </p:nvSpPr>
            <p:spPr bwMode="auto">
              <a:xfrm>
                <a:off x="2928" y="2784"/>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2" name="Rectangle 42" descr="Solid diamond"/>
              <p:cNvSpPr>
                <a:spLocks noChangeArrowheads="1"/>
              </p:cNvSpPr>
              <p:nvPr/>
            </p:nvSpPr>
            <p:spPr bwMode="auto">
              <a:xfrm>
                <a:off x="2352"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3" name="Rectangle 43" descr="Solid diamond"/>
              <p:cNvSpPr>
                <a:spLocks noChangeArrowheads="1"/>
              </p:cNvSpPr>
              <p:nvPr/>
            </p:nvSpPr>
            <p:spPr bwMode="auto">
              <a:xfrm>
                <a:off x="2544"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4" name="Rectangle 44" descr="Solid diamond"/>
              <p:cNvSpPr>
                <a:spLocks noChangeArrowheads="1"/>
              </p:cNvSpPr>
              <p:nvPr/>
            </p:nvSpPr>
            <p:spPr bwMode="auto">
              <a:xfrm>
                <a:off x="2736"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5" name="Rectangle 45" descr="Solid diamond"/>
              <p:cNvSpPr>
                <a:spLocks noChangeArrowheads="1"/>
              </p:cNvSpPr>
              <p:nvPr/>
            </p:nvSpPr>
            <p:spPr bwMode="auto">
              <a:xfrm>
                <a:off x="2928" y="2976"/>
                <a:ext cx="192" cy="192"/>
              </a:xfrm>
              <a:prstGeom prst="rect">
                <a:avLst/>
              </a:prstGeom>
              <a:pattFill prst="solidDmnd">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6" name="Rectangle 46" descr="Dark horizontal"/>
              <p:cNvSpPr>
                <a:spLocks noChangeArrowheads="1"/>
              </p:cNvSpPr>
              <p:nvPr/>
            </p:nvSpPr>
            <p:spPr bwMode="auto">
              <a:xfrm>
                <a:off x="2352" y="3168"/>
                <a:ext cx="192" cy="192"/>
              </a:xfrm>
              <a:prstGeom prst="rect">
                <a:avLst/>
              </a:prstGeom>
              <a:pattFill prst="dkHorz">
                <a:fgClr>
                  <a:schemeClr val="accent6">
                    <a:lumMod val="75000"/>
                  </a:schemeClr>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7" name="Rectangle 47"/>
              <p:cNvSpPr>
                <a:spLocks noChangeArrowheads="1"/>
              </p:cNvSpPr>
              <p:nvPr/>
            </p:nvSpPr>
            <p:spPr bwMode="auto">
              <a:xfrm>
                <a:off x="2544" y="3168"/>
                <a:ext cx="192" cy="192"/>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8" name="Rectangle 48" descr="Wide upward diagonal"/>
              <p:cNvSpPr>
                <a:spLocks noChangeArrowheads="1"/>
              </p:cNvSpPr>
              <p:nvPr/>
            </p:nvSpPr>
            <p:spPr bwMode="auto">
              <a:xfrm>
                <a:off x="2736" y="3168"/>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28529" name="Rectangle 49" descr="Wide upward diagonal"/>
              <p:cNvSpPr>
                <a:spLocks noChangeArrowheads="1"/>
              </p:cNvSpPr>
              <p:nvPr/>
            </p:nvSpPr>
            <p:spPr bwMode="auto">
              <a:xfrm>
                <a:off x="2928" y="3168"/>
                <a:ext cx="192" cy="192"/>
              </a:xfrm>
              <a:prstGeom prst="rect">
                <a:avLst/>
              </a:prstGeom>
              <a:pattFill prst="wdUpDiag">
                <a:fgClr>
                  <a:srgbClr val="FF9933"/>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428530" name="Line 50"/>
            <p:cNvSpPr>
              <a:spLocks noChangeShapeType="1"/>
            </p:cNvSpPr>
            <p:nvPr/>
          </p:nvSpPr>
          <p:spPr bwMode="auto">
            <a:xfrm>
              <a:off x="2352" y="1133"/>
              <a:ext cx="768"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8531" name="Text Box 51"/>
            <p:cNvSpPr txBox="1">
              <a:spLocks noChangeArrowheads="1"/>
            </p:cNvSpPr>
            <p:nvPr/>
          </p:nvSpPr>
          <p:spPr bwMode="auto">
            <a:xfrm>
              <a:off x="2208" y="832"/>
              <a:ext cx="1178"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dirty="0"/>
                <a:t>Issue width</a:t>
              </a:r>
            </a:p>
          </p:txBody>
        </p:sp>
        <p:sp>
          <p:nvSpPr>
            <p:cNvPr id="1428532" name="Line 52"/>
            <p:cNvSpPr>
              <a:spLocks noChangeShapeType="1"/>
            </p:cNvSpPr>
            <p:nvPr/>
          </p:nvSpPr>
          <p:spPr bwMode="auto">
            <a:xfrm>
              <a:off x="2208" y="1824"/>
              <a:ext cx="0" cy="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28533" name="Text Box 53"/>
            <p:cNvSpPr txBox="1">
              <a:spLocks noChangeArrowheads="1"/>
            </p:cNvSpPr>
            <p:nvPr/>
          </p:nvSpPr>
          <p:spPr bwMode="auto">
            <a:xfrm>
              <a:off x="1694" y="2016"/>
              <a:ext cx="577"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b="1" i="1"/>
                <a:t>Time</a:t>
              </a:r>
            </a:p>
          </p:txBody>
        </p:sp>
      </p:grpSp>
    </p:spTree>
    <p:extLst>
      <p:ext uri="{BB962C8B-B14F-4D97-AF65-F5344CB8AC3E}">
        <p14:creationId xmlns:p14="http://schemas.microsoft.com/office/powerpoint/2010/main" val="1628310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1" name="Rectangle 3"/>
          <p:cNvSpPr>
            <a:spLocks noGrp="1" noChangeArrowheads="1"/>
          </p:cNvSpPr>
          <p:nvPr>
            <p:ph type="body" idx="1"/>
          </p:nvPr>
        </p:nvSpPr>
        <p:spPr/>
        <p:txBody>
          <a:bodyPr/>
          <a:lstStyle/>
          <a:p>
            <a:pPr>
              <a:buFont typeface="Wingdings" panose="05000000000000000000" pitchFamily="2" charset="2"/>
              <a:buChar char="l"/>
            </a:pPr>
            <a:r>
              <a:rPr lang="en-US" sz="3000" dirty="0" smtClean="0">
                <a:solidFill>
                  <a:srgbClr val="C00000"/>
                </a:solidFill>
              </a:rPr>
              <a:t>Add multiple contexts and fetch engines and allow instructions </a:t>
            </a:r>
          </a:p>
          <a:p>
            <a:pPr lvl="1">
              <a:buFont typeface="Wingdings" panose="05000000000000000000" pitchFamily="2" charset="2"/>
              <a:buChar char="Ø"/>
            </a:pPr>
            <a:r>
              <a:rPr lang="en-US" dirty="0" smtClean="0"/>
              <a:t>fetched from different threads to issue simultaneously</a:t>
            </a:r>
          </a:p>
          <a:p>
            <a:pPr>
              <a:buFont typeface="Wingdings" panose="05000000000000000000" pitchFamily="2" charset="2"/>
              <a:buChar char="l"/>
            </a:pPr>
            <a:r>
              <a:rPr lang="en-US" sz="3000" dirty="0" smtClean="0"/>
              <a:t>Utilize wide out-of-order superscalar processor issue queue </a:t>
            </a:r>
          </a:p>
          <a:p>
            <a:pPr lvl="1">
              <a:buFont typeface="Wingdings" panose="05000000000000000000" pitchFamily="2" charset="2"/>
              <a:buChar char="Ø"/>
            </a:pPr>
            <a:r>
              <a:rPr lang="en-US" dirty="0" smtClean="0"/>
              <a:t>to find instructions to issue from multiple threads</a:t>
            </a:r>
          </a:p>
          <a:p>
            <a:pPr>
              <a:buFont typeface="Wingdings" panose="05000000000000000000" pitchFamily="2" charset="2"/>
              <a:buChar char="l"/>
            </a:pPr>
            <a:r>
              <a:rPr lang="en-US" sz="3000" dirty="0" smtClean="0"/>
              <a:t>OOO instruction window </a:t>
            </a:r>
          </a:p>
          <a:p>
            <a:pPr lvl="1">
              <a:buFont typeface="Wingdings" panose="05000000000000000000" pitchFamily="2" charset="2"/>
              <a:buChar char="Ø"/>
            </a:pPr>
            <a:r>
              <a:rPr lang="en-US" dirty="0" smtClean="0"/>
              <a:t>already has most of the circuitry required to schedule from multiple threads</a:t>
            </a:r>
          </a:p>
          <a:p>
            <a:pPr>
              <a:buFont typeface="Wingdings" panose="05000000000000000000" pitchFamily="2" charset="2"/>
              <a:buChar char="l"/>
            </a:pPr>
            <a:r>
              <a:rPr lang="en-US" sz="3000" dirty="0" smtClean="0"/>
              <a:t>Any single thread can utilize whole machine</a:t>
            </a:r>
            <a:endParaRPr lang="en-US" sz="3000" dirty="0"/>
          </a:p>
        </p:txBody>
      </p:sp>
      <p:sp>
        <p:nvSpPr>
          <p:cNvPr id="1430530" name="Rectangle 2"/>
          <p:cNvSpPr>
            <a:spLocks noGrp="1" noChangeArrowheads="1"/>
          </p:cNvSpPr>
          <p:nvPr>
            <p:ph type="title"/>
          </p:nvPr>
        </p:nvSpPr>
        <p:spPr>
          <a:xfrm>
            <a:off x="85845" y="0"/>
            <a:ext cx="10515600" cy="688172"/>
          </a:xfrm>
        </p:spPr>
        <p:txBody>
          <a:bodyPr/>
          <a:lstStyle/>
          <a:p>
            <a:r>
              <a:rPr lang="en-US" sz="3600" dirty="0" smtClean="0"/>
              <a:t>O-o-O Simultaneous Multithreading</a:t>
            </a:r>
            <a:r>
              <a:rPr lang="en-US" dirty="0" smtClean="0"/>
              <a:t/>
            </a:r>
            <a:br>
              <a:rPr lang="en-US" dirty="0" smtClean="0"/>
            </a:br>
            <a:r>
              <a:rPr lang="en-US" sz="2800" dirty="0" smtClean="0"/>
              <a:t>[</a:t>
            </a:r>
            <a:r>
              <a:rPr lang="en-US" sz="2800" dirty="0" err="1" smtClean="0"/>
              <a:t>Tullsen</a:t>
            </a:r>
            <a:r>
              <a:rPr lang="en-US" sz="2800" dirty="0" smtClean="0"/>
              <a:t>, Eggers, </a:t>
            </a:r>
            <a:r>
              <a:rPr lang="en-US" sz="2800" dirty="0" err="1" smtClean="0"/>
              <a:t>Emer</a:t>
            </a:r>
            <a:r>
              <a:rPr lang="en-US" sz="2800" dirty="0" smtClean="0"/>
              <a:t>, Levy, </a:t>
            </a:r>
            <a:r>
              <a:rPr lang="en-US" sz="2800" dirty="0" err="1" smtClean="0"/>
              <a:t>Stamm</a:t>
            </a:r>
            <a:r>
              <a:rPr lang="en-US" sz="2800" dirty="0" smtClean="0"/>
              <a:t>, Lo, DEC/UW, 1996]</a:t>
            </a:r>
            <a:endParaRPr lang="en-US" sz="2800"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22</a:t>
            </a:fld>
            <a:endParaRPr lang="en-US"/>
          </a:p>
        </p:txBody>
      </p:sp>
    </p:spTree>
    <p:extLst>
      <p:ext uri="{BB962C8B-B14F-4D97-AF65-F5344CB8AC3E}">
        <p14:creationId xmlns:p14="http://schemas.microsoft.com/office/powerpoint/2010/main" val="2795036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229" y="86168"/>
            <a:ext cx="12192000" cy="838200"/>
          </a:xfrm>
        </p:spPr>
        <p:txBody>
          <a:bodyPr/>
          <a:lstStyle/>
          <a:p>
            <a:r>
              <a:rPr lang="en-US" dirty="0" smtClean="0"/>
              <a:t>Summary: Multithreaded Categories</a:t>
            </a:r>
            <a:endParaRPr lang="en-US" dirty="0"/>
          </a:p>
        </p:txBody>
      </p:sp>
      <p:sp>
        <p:nvSpPr>
          <p:cNvPr id="2" name="슬라이드 번호 개체 틀 1"/>
          <p:cNvSpPr>
            <a:spLocks noGrp="1"/>
          </p:cNvSpPr>
          <p:nvPr>
            <p:ph type="sldNum" sz="quarter" idx="11"/>
          </p:nvPr>
        </p:nvSpPr>
        <p:spPr>
          <a:xfrm>
            <a:off x="9121775" y="6527800"/>
            <a:ext cx="2743200" cy="365125"/>
          </a:xfrm>
        </p:spPr>
        <p:txBody>
          <a:bodyPr/>
          <a:lstStyle/>
          <a:p>
            <a:fld id="{71F2CDCD-72BF-4012-BF9F-52E7F6820E16}" type="slidenum">
              <a:rPr lang="en-US" smtClean="0"/>
              <a:pPr/>
              <a:t>23</a:t>
            </a:fld>
            <a:endParaRPr lang="en-US"/>
          </a:p>
        </p:txBody>
      </p:sp>
      <p:grpSp>
        <p:nvGrpSpPr>
          <p:cNvPr id="1457155" name="Group 3"/>
          <p:cNvGrpSpPr>
            <a:grpSpLocks/>
          </p:cNvGrpSpPr>
          <p:nvPr/>
        </p:nvGrpSpPr>
        <p:grpSpPr bwMode="auto">
          <a:xfrm>
            <a:off x="1331867" y="1962201"/>
            <a:ext cx="1143000" cy="3581400"/>
            <a:chOff x="528" y="912"/>
            <a:chExt cx="720" cy="2256"/>
          </a:xfrm>
        </p:grpSpPr>
        <p:sp>
          <p:nvSpPr>
            <p:cNvPr id="1457156" name="Rectangle 4"/>
            <p:cNvSpPr>
              <a:spLocks noChangeArrowheads="1"/>
            </p:cNvSpPr>
            <p:nvPr/>
          </p:nvSpPr>
          <p:spPr bwMode="auto">
            <a:xfrm>
              <a:off x="528"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57" name="Rectangle 5"/>
            <p:cNvSpPr>
              <a:spLocks noChangeArrowheads="1"/>
            </p:cNvSpPr>
            <p:nvPr/>
          </p:nvSpPr>
          <p:spPr bwMode="auto">
            <a:xfrm>
              <a:off x="720"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58" name="Rectangle 6"/>
            <p:cNvSpPr>
              <a:spLocks noChangeArrowheads="1"/>
            </p:cNvSpPr>
            <p:nvPr/>
          </p:nvSpPr>
          <p:spPr bwMode="auto">
            <a:xfrm>
              <a:off x="912" y="91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59" name="Rectangle 7"/>
            <p:cNvSpPr>
              <a:spLocks noChangeArrowheads="1"/>
            </p:cNvSpPr>
            <p:nvPr/>
          </p:nvSpPr>
          <p:spPr bwMode="auto">
            <a:xfrm>
              <a:off x="1104" y="91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0" name="Rectangle 8"/>
            <p:cNvSpPr>
              <a:spLocks noChangeArrowheads="1"/>
            </p:cNvSpPr>
            <p:nvPr/>
          </p:nvSpPr>
          <p:spPr bwMode="auto">
            <a:xfrm>
              <a:off x="528" y="110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1" name="Rectangle 9"/>
            <p:cNvSpPr>
              <a:spLocks noChangeArrowheads="1"/>
            </p:cNvSpPr>
            <p:nvPr/>
          </p:nvSpPr>
          <p:spPr bwMode="auto">
            <a:xfrm>
              <a:off x="720"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2" name="Rectangle 10"/>
            <p:cNvSpPr>
              <a:spLocks noChangeArrowheads="1"/>
            </p:cNvSpPr>
            <p:nvPr/>
          </p:nvSpPr>
          <p:spPr bwMode="auto">
            <a:xfrm>
              <a:off x="912"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3" name="Rectangle 11"/>
            <p:cNvSpPr>
              <a:spLocks noChangeArrowheads="1"/>
            </p:cNvSpPr>
            <p:nvPr/>
          </p:nvSpPr>
          <p:spPr bwMode="auto">
            <a:xfrm>
              <a:off x="1104"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4" name="Rectangle 12"/>
            <p:cNvSpPr>
              <a:spLocks noChangeArrowheads="1"/>
            </p:cNvSpPr>
            <p:nvPr/>
          </p:nvSpPr>
          <p:spPr bwMode="auto">
            <a:xfrm>
              <a:off x="528" y="129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5" name="Rectangle 13"/>
            <p:cNvSpPr>
              <a:spLocks noChangeArrowheads="1"/>
            </p:cNvSpPr>
            <p:nvPr/>
          </p:nvSpPr>
          <p:spPr bwMode="auto">
            <a:xfrm>
              <a:off x="720" y="129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6" name="Rectangle 14"/>
            <p:cNvSpPr>
              <a:spLocks noChangeArrowheads="1"/>
            </p:cNvSpPr>
            <p:nvPr/>
          </p:nvSpPr>
          <p:spPr bwMode="auto">
            <a:xfrm>
              <a:off x="912"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7" name="Rectangle 15"/>
            <p:cNvSpPr>
              <a:spLocks noChangeArrowheads="1"/>
            </p:cNvSpPr>
            <p:nvPr/>
          </p:nvSpPr>
          <p:spPr bwMode="auto">
            <a:xfrm>
              <a:off x="1104"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8" name="Rectangle 16"/>
            <p:cNvSpPr>
              <a:spLocks noChangeArrowheads="1"/>
            </p:cNvSpPr>
            <p:nvPr/>
          </p:nvSpPr>
          <p:spPr bwMode="auto">
            <a:xfrm>
              <a:off x="528"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69" name="Rectangle 17"/>
            <p:cNvSpPr>
              <a:spLocks noChangeArrowheads="1"/>
            </p:cNvSpPr>
            <p:nvPr/>
          </p:nvSpPr>
          <p:spPr bwMode="auto">
            <a:xfrm>
              <a:off x="720"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0" name="Rectangle 18"/>
            <p:cNvSpPr>
              <a:spLocks noChangeArrowheads="1"/>
            </p:cNvSpPr>
            <p:nvPr/>
          </p:nvSpPr>
          <p:spPr bwMode="auto">
            <a:xfrm>
              <a:off x="912"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1" name="Rectangle 19"/>
            <p:cNvSpPr>
              <a:spLocks noChangeArrowheads="1"/>
            </p:cNvSpPr>
            <p:nvPr/>
          </p:nvSpPr>
          <p:spPr bwMode="auto">
            <a:xfrm>
              <a:off x="1104" y="148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2" name="Rectangle 20"/>
            <p:cNvSpPr>
              <a:spLocks noChangeArrowheads="1"/>
            </p:cNvSpPr>
            <p:nvPr/>
          </p:nvSpPr>
          <p:spPr bwMode="auto">
            <a:xfrm>
              <a:off x="528"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3" name="Rectangle 21"/>
            <p:cNvSpPr>
              <a:spLocks noChangeArrowheads="1"/>
            </p:cNvSpPr>
            <p:nvPr/>
          </p:nvSpPr>
          <p:spPr bwMode="auto">
            <a:xfrm>
              <a:off x="720"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4" name="Rectangle 22"/>
            <p:cNvSpPr>
              <a:spLocks noChangeArrowheads="1"/>
            </p:cNvSpPr>
            <p:nvPr/>
          </p:nvSpPr>
          <p:spPr bwMode="auto">
            <a:xfrm>
              <a:off x="912"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5" name="Rectangle 23"/>
            <p:cNvSpPr>
              <a:spLocks noChangeArrowheads="1"/>
            </p:cNvSpPr>
            <p:nvPr/>
          </p:nvSpPr>
          <p:spPr bwMode="auto">
            <a:xfrm>
              <a:off x="1104"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6" name="Rectangle 24"/>
            <p:cNvSpPr>
              <a:spLocks noChangeArrowheads="1"/>
            </p:cNvSpPr>
            <p:nvPr/>
          </p:nvSpPr>
          <p:spPr bwMode="auto">
            <a:xfrm>
              <a:off x="528"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7" name="Rectangle 25"/>
            <p:cNvSpPr>
              <a:spLocks noChangeArrowheads="1"/>
            </p:cNvSpPr>
            <p:nvPr/>
          </p:nvSpPr>
          <p:spPr bwMode="auto">
            <a:xfrm>
              <a:off x="720"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8" name="Rectangle 26"/>
            <p:cNvSpPr>
              <a:spLocks noChangeArrowheads="1"/>
            </p:cNvSpPr>
            <p:nvPr/>
          </p:nvSpPr>
          <p:spPr bwMode="auto">
            <a:xfrm>
              <a:off x="912"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79" name="Rectangle 27"/>
            <p:cNvSpPr>
              <a:spLocks noChangeArrowheads="1"/>
            </p:cNvSpPr>
            <p:nvPr/>
          </p:nvSpPr>
          <p:spPr bwMode="auto">
            <a:xfrm>
              <a:off x="1104"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0" name="Rectangle 28"/>
            <p:cNvSpPr>
              <a:spLocks noChangeArrowheads="1"/>
            </p:cNvSpPr>
            <p:nvPr/>
          </p:nvSpPr>
          <p:spPr bwMode="auto">
            <a:xfrm>
              <a:off x="528" y="206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1" name="Rectangle 29"/>
            <p:cNvSpPr>
              <a:spLocks noChangeArrowheads="1"/>
            </p:cNvSpPr>
            <p:nvPr/>
          </p:nvSpPr>
          <p:spPr bwMode="auto">
            <a:xfrm>
              <a:off x="720" y="206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2" name="Rectangle 30"/>
            <p:cNvSpPr>
              <a:spLocks noChangeArrowheads="1"/>
            </p:cNvSpPr>
            <p:nvPr/>
          </p:nvSpPr>
          <p:spPr bwMode="auto">
            <a:xfrm>
              <a:off x="912"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3" name="Rectangle 31"/>
            <p:cNvSpPr>
              <a:spLocks noChangeArrowheads="1"/>
            </p:cNvSpPr>
            <p:nvPr/>
          </p:nvSpPr>
          <p:spPr bwMode="auto">
            <a:xfrm>
              <a:off x="1104"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4" name="Rectangle 32"/>
            <p:cNvSpPr>
              <a:spLocks noChangeArrowheads="1"/>
            </p:cNvSpPr>
            <p:nvPr/>
          </p:nvSpPr>
          <p:spPr bwMode="auto">
            <a:xfrm>
              <a:off x="528" y="225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5" name="Rectangle 33"/>
            <p:cNvSpPr>
              <a:spLocks noChangeArrowheads="1"/>
            </p:cNvSpPr>
            <p:nvPr/>
          </p:nvSpPr>
          <p:spPr bwMode="auto">
            <a:xfrm>
              <a:off x="720"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6" name="Rectangle 34"/>
            <p:cNvSpPr>
              <a:spLocks noChangeArrowheads="1"/>
            </p:cNvSpPr>
            <p:nvPr/>
          </p:nvSpPr>
          <p:spPr bwMode="auto">
            <a:xfrm>
              <a:off x="912"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7" name="Rectangle 35"/>
            <p:cNvSpPr>
              <a:spLocks noChangeArrowheads="1"/>
            </p:cNvSpPr>
            <p:nvPr/>
          </p:nvSpPr>
          <p:spPr bwMode="auto">
            <a:xfrm>
              <a:off x="1104"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8" name="Rectangle 36"/>
            <p:cNvSpPr>
              <a:spLocks noChangeArrowheads="1"/>
            </p:cNvSpPr>
            <p:nvPr/>
          </p:nvSpPr>
          <p:spPr bwMode="auto">
            <a:xfrm>
              <a:off x="528"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89" name="Rectangle 37"/>
            <p:cNvSpPr>
              <a:spLocks noChangeArrowheads="1"/>
            </p:cNvSpPr>
            <p:nvPr/>
          </p:nvSpPr>
          <p:spPr bwMode="auto">
            <a:xfrm>
              <a:off x="720"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0" name="Rectangle 38"/>
            <p:cNvSpPr>
              <a:spLocks noChangeArrowheads="1"/>
            </p:cNvSpPr>
            <p:nvPr/>
          </p:nvSpPr>
          <p:spPr bwMode="auto">
            <a:xfrm>
              <a:off x="912"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1" name="Rectangle 39"/>
            <p:cNvSpPr>
              <a:spLocks noChangeArrowheads="1"/>
            </p:cNvSpPr>
            <p:nvPr/>
          </p:nvSpPr>
          <p:spPr bwMode="auto">
            <a:xfrm>
              <a:off x="1104"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2" name="Rectangle 40"/>
            <p:cNvSpPr>
              <a:spLocks noChangeArrowheads="1"/>
            </p:cNvSpPr>
            <p:nvPr/>
          </p:nvSpPr>
          <p:spPr bwMode="auto">
            <a:xfrm>
              <a:off x="528" y="264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3" name="Rectangle 41"/>
            <p:cNvSpPr>
              <a:spLocks noChangeArrowheads="1"/>
            </p:cNvSpPr>
            <p:nvPr/>
          </p:nvSpPr>
          <p:spPr bwMode="auto">
            <a:xfrm>
              <a:off x="720" y="264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4" name="Rectangle 42"/>
            <p:cNvSpPr>
              <a:spLocks noChangeArrowheads="1"/>
            </p:cNvSpPr>
            <p:nvPr/>
          </p:nvSpPr>
          <p:spPr bwMode="auto">
            <a:xfrm>
              <a:off x="912" y="264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5" name="Rectangle 43"/>
            <p:cNvSpPr>
              <a:spLocks noChangeArrowheads="1"/>
            </p:cNvSpPr>
            <p:nvPr/>
          </p:nvSpPr>
          <p:spPr bwMode="auto">
            <a:xfrm>
              <a:off x="1104" y="264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6" name="Rectangle 44"/>
            <p:cNvSpPr>
              <a:spLocks noChangeArrowheads="1"/>
            </p:cNvSpPr>
            <p:nvPr/>
          </p:nvSpPr>
          <p:spPr bwMode="auto">
            <a:xfrm>
              <a:off x="528"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7" name="Rectangle 45"/>
            <p:cNvSpPr>
              <a:spLocks noChangeArrowheads="1"/>
            </p:cNvSpPr>
            <p:nvPr/>
          </p:nvSpPr>
          <p:spPr bwMode="auto">
            <a:xfrm>
              <a:off x="720"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8" name="Rectangle 46"/>
            <p:cNvSpPr>
              <a:spLocks noChangeArrowheads="1"/>
            </p:cNvSpPr>
            <p:nvPr/>
          </p:nvSpPr>
          <p:spPr bwMode="auto">
            <a:xfrm>
              <a:off x="912"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199" name="Rectangle 47"/>
            <p:cNvSpPr>
              <a:spLocks noChangeArrowheads="1"/>
            </p:cNvSpPr>
            <p:nvPr/>
          </p:nvSpPr>
          <p:spPr bwMode="auto">
            <a:xfrm>
              <a:off x="1104"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0" name="Rectangle 48"/>
            <p:cNvSpPr>
              <a:spLocks noChangeArrowheads="1"/>
            </p:cNvSpPr>
            <p:nvPr/>
          </p:nvSpPr>
          <p:spPr bwMode="auto">
            <a:xfrm>
              <a:off x="528"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1" name="Rectangle 49"/>
            <p:cNvSpPr>
              <a:spLocks noChangeArrowheads="1"/>
            </p:cNvSpPr>
            <p:nvPr/>
          </p:nvSpPr>
          <p:spPr bwMode="auto">
            <a:xfrm>
              <a:off x="720"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2" name="Rectangle 50"/>
            <p:cNvSpPr>
              <a:spLocks noChangeArrowheads="1"/>
            </p:cNvSpPr>
            <p:nvPr/>
          </p:nvSpPr>
          <p:spPr bwMode="auto">
            <a:xfrm>
              <a:off x="912"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3" name="Rectangle 51"/>
            <p:cNvSpPr>
              <a:spLocks noChangeArrowheads="1"/>
            </p:cNvSpPr>
            <p:nvPr/>
          </p:nvSpPr>
          <p:spPr bwMode="auto">
            <a:xfrm>
              <a:off x="1104"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1457204" name="Group 52"/>
          <p:cNvGrpSpPr>
            <a:grpSpLocks/>
          </p:cNvGrpSpPr>
          <p:nvPr/>
        </p:nvGrpSpPr>
        <p:grpSpPr bwMode="auto">
          <a:xfrm>
            <a:off x="3599519" y="1962201"/>
            <a:ext cx="1143000" cy="3581400"/>
            <a:chOff x="1584" y="912"/>
            <a:chExt cx="720" cy="2256"/>
          </a:xfrm>
        </p:grpSpPr>
        <p:sp>
          <p:nvSpPr>
            <p:cNvPr id="1457205" name="Rectangle 53"/>
            <p:cNvSpPr>
              <a:spLocks noChangeArrowheads="1"/>
            </p:cNvSpPr>
            <p:nvPr/>
          </p:nvSpPr>
          <p:spPr bwMode="auto">
            <a:xfrm>
              <a:off x="1584"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6" name="Rectangle 54"/>
            <p:cNvSpPr>
              <a:spLocks noChangeArrowheads="1"/>
            </p:cNvSpPr>
            <p:nvPr/>
          </p:nvSpPr>
          <p:spPr bwMode="auto">
            <a:xfrm>
              <a:off x="1776"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7" name="Rectangle 55"/>
            <p:cNvSpPr>
              <a:spLocks noChangeArrowheads="1"/>
            </p:cNvSpPr>
            <p:nvPr/>
          </p:nvSpPr>
          <p:spPr bwMode="auto">
            <a:xfrm>
              <a:off x="1968" y="91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8" name="Rectangle 56"/>
            <p:cNvSpPr>
              <a:spLocks noChangeArrowheads="1"/>
            </p:cNvSpPr>
            <p:nvPr/>
          </p:nvSpPr>
          <p:spPr bwMode="auto">
            <a:xfrm>
              <a:off x="2160" y="91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09" name="Rectangle 57"/>
            <p:cNvSpPr>
              <a:spLocks noChangeArrowheads="1"/>
            </p:cNvSpPr>
            <p:nvPr/>
          </p:nvSpPr>
          <p:spPr bwMode="auto">
            <a:xfrm>
              <a:off x="1584" y="110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0" name="Rectangle 58"/>
            <p:cNvSpPr>
              <a:spLocks noChangeArrowheads="1"/>
            </p:cNvSpPr>
            <p:nvPr/>
          </p:nvSpPr>
          <p:spPr bwMode="auto">
            <a:xfrm>
              <a:off x="1776" y="110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1" name="Rectangle 59"/>
            <p:cNvSpPr>
              <a:spLocks noChangeArrowheads="1"/>
            </p:cNvSpPr>
            <p:nvPr/>
          </p:nvSpPr>
          <p:spPr bwMode="auto">
            <a:xfrm>
              <a:off x="1968"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2" name="Rectangle 60"/>
            <p:cNvSpPr>
              <a:spLocks noChangeArrowheads="1"/>
            </p:cNvSpPr>
            <p:nvPr/>
          </p:nvSpPr>
          <p:spPr bwMode="auto">
            <a:xfrm>
              <a:off x="2160"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3" name="Rectangle 61"/>
            <p:cNvSpPr>
              <a:spLocks noChangeArrowheads="1"/>
            </p:cNvSpPr>
            <p:nvPr/>
          </p:nvSpPr>
          <p:spPr bwMode="auto">
            <a:xfrm>
              <a:off x="1584" y="1296"/>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4" name="Rectangle 62"/>
            <p:cNvSpPr>
              <a:spLocks noChangeArrowheads="1"/>
            </p:cNvSpPr>
            <p:nvPr/>
          </p:nvSpPr>
          <p:spPr bwMode="auto">
            <a:xfrm>
              <a:off x="1776" y="1296"/>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5" name="Rectangle 63"/>
            <p:cNvSpPr>
              <a:spLocks noChangeArrowheads="1"/>
            </p:cNvSpPr>
            <p:nvPr/>
          </p:nvSpPr>
          <p:spPr bwMode="auto">
            <a:xfrm>
              <a:off x="1968"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6" name="Rectangle 64"/>
            <p:cNvSpPr>
              <a:spLocks noChangeArrowheads="1"/>
            </p:cNvSpPr>
            <p:nvPr/>
          </p:nvSpPr>
          <p:spPr bwMode="auto">
            <a:xfrm>
              <a:off x="2160"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7" name="Rectangle 65"/>
            <p:cNvSpPr>
              <a:spLocks noChangeArrowheads="1"/>
            </p:cNvSpPr>
            <p:nvPr/>
          </p:nvSpPr>
          <p:spPr bwMode="auto">
            <a:xfrm>
              <a:off x="1584" y="1488"/>
              <a:ext cx="144" cy="144"/>
            </a:xfrm>
            <a:prstGeom prst="rect">
              <a:avLst/>
            </a:prstGeom>
            <a:pattFill prst="smCheck">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8" name="Rectangle 66"/>
            <p:cNvSpPr>
              <a:spLocks noChangeArrowheads="1"/>
            </p:cNvSpPr>
            <p:nvPr/>
          </p:nvSpPr>
          <p:spPr bwMode="auto">
            <a:xfrm>
              <a:off x="1776" y="1488"/>
              <a:ext cx="144" cy="144"/>
            </a:xfrm>
            <a:prstGeom prst="rect">
              <a:avLst/>
            </a:prstGeom>
            <a:pattFill prst="smCheck">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19" name="Rectangle 67"/>
            <p:cNvSpPr>
              <a:spLocks noChangeArrowheads="1"/>
            </p:cNvSpPr>
            <p:nvPr/>
          </p:nvSpPr>
          <p:spPr bwMode="auto">
            <a:xfrm>
              <a:off x="1968" y="148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0" name="Rectangle 68"/>
            <p:cNvSpPr>
              <a:spLocks noChangeArrowheads="1"/>
            </p:cNvSpPr>
            <p:nvPr/>
          </p:nvSpPr>
          <p:spPr bwMode="auto">
            <a:xfrm>
              <a:off x="2160" y="148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1" name="Rectangle 69"/>
            <p:cNvSpPr>
              <a:spLocks noChangeArrowheads="1"/>
            </p:cNvSpPr>
            <p:nvPr/>
          </p:nvSpPr>
          <p:spPr bwMode="auto">
            <a:xfrm>
              <a:off x="1584" y="1680"/>
              <a:ext cx="144" cy="144"/>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2" name="Rectangle 70"/>
            <p:cNvSpPr>
              <a:spLocks noChangeArrowheads="1"/>
            </p:cNvSpPr>
            <p:nvPr/>
          </p:nvSpPr>
          <p:spPr bwMode="auto">
            <a:xfrm>
              <a:off x="1776"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3" name="Rectangle 71"/>
            <p:cNvSpPr>
              <a:spLocks noChangeArrowheads="1"/>
            </p:cNvSpPr>
            <p:nvPr/>
          </p:nvSpPr>
          <p:spPr bwMode="auto">
            <a:xfrm>
              <a:off x="1968"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4" name="Rectangle 72"/>
            <p:cNvSpPr>
              <a:spLocks noChangeArrowheads="1"/>
            </p:cNvSpPr>
            <p:nvPr/>
          </p:nvSpPr>
          <p:spPr bwMode="auto">
            <a:xfrm>
              <a:off x="2160"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5" name="Rectangle 73"/>
            <p:cNvSpPr>
              <a:spLocks noChangeArrowheads="1"/>
            </p:cNvSpPr>
            <p:nvPr/>
          </p:nvSpPr>
          <p:spPr bwMode="auto">
            <a:xfrm>
              <a:off x="1584" y="187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6" name="Rectangle 74"/>
            <p:cNvSpPr>
              <a:spLocks noChangeArrowheads="1"/>
            </p:cNvSpPr>
            <p:nvPr/>
          </p:nvSpPr>
          <p:spPr bwMode="auto">
            <a:xfrm>
              <a:off x="1776" y="187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7" name="Rectangle 75"/>
            <p:cNvSpPr>
              <a:spLocks noChangeArrowheads="1"/>
            </p:cNvSpPr>
            <p:nvPr/>
          </p:nvSpPr>
          <p:spPr bwMode="auto">
            <a:xfrm>
              <a:off x="1968" y="187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8" name="Rectangle 76"/>
            <p:cNvSpPr>
              <a:spLocks noChangeArrowheads="1"/>
            </p:cNvSpPr>
            <p:nvPr/>
          </p:nvSpPr>
          <p:spPr bwMode="auto">
            <a:xfrm>
              <a:off x="2160" y="187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29" name="Rectangle 77"/>
            <p:cNvSpPr>
              <a:spLocks noChangeArrowheads="1"/>
            </p:cNvSpPr>
            <p:nvPr/>
          </p:nvSpPr>
          <p:spPr bwMode="auto">
            <a:xfrm>
              <a:off x="1584" y="2064"/>
              <a:ext cx="144" cy="144"/>
            </a:xfrm>
            <a:prstGeom prst="rect">
              <a:avLst/>
            </a:prstGeom>
            <a:pattFill prst="wdDnDiag">
              <a:fgClr>
                <a:srgbClr val="FF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0" name="Rectangle 78"/>
            <p:cNvSpPr>
              <a:spLocks noChangeArrowheads="1"/>
            </p:cNvSpPr>
            <p:nvPr/>
          </p:nvSpPr>
          <p:spPr bwMode="auto">
            <a:xfrm>
              <a:off x="1776" y="2064"/>
              <a:ext cx="144" cy="144"/>
            </a:xfrm>
            <a:prstGeom prst="rect">
              <a:avLst/>
            </a:prstGeom>
            <a:pattFill prst="wdDnDiag">
              <a:fgClr>
                <a:srgbClr val="FF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1" name="Rectangle 79" descr="Wide downward diagonal"/>
            <p:cNvSpPr>
              <a:spLocks noChangeArrowheads="1"/>
            </p:cNvSpPr>
            <p:nvPr/>
          </p:nvSpPr>
          <p:spPr bwMode="auto">
            <a:xfrm>
              <a:off x="1968" y="206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2" name="Rectangle 80"/>
            <p:cNvSpPr>
              <a:spLocks noChangeArrowheads="1"/>
            </p:cNvSpPr>
            <p:nvPr/>
          </p:nvSpPr>
          <p:spPr bwMode="auto">
            <a:xfrm>
              <a:off x="2160"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3" name="Rectangle 81"/>
            <p:cNvSpPr>
              <a:spLocks noChangeArrowheads="1"/>
            </p:cNvSpPr>
            <p:nvPr/>
          </p:nvSpPr>
          <p:spPr bwMode="auto">
            <a:xfrm>
              <a:off x="1584" y="2256"/>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4" name="Rectangle 82"/>
            <p:cNvSpPr>
              <a:spLocks noChangeArrowheads="1"/>
            </p:cNvSpPr>
            <p:nvPr/>
          </p:nvSpPr>
          <p:spPr bwMode="auto">
            <a:xfrm>
              <a:off x="1776" y="2256"/>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5" name="Rectangle 83"/>
            <p:cNvSpPr>
              <a:spLocks noChangeArrowheads="1"/>
            </p:cNvSpPr>
            <p:nvPr/>
          </p:nvSpPr>
          <p:spPr bwMode="auto">
            <a:xfrm>
              <a:off x="1968"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6" name="Rectangle 84"/>
            <p:cNvSpPr>
              <a:spLocks noChangeArrowheads="1"/>
            </p:cNvSpPr>
            <p:nvPr/>
          </p:nvSpPr>
          <p:spPr bwMode="auto">
            <a:xfrm>
              <a:off x="2160"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7" name="Rectangle 85" descr="Small checker board"/>
            <p:cNvSpPr>
              <a:spLocks noChangeArrowheads="1"/>
            </p:cNvSpPr>
            <p:nvPr/>
          </p:nvSpPr>
          <p:spPr bwMode="auto">
            <a:xfrm>
              <a:off x="1584" y="2448"/>
              <a:ext cx="144" cy="144"/>
            </a:xfrm>
            <a:prstGeom prst="rect">
              <a:avLst/>
            </a:prstGeom>
            <a:pattFill prst="smCheck">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8" name="Rectangle 86"/>
            <p:cNvSpPr>
              <a:spLocks noChangeArrowheads="1"/>
            </p:cNvSpPr>
            <p:nvPr/>
          </p:nvSpPr>
          <p:spPr bwMode="auto">
            <a:xfrm>
              <a:off x="1776"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39" name="Rectangle 87"/>
            <p:cNvSpPr>
              <a:spLocks noChangeArrowheads="1"/>
            </p:cNvSpPr>
            <p:nvPr/>
          </p:nvSpPr>
          <p:spPr bwMode="auto">
            <a:xfrm>
              <a:off x="1968"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0" name="Rectangle 88"/>
            <p:cNvSpPr>
              <a:spLocks noChangeArrowheads="1"/>
            </p:cNvSpPr>
            <p:nvPr/>
          </p:nvSpPr>
          <p:spPr bwMode="auto">
            <a:xfrm>
              <a:off x="2160"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1" name="Rectangle 89" descr="Small grid"/>
            <p:cNvSpPr>
              <a:spLocks noChangeArrowheads="1"/>
            </p:cNvSpPr>
            <p:nvPr/>
          </p:nvSpPr>
          <p:spPr bwMode="auto">
            <a:xfrm>
              <a:off x="1584" y="2640"/>
              <a:ext cx="144" cy="144"/>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2" name="Rectangle 90" descr="Small grid"/>
            <p:cNvSpPr>
              <a:spLocks noChangeArrowheads="1"/>
            </p:cNvSpPr>
            <p:nvPr/>
          </p:nvSpPr>
          <p:spPr bwMode="auto">
            <a:xfrm>
              <a:off x="1776" y="2640"/>
              <a:ext cx="144" cy="144"/>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3" name="Rectangle 91" descr="Small grid"/>
            <p:cNvSpPr>
              <a:spLocks noChangeArrowheads="1"/>
            </p:cNvSpPr>
            <p:nvPr/>
          </p:nvSpPr>
          <p:spPr bwMode="auto">
            <a:xfrm>
              <a:off x="1968" y="2640"/>
              <a:ext cx="144" cy="144"/>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4" name="Rectangle 92" descr="Small grid"/>
            <p:cNvSpPr>
              <a:spLocks noChangeArrowheads="1"/>
            </p:cNvSpPr>
            <p:nvPr/>
          </p:nvSpPr>
          <p:spPr bwMode="auto">
            <a:xfrm>
              <a:off x="2160" y="2640"/>
              <a:ext cx="144" cy="144"/>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5" name="Rectangle 93"/>
            <p:cNvSpPr>
              <a:spLocks noChangeArrowheads="1"/>
            </p:cNvSpPr>
            <p:nvPr/>
          </p:nvSpPr>
          <p:spPr bwMode="auto">
            <a:xfrm>
              <a:off x="1584" y="283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6" name="Rectangle 94"/>
            <p:cNvSpPr>
              <a:spLocks noChangeArrowheads="1"/>
            </p:cNvSpPr>
            <p:nvPr/>
          </p:nvSpPr>
          <p:spPr bwMode="auto">
            <a:xfrm>
              <a:off x="1776" y="283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7" name="Rectangle 95"/>
            <p:cNvSpPr>
              <a:spLocks noChangeArrowheads="1"/>
            </p:cNvSpPr>
            <p:nvPr/>
          </p:nvSpPr>
          <p:spPr bwMode="auto">
            <a:xfrm>
              <a:off x="1968" y="283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8" name="Rectangle 96"/>
            <p:cNvSpPr>
              <a:spLocks noChangeArrowheads="1"/>
            </p:cNvSpPr>
            <p:nvPr/>
          </p:nvSpPr>
          <p:spPr bwMode="auto">
            <a:xfrm>
              <a:off x="2160"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49" name="Rectangle 97" descr="Wide downward diagonal"/>
            <p:cNvSpPr>
              <a:spLocks noChangeArrowheads="1"/>
            </p:cNvSpPr>
            <p:nvPr/>
          </p:nvSpPr>
          <p:spPr bwMode="auto">
            <a:xfrm>
              <a:off x="1584" y="302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0" name="Rectangle 98"/>
            <p:cNvSpPr>
              <a:spLocks noChangeArrowheads="1"/>
            </p:cNvSpPr>
            <p:nvPr/>
          </p:nvSpPr>
          <p:spPr bwMode="auto">
            <a:xfrm>
              <a:off x="1776"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1" name="Rectangle 99"/>
            <p:cNvSpPr>
              <a:spLocks noChangeArrowheads="1"/>
            </p:cNvSpPr>
            <p:nvPr/>
          </p:nvSpPr>
          <p:spPr bwMode="auto">
            <a:xfrm>
              <a:off x="1968"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2" name="Rectangle 100"/>
            <p:cNvSpPr>
              <a:spLocks noChangeArrowheads="1"/>
            </p:cNvSpPr>
            <p:nvPr/>
          </p:nvSpPr>
          <p:spPr bwMode="auto">
            <a:xfrm>
              <a:off x="2160"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1457253" name="Group 101"/>
          <p:cNvGrpSpPr>
            <a:grpSpLocks/>
          </p:cNvGrpSpPr>
          <p:nvPr/>
        </p:nvGrpSpPr>
        <p:grpSpPr bwMode="auto">
          <a:xfrm>
            <a:off x="5867171" y="1962201"/>
            <a:ext cx="1143000" cy="3581400"/>
            <a:chOff x="2640" y="912"/>
            <a:chExt cx="720" cy="2256"/>
          </a:xfrm>
        </p:grpSpPr>
        <p:sp>
          <p:nvSpPr>
            <p:cNvPr id="1457254" name="Rectangle 102" descr="Wide downward diagonal"/>
            <p:cNvSpPr>
              <a:spLocks noChangeArrowheads="1"/>
            </p:cNvSpPr>
            <p:nvPr/>
          </p:nvSpPr>
          <p:spPr bwMode="auto">
            <a:xfrm>
              <a:off x="2640" y="1680"/>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5" name="Rectangle 103" descr="Wide downward diagonal"/>
            <p:cNvSpPr>
              <a:spLocks noChangeArrowheads="1"/>
            </p:cNvSpPr>
            <p:nvPr/>
          </p:nvSpPr>
          <p:spPr bwMode="auto">
            <a:xfrm>
              <a:off x="2832" y="1680"/>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6" name="Rectangle 104"/>
            <p:cNvSpPr>
              <a:spLocks noChangeArrowheads="1"/>
            </p:cNvSpPr>
            <p:nvPr/>
          </p:nvSpPr>
          <p:spPr bwMode="auto">
            <a:xfrm>
              <a:off x="3024"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7" name="Rectangle 105"/>
            <p:cNvSpPr>
              <a:spLocks noChangeArrowheads="1"/>
            </p:cNvSpPr>
            <p:nvPr/>
          </p:nvSpPr>
          <p:spPr bwMode="auto">
            <a:xfrm>
              <a:off x="3216"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8" name="Rectangle 106" descr="Wide downward diagonal"/>
            <p:cNvSpPr>
              <a:spLocks noChangeArrowheads="1"/>
            </p:cNvSpPr>
            <p:nvPr/>
          </p:nvSpPr>
          <p:spPr bwMode="auto">
            <a:xfrm>
              <a:off x="2640" y="187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59" name="Rectangle 107" descr="Wide downward diagonal"/>
            <p:cNvSpPr>
              <a:spLocks noChangeArrowheads="1"/>
            </p:cNvSpPr>
            <p:nvPr/>
          </p:nvSpPr>
          <p:spPr bwMode="auto">
            <a:xfrm>
              <a:off x="2832" y="187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0" name="Rectangle 108" descr="Wide downward diagonal"/>
            <p:cNvSpPr>
              <a:spLocks noChangeArrowheads="1"/>
            </p:cNvSpPr>
            <p:nvPr/>
          </p:nvSpPr>
          <p:spPr bwMode="auto">
            <a:xfrm>
              <a:off x="3024" y="187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1" name="Rectangle 109"/>
            <p:cNvSpPr>
              <a:spLocks noChangeArrowheads="1"/>
            </p:cNvSpPr>
            <p:nvPr/>
          </p:nvSpPr>
          <p:spPr bwMode="auto">
            <a:xfrm>
              <a:off x="3216"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2" name="Rectangle 110"/>
            <p:cNvSpPr>
              <a:spLocks noChangeArrowheads="1"/>
            </p:cNvSpPr>
            <p:nvPr/>
          </p:nvSpPr>
          <p:spPr bwMode="auto">
            <a:xfrm>
              <a:off x="2640" y="2064"/>
              <a:ext cx="144" cy="144"/>
            </a:xfrm>
            <a:prstGeom prst="rect">
              <a:avLst/>
            </a:prstGeom>
            <a:pattFill prst="wdDnDiag">
              <a:fgClr>
                <a:srgbClr val="FF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3" name="Rectangle 111"/>
            <p:cNvSpPr>
              <a:spLocks noChangeArrowheads="1"/>
            </p:cNvSpPr>
            <p:nvPr/>
          </p:nvSpPr>
          <p:spPr bwMode="auto">
            <a:xfrm>
              <a:off x="2832" y="2064"/>
              <a:ext cx="144" cy="144"/>
            </a:xfrm>
            <a:prstGeom prst="rect">
              <a:avLst/>
            </a:prstGeom>
            <a:pattFill prst="wdDnDiag">
              <a:fgClr>
                <a:srgbClr val="FF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4" name="Rectangle 112" descr="Wide downward diagonal"/>
            <p:cNvSpPr>
              <a:spLocks noChangeArrowheads="1"/>
            </p:cNvSpPr>
            <p:nvPr/>
          </p:nvSpPr>
          <p:spPr bwMode="auto">
            <a:xfrm>
              <a:off x="3024" y="206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5" name="Rectangle 113"/>
            <p:cNvSpPr>
              <a:spLocks noChangeArrowheads="1"/>
            </p:cNvSpPr>
            <p:nvPr/>
          </p:nvSpPr>
          <p:spPr bwMode="auto">
            <a:xfrm>
              <a:off x="3216"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6" name="Rectangle 114"/>
            <p:cNvSpPr>
              <a:spLocks noChangeArrowheads="1"/>
            </p:cNvSpPr>
            <p:nvPr/>
          </p:nvSpPr>
          <p:spPr bwMode="auto">
            <a:xfrm>
              <a:off x="2640" y="2256"/>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7" name="Rectangle 115"/>
            <p:cNvSpPr>
              <a:spLocks noChangeArrowheads="1"/>
            </p:cNvSpPr>
            <p:nvPr/>
          </p:nvSpPr>
          <p:spPr bwMode="auto">
            <a:xfrm>
              <a:off x="2832" y="2256"/>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8" name="Rectangle 116"/>
            <p:cNvSpPr>
              <a:spLocks noChangeArrowheads="1"/>
            </p:cNvSpPr>
            <p:nvPr/>
          </p:nvSpPr>
          <p:spPr bwMode="auto">
            <a:xfrm>
              <a:off x="3024"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69" name="Rectangle 117"/>
            <p:cNvSpPr>
              <a:spLocks noChangeArrowheads="1"/>
            </p:cNvSpPr>
            <p:nvPr/>
          </p:nvSpPr>
          <p:spPr bwMode="auto">
            <a:xfrm>
              <a:off x="3216" y="225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0" name="Rectangle 118"/>
            <p:cNvSpPr>
              <a:spLocks noChangeArrowheads="1"/>
            </p:cNvSpPr>
            <p:nvPr/>
          </p:nvSpPr>
          <p:spPr bwMode="auto">
            <a:xfrm>
              <a:off x="2640" y="2448"/>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1" name="Rectangle 119"/>
            <p:cNvSpPr>
              <a:spLocks noChangeArrowheads="1"/>
            </p:cNvSpPr>
            <p:nvPr/>
          </p:nvSpPr>
          <p:spPr bwMode="auto">
            <a:xfrm>
              <a:off x="2832" y="2448"/>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2" name="Rectangle 120"/>
            <p:cNvSpPr>
              <a:spLocks noChangeArrowheads="1"/>
            </p:cNvSpPr>
            <p:nvPr/>
          </p:nvSpPr>
          <p:spPr bwMode="auto">
            <a:xfrm>
              <a:off x="3024"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3" name="Rectangle 121"/>
            <p:cNvSpPr>
              <a:spLocks noChangeArrowheads="1"/>
            </p:cNvSpPr>
            <p:nvPr/>
          </p:nvSpPr>
          <p:spPr bwMode="auto">
            <a:xfrm>
              <a:off x="3216"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4" name="Rectangle 122"/>
            <p:cNvSpPr>
              <a:spLocks noChangeArrowheads="1"/>
            </p:cNvSpPr>
            <p:nvPr/>
          </p:nvSpPr>
          <p:spPr bwMode="auto">
            <a:xfrm>
              <a:off x="2640" y="2640"/>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5" name="Rectangle 123"/>
            <p:cNvSpPr>
              <a:spLocks noChangeArrowheads="1"/>
            </p:cNvSpPr>
            <p:nvPr/>
          </p:nvSpPr>
          <p:spPr bwMode="auto">
            <a:xfrm>
              <a:off x="2832" y="2640"/>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6" name="Rectangle 124"/>
            <p:cNvSpPr>
              <a:spLocks noChangeArrowheads="1"/>
            </p:cNvSpPr>
            <p:nvPr/>
          </p:nvSpPr>
          <p:spPr bwMode="auto">
            <a:xfrm>
              <a:off x="3024" y="2640"/>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7" name="Rectangle 125"/>
            <p:cNvSpPr>
              <a:spLocks noChangeArrowheads="1"/>
            </p:cNvSpPr>
            <p:nvPr/>
          </p:nvSpPr>
          <p:spPr bwMode="auto">
            <a:xfrm>
              <a:off x="3216" y="2640"/>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8" name="Rectangle 126" descr="Small checker board"/>
            <p:cNvSpPr>
              <a:spLocks noChangeArrowheads="1"/>
            </p:cNvSpPr>
            <p:nvPr/>
          </p:nvSpPr>
          <p:spPr bwMode="auto">
            <a:xfrm>
              <a:off x="2640" y="2832"/>
              <a:ext cx="144" cy="144"/>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79" name="Rectangle 127" descr="Small checker board"/>
            <p:cNvSpPr>
              <a:spLocks noChangeArrowheads="1"/>
            </p:cNvSpPr>
            <p:nvPr/>
          </p:nvSpPr>
          <p:spPr bwMode="auto">
            <a:xfrm>
              <a:off x="2832" y="2832"/>
              <a:ext cx="144" cy="144"/>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0" name="Rectangle 128"/>
            <p:cNvSpPr>
              <a:spLocks noChangeArrowheads="1"/>
            </p:cNvSpPr>
            <p:nvPr/>
          </p:nvSpPr>
          <p:spPr bwMode="auto">
            <a:xfrm>
              <a:off x="3024"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1" name="Rectangle 129"/>
            <p:cNvSpPr>
              <a:spLocks noChangeArrowheads="1"/>
            </p:cNvSpPr>
            <p:nvPr/>
          </p:nvSpPr>
          <p:spPr bwMode="auto">
            <a:xfrm>
              <a:off x="3216"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2" name="Rectangle 130" descr="Small checker board"/>
            <p:cNvSpPr>
              <a:spLocks noChangeArrowheads="1"/>
            </p:cNvSpPr>
            <p:nvPr/>
          </p:nvSpPr>
          <p:spPr bwMode="auto">
            <a:xfrm>
              <a:off x="2640" y="3024"/>
              <a:ext cx="144" cy="144"/>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3" name="Rectangle 131"/>
            <p:cNvSpPr>
              <a:spLocks noChangeArrowheads="1"/>
            </p:cNvSpPr>
            <p:nvPr/>
          </p:nvSpPr>
          <p:spPr bwMode="auto">
            <a:xfrm>
              <a:off x="2832"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4" name="Rectangle 132"/>
            <p:cNvSpPr>
              <a:spLocks noChangeArrowheads="1"/>
            </p:cNvSpPr>
            <p:nvPr/>
          </p:nvSpPr>
          <p:spPr bwMode="auto">
            <a:xfrm>
              <a:off x="3024"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5" name="Rectangle 133"/>
            <p:cNvSpPr>
              <a:spLocks noChangeArrowheads="1"/>
            </p:cNvSpPr>
            <p:nvPr/>
          </p:nvSpPr>
          <p:spPr bwMode="auto">
            <a:xfrm>
              <a:off x="3216"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6" name="Rectangle 134"/>
            <p:cNvSpPr>
              <a:spLocks noChangeArrowheads="1"/>
            </p:cNvSpPr>
            <p:nvPr/>
          </p:nvSpPr>
          <p:spPr bwMode="auto">
            <a:xfrm>
              <a:off x="2640"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7" name="Rectangle 135"/>
            <p:cNvSpPr>
              <a:spLocks noChangeArrowheads="1"/>
            </p:cNvSpPr>
            <p:nvPr/>
          </p:nvSpPr>
          <p:spPr bwMode="auto">
            <a:xfrm>
              <a:off x="2832"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8" name="Rectangle 136"/>
            <p:cNvSpPr>
              <a:spLocks noChangeArrowheads="1"/>
            </p:cNvSpPr>
            <p:nvPr/>
          </p:nvSpPr>
          <p:spPr bwMode="auto">
            <a:xfrm>
              <a:off x="3024" y="91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89" name="Rectangle 137"/>
            <p:cNvSpPr>
              <a:spLocks noChangeArrowheads="1"/>
            </p:cNvSpPr>
            <p:nvPr/>
          </p:nvSpPr>
          <p:spPr bwMode="auto">
            <a:xfrm>
              <a:off x="3216" y="91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0" name="Rectangle 138"/>
            <p:cNvSpPr>
              <a:spLocks noChangeArrowheads="1"/>
            </p:cNvSpPr>
            <p:nvPr/>
          </p:nvSpPr>
          <p:spPr bwMode="auto">
            <a:xfrm>
              <a:off x="2640" y="110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1" name="Rectangle 139"/>
            <p:cNvSpPr>
              <a:spLocks noChangeArrowheads="1"/>
            </p:cNvSpPr>
            <p:nvPr/>
          </p:nvSpPr>
          <p:spPr bwMode="auto">
            <a:xfrm>
              <a:off x="2832"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2" name="Rectangle 140"/>
            <p:cNvSpPr>
              <a:spLocks noChangeArrowheads="1"/>
            </p:cNvSpPr>
            <p:nvPr/>
          </p:nvSpPr>
          <p:spPr bwMode="auto">
            <a:xfrm>
              <a:off x="3024"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3" name="Rectangle 141"/>
            <p:cNvSpPr>
              <a:spLocks noChangeArrowheads="1"/>
            </p:cNvSpPr>
            <p:nvPr/>
          </p:nvSpPr>
          <p:spPr bwMode="auto">
            <a:xfrm>
              <a:off x="3216"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4" name="Rectangle 142"/>
            <p:cNvSpPr>
              <a:spLocks noChangeArrowheads="1"/>
            </p:cNvSpPr>
            <p:nvPr/>
          </p:nvSpPr>
          <p:spPr bwMode="auto">
            <a:xfrm>
              <a:off x="2640" y="129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5" name="Rectangle 143"/>
            <p:cNvSpPr>
              <a:spLocks noChangeArrowheads="1"/>
            </p:cNvSpPr>
            <p:nvPr/>
          </p:nvSpPr>
          <p:spPr bwMode="auto">
            <a:xfrm>
              <a:off x="2832" y="129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6" name="Rectangle 144"/>
            <p:cNvSpPr>
              <a:spLocks noChangeArrowheads="1"/>
            </p:cNvSpPr>
            <p:nvPr/>
          </p:nvSpPr>
          <p:spPr bwMode="auto">
            <a:xfrm>
              <a:off x="3024"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7" name="Rectangle 145"/>
            <p:cNvSpPr>
              <a:spLocks noChangeArrowheads="1"/>
            </p:cNvSpPr>
            <p:nvPr/>
          </p:nvSpPr>
          <p:spPr bwMode="auto">
            <a:xfrm>
              <a:off x="3216"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8" name="Rectangle 146"/>
            <p:cNvSpPr>
              <a:spLocks noChangeArrowheads="1"/>
            </p:cNvSpPr>
            <p:nvPr/>
          </p:nvSpPr>
          <p:spPr bwMode="auto">
            <a:xfrm>
              <a:off x="2640"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299" name="Rectangle 147"/>
            <p:cNvSpPr>
              <a:spLocks noChangeArrowheads="1"/>
            </p:cNvSpPr>
            <p:nvPr/>
          </p:nvSpPr>
          <p:spPr bwMode="auto">
            <a:xfrm>
              <a:off x="2832"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0" name="Rectangle 148"/>
            <p:cNvSpPr>
              <a:spLocks noChangeArrowheads="1"/>
            </p:cNvSpPr>
            <p:nvPr/>
          </p:nvSpPr>
          <p:spPr bwMode="auto">
            <a:xfrm>
              <a:off x="3024"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1" name="Rectangle 149"/>
            <p:cNvSpPr>
              <a:spLocks noChangeArrowheads="1"/>
            </p:cNvSpPr>
            <p:nvPr/>
          </p:nvSpPr>
          <p:spPr bwMode="auto">
            <a:xfrm>
              <a:off x="3216" y="148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1457302" name="Group 150"/>
          <p:cNvGrpSpPr>
            <a:grpSpLocks/>
          </p:cNvGrpSpPr>
          <p:nvPr/>
        </p:nvGrpSpPr>
        <p:grpSpPr bwMode="auto">
          <a:xfrm>
            <a:off x="8134823" y="1773010"/>
            <a:ext cx="1143000" cy="3962400"/>
            <a:chOff x="3696" y="816"/>
            <a:chExt cx="720" cy="2496"/>
          </a:xfrm>
        </p:grpSpPr>
        <p:sp>
          <p:nvSpPr>
            <p:cNvPr id="1457303" name="Rectangle 151"/>
            <p:cNvSpPr>
              <a:spLocks noChangeArrowheads="1"/>
            </p:cNvSpPr>
            <p:nvPr/>
          </p:nvSpPr>
          <p:spPr bwMode="auto">
            <a:xfrm>
              <a:off x="3696" y="168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4" name="Rectangle 152"/>
            <p:cNvSpPr>
              <a:spLocks noChangeArrowheads="1"/>
            </p:cNvSpPr>
            <p:nvPr/>
          </p:nvSpPr>
          <p:spPr bwMode="auto">
            <a:xfrm>
              <a:off x="3888"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5" name="Rectangle 153"/>
            <p:cNvSpPr>
              <a:spLocks noChangeArrowheads="1"/>
            </p:cNvSpPr>
            <p:nvPr/>
          </p:nvSpPr>
          <p:spPr bwMode="auto">
            <a:xfrm>
              <a:off x="4080"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6" name="Rectangle 154"/>
            <p:cNvSpPr>
              <a:spLocks noChangeArrowheads="1"/>
            </p:cNvSpPr>
            <p:nvPr/>
          </p:nvSpPr>
          <p:spPr bwMode="auto">
            <a:xfrm>
              <a:off x="4272" y="16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7" name="Rectangle 155"/>
            <p:cNvSpPr>
              <a:spLocks noChangeArrowheads="1"/>
            </p:cNvSpPr>
            <p:nvPr/>
          </p:nvSpPr>
          <p:spPr bwMode="auto">
            <a:xfrm>
              <a:off x="3696"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8" name="Rectangle 156"/>
            <p:cNvSpPr>
              <a:spLocks noChangeArrowheads="1"/>
            </p:cNvSpPr>
            <p:nvPr/>
          </p:nvSpPr>
          <p:spPr bwMode="auto">
            <a:xfrm>
              <a:off x="3888" y="187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09" name="Rectangle 157" descr="Wide downward diagonal"/>
            <p:cNvSpPr>
              <a:spLocks noChangeArrowheads="1"/>
            </p:cNvSpPr>
            <p:nvPr/>
          </p:nvSpPr>
          <p:spPr bwMode="auto">
            <a:xfrm>
              <a:off x="4080" y="187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0" name="Rectangle 158" descr="Wide downward diagonal"/>
            <p:cNvSpPr>
              <a:spLocks noChangeArrowheads="1"/>
            </p:cNvSpPr>
            <p:nvPr/>
          </p:nvSpPr>
          <p:spPr bwMode="auto">
            <a:xfrm>
              <a:off x="4272" y="187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1" name="Rectangle 159"/>
            <p:cNvSpPr>
              <a:spLocks noChangeArrowheads="1"/>
            </p:cNvSpPr>
            <p:nvPr/>
          </p:nvSpPr>
          <p:spPr bwMode="auto">
            <a:xfrm>
              <a:off x="3696"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2" name="Rectangle 160"/>
            <p:cNvSpPr>
              <a:spLocks noChangeArrowheads="1"/>
            </p:cNvSpPr>
            <p:nvPr/>
          </p:nvSpPr>
          <p:spPr bwMode="auto">
            <a:xfrm>
              <a:off x="3888"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3" name="Rectangle 161" descr="Wide downward diagonal"/>
            <p:cNvSpPr>
              <a:spLocks noChangeArrowheads="1"/>
            </p:cNvSpPr>
            <p:nvPr/>
          </p:nvSpPr>
          <p:spPr bwMode="auto">
            <a:xfrm>
              <a:off x="4080" y="206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4" name="Rectangle 162"/>
            <p:cNvSpPr>
              <a:spLocks noChangeArrowheads="1"/>
            </p:cNvSpPr>
            <p:nvPr/>
          </p:nvSpPr>
          <p:spPr bwMode="auto">
            <a:xfrm>
              <a:off x="4272"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5" name="Rectangle 163"/>
            <p:cNvSpPr>
              <a:spLocks noChangeArrowheads="1"/>
            </p:cNvSpPr>
            <p:nvPr/>
          </p:nvSpPr>
          <p:spPr bwMode="auto">
            <a:xfrm>
              <a:off x="3696" y="225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6" name="Rectangle 164"/>
            <p:cNvSpPr>
              <a:spLocks noChangeArrowheads="1"/>
            </p:cNvSpPr>
            <p:nvPr/>
          </p:nvSpPr>
          <p:spPr bwMode="auto">
            <a:xfrm>
              <a:off x="3888" y="225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7" name="Rectangle 165" descr="Wide downward diagonal"/>
            <p:cNvSpPr>
              <a:spLocks noChangeArrowheads="1"/>
            </p:cNvSpPr>
            <p:nvPr/>
          </p:nvSpPr>
          <p:spPr bwMode="auto">
            <a:xfrm>
              <a:off x="4080" y="2256"/>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8" name="Rectangle 166" descr="Wide downward diagonal"/>
            <p:cNvSpPr>
              <a:spLocks noChangeArrowheads="1"/>
            </p:cNvSpPr>
            <p:nvPr/>
          </p:nvSpPr>
          <p:spPr bwMode="auto">
            <a:xfrm>
              <a:off x="4272" y="2256"/>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19" name="Rectangle 167"/>
            <p:cNvSpPr>
              <a:spLocks noChangeArrowheads="1"/>
            </p:cNvSpPr>
            <p:nvPr/>
          </p:nvSpPr>
          <p:spPr bwMode="auto">
            <a:xfrm>
              <a:off x="3696"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0" name="Rectangle 168"/>
            <p:cNvSpPr>
              <a:spLocks noChangeArrowheads="1"/>
            </p:cNvSpPr>
            <p:nvPr/>
          </p:nvSpPr>
          <p:spPr bwMode="auto">
            <a:xfrm>
              <a:off x="3888"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1" name="Rectangle 169" descr="Wide downward diagonal"/>
            <p:cNvSpPr>
              <a:spLocks noChangeArrowheads="1"/>
            </p:cNvSpPr>
            <p:nvPr/>
          </p:nvSpPr>
          <p:spPr bwMode="auto">
            <a:xfrm>
              <a:off x="4080" y="2448"/>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2" name="Rectangle 170"/>
            <p:cNvSpPr>
              <a:spLocks noChangeArrowheads="1"/>
            </p:cNvSpPr>
            <p:nvPr/>
          </p:nvSpPr>
          <p:spPr bwMode="auto">
            <a:xfrm>
              <a:off x="4272"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3" name="Rectangle 171"/>
            <p:cNvSpPr>
              <a:spLocks noChangeArrowheads="1"/>
            </p:cNvSpPr>
            <p:nvPr/>
          </p:nvSpPr>
          <p:spPr bwMode="auto">
            <a:xfrm>
              <a:off x="3696" y="264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4" name="Rectangle 172"/>
            <p:cNvSpPr>
              <a:spLocks noChangeArrowheads="1"/>
            </p:cNvSpPr>
            <p:nvPr/>
          </p:nvSpPr>
          <p:spPr bwMode="auto">
            <a:xfrm>
              <a:off x="3888" y="264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5" name="Rectangle 173"/>
            <p:cNvSpPr>
              <a:spLocks noChangeArrowheads="1"/>
            </p:cNvSpPr>
            <p:nvPr/>
          </p:nvSpPr>
          <p:spPr bwMode="auto">
            <a:xfrm>
              <a:off x="4080" y="264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6" name="Rectangle 174"/>
            <p:cNvSpPr>
              <a:spLocks noChangeArrowheads="1"/>
            </p:cNvSpPr>
            <p:nvPr/>
          </p:nvSpPr>
          <p:spPr bwMode="auto">
            <a:xfrm>
              <a:off x="4272" y="264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7" name="Rectangle 175"/>
            <p:cNvSpPr>
              <a:spLocks noChangeArrowheads="1"/>
            </p:cNvSpPr>
            <p:nvPr/>
          </p:nvSpPr>
          <p:spPr bwMode="auto">
            <a:xfrm>
              <a:off x="3696" y="283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8" name="Rectangle 176"/>
            <p:cNvSpPr>
              <a:spLocks noChangeArrowheads="1"/>
            </p:cNvSpPr>
            <p:nvPr/>
          </p:nvSpPr>
          <p:spPr bwMode="auto">
            <a:xfrm>
              <a:off x="3888"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29" name="Rectangle 177" descr="Wide downward diagonal"/>
            <p:cNvSpPr>
              <a:spLocks noChangeArrowheads="1"/>
            </p:cNvSpPr>
            <p:nvPr/>
          </p:nvSpPr>
          <p:spPr bwMode="auto">
            <a:xfrm>
              <a:off x="4080" y="283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0" name="Rectangle 178"/>
            <p:cNvSpPr>
              <a:spLocks noChangeArrowheads="1"/>
            </p:cNvSpPr>
            <p:nvPr/>
          </p:nvSpPr>
          <p:spPr bwMode="auto">
            <a:xfrm>
              <a:off x="4272" y="283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1" name="Rectangle 179"/>
            <p:cNvSpPr>
              <a:spLocks noChangeArrowheads="1"/>
            </p:cNvSpPr>
            <p:nvPr/>
          </p:nvSpPr>
          <p:spPr bwMode="auto">
            <a:xfrm>
              <a:off x="3696"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2" name="Rectangle 180"/>
            <p:cNvSpPr>
              <a:spLocks noChangeArrowheads="1"/>
            </p:cNvSpPr>
            <p:nvPr/>
          </p:nvSpPr>
          <p:spPr bwMode="auto">
            <a:xfrm>
              <a:off x="3888" y="302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3" name="Rectangle 181" descr="Wide downward diagonal"/>
            <p:cNvSpPr>
              <a:spLocks noChangeArrowheads="1"/>
            </p:cNvSpPr>
            <p:nvPr/>
          </p:nvSpPr>
          <p:spPr bwMode="auto">
            <a:xfrm>
              <a:off x="4080" y="302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4" name="Rectangle 182" descr="Wide downward diagonal"/>
            <p:cNvSpPr>
              <a:spLocks noChangeArrowheads="1"/>
            </p:cNvSpPr>
            <p:nvPr/>
          </p:nvSpPr>
          <p:spPr bwMode="auto">
            <a:xfrm>
              <a:off x="4272" y="302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5" name="Rectangle 183"/>
            <p:cNvSpPr>
              <a:spLocks noChangeArrowheads="1"/>
            </p:cNvSpPr>
            <p:nvPr/>
          </p:nvSpPr>
          <p:spPr bwMode="auto">
            <a:xfrm>
              <a:off x="3696"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6" name="Rectangle 184"/>
            <p:cNvSpPr>
              <a:spLocks noChangeArrowheads="1"/>
            </p:cNvSpPr>
            <p:nvPr/>
          </p:nvSpPr>
          <p:spPr bwMode="auto">
            <a:xfrm>
              <a:off x="3888" y="91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7" name="Rectangle 185" descr="Wide downward diagonal"/>
            <p:cNvSpPr>
              <a:spLocks noChangeArrowheads="1"/>
            </p:cNvSpPr>
            <p:nvPr/>
          </p:nvSpPr>
          <p:spPr bwMode="auto">
            <a:xfrm>
              <a:off x="4080" y="91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8" name="Rectangle 186" descr="Wide downward diagonal"/>
            <p:cNvSpPr>
              <a:spLocks noChangeArrowheads="1"/>
            </p:cNvSpPr>
            <p:nvPr/>
          </p:nvSpPr>
          <p:spPr bwMode="auto">
            <a:xfrm>
              <a:off x="4272" y="912"/>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39" name="Rectangle 187"/>
            <p:cNvSpPr>
              <a:spLocks noChangeArrowheads="1"/>
            </p:cNvSpPr>
            <p:nvPr/>
          </p:nvSpPr>
          <p:spPr bwMode="auto">
            <a:xfrm>
              <a:off x="3696" y="110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0" name="Rectangle 188"/>
            <p:cNvSpPr>
              <a:spLocks noChangeArrowheads="1"/>
            </p:cNvSpPr>
            <p:nvPr/>
          </p:nvSpPr>
          <p:spPr bwMode="auto">
            <a:xfrm>
              <a:off x="3888" y="110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1" name="Rectangle 189" descr="Wide downward diagonal"/>
            <p:cNvSpPr>
              <a:spLocks noChangeArrowheads="1"/>
            </p:cNvSpPr>
            <p:nvPr/>
          </p:nvSpPr>
          <p:spPr bwMode="auto">
            <a:xfrm>
              <a:off x="4080" y="110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2" name="Rectangle 190" descr="Wide downward diagonal"/>
            <p:cNvSpPr>
              <a:spLocks noChangeArrowheads="1"/>
            </p:cNvSpPr>
            <p:nvPr/>
          </p:nvSpPr>
          <p:spPr bwMode="auto">
            <a:xfrm>
              <a:off x="4272" y="1104"/>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3" name="Rectangle 191"/>
            <p:cNvSpPr>
              <a:spLocks noChangeArrowheads="1"/>
            </p:cNvSpPr>
            <p:nvPr/>
          </p:nvSpPr>
          <p:spPr bwMode="auto">
            <a:xfrm>
              <a:off x="3696" y="129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4" name="Rectangle 192"/>
            <p:cNvSpPr>
              <a:spLocks noChangeArrowheads="1"/>
            </p:cNvSpPr>
            <p:nvPr/>
          </p:nvSpPr>
          <p:spPr bwMode="auto">
            <a:xfrm>
              <a:off x="3888" y="129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5" name="Rectangle 193" descr="Wide downward diagonal"/>
            <p:cNvSpPr>
              <a:spLocks noChangeArrowheads="1"/>
            </p:cNvSpPr>
            <p:nvPr/>
          </p:nvSpPr>
          <p:spPr bwMode="auto">
            <a:xfrm>
              <a:off x="4080" y="1296"/>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6" name="Rectangle 194"/>
            <p:cNvSpPr>
              <a:spLocks noChangeArrowheads="1"/>
            </p:cNvSpPr>
            <p:nvPr/>
          </p:nvSpPr>
          <p:spPr bwMode="auto">
            <a:xfrm>
              <a:off x="4272" y="1296"/>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7" name="Rectangle 195"/>
            <p:cNvSpPr>
              <a:spLocks noChangeArrowheads="1"/>
            </p:cNvSpPr>
            <p:nvPr/>
          </p:nvSpPr>
          <p:spPr bwMode="auto">
            <a:xfrm>
              <a:off x="3696"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8" name="Rectangle 196"/>
            <p:cNvSpPr>
              <a:spLocks noChangeArrowheads="1"/>
            </p:cNvSpPr>
            <p:nvPr/>
          </p:nvSpPr>
          <p:spPr bwMode="auto">
            <a:xfrm>
              <a:off x="3888" y="148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49" name="Rectangle 197" descr="Wide downward diagonal"/>
            <p:cNvSpPr>
              <a:spLocks noChangeArrowheads="1"/>
            </p:cNvSpPr>
            <p:nvPr/>
          </p:nvSpPr>
          <p:spPr bwMode="auto">
            <a:xfrm>
              <a:off x="4080" y="1488"/>
              <a:ext cx="144" cy="144"/>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0" name="Rectangle 198"/>
            <p:cNvSpPr>
              <a:spLocks noChangeArrowheads="1"/>
            </p:cNvSpPr>
            <p:nvPr/>
          </p:nvSpPr>
          <p:spPr bwMode="auto">
            <a:xfrm>
              <a:off x="4272" y="148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1" name="Line 199"/>
            <p:cNvSpPr>
              <a:spLocks noChangeShapeType="1"/>
            </p:cNvSpPr>
            <p:nvPr/>
          </p:nvSpPr>
          <p:spPr bwMode="auto">
            <a:xfrm>
              <a:off x="4056" y="816"/>
              <a:ext cx="0" cy="2496"/>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grpSp>
      <p:grpSp>
        <p:nvGrpSpPr>
          <p:cNvPr id="5" name="그룹 4"/>
          <p:cNvGrpSpPr/>
          <p:nvPr/>
        </p:nvGrpSpPr>
        <p:grpSpPr>
          <a:xfrm>
            <a:off x="10402474" y="1962201"/>
            <a:ext cx="1143000" cy="3581400"/>
            <a:chOff x="8812213" y="1436787"/>
            <a:chExt cx="1143000" cy="3581400"/>
          </a:xfrm>
        </p:grpSpPr>
        <p:sp>
          <p:nvSpPr>
            <p:cNvPr id="1457352" name="Rectangle 200" descr="Wide downward diagonal"/>
            <p:cNvSpPr>
              <a:spLocks noChangeArrowheads="1"/>
            </p:cNvSpPr>
            <p:nvPr/>
          </p:nvSpPr>
          <p:spPr bwMode="auto">
            <a:xfrm>
              <a:off x="8812213" y="26559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3" name="Rectangle 201" descr="Small checker board"/>
            <p:cNvSpPr>
              <a:spLocks noChangeArrowheads="1"/>
            </p:cNvSpPr>
            <p:nvPr/>
          </p:nvSpPr>
          <p:spPr bwMode="auto">
            <a:xfrm>
              <a:off x="9117013" y="26559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4" name="Rectangle 202" descr="Small checker board"/>
            <p:cNvSpPr>
              <a:spLocks noChangeArrowheads="1"/>
            </p:cNvSpPr>
            <p:nvPr/>
          </p:nvSpPr>
          <p:spPr bwMode="auto">
            <a:xfrm>
              <a:off x="9421813" y="26559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5" name="Rectangle 203" descr="Small grid"/>
            <p:cNvSpPr>
              <a:spLocks noChangeArrowheads="1"/>
            </p:cNvSpPr>
            <p:nvPr/>
          </p:nvSpPr>
          <p:spPr bwMode="auto">
            <a:xfrm>
              <a:off x="9726613" y="2655987"/>
              <a:ext cx="228600" cy="228600"/>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6" name="Rectangle 204"/>
            <p:cNvSpPr>
              <a:spLocks noChangeArrowheads="1"/>
            </p:cNvSpPr>
            <p:nvPr/>
          </p:nvSpPr>
          <p:spPr bwMode="auto">
            <a:xfrm>
              <a:off x="8812213" y="2960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7" name="Rectangle 205"/>
            <p:cNvSpPr>
              <a:spLocks noChangeArrowheads="1"/>
            </p:cNvSpPr>
            <p:nvPr/>
          </p:nvSpPr>
          <p:spPr bwMode="auto">
            <a:xfrm>
              <a:off x="9117013" y="2960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8" name="Rectangle 206"/>
            <p:cNvSpPr>
              <a:spLocks noChangeArrowheads="1"/>
            </p:cNvSpPr>
            <p:nvPr/>
          </p:nvSpPr>
          <p:spPr bwMode="auto">
            <a:xfrm>
              <a:off x="9421813" y="2960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59" name="Rectangle 207"/>
            <p:cNvSpPr>
              <a:spLocks noChangeArrowheads="1"/>
            </p:cNvSpPr>
            <p:nvPr/>
          </p:nvSpPr>
          <p:spPr bwMode="auto">
            <a:xfrm>
              <a:off x="9726613" y="2960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0" name="Rectangle 208"/>
            <p:cNvSpPr>
              <a:spLocks noChangeArrowheads="1"/>
            </p:cNvSpPr>
            <p:nvPr/>
          </p:nvSpPr>
          <p:spPr bwMode="auto">
            <a:xfrm>
              <a:off x="8812213" y="32655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1" name="Rectangle 209"/>
            <p:cNvSpPr>
              <a:spLocks noChangeArrowheads="1"/>
            </p:cNvSpPr>
            <p:nvPr/>
          </p:nvSpPr>
          <p:spPr bwMode="auto">
            <a:xfrm>
              <a:off x="9117013" y="32655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2" name="Rectangle 210" descr="Small checker board"/>
            <p:cNvSpPr>
              <a:spLocks noChangeArrowheads="1"/>
            </p:cNvSpPr>
            <p:nvPr/>
          </p:nvSpPr>
          <p:spPr bwMode="auto">
            <a:xfrm>
              <a:off x="9421813" y="32655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3" name="Rectangle 211"/>
            <p:cNvSpPr>
              <a:spLocks noChangeArrowheads="1"/>
            </p:cNvSpPr>
            <p:nvPr/>
          </p:nvSpPr>
          <p:spPr bwMode="auto">
            <a:xfrm>
              <a:off x="9726613" y="3265587"/>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4" name="Rectangle 212"/>
            <p:cNvSpPr>
              <a:spLocks noChangeArrowheads="1"/>
            </p:cNvSpPr>
            <p:nvPr/>
          </p:nvSpPr>
          <p:spPr bwMode="auto">
            <a:xfrm>
              <a:off x="8812213" y="35703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5" name="Rectangle 213" descr="Wide downward diagonal"/>
            <p:cNvSpPr>
              <a:spLocks noChangeArrowheads="1"/>
            </p:cNvSpPr>
            <p:nvPr/>
          </p:nvSpPr>
          <p:spPr bwMode="auto">
            <a:xfrm>
              <a:off x="9117013" y="35703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6" name="Rectangle 214"/>
            <p:cNvSpPr>
              <a:spLocks noChangeArrowheads="1"/>
            </p:cNvSpPr>
            <p:nvPr/>
          </p:nvSpPr>
          <p:spPr bwMode="auto">
            <a:xfrm>
              <a:off x="9421813" y="35703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7" name="Rectangle 215" descr="Small checker board"/>
            <p:cNvSpPr>
              <a:spLocks noChangeArrowheads="1"/>
            </p:cNvSpPr>
            <p:nvPr/>
          </p:nvSpPr>
          <p:spPr bwMode="auto">
            <a:xfrm>
              <a:off x="9726613" y="35703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8" name="Rectangle 216"/>
            <p:cNvSpPr>
              <a:spLocks noChangeArrowheads="1"/>
            </p:cNvSpPr>
            <p:nvPr/>
          </p:nvSpPr>
          <p:spPr bwMode="auto">
            <a:xfrm>
              <a:off x="8812213" y="38751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69" name="Rectangle 217"/>
            <p:cNvSpPr>
              <a:spLocks noChangeArrowheads="1"/>
            </p:cNvSpPr>
            <p:nvPr/>
          </p:nvSpPr>
          <p:spPr bwMode="auto">
            <a:xfrm>
              <a:off x="9117013" y="38751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0" name="Rectangle 218" descr="Wide downward diagonal"/>
            <p:cNvSpPr>
              <a:spLocks noChangeArrowheads="1"/>
            </p:cNvSpPr>
            <p:nvPr/>
          </p:nvSpPr>
          <p:spPr bwMode="auto">
            <a:xfrm>
              <a:off x="9421813" y="38751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1" name="Rectangle 219"/>
            <p:cNvSpPr>
              <a:spLocks noChangeArrowheads="1"/>
            </p:cNvSpPr>
            <p:nvPr/>
          </p:nvSpPr>
          <p:spPr bwMode="auto">
            <a:xfrm>
              <a:off x="9726613" y="3875187"/>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2" name="Rectangle 220"/>
            <p:cNvSpPr>
              <a:spLocks noChangeArrowheads="1"/>
            </p:cNvSpPr>
            <p:nvPr/>
          </p:nvSpPr>
          <p:spPr bwMode="auto">
            <a:xfrm>
              <a:off x="8812213" y="41799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3" name="Rectangle 221" descr="Wide downward diagonal"/>
            <p:cNvSpPr>
              <a:spLocks noChangeArrowheads="1"/>
            </p:cNvSpPr>
            <p:nvPr/>
          </p:nvSpPr>
          <p:spPr bwMode="auto">
            <a:xfrm>
              <a:off x="9117013" y="41799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4" name="Rectangle 222" descr="Wide downward diagonal"/>
            <p:cNvSpPr>
              <a:spLocks noChangeArrowheads="1"/>
            </p:cNvSpPr>
            <p:nvPr/>
          </p:nvSpPr>
          <p:spPr bwMode="auto">
            <a:xfrm>
              <a:off x="9421813" y="41799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5" name="Rectangle 223"/>
            <p:cNvSpPr>
              <a:spLocks noChangeArrowheads="1"/>
            </p:cNvSpPr>
            <p:nvPr/>
          </p:nvSpPr>
          <p:spPr bwMode="auto">
            <a:xfrm>
              <a:off x="9726613" y="41799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6" name="Rectangle 224"/>
            <p:cNvSpPr>
              <a:spLocks noChangeArrowheads="1"/>
            </p:cNvSpPr>
            <p:nvPr/>
          </p:nvSpPr>
          <p:spPr bwMode="auto">
            <a:xfrm>
              <a:off x="8812213" y="4484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7" name="Rectangle 225" descr="Small grid"/>
            <p:cNvSpPr>
              <a:spLocks noChangeArrowheads="1"/>
            </p:cNvSpPr>
            <p:nvPr/>
          </p:nvSpPr>
          <p:spPr bwMode="auto">
            <a:xfrm>
              <a:off x="9117013" y="4484787"/>
              <a:ext cx="228600" cy="228600"/>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8" name="Rectangle 226" descr="Small grid"/>
            <p:cNvSpPr>
              <a:spLocks noChangeArrowheads="1"/>
            </p:cNvSpPr>
            <p:nvPr/>
          </p:nvSpPr>
          <p:spPr bwMode="auto">
            <a:xfrm>
              <a:off x="9421813" y="4484787"/>
              <a:ext cx="228600" cy="228600"/>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79" name="Rectangle 227"/>
            <p:cNvSpPr>
              <a:spLocks noChangeArrowheads="1"/>
            </p:cNvSpPr>
            <p:nvPr/>
          </p:nvSpPr>
          <p:spPr bwMode="auto">
            <a:xfrm>
              <a:off x="9726613" y="4484787"/>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0" name="Rectangle 228" descr="Wide downward diagonal"/>
            <p:cNvSpPr>
              <a:spLocks noChangeArrowheads="1"/>
            </p:cNvSpPr>
            <p:nvPr/>
          </p:nvSpPr>
          <p:spPr bwMode="auto">
            <a:xfrm>
              <a:off x="8812213" y="47895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1" name="Rectangle 229" descr="Small checker board"/>
            <p:cNvSpPr>
              <a:spLocks noChangeArrowheads="1"/>
            </p:cNvSpPr>
            <p:nvPr/>
          </p:nvSpPr>
          <p:spPr bwMode="auto">
            <a:xfrm>
              <a:off x="9117013" y="47895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2" name="Rectangle 230" descr="Small grid"/>
            <p:cNvSpPr>
              <a:spLocks noChangeArrowheads="1"/>
            </p:cNvSpPr>
            <p:nvPr/>
          </p:nvSpPr>
          <p:spPr bwMode="auto">
            <a:xfrm>
              <a:off x="9421813" y="4789587"/>
              <a:ext cx="228600" cy="228600"/>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3" name="Rectangle 231"/>
            <p:cNvSpPr>
              <a:spLocks noChangeArrowheads="1"/>
            </p:cNvSpPr>
            <p:nvPr/>
          </p:nvSpPr>
          <p:spPr bwMode="auto">
            <a:xfrm>
              <a:off x="9726613" y="4789587"/>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4" name="Rectangle 232"/>
            <p:cNvSpPr>
              <a:spLocks noChangeArrowheads="1"/>
            </p:cNvSpPr>
            <p:nvPr/>
          </p:nvSpPr>
          <p:spPr bwMode="auto">
            <a:xfrm>
              <a:off x="8812213" y="1436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5" name="Rectangle 233"/>
            <p:cNvSpPr>
              <a:spLocks noChangeArrowheads="1"/>
            </p:cNvSpPr>
            <p:nvPr/>
          </p:nvSpPr>
          <p:spPr bwMode="auto">
            <a:xfrm>
              <a:off x="9117013" y="14367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6" name="Rectangle 234" descr="Wide downward diagonal"/>
            <p:cNvSpPr>
              <a:spLocks noChangeArrowheads="1"/>
            </p:cNvSpPr>
            <p:nvPr/>
          </p:nvSpPr>
          <p:spPr bwMode="auto">
            <a:xfrm>
              <a:off x="9421813" y="14367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7" name="Rectangle 235"/>
            <p:cNvSpPr>
              <a:spLocks noChangeArrowheads="1"/>
            </p:cNvSpPr>
            <p:nvPr/>
          </p:nvSpPr>
          <p:spPr bwMode="auto">
            <a:xfrm>
              <a:off x="9726613" y="1436787"/>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8" name="Rectangle 236"/>
            <p:cNvSpPr>
              <a:spLocks noChangeArrowheads="1"/>
            </p:cNvSpPr>
            <p:nvPr/>
          </p:nvSpPr>
          <p:spPr bwMode="auto">
            <a:xfrm>
              <a:off x="8812213" y="17415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89" name="Rectangle 237"/>
            <p:cNvSpPr>
              <a:spLocks noChangeArrowheads="1"/>
            </p:cNvSpPr>
            <p:nvPr/>
          </p:nvSpPr>
          <p:spPr bwMode="auto">
            <a:xfrm>
              <a:off x="9117013" y="17415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0" name="Rectangle 238" descr="Small checker board"/>
            <p:cNvSpPr>
              <a:spLocks noChangeArrowheads="1"/>
            </p:cNvSpPr>
            <p:nvPr/>
          </p:nvSpPr>
          <p:spPr bwMode="auto">
            <a:xfrm>
              <a:off x="9421813" y="17415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1" name="Rectangle 239" descr="Small checker board"/>
            <p:cNvSpPr>
              <a:spLocks noChangeArrowheads="1"/>
            </p:cNvSpPr>
            <p:nvPr/>
          </p:nvSpPr>
          <p:spPr bwMode="auto">
            <a:xfrm>
              <a:off x="9726613" y="1741587"/>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2" name="Rectangle 240" descr="Wide downward diagonal"/>
            <p:cNvSpPr>
              <a:spLocks noChangeArrowheads="1"/>
            </p:cNvSpPr>
            <p:nvPr/>
          </p:nvSpPr>
          <p:spPr bwMode="auto">
            <a:xfrm>
              <a:off x="8812213" y="2046387"/>
              <a:ext cx="228600" cy="228600"/>
            </a:xfrm>
            <a:prstGeom prst="rect">
              <a:avLst/>
            </a:prstGeom>
            <a:pattFill prst="wdDnDiag">
              <a:fgClr>
                <a:srgbClr val="FF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3" name="Rectangle 241"/>
            <p:cNvSpPr>
              <a:spLocks noChangeArrowheads="1"/>
            </p:cNvSpPr>
            <p:nvPr/>
          </p:nvSpPr>
          <p:spPr bwMode="auto">
            <a:xfrm>
              <a:off x="9117013" y="20463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4" name="Rectangle 242"/>
            <p:cNvSpPr>
              <a:spLocks noChangeArrowheads="1"/>
            </p:cNvSpPr>
            <p:nvPr/>
          </p:nvSpPr>
          <p:spPr bwMode="auto">
            <a:xfrm>
              <a:off x="9421813" y="2046387"/>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5" name="Rectangle 243" descr="Small grid"/>
            <p:cNvSpPr>
              <a:spLocks noChangeArrowheads="1"/>
            </p:cNvSpPr>
            <p:nvPr/>
          </p:nvSpPr>
          <p:spPr bwMode="auto">
            <a:xfrm>
              <a:off x="9726613" y="2046387"/>
              <a:ext cx="228600" cy="228600"/>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6" name="Rectangle 244"/>
            <p:cNvSpPr>
              <a:spLocks noChangeArrowheads="1"/>
            </p:cNvSpPr>
            <p:nvPr/>
          </p:nvSpPr>
          <p:spPr bwMode="auto">
            <a:xfrm>
              <a:off x="8812213" y="23511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7" name="Rectangle 245"/>
            <p:cNvSpPr>
              <a:spLocks noChangeArrowheads="1"/>
            </p:cNvSpPr>
            <p:nvPr/>
          </p:nvSpPr>
          <p:spPr bwMode="auto">
            <a:xfrm>
              <a:off x="9117013" y="2351187"/>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8" name="Rectangle 246" descr="Wide downward diagonal"/>
            <p:cNvSpPr>
              <a:spLocks noChangeArrowheads="1"/>
            </p:cNvSpPr>
            <p:nvPr/>
          </p:nvSpPr>
          <p:spPr bwMode="auto">
            <a:xfrm>
              <a:off x="9421813" y="2351187"/>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399" name="Rectangle 247"/>
            <p:cNvSpPr>
              <a:spLocks noChangeArrowheads="1"/>
            </p:cNvSpPr>
            <p:nvPr/>
          </p:nvSpPr>
          <p:spPr bwMode="auto">
            <a:xfrm>
              <a:off x="9726613" y="2351187"/>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457400" name="Text Box 248"/>
          <p:cNvSpPr txBox="1">
            <a:spLocks noChangeArrowheads="1"/>
          </p:cNvSpPr>
          <p:nvPr/>
        </p:nvSpPr>
        <p:spPr bwMode="auto">
          <a:xfrm rot="10800000">
            <a:off x="280468" y="1194287"/>
            <a:ext cx="615553" cy="334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spcBef>
                <a:spcPct val="0"/>
              </a:spcBef>
            </a:pPr>
            <a:r>
              <a:rPr lang="en-US" sz="2800" dirty="0"/>
              <a:t>Time (processor cycle)</a:t>
            </a:r>
          </a:p>
        </p:txBody>
      </p:sp>
      <p:sp>
        <p:nvSpPr>
          <p:cNvPr id="1457401" name="Line 249"/>
          <p:cNvSpPr>
            <a:spLocks noChangeShapeType="1"/>
          </p:cNvSpPr>
          <p:nvPr/>
        </p:nvSpPr>
        <p:spPr bwMode="auto">
          <a:xfrm>
            <a:off x="558876" y="4637187"/>
            <a:ext cx="0" cy="838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457402" name="Text Box 250"/>
          <p:cNvSpPr txBox="1">
            <a:spLocks noChangeArrowheads="1"/>
          </p:cNvSpPr>
          <p:nvPr/>
        </p:nvSpPr>
        <p:spPr bwMode="auto">
          <a:xfrm>
            <a:off x="1034027" y="1443390"/>
            <a:ext cx="19078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dirty="0"/>
              <a:t>Superscalar</a:t>
            </a:r>
          </a:p>
        </p:txBody>
      </p:sp>
      <p:sp>
        <p:nvSpPr>
          <p:cNvPr id="1457403" name="Text Box 251"/>
          <p:cNvSpPr txBox="1">
            <a:spLocks noChangeArrowheads="1"/>
          </p:cNvSpPr>
          <p:nvPr/>
        </p:nvSpPr>
        <p:spPr bwMode="auto">
          <a:xfrm>
            <a:off x="3489028" y="1024001"/>
            <a:ext cx="13662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dirty="0" smtClean="0"/>
              <a:t>Fine-</a:t>
            </a:r>
            <a:br>
              <a:rPr lang="en-US" sz="2800" dirty="0" smtClean="0"/>
            </a:br>
            <a:r>
              <a:rPr lang="en-US" sz="2800" dirty="0" smtClean="0"/>
              <a:t>Grained</a:t>
            </a:r>
            <a:endParaRPr lang="en-US" sz="2800" dirty="0"/>
          </a:p>
        </p:txBody>
      </p:sp>
      <p:sp>
        <p:nvSpPr>
          <p:cNvPr id="1457404" name="Text Box 252"/>
          <p:cNvSpPr txBox="1">
            <a:spLocks noChangeArrowheads="1"/>
          </p:cNvSpPr>
          <p:nvPr/>
        </p:nvSpPr>
        <p:spPr bwMode="auto">
          <a:xfrm>
            <a:off x="5852672" y="1016279"/>
            <a:ext cx="13662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dirty="0" smtClean="0"/>
              <a:t>Coarse-</a:t>
            </a:r>
            <a:br>
              <a:rPr lang="en-US" sz="2800" dirty="0" smtClean="0"/>
            </a:br>
            <a:r>
              <a:rPr lang="en-US" sz="2800" dirty="0" smtClean="0"/>
              <a:t>Grained</a:t>
            </a:r>
            <a:endParaRPr lang="en-US" sz="2800" dirty="0"/>
          </a:p>
        </p:txBody>
      </p:sp>
      <p:sp>
        <p:nvSpPr>
          <p:cNvPr id="1457405" name="Text Box 253"/>
          <p:cNvSpPr txBox="1">
            <a:spLocks noChangeArrowheads="1"/>
          </p:cNvSpPr>
          <p:nvPr/>
        </p:nvSpPr>
        <p:spPr bwMode="auto">
          <a:xfrm>
            <a:off x="7383833" y="1380642"/>
            <a:ext cx="25687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dirty="0"/>
              <a:t>Multiprocessing</a:t>
            </a:r>
          </a:p>
        </p:txBody>
      </p:sp>
      <p:sp>
        <p:nvSpPr>
          <p:cNvPr id="1457406" name="Text Box 254"/>
          <p:cNvSpPr txBox="1">
            <a:spLocks noChangeArrowheads="1"/>
          </p:cNvSpPr>
          <p:nvPr/>
        </p:nvSpPr>
        <p:spPr bwMode="auto">
          <a:xfrm>
            <a:off x="9887463" y="981895"/>
            <a:ext cx="243605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dirty="0"/>
              <a:t>Simultaneous</a:t>
            </a:r>
          </a:p>
          <a:p>
            <a:pPr algn="l">
              <a:spcBef>
                <a:spcPct val="0"/>
              </a:spcBef>
            </a:pPr>
            <a:r>
              <a:rPr lang="en-US" sz="2800" dirty="0"/>
              <a:t>Multithreading</a:t>
            </a:r>
          </a:p>
        </p:txBody>
      </p:sp>
      <p:sp>
        <p:nvSpPr>
          <p:cNvPr id="1457407" name="Rectangle 255"/>
          <p:cNvSpPr>
            <a:spLocks noChangeArrowheads="1"/>
          </p:cNvSpPr>
          <p:nvPr/>
        </p:nvSpPr>
        <p:spPr bwMode="auto">
          <a:xfrm>
            <a:off x="3899524" y="5756294"/>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en-US" sz="2800"/>
          </a:p>
        </p:txBody>
      </p:sp>
      <p:sp>
        <p:nvSpPr>
          <p:cNvPr id="1457408" name="Rectangle 256" descr="Wide downward diagonal"/>
          <p:cNvSpPr>
            <a:spLocks noChangeArrowheads="1"/>
          </p:cNvSpPr>
          <p:nvPr/>
        </p:nvSpPr>
        <p:spPr bwMode="auto">
          <a:xfrm>
            <a:off x="3899524" y="6137294"/>
            <a:ext cx="228600" cy="2286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409" name="Rectangle 257"/>
          <p:cNvSpPr>
            <a:spLocks noChangeArrowheads="1"/>
          </p:cNvSpPr>
          <p:nvPr/>
        </p:nvSpPr>
        <p:spPr bwMode="auto">
          <a:xfrm>
            <a:off x="6109324" y="5756294"/>
            <a:ext cx="2286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410" name="Rectangle 258" descr="Small checker board"/>
          <p:cNvSpPr>
            <a:spLocks noChangeArrowheads="1"/>
          </p:cNvSpPr>
          <p:nvPr/>
        </p:nvSpPr>
        <p:spPr bwMode="auto">
          <a:xfrm>
            <a:off x="6109324" y="6137294"/>
            <a:ext cx="228600" cy="228600"/>
          </a:xfrm>
          <a:prstGeom prst="rect">
            <a:avLst/>
          </a:prstGeom>
          <a:pattFill prst="smCheck">
            <a:fgClr>
              <a:schemeClr val="accent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411" name="Rectangle 259" descr="Small grid"/>
          <p:cNvSpPr>
            <a:spLocks noChangeArrowheads="1"/>
          </p:cNvSpPr>
          <p:nvPr/>
        </p:nvSpPr>
        <p:spPr bwMode="auto">
          <a:xfrm>
            <a:off x="8166724" y="5756294"/>
            <a:ext cx="228600" cy="228600"/>
          </a:xfrm>
          <a:prstGeom prst="rect">
            <a:avLst/>
          </a:prstGeom>
          <a:pattFill prst="smGrid">
            <a:fgClr>
              <a:srgbClr val="80008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412" name="Rectangle 260"/>
          <p:cNvSpPr>
            <a:spLocks noChangeArrowheads="1"/>
          </p:cNvSpPr>
          <p:nvPr/>
        </p:nvSpPr>
        <p:spPr bwMode="auto">
          <a:xfrm>
            <a:off x="8166724" y="6137294"/>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57413" name="Text Box 261"/>
          <p:cNvSpPr txBox="1">
            <a:spLocks noChangeArrowheads="1"/>
          </p:cNvSpPr>
          <p:nvPr/>
        </p:nvSpPr>
        <p:spPr bwMode="auto">
          <a:xfrm>
            <a:off x="4188450" y="5664220"/>
            <a:ext cx="1471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a:t>Thread 1</a:t>
            </a:r>
          </a:p>
        </p:txBody>
      </p:sp>
      <p:sp>
        <p:nvSpPr>
          <p:cNvPr id="1457414" name="Text Box 262"/>
          <p:cNvSpPr txBox="1">
            <a:spLocks noChangeArrowheads="1"/>
          </p:cNvSpPr>
          <p:nvPr/>
        </p:nvSpPr>
        <p:spPr bwMode="auto">
          <a:xfrm>
            <a:off x="4194800" y="5994420"/>
            <a:ext cx="1471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a:t>Thread 2</a:t>
            </a:r>
          </a:p>
        </p:txBody>
      </p:sp>
      <p:sp>
        <p:nvSpPr>
          <p:cNvPr id="1457415" name="Text Box 263"/>
          <p:cNvSpPr txBox="1">
            <a:spLocks noChangeArrowheads="1"/>
          </p:cNvSpPr>
          <p:nvPr/>
        </p:nvSpPr>
        <p:spPr bwMode="auto">
          <a:xfrm>
            <a:off x="6490325" y="5680095"/>
            <a:ext cx="1471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a:t>Thread 3</a:t>
            </a:r>
          </a:p>
        </p:txBody>
      </p:sp>
      <p:sp>
        <p:nvSpPr>
          <p:cNvPr id="1457416" name="Text Box 264"/>
          <p:cNvSpPr txBox="1">
            <a:spLocks noChangeArrowheads="1"/>
          </p:cNvSpPr>
          <p:nvPr/>
        </p:nvSpPr>
        <p:spPr bwMode="auto">
          <a:xfrm>
            <a:off x="6490325" y="5994420"/>
            <a:ext cx="1471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a:t>Thread 4</a:t>
            </a:r>
          </a:p>
        </p:txBody>
      </p:sp>
      <p:sp>
        <p:nvSpPr>
          <p:cNvPr id="1457417" name="Text Box 265"/>
          <p:cNvSpPr txBox="1">
            <a:spLocks noChangeArrowheads="1"/>
          </p:cNvSpPr>
          <p:nvPr/>
        </p:nvSpPr>
        <p:spPr bwMode="auto">
          <a:xfrm>
            <a:off x="8471525" y="5680095"/>
            <a:ext cx="1471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a:t>Thread 5</a:t>
            </a:r>
          </a:p>
        </p:txBody>
      </p:sp>
      <p:sp>
        <p:nvSpPr>
          <p:cNvPr id="1457418" name="Text Box 266"/>
          <p:cNvSpPr txBox="1">
            <a:spLocks noChangeArrowheads="1"/>
          </p:cNvSpPr>
          <p:nvPr/>
        </p:nvSpPr>
        <p:spPr bwMode="auto">
          <a:xfrm>
            <a:off x="8471524" y="5994420"/>
            <a:ext cx="13372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800" dirty="0"/>
              <a:t>Idle slot</a:t>
            </a:r>
          </a:p>
        </p:txBody>
      </p:sp>
    </p:spTree>
    <p:extLst>
      <p:ext uri="{BB962C8B-B14F-4D97-AF65-F5344CB8AC3E}">
        <p14:creationId xmlns:p14="http://schemas.microsoft.com/office/powerpoint/2010/main" val="163253587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826737" y="2390058"/>
            <a:ext cx="10782168" cy="2806922"/>
          </a:xfrm>
        </p:spPr>
        <p:txBody>
          <a:bodyPr/>
          <a:lstStyle/>
          <a:p>
            <a:r>
              <a:rPr lang="en-US" altLang="ko-KR" dirty="0"/>
              <a:t>Assume there are four threads T1, T2, T3 and T4 with 100 instructions each. The instructions in the each thread are dependent on the previous instruction, (for example in thread T1, I2 is dependent on I1, I3 on I2… so on) </a:t>
            </a:r>
            <a:r>
              <a:rPr lang="en-US" altLang="ko-KR" u="sng" dirty="0"/>
              <a:t>so that if I1 is issued in cycle x, I2 can be issued earliest at cycle x+2. </a:t>
            </a:r>
            <a:r>
              <a:rPr lang="en-US" altLang="ko-KR" dirty="0"/>
              <a:t>The threads do not have any inter-thread dependency.  Assume each instruction takes one cycle to complete.  The thread switching overhead is 2 cycles.</a:t>
            </a:r>
            <a:endParaRPr lang="ko-KR" altLang="en-US" dirty="0"/>
          </a:p>
        </p:txBody>
      </p:sp>
      <p:sp>
        <p:nvSpPr>
          <p:cNvPr id="6" name="슬라이드 번호 개체 틀 5"/>
          <p:cNvSpPr>
            <a:spLocks noGrp="1"/>
          </p:cNvSpPr>
          <p:nvPr>
            <p:ph type="sldNum" sz="quarter" idx="4294967295"/>
          </p:nvPr>
        </p:nvSpPr>
        <p:spPr>
          <a:xfrm>
            <a:off x="9104313" y="6570569"/>
            <a:ext cx="2735773" cy="308774"/>
          </a:xfrm>
          <a:prstGeom prst="rect">
            <a:avLst/>
          </a:prstGeom>
        </p:spPr>
        <p:txBody>
          <a:bodyPr/>
          <a:lstStyle/>
          <a:p>
            <a:pPr algn="r"/>
            <a:fld id="{5BC373C5-40C0-4198-9E06-0924FC79B413}" type="slidenum">
              <a:rPr lang="ko-KR" altLang="en-US" sz="1400" b="1" smtClean="0"/>
              <a:pPr algn="r"/>
              <a:t>24</a:t>
            </a:fld>
            <a:endParaRPr lang="ko-KR" altLang="en-US" sz="1400" b="1" dirty="0"/>
          </a:p>
        </p:txBody>
      </p:sp>
      <p:sp>
        <p:nvSpPr>
          <p:cNvPr id="4" name="텍스트 개체 틀 3"/>
          <p:cNvSpPr>
            <a:spLocks noGrp="1"/>
          </p:cNvSpPr>
          <p:nvPr>
            <p:ph type="body" sz="quarter" idx="10"/>
          </p:nvPr>
        </p:nvSpPr>
        <p:spPr/>
        <p:txBody>
          <a:bodyPr/>
          <a:lstStyle/>
          <a:p>
            <a:r>
              <a:rPr kumimoji="1" lang="en-US" altLang="ko-KR" dirty="0" smtClean="0"/>
              <a:t>Assignments </a:t>
            </a:r>
            <a:endParaRPr kumimoji="1" lang="ko-KR" altLang="en-US" dirty="0"/>
          </a:p>
        </p:txBody>
      </p:sp>
    </p:spTree>
    <p:extLst>
      <p:ext uri="{BB962C8B-B14F-4D97-AF65-F5344CB8AC3E}">
        <p14:creationId xmlns:p14="http://schemas.microsoft.com/office/powerpoint/2010/main" val="1511105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5255798"/>
          </a:xfrm>
        </p:spPr>
        <p:txBody>
          <a:bodyPr/>
          <a:lstStyle/>
          <a:p>
            <a:r>
              <a:rPr lang="en-US" altLang="ko-KR" sz="2800" dirty="0"/>
              <a:t>Consider a single cycle MIPS processor with 1 PC and 1 Register File. If there is no interleaving of threads, meaning one thread completes before the start of the next thread, what will the total execution time in cycles for completion of all the four threads? </a:t>
            </a:r>
            <a:endParaRPr lang="ko-KR" altLang="ko-KR" sz="2800" dirty="0"/>
          </a:p>
          <a:p>
            <a:r>
              <a:rPr lang="en-US" altLang="ko-KR" sz="2800" dirty="0"/>
              <a:t> </a:t>
            </a:r>
            <a:endParaRPr lang="ko-KR" altLang="ko-KR" sz="2800" dirty="0"/>
          </a:p>
          <a:p>
            <a:pPr marL="457200" lvl="0" indent="-457200">
              <a:buFont typeface="+mj-lt"/>
              <a:buAutoNum type="alphaUcPeriod"/>
            </a:pPr>
            <a:r>
              <a:rPr lang="en-US" altLang="ko-KR" sz="2800" dirty="0"/>
              <a:t>100</a:t>
            </a:r>
            <a:endParaRPr lang="ko-KR" altLang="ko-KR" sz="2800" dirty="0"/>
          </a:p>
          <a:p>
            <a:pPr marL="457200" lvl="0" indent="-457200">
              <a:buFont typeface="+mj-lt"/>
              <a:buAutoNum type="alphaUcPeriod"/>
            </a:pPr>
            <a:r>
              <a:rPr lang="en-US" altLang="ko-KR" sz="2800" dirty="0"/>
              <a:t>400</a:t>
            </a:r>
            <a:endParaRPr lang="ko-KR" altLang="ko-KR" sz="2800" dirty="0"/>
          </a:p>
          <a:p>
            <a:pPr marL="457200" lvl="0" indent="-457200">
              <a:buFont typeface="+mj-lt"/>
              <a:buAutoNum type="alphaUcPeriod"/>
            </a:pPr>
            <a:r>
              <a:rPr lang="en-US" altLang="ko-KR" sz="2800" dirty="0"/>
              <a:t>403</a:t>
            </a:r>
            <a:endParaRPr lang="ko-KR" altLang="ko-KR" sz="2800" dirty="0"/>
          </a:p>
          <a:p>
            <a:pPr marL="457200" lvl="0" indent="-457200">
              <a:buFont typeface="+mj-lt"/>
              <a:buAutoNum type="alphaUcPeriod"/>
            </a:pPr>
            <a:r>
              <a:rPr lang="en-US" altLang="ko-KR" sz="2800" dirty="0"/>
              <a:t>600</a:t>
            </a:r>
            <a:endParaRPr lang="ko-KR" altLang="ko-KR" sz="2800" dirty="0"/>
          </a:p>
          <a:p>
            <a:pPr marL="457200" lvl="0" indent="-457200">
              <a:buFont typeface="+mj-lt"/>
              <a:buAutoNum type="alphaUcPeriod"/>
            </a:pPr>
            <a:r>
              <a:rPr lang="en-US" altLang="ko-KR" sz="2800" dirty="0"/>
              <a:t>803 </a:t>
            </a:r>
            <a:endParaRPr lang="ko-KR" altLang="ko-KR" sz="2800" dirty="0"/>
          </a:p>
          <a:p>
            <a:endParaRPr lang="ko-KR" altLang="en-US" sz="2800" dirty="0"/>
          </a:p>
        </p:txBody>
      </p:sp>
      <p:sp>
        <p:nvSpPr>
          <p:cNvPr id="3" name="텍스트 개체 틀 2"/>
          <p:cNvSpPr>
            <a:spLocks noGrp="1"/>
          </p:cNvSpPr>
          <p:nvPr>
            <p:ph type="body" sz="quarter" idx="11"/>
          </p:nvPr>
        </p:nvSpPr>
        <p:spPr/>
        <p:txBody>
          <a:bodyPr/>
          <a:lstStyle/>
          <a:p>
            <a:r>
              <a:rPr lang="en-US" altLang="ko-KR" dirty="0" smtClean="0"/>
              <a:t>Question 1</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25</a:t>
            </a:fld>
            <a:endParaRPr lang="ko-KR" altLang="en-US" dirty="0"/>
          </a:p>
        </p:txBody>
      </p:sp>
    </p:spTree>
    <p:extLst>
      <p:ext uri="{BB962C8B-B14F-4D97-AF65-F5344CB8AC3E}">
        <p14:creationId xmlns:p14="http://schemas.microsoft.com/office/powerpoint/2010/main" val="101799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5387116"/>
          </a:xfrm>
        </p:spPr>
        <p:txBody>
          <a:bodyPr/>
          <a:lstStyle/>
          <a:p>
            <a:r>
              <a:rPr lang="en-US" altLang="ko-KR" sz="2800" dirty="0"/>
              <a:t>Consider a single cycle MIPS processor having 1 PC and 1 Register File, and a Coarse-grained Multithreading of 10 instructions (meaning 10 instructions from T1 execute first, followed by a switch to T2. 10 instruction of T2 executes followed by a switch to T3 and so on), what will be the execution time in cycles for completion of all the four threads? (</a:t>
            </a:r>
            <a:r>
              <a:rPr lang="en-US" altLang="ko-KR" sz="2800" u="sng" dirty="0"/>
              <a:t>Note: During switching of threads since there is no inter-thread dependency the first instruction of the next thread can be issued right away</a:t>
            </a:r>
            <a:r>
              <a:rPr lang="en-US" altLang="ko-KR" sz="2800" dirty="0"/>
              <a:t>). </a:t>
            </a:r>
            <a:endParaRPr lang="ko-KR" altLang="ko-KR" sz="2800" dirty="0"/>
          </a:p>
          <a:p>
            <a:pPr marL="514350" indent="-514350">
              <a:buFont typeface="+mj-lt"/>
              <a:buAutoNum type="alphaUcPeriod"/>
            </a:pPr>
            <a:r>
              <a:rPr lang="en-US" altLang="ko-KR" sz="2800" dirty="0" smtClean="0"/>
              <a:t>403</a:t>
            </a:r>
            <a:endParaRPr lang="ko-KR" altLang="ko-KR" sz="2800" dirty="0"/>
          </a:p>
          <a:p>
            <a:pPr marL="514350" lvl="0" indent="-514350">
              <a:buFont typeface="+mj-lt"/>
              <a:buAutoNum type="alphaUcPeriod"/>
            </a:pPr>
            <a:r>
              <a:rPr lang="en-US" altLang="ko-KR" sz="2800" dirty="0"/>
              <a:t>838</a:t>
            </a:r>
            <a:endParaRPr lang="ko-KR" altLang="ko-KR" sz="2800" dirty="0"/>
          </a:p>
          <a:p>
            <a:pPr marL="514350" lvl="0" indent="-514350">
              <a:buFont typeface="+mj-lt"/>
              <a:buAutoNum type="alphaUcPeriod"/>
            </a:pPr>
            <a:r>
              <a:rPr lang="en-US" altLang="ko-KR" sz="2800" dirty="0"/>
              <a:t>942</a:t>
            </a:r>
            <a:endParaRPr lang="ko-KR" altLang="ko-KR" sz="2800" dirty="0"/>
          </a:p>
          <a:p>
            <a:pPr marL="514350" lvl="0" indent="-514350">
              <a:buFont typeface="+mj-lt"/>
              <a:buAutoNum type="alphaUcPeriod"/>
            </a:pPr>
            <a:r>
              <a:rPr lang="en-US" altLang="ko-KR" sz="2800" dirty="0"/>
              <a:t>1200</a:t>
            </a:r>
            <a:endParaRPr lang="ko-KR" altLang="ko-KR" sz="2800" dirty="0"/>
          </a:p>
          <a:p>
            <a:pPr marL="514350" lvl="0" indent="-514350">
              <a:buFont typeface="+mj-lt"/>
              <a:buAutoNum type="alphaUcPeriod"/>
            </a:pPr>
            <a:r>
              <a:rPr lang="en-US" altLang="ko-KR" sz="2800" dirty="0" smtClean="0"/>
              <a:t>1500</a:t>
            </a:r>
            <a:endParaRPr lang="ko-KR" altLang="ko-KR" sz="2800" dirty="0"/>
          </a:p>
        </p:txBody>
      </p:sp>
      <p:sp>
        <p:nvSpPr>
          <p:cNvPr id="3" name="텍스트 개체 틀 2"/>
          <p:cNvSpPr>
            <a:spLocks noGrp="1"/>
          </p:cNvSpPr>
          <p:nvPr>
            <p:ph type="body" sz="quarter" idx="11"/>
          </p:nvPr>
        </p:nvSpPr>
        <p:spPr/>
        <p:txBody>
          <a:bodyPr/>
          <a:lstStyle/>
          <a:p>
            <a:r>
              <a:rPr lang="en-US" altLang="ko-KR" dirty="0" smtClean="0"/>
              <a:t>Question 2</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26</a:t>
            </a:fld>
            <a:endParaRPr lang="ko-KR" altLang="en-US" dirty="0"/>
          </a:p>
        </p:txBody>
      </p:sp>
    </p:spTree>
    <p:extLst>
      <p:ext uri="{BB962C8B-B14F-4D97-AF65-F5344CB8AC3E}">
        <p14:creationId xmlns:p14="http://schemas.microsoft.com/office/powerpoint/2010/main" val="79568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5127558"/>
          </a:xfrm>
        </p:spPr>
        <p:txBody>
          <a:bodyPr/>
          <a:lstStyle/>
          <a:p>
            <a:r>
              <a:rPr lang="en-US" altLang="ko-KR" sz="2800" dirty="0"/>
              <a:t>For the same processor configuration as the above question, if there is a Fine-grained Multithreading of 1 instruction (meaning I1 of T1 executes followed by a context switch to execute I1 of T2… so on. If I1 of T1 is issued in cycle 1, the I1 of T2 is issued in cycle 4), what will be execution time in cycles for completion of all the four threads? </a:t>
            </a:r>
            <a:endParaRPr lang="ko-KR" altLang="ko-KR" sz="2800" dirty="0"/>
          </a:p>
          <a:p>
            <a:r>
              <a:rPr lang="en-US" altLang="ko-KR" sz="2800" dirty="0"/>
              <a:t> </a:t>
            </a:r>
            <a:endParaRPr lang="ko-KR" altLang="ko-KR" sz="2800" dirty="0"/>
          </a:p>
          <a:p>
            <a:pPr marL="514350" lvl="0" indent="-514350">
              <a:buFont typeface="+mj-lt"/>
              <a:buAutoNum type="alphaUcPeriod"/>
            </a:pPr>
            <a:r>
              <a:rPr lang="en-US" altLang="ko-KR" sz="2800" dirty="0"/>
              <a:t>400 </a:t>
            </a:r>
            <a:endParaRPr lang="ko-KR" altLang="ko-KR" sz="2800" dirty="0"/>
          </a:p>
          <a:p>
            <a:pPr marL="514350" lvl="0" indent="-514350">
              <a:buFont typeface="+mj-lt"/>
              <a:buAutoNum type="alphaUcPeriod"/>
            </a:pPr>
            <a:r>
              <a:rPr lang="en-US" altLang="ko-KR" sz="2800" dirty="0"/>
              <a:t>800</a:t>
            </a:r>
            <a:endParaRPr lang="ko-KR" altLang="ko-KR" sz="2800" dirty="0"/>
          </a:p>
          <a:p>
            <a:pPr marL="514350" lvl="0" indent="-514350">
              <a:buFont typeface="+mj-lt"/>
              <a:buAutoNum type="alphaUcPeriod"/>
            </a:pPr>
            <a:r>
              <a:rPr lang="en-US" altLang="ko-KR" sz="2800" dirty="0"/>
              <a:t>900</a:t>
            </a:r>
            <a:endParaRPr lang="ko-KR" altLang="ko-KR" sz="2800" dirty="0"/>
          </a:p>
          <a:p>
            <a:pPr marL="514350" lvl="0" indent="-514350">
              <a:buFont typeface="+mj-lt"/>
              <a:buAutoNum type="alphaUcPeriod"/>
            </a:pPr>
            <a:r>
              <a:rPr lang="en-US" altLang="ko-KR" sz="2800" dirty="0"/>
              <a:t>1198</a:t>
            </a:r>
            <a:endParaRPr lang="ko-KR" altLang="ko-KR" sz="2800" dirty="0"/>
          </a:p>
          <a:p>
            <a:pPr marL="514350" indent="-514350">
              <a:buFont typeface="+mj-lt"/>
              <a:buAutoNum type="alphaUcPeriod"/>
            </a:pPr>
            <a:r>
              <a:rPr lang="en-US" altLang="ko-KR" sz="2800" dirty="0"/>
              <a:t>1500</a:t>
            </a:r>
            <a:r>
              <a:rPr lang="ko-KR" altLang="ko-KR" sz="2800" dirty="0"/>
              <a:t> </a:t>
            </a:r>
            <a:r>
              <a:rPr lang="en-US" altLang="ko-KR" sz="2800" dirty="0"/>
              <a:t> </a:t>
            </a:r>
            <a:endParaRPr lang="ko-KR" altLang="en-US" sz="2800" dirty="0"/>
          </a:p>
        </p:txBody>
      </p:sp>
      <p:sp>
        <p:nvSpPr>
          <p:cNvPr id="3" name="텍스트 개체 틀 2"/>
          <p:cNvSpPr>
            <a:spLocks noGrp="1"/>
          </p:cNvSpPr>
          <p:nvPr>
            <p:ph type="body" sz="quarter" idx="11"/>
          </p:nvPr>
        </p:nvSpPr>
        <p:spPr/>
        <p:txBody>
          <a:bodyPr/>
          <a:lstStyle/>
          <a:p>
            <a:r>
              <a:rPr lang="en-US" altLang="ko-KR" dirty="0" smtClean="0"/>
              <a:t>Question 3</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27</a:t>
            </a:fld>
            <a:endParaRPr lang="ko-KR" altLang="en-US" dirty="0"/>
          </a:p>
        </p:txBody>
      </p:sp>
    </p:spTree>
    <p:extLst>
      <p:ext uri="{BB962C8B-B14F-4D97-AF65-F5344CB8AC3E}">
        <p14:creationId xmlns:p14="http://schemas.microsoft.com/office/powerpoint/2010/main" val="470143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5515356"/>
          </a:xfrm>
        </p:spPr>
        <p:txBody>
          <a:bodyPr/>
          <a:lstStyle/>
          <a:p>
            <a:r>
              <a:rPr lang="en-US" altLang="ko-KR" sz="2800" dirty="0"/>
              <a:t>Now consider a single cycle MIPS processor with 4 PCs and 4 Register Files, and a single issue Hardware Multithreading (meaning each thread has its own PC and Register File, so there is no context switching overhead but it can issue only one instruction per cycle. For example I1 of T1 is issued at cycle 1, I1 of T2 is issued in cycle 2 and so on). </a:t>
            </a:r>
            <a:r>
              <a:rPr lang="en-US" altLang="ko-KR" sz="2800" dirty="0"/>
              <a:t>What will be execution time in cycle for completion of all four threads? </a:t>
            </a:r>
            <a:endParaRPr lang="en-US" altLang="ko-KR" sz="2800" dirty="0" smtClean="0"/>
          </a:p>
          <a:p>
            <a:endParaRPr lang="ko-KR" altLang="ko-KR" sz="2800" dirty="0"/>
          </a:p>
          <a:p>
            <a:pPr marL="514350" lvl="0" indent="-514350">
              <a:buFont typeface="+mj-lt"/>
              <a:buAutoNum type="alphaUcPeriod"/>
            </a:pPr>
            <a:r>
              <a:rPr lang="en-US" altLang="ko-KR" sz="2800" dirty="0"/>
              <a:t>400</a:t>
            </a:r>
            <a:endParaRPr lang="ko-KR" altLang="ko-KR" sz="2800" dirty="0"/>
          </a:p>
          <a:p>
            <a:pPr marL="514350" lvl="0" indent="-514350">
              <a:buFont typeface="+mj-lt"/>
              <a:buAutoNum type="alphaUcPeriod"/>
            </a:pPr>
            <a:r>
              <a:rPr lang="en-US" altLang="ko-KR" sz="2800" dirty="0"/>
              <a:t>800</a:t>
            </a:r>
            <a:endParaRPr lang="ko-KR" altLang="ko-KR" sz="2800" dirty="0"/>
          </a:p>
          <a:p>
            <a:pPr marL="514350" lvl="0" indent="-514350">
              <a:buFont typeface="+mj-lt"/>
              <a:buAutoNum type="alphaUcPeriod"/>
            </a:pPr>
            <a:r>
              <a:rPr lang="en-US" altLang="ko-KR" sz="2800" dirty="0"/>
              <a:t>900</a:t>
            </a:r>
            <a:endParaRPr lang="ko-KR" altLang="ko-KR" sz="2800" dirty="0"/>
          </a:p>
          <a:p>
            <a:pPr marL="514350" lvl="0" indent="-514350">
              <a:buFont typeface="+mj-lt"/>
              <a:buAutoNum type="alphaUcPeriod"/>
            </a:pPr>
            <a:r>
              <a:rPr lang="en-US" altLang="ko-KR" sz="2800" dirty="0"/>
              <a:t>1200</a:t>
            </a:r>
            <a:endParaRPr lang="ko-KR" altLang="ko-KR" sz="2800" dirty="0"/>
          </a:p>
          <a:p>
            <a:pPr marL="514350" lvl="0" indent="-514350">
              <a:buFont typeface="+mj-lt"/>
              <a:buAutoNum type="alphaUcPeriod"/>
            </a:pPr>
            <a:r>
              <a:rPr lang="en-US" altLang="ko-KR" sz="2800" dirty="0"/>
              <a:t>1500</a:t>
            </a:r>
            <a:endParaRPr lang="ko-KR" altLang="ko-KR" sz="2800" dirty="0"/>
          </a:p>
        </p:txBody>
      </p:sp>
      <p:sp>
        <p:nvSpPr>
          <p:cNvPr id="3" name="텍스트 개체 틀 2"/>
          <p:cNvSpPr>
            <a:spLocks noGrp="1"/>
          </p:cNvSpPr>
          <p:nvPr>
            <p:ph type="body" sz="quarter" idx="11"/>
          </p:nvPr>
        </p:nvSpPr>
        <p:spPr/>
        <p:txBody>
          <a:bodyPr/>
          <a:lstStyle/>
          <a:p>
            <a:r>
              <a:rPr lang="en-US" altLang="ko-KR" dirty="0" smtClean="0"/>
              <a:t>Question 4</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28</a:t>
            </a:fld>
            <a:endParaRPr lang="ko-KR" altLang="en-US" dirty="0"/>
          </a:p>
        </p:txBody>
      </p:sp>
    </p:spTree>
    <p:extLst>
      <p:ext uri="{BB962C8B-B14F-4D97-AF65-F5344CB8AC3E}">
        <p14:creationId xmlns:p14="http://schemas.microsoft.com/office/powerpoint/2010/main" val="1937932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45843" y="1037179"/>
            <a:ext cx="11497332" cy="5515356"/>
          </a:xfrm>
        </p:spPr>
        <p:txBody>
          <a:bodyPr/>
          <a:lstStyle/>
          <a:p>
            <a:r>
              <a:rPr lang="en-US" altLang="ko-KR" sz="2800" dirty="0"/>
              <a:t>Now consider a single cycle MIPS processor with 4 PCs and 4 Register Files, and a dual-issue Simultaneous Multithreading (meaning each thread has its own PC and Register File, so no context switching overhead but it can issue two instructions in parallel per cycle. For example I1 of T1 and I1 of T2 can be issued in cycle 1 followed by I1 of T3 and I1 of T4 in cycle 2). What will be execution time in cycle for completion of all four threads? </a:t>
            </a:r>
            <a:endParaRPr lang="ko-KR" altLang="ko-KR" sz="2800" dirty="0"/>
          </a:p>
          <a:p>
            <a:r>
              <a:rPr lang="en-US" altLang="ko-KR" sz="2800" dirty="0"/>
              <a:t> </a:t>
            </a:r>
            <a:endParaRPr lang="ko-KR" altLang="ko-KR" sz="2800" dirty="0"/>
          </a:p>
          <a:p>
            <a:pPr marL="514350" lvl="0" indent="-514350">
              <a:buFont typeface="+mj-lt"/>
              <a:buAutoNum type="alphaUcPeriod"/>
            </a:pPr>
            <a:r>
              <a:rPr lang="en-US" altLang="ko-KR" sz="2800" dirty="0"/>
              <a:t>100</a:t>
            </a:r>
            <a:endParaRPr lang="ko-KR" altLang="ko-KR" sz="2800" dirty="0"/>
          </a:p>
          <a:p>
            <a:pPr marL="514350" lvl="0" indent="-514350">
              <a:buFont typeface="+mj-lt"/>
              <a:buAutoNum type="alphaUcPeriod"/>
            </a:pPr>
            <a:r>
              <a:rPr lang="en-US" altLang="ko-KR" sz="2800" dirty="0"/>
              <a:t>200 </a:t>
            </a:r>
            <a:endParaRPr lang="ko-KR" altLang="ko-KR" sz="2800" dirty="0"/>
          </a:p>
          <a:p>
            <a:pPr marL="514350" lvl="0" indent="-514350">
              <a:buFont typeface="+mj-lt"/>
              <a:buAutoNum type="alphaUcPeriod"/>
            </a:pPr>
            <a:r>
              <a:rPr lang="en-US" altLang="ko-KR" sz="2800" dirty="0"/>
              <a:t>400</a:t>
            </a:r>
            <a:endParaRPr lang="ko-KR" altLang="ko-KR" sz="2800" dirty="0"/>
          </a:p>
          <a:p>
            <a:pPr marL="514350" lvl="0" indent="-514350">
              <a:buFont typeface="+mj-lt"/>
              <a:buAutoNum type="alphaUcPeriod"/>
            </a:pPr>
            <a:r>
              <a:rPr lang="en-US" altLang="ko-KR" sz="2800" dirty="0"/>
              <a:t>799</a:t>
            </a:r>
            <a:endParaRPr lang="ko-KR" altLang="ko-KR" sz="2800" dirty="0"/>
          </a:p>
          <a:p>
            <a:pPr marL="514350" indent="-514350">
              <a:buFont typeface="+mj-lt"/>
              <a:buAutoNum type="alphaUcPeriod"/>
            </a:pPr>
            <a:r>
              <a:rPr lang="en-US" altLang="ko-KR" sz="2800" dirty="0"/>
              <a:t>800</a:t>
            </a:r>
            <a:r>
              <a:rPr lang="ko-KR" altLang="ko-KR" sz="2800" dirty="0"/>
              <a:t> </a:t>
            </a:r>
            <a:r>
              <a:rPr lang="en-US" altLang="ko-KR" sz="2800" dirty="0"/>
              <a:t> </a:t>
            </a:r>
            <a:endParaRPr lang="ko-KR" altLang="ko-KR" sz="2800" dirty="0"/>
          </a:p>
        </p:txBody>
      </p:sp>
      <p:sp>
        <p:nvSpPr>
          <p:cNvPr id="3" name="텍스트 개체 틀 2"/>
          <p:cNvSpPr>
            <a:spLocks noGrp="1"/>
          </p:cNvSpPr>
          <p:nvPr>
            <p:ph type="body" sz="quarter" idx="11"/>
          </p:nvPr>
        </p:nvSpPr>
        <p:spPr/>
        <p:txBody>
          <a:bodyPr/>
          <a:lstStyle/>
          <a:p>
            <a:r>
              <a:rPr lang="en-US" altLang="ko-KR" dirty="0" smtClean="0"/>
              <a:t>Question 5</a:t>
            </a:r>
            <a:endParaRPr lang="ko-KR" altLang="en-US" dirty="0"/>
          </a:p>
        </p:txBody>
      </p:sp>
      <p:sp>
        <p:nvSpPr>
          <p:cNvPr id="4" name="슬라이드 번호 개체 틀 3"/>
          <p:cNvSpPr>
            <a:spLocks noGrp="1"/>
          </p:cNvSpPr>
          <p:nvPr>
            <p:ph type="sldNum" sz="quarter" idx="4"/>
          </p:nvPr>
        </p:nvSpPr>
        <p:spPr/>
        <p:txBody>
          <a:bodyPr/>
          <a:lstStyle/>
          <a:p>
            <a:fld id="{5BC373C5-40C0-4198-9E06-0924FC79B413}" type="slidenum">
              <a:rPr lang="ko-KR" altLang="en-US" smtClean="0"/>
              <a:pPr/>
              <a:t>29</a:t>
            </a:fld>
            <a:endParaRPr lang="ko-KR" altLang="en-US" dirty="0"/>
          </a:p>
        </p:txBody>
      </p:sp>
    </p:spTree>
    <p:extLst>
      <p:ext uri="{BB962C8B-B14F-4D97-AF65-F5344CB8AC3E}">
        <p14:creationId xmlns:p14="http://schemas.microsoft.com/office/powerpoint/2010/main" val="120887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텍스트 개체 틀 13"/>
          <p:cNvSpPr>
            <a:spLocks noGrp="1"/>
          </p:cNvSpPr>
          <p:nvPr>
            <p:ph type="body" sz="quarter" idx="10"/>
          </p:nvPr>
        </p:nvSpPr>
        <p:spPr/>
        <p:txBody>
          <a:bodyPr/>
          <a:lstStyle/>
          <a:p>
            <a:r>
              <a:rPr lang="en-US" altLang="ko-KR" dirty="0"/>
              <a:t>Agenda</a:t>
            </a:r>
            <a:endParaRPr lang="ko-KR" altLang="en-US" dirty="0"/>
          </a:p>
        </p:txBody>
      </p:sp>
      <p:sp>
        <p:nvSpPr>
          <p:cNvPr id="15" name="내용 개체 틀 4"/>
          <p:cNvSpPr txBox="1">
            <a:spLocks/>
          </p:cNvSpPr>
          <p:nvPr/>
        </p:nvSpPr>
        <p:spPr>
          <a:xfrm>
            <a:off x="608135" y="2025651"/>
            <a:ext cx="11687907" cy="4127500"/>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kumimoji="1" lang="en-US" altLang="ko-KR" dirty="0" smtClean="0"/>
              <a:t>Multithreading</a:t>
            </a:r>
          </a:p>
          <a:p>
            <a:pPr marL="514350" indent="-514350">
              <a:buFont typeface="+mj-lt"/>
              <a:buAutoNum type="arabicPeriod"/>
            </a:pPr>
            <a:endParaRPr kumimoji="1" lang="en-US" altLang="ko-KR" dirty="0"/>
          </a:p>
          <a:p>
            <a:pPr marL="514350" indent="-514350">
              <a:buFont typeface="+mj-lt"/>
              <a:buAutoNum type="arabicPeriod"/>
            </a:pPr>
            <a:r>
              <a:rPr kumimoji="1" lang="en-US" altLang="ko-KR" dirty="0" smtClean="0"/>
              <a:t>How to Multithread</a:t>
            </a:r>
          </a:p>
          <a:p>
            <a:pPr marL="514350" indent="-514350">
              <a:buFont typeface="+mj-lt"/>
              <a:buAutoNum type="arabicPeriod"/>
            </a:pPr>
            <a:endParaRPr kumimoji="1" lang="en-US" altLang="ko-KR" dirty="0"/>
          </a:p>
          <a:p>
            <a:pPr marL="514350" indent="-514350">
              <a:buFont typeface="+mj-lt"/>
              <a:buAutoNum type="arabicPeriod"/>
            </a:pPr>
            <a:r>
              <a:rPr kumimoji="1" lang="en-US" altLang="ko-KR" dirty="0" smtClean="0"/>
              <a:t>Chip Multiprocessing</a:t>
            </a:r>
            <a:endParaRPr kumimoji="1" lang="en-US" altLang="ko-KR" dirty="0"/>
          </a:p>
        </p:txBody>
      </p:sp>
      <p:sp>
        <p:nvSpPr>
          <p:cNvPr id="5"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3</a:t>
            </a:fld>
            <a:endParaRPr lang="ko-KR" altLang="en-US" sz="1400" b="1" dirty="0"/>
          </a:p>
        </p:txBody>
      </p:sp>
    </p:spTree>
    <p:extLst>
      <p:ext uri="{BB962C8B-B14F-4D97-AF65-F5344CB8AC3E}">
        <p14:creationId xmlns:p14="http://schemas.microsoft.com/office/powerpoint/2010/main" val="539874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826737" y="2390058"/>
            <a:ext cx="10782168" cy="480131"/>
          </a:xfrm>
        </p:spPr>
        <p:txBody>
          <a:bodyPr/>
          <a:lstStyle/>
          <a:p>
            <a:r>
              <a:rPr kumimoji="1" lang="en-US" altLang="ko-KR" dirty="0" smtClean="0"/>
              <a:t>Multithreading</a:t>
            </a:r>
            <a:endParaRPr kumimoji="1" lang="en-US" altLang="ko-KR" dirty="0"/>
          </a:p>
        </p:txBody>
      </p:sp>
      <p:sp>
        <p:nvSpPr>
          <p:cNvPr id="7" name="텍스트 개체 틀 6"/>
          <p:cNvSpPr>
            <a:spLocks noGrp="1"/>
          </p:cNvSpPr>
          <p:nvPr>
            <p:ph type="body" sz="quarter" idx="10"/>
          </p:nvPr>
        </p:nvSpPr>
        <p:spPr/>
        <p:txBody>
          <a:bodyPr/>
          <a:lstStyle/>
          <a:p>
            <a:r>
              <a:rPr kumimoji="1" lang="en-US" altLang="ko-KR" dirty="0"/>
              <a:t>Summary</a:t>
            </a:r>
            <a:endParaRPr kumimoji="1" lang="ko-KR" altLang="en-US" dirty="0"/>
          </a:p>
        </p:txBody>
      </p:sp>
      <p:sp>
        <p:nvSpPr>
          <p:cNvPr id="3" name="텍스트 개체 틀 2"/>
          <p:cNvSpPr>
            <a:spLocks noGrp="1"/>
          </p:cNvSpPr>
          <p:nvPr>
            <p:ph type="body" sz="quarter" idx="12"/>
          </p:nvPr>
        </p:nvSpPr>
        <p:spPr>
          <a:xfrm>
            <a:off x="826737" y="3588347"/>
            <a:ext cx="10782168" cy="867930"/>
          </a:xfrm>
        </p:spPr>
        <p:txBody>
          <a:bodyPr/>
          <a:lstStyle/>
          <a:p>
            <a:r>
              <a:rPr kumimoji="1" lang="en-US" altLang="ko-KR" dirty="0" smtClean="0"/>
              <a:t>Coarse-grained Multithreading, Fine-grained Multithreading, Chip Multiprocessing, Simultaneous Multithreading</a:t>
            </a:r>
            <a:endParaRPr kumimoji="1" lang="ko-KR" altLang="en-US" dirty="0"/>
          </a:p>
        </p:txBody>
      </p:sp>
      <p:sp>
        <p:nvSpPr>
          <p:cNvPr id="4" name="텍스트 개체 틀 3"/>
          <p:cNvSpPr>
            <a:spLocks noGrp="1"/>
          </p:cNvSpPr>
          <p:nvPr>
            <p:ph type="body" sz="quarter" idx="13"/>
          </p:nvPr>
        </p:nvSpPr>
        <p:spPr/>
        <p:txBody>
          <a:bodyPr/>
          <a:lstStyle/>
          <a:p>
            <a:r>
              <a:rPr kumimoji="1" lang="en-US" altLang="ko-KR" b="1" dirty="0" smtClean="0"/>
              <a:t>This is the end of Lectures!!</a:t>
            </a:r>
            <a:endParaRPr kumimoji="1" lang="ko-KR" altLang="en-US" b="1" dirty="0"/>
          </a:p>
        </p:txBody>
      </p:sp>
      <p:sp>
        <p:nvSpPr>
          <p:cNvPr id="6" name="슬라이드 번호 개체 틀 5"/>
          <p:cNvSpPr>
            <a:spLocks noGrp="1"/>
          </p:cNvSpPr>
          <p:nvPr>
            <p:ph type="sldNum" sz="quarter" idx="4"/>
          </p:nvPr>
        </p:nvSpPr>
        <p:spPr>
          <a:prstGeom prst="rect">
            <a:avLst/>
          </a:prstGeom>
        </p:spPr>
        <p:txBody>
          <a:bodyPr/>
          <a:lstStyle/>
          <a:p>
            <a:pPr algn="r"/>
            <a:fld id="{5BC373C5-40C0-4198-9E06-0924FC79B413}" type="slidenum">
              <a:rPr lang="ko-KR" altLang="en-US" sz="1400" b="1" smtClean="0"/>
              <a:pPr algn="r"/>
              <a:t>30</a:t>
            </a:fld>
            <a:endParaRPr lang="ko-KR" altLang="en-US" sz="1400" b="1" dirty="0"/>
          </a:p>
        </p:txBody>
      </p:sp>
    </p:spTree>
    <p:extLst>
      <p:ext uri="{BB962C8B-B14F-4D97-AF65-F5344CB8AC3E}">
        <p14:creationId xmlns:p14="http://schemas.microsoft.com/office/powerpoint/2010/main" val="1188133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393991" y="2408846"/>
            <a:ext cx="3404138" cy="646331"/>
          </a:xfrm>
        </p:spPr>
        <p:txBody>
          <a:bodyPr/>
          <a:lstStyle/>
          <a:p>
            <a:r>
              <a:rPr kumimoji="1" lang="en-US" altLang="ko-KR" dirty="0" smtClean="0"/>
              <a:t>Multithreading</a:t>
            </a:r>
            <a:endParaRPr kumimoji="1" lang="ko-KR" altLang="en-US" dirty="0"/>
          </a:p>
        </p:txBody>
      </p:sp>
      <p:sp>
        <p:nvSpPr>
          <p:cNvPr id="2" name="텍스트 개체 틀 1"/>
          <p:cNvSpPr>
            <a:spLocks noGrp="1"/>
          </p:cNvSpPr>
          <p:nvPr>
            <p:ph type="body" sz="quarter" idx="10"/>
          </p:nvPr>
        </p:nvSpPr>
        <p:spPr>
          <a:xfrm>
            <a:off x="63500" y="63500"/>
            <a:ext cx="2372829" cy="480131"/>
          </a:xfrm>
        </p:spPr>
        <p:txBody>
          <a:bodyPr/>
          <a:lstStyle/>
          <a:p>
            <a:r>
              <a:rPr lang="en-US" altLang="ko-KR" dirty="0" smtClean="0"/>
              <a:t>Multithreading</a:t>
            </a:r>
            <a:endParaRPr lang="ko-KR" altLang="en-US" dirty="0"/>
          </a:p>
        </p:txBody>
      </p:sp>
    </p:spTree>
    <p:extLst>
      <p:ext uri="{BB962C8B-B14F-4D97-AF65-F5344CB8AC3E}">
        <p14:creationId xmlns:p14="http://schemas.microsoft.com/office/powerpoint/2010/main" val="570618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3" name="Rectangle 3"/>
          <p:cNvSpPr>
            <a:spLocks noGrp="1" noChangeArrowheads="1"/>
          </p:cNvSpPr>
          <p:nvPr>
            <p:ph type="body" idx="1"/>
          </p:nvPr>
        </p:nvSpPr>
        <p:spPr>
          <a:xfrm>
            <a:off x="609600" y="1124745"/>
            <a:ext cx="10858500" cy="5001419"/>
          </a:xfrm>
        </p:spPr>
        <p:txBody>
          <a:bodyPr/>
          <a:lstStyle/>
          <a:p>
            <a:pPr>
              <a:buFont typeface="Wingdings" charset="2"/>
              <a:buChar char="l"/>
            </a:pPr>
            <a:r>
              <a:rPr lang="en-US" dirty="0" smtClean="0"/>
              <a:t>Difficult to continue to extract instruction-level parallelism (ILP) or data-level parallelism (DLP) from a single sequential thread of </a:t>
            </a:r>
            <a:r>
              <a:rPr lang="en-US" dirty="0" smtClean="0"/>
              <a:t>control</a:t>
            </a:r>
            <a:endParaRPr lang="en-US" dirty="0" smtClean="0"/>
          </a:p>
          <a:p>
            <a:pPr>
              <a:buFont typeface="Wingdings" charset="2"/>
              <a:buChar char="l"/>
            </a:pPr>
            <a:endParaRPr lang="en-US" dirty="0" smtClean="0"/>
          </a:p>
          <a:p>
            <a:pPr>
              <a:buFont typeface="Wingdings" charset="2"/>
              <a:buChar char="l"/>
            </a:pPr>
            <a:r>
              <a:rPr lang="en-US" altLang="ko-KR" dirty="0"/>
              <a:t>Many workloads can make use of </a:t>
            </a:r>
            <a:r>
              <a:rPr lang="en-US" altLang="ko-KR" dirty="0">
                <a:solidFill>
                  <a:srgbClr val="FF0000"/>
                </a:solidFill>
              </a:rPr>
              <a:t>Thread-Level Parallelism (TLP)</a:t>
            </a:r>
          </a:p>
          <a:p>
            <a:pPr lvl="1">
              <a:buFont typeface="Wingdings" charset="2"/>
              <a:buChar char="Ø"/>
            </a:pPr>
            <a:r>
              <a:rPr lang="en-US" altLang="ko-KR" dirty="0">
                <a:solidFill>
                  <a:srgbClr val="0000FF"/>
                </a:solidFill>
              </a:rPr>
              <a:t>Multiple sequential jobs</a:t>
            </a:r>
          </a:p>
          <a:p>
            <a:pPr lvl="1">
              <a:buFont typeface="Wingdings" charset="2"/>
              <a:buChar char="Ø"/>
            </a:pPr>
            <a:r>
              <a:rPr lang="en-US" altLang="ko-KR" dirty="0">
                <a:solidFill>
                  <a:srgbClr val="0000FF"/>
                </a:solidFill>
              </a:rPr>
              <a:t>Multithreaded applications</a:t>
            </a:r>
          </a:p>
          <a:p>
            <a:pPr>
              <a:buFont typeface="Wingdings" charset="2"/>
              <a:buChar char="l"/>
            </a:pPr>
            <a:endParaRPr lang="en-US" altLang="ko-KR" dirty="0"/>
          </a:p>
          <a:p>
            <a:pPr>
              <a:buFont typeface="Wingdings" charset="2"/>
              <a:buChar char="l"/>
            </a:pPr>
            <a:r>
              <a:rPr lang="en-US" altLang="ko-KR" dirty="0"/>
              <a:t>Multithreading uses TLP to improve utilization of a single </a:t>
            </a:r>
            <a:r>
              <a:rPr lang="en-US" altLang="ko-KR" dirty="0" smtClean="0"/>
              <a:t>processor</a:t>
            </a:r>
            <a:endParaRPr lang="en-US" altLang="ko-KR" dirty="0"/>
          </a:p>
        </p:txBody>
      </p:sp>
      <p:sp>
        <p:nvSpPr>
          <p:cNvPr id="1387522" name="Rectangle 2"/>
          <p:cNvSpPr>
            <a:spLocks noGrp="1" noChangeArrowheads="1"/>
          </p:cNvSpPr>
          <p:nvPr>
            <p:ph type="title"/>
          </p:nvPr>
        </p:nvSpPr>
        <p:spPr/>
        <p:txBody>
          <a:bodyPr/>
          <a:lstStyle/>
          <a:p>
            <a:r>
              <a:rPr lang="en-US" dirty="0" smtClean="0"/>
              <a:t>Multithreading – Why?</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675049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1027"/>
          <p:cNvSpPr>
            <a:spLocks noGrp="1" noChangeArrowheads="1"/>
          </p:cNvSpPr>
          <p:nvPr>
            <p:ph sz="quarter" idx="1"/>
          </p:nvPr>
        </p:nvSpPr>
        <p:spPr>
          <a:xfrm>
            <a:off x="2209800" y="928558"/>
            <a:ext cx="7772400" cy="2725026"/>
          </a:xfrm>
        </p:spPr>
        <p:txBody>
          <a:bodyPr/>
          <a:lstStyle/>
          <a:p>
            <a:pPr>
              <a:buFontTx/>
              <a:buNone/>
            </a:pPr>
            <a:r>
              <a:rPr lang="en-US" b="1" dirty="0" smtClean="0">
                <a:solidFill>
                  <a:srgbClr val="00AF00"/>
                </a:solidFill>
              </a:rPr>
              <a:t>	</a:t>
            </a:r>
            <a:r>
              <a:rPr lang="en-US" b="1" dirty="0" smtClean="0"/>
              <a:t>Consider the following sequence of </a:t>
            </a:r>
            <a:br>
              <a:rPr lang="en-US" b="1" dirty="0" smtClean="0"/>
            </a:br>
            <a:r>
              <a:rPr lang="en-US" b="1" dirty="0" smtClean="0"/>
              <a:t>instructions through a pipeline</a:t>
            </a:r>
            <a:endParaRPr lang="en-US" dirty="0" smtClean="0"/>
          </a:p>
          <a:p>
            <a:pPr>
              <a:buFontTx/>
              <a:buNone/>
            </a:pPr>
            <a:r>
              <a:rPr lang="en-US" b="1" dirty="0" smtClean="0">
                <a:solidFill>
                  <a:srgbClr val="C00000"/>
                </a:solidFill>
              </a:rPr>
              <a:t>T1:    </a:t>
            </a:r>
            <a:r>
              <a:rPr lang="en-US" b="1" dirty="0" smtClean="0">
                <a:solidFill>
                  <a:srgbClr val="C00000"/>
                </a:solidFill>
                <a:cs typeface="Courier New" panose="02070309020205020404" pitchFamily="49" charset="0"/>
              </a:rPr>
              <a:t>LW 	 r1, 0(r2)</a:t>
            </a:r>
          </a:p>
          <a:p>
            <a:pPr lvl="1">
              <a:buFontTx/>
              <a:buNone/>
            </a:pPr>
            <a:r>
              <a:rPr lang="en-US" b="1" dirty="0" smtClean="0">
                <a:solidFill>
                  <a:srgbClr val="C00000"/>
                </a:solidFill>
                <a:cs typeface="Courier New" panose="02070309020205020404" pitchFamily="49" charset="0"/>
              </a:rPr>
              <a:t>	 LW 	 r5, 12(r1)</a:t>
            </a:r>
          </a:p>
          <a:p>
            <a:pPr lvl="1">
              <a:buFontTx/>
              <a:buNone/>
            </a:pPr>
            <a:r>
              <a:rPr lang="en-US" b="1" dirty="0" smtClean="0">
                <a:solidFill>
                  <a:srgbClr val="C00000"/>
                </a:solidFill>
                <a:cs typeface="Courier New" panose="02070309020205020404" pitchFamily="49" charset="0"/>
              </a:rPr>
              <a:t>	 ADDI 	 r5, r5, #12</a:t>
            </a:r>
          </a:p>
          <a:p>
            <a:pPr lvl="1">
              <a:buFontTx/>
              <a:buNone/>
            </a:pPr>
            <a:r>
              <a:rPr lang="en-US" b="1" dirty="0" smtClean="0">
                <a:solidFill>
                  <a:srgbClr val="C00000"/>
                </a:solidFill>
                <a:cs typeface="Courier New" panose="02070309020205020404" pitchFamily="49" charset="0"/>
              </a:rPr>
              <a:t>	 SW   	 12(r1), r5</a:t>
            </a:r>
          </a:p>
          <a:p>
            <a:pPr lvl="1"/>
            <a:endParaRPr lang="en-US" dirty="0">
              <a:solidFill>
                <a:srgbClr val="000000"/>
              </a:solidFill>
            </a:endParaRPr>
          </a:p>
        </p:txBody>
      </p:sp>
      <p:sp>
        <p:nvSpPr>
          <p:cNvPr id="34818" name="Rectangle 1026"/>
          <p:cNvSpPr>
            <a:spLocks noGrp="1" noChangeArrowheads="1"/>
          </p:cNvSpPr>
          <p:nvPr>
            <p:ph type="title"/>
          </p:nvPr>
        </p:nvSpPr>
        <p:spPr/>
        <p:txBody>
          <a:bodyPr/>
          <a:lstStyle/>
          <a:p>
            <a:r>
              <a:rPr lang="en-US" smtClean="0"/>
              <a:t>Multithreading</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6</a:t>
            </a:fld>
            <a:endParaRPr lang="en-US"/>
          </a:p>
        </p:txBody>
      </p:sp>
      <p:grpSp>
        <p:nvGrpSpPr>
          <p:cNvPr id="66" name="Group 65"/>
          <p:cNvGrpSpPr/>
          <p:nvPr/>
        </p:nvGrpSpPr>
        <p:grpSpPr>
          <a:xfrm>
            <a:off x="1807203" y="4208074"/>
            <a:ext cx="3201539" cy="481628"/>
            <a:chOff x="2971798" y="4495800"/>
            <a:chExt cx="1524002" cy="304800"/>
          </a:xfrm>
        </p:grpSpPr>
        <p:sp>
          <p:nvSpPr>
            <p:cNvPr id="5" name="Rectangle 4"/>
            <p:cNvSpPr/>
            <p:nvPr/>
          </p:nvSpPr>
          <p:spPr>
            <a:xfrm>
              <a:off x="2971798" y="44958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6" name="Rectangle 5"/>
            <p:cNvSpPr/>
            <p:nvPr/>
          </p:nvSpPr>
          <p:spPr>
            <a:xfrm>
              <a:off x="3276598" y="44958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7" name="Rectangle 6"/>
            <p:cNvSpPr/>
            <p:nvPr/>
          </p:nvSpPr>
          <p:spPr>
            <a:xfrm>
              <a:off x="3581398" y="44958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8" name="Rectangle 7"/>
            <p:cNvSpPr/>
            <p:nvPr/>
          </p:nvSpPr>
          <p:spPr>
            <a:xfrm>
              <a:off x="3886198" y="44958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9" name="Rectangle 8"/>
            <p:cNvSpPr/>
            <p:nvPr/>
          </p:nvSpPr>
          <p:spPr>
            <a:xfrm>
              <a:off x="4191000" y="44958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grpSp>
      <p:grpSp>
        <p:nvGrpSpPr>
          <p:cNvPr id="65" name="Group 64"/>
          <p:cNvGrpSpPr/>
          <p:nvPr/>
        </p:nvGrpSpPr>
        <p:grpSpPr>
          <a:xfrm>
            <a:off x="2447510" y="4689702"/>
            <a:ext cx="4482146" cy="481628"/>
            <a:chOff x="3276598" y="4800600"/>
            <a:chExt cx="2133599" cy="304800"/>
          </a:xfrm>
        </p:grpSpPr>
        <p:sp>
          <p:nvSpPr>
            <p:cNvPr id="10" name="Rectangle 9"/>
            <p:cNvSpPr/>
            <p:nvPr/>
          </p:nvSpPr>
          <p:spPr>
            <a:xfrm>
              <a:off x="3276598" y="48006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11" name="Rectangle 10"/>
            <p:cNvSpPr/>
            <p:nvPr/>
          </p:nvSpPr>
          <p:spPr>
            <a:xfrm>
              <a:off x="4190998" y="48006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12" name="Rectangle 11"/>
            <p:cNvSpPr/>
            <p:nvPr/>
          </p:nvSpPr>
          <p:spPr>
            <a:xfrm>
              <a:off x="4495798" y="48006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13" name="Rectangle 12"/>
            <p:cNvSpPr/>
            <p:nvPr/>
          </p:nvSpPr>
          <p:spPr>
            <a:xfrm>
              <a:off x="4800598" y="48006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14" name="Rectangle 13"/>
            <p:cNvSpPr/>
            <p:nvPr/>
          </p:nvSpPr>
          <p:spPr>
            <a:xfrm>
              <a:off x="5105397" y="48006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sp>
          <p:nvSpPr>
            <p:cNvPr id="15" name="Rectangle 14"/>
            <p:cNvSpPr/>
            <p:nvPr/>
          </p:nvSpPr>
          <p:spPr>
            <a:xfrm>
              <a:off x="3581398" y="4800600"/>
              <a:ext cx="304800" cy="304800"/>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cs typeface="Times New Roman" pitchFamily="18" charset="0"/>
                </a:rPr>
                <a:t>H</a:t>
              </a:r>
            </a:p>
          </p:txBody>
        </p:sp>
        <p:sp>
          <p:nvSpPr>
            <p:cNvPr id="16" name="Rectangle 15"/>
            <p:cNvSpPr/>
            <p:nvPr/>
          </p:nvSpPr>
          <p:spPr>
            <a:xfrm>
              <a:off x="3886200" y="4800600"/>
              <a:ext cx="304800" cy="304800"/>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cs typeface="Times New Roman" pitchFamily="18" charset="0"/>
                </a:rPr>
                <a:t>H</a:t>
              </a:r>
            </a:p>
          </p:txBody>
        </p:sp>
      </p:grpSp>
      <p:grpSp>
        <p:nvGrpSpPr>
          <p:cNvPr id="67" name="Group 66"/>
          <p:cNvGrpSpPr/>
          <p:nvPr/>
        </p:nvGrpSpPr>
        <p:grpSpPr>
          <a:xfrm>
            <a:off x="4368430" y="5171330"/>
            <a:ext cx="4482146" cy="481628"/>
            <a:chOff x="4190998" y="5105400"/>
            <a:chExt cx="2133599" cy="304800"/>
          </a:xfrm>
        </p:grpSpPr>
        <p:sp>
          <p:nvSpPr>
            <p:cNvPr id="19" name="Rectangle 18"/>
            <p:cNvSpPr/>
            <p:nvPr/>
          </p:nvSpPr>
          <p:spPr>
            <a:xfrm>
              <a:off x="4190998" y="51054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20" name="Rectangle 19"/>
            <p:cNvSpPr/>
            <p:nvPr/>
          </p:nvSpPr>
          <p:spPr>
            <a:xfrm>
              <a:off x="5105398" y="51054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21" name="Rectangle 20"/>
            <p:cNvSpPr/>
            <p:nvPr/>
          </p:nvSpPr>
          <p:spPr>
            <a:xfrm>
              <a:off x="5410198" y="51054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22" name="Rectangle 21"/>
            <p:cNvSpPr/>
            <p:nvPr/>
          </p:nvSpPr>
          <p:spPr>
            <a:xfrm>
              <a:off x="5714998" y="51054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23" name="Rectangle 22"/>
            <p:cNvSpPr/>
            <p:nvPr/>
          </p:nvSpPr>
          <p:spPr>
            <a:xfrm>
              <a:off x="6019797" y="51054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sp>
          <p:nvSpPr>
            <p:cNvPr id="24" name="Rectangle 23"/>
            <p:cNvSpPr/>
            <p:nvPr/>
          </p:nvSpPr>
          <p:spPr>
            <a:xfrm>
              <a:off x="4495797" y="5105400"/>
              <a:ext cx="304800" cy="304800"/>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cs typeface="Times New Roman" pitchFamily="18" charset="0"/>
                </a:rPr>
                <a:t>H</a:t>
              </a:r>
            </a:p>
          </p:txBody>
        </p:sp>
        <p:sp>
          <p:nvSpPr>
            <p:cNvPr id="25" name="Rectangle 24"/>
            <p:cNvSpPr/>
            <p:nvPr/>
          </p:nvSpPr>
          <p:spPr>
            <a:xfrm>
              <a:off x="4800600" y="5105400"/>
              <a:ext cx="304800" cy="304800"/>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cs typeface="Times New Roman" pitchFamily="18" charset="0"/>
                </a:rPr>
                <a:t>H</a:t>
              </a:r>
            </a:p>
          </p:txBody>
        </p:sp>
      </p:grpSp>
      <p:grpSp>
        <p:nvGrpSpPr>
          <p:cNvPr id="68" name="Group 67"/>
          <p:cNvGrpSpPr/>
          <p:nvPr/>
        </p:nvGrpSpPr>
        <p:grpSpPr>
          <a:xfrm>
            <a:off x="6289351" y="5652958"/>
            <a:ext cx="4482146" cy="481628"/>
            <a:chOff x="5105398" y="5410200"/>
            <a:chExt cx="2133599" cy="304800"/>
          </a:xfrm>
        </p:grpSpPr>
        <p:sp>
          <p:nvSpPr>
            <p:cNvPr id="26" name="Rectangle 25"/>
            <p:cNvSpPr/>
            <p:nvPr/>
          </p:nvSpPr>
          <p:spPr>
            <a:xfrm>
              <a:off x="5105398" y="54102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27" name="Rectangle 26"/>
            <p:cNvSpPr/>
            <p:nvPr/>
          </p:nvSpPr>
          <p:spPr>
            <a:xfrm>
              <a:off x="6019798" y="54102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28" name="Rectangle 27"/>
            <p:cNvSpPr/>
            <p:nvPr/>
          </p:nvSpPr>
          <p:spPr>
            <a:xfrm>
              <a:off x="6324597" y="54102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29" name="Rectangle 28"/>
            <p:cNvSpPr/>
            <p:nvPr/>
          </p:nvSpPr>
          <p:spPr>
            <a:xfrm>
              <a:off x="6629397" y="54102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30" name="Rectangle 29"/>
            <p:cNvSpPr/>
            <p:nvPr/>
          </p:nvSpPr>
          <p:spPr>
            <a:xfrm>
              <a:off x="6934197" y="5410200"/>
              <a:ext cx="304800" cy="304800"/>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sp>
          <p:nvSpPr>
            <p:cNvPr id="31" name="Rectangle 30"/>
            <p:cNvSpPr/>
            <p:nvPr/>
          </p:nvSpPr>
          <p:spPr>
            <a:xfrm>
              <a:off x="5410197" y="5410200"/>
              <a:ext cx="304800" cy="304800"/>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cs typeface="Times New Roman" pitchFamily="18" charset="0"/>
                </a:rPr>
                <a:t>H</a:t>
              </a:r>
            </a:p>
          </p:txBody>
        </p:sp>
        <p:sp>
          <p:nvSpPr>
            <p:cNvPr id="32" name="Rectangle 31"/>
            <p:cNvSpPr/>
            <p:nvPr/>
          </p:nvSpPr>
          <p:spPr>
            <a:xfrm>
              <a:off x="5715000" y="5410200"/>
              <a:ext cx="304800" cy="304800"/>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cs typeface="Times New Roman" pitchFamily="18" charset="0"/>
                </a:rPr>
                <a:t>H</a:t>
              </a:r>
            </a:p>
          </p:txBody>
        </p:sp>
      </p:grpSp>
      <p:cxnSp>
        <p:nvCxnSpPr>
          <p:cNvPr id="34" name="Straight Connector 33"/>
          <p:cNvCxnSpPr/>
          <p:nvPr/>
        </p:nvCxnSpPr>
        <p:spPr>
          <a:xfrm>
            <a:off x="1807204"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47511"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87817"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728124"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368430"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08737"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49043"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289350"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29656"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69963"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210269"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850576"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90882"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131189"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771495"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411802" y="3846853"/>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61022" y="3653584"/>
            <a:ext cx="492444" cy="523221"/>
          </a:xfrm>
          <a:prstGeom prst="rect">
            <a:avLst/>
          </a:prstGeom>
          <a:noFill/>
        </p:spPr>
        <p:txBody>
          <a:bodyPr wrap="none" rtlCol="0">
            <a:spAutoFit/>
          </a:bodyPr>
          <a:lstStyle/>
          <a:p>
            <a:r>
              <a:rPr lang="en-US" sz="2800" b="1" dirty="0">
                <a:cs typeface="Arial" pitchFamily="34" charset="0"/>
              </a:rPr>
              <a:t>t0</a:t>
            </a:r>
          </a:p>
        </p:txBody>
      </p:sp>
      <p:sp>
        <p:nvSpPr>
          <p:cNvPr id="51" name="TextBox 50"/>
          <p:cNvSpPr txBox="1"/>
          <p:nvPr/>
        </p:nvSpPr>
        <p:spPr>
          <a:xfrm>
            <a:off x="2485103" y="3653584"/>
            <a:ext cx="492444" cy="523221"/>
          </a:xfrm>
          <a:prstGeom prst="rect">
            <a:avLst/>
          </a:prstGeom>
          <a:noFill/>
        </p:spPr>
        <p:txBody>
          <a:bodyPr wrap="none" rtlCol="0">
            <a:spAutoFit/>
          </a:bodyPr>
          <a:lstStyle/>
          <a:p>
            <a:r>
              <a:rPr lang="en-US" sz="2800" b="1" dirty="0">
                <a:cs typeface="Arial" pitchFamily="34" charset="0"/>
              </a:rPr>
              <a:t>t1</a:t>
            </a:r>
          </a:p>
        </p:txBody>
      </p:sp>
      <p:sp>
        <p:nvSpPr>
          <p:cNvPr id="52" name="TextBox 51"/>
          <p:cNvSpPr txBox="1"/>
          <p:nvPr/>
        </p:nvSpPr>
        <p:spPr>
          <a:xfrm>
            <a:off x="3142777" y="3653584"/>
            <a:ext cx="492444" cy="523221"/>
          </a:xfrm>
          <a:prstGeom prst="rect">
            <a:avLst/>
          </a:prstGeom>
          <a:noFill/>
        </p:spPr>
        <p:txBody>
          <a:bodyPr wrap="none" rtlCol="0">
            <a:spAutoFit/>
          </a:bodyPr>
          <a:lstStyle/>
          <a:p>
            <a:r>
              <a:rPr lang="en-US" sz="2800" b="1" dirty="0">
                <a:cs typeface="Arial" pitchFamily="34" charset="0"/>
              </a:rPr>
              <a:t>t2</a:t>
            </a:r>
          </a:p>
        </p:txBody>
      </p:sp>
      <p:sp>
        <p:nvSpPr>
          <p:cNvPr id="53" name="TextBox 52"/>
          <p:cNvSpPr txBox="1"/>
          <p:nvPr/>
        </p:nvSpPr>
        <p:spPr>
          <a:xfrm>
            <a:off x="3758096" y="3653584"/>
            <a:ext cx="492444" cy="523221"/>
          </a:xfrm>
          <a:prstGeom prst="rect">
            <a:avLst/>
          </a:prstGeom>
          <a:noFill/>
        </p:spPr>
        <p:txBody>
          <a:bodyPr wrap="none" rtlCol="0">
            <a:spAutoFit/>
          </a:bodyPr>
          <a:lstStyle/>
          <a:p>
            <a:r>
              <a:rPr lang="en-US" sz="2800" b="1" dirty="0">
                <a:cs typeface="Arial" pitchFamily="34" charset="0"/>
              </a:rPr>
              <a:t>t3</a:t>
            </a:r>
          </a:p>
        </p:txBody>
      </p:sp>
      <p:sp>
        <p:nvSpPr>
          <p:cNvPr id="54" name="TextBox 53"/>
          <p:cNvSpPr txBox="1"/>
          <p:nvPr/>
        </p:nvSpPr>
        <p:spPr>
          <a:xfrm>
            <a:off x="4443151" y="3653584"/>
            <a:ext cx="492444" cy="523221"/>
          </a:xfrm>
          <a:prstGeom prst="rect">
            <a:avLst/>
          </a:prstGeom>
          <a:noFill/>
        </p:spPr>
        <p:txBody>
          <a:bodyPr wrap="none" rtlCol="0">
            <a:spAutoFit/>
          </a:bodyPr>
          <a:lstStyle/>
          <a:p>
            <a:r>
              <a:rPr lang="en-US" sz="2800" b="1" dirty="0">
                <a:cs typeface="Arial" pitchFamily="34" charset="0"/>
              </a:rPr>
              <a:t>t4</a:t>
            </a:r>
          </a:p>
        </p:txBody>
      </p:sp>
      <p:sp>
        <p:nvSpPr>
          <p:cNvPr id="55" name="TextBox 54"/>
          <p:cNvSpPr txBox="1"/>
          <p:nvPr/>
        </p:nvSpPr>
        <p:spPr>
          <a:xfrm>
            <a:off x="5079908" y="3653584"/>
            <a:ext cx="492444" cy="523221"/>
          </a:xfrm>
          <a:prstGeom prst="rect">
            <a:avLst/>
          </a:prstGeom>
          <a:noFill/>
        </p:spPr>
        <p:txBody>
          <a:bodyPr wrap="none" rtlCol="0">
            <a:spAutoFit/>
          </a:bodyPr>
          <a:lstStyle/>
          <a:p>
            <a:r>
              <a:rPr lang="en-US" sz="2800" b="1" dirty="0">
                <a:cs typeface="Arial" pitchFamily="34" charset="0"/>
              </a:rPr>
              <a:t>t5</a:t>
            </a:r>
          </a:p>
        </p:txBody>
      </p:sp>
      <p:sp>
        <p:nvSpPr>
          <p:cNvPr id="56" name="TextBox 55"/>
          <p:cNvSpPr txBox="1"/>
          <p:nvPr/>
        </p:nvSpPr>
        <p:spPr>
          <a:xfrm>
            <a:off x="5715892" y="3653584"/>
            <a:ext cx="492444" cy="523221"/>
          </a:xfrm>
          <a:prstGeom prst="rect">
            <a:avLst/>
          </a:prstGeom>
          <a:noFill/>
        </p:spPr>
        <p:txBody>
          <a:bodyPr wrap="none" rtlCol="0">
            <a:spAutoFit/>
          </a:bodyPr>
          <a:lstStyle/>
          <a:p>
            <a:r>
              <a:rPr lang="en-US" sz="2800" b="1" dirty="0">
                <a:cs typeface="Arial" pitchFamily="34" charset="0"/>
              </a:rPr>
              <a:t>t6</a:t>
            </a:r>
          </a:p>
        </p:txBody>
      </p:sp>
      <p:sp>
        <p:nvSpPr>
          <p:cNvPr id="57" name="TextBox 56"/>
          <p:cNvSpPr txBox="1"/>
          <p:nvPr/>
        </p:nvSpPr>
        <p:spPr>
          <a:xfrm>
            <a:off x="6325718" y="3653584"/>
            <a:ext cx="492444" cy="523221"/>
          </a:xfrm>
          <a:prstGeom prst="rect">
            <a:avLst/>
          </a:prstGeom>
          <a:noFill/>
        </p:spPr>
        <p:txBody>
          <a:bodyPr wrap="none" rtlCol="0">
            <a:spAutoFit/>
          </a:bodyPr>
          <a:lstStyle/>
          <a:p>
            <a:r>
              <a:rPr lang="en-US" sz="2800" b="1" dirty="0">
                <a:cs typeface="Arial" pitchFamily="34" charset="0"/>
              </a:rPr>
              <a:t>t7</a:t>
            </a:r>
          </a:p>
        </p:txBody>
      </p:sp>
      <p:sp>
        <p:nvSpPr>
          <p:cNvPr id="58" name="TextBox 57"/>
          <p:cNvSpPr txBox="1"/>
          <p:nvPr/>
        </p:nvSpPr>
        <p:spPr>
          <a:xfrm>
            <a:off x="7007476" y="3653584"/>
            <a:ext cx="492444" cy="523221"/>
          </a:xfrm>
          <a:prstGeom prst="rect">
            <a:avLst/>
          </a:prstGeom>
          <a:noFill/>
        </p:spPr>
        <p:txBody>
          <a:bodyPr wrap="none" rtlCol="0">
            <a:spAutoFit/>
          </a:bodyPr>
          <a:lstStyle/>
          <a:p>
            <a:r>
              <a:rPr lang="en-US" sz="2800" b="1" dirty="0">
                <a:cs typeface="Arial" pitchFamily="34" charset="0"/>
              </a:rPr>
              <a:t>t8</a:t>
            </a:r>
          </a:p>
        </p:txBody>
      </p:sp>
      <p:sp>
        <p:nvSpPr>
          <p:cNvPr id="59" name="TextBox 58"/>
          <p:cNvSpPr txBox="1"/>
          <p:nvPr/>
        </p:nvSpPr>
        <p:spPr>
          <a:xfrm>
            <a:off x="7685883" y="3653584"/>
            <a:ext cx="492444" cy="523221"/>
          </a:xfrm>
          <a:prstGeom prst="rect">
            <a:avLst/>
          </a:prstGeom>
          <a:noFill/>
        </p:spPr>
        <p:txBody>
          <a:bodyPr wrap="none" rtlCol="0">
            <a:spAutoFit/>
          </a:bodyPr>
          <a:lstStyle/>
          <a:p>
            <a:r>
              <a:rPr lang="en-US" sz="2800" b="1" dirty="0">
                <a:cs typeface="Arial" pitchFamily="34" charset="0"/>
              </a:rPr>
              <a:t>t9</a:t>
            </a:r>
          </a:p>
        </p:txBody>
      </p:sp>
      <p:sp>
        <p:nvSpPr>
          <p:cNvPr id="60" name="TextBox 59"/>
          <p:cNvSpPr txBox="1"/>
          <p:nvPr/>
        </p:nvSpPr>
        <p:spPr>
          <a:xfrm>
            <a:off x="8164493" y="3653584"/>
            <a:ext cx="675185" cy="523221"/>
          </a:xfrm>
          <a:prstGeom prst="rect">
            <a:avLst/>
          </a:prstGeom>
          <a:noFill/>
        </p:spPr>
        <p:txBody>
          <a:bodyPr wrap="none" rtlCol="0">
            <a:spAutoFit/>
          </a:bodyPr>
          <a:lstStyle/>
          <a:p>
            <a:r>
              <a:rPr lang="en-US" sz="2800" b="1" dirty="0">
                <a:cs typeface="Arial" pitchFamily="34" charset="0"/>
              </a:rPr>
              <a:t>t10</a:t>
            </a:r>
          </a:p>
        </p:txBody>
      </p:sp>
      <p:sp>
        <p:nvSpPr>
          <p:cNvPr id="61" name="TextBox 60"/>
          <p:cNvSpPr txBox="1"/>
          <p:nvPr/>
        </p:nvSpPr>
        <p:spPr>
          <a:xfrm>
            <a:off x="8810576" y="3653584"/>
            <a:ext cx="675185" cy="523221"/>
          </a:xfrm>
          <a:prstGeom prst="rect">
            <a:avLst/>
          </a:prstGeom>
          <a:noFill/>
        </p:spPr>
        <p:txBody>
          <a:bodyPr wrap="none" rtlCol="0">
            <a:spAutoFit/>
          </a:bodyPr>
          <a:lstStyle/>
          <a:p>
            <a:r>
              <a:rPr lang="en-US" sz="2800" b="1" dirty="0">
                <a:cs typeface="Arial" pitchFamily="34" charset="0"/>
              </a:rPr>
              <a:t>t11</a:t>
            </a:r>
          </a:p>
        </p:txBody>
      </p:sp>
      <p:sp>
        <p:nvSpPr>
          <p:cNvPr id="62" name="TextBox 61"/>
          <p:cNvSpPr txBox="1"/>
          <p:nvPr/>
        </p:nvSpPr>
        <p:spPr>
          <a:xfrm>
            <a:off x="9452064" y="3653584"/>
            <a:ext cx="675185" cy="523221"/>
          </a:xfrm>
          <a:prstGeom prst="rect">
            <a:avLst/>
          </a:prstGeom>
          <a:noFill/>
        </p:spPr>
        <p:txBody>
          <a:bodyPr wrap="none" rtlCol="0">
            <a:spAutoFit/>
          </a:bodyPr>
          <a:lstStyle/>
          <a:p>
            <a:r>
              <a:rPr lang="en-US" sz="2800" b="1" dirty="0">
                <a:cs typeface="Arial" pitchFamily="34" charset="0"/>
              </a:rPr>
              <a:t>t12</a:t>
            </a:r>
          </a:p>
        </p:txBody>
      </p:sp>
      <p:sp>
        <p:nvSpPr>
          <p:cNvPr id="63" name="TextBox 62"/>
          <p:cNvSpPr txBox="1"/>
          <p:nvPr/>
        </p:nvSpPr>
        <p:spPr>
          <a:xfrm>
            <a:off x="10118570" y="3653584"/>
            <a:ext cx="675185" cy="523221"/>
          </a:xfrm>
          <a:prstGeom prst="rect">
            <a:avLst/>
          </a:prstGeom>
          <a:noFill/>
        </p:spPr>
        <p:txBody>
          <a:bodyPr wrap="none" rtlCol="0">
            <a:spAutoFit/>
          </a:bodyPr>
          <a:lstStyle/>
          <a:p>
            <a:r>
              <a:rPr lang="en-US" sz="2800" b="1" dirty="0">
                <a:cs typeface="Arial" pitchFamily="34" charset="0"/>
              </a:rPr>
              <a:t>t13</a:t>
            </a:r>
          </a:p>
        </p:txBody>
      </p:sp>
      <p:sp>
        <p:nvSpPr>
          <p:cNvPr id="64" name="TextBox 63"/>
          <p:cNvSpPr txBox="1"/>
          <p:nvPr/>
        </p:nvSpPr>
        <p:spPr>
          <a:xfrm>
            <a:off x="10775556" y="3653584"/>
            <a:ext cx="675185" cy="523221"/>
          </a:xfrm>
          <a:prstGeom prst="rect">
            <a:avLst/>
          </a:prstGeom>
          <a:noFill/>
        </p:spPr>
        <p:txBody>
          <a:bodyPr wrap="none" rtlCol="0">
            <a:spAutoFit/>
          </a:bodyPr>
          <a:lstStyle/>
          <a:p>
            <a:r>
              <a:rPr lang="en-US" sz="2800" b="1" dirty="0">
                <a:cs typeface="Arial" pitchFamily="34" charset="0"/>
              </a:rPr>
              <a:t>t14</a:t>
            </a:r>
          </a:p>
        </p:txBody>
      </p:sp>
    </p:spTree>
    <p:extLst>
      <p:ext uri="{BB962C8B-B14F-4D97-AF65-F5344CB8AC3E}">
        <p14:creationId xmlns:p14="http://schemas.microsoft.com/office/powerpoint/2010/main" val="78318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a:spLocks noGrp="1" noChangeArrowheads="1"/>
          </p:cNvSpPr>
          <p:nvPr>
            <p:ph idx="1"/>
          </p:nvPr>
        </p:nvSpPr>
        <p:spPr>
          <a:xfrm>
            <a:off x="168539" y="839166"/>
            <a:ext cx="11841480" cy="6159975"/>
          </a:xfrm>
        </p:spPr>
        <p:txBody>
          <a:bodyPr>
            <a:normAutofit/>
          </a:bodyPr>
          <a:lstStyle/>
          <a:p>
            <a:pPr>
              <a:lnSpc>
                <a:spcPct val="80000"/>
              </a:lnSpc>
              <a:buFont typeface="Wingdings" charset="2"/>
              <a:buChar char="l"/>
            </a:pPr>
            <a:r>
              <a:rPr lang="en-US" b="1" dirty="0" smtClean="0">
                <a:solidFill>
                  <a:srgbClr val="000000"/>
                </a:solidFill>
              </a:rPr>
              <a:t>How can we guarantee </a:t>
            </a:r>
            <a:r>
              <a:rPr lang="en-US" b="1" dirty="0" smtClean="0">
                <a:solidFill>
                  <a:srgbClr val="FF0000"/>
                </a:solidFill>
              </a:rPr>
              <a:t>no dependencies </a:t>
            </a:r>
            <a:r>
              <a:rPr lang="en-US" b="1" dirty="0" smtClean="0">
                <a:solidFill>
                  <a:srgbClr val="000000"/>
                </a:solidFill>
              </a:rPr>
              <a:t>between instructions in a pipeline?</a:t>
            </a:r>
          </a:p>
          <a:p>
            <a:pPr lvl="1">
              <a:lnSpc>
                <a:spcPct val="80000"/>
              </a:lnSpc>
              <a:buFont typeface="Wingdings" charset="2"/>
              <a:buChar char="Ø"/>
            </a:pPr>
            <a:r>
              <a:rPr lang="en-US" b="1" dirty="0" smtClean="0"/>
              <a:t>One way is to </a:t>
            </a:r>
            <a:r>
              <a:rPr lang="en-US" b="1" dirty="0" smtClean="0">
                <a:solidFill>
                  <a:srgbClr val="FF0000"/>
                </a:solidFill>
              </a:rPr>
              <a:t>interleave execution of instructions </a:t>
            </a:r>
            <a:br>
              <a:rPr lang="en-US" b="1" dirty="0" smtClean="0">
                <a:solidFill>
                  <a:srgbClr val="FF0000"/>
                </a:solidFill>
              </a:rPr>
            </a:br>
            <a:r>
              <a:rPr lang="en-US" b="1" dirty="0" smtClean="0">
                <a:solidFill>
                  <a:srgbClr val="FF0000"/>
                </a:solidFill>
              </a:rPr>
              <a:t>from different program threads </a:t>
            </a:r>
            <a:r>
              <a:rPr lang="en-US" b="1" dirty="0" smtClean="0"/>
              <a:t>on </a:t>
            </a:r>
            <a:r>
              <a:rPr lang="en-US" b="1" dirty="0" smtClean="0"/>
              <a:t>the same </a:t>
            </a:r>
            <a:r>
              <a:rPr lang="en-US" b="1" dirty="0" smtClean="0"/>
              <a:t>pipeline </a:t>
            </a:r>
          </a:p>
          <a:p>
            <a:pPr lvl="1">
              <a:lnSpc>
                <a:spcPct val="80000"/>
              </a:lnSpc>
              <a:buNone/>
            </a:pPr>
            <a:r>
              <a:rPr lang="en-US" b="1" dirty="0" smtClean="0"/>
              <a:t>    – </a:t>
            </a:r>
            <a:r>
              <a:rPr lang="en-US" b="1" u="sng" dirty="0" smtClean="0"/>
              <a:t>Micro context switching</a:t>
            </a:r>
          </a:p>
          <a:p>
            <a:pPr>
              <a:lnSpc>
                <a:spcPct val="80000"/>
              </a:lnSpc>
              <a:buFontTx/>
              <a:buNone/>
            </a:pPr>
            <a:r>
              <a:rPr lang="en-US" b="1" i="1" dirty="0" smtClean="0">
                <a:solidFill>
                  <a:srgbClr val="000000"/>
                </a:solidFill>
              </a:rPr>
              <a:t>Interleave 4 threads, </a:t>
            </a:r>
            <a:r>
              <a:rPr lang="en-US" b="1" i="1" dirty="0" smtClean="0">
                <a:solidFill>
                  <a:srgbClr val="C00000"/>
                </a:solidFill>
              </a:rPr>
              <a:t>T1-T4</a:t>
            </a:r>
            <a:r>
              <a:rPr lang="en-US" b="1" i="1" dirty="0" smtClean="0">
                <a:solidFill>
                  <a:srgbClr val="000000"/>
                </a:solidFill>
              </a:rPr>
              <a:t>, on a non-bypassed 5-stage pipe</a:t>
            </a:r>
          </a:p>
          <a:p>
            <a:pPr>
              <a:lnSpc>
                <a:spcPct val="90000"/>
              </a:lnSpc>
              <a:buFontTx/>
              <a:buNone/>
            </a:pPr>
            <a:endParaRPr lang="en-US" sz="2000" b="1" i="1" dirty="0" smtClean="0">
              <a:solidFill>
                <a:srgbClr val="000000"/>
              </a:solidFill>
            </a:endParaRPr>
          </a:p>
          <a:p>
            <a:pPr>
              <a:lnSpc>
                <a:spcPct val="90000"/>
              </a:lnSpc>
              <a:buFontTx/>
              <a:buNone/>
            </a:pPr>
            <a:endParaRPr lang="en-US" sz="2000" b="1" i="1" dirty="0" smtClean="0">
              <a:solidFill>
                <a:srgbClr val="000000"/>
              </a:solidFill>
            </a:endParaRPr>
          </a:p>
          <a:p>
            <a:pPr>
              <a:lnSpc>
                <a:spcPct val="90000"/>
              </a:lnSpc>
              <a:buFontTx/>
              <a:buNone/>
            </a:pPr>
            <a:endParaRPr lang="en-US" sz="4400" b="1" i="1" dirty="0" smtClean="0">
              <a:solidFill>
                <a:srgbClr val="000000"/>
              </a:solidFill>
            </a:endParaRPr>
          </a:p>
          <a:p>
            <a:pPr>
              <a:lnSpc>
                <a:spcPct val="80000"/>
              </a:lnSpc>
              <a:buFontTx/>
              <a:buNone/>
            </a:pPr>
            <a:r>
              <a:rPr lang="en-US" b="1" dirty="0" smtClean="0">
                <a:solidFill>
                  <a:srgbClr val="00642D"/>
                </a:solidFill>
              </a:rPr>
              <a:t>T1: LW r1, 0(r2)</a:t>
            </a:r>
          </a:p>
          <a:p>
            <a:pPr>
              <a:lnSpc>
                <a:spcPct val="80000"/>
              </a:lnSpc>
              <a:buFontTx/>
              <a:buNone/>
            </a:pPr>
            <a:r>
              <a:rPr lang="en-US" b="1" dirty="0" smtClean="0">
                <a:solidFill>
                  <a:srgbClr val="FF9900"/>
                </a:solidFill>
              </a:rPr>
              <a:t>T2: ADD r7, r1, r4</a:t>
            </a:r>
          </a:p>
          <a:p>
            <a:pPr>
              <a:lnSpc>
                <a:spcPct val="80000"/>
              </a:lnSpc>
              <a:buFontTx/>
              <a:buNone/>
            </a:pPr>
            <a:r>
              <a:rPr lang="en-US" b="1" dirty="0" smtClean="0">
                <a:solidFill>
                  <a:srgbClr val="0000FF"/>
                </a:solidFill>
              </a:rPr>
              <a:t>T3: XORI r5, r4, #12</a:t>
            </a:r>
          </a:p>
          <a:p>
            <a:pPr>
              <a:lnSpc>
                <a:spcPct val="80000"/>
              </a:lnSpc>
              <a:buFontTx/>
              <a:buNone/>
            </a:pPr>
            <a:r>
              <a:rPr lang="en-US" b="1" dirty="0" smtClean="0">
                <a:solidFill>
                  <a:schemeClr val="accent4">
                    <a:lumMod val="75000"/>
                  </a:schemeClr>
                </a:solidFill>
              </a:rPr>
              <a:t>T4: SW 0(r7), r5</a:t>
            </a:r>
          </a:p>
          <a:p>
            <a:pPr>
              <a:lnSpc>
                <a:spcPct val="80000"/>
              </a:lnSpc>
              <a:buFontTx/>
              <a:buNone/>
            </a:pPr>
            <a:r>
              <a:rPr lang="en-US" b="1" dirty="0" smtClean="0">
                <a:solidFill>
                  <a:srgbClr val="00642D"/>
                </a:solidFill>
              </a:rPr>
              <a:t>T1: LW r5, 12(r1)</a:t>
            </a:r>
            <a:endParaRPr lang="en-US" dirty="0" smtClean="0">
              <a:solidFill>
                <a:srgbClr val="00642D"/>
              </a:solidFill>
            </a:endParaRPr>
          </a:p>
          <a:p>
            <a:pPr>
              <a:lnSpc>
                <a:spcPct val="90000"/>
              </a:lnSpc>
              <a:buFontTx/>
              <a:buNone/>
            </a:pPr>
            <a:endParaRPr lang="en-US" sz="2000" dirty="0" smtClean="0">
              <a:solidFill>
                <a:srgbClr val="000000"/>
              </a:solidFill>
            </a:endParaRPr>
          </a:p>
          <a:p>
            <a:pPr>
              <a:lnSpc>
                <a:spcPct val="90000"/>
              </a:lnSpc>
            </a:pPr>
            <a:endParaRPr lang="en-US" sz="2000" dirty="0"/>
          </a:p>
        </p:txBody>
      </p:sp>
      <p:grpSp>
        <p:nvGrpSpPr>
          <p:cNvPr id="11" name="그룹 10"/>
          <p:cNvGrpSpPr/>
          <p:nvPr/>
        </p:nvGrpSpPr>
        <p:grpSpPr>
          <a:xfrm>
            <a:off x="228600" y="2873988"/>
            <a:ext cx="11734800" cy="1502704"/>
            <a:chOff x="1524000" y="3002008"/>
            <a:chExt cx="9144000" cy="1493409"/>
          </a:xfrm>
        </p:grpSpPr>
        <p:sp>
          <p:nvSpPr>
            <p:cNvPr id="2" name="Rectangle 1"/>
            <p:cNvSpPr/>
            <p:nvPr/>
          </p:nvSpPr>
          <p:spPr>
            <a:xfrm>
              <a:off x="1524000" y="3006804"/>
              <a:ext cx="2743200" cy="1471172"/>
            </a:xfrm>
            <a:prstGeom prst="rect">
              <a:avLst/>
            </a:prstGeom>
            <a:ln>
              <a:solidFill>
                <a:schemeClr val="tx1">
                  <a:lumMod val="65000"/>
                  <a:lumOff val="35000"/>
                </a:schemeClr>
              </a:solidFill>
            </a:ln>
          </p:spPr>
          <p:txBody>
            <a:bodyPr wrap="square">
              <a:spAutoFit/>
            </a:bodyPr>
            <a:lstStyle/>
            <a:p>
              <a:pPr>
                <a:lnSpc>
                  <a:spcPct val="80000"/>
                </a:lnSpc>
                <a:buFontTx/>
                <a:buNone/>
              </a:pPr>
              <a:r>
                <a:rPr lang="en-US" sz="2800" b="1" dirty="0">
                  <a:solidFill>
                    <a:srgbClr val="00642D"/>
                  </a:solidFill>
                </a:rPr>
                <a:t>T1:  </a:t>
              </a:r>
              <a:r>
                <a:rPr lang="en-US" sz="2800" b="1" dirty="0">
                  <a:solidFill>
                    <a:srgbClr val="00642D"/>
                  </a:solidFill>
                  <a:cs typeface="Courier New" panose="02070309020205020404" pitchFamily="49" charset="0"/>
                </a:rPr>
                <a:t>LW  </a:t>
              </a:r>
              <a:r>
                <a:rPr lang="en-US" sz="2800" b="1" dirty="0" smtClean="0">
                  <a:solidFill>
                    <a:srgbClr val="00642D"/>
                  </a:solidFill>
                  <a:cs typeface="Courier New" panose="02070309020205020404" pitchFamily="49" charset="0"/>
                </a:rPr>
                <a:t>   r1,0(r2</a:t>
              </a:r>
              <a:r>
                <a:rPr lang="en-US" sz="2800" b="1" dirty="0">
                  <a:solidFill>
                    <a:srgbClr val="00642D"/>
                  </a:solidFill>
                  <a:cs typeface="Courier New" panose="02070309020205020404" pitchFamily="49" charset="0"/>
                </a:rPr>
                <a:t>)</a:t>
              </a:r>
            </a:p>
            <a:p>
              <a:pPr lvl="1">
                <a:lnSpc>
                  <a:spcPct val="80000"/>
                </a:lnSpc>
                <a:buFontTx/>
                <a:buNone/>
              </a:pPr>
              <a:r>
                <a:rPr lang="en-US" sz="2800" b="1" dirty="0" smtClean="0">
                  <a:solidFill>
                    <a:srgbClr val="00642D"/>
                  </a:solidFill>
                  <a:cs typeface="Courier New" panose="02070309020205020404" pitchFamily="49" charset="0"/>
                </a:rPr>
                <a:t> LW      r5,12(r1</a:t>
              </a:r>
              <a:r>
                <a:rPr lang="en-US" sz="2800" b="1" dirty="0">
                  <a:solidFill>
                    <a:srgbClr val="00642D"/>
                  </a:solidFill>
                  <a:cs typeface="Courier New" panose="02070309020205020404" pitchFamily="49" charset="0"/>
                </a:rPr>
                <a:t>)</a:t>
              </a:r>
            </a:p>
            <a:p>
              <a:pPr lvl="1">
                <a:lnSpc>
                  <a:spcPct val="80000"/>
                </a:lnSpc>
                <a:buFontTx/>
                <a:buNone/>
              </a:pPr>
              <a:r>
                <a:rPr lang="en-US" sz="2800" b="1" dirty="0" smtClean="0">
                  <a:solidFill>
                    <a:srgbClr val="00642D"/>
                  </a:solidFill>
                  <a:cs typeface="Courier New" panose="02070309020205020404" pitchFamily="49" charset="0"/>
                </a:rPr>
                <a:t> ADDI  </a:t>
              </a:r>
              <a:r>
                <a:rPr lang="en-US" sz="2800" b="1" dirty="0">
                  <a:solidFill>
                    <a:srgbClr val="00642D"/>
                  </a:solidFill>
                  <a:cs typeface="Courier New" panose="02070309020205020404" pitchFamily="49" charset="0"/>
                </a:rPr>
                <a:t>r5, r5,#12</a:t>
              </a:r>
            </a:p>
            <a:p>
              <a:pPr lvl="1">
                <a:lnSpc>
                  <a:spcPct val="80000"/>
                </a:lnSpc>
                <a:buFontTx/>
                <a:buNone/>
              </a:pPr>
              <a:r>
                <a:rPr lang="en-US" sz="2800" b="1" dirty="0" smtClean="0">
                  <a:solidFill>
                    <a:srgbClr val="00642D"/>
                  </a:solidFill>
                  <a:cs typeface="Courier New" panose="02070309020205020404" pitchFamily="49" charset="0"/>
                </a:rPr>
                <a:t> SW     12(r1</a:t>
              </a:r>
              <a:r>
                <a:rPr lang="en-US" sz="2800" b="1" dirty="0">
                  <a:solidFill>
                    <a:srgbClr val="00642D"/>
                  </a:solidFill>
                  <a:cs typeface="Courier New" panose="02070309020205020404" pitchFamily="49" charset="0"/>
                </a:rPr>
                <a:t>),r5</a:t>
              </a:r>
              <a:endParaRPr lang="en-US" sz="2800" dirty="0">
                <a:solidFill>
                  <a:srgbClr val="00642D"/>
                </a:solidFill>
              </a:endParaRPr>
            </a:p>
          </p:txBody>
        </p:sp>
        <p:sp>
          <p:nvSpPr>
            <p:cNvPr id="6" name="Rectangle 5"/>
            <p:cNvSpPr/>
            <p:nvPr/>
          </p:nvSpPr>
          <p:spPr>
            <a:xfrm>
              <a:off x="4038600" y="3002008"/>
              <a:ext cx="2362200" cy="1471172"/>
            </a:xfrm>
            <a:prstGeom prst="rect">
              <a:avLst/>
            </a:prstGeom>
            <a:solidFill>
              <a:schemeClr val="bg1"/>
            </a:solidFill>
            <a:ln>
              <a:solidFill>
                <a:schemeClr val="tx1">
                  <a:lumMod val="65000"/>
                  <a:lumOff val="35000"/>
                </a:schemeClr>
              </a:solidFill>
            </a:ln>
          </p:spPr>
          <p:txBody>
            <a:bodyPr wrap="square">
              <a:spAutoFit/>
            </a:bodyPr>
            <a:lstStyle/>
            <a:p>
              <a:pPr>
                <a:lnSpc>
                  <a:spcPct val="80000"/>
                </a:lnSpc>
                <a:buFontTx/>
                <a:buNone/>
              </a:pPr>
              <a:r>
                <a:rPr lang="en-US" sz="2800" b="1" dirty="0">
                  <a:solidFill>
                    <a:srgbClr val="FF9900"/>
                  </a:solidFill>
                </a:rPr>
                <a:t>T2: </a:t>
              </a:r>
              <a:r>
                <a:rPr lang="en-US" sz="2800" b="1" dirty="0">
                  <a:solidFill>
                    <a:srgbClr val="FF9900"/>
                  </a:solidFill>
                  <a:cs typeface="Courier New" panose="02070309020205020404" pitchFamily="49" charset="0"/>
                </a:rPr>
                <a:t>ADD r7,r1,r4</a:t>
              </a:r>
            </a:p>
            <a:p>
              <a:pPr>
                <a:lnSpc>
                  <a:spcPct val="80000"/>
                </a:lnSpc>
                <a:buFontTx/>
                <a:buNone/>
              </a:pPr>
              <a:r>
                <a:rPr lang="en-US" sz="2800" b="1" dirty="0">
                  <a:solidFill>
                    <a:srgbClr val="FF9900"/>
                  </a:solidFill>
                  <a:cs typeface="Courier New" panose="02070309020205020404" pitchFamily="49" charset="0"/>
                </a:rPr>
                <a:t>   </a:t>
              </a:r>
              <a:r>
                <a:rPr lang="en-US" sz="2800" b="1" dirty="0" smtClean="0">
                  <a:solidFill>
                    <a:srgbClr val="FF9900"/>
                  </a:solidFill>
                  <a:cs typeface="Courier New" panose="02070309020205020404" pitchFamily="49" charset="0"/>
                </a:rPr>
                <a:t>   SUB  </a:t>
              </a:r>
              <a:r>
                <a:rPr lang="en-US" sz="2800" b="1" dirty="0">
                  <a:solidFill>
                    <a:srgbClr val="FF9900"/>
                  </a:solidFill>
                  <a:cs typeface="Courier New" panose="02070309020205020404" pitchFamily="49" charset="0"/>
                </a:rPr>
                <a:t>r5,r7,r1</a:t>
              </a:r>
            </a:p>
            <a:p>
              <a:pPr lvl="1">
                <a:lnSpc>
                  <a:spcPct val="80000"/>
                </a:lnSpc>
                <a:buFontTx/>
                <a:buNone/>
              </a:pPr>
              <a:r>
                <a:rPr lang="en-US" sz="2800" b="1" dirty="0" smtClean="0">
                  <a:solidFill>
                    <a:srgbClr val="FF9900"/>
                  </a:solidFill>
                  <a:cs typeface="Courier New" panose="02070309020205020404" pitchFamily="49" charset="0"/>
                </a:rPr>
                <a:t> …</a:t>
              </a:r>
              <a:endParaRPr lang="en-US" sz="2800" b="1" dirty="0">
                <a:solidFill>
                  <a:srgbClr val="FF9900"/>
                </a:solidFill>
                <a:cs typeface="Courier New" panose="02070309020205020404" pitchFamily="49" charset="0"/>
              </a:endParaRPr>
            </a:p>
            <a:p>
              <a:pPr lvl="1">
                <a:lnSpc>
                  <a:spcPct val="80000"/>
                </a:lnSpc>
              </a:pPr>
              <a:r>
                <a:rPr lang="en-US" sz="2800" b="1" dirty="0" smtClean="0">
                  <a:solidFill>
                    <a:srgbClr val="FF9900"/>
                  </a:solidFill>
                  <a:cs typeface="Courier New" panose="02070309020205020404" pitchFamily="49" charset="0"/>
                </a:rPr>
                <a:t> …</a:t>
              </a:r>
              <a:endParaRPr lang="en-US" sz="2800" b="1" dirty="0">
                <a:solidFill>
                  <a:srgbClr val="FF9900"/>
                </a:solidFill>
                <a:cs typeface="Courier New" panose="02070309020205020404" pitchFamily="49" charset="0"/>
              </a:endParaRPr>
            </a:p>
          </p:txBody>
        </p:sp>
        <p:sp>
          <p:nvSpPr>
            <p:cNvPr id="8" name="Rectangle 7"/>
            <p:cNvSpPr/>
            <p:nvPr/>
          </p:nvSpPr>
          <p:spPr>
            <a:xfrm>
              <a:off x="6248400" y="3006804"/>
              <a:ext cx="2362200" cy="1471172"/>
            </a:xfrm>
            <a:prstGeom prst="rect">
              <a:avLst/>
            </a:prstGeom>
            <a:solidFill>
              <a:schemeClr val="bg1"/>
            </a:solidFill>
            <a:ln>
              <a:solidFill>
                <a:schemeClr val="tx1">
                  <a:lumMod val="65000"/>
                  <a:lumOff val="35000"/>
                </a:schemeClr>
              </a:solidFill>
            </a:ln>
          </p:spPr>
          <p:txBody>
            <a:bodyPr wrap="square">
              <a:spAutoFit/>
            </a:bodyPr>
            <a:lstStyle/>
            <a:p>
              <a:pPr>
                <a:lnSpc>
                  <a:spcPct val="80000"/>
                </a:lnSpc>
                <a:buFontTx/>
                <a:buNone/>
              </a:pPr>
              <a:r>
                <a:rPr lang="en-US" sz="2800" b="1" dirty="0">
                  <a:solidFill>
                    <a:srgbClr val="0000FF"/>
                  </a:solidFill>
                </a:rPr>
                <a:t>T3: </a:t>
              </a:r>
              <a:r>
                <a:rPr lang="en-US" sz="2800" b="1" dirty="0">
                  <a:solidFill>
                    <a:srgbClr val="0000FF"/>
                  </a:solidFill>
                  <a:cs typeface="Courier New" panose="02070309020205020404" pitchFamily="49" charset="0"/>
                </a:rPr>
                <a:t>XORI r5,r4,#12</a:t>
              </a:r>
            </a:p>
            <a:p>
              <a:pPr>
                <a:lnSpc>
                  <a:spcPct val="80000"/>
                </a:lnSpc>
                <a:buFontTx/>
                <a:buNone/>
              </a:pPr>
              <a:r>
                <a:rPr lang="en-US" sz="2800" b="1" dirty="0">
                  <a:solidFill>
                    <a:srgbClr val="0000FF"/>
                  </a:solidFill>
                  <a:cs typeface="Courier New" panose="02070309020205020404" pitchFamily="49" charset="0"/>
                </a:rPr>
                <a:t>  </a:t>
              </a:r>
              <a:r>
                <a:rPr lang="en-US" sz="2800" b="1" dirty="0" smtClean="0">
                  <a:solidFill>
                    <a:srgbClr val="0000FF"/>
                  </a:solidFill>
                  <a:cs typeface="Courier New" panose="02070309020205020404" pitchFamily="49" charset="0"/>
                </a:rPr>
                <a:t>    ADD </a:t>
              </a:r>
              <a:r>
                <a:rPr lang="en-US" sz="2800" b="1" dirty="0">
                  <a:solidFill>
                    <a:srgbClr val="0000FF"/>
                  </a:solidFill>
                  <a:cs typeface="Courier New" panose="02070309020205020404" pitchFamily="49" charset="0"/>
                </a:rPr>
                <a:t>r5,r2,r8</a:t>
              </a:r>
            </a:p>
            <a:p>
              <a:pPr lvl="1">
                <a:lnSpc>
                  <a:spcPct val="80000"/>
                </a:lnSpc>
                <a:buFontTx/>
                <a:buNone/>
              </a:pPr>
              <a:r>
                <a:rPr lang="en-US" sz="2800" b="1" dirty="0" smtClean="0">
                  <a:solidFill>
                    <a:srgbClr val="0000FF"/>
                  </a:solidFill>
                  <a:cs typeface="Courier New" panose="02070309020205020404" pitchFamily="49" charset="0"/>
                </a:rPr>
                <a:t>…</a:t>
              </a:r>
              <a:endParaRPr lang="en-US" sz="2800" b="1" dirty="0">
                <a:solidFill>
                  <a:srgbClr val="0000FF"/>
                </a:solidFill>
                <a:cs typeface="Courier New" panose="02070309020205020404" pitchFamily="49" charset="0"/>
              </a:endParaRPr>
            </a:p>
            <a:p>
              <a:pPr lvl="1">
                <a:lnSpc>
                  <a:spcPct val="80000"/>
                </a:lnSpc>
              </a:pPr>
              <a:r>
                <a:rPr lang="en-US" sz="2800" b="1" dirty="0">
                  <a:solidFill>
                    <a:srgbClr val="0000FF"/>
                  </a:solidFill>
                  <a:cs typeface="Courier New" panose="02070309020205020404" pitchFamily="49" charset="0"/>
                </a:rPr>
                <a:t>…</a:t>
              </a:r>
            </a:p>
          </p:txBody>
        </p:sp>
        <p:sp>
          <p:nvSpPr>
            <p:cNvPr id="9" name="Rectangle 8"/>
            <p:cNvSpPr/>
            <p:nvPr/>
          </p:nvSpPr>
          <p:spPr>
            <a:xfrm>
              <a:off x="8610600" y="3024245"/>
              <a:ext cx="2057400" cy="1471172"/>
            </a:xfrm>
            <a:prstGeom prst="rect">
              <a:avLst/>
            </a:prstGeom>
            <a:ln>
              <a:solidFill>
                <a:schemeClr val="tx1">
                  <a:lumMod val="65000"/>
                  <a:lumOff val="35000"/>
                </a:schemeClr>
              </a:solidFill>
            </a:ln>
          </p:spPr>
          <p:txBody>
            <a:bodyPr wrap="square">
              <a:spAutoFit/>
            </a:bodyPr>
            <a:lstStyle/>
            <a:p>
              <a:pPr>
                <a:lnSpc>
                  <a:spcPct val="80000"/>
                </a:lnSpc>
                <a:buFontTx/>
                <a:buNone/>
              </a:pPr>
              <a:r>
                <a:rPr lang="en-US" sz="2800" b="1" dirty="0">
                  <a:solidFill>
                    <a:schemeClr val="accent4">
                      <a:lumMod val="75000"/>
                    </a:schemeClr>
                  </a:solidFill>
                </a:rPr>
                <a:t>T4: </a:t>
              </a:r>
              <a:r>
                <a:rPr lang="en-US" sz="2800" b="1" dirty="0">
                  <a:solidFill>
                    <a:schemeClr val="accent4">
                      <a:lumMod val="75000"/>
                    </a:schemeClr>
                  </a:solidFill>
                  <a:cs typeface="Courier New" panose="02070309020205020404" pitchFamily="49" charset="0"/>
                </a:rPr>
                <a:t>SW 0(r7),r5</a:t>
              </a:r>
            </a:p>
            <a:p>
              <a:pPr>
                <a:lnSpc>
                  <a:spcPct val="80000"/>
                </a:lnSpc>
                <a:buFontTx/>
                <a:buNone/>
              </a:pPr>
              <a:r>
                <a:rPr lang="en-US" sz="2800" b="1" dirty="0">
                  <a:solidFill>
                    <a:schemeClr val="accent4">
                      <a:lumMod val="75000"/>
                    </a:schemeClr>
                  </a:solidFill>
                  <a:cs typeface="Courier New" panose="02070309020205020404" pitchFamily="49" charset="0"/>
                </a:rPr>
                <a:t>   </a:t>
              </a:r>
              <a:r>
                <a:rPr lang="en-US" sz="2800" b="1" dirty="0" smtClean="0">
                  <a:solidFill>
                    <a:schemeClr val="accent4">
                      <a:lumMod val="75000"/>
                    </a:schemeClr>
                  </a:solidFill>
                  <a:cs typeface="Courier New" panose="02070309020205020404" pitchFamily="49" charset="0"/>
                </a:rPr>
                <a:t>   MUL </a:t>
              </a:r>
              <a:r>
                <a:rPr lang="en-US" sz="2800" b="1" dirty="0">
                  <a:solidFill>
                    <a:schemeClr val="accent4">
                      <a:lumMod val="75000"/>
                    </a:schemeClr>
                  </a:solidFill>
                  <a:cs typeface="Courier New" panose="02070309020205020404" pitchFamily="49" charset="0"/>
                </a:rPr>
                <a:t>r2,r1,r3</a:t>
              </a:r>
            </a:p>
            <a:p>
              <a:pPr lvl="1">
                <a:lnSpc>
                  <a:spcPct val="80000"/>
                </a:lnSpc>
                <a:buFontTx/>
                <a:buNone/>
              </a:pPr>
              <a:r>
                <a:rPr lang="en-US" sz="2800" b="1" dirty="0" smtClean="0">
                  <a:solidFill>
                    <a:schemeClr val="accent4">
                      <a:lumMod val="75000"/>
                    </a:schemeClr>
                  </a:solidFill>
                  <a:cs typeface="Courier New" panose="02070309020205020404" pitchFamily="49" charset="0"/>
                </a:rPr>
                <a:t> …</a:t>
              </a:r>
              <a:endParaRPr lang="en-US" sz="2800" b="1" dirty="0">
                <a:solidFill>
                  <a:schemeClr val="accent4">
                    <a:lumMod val="75000"/>
                  </a:schemeClr>
                </a:solidFill>
                <a:cs typeface="Courier New" panose="02070309020205020404" pitchFamily="49" charset="0"/>
              </a:endParaRPr>
            </a:p>
            <a:p>
              <a:pPr lvl="1">
                <a:lnSpc>
                  <a:spcPct val="80000"/>
                </a:lnSpc>
              </a:pPr>
              <a:r>
                <a:rPr lang="en-US" sz="2800" b="1" dirty="0" smtClean="0">
                  <a:solidFill>
                    <a:schemeClr val="accent4">
                      <a:lumMod val="75000"/>
                    </a:schemeClr>
                  </a:solidFill>
                  <a:cs typeface="Courier New" panose="02070309020205020404" pitchFamily="49" charset="0"/>
                </a:rPr>
                <a:t> …</a:t>
              </a:r>
              <a:endParaRPr lang="en-US" sz="2800" b="1" dirty="0">
                <a:solidFill>
                  <a:schemeClr val="accent4">
                    <a:lumMod val="75000"/>
                  </a:schemeClr>
                </a:solidFill>
                <a:cs typeface="Courier New" panose="02070309020205020404" pitchFamily="49" charset="0"/>
              </a:endParaRPr>
            </a:p>
          </p:txBody>
        </p:sp>
      </p:grpSp>
      <p:sp>
        <p:nvSpPr>
          <p:cNvPr id="15" name="Rectangle 2"/>
          <p:cNvSpPr>
            <a:spLocks noGrp="1" noChangeArrowheads="1"/>
          </p:cNvSpPr>
          <p:nvPr>
            <p:ph type="title"/>
          </p:nvPr>
        </p:nvSpPr>
        <p:spPr/>
        <p:txBody>
          <a:bodyPr/>
          <a:lstStyle/>
          <a:p>
            <a:r>
              <a:rPr lang="en-US" smtClean="0"/>
              <a:t>Multithreading</a:t>
            </a:r>
            <a:endParaRPr lang="en-US" dirty="0"/>
          </a:p>
        </p:txBody>
      </p:sp>
      <p:sp>
        <p:nvSpPr>
          <p:cNvPr id="3" name="슬라이드 번호 개체 틀 2"/>
          <p:cNvSpPr>
            <a:spLocks noGrp="1"/>
          </p:cNvSpPr>
          <p:nvPr>
            <p:ph type="sldNum" sz="quarter" idx="10"/>
          </p:nvPr>
        </p:nvSpPr>
        <p:spPr>
          <a:xfrm>
            <a:off x="9121775" y="6527800"/>
            <a:ext cx="2743200" cy="365125"/>
          </a:xfrm>
        </p:spPr>
        <p:txBody>
          <a:bodyPr/>
          <a:lstStyle/>
          <a:p>
            <a:fld id="{3CC63E4C-4642-794D-A2FD-70F6B81535F5}" type="slidenum">
              <a:rPr lang="en-US" smtClean="0"/>
              <a:pPr/>
              <a:t>7</a:t>
            </a:fld>
            <a:endParaRPr lang="en-US" dirty="0"/>
          </a:p>
        </p:txBody>
      </p:sp>
      <p:grpSp>
        <p:nvGrpSpPr>
          <p:cNvPr id="23" name="그룹 22"/>
          <p:cNvGrpSpPr/>
          <p:nvPr/>
        </p:nvGrpSpPr>
        <p:grpSpPr>
          <a:xfrm>
            <a:off x="3528060" y="4431708"/>
            <a:ext cx="5762760" cy="2296752"/>
            <a:chOff x="3749040" y="4424088"/>
            <a:chExt cx="5762760" cy="2296752"/>
          </a:xfrm>
        </p:grpSpPr>
        <p:grpSp>
          <p:nvGrpSpPr>
            <p:cNvPr id="25" name="Group 65"/>
            <p:cNvGrpSpPr/>
            <p:nvPr/>
          </p:nvGrpSpPr>
          <p:grpSpPr>
            <a:xfrm>
              <a:off x="3749040" y="4893969"/>
              <a:ext cx="3201539" cy="350342"/>
              <a:chOff x="2971798" y="4495800"/>
              <a:chExt cx="1524002" cy="304800"/>
            </a:xfrm>
            <a:solidFill>
              <a:schemeClr val="accent6">
                <a:lumMod val="40000"/>
                <a:lumOff val="60000"/>
              </a:schemeClr>
            </a:solidFill>
          </p:grpSpPr>
          <p:sp>
            <p:nvSpPr>
              <p:cNvPr id="26" name="Rectangle 4"/>
              <p:cNvSpPr/>
              <p:nvPr/>
            </p:nvSpPr>
            <p:spPr>
              <a:xfrm>
                <a:off x="29717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27" name="Rectangle 5"/>
              <p:cNvSpPr/>
              <p:nvPr/>
            </p:nvSpPr>
            <p:spPr>
              <a:xfrm>
                <a:off x="32765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28" name="Rectangle 6"/>
              <p:cNvSpPr/>
              <p:nvPr/>
            </p:nvSpPr>
            <p:spPr>
              <a:xfrm>
                <a:off x="35813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29" name="Rectangle 7"/>
              <p:cNvSpPr/>
              <p:nvPr/>
            </p:nvSpPr>
            <p:spPr>
              <a:xfrm>
                <a:off x="38861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30" name="Rectangle 8"/>
              <p:cNvSpPr/>
              <p:nvPr/>
            </p:nvSpPr>
            <p:spPr>
              <a:xfrm>
                <a:off x="4191000"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grpSp>
        <p:grpSp>
          <p:nvGrpSpPr>
            <p:cNvPr id="86" name="Group 65"/>
            <p:cNvGrpSpPr/>
            <p:nvPr/>
          </p:nvGrpSpPr>
          <p:grpSpPr>
            <a:xfrm>
              <a:off x="4389344" y="5244311"/>
              <a:ext cx="3201539" cy="350342"/>
              <a:chOff x="2971798" y="4495800"/>
              <a:chExt cx="1524002" cy="304800"/>
            </a:xfrm>
            <a:solidFill>
              <a:schemeClr val="accent2">
                <a:lumMod val="40000"/>
                <a:lumOff val="60000"/>
              </a:schemeClr>
            </a:solidFill>
          </p:grpSpPr>
          <p:sp>
            <p:nvSpPr>
              <p:cNvPr id="87" name="Rectangle 4"/>
              <p:cNvSpPr/>
              <p:nvPr/>
            </p:nvSpPr>
            <p:spPr>
              <a:xfrm>
                <a:off x="29717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88" name="Rectangle 5"/>
              <p:cNvSpPr/>
              <p:nvPr/>
            </p:nvSpPr>
            <p:spPr>
              <a:xfrm>
                <a:off x="32765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89" name="Rectangle 6"/>
              <p:cNvSpPr/>
              <p:nvPr/>
            </p:nvSpPr>
            <p:spPr>
              <a:xfrm>
                <a:off x="35813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90" name="Rectangle 7"/>
              <p:cNvSpPr/>
              <p:nvPr/>
            </p:nvSpPr>
            <p:spPr>
              <a:xfrm>
                <a:off x="38861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91" name="Rectangle 8"/>
              <p:cNvSpPr/>
              <p:nvPr/>
            </p:nvSpPr>
            <p:spPr>
              <a:xfrm>
                <a:off x="4191000"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grpSp>
        <p:grpSp>
          <p:nvGrpSpPr>
            <p:cNvPr id="92" name="Group 65"/>
            <p:cNvGrpSpPr/>
            <p:nvPr/>
          </p:nvGrpSpPr>
          <p:grpSpPr>
            <a:xfrm>
              <a:off x="5029645" y="5595570"/>
              <a:ext cx="3201539" cy="350342"/>
              <a:chOff x="2971798" y="4495800"/>
              <a:chExt cx="1524002" cy="304800"/>
            </a:xfrm>
            <a:solidFill>
              <a:schemeClr val="accent1">
                <a:lumMod val="60000"/>
                <a:lumOff val="40000"/>
              </a:schemeClr>
            </a:solidFill>
          </p:grpSpPr>
          <p:sp>
            <p:nvSpPr>
              <p:cNvPr id="93" name="Rectangle 4"/>
              <p:cNvSpPr/>
              <p:nvPr/>
            </p:nvSpPr>
            <p:spPr>
              <a:xfrm>
                <a:off x="29717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94" name="Rectangle 5"/>
              <p:cNvSpPr/>
              <p:nvPr/>
            </p:nvSpPr>
            <p:spPr>
              <a:xfrm>
                <a:off x="32765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95" name="Rectangle 6"/>
              <p:cNvSpPr/>
              <p:nvPr/>
            </p:nvSpPr>
            <p:spPr>
              <a:xfrm>
                <a:off x="35813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96" name="Rectangle 7"/>
              <p:cNvSpPr/>
              <p:nvPr/>
            </p:nvSpPr>
            <p:spPr>
              <a:xfrm>
                <a:off x="38861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97" name="Rectangle 8"/>
              <p:cNvSpPr/>
              <p:nvPr/>
            </p:nvSpPr>
            <p:spPr>
              <a:xfrm>
                <a:off x="4191000"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grpSp>
        <p:grpSp>
          <p:nvGrpSpPr>
            <p:cNvPr id="104" name="Group 65"/>
            <p:cNvGrpSpPr/>
            <p:nvPr/>
          </p:nvGrpSpPr>
          <p:grpSpPr>
            <a:xfrm>
              <a:off x="5670842" y="5946878"/>
              <a:ext cx="3201539" cy="350342"/>
              <a:chOff x="2971798" y="4495800"/>
              <a:chExt cx="1524002" cy="304800"/>
            </a:xfrm>
            <a:solidFill>
              <a:schemeClr val="accent4">
                <a:lumMod val="40000"/>
                <a:lumOff val="60000"/>
              </a:schemeClr>
            </a:solidFill>
          </p:grpSpPr>
          <p:sp>
            <p:nvSpPr>
              <p:cNvPr id="105" name="Rectangle 4"/>
              <p:cNvSpPr/>
              <p:nvPr/>
            </p:nvSpPr>
            <p:spPr>
              <a:xfrm>
                <a:off x="29717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106" name="Rectangle 5"/>
              <p:cNvSpPr/>
              <p:nvPr/>
            </p:nvSpPr>
            <p:spPr>
              <a:xfrm>
                <a:off x="32765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107" name="Rectangle 6"/>
              <p:cNvSpPr/>
              <p:nvPr/>
            </p:nvSpPr>
            <p:spPr>
              <a:xfrm>
                <a:off x="35813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108" name="Rectangle 7"/>
              <p:cNvSpPr/>
              <p:nvPr/>
            </p:nvSpPr>
            <p:spPr>
              <a:xfrm>
                <a:off x="38861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109" name="Rectangle 8"/>
              <p:cNvSpPr/>
              <p:nvPr/>
            </p:nvSpPr>
            <p:spPr>
              <a:xfrm>
                <a:off x="4191000"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grpSp>
        <p:grpSp>
          <p:nvGrpSpPr>
            <p:cNvPr id="110" name="Group 65"/>
            <p:cNvGrpSpPr/>
            <p:nvPr/>
          </p:nvGrpSpPr>
          <p:grpSpPr>
            <a:xfrm>
              <a:off x="6310261" y="6297171"/>
              <a:ext cx="3201539" cy="350342"/>
              <a:chOff x="2971798" y="4495800"/>
              <a:chExt cx="1524002" cy="304800"/>
            </a:xfrm>
            <a:solidFill>
              <a:schemeClr val="accent6">
                <a:lumMod val="40000"/>
                <a:lumOff val="60000"/>
              </a:schemeClr>
            </a:solidFill>
          </p:grpSpPr>
          <p:sp>
            <p:nvSpPr>
              <p:cNvPr id="111" name="Rectangle 4"/>
              <p:cNvSpPr/>
              <p:nvPr/>
            </p:nvSpPr>
            <p:spPr>
              <a:xfrm>
                <a:off x="29717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F</a:t>
                </a:r>
              </a:p>
            </p:txBody>
          </p:sp>
          <p:sp>
            <p:nvSpPr>
              <p:cNvPr id="112" name="Rectangle 5"/>
              <p:cNvSpPr/>
              <p:nvPr/>
            </p:nvSpPr>
            <p:spPr>
              <a:xfrm>
                <a:off x="32765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D</a:t>
                </a:r>
              </a:p>
            </p:txBody>
          </p:sp>
          <p:sp>
            <p:nvSpPr>
              <p:cNvPr id="113" name="Rectangle 6"/>
              <p:cNvSpPr/>
              <p:nvPr/>
            </p:nvSpPr>
            <p:spPr>
              <a:xfrm>
                <a:off x="35813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X</a:t>
                </a:r>
              </a:p>
            </p:txBody>
          </p:sp>
          <p:sp>
            <p:nvSpPr>
              <p:cNvPr id="114" name="Rectangle 7"/>
              <p:cNvSpPr/>
              <p:nvPr/>
            </p:nvSpPr>
            <p:spPr>
              <a:xfrm>
                <a:off x="3886198"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M</a:t>
                </a:r>
              </a:p>
            </p:txBody>
          </p:sp>
          <p:sp>
            <p:nvSpPr>
              <p:cNvPr id="115" name="Rectangle 8"/>
              <p:cNvSpPr/>
              <p:nvPr/>
            </p:nvSpPr>
            <p:spPr>
              <a:xfrm>
                <a:off x="4191000" y="4495800"/>
                <a:ext cx="304800" cy="30480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cs typeface="Times New Roman" pitchFamily="18" charset="0"/>
                  </a:rPr>
                  <a:t>W</a:t>
                </a:r>
              </a:p>
            </p:txBody>
          </p:sp>
        </p:grpSp>
        <p:grpSp>
          <p:nvGrpSpPr>
            <p:cNvPr id="22" name="그룹 21"/>
            <p:cNvGrpSpPr/>
            <p:nvPr/>
          </p:nvGrpSpPr>
          <p:grpSpPr>
            <a:xfrm>
              <a:off x="3749041" y="4533537"/>
              <a:ext cx="5762759" cy="2187303"/>
              <a:chOff x="3749041" y="4564017"/>
              <a:chExt cx="5762759" cy="2408140"/>
            </a:xfrm>
          </p:grpSpPr>
          <p:cxnSp>
            <p:nvCxnSpPr>
              <p:cNvPr id="55" name="Straight Connector 33"/>
              <p:cNvCxnSpPr/>
              <p:nvPr/>
            </p:nvCxnSpPr>
            <p:spPr>
              <a:xfrm>
                <a:off x="3749041"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34"/>
              <p:cNvCxnSpPr/>
              <p:nvPr/>
            </p:nvCxnSpPr>
            <p:spPr>
              <a:xfrm>
                <a:off x="4389348"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35"/>
              <p:cNvCxnSpPr/>
              <p:nvPr/>
            </p:nvCxnSpPr>
            <p:spPr>
              <a:xfrm>
                <a:off x="5029654"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36"/>
              <p:cNvCxnSpPr/>
              <p:nvPr/>
            </p:nvCxnSpPr>
            <p:spPr>
              <a:xfrm>
                <a:off x="5669961"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37"/>
              <p:cNvCxnSpPr/>
              <p:nvPr/>
            </p:nvCxnSpPr>
            <p:spPr>
              <a:xfrm>
                <a:off x="6310267"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38"/>
              <p:cNvCxnSpPr/>
              <p:nvPr/>
            </p:nvCxnSpPr>
            <p:spPr>
              <a:xfrm>
                <a:off x="6950574"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39"/>
              <p:cNvCxnSpPr/>
              <p:nvPr/>
            </p:nvCxnSpPr>
            <p:spPr>
              <a:xfrm>
                <a:off x="7590880"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40"/>
              <p:cNvCxnSpPr/>
              <p:nvPr/>
            </p:nvCxnSpPr>
            <p:spPr>
              <a:xfrm>
                <a:off x="8231187"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41"/>
              <p:cNvCxnSpPr/>
              <p:nvPr/>
            </p:nvCxnSpPr>
            <p:spPr>
              <a:xfrm>
                <a:off x="8871493"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42"/>
              <p:cNvCxnSpPr/>
              <p:nvPr/>
            </p:nvCxnSpPr>
            <p:spPr>
              <a:xfrm>
                <a:off x="9511800" y="4564017"/>
                <a:ext cx="0" cy="240814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802859" y="4424088"/>
              <a:ext cx="492444" cy="523221"/>
            </a:xfrm>
            <a:prstGeom prst="rect">
              <a:avLst/>
            </a:prstGeom>
            <a:noFill/>
          </p:spPr>
          <p:txBody>
            <a:bodyPr wrap="none" rtlCol="0">
              <a:spAutoFit/>
            </a:bodyPr>
            <a:lstStyle/>
            <a:p>
              <a:r>
                <a:rPr lang="en-US" sz="2800" b="1" dirty="0">
                  <a:cs typeface="Arial" pitchFamily="34" charset="0"/>
                </a:rPr>
                <a:t>t0</a:t>
              </a:r>
            </a:p>
          </p:txBody>
        </p:sp>
        <p:sp>
          <p:nvSpPr>
            <p:cNvPr id="72" name="TextBox 71"/>
            <p:cNvSpPr txBox="1"/>
            <p:nvPr/>
          </p:nvSpPr>
          <p:spPr>
            <a:xfrm>
              <a:off x="4426940" y="4424088"/>
              <a:ext cx="492444" cy="523221"/>
            </a:xfrm>
            <a:prstGeom prst="rect">
              <a:avLst/>
            </a:prstGeom>
            <a:noFill/>
          </p:spPr>
          <p:txBody>
            <a:bodyPr wrap="none" rtlCol="0">
              <a:spAutoFit/>
            </a:bodyPr>
            <a:lstStyle/>
            <a:p>
              <a:r>
                <a:rPr lang="en-US" sz="2800" b="1" dirty="0">
                  <a:cs typeface="Arial" pitchFamily="34" charset="0"/>
                </a:rPr>
                <a:t>t1</a:t>
              </a:r>
            </a:p>
          </p:txBody>
        </p:sp>
        <p:sp>
          <p:nvSpPr>
            <p:cNvPr id="73" name="TextBox 72"/>
            <p:cNvSpPr txBox="1"/>
            <p:nvPr/>
          </p:nvSpPr>
          <p:spPr>
            <a:xfrm>
              <a:off x="5084614" y="4424088"/>
              <a:ext cx="492444" cy="523221"/>
            </a:xfrm>
            <a:prstGeom prst="rect">
              <a:avLst/>
            </a:prstGeom>
            <a:noFill/>
          </p:spPr>
          <p:txBody>
            <a:bodyPr wrap="none" rtlCol="0">
              <a:spAutoFit/>
            </a:bodyPr>
            <a:lstStyle/>
            <a:p>
              <a:r>
                <a:rPr lang="en-US" sz="2800" b="1" dirty="0">
                  <a:cs typeface="Arial" pitchFamily="34" charset="0"/>
                </a:rPr>
                <a:t>t2</a:t>
              </a:r>
            </a:p>
          </p:txBody>
        </p:sp>
        <p:sp>
          <p:nvSpPr>
            <p:cNvPr id="74" name="TextBox 73"/>
            <p:cNvSpPr txBox="1"/>
            <p:nvPr/>
          </p:nvSpPr>
          <p:spPr>
            <a:xfrm>
              <a:off x="5699933" y="4424088"/>
              <a:ext cx="492444" cy="523221"/>
            </a:xfrm>
            <a:prstGeom prst="rect">
              <a:avLst/>
            </a:prstGeom>
            <a:noFill/>
          </p:spPr>
          <p:txBody>
            <a:bodyPr wrap="none" rtlCol="0">
              <a:spAutoFit/>
            </a:bodyPr>
            <a:lstStyle/>
            <a:p>
              <a:r>
                <a:rPr lang="en-US" sz="2800" b="1" dirty="0">
                  <a:cs typeface="Arial" pitchFamily="34" charset="0"/>
                </a:rPr>
                <a:t>t3</a:t>
              </a:r>
            </a:p>
          </p:txBody>
        </p:sp>
        <p:sp>
          <p:nvSpPr>
            <p:cNvPr id="75" name="TextBox 74"/>
            <p:cNvSpPr txBox="1"/>
            <p:nvPr/>
          </p:nvSpPr>
          <p:spPr>
            <a:xfrm>
              <a:off x="6384988" y="4424088"/>
              <a:ext cx="492444" cy="523221"/>
            </a:xfrm>
            <a:prstGeom prst="rect">
              <a:avLst/>
            </a:prstGeom>
            <a:noFill/>
          </p:spPr>
          <p:txBody>
            <a:bodyPr wrap="none" rtlCol="0">
              <a:spAutoFit/>
            </a:bodyPr>
            <a:lstStyle/>
            <a:p>
              <a:r>
                <a:rPr lang="en-US" sz="2800" b="1" dirty="0">
                  <a:cs typeface="Arial" pitchFamily="34" charset="0"/>
                </a:rPr>
                <a:t>t4</a:t>
              </a:r>
            </a:p>
          </p:txBody>
        </p:sp>
        <p:sp>
          <p:nvSpPr>
            <p:cNvPr id="76" name="TextBox 75"/>
            <p:cNvSpPr txBox="1"/>
            <p:nvPr/>
          </p:nvSpPr>
          <p:spPr>
            <a:xfrm>
              <a:off x="7021745" y="4424088"/>
              <a:ext cx="492444" cy="523221"/>
            </a:xfrm>
            <a:prstGeom prst="rect">
              <a:avLst/>
            </a:prstGeom>
            <a:noFill/>
          </p:spPr>
          <p:txBody>
            <a:bodyPr wrap="none" rtlCol="0">
              <a:spAutoFit/>
            </a:bodyPr>
            <a:lstStyle/>
            <a:p>
              <a:r>
                <a:rPr lang="en-US" sz="2800" b="1" dirty="0">
                  <a:cs typeface="Arial" pitchFamily="34" charset="0"/>
                </a:rPr>
                <a:t>t5</a:t>
              </a:r>
            </a:p>
          </p:txBody>
        </p:sp>
        <p:sp>
          <p:nvSpPr>
            <p:cNvPr id="77" name="TextBox 76"/>
            <p:cNvSpPr txBox="1"/>
            <p:nvPr/>
          </p:nvSpPr>
          <p:spPr>
            <a:xfrm>
              <a:off x="7657729" y="4424088"/>
              <a:ext cx="492444" cy="523221"/>
            </a:xfrm>
            <a:prstGeom prst="rect">
              <a:avLst/>
            </a:prstGeom>
            <a:noFill/>
          </p:spPr>
          <p:txBody>
            <a:bodyPr wrap="none" rtlCol="0">
              <a:spAutoFit/>
            </a:bodyPr>
            <a:lstStyle/>
            <a:p>
              <a:r>
                <a:rPr lang="en-US" sz="2800" b="1" dirty="0">
                  <a:cs typeface="Arial" pitchFamily="34" charset="0"/>
                </a:rPr>
                <a:t>t6</a:t>
              </a:r>
            </a:p>
          </p:txBody>
        </p:sp>
        <p:sp>
          <p:nvSpPr>
            <p:cNvPr id="78" name="TextBox 77"/>
            <p:cNvSpPr txBox="1"/>
            <p:nvPr/>
          </p:nvSpPr>
          <p:spPr>
            <a:xfrm>
              <a:off x="8267555" y="4424088"/>
              <a:ext cx="492444" cy="523221"/>
            </a:xfrm>
            <a:prstGeom prst="rect">
              <a:avLst/>
            </a:prstGeom>
            <a:noFill/>
          </p:spPr>
          <p:txBody>
            <a:bodyPr wrap="none" rtlCol="0">
              <a:spAutoFit/>
            </a:bodyPr>
            <a:lstStyle/>
            <a:p>
              <a:r>
                <a:rPr lang="en-US" sz="2800" b="1" dirty="0">
                  <a:cs typeface="Arial" pitchFamily="34" charset="0"/>
                </a:rPr>
                <a:t>t7</a:t>
              </a:r>
            </a:p>
          </p:txBody>
        </p:sp>
        <p:sp>
          <p:nvSpPr>
            <p:cNvPr id="79" name="TextBox 78"/>
            <p:cNvSpPr txBox="1"/>
            <p:nvPr/>
          </p:nvSpPr>
          <p:spPr>
            <a:xfrm>
              <a:off x="8949313" y="4424088"/>
              <a:ext cx="492444" cy="523221"/>
            </a:xfrm>
            <a:prstGeom prst="rect">
              <a:avLst/>
            </a:prstGeom>
            <a:noFill/>
          </p:spPr>
          <p:txBody>
            <a:bodyPr wrap="none" rtlCol="0">
              <a:spAutoFit/>
            </a:bodyPr>
            <a:lstStyle/>
            <a:p>
              <a:r>
                <a:rPr lang="en-US" sz="2800" b="1" dirty="0">
                  <a:cs typeface="Arial" pitchFamily="34" charset="0"/>
                </a:rPr>
                <a:t>t8</a:t>
              </a:r>
            </a:p>
          </p:txBody>
        </p:sp>
      </p:grpSp>
      <p:sp>
        <p:nvSpPr>
          <p:cNvPr id="125" name="TextBox 124"/>
          <p:cNvSpPr txBox="1"/>
          <p:nvPr/>
        </p:nvSpPr>
        <p:spPr>
          <a:xfrm>
            <a:off x="9453547" y="4376692"/>
            <a:ext cx="2933880" cy="2505301"/>
          </a:xfrm>
          <a:prstGeom prst="rect">
            <a:avLst/>
          </a:prstGeom>
          <a:solidFill>
            <a:schemeClr val="bg1"/>
          </a:solidFill>
        </p:spPr>
        <p:txBody>
          <a:bodyPr wrap="none" rtlCol="0">
            <a:spAutoFit/>
          </a:bodyPr>
          <a:lstStyle/>
          <a:p>
            <a:pPr>
              <a:lnSpc>
                <a:spcPct val="80000"/>
              </a:lnSpc>
            </a:pPr>
            <a:r>
              <a:rPr lang="en-US" altLang="ko-KR" sz="2800" dirty="0" smtClean="0"/>
              <a:t>Last instruction</a:t>
            </a:r>
            <a:br>
              <a:rPr lang="en-US" altLang="ko-KR" sz="2800" dirty="0" smtClean="0"/>
            </a:br>
            <a:r>
              <a:rPr lang="en-US" altLang="ko-KR" sz="2800" dirty="0" smtClean="0"/>
              <a:t>in a thread</a:t>
            </a:r>
            <a:br>
              <a:rPr lang="en-US" altLang="ko-KR" sz="2800" dirty="0" smtClean="0"/>
            </a:br>
            <a:r>
              <a:rPr lang="en-US" altLang="ko-KR" sz="2800" dirty="0" smtClean="0"/>
              <a:t>always completes</a:t>
            </a:r>
            <a:br>
              <a:rPr lang="en-US" altLang="ko-KR" sz="2800" dirty="0" smtClean="0"/>
            </a:br>
            <a:r>
              <a:rPr lang="en-US" altLang="ko-KR" sz="2800" dirty="0" err="1" smtClean="0"/>
              <a:t>writeback</a:t>
            </a:r>
            <a:r>
              <a:rPr lang="en-US" altLang="ko-KR" sz="2800" dirty="0" smtClean="0"/>
              <a:t> before</a:t>
            </a:r>
            <a:br>
              <a:rPr lang="en-US" altLang="ko-KR" sz="2800" dirty="0" smtClean="0"/>
            </a:br>
            <a:r>
              <a:rPr lang="en-US" altLang="ko-KR" sz="2800" dirty="0" smtClean="0"/>
              <a:t>next instruction</a:t>
            </a:r>
            <a:br>
              <a:rPr lang="en-US" altLang="ko-KR" sz="2800" dirty="0" smtClean="0"/>
            </a:br>
            <a:r>
              <a:rPr lang="en-US" altLang="ko-KR" sz="2800" dirty="0" smtClean="0"/>
              <a:t>in </a:t>
            </a:r>
            <a:r>
              <a:rPr lang="en-US" altLang="ko-KR" sz="2800" dirty="0" smtClean="0"/>
              <a:t>the same </a:t>
            </a:r>
            <a:r>
              <a:rPr lang="en-US" altLang="ko-KR" sz="2800" dirty="0" smtClean="0"/>
              <a:t>thread</a:t>
            </a:r>
            <a:br>
              <a:rPr lang="en-US" altLang="ko-KR" sz="2800" dirty="0" smtClean="0"/>
            </a:br>
            <a:r>
              <a:rPr lang="en-US" altLang="ko-KR" sz="2800" dirty="0" smtClean="0"/>
              <a:t>reads </a:t>
            </a:r>
            <a:r>
              <a:rPr lang="en-US" altLang="ko-KR" sz="2800" dirty="0" err="1" smtClean="0"/>
              <a:t>regfile</a:t>
            </a:r>
            <a:endParaRPr lang="ko-KR" altLang="en-US" sz="2800" dirty="0"/>
          </a:p>
        </p:txBody>
      </p:sp>
      <p:cxnSp>
        <p:nvCxnSpPr>
          <p:cNvPr id="117" name="직선 화살표 연결선 116"/>
          <p:cNvCxnSpPr/>
          <p:nvPr/>
        </p:nvCxnSpPr>
        <p:spPr>
          <a:xfrm flipH="1">
            <a:off x="6800767" y="4618896"/>
            <a:ext cx="2725923" cy="4865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flipH="1">
            <a:off x="7292082" y="5984978"/>
            <a:ext cx="2161465" cy="4949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59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3"/>
          <a:stretch>
            <a:fillRect/>
          </a:stretch>
        </p:blipFill>
        <p:spPr>
          <a:xfrm>
            <a:off x="31091" y="877401"/>
            <a:ext cx="5925723" cy="5695037"/>
          </a:xfrm>
          <a:prstGeom prst="rect">
            <a:avLst/>
          </a:prstGeom>
        </p:spPr>
      </p:pic>
      <p:sp>
        <p:nvSpPr>
          <p:cNvPr id="1420290" name="Rectangle 2"/>
          <p:cNvSpPr>
            <a:spLocks noGrp="1" noChangeArrowheads="1"/>
          </p:cNvSpPr>
          <p:nvPr>
            <p:ph type="title"/>
          </p:nvPr>
        </p:nvSpPr>
        <p:spPr>
          <a:xfrm>
            <a:off x="85844" y="0"/>
            <a:ext cx="10772655" cy="688172"/>
          </a:xfrm>
        </p:spPr>
        <p:txBody>
          <a:bodyPr/>
          <a:lstStyle/>
          <a:p>
            <a:pPr>
              <a:lnSpc>
                <a:spcPct val="80000"/>
              </a:lnSpc>
            </a:pPr>
            <a:r>
              <a:rPr lang="en-US" sz="3600" dirty="0" smtClean="0"/>
              <a:t>For most apps, most execution units lie idle</a:t>
            </a:r>
            <a:br>
              <a:rPr lang="en-US" sz="3600" dirty="0" smtClean="0"/>
            </a:br>
            <a:r>
              <a:rPr lang="en-US" sz="3600" dirty="0" smtClean="0"/>
              <a:t>in an </a:t>
            </a:r>
            <a:r>
              <a:rPr lang="en-US" sz="3600" dirty="0" err="1" smtClean="0"/>
              <a:t>OoO</a:t>
            </a:r>
            <a:r>
              <a:rPr lang="en-US" sz="3600" dirty="0" smtClean="0"/>
              <a:t>  superscalar</a:t>
            </a:r>
            <a:endParaRPr lang="en-US" sz="3600"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8</a:t>
            </a:fld>
            <a:endParaRPr lang="en-US"/>
          </a:p>
        </p:txBody>
      </p:sp>
      <p:sp>
        <p:nvSpPr>
          <p:cNvPr id="1420293" name="Text Box 5"/>
          <p:cNvSpPr txBox="1">
            <a:spLocks noChangeArrowheads="1"/>
          </p:cNvSpPr>
          <p:nvPr/>
        </p:nvSpPr>
        <p:spPr bwMode="auto">
          <a:xfrm>
            <a:off x="4032250" y="1079077"/>
            <a:ext cx="441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1pPr>
            <a:lvl2pPr marL="411163"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2pPr>
            <a:lvl3pPr marL="822325"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3pPr>
            <a:lvl4pPr marL="1235075"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4pPr>
            <a:lvl5pPr marL="1646238"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5pPr>
            <a:lvl6pPr marL="21034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6pPr>
            <a:lvl7pPr marL="25606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7pPr>
            <a:lvl8pPr marL="30178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8pPr>
            <a:lvl9pPr marL="34750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9pPr>
          </a:lstStyle>
          <a:p>
            <a:pPr algn="ctr" eaLnBrk="1" hangingPunct="1"/>
            <a:r>
              <a:rPr lang="en-US" sz="2800" b="1" dirty="0">
                <a:solidFill>
                  <a:srgbClr val="053DE8"/>
                </a:solidFill>
                <a:latin typeface="+mn-lt"/>
              </a:rPr>
              <a:t>For an 8-way superscalar.</a:t>
            </a:r>
          </a:p>
        </p:txBody>
      </p:sp>
      <p:sp>
        <p:nvSpPr>
          <p:cNvPr id="1420292" name="Text Box 4"/>
          <p:cNvSpPr txBox="1">
            <a:spLocks noChangeArrowheads="1"/>
          </p:cNvSpPr>
          <p:nvPr/>
        </p:nvSpPr>
        <p:spPr bwMode="auto">
          <a:xfrm>
            <a:off x="4387850" y="4919977"/>
            <a:ext cx="633124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1pPr>
            <a:lvl2pPr marL="411163"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2pPr>
            <a:lvl3pPr marL="822325"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3pPr>
            <a:lvl4pPr marL="1235075"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4pPr>
            <a:lvl5pPr marL="1646238" algn="l" defTabSz="822325">
              <a:spcBef>
                <a:spcPct val="0"/>
              </a:spcBef>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5pPr>
            <a:lvl6pPr marL="21034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6pPr>
            <a:lvl7pPr marL="25606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7pPr>
            <a:lvl8pPr marL="30178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8pPr>
            <a:lvl9pPr marL="3475038" defTabSz="822325" eaLnBrk="0" fontAlgn="base" hangingPunct="0">
              <a:spcBef>
                <a:spcPct val="0"/>
              </a:spcBef>
              <a:spcAft>
                <a:spcPct val="0"/>
              </a:spcAft>
              <a:tabLst>
                <a:tab pos="320675" algn="l"/>
                <a:tab pos="639763" algn="l"/>
                <a:tab pos="960438" algn="l"/>
                <a:tab pos="1279525" algn="l"/>
                <a:tab pos="1600200" algn="l"/>
                <a:tab pos="1920875" algn="l"/>
                <a:tab pos="2239963" algn="l"/>
                <a:tab pos="2560638" algn="l"/>
                <a:tab pos="2879725" algn="l"/>
                <a:tab pos="3200400" algn="l"/>
                <a:tab pos="3521075" algn="l"/>
                <a:tab pos="3840163" algn="l"/>
              </a:tabLst>
              <a:defRPr sz="2400">
                <a:solidFill>
                  <a:schemeClr val="tx1"/>
                </a:solidFill>
                <a:latin typeface="Times New Roman" pitchFamily="28" charset="0"/>
              </a:defRPr>
            </a:lvl9pPr>
          </a:lstStyle>
          <a:p>
            <a:pPr eaLnBrk="1" hangingPunct="1"/>
            <a:r>
              <a:rPr lang="en-US" sz="2800" b="1" u="sng" dirty="0">
                <a:solidFill>
                  <a:srgbClr val="053DE8"/>
                </a:solidFill>
                <a:latin typeface="+mn-lt"/>
              </a:rPr>
              <a:t>From:</a:t>
            </a:r>
            <a:r>
              <a:rPr lang="en-US" sz="2800" dirty="0">
                <a:solidFill>
                  <a:srgbClr val="053DE8"/>
                </a:solidFill>
                <a:latin typeface="+mn-lt"/>
              </a:rPr>
              <a:t> </a:t>
            </a:r>
            <a:r>
              <a:rPr lang="en-US" sz="2800" dirty="0" err="1">
                <a:solidFill>
                  <a:srgbClr val="053DE8"/>
                </a:solidFill>
                <a:latin typeface="+mn-lt"/>
              </a:rPr>
              <a:t>Tullsen</a:t>
            </a:r>
            <a:r>
              <a:rPr lang="en-US" sz="2800" dirty="0">
                <a:solidFill>
                  <a:srgbClr val="053DE8"/>
                </a:solidFill>
                <a:latin typeface="+mn-lt"/>
              </a:rPr>
              <a:t>, Eggers, and Levy,</a:t>
            </a:r>
          </a:p>
          <a:p>
            <a:pPr eaLnBrk="1" hangingPunct="1"/>
            <a:r>
              <a:rPr lang="en-US" sz="2800" dirty="0">
                <a:solidFill>
                  <a:srgbClr val="053DE8"/>
                </a:solidFill>
                <a:latin typeface="+mn-lt"/>
              </a:rPr>
              <a:t>“Simultaneous Multithreading: Maximizing On-chip Parallelism”, ISCA 1995.</a:t>
            </a:r>
          </a:p>
        </p:txBody>
      </p:sp>
      <p:cxnSp>
        <p:nvCxnSpPr>
          <p:cNvPr id="4" name="직선 연결선 3"/>
          <p:cNvCxnSpPr/>
          <p:nvPr/>
        </p:nvCxnSpPr>
        <p:spPr>
          <a:xfrm flipV="1">
            <a:off x="280134" y="4846849"/>
            <a:ext cx="4107716" cy="211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8200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982664"/>
            <a:ext cx="11087100" cy="4242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3" name="Rectangle 3"/>
          <p:cNvSpPr>
            <a:spLocks noGrp="1" noChangeArrowheads="1"/>
          </p:cNvSpPr>
          <p:nvPr>
            <p:ph sz="quarter" idx="1"/>
          </p:nvPr>
        </p:nvSpPr>
        <p:spPr>
          <a:xfrm>
            <a:off x="609600" y="1124745"/>
            <a:ext cx="11182460" cy="5001419"/>
          </a:xfrm>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Font typeface="Wingdings" charset="2"/>
              <a:buChar char="l"/>
            </a:pPr>
            <a:r>
              <a:rPr lang="en-US" dirty="0" smtClean="0"/>
              <a:t>Have to carry thread select down pipeline to ensure correct state bits read/written at each pipe stage</a:t>
            </a:r>
          </a:p>
          <a:p>
            <a:endParaRPr lang="en-US" dirty="0"/>
          </a:p>
        </p:txBody>
      </p:sp>
      <p:sp>
        <p:nvSpPr>
          <p:cNvPr id="5122" name="Rectangle 2"/>
          <p:cNvSpPr>
            <a:spLocks noGrp="1" noChangeArrowheads="1"/>
          </p:cNvSpPr>
          <p:nvPr>
            <p:ph type="title"/>
          </p:nvPr>
        </p:nvSpPr>
        <p:spPr/>
        <p:txBody>
          <a:bodyPr/>
          <a:lstStyle/>
          <a:p>
            <a:r>
              <a:rPr lang="en-US" smtClean="0"/>
              <a:t>Simple Multithreaded Pipeline</a:t>
            </a:r>
            <a:endParaRPr lang="en-US" dirty="0"/>
          </a:p>
        </p:txBody>
      </p:sp>
      <p:sp>
        <p:nvSpPr>
          <p:cNvPr id="2" name="슬라이드 번호 개체 틀 1"/>
          <p:cNvSpPr>
            <a:spLocks noGrp="1"/>
          </p:cNvSpPr>
          <p:nvPr>
            <p:ph type="sldNum" sz="quarter" idx="10"/>
          </p:nvPr>
        </p:nvSpPr>
        <p:spPr>
          <a:xfrm>
            <a:off x="9121775" y="6527800"/>
            <a:ext cx="2743200" cy="365125"/>
          </a:xfrm>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124258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L_fonts">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4406</TotalTime>
  <Words>1308</Words>
  <Application>Microsoft Office PowerPoint</Application>
  <PresentationFormat>와이드스크린</PresentationFormat>
  <Paragraphs>361</Paragraphs>
  <Slides>30</Slides>
  <Notes>12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30</vt:i4>
      </vt:variant>
    </vt:vector>
  </HeadingPairs>
  <TitlesOfParts>
    <vt:vector size="39" baseType="lpstr">
      <vt:lpstr>맑은 고딕</vt:lpstr>
      <vt:lpstr>연세</vt:lpstr>
      <vt:lpstr>조선일보명조</vt:lpstr>
      <vt:lpstr>Arial</vt:lpstr>
      <vt:lpstr>Calibri</vt:lpstr>
      <vt:lpstr>Courier New</vt:lpstr>
      <vt:lpstr>Times New Roman</vt:lpstr>
      <vt:lpstr>Wingdings</vt:lpstr>
      <vt:lpstr>1_Office 테마</vt:lpstr>
      <vt:lpstr> Lecture 14 Multi-threading  Courtesy of A. Shrivastava (ASU) &amp; Tack-Don Han (Yonsei) </vt:lpstr>
      <vt:lpstr>Where are we and where to?</vt:lpstr>
      <vt:lpstr>PowerPoint 프레젠테이션</vt:lpstr>
      <vt:lpstr>Multithreading</vt:lpstr>
      <vt:lpstr>Multithreading – Why?</vt:lpstr>
      <vt:lpstr>Multithreading</vt:lpstr>
      <vt:lpstr>Multithreading</vt:lpstr>
      <vt:lpstr>For most apps, most execution units lie idle in an OoO  superscalar</vt:lpstr>
      <vt:lpstr>Simple Multithreaded Pipeline</vt:lpstr>
      <vt:lpstr>Multithreading Costs</vt:lpstr>
      <vt:lpstr>Granularity of Multithreading</vt:lpstr>
      <vt:lpstr>How to multi-thread ?</vt:lpstr>
      <vt:lpstr>Conceptual Diagram</vt:lpstr>
      <vt:lpstr>Coarse Multithreading</vt:lpstr>
      <vt:lpstr>Fine Multithreading</vt:lpstr>
      <vt:lpstr>Simultaneous Multithreading</vt:lpstr>
      <vt:lpstr>CMP: Chip Multiprocessing</vt:lpstr>
      <vt:lpstr>Superscalar Machine Efficiency</vt:lpstr>
      <vt:lpstr>Vertical Multithreading</vt:lpstr>
      <vt:lpstr>Chip Multiprocessing (CMP)</vt:lpstr>
      <vt:lpstr>Ideal Superscalar Multithreading  [Tullsen, Eggers, Levy, UW, 1995]</vt:lpstr>
      <vt:lpstr>O-o-O Simultaneous Multithreading [Tullsen, Eggers, Emer, Levy, Stamm, Lo, DEC/UW, 1996]</vt:lpstr>
      <vt:lpstr>Summary: Multithreaded Categories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계정</dc:creator>
  <cp:lastModifiedBy>Registered User</cp:lastModifiedBy>
  <cp:revision>610</cp:revision>
  <dcterms:created xsi:type="dcterms:W3CDTF">2015-05-11T14:27:05Z</dcterms:created>
  <dcterms:modified xsi:type="dcterms:W3CDTF">2017-06-08T06:14:20Z</dcterms:modified>
</cp:coreProperties>
</file>