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379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2" r:id="rId24"/>
    <p:sldId id="403" r:id="rId25"/>
    <p:sldId id="404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268" r:id="rId35"/>
  </p:sldIdLst>
  <p:sldSz cx="9144000" cy="6858000" type="screen4x3"/>
  <p:notesSz cx="6858000" cy="9144000"/>
  <p:embeddedFontLst>
    <p:embeddedFont>
      <p:font typeface="Helvetica" panose="020B0604020202030204" pitchFamily="34" charset="0"/>
      <p:regular r:id="rId37"/>
      <p:bold r:id="rId38"/>
      <p:italic r:id="rId39"/>
      <p:boldItalic r:id="rId40"/>
    </p:embeddedFont>
    <p:embeddedFont>
      <p:font typeface="연세소제목체" panose="020B0600000101010101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Century Gothic" panose="020B0502020202020204" pitchFamily="34" charset="0"/>
      <p:regular r:id="rId44"/>
      <p:bold r:id="rId45"/>
      <p:italic r:id="rId46"/>
      <p:boldItalic r:id="rId47"/>
    </p:embeddedFont>
    <p:embeddedFont>
      <p:font typeface="Trebuchet MS" panose="020B0603020202020204" pitchFamily="34" charset="0"/>
      <p:regular r:id="rId48"/>
      <p:bold r:id="rId49"/>
      <p:italic r:id="rId50"/>
      <p:boldItalic r:id="rId51"/>
    </p:embeddedFont>
    <p:embeddedFont>
      <p:font typeface="Antique Olive" panose="020B0603020204030204" pitchFamily="34" charset="0"/>
      <p:regular r:id="rId52"/>
      <p:bold r:id="rId53"/>
      <p:italic r:id="rId54"/>
    </p:embeddedFont>
    <p:embeddedFont>
      <p:font typeface="Candara" panose="020E0502030303020204" pitchFamily="34" charset="0"/>
      <p:regular r:id="rId55"/>
      <p:bold r:id="rId56"/>
      <p:italic r:id="rId57"/>
      <p:boldItalic r:id="rId58"/>
    </p:embeddedFont>
    <p:embeddedFont>
      <p:font typeface="YonseiLogo" panose="020B0600000101010101"/>
      <p:regular r:id="rId59"/>
    </p:embeddedFont>
    <p:embeddedFont>
      <p:font typeface="Palatino Linotype" panose="02040502050505030304" pitchFamily="18" charset="0"/>
      <p:regular r:id="rId60"/>
      <p:bold r:id="rId61"/>
      <p:italic r:id="rId62"/>
      <p:boldItalic r:id="rId63"/>
    </p:embeddedFont>
    <p:embeddedFont>
      <p:font typeface="Wingdings 3" panose="05040102010807070707" pitchFamily="18" charset="2"/>
      <p:regular r:id="rId6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05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font" Target="fonts/font2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font" Target="fonts/font2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F445E-F584-4D49-993C-E4F5FC14EBF5}" type="datetimeFigureOut">
              <a:rPr lang="ko-KR" altLang="en-US" smtClean="0"/>
              <a:t>2016-03-07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12F3D-FE3C-499D-9ED3-407FD30662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5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2F3D-FE3C-499D-9ED3-407FD30662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8DD498-2435-4BF1-87E3-54D9FA5B28A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class handout</a:t>
            </a:r>
          </a:p>
        </p:txBody>
      </p:sp>
    </p:spTree>
    <p:extLst>
      <p:ext uri="{BB962C8B-B14F-4D97-AF65-F5344CB8AC3E}">
        <p14:creationId xmlns:p14="http://schemas.microsoft.com/office/powerpoint/2010/main" val="1553880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lw 	$t0, 8($s3)</a:t>
            </a:r>
          </a:p>
          <a:p>
            <a:r>
              <a:rPr lang="en-US"/>
              <a:t>sub	$t0, $t0, $s2</a:t>
            </a:r>
          </a:p>
          <a:p>
            <a:r>
              <a:rPr lang="en-US"/>
              <a:t>sw	$t0, 32($s3)</a:t>
            </a:r>
          </a:p>
        </p:txBody>
      </p:sp>
    </p:spTree>
    <p:extLst>
      <p:ext uri="{BB962C8B-B14F-4D97-AF65-F5344CB8AC3E}">
        <p14:creationId xmlns:p14="http://schemas.microsoft.com/office/powerpoint/2010/main" val="292435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lw 	$t0, 8($s3)</a:t>
            </a:r>
          </a:p>
          <a:p>
            <a:r>
              <a:rPr lang="en-US"/>
              <a:t>sub	$t0, $t0, $s2</a:t>
            </a:r>
          </a:p>
          <a:p>
            <a:r>
              <a:rPr lang="en-US"/>
              <a:t>sw	$t0, 32($s3)</a:t>
            </a:r>
          </a:p>
        </p:txBody>
      </p:sp>
    </p:spTree>
    <p:extLst>
      <p:ext uri="{BB962C8B-B14F-4D97-AF65-F5344CB8AC3E}">
        <p14:creationId xmlns:p14="http://schemas.microsoft.com/office/powerpoint/2010/main" val="273679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add	$t1, $t1, $s4	# addr of A[i]</a:t>
            </a:r>
          </a:p>
          <a:p>
            <a:r>
              <a:rPr lang="en-US"/>
              <a:t>lw	$t0, 0($t1)</a:t>
            </a:r>
          </a:p>
          <a:p>
            <a:r>
              <a:rPr lang="en-US"/>
              <a:t>sub	$s2, $t0, $s1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 natural (first) mistake is to try</a:t>
            </a:r>
          </a:p>
          <a:p>
            <a:endParaRPr lang="en-US"/>
          </a:p>
          <a:p>
            <a:r>
              <a:rPr lang="en-US"/>
              <a:t>lw	$t0, $t1($s4)</a:t>
            </a:r>
          </a:p>
          <a:p>
            <a:r>
              <a:rPr lang="en-US"/>
              <a:t>sub	$s2, $t0, $t1</a:t>
            </a:r>
          </a:p>
        </p:txBody>
      </p:sp>
    </p:spTree>
    <p:extLst>
      <p:ext uri="{BB962C8B-B14F-4D97-AF65-F5344CB8AC3E}">
        <p14:creationId xmlns:p14="http://schemas.microsoft.com/office/powerpoint/2010/main" val="1782979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For lecture</a:t>
            </a:r>
          </a:p>
          <a:p>
            <a:endParaRPr lang="en-US"/>
          </a:p>
          <a:p>
            <a:r>
              <a:rPr lang="en-US"/>
              <a:t>add	$t1, $t1, $s4	# addr of A[i]</a:t>
            </a:r>
          </a:p>
          <a:p>
            <a:r>
              <a:rPr lang="en-US"/>
              <a:t>lw	$t0, 0($t1)</a:t>
            </a:r>
          </a:p>
          <a:p>
            <a:r>
              <a:rPr lang="en-US"/>
              <a:t>sub	$s2, $t0, $s1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 natural (first) mistake is to try</a:t>
            </a:r>
          </a:p>
          <a:p>
            <a:endParaRPr lang="en-US"/>
          </a:p>
          <a:p>
            <a:r>
              <a:rPr lang="en-US"/>
              <a:t>lw	$t0, $t1($s4)</a:t>
            </a:r>
          </a:p>
          <a:p>
            <a:r>
              <a:rPr lang="en-US"/>
              <a:t>sub	$s2, $t0, $t1</a:t>
            </a:r>
          </a:p>
        </p:txBody>
      </p:sp>
    </p:spTree>
    <p:extLst>
      <p:ext uri="{BB962C8B-B14F-4D97-AF65-F5344CB8AC3E}">
        <p14:creationId xmlns:p14="http://schemas.microsoft.com/office/powerpoint/2010/main" val="2784858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53C34-7BCF-4F41-B86C-81C51B523704}" type="slidenum">
              <a:rPr lang="en-US" smtClean="0">
                <a:latin typeface="Arial" pitchFamily="34" charset="0"/>
              </a:rPr>
              <a:pPr/>
              <a:t>26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11366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830783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C2287-692D-49C2-A1C8-047D428EB536}" type="slidenum">
              <a:rPr lang="en-US" smtClean="0">
                <a:latin typeface="Arial" pitchFamily="34" charset="0"/>
              </a:rPr>
              <a:pPr/>
              <a:t>27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</p:spPr>
        <p:txBody>
          <a:bodyPr lIns="92008" tIns="45196" rIns="92008" bIns="45196"/>
          <a:lstStyle/>
          <a:p>
            <a:pPr eaLnBrk="1" hangingPunct="1"/>
            <a:r>
              <a:rPr lang="en-US" smtClean="0">
                <a:latin typeface="Arial" pitchFamily="34" charset="0"/>
              </a:rPr>
              <a:t>If-then-else code compilation</a:t>
            </a:r>
          </a:p>
        </p:txBody>
      </p:sp>
      <p:sp>
        <p:nvSpPr>
          <p:cNvPr id="1157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49775" cy="341312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133363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B5E3E3-738E-4C8A-84DC-5F5BE9C4B602}" type="slidenum">
              <a:rPr lang="en-US" smtClean="0">
                <a:latin typeface="Arial" pitchFamily="34" charset="0"/>
              </a:rPr>
              <a:pPr/>
              <a:t>28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For lecture</a:t>
            </a:r>
          </a:p>
          <a:p>
            <a:pPr eaLnBrk="1" hangingPunct="1"/>
            <a:endParaRPr lang="en-US" smtClean="0">
              <a:latin typeface="Arial" pitchFamily="34" charset="0"/>
            </a:endParaRPr>
          </a:p>
          <a:p>
            <a:pPr eaLnBrk="1" hangingPunct="1"/>
            <a:r>
              <a:rPr lang="en-US" smtClean="0">
                <a:latin typeface="Arial" pitchFamily="34" charset="0"/>
              </a:rPr>
              <a:t>Loop	beq	$s0, $s2, Exit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	add	$s0, $s0, $s1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	j	Loop</a:t>
            </a:r>
          </a:p>
          <a:p>
            <a:pPr eaLnBrk="1" hangingPunct="1"/>
            <a:r>
              <a:rPr lang="en-US" smtClean="0">
                <a:latin typeface="Arial" pitchFamily="34" charset="0"/>
              </a:rPr>
              <a:t>Exit:	. . .</a:t>
            </a:r>
          </a:p>
        </p:txBody>
      </p:sp>
    </p:spTree>
    <p:extLst>
      <p:ext uri="{BB962C8B-B14F-4D97-AF65-F5344CB8AC3E}">
        <p14:creationId xmlns:p14="http://schemas.microsoft.com/office/powerpoint/2010/main" val="312459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3F4FB-8ED4-4AF2-AF1C-5508E221BE5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2975" tIns="46488" rIns="92975" bIns="46488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2482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1350A-F707-4641-AA73-8423874AA323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3213"/>
          </a:xfrm>
          <a:noFill/>
          <a:ln/>
        </p:spPr>
        <p:txBody>
          <a:bodyPr lIns="91430" tIns="45715" rIns="91430" bIns="45715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156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BB325-B8D9-447B-A036-C8BE0461AA3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3685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0B7969-207B-4B4B-BD1A-C83CCECD7535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0255" tIns="44335" rIns="90255" bIns="44335"/>
          <a:lstStyle/>
          <a:p>
            <a:pPr eaLnBrk="1" hangingPunct="1"/>
            <a:endParaRPr lang="en-US" smtClean="0"/>
          </a:p>
        </p:txBody>
      </p:sp>
      <p:sp>
        <p:nvSpPr>
          <p:cNvPr id="3789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0901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B2E3BA-4FD8-4681-8C59-D710F110C4F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588963"/>
            <a:ext cx="4552950" cy="3414712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lecture</a:t>
            </a:r>
          </a:p>
        </p:txBody>
      </p:sp>
    </p:spTree>
    <p:extLst>
      <p:ext uri="{BB962C8B-B14F-4D97-AF65-F5344CB8AC3E}">
        <p14:creationId xmlns:p14="http://schemas.microsoft.com/office/powerpoint/2010/main" val="146920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113E8-C024-4CD7-A795-2398C2EA830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588963"/>
            <a:ext cx="4552950" cy="3414712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</p:spPr>
        <p:txBody>
          <a:bodyPr lIns="91205" tIns="45604" rIns="91205" bIns="45604"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Computer only understands zeros and ones – instructions of 0’s and 1’s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018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5BCE6-64E1-40E5-8844-4680E0F2564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 lIns="90255" tIns="44335" rIns="90255" bIns="44335"/>
          <a:lstStyle/>
          <a:p>
            <a:pPr eaLnBrk="1" hangingPunct="1"/>
            <a:endParaRPr lang="en-US" smtClean="0"/>
          </a:p>
        </p:txBody>
      </p:sp>
      <p:sp>
        <p:nvSpPr>
          <p:cNvPr id="10854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3986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1B127-AC51-497D-92AB-58C4FD42666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sub	$t0, $s1, $s2</a:t>
            </a:r>
          </a:p>
          <a:p>
            <a:pPr eaLnBrk="1" hangingPunct="1"/>
            <a:r>
              <a:rPr lang="en-US" smtClean="0"/>
              <a:t>add	$s0, $t0, $s3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0774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1B127-AC51-497D-92AB-58C4FD42666D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sub	$t0, $s1, $s2</a:t>
            </a:r>
          </a:p>
          <a:p>
            <a:pPr eaLnBrk="1" hangingPunct="1"/>
            <a:r>
              <a:rPr lang="en-US" smtClean="0"/>
              <a:t>add	$s0, $t0, $s3</a:t>
            </a:r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554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FD89B-1E65-4A0D-8F34-06B829789588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All machines (since 1975) have used general purpose registers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How many bits wide are each of the lines going into/out of the register file?</a:t>
            </a:r>
          </a:p>
        </p:txBody>
      </p:sp>
    </p:spTree>
    <p:extLst>
      <p:ext uri="{BB962C8B-B14F-4D97-AF65-F5344CB8AC3E}">
        <p14:creationId xmlns:p14="http://schemas.microsoft.com/office/powerpoint/2010/main" val="45514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9EF6A7-3D88-4756-8802-EB4623CADC1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8875" y="587375"/>
            <a:ext cx="4554538" cy="34163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For lecture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is the memory address of the given load and store instructions if $s3 contains the address 24?</a:t>
            </a:r>
          </a:p>
        </p:txBody>
      </p:sp>
    </p:spTree>
    <p:extLst>
      <p:ext uri="{BB962C8B-B14F-4D97-AF65-F5344CB8AC3E}">
        <p14:creationId xmlns:p14="http://schemas.microsoft.com/office/powerpoint/2010/main" val="355059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1556792"/>
            <a:ext cx="7772400" cy="1470025"/>
          </a:xfrm>
        </p:spPr>
        <p:txBody>
          <a:bodyPr>
            <a:normAutofit/>
          </a:bodyPr>
          <a:lstStyle>
            <a:lvl1pPr>
              <a:defRPr sz="3600">
                <a:latin typeface="Trebuchet MS" pitchFamily="34" charset="0"/>
              </a:defRPr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403648" y="3645024"/>
            <a:ext cx="6400800" cy="72008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  <a:latin typeface="YonseiLogo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altLang="ko-KR" dirty="0" smtClean="0"/>
              <a:t>Click to edit Master subtitle style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B66F5-93E2-4686-8283-765DFC509A16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835696" y="6346378"/>
            <a:ext cx="2895600" cy="365125"/>
          </a:xfrm>
        </p:spPr>
        <p:txBody>
          <a:bodyPr/>
          <a:lstStyle/>
          <a:p>
            <a:r>
              <a:rPr lang="en-US" altLang="ko-KR" dirty="0" smtClean="0"/>
              <a:t>Spring 2016 -- Lecture #1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60633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10011" y="4407495"/>
            <a:ext cx="46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Dependable Computing Lab.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Dept.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of Computer Science</a:t>
            </a:r>
          </a:p>
          <a:p>
            <a:pPr algn="r"/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Yonsei</a:t>
            </a:r>
            <a:r>
              <a:rPr lang="en-US" altLang="ko-KR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YonseiLogo" pitchFamily="2" charset="0"/>
                <a:ea typeface="연세소제목체" pitchFamily="18" charset="-127"/>
              </a:rPr>
              <a:t> University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YonseiLogo" pitchFamily="2" charset="0"/>
              <a:ea typeface="연세소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959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519F-5938-4D91-AE56-F5F39C81B0D2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C60B-EEE4-41A8-8CE0-CF2F774A9E53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51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5CD-125B-4C26-8947-D87A27E484E1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5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0F31-55F2-4AAA-80C8-8ADD57842321}" type="datetime1">
              <a:rPr lang="en-US" altLang="ko-KR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 2016 -- Lecture #1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34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A8CFA-35F6-4D93-A5C2-268E481E6F35}" type="datetime1">
              <a:rPr lang="en-US" altLang="ko-KR" smtClean="0"/>
              <a:t>3/7/2016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248400"/>
            <a:ext cx="42672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Spring 2016 -- Lecture #1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85903-0D27-48DF-B157-886E311586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953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A6E8-0D0B-4BC6-892D-CC4C0EA46EAA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7544" y="1124745"/>
            <a:ext cx="8208912" cy="5040559"/>
          </a:xfrm>
        </p:spPr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12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5E5D1B4-5B20-482F-B2F0-C9BA5A9BED12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 dirty="0" smtClean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6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118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3A19-2E41-4EB4-8807-FF0F5DC9244A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0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48A5-AD18-4A40-8EBB-CD171081CED1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71600" y="6339248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06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6D9C-86A2-474D-9321-D0B5FB7701D9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4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9175-7F3E-4328-BB7D-4BC5C67F8ACA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99592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467544" y="72008"/>
            <a:ext cx="5256386" cy="332656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 smtClean="0"/>
              <a:t>Main Title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21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7F0F-A580-4677-AF6A-DD822973B35C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71600" y="6339249"/>
            <a:ext cx="442392" cy="365125"/>
          </a:xfrm>
        </p:spPr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247E-41BD-4202-8A9B-6E780DB9BCEE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Spring 2016 -- Lecture #1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07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642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0"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lang="en-US" altLang="ko-KR" dirty="0" smtClean="0"/>
              <a:t>Click to edit Master text styles</a:t>
            </a:r>
          </a:p>
          <a:p>
            <a:pPr lvl="1" eaLnBrk="1" latinLnBrk="0" hangingPunct="1"/>
            <a:r>
              <a:rPr lang="en-US" altLang="ko-KR" dirty="0" smtClean="0"/>
              <a:t>Second level</a:t>
            </a:r>
          </a:p>
          <a:p>
            <a:pPr lvl="2" eaLnBrk="1" latinLnBrk="0" hangingPunct="1"/>
            <a:r>
              <a:rPr lang="en-US" altLang="ko-KR" dirty="0" smtClean="0"/>
              <a:t>Third level</a:t>
            </a:r>
          </a:p>
          <a:p>
            <a:pPr lvl="3" eaLnBrk="1" latinLnBrk="0" hangingPunct="1"/>
            <a:r>
              <a:rPr lang="en-US" altLang="ko-KR" dirty="0" smtClean="0"/>
              <a:t>Fourth level</a:t>
            </a:r>
          </a:p>
          <a:p>
            <a:pPr lvl="4" eaLnBrk="1" latinLnBrk="0" hangingPunct="1"/>
            <a:r>
              <a:rPr lang="en-US" altLang="ko-KR" dirty="0" smtClean="0"/>
              <a:t>Fifth level</a:t>
            </a:r>
            <a:endParaRPr kumimoji="0"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38299" y="63392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D5741-8072-4225-8C36-C4D610923E8F}" type="datetime1">
              <a:rPr lang="en-US" altLang="ko-KR" smtClean="0"/>
              <a:t>3/7/2016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676400" y="633924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/>
              <a:t>Spring 2016 -- Lecture #1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9592" y="6339249"/>
            <a:ext cx="442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CFCF-DE93-4609-8BF9-1C981FCBFB1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>
            <a:off x="323528" y="6165304"/>
            <a:ext cx="84969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>
            <a:outerShdw blurRad="40000" dist="127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C:\Users\kyoung\Downloads\DC LAB3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212260"/>
            <a:ext cx="1503247" cy="61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14" y="6239644"/>
            <a:ext cx="548680" cy="54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0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5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l"/>
        <a:defRPr sz="2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u"/>
        <a:defRPr sz="20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v"/>
        <a:defRPr sz="18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143000"/>
            <a:ext cx="7086600" cy="12192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CSI3102: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Computer Architecture I</a:t>
            </a:r>
            <a:endParaRPr lang="en-US" sz="3600" dirty="0"/>
          </a:p>
        </p:txBody>
      </p:sp>
      <p:sp>
        <p:nvSpPr>
          <p:cNvPr id="3" name="Subtitle 4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8580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MIPS ISA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3349441"/>
            <a:ext cx="53479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>
                <a:latin typeface="Candara" panose="020E0502030303020204" pitchFamily="34" charset="0"/>
              </a:rPr>
              <a:t>Recommended Reading :</a:t>
            </a:r>
            <a:r>
              <a:rPr lang="en-US" sz="2000" dirty="0" smtClean="0">
                <a:latin typeface="Candara" panose="020E0502030303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CAQA, </a:t>
            </a:r>
            <a:r>
              <a:rPr lang="en-US" sz="2000" dirty="0" smtClean="0">
                <a:latin typeface="Candara" panose="020E0502030303020204" pitchFamily="34" charset="0"/>
              </a:rPr>
              <a:t>Hennessy &amp; Patterson – Appendix 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COAD</a:t>
            </a:r>
            <a:r>
              <a:rPr lang="en-US" sz="2000" dirty="0" smtClean="0">
                <a:latin typeface="Candara" panose="020E0502030303020204" pitchFamily="34" charset="0"/>
              </a:rPr>
              <a:t>, Patterson &amp; Hennessy – Chapter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5589240"/>
            <a:ext cx="878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ko-KR" dirty="0" smtClean="0">
                <a:ea typeface="굴림" pitchFamily="50" charset="-127"/>
              </a:rPr>
              <a:t>Courtesy of </a:t>
            </a:r>
            <a:r>
              <a:rPr lang="en-US" altLang="ko-KR" dirty="0" smtClean="0"/>
              <a:t>Prof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Aviral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Shrivastava</a:t>
            </a:r>
            <a:r>
              <a:rPr lang="en-US" altLang="ko-KR" dirty="0" smtClean="0"/>
              <a:t> in </a:t>
            </a:r>
            <a:r>
              <a:rPr lang="en-US" altLang="ko-KR" dirty="0" smtClean="0"/>
              <a:t>ASU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2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Template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43500"/>
          </a:xfrm>
          <a:ln>
            <a:solidFill>
              <a:schemeClr val="tx1"/>
            </a:solidFill>
          </a:ln>
        </p:spPr>
        <p:txBody>
          <a:bodyPr/>
          <a:lstStyle/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 Title:	Filename: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 Author:	Date: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 Description: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 Input: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 Output: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################# Data segment #####################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################# Code segment #####################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.globl main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main:	# main program entry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li $v0, 10	# Exit program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syscall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.DATA, .TEXT, &amp; .GLOBL Directives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65725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.DATA</a:t>
            </a:r>
            <a:r>
              <a:rPr lang="en-US" sz="2400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Defines the </a:t>
            </a:r>
            <a:r>
              <a:rPr lang="en-US" sz="2000" dirty="0">
                <a:solidFill>
                  <a:srgbClr val="FF0000"/>
                </a:solidFill>
              </a:rPr>
              <a:t>data segment</a:t>
            </a:r>
            <a:r>
              <a:rPr lang="en-US" sz="2000" dirty="0"/>
              <a:t> of a program containing data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The program's variables should be defined under this directive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Assembler will allocate and initialize the storage of variables</a:t>
            </a:r>
          </a:p>
          <a:p>
            <a:pPr>
              <a:spcBef>
                <a:spcPct val="6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.TEXT</a:t>
            </a:r>
            <a:r>
              <a:rPr lang="en-US" sz="2400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Defines the </a:t>
            </a:r>
            <a:r>
              <a:rPr lang="en-US" sz="2000" dirty="0">
                <a:solidFill>
                  <a:srgbClr val="FF0000"/>
                </a:solidFill>
              </a:rPr>
              <a:t>code segment</a:t>
            </a:r>
            <a:r>
              <a:rPr lang="en-US" sz="2000" dirty="0"/>
              <a:t> of a program containing instructions</a:t>
            </a:r>
          </a:p>
          <a:p>
            <a:pPr>
              <a:spcBef>
                <a:spcPct val="6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.GLOBL</a:t>
            </a:r>
            <a:r>
              <a:rPr lang="en-US" sz="2400" dirty="0"/>
              <a:t> directive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Declares a symbol as </a:t>
            </a:r>
            <a:r>
              <a:rPr lang="en-US" sz="2000" dirty="0">
                <a:solidFill>
                  <a:srgbClr val="FF0000"/>
                </a:solidFill>
              </a:rPr>
              <a:t>global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Global symbols can be referenced from other files</a:t>
            </a:r>
          </a:p>
          <a:p>
            <a:pPr lvl="1">
              <a:spcBef>
                <a:spcPct val="60000"/>
              </a:spcBef>
            </a:pPr>
            <a:r>
              <a:rPr lang="en-US" sz="2000" dirty="0"/>
              <a:t>We use this directive to declare </a:t>
            </a:r>
            <a:r>
              <a:rPr lang="en-US" sz="2000" i="1" dirty="0"/>
              <a:t>main</a:t>
            </a:r>
            <a:r>
              <a:rPr lang="en-US" sz="2000" dirty="0"/>
              <a:t> procedure of a program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 (2+3)</a:t>
            </a:r>
            <a:endParaRPr lang="en-US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0728"/>
            <a:ext cx="8229600" cy="5143500"/>
          </a:xfrm>
          <a:ln>
            <a:solidFill>
              <a:schemeClr val="tx1"/>
            </a:solidFill>
          </a:ln>
        </p:spPr>
        <p:txBody>
          <a:bodyPr/>
          <a:lstStyle/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Title:	Filename: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Author:	Date: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Description: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Input: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Output: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################# Data segment #####################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.data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. . .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################# Code segment #####################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.text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globl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main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main:	# main program entry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$8,$0,0x2       # put two's comp. two into register 8        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$9,$0,0x3       # put two's comp. three into register 9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addu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$10,$8,$9       # add register 8 and 9, put result in 10 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$v0, 10	# Exit program</a:t>
            </a: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syscall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defTabSz="933450">
              <a:spcBef>
                <a:spcPct val="10000"/>
              </a:spcBef>
              <a:buFont typeface="Wingdings" pitchFamily="2" charset="2"/>
              <a:buNone/>
              <a:tabLst>
                <a:tab pos="4667250" algn="l"/>
              </a:tabLst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7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sz="4000" dirty="0"/>
              <a:t>Compiling More Complex Statements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30686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What is the assembler equivalent of</a:t>
            </a:r>
          </a:p>
          <a:p>
            <a:pPr lvl="1">
              <a:lnSpc>
                <a:spcPct val="90000"/>
              </a:lnSpc>
              <a:buFont typeface="Century Gothic" pitchFamily="34" charset="0"/>
              <a:buNone/>
              <a:defRPr/>
            </a:pP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h = (b - c) + 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Assume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Variable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b</a:t>
            </a:r>
            <a:r>
              <a:rPr lang="en-US" sz="2400" dirty="0"/>
              <a:t> is stored in register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Variable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c</a:t>
            </a:r>
            <a:r>
              <a:rPr lang="en-US" sz="2400" dirty="0"/>
              <a:t> is stored in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Variable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d</a:t>
            </a:r>
            <a:r>
              <a:rPr lang="en-US" sz="2400" dirty="0"/>
              <a:t> is stored in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$s3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Result is to be left in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$s0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5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sz="4000" dirty="0"/>
              <a:t>Compiling More Complex Statements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30686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What is the assembler equivalent of</a:t>
            </a:r>
          </a:p>
          <a:p>
            <a:pPr lvl="1">
              <a:lnSpc>
                <a:spcPct val="90000"/>
              </a:lnSpc>
              <a:buFont typeface="Century Gothic" pitchFamily="34" charset="0"/>
              <a:buNone/>
              <a:defRPr/>
            </a:pP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h = (b - c) + 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Assume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Variable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b</a:t>
            </a:r>
            <a:r>
              <a:rPr lang="en-US" sz="2400" dirty="0"/>
              <a:t> is stored in register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$s1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Variable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c</a:t>
            </a:r>
            <a:r>
              <a:rPr lang="en-US" sz="2400" dirty="0"/>
              <a:t> is stored in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$s2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Variable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d</a:t>
            </a:r>
            <a:r>
              <a:rPr lang="en-US" sz="2400" dirty="0"/>
              <a:t> is stored in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$s3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Result is to be left in </a:t>
            </a:r>
            <a:r>
              <a:rPr lang="en-US" sz="2400" b="1" kern="1200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$s0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62000" y="4997450"/>
            <a:ext cx="3581400" cy="96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sub	$t0, $s1, $s2</a:t>
            </a:r>
          </a:p>
          <a:p>
            <a:pPr algn="ctr"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add	$s0, $t0, $s3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4343400" y="4997450"/>
            <a:ext cx="3962400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## $t0 = b - c</a:t>
            </a:r>
          </a:p>
          <a:p>
            <a:pPr eaLnBrk="0" hangingPunct="0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>
                <a:solidFill>
                  <a:srgbClr val="008000"/>
                </a:solidFill>
                <a:latin typeface="Courier New" pitchFamily="49" charset="0"/>
              </a:rPr>
              <a:t>## $s0 = $t0 + d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9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dirty="0"/>
              <a:t>MIPS Register File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47328"/>
            <a:ext cx="7848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Register File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Holds thirty-two 32-bit registers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Two read ports and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One write port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R0 is hardwired to 0</a:t>
            </a:r>
          </a:p>
          <a:p>
            <a:pPr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Registers are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Faster than main memory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Easier for a compiler to use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olidFill>
                  <a:srgbClr val="FF3300"/>
                </a:solidFill>
                <a:cs typeface="Arial" pitchFamily="34" charset="0"/>
              </a:rPr>
              <a:t>e.g., (A*B) – (C*D) – (E*F) can do multiplies in any order vs. stack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cs typeface="Arial" pitchFamily="34" charset="0"/>
              </a:rPr>
              <a:t>Can hold variables so that</a:t>
            </a:r>
            <a:endParaRPr lang="en-US" sz="2400" b="1" dirty="0" smtClean="0">
              <a:cs typeface="Arial" pitchFamily="34" charset="0"/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>
                <a:solidFill>
                  <a:srgbClr val="FF3300"/>
                </a:solidFill>
                <a:cs typeface="Arial" pitchFamily="34" charset="0"/>
              </a:rPr>
              <a:t>code density improves (since register are named with fewer bits than a memory location)</a:t>
            </a:r>
            <a:r>
              <a:rPr lang="en-US" sz="2000" b="1" dirty="0" smtClean="0">
                <a:solidFill>
                  <a:srgbClr val="FF3300"/>
                </a:solidFill>
                <a:cs typeface="Arial" pitchFamily="34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422E0E"/>
              </a:solidFill>
              <a:cs typeface="Arial" pitchFamily="34" charset="0"/>
            </a:endParaRPr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4618037" y="1676400"/>
            <a:ext cx="3687763" cy="2293938"/>
            <a:chOff x="2832" y="960"/>
            <a:chExt cx="2705" cy="1636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3888" y="1152"/>
              <a:ext cx="1008" cy="1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3888" y="960"/>
              <a:ext cx="1008" cy="1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600" b="1">
                  <a:solidFill>
                    <a:srgbClr val="FF3300"/>
                  </a:solidFill>
                  <a:latin typeface="Arial" pitchFamily="34" charset="0"/>
                </a:rPr>
                <a:t>Register File</a:t>
              </a: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950" y="1248"/>
              <a:ext cx="634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src1 addr</a:t>
              </a: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2950" y="1536"/>
              <a:ext cx="63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src2 addr</a:t>
              </a: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2995" y="1824"/>
              <a:ext cx="562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dst addr</a:t>
              </a:r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3600" y="192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3600" y="1344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3600" y="163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3600" y="2208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2832" y="2113"/>
              <a:ext cx="816" cy="1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write data</a:t>
              </a: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888" y="2448"/>
              <a:ext cx="10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4031" y="2449"/>
              <a:ext cx="817" cy="14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32 bits</a:t>
              </a:r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>
              <a:off x="4896" y="139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>
              <a:off x="4896" y="2112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Rectangle 19"/>
            <p:cNvSpPr>
              <a:spLocks noChangeArrowheads="1"/>
            </p:cNvSpPr>
            <p:nvPr/>
          </p:nvSpPr>
          <p:spPr bwMode="auto">
            <a:xfrm>
              <a:off x="5191" y="1249"/>
              <a:ext cx="346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src1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</a:p>
          </p:txBody>
        </p:sp>
        <p:sp>
          <p:nvSpPr>
            <p:cNvPr id="36884" name="Rectangle 20"/>
            <p:cNvSpPr>
              <a:spLocks noChangeArrowheads="1"/>
            </p:cNvSpPr>
            <p:nvPr/>
          </p:nvSpPr>
          <p:spPr bwMode="auto">
            <a:xfrm>
              <a:off x="5190" y="1969"/>
              <a:ext cx="346" cy="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src2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</a:p>
          </p:txBody>
        </p:sp>
        <p:sp>
          <p:nvSpPr>
            <p:cNvPr id="36885" name="Line 21"/>
            <p:cNvSpPr>
              <a:spLocks noChangeShapeType="1"/>
            </p:cNvSpPr>
            <p:nvPr/>
          </p:nvSpPr>
          <p:spPr bwMode="auto">
            <a:xfrm>
              <a:off x="4752" y="1152"/>
              <a:ext cx="0" cy="1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86" name="Rectangle 22"/>
            <p:cNvSpPr>
              <a:spLocks noChangeArrowheads="1"/>
            </p:cNvSpPr>
            <p:nvPr/>
          </p:nvSpPr>
          <p:spPr bwMode="auto">
            <a:xfrm>
              <a:off x="4079" y="1584"/>
              <a:ext cx="672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32</a:t>
              </a:r>
            </a:p>
            <a:p>
              <a:pPr algn="ctr" eaLnBrk="0" hangingPunct="0">
                <a:lnSpc>
                  <a:spcPct val="85000"/>
                </a:lnSpc>
              </a:pPr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locations</a:t>
              </a:r>
            </a:p>
          </p:txBody>
        </p: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4895" y="1200"/>
              <a:ext cx="336" cy="288"/>
              <a:chOff x="4895" y="1200"/>
              <a:chExt cx="336" cy="288"/>
            </a:xfrm>
          </p:grpSpPr>
          <p:sp>
            <p:nvSpPr>
              <p:cNvPr id="36903" name="Line 24"/>
              <p:cNvSpPr>
                <a:spLocks noChangeShapeType="1"/>
              </p:cNvSpPr>
              <p:nvPr/>
            </p:nvSpPr>
            <p:spPr bwMode="auto">
              <a:xfrm flipH="1">
                <a:off x="4992" y="134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4" name="Rectangle 25"/>
              <p:cNvSpPr>
                <a:spLocks noChangeArrowheads="1"/>
              </p:cNvSpPr>
              <p:nvPr/>
            </p:nvSpPr>
            <p:spPr bwMode="auto">
              <a:xfrm>
                <a:off x="4895" y="1200"/>
                <a:ext cx="336" cy="1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1400">
                    <a:solidFill>
                      <a:srgbClr val="000000"/>
                    </a:solidFill>
                    <a:latin typeface="Arial" pitchFamily="34" charset="0"/>
                  </a:rPr>
                  <a:t>32</a:t>
                </a:r>
              </a:p>
            </p:txBody>
          </p:sp>
        </p:grpSp>
        <p:grpSp>
          <p:nvGrpSpPr>
            <p:cNvPr id="36888" name="Group 26"/>
            <p:cNvGrpSpPr>
              <a:grpSpLocks/>
            </p:cNvGrpSpPr>
            <p:nvPr/>
          </p:nvGrpSpPr>
          <p:grpSpPr bwMode="auto">
            <a:xfrm>
              <a:off x="3599" y="1152"/>
              <a:ext cx="337" cy="288"/>
              <a:chOff x="3599" y="1152"/>
              <a:chExt cx="337" cy="288"/>
            </a:xfrm>
          </p:grpSpPr>
          <p:sp>
            <p:nvSpPr>
              <p:cNvPr id="36901" name="Line 27"/>
              <p:cNvSpPr>
                <a:spLocks noChangeShapeType="1"/>
              </p:cNvSpPr>
              <p:nvPr/>
            </p:nvSpPr>
            <p:spPr bwMode="auto">
              <a:xfrm flipH="1">
                <a:off x="3696" y="1296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2" name="Rectangle 28"/>
              <p:cNvSpPr>
                <a:spLocks noChangeArrowheads="1"/>
              </p:cNvSpPr>
              <p:nvPr/>
            </p:nvSpPr>
            <p:spPr bwMode="auto">
              <a:xfrm>
                <a:off x="3599" y="1152"/>
                <a:ext cx="337" cy="1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14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</a:p>
            </p:txBody>
          </p:sp>
        </p:grpSp>
        <p:grpSp>
          <p:nvGrpSpPr>
            <p:cNvPr id="36889" name="Group 29"/>
            <p:cNvGrpSpPr>
              <a:grpSpLocks/>
            </p:cNvGrpSpPr>
            <p:nvPr/>
          </p:nvGrpSpPr>
          <p:grpSpPr bwMode="auto">
            <a:xfrm>
              <a:off x="4895" y="1920"/>
              <a:ext cx="336" cy="288"/>
              <a:chOff x="4895" y="1200"/>
              <a:chExt cx="336" cy="288"/>
            </a:xfrm>
          </p:grpSpPr>
          <p:sp>
            <p:nvSpPr>
              <p:cNvPr id="36899" name="Line 30"/>
              <p:cNvSpPr>
                <a:spLocks noChangeShapeType="1"/>
              </p:cNvSpPr>
              <p:nvPr/>
            </p:nvSpPr>
            <p:spPr bwMode="auto">
              <a:xfrm flipH="1">
                <a:off x="4992" y="134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0" name="Rectangle 31"/>
              <p:cNvSpPr>
                <a:spLocks noChangeArrowheads="1"/>
              </p:cNvSpPr>
              <p:nvPr/>
            </p:nvSpPr>
            <p:spPr bwMode="auto">
              <a:xfrm>
                <a:off x="4895" y="1200"/>
                <a:ext cx="336" cy="1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1400">
                    <a:solidFill>
                      <a:srgbClr val="000000"/>
                    </a:solidFill>
                    <a:latin typeface="Arial" pitchFamily="34" charset="0"/>
                  </a:rPr>
                  <a:t>32</a:t>
                </a:r>
              </a:p>
            </p:txBody>
          </p:sp>
        </p:grpSp>
        <p:grpSp>
          <p:nvGrpSpPr>
            <p:cNvPr id="36890" name="Group 32"/>
            <p:cNvGrpSpPr>
              <a:grpSpLocks/>
            </p:cNvGrpSpPr>
            <p:nvPr/>
          </p:nvGrpSpPr>
          <p:grpSpPr bwMode="auto">
            <a:xfrm>
              <a:off x="3599" y="1440"/>
              <a:ext cx="337" cy="288"/>
              <a:chOff x="3599" y="1152"/>
              <a:chExt cx="337" cy="288"/>
            </a:xfrm>
          </p:grpSpPr>
          <p:sp>
            <p:nvSpPr>
              <p:cNvPr id="36897" name="Line 33"/>
              <p:cNvSpPr>
                <a:spLocks noChangeShapeType="1"/>
              </p:cNvSpPr>
              <p:nvPr/>
            </p:nvSpPr>
            <p:spPr bwMode="auto">
              <a:xfrm flipH="1">
                <a:off x="3696" y="1296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8" name="Rectangle 34"/>
              <p:cNvSpPr>
                <a:spLocks noChangeArrowheads="1"/>
              </p:cNvSpPr>
              <p:nvPr/>
            </p:nvSpPr>
            <p:spPr bwMode="auto">
              <a:xfrm>
                <a:off x="3599" y="1152"/>
                <a:ext cx="337" cy="1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14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</a:p>
            </p:txBody>
          </p:sp>
        </p:grpSp>
        <p:grpSp>
          <p:nvGrpSpPr>
            <p:cNvPr id="36891" name="Group 35"/>
            <p:cNvGrpSpPr>
              <a:grpSpLocks/>
            </p:cNvGrpSpPr>
            <p:nvPr/>
          </p:nvGrpSpPr>
          <p:grpSpPr bwMode="auto">
            <a:xfrm>
              <a:off x="3599" y="1728"/>
              <a:ext cx="337" cy="288"/>
              <a:chOff x="3599" y="1152"/>
              <a:chExt cx="337" cy="288"/>
            </a:xfrm>
          </p:grpSpPr>
          <p:sp>
            <p:nvSpPr>
              <p:cNvPr id="36895" name="Line 36"/>
              <p:cNvSpPr>
                <a:spLocks noChangeShapeType="1"/>
              </p:cNvSpPr>
              <p:nvPr/>
            </p:nvSpPr>
            <p:spPr bwMode="auto">
              <a:xfrm flipH="1">
                <a:off x="3696" y="1296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6" name="Rectangle 37"/>
              <p:cNvSpPr>
                <a:spLocks noChangeArrowheads="1"/>
              </p:cNvSpPr>
              <p:nvPr/>
            </p:nvSpPr>
            <p:spPr bwMode="auto">
              <a:xfrm>
                <a:off x="3599" y="1152"/>
                <a:ext cx="337" cy="1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1400">
                    <a:solidFill>
                      <a:srgbClr val="000000"/>
                    </a:solidFill>
                    <a:latin typeface="Arial" pitchFamily="34" charset="0"/>
                  </a:rPr>
                  <a:t>5</a:t>
                </a:r>
              </a:p>
            </p:txBody>
          </p:sp>
        </p:grpSp>
        <p:grpSp>
          <p:nvGrpSpPr>
            <p:cNvPr id="36892" name="Group 38"/>
            <p:cNvGrpSpPr>
              <a:grpSpLocks/>
            </p:cNvGrpSpPr>
            <p:nvPr/>
          </p:nvGrpSpPr>
          <p:grpSpPr bwMode="auto">
            <a:xfrm>
              <a:off x="3599" y="2016"/>
              <a:ext cx="337" cy="288"/>
              <a:chOff x="4895" y="1200"/>
              <a:chExt cx="337" cy="288"/>
            </a:xfrm>
          </p:grpSpPr>
          <p:sp>
            <p:nvSpPr>
              <p:cNvPr id="36893" name="Line 39"/>
              <p:cNvSpPr>
                <a:spLocks noChangeShapeType="1"/>
              </p:cNvSpPr>
              <p:nvPr/>
            </p:nvSpPr>
            <p:spPr bwMode="auto">
              <a:xfrm flipH="1">
                <a:off x="4992" y="1344"/>
                <a:ext cx="48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94" name="Rectangle 40"/>
              <p:cNvSpPr>
                <a:spLocks noChangeArrowheads="1"/>
              </p:cNvSpPr>
              <p:nvPr/>
            </p:nvSpPr>
            <p:spPr bwMode="auto">
              <a:xfrm>
                <a:off x="4895" y="1200"/>
                <a:ext cx="337" cy="1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63500" tIns="25400" rIns="63500" bIns="25400">
                <a:spAutoFit/>
              </a:bodyPr>
              <a:lstStyle/>
              <a:p>
                <a:pPr algn="ctr" eaLnBrk="0" hangingPunct="0"/>
                <a:r>
                  <a:rPr lang="en-US" sz="1400">
                    <a:solidFill>
                      <a:srgbClr val="000000"/>
                    </a:solidFill>
                    <a:latin typeface="Arial" pitchFamily="34" charset="0"/>
                  </a:rPr>
                  <a:t>32</a:t>
                </a:r>
              </a:p>
            </p:txBody>
          </p:sp>
        </p:grp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0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Register Convention</a:t>
            </a:r>
          </a:p>
        </p:txBody>
      </p:sp>
      <p:graphicFrame>
        <p:nvGraphicFramePr>
          <p:cNvPr id="93341" name="Group 157"/>
          <p:cNvGraphicFramePr>
            <a:graphicFrameLocks noGrp="1"/>
          </p:cNvGraphicFramePr>
          <p:nvPr>
            <p:ph type="tbl" idx="1"/>
          </p:nvPr>
        </p:nvGraphicFramePr>
        <p:xfrm>
          <a:off x="838200" y="1404938"/>
          <a:ext cx="7543800" cy="3931920"/>
        </p:xfrm>
        <a:graphic>
          <a:graphicData uri="http://schemas.openxmlformats.org/drawingml/2006/table">
            <a:tbl>
              <a:tblPr/>
              <a:tblGrid>
                <a:gridCol w="1538288"/>
                <a:gridCol w="1538287"/>
                <a:gridCol w="2581275"/>
                <a:gridCol w="1885950"/>
              </a:tblGrid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Register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Should preserve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$zero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the 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$v0 - $v1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returned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$a0 - $a3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arguments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$t0 - $t7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8-15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$s0 - $s7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16-23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saved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$t8 - $t9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24-25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$gp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$fp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frame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$ra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MIPS ALU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4953000" cy="5181600"/>
          </a:xfrm>
        </p:spPr>
        <p:txBody>
          <a:bodyPr/>
          <a:lstStyle/>
          <a:p>
            <a:r>
              <a:rPr lang="en-US" smtClean="0"/>
              <a:t>32-bit ALU</a:t>
            </a:r>
          </a:p>
          <a:p>
            <a:pPr lvl="1"/>
            <a:r>
              <a:rPr lang="en-US" smtClean="0"/>
              <a:t>2 32-bit sources</a:t>
            </a:r>
          </a:p>
          <a:p>
            <a:pPr lvl="1"/>
            <a:r>
              <a:rPr lang="en-US" smtClean="0"/>
              <a:t>1 32-bit result</a:t>
            </a:r>
          </a:p>
          <a:p>
            <a:endParaRPr lang="en-US" smtClean="0"/>
          </a:p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Arithmetic</a:t>
            </a:r>
          </a:p>
          <a:p>
            <a:pPr lvl="2"/>
            <a:r>
              <a:rPr lang="en-US" smtClean="0"/>
              <a:t>ADD, SUB, ...</a:t>
            </a:r>
          </a:p>
          <a:p>
            <a:pPr lvl="1"/>
            <a:r>
              <a:rPr lang="en-US" smtClean="0"/>
              <a:t>Logical</a:t>
            </a:r>
          </a:p>
          <a:p>
            <a:pPr lvl="2"/>
            <a:r>
              <a:rPr lang="en-US" smtClean="0"/>
              <a:t>AND, OR, NOR, XOR, …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5867400" y="2743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6096000" y="2438400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427 h 1099"/>
              <a:gd name="T4" fmla="*/ 111 w 388"/>
              <a:gd name="T5" fmla="*/ 553 h 1099"/>
              <a:gd name="T6" fmla="*/ 0 w 388"/>
              <a:gd name="T7" fmla="*/ 671 h 1099"/>
              <a:gd name="T8" fmla="*/ 0 w 388"/>
              <a:gd name="T9" fmla="*/ 1098 h 1099"/>
              <a:gd name="T10" fmla="*/ 387 w 388"/>
              <a:gd name="T11" fmla="*/ 790 h 1099"/>
              <a:gd name="T12" fmla="*/ 387 w 388"/>
              <a:gd name="T13" fmla="*/ 308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8"/>
              <a:gd name="T25" fmla="*/ 0 h 1099"/>
              <a:gd name="T26" fmla="*/ 388 w 388"/>
              <a:gd name="T27" fmla="*/ 1099 h 10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248400" y="29718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 defTabSz="904875" eaLnBrk="0" hangingPunct="0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  <a:latin typeface="Arial" pitchFamily="34" charset="0"/>
              </a:rPr>
              <a:t>ALU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5867400" y="35052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6629400" y="3048000"/>
            <a:ext cx="228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5105400" y="2528888"/>
            <a:ext cx="914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  <a:latin typeface="Arial" pitchFamily="34" charset="0"/>
              </a:rPr>
              <a:t>32-bit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5105400" y="3367088"/>
            <a:ext cx="9144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  <a:latin typeface="Arial" pitchFamily="34" charset="0"/>
              </a:rPr>
              <a:t>32-bit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6858000" y="2895600"/>
            <a:ext cx="9144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8000"/>
                </a:solidFill>
                <a:latin typeface="Arial" pitchFamily="34" charset="0"/>
              </a:rPr>
              <a:t>32-bit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dirty="0"/>
              <a:t>How does it work?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2819400"/>
            <a:ext cx="4114800" cy="533400"/>
          </a:xfrm>
        </p:spPr>
        <p:txBody>
          <a:bodyPr/>
          <a:lstStyle/>
          <a:p>
            <a:pPr>
              <a:buFont typeface="Century Gothic" pitchFamily="34" charset="0"/>
              <a:buNone/>
            </a:pPr>
            <a:r>
              <a:rPr lang="en-US" sz="2800" b="1" smtClean="0">
                <a:solidFill>
                  <a:srgbClr val="008000"/>
                </a:solidFill>
                <a:latin typeface="Courier New" pitchFamily="49" charset="0"/>
              </a:rPr>
              <a:t>sub	$t0, $s1, $s2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6210300" y="1108075"/>
            <a:ext cx="1374775" cy="23209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210300" y="838200"/>
            <a:ext cx="137477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600" b="1">
                <a:solidFill>
                  <a:srgbClr val="FF3300"/>
                </a:solidFill>
                <a:latin typeface="Arial" pitchFamily="34" charset="0"/>
              </a:rPr>
              <a:t>Register File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800600" y="1276350"/>
            <a:ext cx="101282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src1 reg no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800600" y="1941513"/>
            <a:ext cx="101282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src2 reg no</a:t>
            </a:r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5818188" y="1411288"/>
            <a:ext cx="392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818188" y="2054225"/>
            <a:ext cx="3921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7585075" y="1846263"/>
            <a:ext cx="392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7585075" y="2684463"/>
            <a:ext cx="392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7924800" y="1676400"/>
            <a:ext cx="99060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src1 data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7924800" y="2514600"/>
            <a:ext cx="10064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src2 data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609600" y="3824288"/>
            <a:ext cx="12192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$t0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 R8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>
            <a:off x="1217613" y="3201988"/>
            <a:ext cx="457200" cy="612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2133600" y="3810000"/>
            <a:ext cx="13716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$s1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 R17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2743200" y="3273425"/>
            <a:ext cx="76200" cy="5365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810000" y="3824288"/>
            <a:ext cx="1371600" cy="3667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$s2 </a:t>
            </a:r>
            <a:r>
              <a:rPr lang="en-US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 R18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>
            <a:off x="3810000" y="3200400"/>
            <a:ext cx="609600" cy="685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 flipV="1">
            <a:off x="4419600" y="2209800"/>
            <a:ext cx="609600" cy="1676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 flipV="1">
            <a:off x="2819400" y="1447800"/>
            <a:ext cx="1981200" cy="2362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6172200" y="1066800"/>
            <a:ext cx="3810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3300"/>
                </a:solidFill>
                <a:latin typeface="Arial" pitchFamily="34" charset="0"/>
              </a:rPr>
              <a:t>R0</a:t>
            </a: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6629400" y="1325563"/>
            <a:ext cx="914400" cy="1222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6172200" y="1249363"/>
            <a:ext cx="38100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3300"/>
                </a:solidFill>
                <a:latin typeface="Arial" pitchFamily="34" charset="0"/>
              </a:rPr>
              <a:t>R1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6172200" y="1630363"/>
            <a:ext cx="38100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solidFill>
                  <a:srgbClr val="FF3300"/>
                </a:solidFill>
                <a:latin typeface="Arial" pitchFamily="34" charset="0"/>
              </a:rPr>
              <a:t>R8</a:t>
            </a:r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6629400" y="2087563"/>
            <a:ext cx="914400" cy="1222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>
                <a:solidFill>
                  <a:srgbClr val="0000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6172200" y="2011363"/>
            <a:ext cx="53340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3300"/>
                </a:solidFill>
                <a:latin typeface="Arial" pitchFamily="34" charset="0"/>
              </a:rPr>
              <a:t>R17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6629400" y="1143000"/>
            <a:ext cx="914400" cy="1222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6172200" y="2163763"/>
            <a:ext cx="533400" cy="2746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3300"/>
                </a:solidFill>
                <a:latin typeface="Arial" pitchFamily="34" charset="0"/>
              </a:rPr>
              <a:t>R18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5334000" y="1393825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pitchFamily="34" charset="0"/>
              </a:rPr>
              <a:t>17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5410200" y="2101850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pitchFamily="34" charset="0"/>
              </a:rPr>
              <a:t>18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6629400" y="2239963"/>
            <a:ext cx="914400" cy="122237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69665" name="Text Box 33"/>
          <p:cNvSpPr txBox="1">
            <a:spLocks noChangeArrowheads="1"/>
          </p:cNvSpPr>
          <p:nvPr/>
        </p:nvSpPr>
        <p:spPr bwMode="auto">
          <a:xfrm>
            <a:off x="7924800" y="1828800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8001000" y="2667000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FF33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 flipH="1">
            <a:off x="7239000" y="2057400"/>
            <a:ext cx="8382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 flipH="1">
            <a:off x="7696200" y="2895600"/>
            <a:ext cx="533400" cy="1066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1143000" y="3200400"/>
            <a:ext cx="5791200" cy="13716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7239000" y="4267200"/>
            <a:ext cx="381000" cy="5794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rgbClr val="000000"/>
                </a:solidFill>
                <a:latin typeface="Arial" pitchFamily="34" charset="0"/>
              </a:rPr>
              <a:t>-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4953000" y="2514600"/>
            <a:ext cx="7667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dst addr</a:t>
            </a:r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5778500" y="2649538"/>
            <a:ext cx="392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53" name="Line 41"/>
          <p:cNvSpPr>
            <a:spLocks noChangeShapeType="1"/>
          </p:cNvSpPr>
          <p:nvPr/>
        </p:nvSpPr>
        <p:spPr bwMode="auto">
          <a:xfrm>
            <a:off x="5778500" y="3052763"/>
            <a:ext cx="3921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4730750" y="2919413"/>
            <a:ext cx="1112838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write data</a:t>
            </a:r>
          </a:p>
        </p:txBody>
      </p:sp>
      <p:sp>
        <p:nvSpPr>
          <p:cNvPr id="69675" name="Text Box 43"/>
          <p:cNvSpPr txBox="1">
            <a:spLocks noChangeArrowheads="1"/>
          </p:cNvSpPr>
          <p:nvPr/>
        </p:nvSpPr>
        <p:spPr bwMode="auto">
          <a:xfrm>
            <a:off x="7315200" y="5073650"/>
            <a:ext cx="4572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 flipV="1">
            <a:off x="1219200" y="2743200"/>
            <a:ext cx="3810000" cy="1066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77" name="Text Box 45"/>
          <p:cNvSpPr txBox="1">
            <a:spLocks noChangeArrowheads="1"/>
          </p:cNvSpPr>
          <p:nvPr/>
        </p:nvSpPr>
        <p:spPr bwMode="auto">
          <a:xfrm>
            <a:off x="5334000" y="2635250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 flipH="1" flipV="1">
            <a:off x="5486400" y="3276600"/>
            <a:ext cx="1752600" cy="1981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79" name="Text Box 47"/>
          <p:cNvSpPr txBox="1">
            <a:spLocks noChangeArrowheads="1"/>
          </p:cNvSpPr>
          <p:nvPr/>
        </p:nvSpPr>
        <p:spPr bwMode="auto">
          <a:xfrm>
            <a:off x="5562600" y="3124200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9680" name="Rectangle 48"/>
          <p:cNvSpPr>
            <a:spLocks noChangeArrowheads="1"/>
          </p:cNvSpPr>
          <p:nvPr/>
        </p:nvSpPr>
        <p:spPr bwMode="auto">
          <a:xfrm>
            <a:off x="6629400" y="1676400"/>
            <a:ext cx="914400" cy="1222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>
                <a:solidFill>
                  <a:srgbClr val="000000"/>
                </a:solidFill>
                <a:latin typeface="Arial" pitchFamily="34" charset="0"/>
              </a:rPr>
              <a:t>15</a:t>
            </a: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6172200" y="3124200"/>
            <a:ext cx="5334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3300"/>
                </a:solidFill>
                <a:latin typeface="Arial" pitchFamily="34" charset="0"/>
              </a:rPr>
              <a:t>R31</a:t>
            </a:r>
          </a:p>
        </p:txBody>
      </p:sp>
      <p:sp>
        <p:nvSpPr>
          <p:cNvPr id="69682" name="Rectangle 50"/>
          <p:cNvSpPr>
            <a:spLocks noChangeArrowheads="1"/>
          </p:cNvSpPr>
          <p:nvPr/>
        </p:nvSpPr>
        <p:spPr bwMode="auto">
          <a:xfrm>
            <a:off x="6629400" y="3200400"/>
            <a:ext cx="914400" cy="122238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934200" y="3962400"/>
            <a:ext cx="914400" cy="1219200"/>
            <a:chOff x="4368" y="2496"/>
            <a:chExt cx="576" cy="768"/>
          </a:xfrm>
        </p:grpSpPr>
        <p:sp>
          <p:nvSpPr>
            <p:cNvPr id="38967" name="AutoShape 52"/>
            <p:cNvSpPr>
              <a:spLocks noChangeArrowheads="1"/>
            </p:cNvSpPr>
            <p:nvPr/>
          </p:nvSpPr>
          <p:spPr bwMode="auto">
            <a:xfrm>
              <a:off x="4368" y="2688"/>
              <a:ext cx="576" cy="384"/>
            </a:xfrm>
            <a:prstGeom prst="flowChartManualOperation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Line 53"/>
            <p:cNvSpPr>
              <a:spLocks noChangeShapeType="1"/>
            </p:cNvSpPr>
            <p:nvPr/>
          </p:nvSpPr>
          <p:spPr bwMode="auto">
            <a:xfrm flipH="1">
              <a:off x="4512" y="24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69" name="Line 54"/>
            <p:cNvSpPr>
              <a:spLocks noChangeShapeType="1"/>
            </p:cNvSpPr>
            <p:nvPr/>
          </p:nvSpPr>
          <p:spPr bwMode="auto">
            <a:xfrm flipH="1">
              <a:off x="4800" y="24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0" name="Line 55"/>
            <p:cNvSpPr>
              <a:spLocks noChangeShapeType="1"/>
            </p:cNvSpPr>
            <p:nvPr/>
          </p:nvSpPr>
          <p:spPr bwMode="auto">
            <a:xfrm flipH="1">
              <a:off x="4656" y="3072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6705600" y="3810000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pitchFamily="34" charset="0"/>
              </a:rPr>
              <a:t>25</a:t>
            </a:r>
          </a:p>
        </p:txBody>
      </p: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7696200" y="3854450"/>
            <a:ext cx="5334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rgbClr val="FF33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69690" name="Rectangle 58"/>
          <p:cNvSpPr>
            <a:spLocks noChangeArrowheads="1"/>
          </p:cNvSpPr>
          <p:nvPr/>
        </p:nvSpPr>
        <p:spPr bwMode="auto">
          <a:xfrm>
            <a:off x="539552" y="4581128"/>
            <a:ext cx="6172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Char char="□"/>
            </a:pPr>
            <a:r>
              <a:rPr lang="en-US" sz="2000" dirty="0"/>
              <a:t>Arithmetic instructions can only change the contents of the </a:t>
            </a:r>
            <a:r>
              <a:rPr lang="en-US" sz="2000" dirty="0">
                <a:solidFill>
                  <a:srgbClr val="FF3300"/>
                </a:solidFill>
              </a:rPr>
              <a:t>Register File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Char char="□"/>
            </a:pPr>
            <a:r>
              <a:rPr lang="en-US" dirty="0">
                <a:solidFill>
                  <a:srgbClr val="3333CC"/>
                </a:solidFill>
              </a:rPr>
              <a:t>In CISC processors, arithmetic instructions are much more powerful – they can read and change the contents of the memory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9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6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3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69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69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9" dur="500"/>
                                        <p:tgtEl>
                                          <p:spTgt spid="69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2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7" grpId="0" animBg="1"/>
      <p:bldP spid="69649" grpId="0" animBg="1"/>
      <p:bldP spid="69651" grpId="0" animBg="1"/>
      <p:bldP spid="69652" grpId="0" animBg="1"/>
      <p:bldP spid="69652" grpId="1" animBg="1"/>
      <p:bldP spid="69653" grpId="0" animBg="1"/>
      <p:bldP spid="69653" grpId="1" animBg="1"/>
      <p:bldP spid="69654" grpId="0"/>
      <p:bldP spid="69655" grpId="0" animBg="1"/>
      <p:bldP spid="69656" grpId="0"/>
      <p:bldP spid="69657" grpId="0"/>
      <p:bldP spid="69658" grpId="0" animBg="1"/>
      <p:bldP spid="69659" grpId="0"/>
      <p:bldP spid="69660" grpId="0" animBg="1"/>
      <p:bldP spid="69661" grpId="0"/>
      <p:bldP spid="69662" grpId="0"/>
      <p:bldP spid="69662" grpId="1"/>
      <p:bldP spid="69663" grpId="0"/>
      <p:bldP spid="69663" grpId="1"/>
      <p:bldP spid="69664" grpId="0" animBg="1"/>
      <p:bldP spid="69665" grpId="0"/>
      <p:bldP spid="69665" grpId="1"/>
      <p:bldP spid="69666" grpId="0"/>
      <p:bldP spid="69666" grpId="1"/>
      <p:bldP spid="69667" grpId="0" animBg="1"/>
      <p:bldP spid="69667" grpId="1" animBg="1"/>
      <p:bldP spid="69668" grpId="0" animBg="1"/>
      <p:bldP spid="69668" grpId="1" animBg="1"/>
      <p:bldP spid="69669" grpId="0" animBg="1"/>
      <p:bldP spid="69669" grpId="1" animBg="1"/>
      <p:bldP spid="69670" grpId="0"/>
      <p:bldP spid="69675" grpId="0"/>
      <p:bldP spid="69676" grpId="0" animBg="1"/>
      <p:bldP spid="69676" grpId="1" animBg="1"/>
      <p:bldP spid="69677" grpId="0"/>
      <p:bldP spid="69678" grpId="0" animBg="1"/>
      <p:bldP spid="69678" grpId="1" animBg="1"/>
      <p:bldP spid="69679" grpId="0"/>
      <p:bldP spid="69680" grpId="0" animBg="1"/>
      <p:bldP spid="69681" grpId="0"/>
      <p:bldP spid="69682" grpId="0" animBg="1"/>
      <p:bldP spid="69688" grpId="0"/>
      <p:bldP spid="69688" grpId="1"/>
      <p:bldP spid="69689" grpId="0"/>
      <p:bldP spid="69689" grpId="1"/>
      <p:bldP spid="696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>
              <a:defRPr/>
            </a:pPr>
            <a:r>
              <a:rPr dirty="0"/>
              <a:t>Accessing Memory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229600" cy="50974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MIPS has two basic </a:t>
            </a:r>
            <a:r>
              <a:rPr lang="en-US" sz="2400" dirty="0" smtClean="0">
                <a:solidFill>
                  <a:srgbClr val="FF3300"/>
                </a:solidFill>
              </a:rPr>
              <a:t>data transfer</a:t>
            </a:r>
            <a:r>
              <a:rPr lang="en-US" sz="2400" dirty="0" smtClean="0"/>
              <a:t> instructions for accessing memory</a:t>
            </a:r>
          </a:p>
          <a:p>
            <a:pPr algn="ctr">
              <a:buFont typeface="Century Gothic" pitchFamily="34" charset="0"/>
              <a:buNone/>
            </a:pPr>
            <a:r>
              <a:rPr lang="en-US" sz="2400" b="1" dirty="0" err="1" smtClean="0">
                <a:solidFill>
                  <a:srgbClr val="008000"/>
                </a:solidFill>
                <a:latin typeface="Courier New" pitchFamily="49" charset="0"/>
              </a:rPr>
              <a:t>lw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	$t0, 4($s3)  #load word from memory</a:t>
            </a:r>
          </a:p>
          <a:p>
            <a:pPr algn="ctr">
              <a:buFont typeface="Century Gothic" pitchFamily="34" charset="0"/>
              <a:buNone/>
            </a:pPr>
            <a:r>
              <a:rPr lang="en-US" sz="2400" b="1" dirty="0" err="1" smtClean="0">
                <a:solidFill>
                  <a:srgbClr val="008000"/>
                </a:solidFill>
                <a:latin typeface="Courier New" pitchFamily="49" charset="0"/>
              </a:rPr>
              <a:t>sw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	$t0, 8($s3)  #store word to  memory</a:t>
            </a:r>
          </a:p>
          <a:p>
            <a:pPr>
              <a:buFont typeface="Century Gothic" pitchFamily="34" charset="0"/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                                             (assume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$s3</a:t>
            </a:r>
            <a:r>
              <a:rPr lang="en-US" sz="2400" b="1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8000"/>
                </a:solidFill>
              </a:rPr>
              <a:t>holds 24</a:t>
            </a:r>
            <a:r>
              <a:rPr lang="en-US" sz="2400" baseline="-25000" dirty="0" smtClean="0">
                <a:solidFill>
                  <a:srgbClr val="008000"/>
                </a:solidFill>
              </a:rPr>
              <a:t>10</a:t>
            </a:r>
            <a:r>
              <a:rPr lang="en-US" sz="2400" dirty="0" smtClean="0">
                <a:solidFill>
                  <a:srgbClr val="008000"/>
                </a:solidFill>
              </a:rPr>
              <a:t>)</a:t>
            </a:r>
          </a:p>
          <a:p>
            <a:r>
              <a:rPr lang="en-US" sz="2400" dirty="0" smtClean="0"/>
              <a:t>The data transfer instruction must specify</a:t>
            </a:r>
          </a:p>
          <a:p>
            <a:pPr lvl="1"/>
            <a:r>
              <a:rPr lang="en-US" sz="2000" dirty="0" smtClean="0"/>
              <a:t>Memory address</a:t>
            </a:r>
          </a:p>
          <a:p>
            <a:pPr lvl="2"/>
            <a:r>
              <a:rPr lang="en-US" sz="1800" dirty="0" smtClean="0"/>
              <a:t>where in memory to read from (load) or write to (store) </a:t>
            </a:r>
          </a:p>
          <a:p>
            <a:pPr lvl="1"/>
            <a:r>
              <a:rPr lang="en-US" sz="2000" dirty="0" smtClean="0"/>
              <a:t>Register destination (source) </a:t>
            </a:r>
          </a:p>
          <a:p>
            <a:pPr lvl="2"/>
            <a:r>
              <a:rPr lang="en-US" sz="1800" dirty="0" smtClean="0"/>
              <a:t>where in the register file to write to (load) or read from (store)</a:t>
            </a:r>
          </a:p>
          <a:p>
            <a:r>
              <a:rPr lang="en-US" sz="2400" dirty="0" smtClean="0"/>
              <a:t>The memory address is formed by </a:t>
            </a:r>
          </a:p>
          <a:p>
            <a:pPr lvl="1"/>
            <a:r>
              <a:rPr lang="en-US" sz="2000" dirty="0" smtClean="0"/>
              <a:t>Adding the constant portion of the instruction and the contents of the second register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657600" y="1565275"/>
            <a:ext cx="609600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3300"/>
                </a:solidFill>
                <a:latin typeface="Arial" pitchFamily="34" charset="0"/>
              </a:rPr>
              <a:t>28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657600" y="2209800"/>
            <a:ext cx="609600" cy="415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2400" dirty="0">
                <a:solidFill>
                  <a:srgbClr val="FF3300"/>
                </a:solidFill>
                <a:latin typeface="Arial" pitchFamily="34" charset="0"/>
              </a:rPr>
              <a:t>32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2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/>
              <a:t>What is this?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90600"/>
            <a:ext cx="3352800" cy="4800600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00100111101111011111111111100000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10101111101111110000000000010100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10101111101001000000000000100000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10101111101001010000000000100100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10101111101000000000000000011000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10101111101000000000000000011100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10001111101011100000000000011100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10001111101110000000000000011000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00000001110011100000000000011001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00100101110010000000000000000001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00101001000000010000000001100101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10101111101010000000000000011100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00000000000000000111100000010010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00000011000011111100100000100001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00010100001000001111111111110111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10101111101110010000000000011000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00111100000001000001000000000000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10001111101001010000000000011000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00001100000100000000000011101100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00100100100001000000010000110000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10001111101111110000000000010100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00100111101111010000000000100000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00000011111000000000000000001000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r>
              <a:rPr lang="en-US" sz="1400" dirty="0" smtClean="0">
                <a:latin typeface="Antique Olive"/>
              </a:rPr>
              <a:t>00000000000000000001000000100001</a:t>
            </a:r>
          </a:p>
          <a:p>
            <a:pPr>
              <a:lnSpc>
                <a:spcPct val="70000"/>
              </a:lnSpc>
              <a:buFont typeface="Century Gothic" pitchFamily="34" charset="0"/>
              <a:buNone/>
            </a:pPr>
            <a:endParaRPr lang="en-US" sz="1400" dirty="0" smtClean="0">
              <a:latin typeface="Antique Olive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657600" y="3962400"/>
            <a:ext cx="5029200" cy="151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2400" dirty="0"/>
              <a:t>MIPS machine language code for a routine to compute and print the sum of the squares of integers between 0 and 100.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3581400" y="1295401"/>
            <a:ext cx="5029200" cy="20703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main (</a:t>
            </a: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argc</a:t>
            </a:r>
            <a:r>
              <a:rPr lang="en-US" sz="1600" b="1" dirty="0"/>
              <a:t>, char *</a:t>
            </a:r>
            <a:r>
              <a:rPr lang="en-US" sz="1600" b="1" dirty="0" err="1"/>
              <a:t>argv</a:t>
            </a:r>
            <a:r>
              <a:rPr lang="en-US" sz="1600" b="1" dirty="0"/>
              <a:t>[])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1600" b="1" dirty="0"/>
              <a:t>{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1600" b="1" dirty="0" err="1">
                <a:solidFill>
                  <a:srgbClr val="4E3712"/>
                </a:solidFill>
              </a:rPr>
              <a:t>int</a:t>
            </a:r>
            <a:r>
              <a:rPr lang="en-US" sz="1600" b="1" dirty="0">
                <a:solidFill>
                  <a:srgbClr val="4E3712"/>
                </a:solidFill>
              </a:rPr>
              <a:t> </a:t>
            </a:r>
            <a:r>
              <a:rPr lang="en-US" sz="1600" b="1" dirty="0" err="1">
                <a:solidFill>
                  <a:srgbClr val="4E3712"/>
                </a:solidFill>
              </a:rPr>
              <a:t>i</a:t>
            </a:r>
            <a:r>
              <a:rPr lang="en-US" sz="1600" b="1" dirty="0">
                <a:solidFill>
                  <a:srgbClr val="4E3712"/>
                </a:solidFill>
              </a:rPr>
              <a:t>;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1600" b="1" dirty="0" err="1">
                <a:solidFill>
                  <a:srgbClr val="4E3712"/>
                </a:solidFill>
              </a:rPr>
              <a:t>int</a:t>
            </a:r>
            <a:r>
              <a:rPr lang="en-US" sz="1600" b="1" dirty="0">
                <a:solidFill>
                  <a:srgbClr val="4E3712"/>
                </a:solidFill>
              </a:rPr>
              <a:t> sum = 0;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1600" b="1" dirty="0">
                <a:solidFill>
                  <a:srgbClr val="4E3712"/>
                </a:solidFill>
              </a:rPr>
              <a:t>for (</a:t>
            </a:r>
            <a:r>
              <a:rPr lang="en-US" sz="1600" b="1" dirty="0" err="1">
                <a:solidFill>
                  <a:srgbClr val="4E3712"/>
                </a:solidFill>
              </a:rPr>
              <a:t>i</a:t>
            </a:r>
            <a:r>
              <a:rPr lang="en-US" sz="1600" b="1" dirty="0">
                <a:solidFill>
                  <a:srgbClr val="4E3712"/>
                </a:solidFill>
              </a:rPr>
              <a:t> = 0; </a:t>
            </a:r>
            <a:r>
              <a:rPr lang="en-US" sz="1600" b="1" dirty="0" err="1">
                <a:solidFill>
                  <a:srgbClr val="4E3712"/>
                </a:solidFill>
              </a:rPr>
              <a:t>i</a:t>
            </a:r>
            <a:r>
              <a:rPr lang="en-US" sz="1600" b="1" dirty="0">
                <a:solidFill>
                  <a:srgbClr val="4E3712"/>
                </a:solidFill>
              </a:rPr>
              <a:t> &lt;= 100; </a:t>
            </a:r>
            <a:r>
              <a:rPr lang="en-US" sz="1600" b="1" dirty="0" err="1">
                <a:solidFill>
                  <a:srgbClr val="4E3712"/>
                </a:solidFill>
              </a:rPr>
              <a:t>i</a:t>
            </a:r>
            <a:r>
              <a:rPr lang="en-US" sz="1600" b="1" dirty="0">
                <a:solidFill>
                  <a:srgbClr val="4E3712"/>
                </a:solidFill>
              </a:rPr>
              <a:t> = </a:t>
            </a:r>
            <a:r>
              <a:rPr lang="en-US" sz="1600" b="1" dirty="0" err="1">
                <a:solidFill>
                  <a:srgbClr val="4E3712"/>
                </a:solidFill>
              </a:rPr>
              <a:t>i</a:t>
            </a:r>
            <a:r>
              <a:rPr lang="en-US" sz="1600" b="1" dirty="0">
                <a:solidFill>
                  <a:srgbClr val="4E3712"/>
                </a:solidFill>
              </a:rPr>
              <a:t> + 1) sum = sum + </a:t>
            </a:r>
            <a:r>
              <a:rPr lang="en-US" sz="1600" b="1" dirty="0" err="1">
                <a:solidFill>
                  <a:srgbClr val="4E3712"/>
                </a:solidFill>
              </a:rPr>
              <a:t>i</a:t>
            </a:r>
            <a:r>
              <a:rPr lang="en-US" sz="1600" b="1" dirty="0">
                <a:solidFill>
                  <a:srgbClr val="4E3712"/>
                </a:solidFill>
              </a:rPr>
              <a:t> * </a:t>
            </a:r>
            <a:r>
              <a:rPr lang="en-US" sz="1600" b="1" dirty="0" err="1">
                <a:solidFill>
                  <a:srgbClr val="4E3712"/>
                </a:solidFill>
              </a:rPr>
              <a:t>i</a:t>
            </a:r>
            <a:r>
              <a:rPr lang="en-US" sz="1600" b="1" dirty="0">
                <a:solidFill>
                  <a:srgbClr val="4E3712"/>
                </a:solidFill>
              </a:rPr>
              <a:t>;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1600" b="1" dirty="0" err="1">
                <a:solidFill>
                  <a:srgbClr val="4E3712"/>
                </a:solidFill>
              </a:rPr>
              <a:t>printf</a:t>
            </a:r>
            <a:r>
              <a:rPr lang="en-US" sz="1600" b="1" dirty="0">
                <a:solidFill>
                  <a:srgbClr val="4E3712"/>
                </a:solidFill>
              </a:rPr>
              <a:t> ("The sum from 0 .. 100 is %d\n", sum);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Century Gothic" pitchFamily="34" charset="0"/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85800" y="1143000"/>
            <a:ext cx="7315200" cy="1219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Memory is viewed as a large, single-dimension array, with an address</a:t>
            </a:r>
          </a:p>
          <a:p>
            <a:r>
              <a:rPr lang="en-US" sz="2400" dirty="0" smtClean="0"/>
              <a:t>A memory address is an index into the array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371600" y="2797696"/>
            <a:ext cx="1600200" cy="2209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724400" y="2492896"/>
            <a:ext cx="1600200" cy="3048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600200" y="3559696"/>
            <a:ext cx="11557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Processor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5029200" y="3788296"/>
            <a:ext cx="9525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Memory</a:t>
            </a: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4724400" y="5845696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6553200" y="2492896"/>
            <a:ext cx="0" cy="304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6629400" y="3559696"/>
            <a:ext cx="1219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? locations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971800" y="3254896"/>
            <a:ext cx="1752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200400" y="2950096"/>
            <a:ext cx="1168400" cy="600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read addr/</a:t>
            </a:r>
          </a:p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write addr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2971800" y="4093096"/>
            <a:ext cx="1752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3276600" y="3788296"/>
            <a:ext cx="1092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read data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276600" y="4321696"/>
            <a:ext cx="1117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write data</a:t>
            </a:r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2971800" y="4626496"/>
            <a:ext cx="1752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67200" y="2950096"/>
            <a:ext cx="533400" cy="457200"/>
            <a:chOff x="4896" y="1200"/>
            <a:chExt cx="336" cy="288"/>
          </a:xfrm>
        </p:grpSpPr>
        <p:sp>
          <p:nvSpPr>
            <p:cNvPr id="40986" name="Line 18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19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FF3300"/>
                  </a:solidFill>
                  <a:latin typeface="Arial" pitchFamily="34" charset="0"/>
                </a:rPr>
                <a:t>32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267200" y="3788296"/>
            <a:ext cx="533400" cy="457200"/>
            <a:chOff x="4896" y="1200"/>
            <a:chExt cx="336" cy="288"/>
          </a:xfrm>
        </p:grpSpPr>
        <p:sp>
          <p:nvSpPr>
            <p:cNvPr id="40984" name="Line 21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Rectangle 22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FF3300"/>
                  </a:solidFill>
                  <a:latin typeface="Arial" pitchFamily="34" charset="0"/>
                </a:rPr>
                <a:t>32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971800" y="4321696"/>
            <a:ext cx="533400" cy="457200"/>
            <a:chOff x="4896" y="1200"/>
            <a:chExt cx="336" cy="288"/>
          </a:xfrm>
        </p:grpSpPr>
        <p:sp>
          <p:nvSpPr>
            <p:cNvPr id="40982" name="Line 24"/>
            <p:cNvSpPr>
              <a:spLocks noChangeShapeType="1"/>
            </p:cNvSpPr>
            <p:nvPr/>
          </p:nvSpPr>
          <p:spPr bwMode="auto">
            <a:xfrm flipH="1">
              <a:off x="4992" y="1344"/>
              <a:ext cx="4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Rectangle 25"/>
            <p:cNvSpPr>
              <a:spLocks noChangeArrowheads="1"/>
            </p:cNvSpPr>
            <p:nvPr/>
          </p:nvSpPr>
          <p:spPr bwMode="auto">
            <a:xfrm>
              <a:off x="4896" y="1200"/>
              <a:ext cx="336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ctr" eaLnBrk="0" hangingPunct="0"/>
              <a:r>
                <a:rPr lang="en-US" sz="1600">
                  <a:solidFill>
                    <a:srgbClr val="FF3300"/>
                  </a:solidFill>
                  <a:latin typeface="Arial" pitchFamily="34" charset="0"/>
                </a:rPr>
                <a:t>32</a:t>
              </a:r>
            </a:p>
          </p:txBody>
        </p:sp>
      </p:grpSp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6781800" y="3254896"/>
            <a:ext cx="4572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FF3300"/>
                </a:solidFill>
                <a:latin typeface="Arial" pitchFamily="34" charset="0"/>
              </a:rPr>
              <a:t>2</a:t>
            </a:r>
            <a:r>
              <a:rPr lang="en-US" baseline="30000">
                <a:solidFill>
                  <a:srgbClr val="FF3300"/>
                </a:solidFill>
                <a:latin typeface="Arial" pitchFamily="34" charset="0"/>
              </a:rPr>
              <a:t>32</a:t>
            </a:r>
            <a:endParaRPr lang="en-US">
              <a:solidFill>
                <a:srgbClr val="FF3300"/>
              </a:solidFill>
              <a:latin typeface="Arial" pitchFamily="34" charset="0"/>
            </a:endParaRPr>
          </a:p>
        </p:txBody>
      </p:sp>
      <p:sp>
        <p:nvSpPr>
          <p:cNvPr id="40981" name="Rectangle 27"/>
          <p:cNvSpPr>
            <a:spLocks noChangeArrowheads="1"/>
          </p:cNvSpPr>
          <p:nvPr/>
        </p:nvSpPr>
        <p:spPr bwMode="auto">
          <a:xfrm>
            <a:off x="5334000" y="5858948"/>
            <a:ext cx="8509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? width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Memory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86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400800" y="4873352"/>
            <a:ext cx="6096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715000" y="4873352"/>
            <a:ext cx="6096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Memory Organization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381000" y="1143000"/>
            <a:ext cx="5562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How wide is the memory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What is each unit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Each unit is a bit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0, 1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8-bits = 1 byte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In MIPS memory is byte addressable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ym typeface="Wingdings" pitchFamily="2" charset="2"/>
              </a:rPr>
              <a:t>2</a:t>
            </a:r>
            <a:r>
              <a:rPr lang="en-US" sz="2000" baseline="30000" dirty="0" smtClean="0">
                <a:sym typeface="Wingdings" pitchFamily="2" charset="2"/>
              </a:rPr>
              <a:t>32</a:t>
            </a:r>
            <a:r>
              <a:rPr lang="en-US" sz="2000" dirty="0" smtClean="0">
                <a:sym typeface="Wingdings" pitchFamily="2" charset="2"/>
              </a:rPr>
              <a:t> locations of 1 byte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Software likes to operate on “words”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1 word = 4 bytes = 32 bits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2</a:t>
            </a:r>
            <a:r>
              <a:rPr lang="en-US" sz="2000" baseline="30000" dirty="0" smtClean="0"/>
              <a:t>30</a:t>
            </a:r>
            <a:r>
              <a:rPr lang="en-US" sz="2000" dirty="0" smtClean="0"/>
              <a:t> locations of 1 word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362700" y="1052736"/>
            <a:ext cx="609600" cy="320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 rot="5400000">
            <a:off x="6110472" y="2422600"/>
            <a:ext cx="1110882" cy="3590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Memory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4953000" y="4797152"/>
            <a:ext cx="2819400" cy="91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943600" y="5025752"/>
            <a:ext cx="1110882" cy="3590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0000"/>
                </a:solidFill>
                <a:latin typeface="Arial" pitchFamily="34" charset="0"/>
              </a:rPr>
              <a:t>Memory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86600" y="4873352"/>
            <a:ext cx="6096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029200" y="4873352"/>
            <a:ext cx="6096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7124700" y="1052736"/>
            <a:ext cx="0" cy="3200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200900" y="1662336"/>
            <a:ext cx="1463675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baseline="30000">
                <a:solidFill>
                  <a:srgbClr val="000000"/>
                </a:solidFill>
                <a:latin typeface="Arial" pitchFamily="34" charset="0"/>
              </a:rPr>
              <a:t>32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Locations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6324600" y="4329336"/>
            <a:ext cx="609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400800" y="4384899"/>
            <a:ext cx="571500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8-bit</a:t>
            </a:r>
            <a:endParaRPr lang="en-US" baseline="30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7848600" y="4797152"/>
            <a:ext cx="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096000" y="5843315"/>
            <a:ext cx="698500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32-bit</a:t>
            </a:r>
            <a:endParaRPr lang="en-US" baseline="300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4953000" y="5863952"/>
            <a:ext cx="2819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7848600" y="5005115"/>
            <a:ext cx="1244600" cy="325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baseline="30000">
                <a:solidFill>
                  <a:srgbClr val="000000"/>
                </a:solidFill>
                <a:latin typeface="Arial" pitchFamily="34" charset="0"/>
              </a:rPr>
              <a:t>30</a:t>
            </a:r>
            <a:r>
              <a:rPr lang="en-US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 pitchFamily="34" charset="0"/>
              </a:rPr>
              <a:t>Locations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0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dirty="0"/>
              <a:t>Compiling with Loads and Stores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961529"/>
            <a:ext cx="7848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Assuming variable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b</a:t>
            </a:r>
            <a:r>
              <a:rPr lang="en-US" dirty="0"/>
              <a:t> is stored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$s2 </a:t>
            </a:r>
            <a:r>
              <a:rPr lang="en-US" dirty="0"/>
              <a:t>and that the base address of array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A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$s3</a:t>
            </a:r>
            <a:r>
              <a:rPr lang="en-US" dirty="0"/>
              <a:t>, what is the MIPS assembly code for the C statement</a:t>
            </a:r>
          </a:p>
          <a:p>
            <a:pPr algn="ctr">
              <a:buFont typeface="Wingdings" pitchFamily="2" charset="2"/>
              <a:buNone/>
            </a:pP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A[8] = A[2] -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2" y="3657600"/>
            <a:ext cx="2251076" cy="1905000"/>
            <a:chOff x="3600" y="2256"/>
            <a:chExt cx="1418" cy="1200"/>
          </a:xfrm>
        </p:grpSpPr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3600" y="2256"/>
              <a:ext cx="576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79" name="Line 7"/>
            <p:cNvSpPr>
              <a:spLocks noChangeShapeType="1"/>
            </p:cNvSpPr>
            <p:nvPr/>
          </p:nvSpPr>
          <p:spPr bwMode="auto">
            <a:xfrm>
              <a:off x="3600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3600" y="27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3600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4416" y="3264"/>
              <a:ext cx="341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4416" y="3024"/>
              <a:ext cx="515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$s3+4</a:t>
              </a: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4416" y="2784"/>
              <a:ext cx="515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$s3+8</a:t>
              </a: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4416" y="2544"/>
              <a:ext cx="602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$s3+12</a:t>
              </a: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4512" y="2304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3744" y="278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3744" y="254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3744" y="2304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3744" y="302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</a:p>
          </p:txBody>
        </p:sp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3744" y="326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 flipH="1">
              <a:off x="4176" y="33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 flipH="1">
              <a:off x="417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4" name="Line 22"/>
            <p:cNvSpPr>
              <a:spLocks noChangeShapeType="1"/>
            </p:cNvSpPr>
            <p:nvPr/>
          </p:nvSpPr>
          <p:spPr bwMode="auto">
            <a:xfrm flipH="1">
              <a:off x="4176" y="28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 flipH="1">
              <a:off x="4176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Compiling with Loads and Stores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914400"/>
            <a:ext cx="7848600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Assuming variable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b</a:t>
            </a:r>
            <a:r>
              <a:rPr lang="en-US" dirty="0"/>
              <a:t> is stored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$s2 </a:t>
            </a:r>
            <a:r>
              <a:rPr lang="en-US" dirty="0"/>
              <a:t>and that the base address of array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A</a:t>
            </a:r>
            <a:r>
              <a:rPr lang="en-US" dirty="0">
                <a:solidFill>
                  <a:srgbClr val="3333CC"/>
                </a:solidFill>
                <a:latin typeface="Helvetica" pitchFamily="34" charset="0"/>
              </a:rPr>
              <a:t> </a:t>
            </a:r>
            <a:r>
              <a:rPr lang="en-US" dirty="0"/>
              <a:t>is in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$s3</a:t>
            </a:r>
            <a:r>
              <a:rPr lang="en-US" dirty="0"/>
              <a:t>, what is the MIPS assembly code for the C statement</a:t>
            </a:r>
          </a:p>
          <a:p>
            <a:pPr algn="ctr">
              <a:buFont typeface="Wingdings" pitchFamily="2" charset="2"/>
              <a:buNone/>
            </a:pPr>
            <a:r>
              <a:rPr lang="en-US" b="1" dirty="0">
                <a:solidFill>
                  <a:srgbClr val="3333CC"/>
                </a:solidFill>
                <a:latin typeface="Courier New" pitchFamily="49" charset="0"/>
              </a:rPr>
              <a:t>A[8] = A[2] - b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2" y="3657600"/>
            <a:ext cx="2251076" cy="1905000"/>
            <a:chOff x="3600" y="2256"/>
            <a:chExt cx="1418" cy="1200"/>
          </a:xfrm>
        </p:grpSpPr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3600" y="2256"/>
              <a:ext cx="576" cy="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78" name="Line 6"/>
            <p:cNvSpPr>
              <a:spLocks noChangeShapeType="1"/>
            </p:cNvSpPr>
            <p:nvPr/>
          </p:nvSpPr>
          <p:spPr bwMode="auto">
            <a:xfrm>
              <a:off x="3600" y="321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79" name="Line 7"/>
            <p:cNvSpPr>
              <a:spLocks noChangeShapeType="1"/>
            </p:cNvSpPr>
            <p:nvPr/>
          </p:nvSpPr>
          <p:spPr bwMode="auto">
            <a:xfrm>
              <a:off x="3600" y="297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3600" y="273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3600" y="2496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82" name="Rectangle 10"/>
            <p:cNvSpPr>
              <a:spLocks noChangeArrowheads="1"/>
            </p:cNvSpPr>
            <p:nvPr/>
          </p:nvSpPr>
          <p:spPr bwMode="auto">
            <a:xfrm>
              <a:off x="4416" y="3264"/>
              <a:ext cx="341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</a:t>
              </a:r>
            </a:p>
          </p:txBody>
        </p:sp>
        <p:sp>
          <p:nvSpPr>
            <p:cNvPr id="284683" name="Rectangle 11"/>
            <p:cNvSpPr>
              <a:spLocks noChangeArrowheads="1"/>
            </p:cNvSpPr>
            <p:nvPr/>
          </p:nvSpPr>
          <p:spPr bwMode="auto">
            <a:xfrm>
              <a:off x="4416" y="3024"/>
              <a:ext cx="515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$s3+4</a:t>
              </a:r>
            </a:p>
          </p:txBody>
        </p:sp>
        <p:sp>
          <p:nvSpPr>
            <p:cNvPr id="284684" name="Rectangle 12"/>
            <p:cNvSpPr>
              <a:spLocks noChangeArrowheads="1"/>
            </p:cNvSpPr>
            <p:nvPr/>
          </p:nvSpPr>
          <p:spPr bwMode="auto">
            <a:xfrm>
              <a:off x="4416" y="2784"/>
              <a:ext cx="515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$s3+8</a:t>
              </a:r>
            </a:p>
          </p:txBody>
        </p:sp>
        <p:sp>
          <p:nvSpPr>
            <p:cNvPr id="284685" name="Rectangle 13"/>
            <p:cNvSpPr>
              <a:spLocks noChangeArrowheads="1"/>
            </p:cNvSpPr>
            <p:nvPr/>
          </p:nvSpPr>
          <p:spPr bwMode="auto">
            <a:xfrm>
              <a:off x="4416" y="2544"/>
              <a:ext cx="602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008000"/>
                  </a:solidFill>
                  <a:latin typeface="Courier New" pitchFamily="49" charset="0"/>
                  <a:cs typeface="Courier New" pitchFamily="49" charset="0"/>
                </a:rPr>
                <a:t>$s3+12</a:t>
              </a:r>
            </a:p>
          </p:txBody>
        </p:sp>
        <p:sp>
          <p:nvSpPr>
            <p:cNvPr id="284686" name="Rectangle 14"/>
            <p:cNvSpPr>
              <a:spLocks noChangeArrowheads="1"/>
            </p:cNvSpPr>
            <p:nvPr/>
          </p:nvSpPr>
          <p:spPr bwMode="auto">
            <a:xfrm>
              <a:off x="4512" y="2304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284687" name="Rectangle 15"/>
            <p:cNvSpPr>
              <a:spLocks noChangeArrowheads="1"/>
            </p:cNvSpPr>
            <p:nvPr/>
          </p:nvSpPr>
          <p:spPr bwMode="auto">
            <a:xfrm>
              <a:off x="3744" y="278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A[2]</a:t>
              </a:r>
            </a:p>
          </p:txBody>
        </p:sp>
        <p:sp>
          <p:nvSpPr>
            <p:cNvPr id="284688" name="Rectangle 16"/>
            <p:cNvSpPr>
              <a:spLocks noChangeArrowheads="1"/>
            </p:cNvSpPr>
            <p:nvPr/>
          </p:nvSpPr>
          <p:spPr bwMode="auto">
            <a:xfrm>
              <a:off x="3744" y="254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A[3]</a:t>
              </a:r>
            </a:p>
          </p:txBody>
        </p:sp>
        <p:sp>
          <p:nvSpPr>
            <p:cNvPr id="284689" name="Rectangle 17"/>
            <p:cNvSpPr>
              <a:spLocks noChangeArrowheads="1"/>
            </p:cNvSpPr>
            <p:nvPr/>
          </p:nvSpPr>
          <p:spPr bwMode="auto">
            <a:xfrm>
              <a:off x="3744" y="2304"/>
              <a:ext cx="280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>
                  <a:solidFill>
                    <a:schemeClr val="tx1"/>
                  </a:solidFill>
                </a:rPr>
                <a:t>. . .</a:t>
              </a:r>
            </a:p>
          </p:txBody>
        </p:sp>
        <p:sp>
          <p:nvSpPr>
            <p:cNvPr id="284690" name="Rectangle 18"/>
            <p:cNvSpPr>
              <a:spLocks noChangeArrowheads="1"/>
            </p:cNvSpPr>
            <p:nvPr/>
          </p:nvSpPr>
          <p:spPr bwMode="auto">
            <a:xfrm>
              <a:off x="3744" y="302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A[1]</a:t>
              </a:r>
            </a:p>
          </p:txBody>
        </p:sp>
        <p:sp>
          <p:nvSpPr>
            <p:cNvPr id="284691" name="Rectangle 19"/>
            <p:cNvSpPr>
              <a:spLocks noChangeArrowheads="1"/>
            </p:cNvSpPr>
            <p:nvPr/>
          </p:nvSpPr>
          <p:spPr bwMode="auto">
            <a:xfrm>
              <a:off x="3744" y="3264"/>
              <a:ext cx="428" cy="1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b="1" dirty="0">
                  <a:solidFill>
                    <a:srgbClr val="3333CC"/>
                  </a:solidFill>
                  <a:latin typeface="Courier New" pitchFamily="49" charset="0"/>
                  <a:cs typeface="Courier New" pitchFamily="49" charset="0"/>
                </a:rPr>
                <a:t>A[0]</a:t>
              </a:r>
            </a:p>
          </p:txBody>
        </p:sp>
        <p:sp>
          <p:nvSpPr>
            <p:cNvPr id="284692" name="Line 20"/>
            <p:cNvSpPr>
              <a:spLocks noChangeShapeType="1"/>
            </p:cNvSpPr>
            <p:nvPr/>
          </p:nvSpPr>
          <p:spPr bwMode="auto">
            <a:xfrm flipH="1">
              <a:off x="4176" y="336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3" name="Line 21"/>
            <p:cNvSpPr>
              <a:spLocks noChangeShapeType="1"/>
            </p:cNvSpPr>
            <p:nvPr/>
          </p:nvSpPr>
          <p:spPr bwMode="auto">
            <a:xfrm flipH="1">
              <a:off x="417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4" name="Line 22"/>
            <p:cNvSpPr>
              <a:spLocks noChangeShapeType="1"/>
            </p:cNvSpPr>
            <p:nvPr/>
          </p:nvSpPr>
          <p:spPr bwMode="auto">
            <a:xfrm flipH="1">
              <a:off x="4176" y="288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4695" name="Line 23"/>
            <p:cNvSpPr>
              <a:spLocks noChangeShapeType="1"/>
            </p:cNvSpPr>
            <p:nvPr/>
          </p:nvSpPr>
          <p:spPr bwMode="auto">
            <a:xfrm flipH="1">
              <a:off x="4176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4696" name="Rectangle 24"/>
          <p:cNvSpPr>
            <a:spLocks noChangeArrowheads="1"/>
          </p:cNvSpPr>
          <p:nvPr/>
        </p:nvSpPr>
        <p:spPr bwMode="auto">
          <a:xfrm>
            <a:off x="3810000" y="3962400"/>
            <a:ext cx="3886200" cy="17856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lw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	$t0, 8($s3)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sub	$t0, $t0, $s2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8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sw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	$t0, 32($s3)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6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/>
              <a:t>Compiling with a Variable Array Index</a:t>
            </a:r>
          </a:p>
        </p:txBody>
      </p:sp>
      <p:sp>
        <p:nvSpPr>
          <p:cNvPr id="28672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914400"/>
            <a:ext cx="8610600" cy="193198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Assuming </a:t>
            </a:r>
            <a:r>
              <a:rPr lang="en-US" sz="28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is an array of 50 elements whose base is in register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$s4</a:t>
            </a:r>
            <a:r>
              <a:rPr lang="en-US" sz="2800" dirty="0"/>
              <a:t>, and variables </a:t>
            </a:r>
            <a:r>
              <a:rPr lang="en-US" sz="28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800" dirty="0"/>
              <a:t>, and </a:t>
            </a:r>
            <a:r>
              <a:rPr lang="en-US" sz="2800" b="1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dirty="0"/>
              <a:t> are in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$s1</a:t>
            </a:r>
            <a:r>
              <a:rPr lang="en-US" sz="2800" dirty="0"/>
              <a:t>,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$s2</a:t>
            </a:r>
            <a:r>
              <a:rPr lang="en-US" sz="2800" dirty="0"/>
              <a:t>, and 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</a:rPr>
              <a:t>$s3</a:t>
            </a:r>
            <a:r>
              <a:rPr lang="en-US" sz="2800" dirty="0"/>
              <a:t>, respectively, what is the MIPS assembly code for the C </a:t>
            </a:r>
            <a:r>
              <a:rPr lang="en-US" sz="2800" dirty="0" smtClean="0"/>
              <a:t>statement</a:t>
            </a:r>
            <a:endParaRPr lang="en-US" sz="2800" dirty="0"/>
          </a:p>
          <a:p>
            <a:pPr algn="ctr">
              <a:buFont typeface="Wingdings" pitchFamily="2" charset="2"/>
              <a:buNone/>
            </a:pPr>
            <a:r>
              <a:rPr lang="en-US" sz="28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c = A[</a:t>
            </a:r>
            <a:r>
              <a:rPr lang="en-US" sz="2800" b="1" dirty="0" err="1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3333CC"/>
                </a:solidFill>
                <a:latin typeface="Courier New" pitchFamily="49" charset="0"/>
                <a:cs typeface="Courier New" pitchFamily="49" charset="0"/>
              </a:rPr>
              <a:t>] - b</a:t>
            </a:r>
          </a:p>
        </p:txBody>
      </p:sp>
      <p:sp>
        <p:nvSpPr>
          <p:cNvPr id="286724" name="Rectangle 1028"/>
          <p:cNvSpPr>
            <a:spLocks noChangeArrowheads="1"/>
          </p:cNvSpPr>
          <p:nvPr/>
        </p:nvSpPr>
        <p:spPr bwMode="auto">
          <a:xfrm>
            <a:off x="304800" y="2998304"/>
            <a:ext cx="8305800" cy="956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add	$t1, $s3, $s3	#array index 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 is in $s3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add	$t1, $t1, $t1	#temp 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reg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 $t1 holds 4*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i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63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4000" dirty="0"/>
              <a:t>Compiling with a Variable Array Index</a:t>
            </a:r>
          </a:p>
        </p:txBody>
      </p:sp>
      <p:sp>
        <p:nvSpPr>
          <p:cNvPr id="286724" name="Rectangle 1028"/>
          <p:cNvSpPr>
            <a:spLocks noChangeArrowheads="1"/>
          </p:cNvSpPr>
          <p:nvPr/>
        </p:nvSpPr>
        <p:spPr bwMode="auto">
          <a:xfrm>
            <a:off x="304800" y="3011487"/>
            <a:ext cx="8305800" cy="9561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add	$t1, $s3, $s3	#array index 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 is in $s3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add	$t1, $t1, $t1	#temp 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reg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+mn-cs"/>
              </a:rPr>
              <a:t> $t1 holds 4*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cs typeface="+mn-cs"/>
              </a:rPr>
              <a:t>i</a:t>
            </a:r>
            <a:endParaRPr lang="en-US" sz="2400" b="1" dirty="0">
              <a:solidFill>
                <a:srgbClr val="008000"/>
              </a:solidFill>
              <a:latin typeface="Courier New" pitchFamily="49" charset="0"/>
              <a:cs typeface="+mn-cs"/>
            </a:endParaRPr>
          </a:p>
        </p:txBody>
      </p:sp>
      <p:sp>
        <p:nvSpPr>
          <p:cNvPr id="286725" name="Rectangle 1029"/>
          <p:cNvSpPr>
            <a:spLocks noChangeArrowheads="1"/>
          </p:cNvSpPr>
          <p:nvPr/>
        </p:nvSpPr>
        <p:spPr bwMode="auto">
          <a:xfrm>
            <a:off x="304800" y="4100943"/>
            <a:ext cx="7696200" cy="15378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add	$t1, $t1, $s4	#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+mn-cs"/>
              </a:rPr>
              <a:t>addr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 of A[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+mn-cs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]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+mn-cs"/>
              </a:rPr>
              <a:t>lw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	$t0, 0($t1)</a:t>
            </a:r>
          </a:p>
          <a:p>
            <a: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+mn-cs"/>
              </a:rPr>
              <a:t>sub	$s2, $t0, $s1</a:t>
            </a: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>
          <a:xfrm>
            <a:off x="304800" y="914400"/>
            <a:ext cx="8610600" cy="1931988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Assuming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is an array of 50 elements whose base is in register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$s4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, and variables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,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, and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 are in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$s1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,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$s2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, and </a:t>
            </a: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$s3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, respectively, what is the MIPS assembly code for the C statement</a:t>
            </a:r>
          </a:p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 = A[i] - b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0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dirty="0" smtClean="0"/>
              <a:t>Branch Instructions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8305800" cy="5562600"/>
          </a:xfrm>
        </p:spPr>
        <p:txBody>
          <a:bodyPr lIns="90488" tIns="44450" rIns="90488" bIns="44450"/>
          <a:lstStyle/>
          <a:p>
            <a:pPr algn="l"/>
            <a:r>
              <a:rPr lang="en-US" sz="2400" dirty="0" smtClean="0"/>
              <a:t>Decision making instructions</a:t>
            </a:r>
          </a:p>
          <a:p>
            <a:pPr lvl="1" algn="l"/>
            <a:r>
              <a:rPr lang="en-US" sz="2000" dirty="0" smtClean="0"/>
              <a:t>alter the control flow of the program</a:t>
            </a:r>
          </a:p>
          <a:p>
            <a:pPr lvl="1" algn="l"/>
            <a:r>
              <a:rPr lang="en-US" sz="2000" dirty="0" smtClean="0"/>
              <a:t>i.e., change the "next" instruction to be executed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algn="l"/>
            <a:r>
              <a:rPr lang="en-US" sz="2400" dirty="0" smtClean="0"/>
              <a:t>MIPS </a:t>
            </a:r>
            <a:r>
              <a:rPr lang="en-US" sz="2400" dirty="0" smtClean="0">
                <a:solidFill>
                  <a:srgbClr val="FF3300"/>
                </a:solidFill>
              </a:rPr>
              <a:t>conditional branch</a:t>
            </a:r>
            <a:r>
              <a:rPr lang="en-US" sz="2400" dirty="0" smtClean="0"/>
              <a:t> instructions: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8000"/>
                </a:solidFill>
              </a:rPr>
              <a:t>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bne $s0, $s1, Label	#go to Label if $s0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sym typeface="Symbol" pitchFamily="18" charset="2"/>
              </a:rPr>
              <a:t>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$s1 </a:t>
            </a:r>
            <a:b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	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</a:rPr>
              <a:t>beq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 $s0, $s1, Label	#go to Label if $s0=$s1</a:t>
            </a:r>
            <a:r>
              <a:rPr lang="en-US" sz="2000" dirty="0" smtClean="0">
                <a:latin typeface="Courier New" pitchFamily="49" charset="0"/>
              </a:rPr>
              <a:t>	</a:t>
            </a:r>
            <a:endParaRPr lang="en-US" sz="2000" dirty="0" smtClean="0"/>
          </a:p>
          <a:p>
            <a:pPr algn="l"/>
            <a:r>
              <a:rPr lang="en-US" sz="2400" dirty="0" smtClean="0"/>
              <a:t>Example: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if (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==j) h = </a:t>
            </a:r>
            <a:r>
              <a:rPr lang="en-US" sz="20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ourier New" pitchFamily="49" charset="0"/>
              </a:rPr>
              <a:t> + j;</a:t>
            </a:r>
          </a:p>
          <a:p>
            <a:pPr algn="l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	</a:t>
            </a:r>
          </a:p>
          <a:p>
            <a:pPr algn="l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		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bne $s0, $s1, Lab1</a:t>
            </a:r>
            <a:b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		add $s3, $s0, $s1</a:t>
            </a:r>
            <a:b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</a:rPr>
              <a:t>Lab1:	...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8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25425" y="312738"/>
            <a:ext cx="11906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>
              <a:defRPr/>
            </a:pPr>
            <a:r>
              <a:rPr dirty="0" smtClean="0"/>
              <a:t>Unconditional Jumps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371600"/>
            <a:ext cx="7696200" cy="5105400"/>
          </a:xfrm>
        </p:spPr>
        <p:txBody>
          <a:bodyPr lIns="90488" tIns="44450" rIns="90488" bIns="44450"/>
          <a:lstStyle/>
          <a:p>
            <a:pPr algn="l">
              <a:lnSpc>
                <a:spcPct val="80000"/>
              </a:lnSpc>
            </a:pPr>
            <a:r>
              <a:rPr lang="en-US" sz="2400" dirty="0" smtClean="0"/>
              <a:t>MIPS also has an </a:t>
            </a:r>
            <a:r>
              <a:rPr lang="en-US" sz="2400" dirty="0" smtClean="0">
                <a:solidFill>
                  <a:srgbClr val="FF3300"/>
                </a:solidFill>
              </a:rPr>
              <a:t>unconditional branch</a:t>
            </a:r>
            <a:r>
              <a:rPr lang="en-US" sz="2400" dirty="0" smtClean="0"/>
              <a:t> instruction or </a:t>
            </a:r>
            <a:r>
              <a:rPr lang="en-US" sz="2400" dirty="0" smtClean="0">
                <a:solidFill>
                  <a:srgbClr val="FF3300"/>
                </a:solidFill>
              </a:rPr>
              <a:t>jump</a:t>
            </a:r>
            <a:r>
              <a:rPr lang="en-US" sz="2400" dirty="0" smtClean="0"/>
              <a:t> instruction: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 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j  label		#go to label</a:t>
            </a:r>
          </a:p>
          <a:p>
            <a:pPr algn="l">
              <a:lnSpc>
                <a:spcPct val="80000"/>
              </a:lnSpc>
              <a:buFontTx/>
              <a:buNone/>
            </a:pPr>
            <a:endParaRPr lang="en-US" sz="2400" dirty="0" smtClean="0"/>
          </a:p>
          <a:p>
            <a:pPr algn="l">
              <a:lnSpc>
                <a:spcPct val="80000"/>
              </a:lnSpc>
            </a:pPr>
            <a:r>
              <a:rPr lang="en-US" sz="2400" dirty="0" smtClean="0"/>
              <a:t>Example:	 	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if (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!=j) </a:t>
            </a:r>
            <a:b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				h=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</a:rPr>
              <a:t>i+j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;						else									h=</a:t>
            </a:r>
            <a:r>
              <a:rPr lang="en-US" sz="24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2400" b="1" dirty="0" smtClean="0">
                <a:solidFill>
                  <a:srgbClr val="0000FF"/>
                </a:solidFill>
                <a:latin typeface="Courier New" pitchFamily="49" charset="0"/>
              </a:rPr>
              <a:t>-j;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			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			</a:t>
            </a:r>
            <a:r>
              <a:rPr lang="en-US" sz="2400" b="1" dirty="0" err="1" smtClean="0">
                <a:solidFill>
                  <a:srgbClr val="008000"/>
                </a:solidFill>
                <a:latin typeface="Courier New" pitchFamily="49" charset="0"/>
              </a:rPr>
              <a:t>beq</a:t>
            </a: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	$s0, $s1, Lab1</a:t>
            </a:r>
            <a:b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		add	$s3, $s0, $s1</a:t>
            </a:r>
            <a:b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		j	Lab2</a:t>
            </a:r>
            <a:b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Lab1:	sub	$s3, $s0, $s1</a:t>
            </a:r>
            <a:b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Lab2:	...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Compiling Loops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7772400" cy="3113088"/>
          </a:xfrm>
        </p:spPr>
        <p:txBody>
          <a:bodyPr/>
          <a:lstStyle/>
          <a:p>
            <a:pPr algn="l"/>
            <a:r>
              <a:rPr lang="en-US" dirty="0" smtClean="0"/>
              <a:t>Compile the assembly code for the C while loop where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dirty="0" smtClean="0"/>
              <a:t>is in </a:t>
            </a:r>
            <a:r>
              <a:rPr lang="en-US" b="1" kern="1200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$s0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 j </a:t>
            </a:r>
            <a:r>
              <a:rPr lang="en-US" dirty="0" smtClean="0"/>
              <a:t>is in </a:t>
            </a:r>
            <a:r>
              <a:rPr lang="en-US" b="1" kern="1200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$s1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dirty="0" smtClean="0"/>
              <a:t> is in </a:t>
            </a:r>
            <a:r>
              <a:rPr lang="en-US" b="1" kern="1200" dirty="0" smtClean="0">
                <a:solidFill>
                  <a:srgbClr val="008000"/>
                </a:solidFill>
                <a:latin typeface="Courier New" pitchFamily="49" charset="0"/>
                <a:cs typeface="Arial" pitchFamily="34" charset="0"/>
              </a:rPr>
              <a:t>$s2</a:t>
            </a:r>
            <a:endParaRPr lang="en-US" sz="2400" b="1" kern="1200" dirty="0" smtClean="0">
              <a:solidFill>
                <a:srgbClr val="008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buFontTx/>
              <a:buNone/>
            </a:pPr>
            <a:r>
              <a:rPr lang="en-US" b="1" dirty="0" smtClean="0">
                <a:solidFill>
                  <a:srgbClr val="0000FF"/>
                </a:solidFill>
              </a:rPr>
              <a:t>	 	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while (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!=k) </a:t>
            </a:r>
            <a:b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=</a:t>
            </a:r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</a:rPr>
              <a:t>i+j</a:t>
            </a:r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</a:rPr>
              <a:t>;</a:t>
            </a:r>
            <a:r>
              <a:rPr lang="en-US" dirty="0" smtClean="0">
                <a:latin typeface="Courier New" pitchFamily="49" charset="0"/>
              </a:rPr>
              <a:t>					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295400" y="4572000"/>
            <a:ext cx="64770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80000"/>
              </a:lnSpc>
              <a:spcBef>
                <a:spcPct val="65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Loop:	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</a:rPr>
              <a:t>beq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	$s0, $s2, Exit</a:t>
            </a:r>
            <a:b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		add	$s0, $s0, $s1</a:t>
            </a:r>
            <a:b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		j	Loop</a:t>
            </a:r>
            <a:b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</a:rPr>
              <a:t>Exit:	. . 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81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access 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382000" cy="5334000"/>
          </a:xfrm>
        </p:spPr>
        <p:txBody>
          <a:bodyPr/>
          <a:lstStyle/>
          <a:p>
            <a:pPr algn="l">
              <a:buNone/>
            </a:pP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 a[10];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for (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=0;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&lt;10; 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++) </a:t>
            </a:r>
            <a:b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	sum += a[</a:t>
            </a:r>
            <a:r>
              <a:rPr lang="en-US" sz="1800" b="1" dirty="0" err="1" smtClean="0">
                <a:solidFill>
                  <a:srgbClr val="0000FF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</a:rPr>
              <a:t>];</a:t>
            </a:r>
          </a:p>
          <a:p>
            <a:pPr algn="l">
              <a:buNone/>
            </a:pPr>
            <a:endParaRPr lang="en-US" sz="1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algn="l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# $s0 contains the start address of array “a”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     		add $s1, $s0, 40	   # $s1 is end address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			add $t0, $s0, $0	   # $t0 is current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addr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.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Loop:		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</a:rPr>
              <a:t>beq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	$t0, $s1, Exit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			lw 	$t1, 0($t0)</a:t>
            </a:r>
            <a:b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		add	$s2, $t1, $s2	   #$s2 is sum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			add	$t0, $t0, 4		</a:t>
            </a:r>
            <a:b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</a:b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		j	Loop</a:t>
            </a:r>
          </a:p>
          <a:p>
            <a:pPr algn="l">
              <a:buNone/>
            </a:pP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</a:rPr>
              <a:t>Exit:	. . .</a:t>
            </a:r>
            <a:endParaRPr lang="en-US" sz="18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algn="l">
              <a:buNone/>
            </a:pPr>
            <a:endParaRPr 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372485" cy="666849"/>
          </a:xfrm>
        </p:spPr>
        <p:txBody>
          <a:bodyPr wrap="non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sz="4000" dirty="0" smtClean="0"/>
              <a:t>The Instruction Set Architecture (ISA)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388E39-319F-4271-BFCC-7EDC1FD3F1A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6149" name="Rectangle 3" descr="Horizontal brick"/>
          <p:cNvSpPr>
            <a:spLocks noChangeArrowheads="1"/>
          </p:cNvSpPr>
          <p:nvPr/>
        </p:nvSpPr>
        <p:spPr bwMode="auto">
          <a:xfrm>
            <a:off x="1579563" y="2692400"/>
            <a:ext cx="6192837" cy="379413"/>
          </a:xfrm>
          <a:prstGeom prst="rect">
            <a:avLst/>
          </a:prstGeom>
          <a:pattFill prst="horzBrick">
            <a:fgClr>
              <a:srgbClr val="FF0000"/>
            </a:fgClr>
            <a:bgClr>
              <a:schemeClr val="tx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3835400" y="1524000"/>
            <a:ext cx="341313" cy="2492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 flipH="1">
            <a:off x="3963988" y="1784350"/>
            <a:ext cx="82550" cy="508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3976688" y="2297113"/>
            <a:ext cx="200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4181475" y="2303463"/>
            <a:ext cx="0" cy="247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4187825" y="2557463"/>
            <a:ext cx="587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 flipH="1">
            <a:off x="3824288" y="2303463"/>
            <a:ext cx="152400" cy="312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0"/>
          <p:cNvSpPr>
            <a:spLocks noChangeShapeType="1"/>
          </p:cNvSpPr>
          <p:nvPr/>
        </p:nvSpPr>
        <p:spPr bwMode="auto">
          <a:xfrm flipH="1">
            <a:off x="3611563" y="2627313"/>
            <a:ext cx="223837" cy="1190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1"/>
          <p:cNvSpPr>
            <a:spLocks noChangeShapeType="1"/>
          </p:cNvSpPr>
          <p:nvPr/>
        </p:nvSpPr>
        <p:spPr bwMode="auto">
          <a:xfrm>
            <a:off x="4046538" y="1978025"/>
            <a:ext cx="200025" cy="1190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2"/>
          <p:cNvSpPr>
            <a:spLocks noChangeShapeType="1"/>
          </p:cNvSpPr>
          <p:nvPr/>
        </p:nvSpPr>
        <p:spPr bwMode="auto">
          <a:xfrm flipV="1">
            <a:off x="4257675" y="1966913"/>
            <a:ext cx="130175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3"/>
          <p:cNvSpPr>
            <a:spLocks noChangeShapeType="1"/>
          </p:cNvSpPr>
          <p:nvPr/>
        </p:nvSpPr>
        <p:spPr bwMode="auto">
          <a:xfrm>
            <a:off x="3976688" y="1908175"/>
            <a:ext cx="2000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4"/>
          <p:cNvSpPr>
            <a:spLocks noChangeShapeType="1"/>
          </p:cNvSpPr>
          <p:nvPr/>
        </p:nvSpPr>
        <p:spPr bwMode="auto">
          <a:xfrm flipV="1">
            <a:off x="4187825" y="1773238"/>
            <a:ext cx="128588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Oval 15"/>
          <p:cNvSpPr>
            <a:spLocks noChangeArrowheads="1"/>
          </p:cNvSpPr>
          <p:nvPr/>
        </p:nvSpPr>
        <p:spPr bwMode="auto">
          <a:xfrm>
            <a:off x="5103813" y="1589088"/>
            <a:ext cx="341312" cy="2492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16"/>
          <p:cNvSpPr>
            <a:spLocks noChangeShapeType="1"/>
          </p:cNvSpPr>
          <p:nvPr/>
        </p:nvSpPr>
        <p:spPr bwMode="auto">
          <a:xfrm>
            <a:off x="5316538" y="1847850"/>
            <a:ext cx="58737" cy="574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17"/>
          <p:cNvSpPr>
            <a:spLocks noChangeShapeType="1"/>
          </p:cNvSpPr>
          <p:nvPr/>
        </p:nvSpPr>
        <p:spPr bwMode="auto">
          <a:xfrm flipH="1">
            <a:off x="5092700" y="2368550"/>
            <a:ext cx="293688" cy="182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Line 18"/>
          <p:cNvSpPr>
            <a:spLocks noChangeShapeType="1"/>
          </p:cNvSpPr>
          <p:nvPr/>
        </p:nvSpPr>
        <p:spPr bwMode="auto">
          <a:xfrm>
            <a:off x="5103813" y="2562225"/>
            <a:ext cx="130175" cy="249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Line 19"/>
          <p:cNvSpPr>
            <a:spLocks noChangeShapeType="1"/>
          </p:cNvSpPr>
          <p:nvPr/>
        </p:nvSpPr>
        <p:spPr bwMode="auto">
          <a:xfrm>
            <a:off x="5386388" y="2368550"/>
            <a:ext cx="269875" cy="182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Line 20"/>
          <p:cNvSpPr>
            <a:spLocks noChangeShapeType="1"/>
          </p:cNvSpPr>
          <p:nvPr/>
        </p:nvSpPr>
        <p:spPr bwMode="auto">
          <a:xfrm flipV="1">
            <a:off x="5668963" y="2422525"/>
            <a:ext cx="200025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Line 21"/>
          <p:cNvSpPr>
            <a:spLocks noChangeShapeType="1"/>
          </p:cNvSpPr>
          <p:nvPr/>
        </p:nvSpPr>
        <p:spPr bwMode="auto">
          <a:xfrm>
            <a:off x="5880100" y="2432050"/>
            <a:ext cx="58738" cy="555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Line 22"/>
          <p:cNvSpPr>
            <a:spLocks noChangeShapeType="1"/>
          </p:cNvSpPr>
          <p:nvPr/>
        </p:nvSpPr>
        <p:spPr bwMode="auto">
          <a:xfrm flipH="1">
            <a:off x="5162550" y="2043113"/>
            <a:ext cx="153988" cy="1841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Line 23"/>
          <p:cNvSpPr>
            <a:spLocks noChangeShapeType="1"/>
          </p:cNvSpPr>
          <p:nvPr/>
        </p:nvSpPr>
        <p:spPr bwMode="auto">
          <a:xfrm flipH="1" flipV="1">
            <a:off x="4951413" y="2162175"/>
            <a:ext cx="22383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Line 24"/>
          <p:cNvSpPr>
            <a:spLocks noChangeShapeType="1"/>
          </p:cNvSpPr>
          <p:nvPr/>
        </p:nvSpPr>
        <p:spPr bwMode="auto">
          <a:xfrm flipH="1">
            <a:off x="5022850" y="1973263"/>
            <a:ext cx="2936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25"/>
          <p:cNvSpPr>
            <a:spLocks noChangeShapeType="1"/>
          </p:cNvSpPr>
          <p:nvPr/>
        </p:nvSpPr>
        <p:spPr bwMode="auto">
          <a:xfrm flipH="1" flipV="1">
            <a:off x="4810125" y="1838325"/>
            <a:ext cx="223838" cy="139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Line 26"/>
          <p:cNvSpPr>
            <a:spLocks noChangeShapeType="1"/>
          </p:cNvSpPr>
          <p:nvPr/>
        </p:nvSpPr>
        <p:spPr bwMode="auto">
          <a:xfrm flipV="1">
            <a:off x="5175250" y="1708150"/>
            <a:ext cx="58738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3" name="Line 27"/>
          <p:cNvSpPr>
            <a:spLocks noChangeShapeType="1"/>
          </p:cNvSpPr>
          <p:nvPr/>
        </p:nvSpPr>
        <p:spPr bwMode="auto">
          <a:xfrm flipH="1" flipV="1">
            <a:off x="3963988" y="1643063"/>
            <a:ext cx="153987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4" name="Oval 28"/>
          <p:cNvSpPr>
            <a:spLocks noChangeArrowheads="1"/>
          </p:cNvSpPr>
          <p:nvPr/>
        </p:nvSpPr>
        <p:spPr bwMode="auto">
          <a:xfrm>
            <a:off x="4276725" y="3162300"/>
            <a:ext cx="587375" cy="411163"/>
          </a:xfrm>
          <a:prstGeom prst="ellips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5" name="Line 29"/>
          <p:cNvSpPr>
            <a:spLocks noChangeShapeType="1"/>
          </p:cNvSpPr>
          <p:nvPr/>
        </p:nvSpPr>
        <p:spPr bwMode="auto">
          <a:xfrm flipV="1">
            <a:off x="4487863" y="3379788"/>
            <a:ext cx="23812" cy="1079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Line 30"/>
          <p:cNvSpPr>
            <a:spLocks noChangeShapeType="1"/>
          </p:cNvSpPr>
          <p:nvPr/>
        </p:nvSpPr>
        <p:spPr bwMode="auto">
          <a:xfrm>
            <a:off x="4557713" y="3400425"/>
            <a:ext cx="238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Line 31"/>
          <p:cNvSpPr>
            <a:spLocks noChangeShapeType="1"/>
          </p:cNvSpPr>
          <p:nvPr/>
        </p:nvSpPr>
        <p:spPr bwMode="auto">
          <a:xfrm>
            <a:off x="4629150" y="3422650"/>
            <a:ext cx="22225" cy="2222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Line 32"/>
          <p:cNvSpPr>
            <a:spLocks noChangeShapeType="1"/>
          </p:cNvSpPr>
          <p:nvPr/>
        </p:nvSpPr>
        <p:spPr bwMode="auto">
          <a:xfrm>
            <a:off x="4629150" y="3271838"/>
            <a:ext cx="9366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Line 33"/>
          <p:cNvSpPr>
            <a:spLocks noChangeShapeType="1"/>
          </p:cNvSpPr>
          <p:nvPr/>
        </p:nvSpPr>
        <p:spPr bwMode="auto">
          <a:xfrm flipH="1">
            <a:off x="4370388" y="3271838"/>
            <a:ext cx="117475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0" name="Line 34"/>
          <p:cNvSpPr>
            <a:spLocks noChangeShapeType="1"/>
          </p:cNvSpPr>
          <p:nvPr/>
        </p:nvSpPr>
        <p:spPr bwMode="auto">
          <a:xfrm flipV="1">
            <a:off x="3970338" y="4483100"/>
            <a:ext cx="0" cy="1079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1" name="Line 35"/>
          <p:cNvSpPr>
            <a:spLocks noChangeShapeType="1"/>
          </p:cNvSpPr>
          <p:nvPr/>
        </p:nvSpPr>
        <p:spPr bwMode="auto">
          <a:xfrm>
            <a:off x="4605338" y="3617913"/>
            <a:ext cx="0" cy="4762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Line 36"/>
          <p:cNvSpPr>
            <a:spLocks noChangeShapeType="1"/>
          </p:cNvSpPr>
          <p:nvPr/>
        </p:nvSpPr>
        <p:spPr bwMode="auto">
          <a:xfrm>
            <a:off x="4629150" y="4114800"/>
            <a:ext cx="30480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37"/>
          <p:cNvSpPr>
            <a:spLocks noChangeShapeType="1"/>
          </p:cNvSpPr>
          <p:nvPr/>
        </p:nvSpPr>
        <p:spPr bwMode="auto">
          <a:xfrm>
            <a:off x="4981575" y="4137025"/>
            <a:ext cx="93663" cy="3460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Line 38"/>
          <p:cNvSpPr>
            <a:spLocks noChangeShapeType="1"/>
          </p:cNvSpPr>
          <p:nvPr/>
        </p:nvSpPr>
        <p:spPr bwMode="auto">
          <a:xfrm flipV="1">
            <a:off x="5122863" y="4418013"/>
            <a:ext cx="22225" cy="1079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39"/>
          <p:cNvSpPr>
            <a:spLocks noChangeShapeType="1"/>
          </p:cNvSpPr>
          <p:nvPr/>
        </p:nvSpPr>
        <p:spPr bwMode="auto">
          <a:xfrm flipH="1">
            <a:off x="4229100" y="4137025"/>
            <a:ext cx="400050" cy="2063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40"/>
          <p:cNvSpPr>
            <a:spLocks noChangeShapeType="1"/>
          </p:cNvSpPr>
          <p:nvPr/>
        </p:nvSpPr>
        <p:spPr bwMode="auto">
          <a:xfrm flipH="1">
            <a:off x="4087813" y="4202113"/>
            <a:ext cx="188912" cy="346075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Line 41"/>
          <p:cNvSpPr>
            <a:spLocks noChangeShapeType="1"/>
          </p:cNvSpPr>
          <p:nvPr/>
        </p:nvSpPr>
        <p:spPr bwMode="auto">
          <a:xfrm flipH="1">
            <a:off x="3946525" y="4568825"/>
            <a:ext cx="1889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Line 42"/>
          <p:cNvSpPr>
            <a:spLocks noChangeShapeType="1"/>
          </p:cNvSpPr>
          <p:nvPr/>
        </p:nvSpPr>
        <p:spPr bwMode="auto">
          <a:xfrm>
            <a:off x="4629150" y="3617913"/>
            <a:ext cx="446088" cy="20637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Line 43"/>
          <p:cNvSpPr>
            <a:spLocks noChangeShapeType="1"/>
          </p:cNvSpPr>
          <p:nvPr/>
        </p:nvSpPr>
        <p:spPr bwMode="auto">
          <a:xfrm flipV="1">
            <a:off x="5122863" y="3054350"/>
            <a:ext cx="304800" cy="6286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Line 44"/>
          <p:cNvSpPr>
            <a:spLocks noChangeShapeType="1"/>
          </p:cNvSpPr>
          <p:nvPr/>
        </p:nvSpPr>
        <p:spPr bwMode="auto">
          <a:xfrm>
            <a:off x="5475288" y="3076575"/>
            <a:ext cx="1635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Line 45"/>
          <p:cNvSpPr>
            <a:spLocks noChangeShapeType="1"/>
          </p:cNvSpPr>
          <p:nvPr/>
        </p:nvSpPr>
        <p:spPr bwMode="auto">
          <a:xfrm flipH="1">
            <a:off x="4159250" y="3683000"/>
            <a:ext cx="469900" cy="20638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2" name="Line 46"/>
          <p:cNvSpPr>
            <a:spLocks noChangeShapeType="1"/>
          </p:cNvSpPr>
          <p:nvPr/>
        </p:nvSpPr>
        <p:spPr bwMode="auto">
          <a:xfrm flipH="1" flipV="1">
            <a:off x="3665538" y="3054350"/>
            <a:ext cx="539750" cy="69215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Line 47"/>
          <p:cNvSpPr>
            <a:spLocks noChangeShapeType="1"/>
          </p:cNvSpPr>
          <p:nvPr/>
        </p:nvSpPr>
        <p:spPr bwMode="auto">
          <a:xfrm flipH="1">
            <a:off x="3452813" y="3076575"/>
            <a:ext cx="25876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Rectangle 48"/>
          <p:cNvSpPr>
            <a:spLocks noChangeArrowheads="1"/>
          </p:cNvSpPr>
          <p:nvPr/>
        </p:nvSpPr>
        <p:spPr bwMode="auto">
          <a:xfrm>
            <a:off x="3200400" y="2757488"/>
            <a:ext cx="3073400" cy="303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2000"/>
              </a:lnSpc>
            </a:pPr>
            <a:r>
              <a:rPr lang="en-US" b="1" dirty="0">
                <a:solidFill>
                  <a:schemeClr val="bg1"/>
                </a:solidFill>
              </a:rPr>
              <a:t>instruction set architecture</a:t>
            </a:r>
          </a:p>
        </p:txBody>
      </p:sp>
      <p:sp>
        <p:nvSpPr>
          <p:cNvPr id="6195" name="Rectangle 49"/>
          <p:cNvSpPr>
            <a:spLocks noChangeArrowheads="1"/>
          </p:cNvSpPr>
          <p:nvPr/>
        </p:nvSpPr>
        <p:spPr bwMode="auto">
          <a:xfrm>
            <a:off x="1155700" y="1989138"/>
            <a:ext cx="10668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</a:rPr>
              <a:t>software</a:t>
            </a:r>
          </a:p>
        </p:txBody>
      </p:sp>
      <p:sp>
        <p:nvSpPr>
          <p:cNvPr id="6196" name="Rectangle 50"/>
          <p:cNvSpPr>
            <a:spLocks noChangeArrowheads="1"/>
          </p:cNvSpPr>
          <p:nvPr/>
        </p:nvSpPr>
        <p:spPr bwMode="auto">
          <a:xfrm>
            <a:off x="1155700" y="3611563"/>
            <a:ext cx="11430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</a:rPr>
              <a:t>hardware</a:t>
            </a:r>
          </a:p>
        </p:txBody>
      </p:sp>
      <p:sp>
        <p:nvSpPr>
          <p:cNvPr id="6197" name="Rectangle 51"/>
          <p:cNvSpPr>
            <a:spLocks noChangeArrowheads="1"/>
          </p:cNvSpPr>
          <p:nvPr/>
        </p:nvSpPr>
        <p:spPr bwMode="auto">
          <a:xfrm>
            <a:off x="1295400" y="5486400"/>
            <a:ext cx="6629400" cy="67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400">
                <a:solidFill>
                  <a:srgbClr val="422E0E"/>
                </a:solidFill>
              </a:rPr>
              <a:t>ISA - The interface description separating the software and hardware</a:t>
            </a:r>
            <a:r>
              <a:rPr lang="en-US" sz="240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3079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MIPS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7772400" cy="4114800"/>
          </a:xfrm>
        </p:spPr>
        <p:txBody>
          <a:bodyPr/>
          <a:lstStyle/>
          <a:p>
            <a:r>
              <a:rPr lang="en-US" dirty="0" smtClean="0"/>
              <a:t>1-add23.asm</a:t>
            </a:r>
          </a:p>
          <a:p>
            <a:pPr lvl="1"/>
            <a:r>
              <a:rPr lang="en-US" dirty="0" smtClean="0"/>
              <a:t>simply adds 2 and 3</a:t>
            </a:r>
          </a:p>
          <a:p>
            <a:r>
              <a:rPr lang="en-US" dirty="0" smtClean="0"/>
              <a:t>2-sum.asm</a:t>
            </a:r>
          </a:p>
          <a:p>
            <a:pPr lvl="1"/>
            <a:r>
              <a:rPr lang="en-US" dirty="0" smtClean="0"/>
              <a:t>adds 17 and 5 and outputs the result</a:t>
            </a:r>
          </a:p>
          <a:p>
            <a:r>
              <a:rPr lang="en-US" dirty="0" smtClean="0"/>
              <a:t>3-basic-input-output.asm</a:t>
            </a:r>
          </a:p>
          <a:p>
            <a:pPr lvl="1"/>
            <a:r>
              <a:rPr lang="en-US" dirty="0" smtClean="0"/>
              <a:t>How to read and write</a:t>
            </a:r>
          </a:p>
          <a:p>
            <a:r>
              <a:rPr lang="en-US" dirty="0" smtClean="0"/>
              <a:t>4-fibonacci.asm</a:t>
            </a:r>
          </a:p>
          <a:p>
            <a:pPr lvl="1"/>
            <a:r>
              <a:rPr lang="en-US" dirty="0" smtClean="0"/>
              <a:t>Compute first 12 </a:t>
            </a:r>
            <a:r>
              <a:rPr lang="en-US" dirty="0" err="1" smtClean="0"/>
              <a:t>fibonacci</a:t>
            </a:r>
            <a:r>
              <a:rPr lang="en-US" dirty="0" smtClean="0"/>
              <a:t> numbers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5410200"/>
            <a:ext cx="8185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The MARS simulator (available in BB) is one way to work with MIPS code.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191000" y="990600"/>
            <a:ext cx="2223686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solidFill>
                  <a:srgbClr val="FF0000"/>
                </a:solidFill>
              </a:rPr>
              <a:t>Home Work:</a:t>
            </a:r>
          </a:p>
          <a:p>
            <a:pPr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</a:rPr>
              <a:t> Not graded</a:t>
            </a:r>
          </a:p>
          <a:p>
            <a:pPr>
              <a:buFontTx/>
              <a:buChar char="-"/>
            </a:pPr>
            <a:r>
              <a:rPr lang="en-US" sz="2200" b="1" dirty="0" smtClean="0">
                <a:solidFill>
                  <a:srgbClr val="FF0000"/>
                </a:solidFill>
              </a:rPr>
              <a:t> Do not submit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7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MIPS Instructions</a:t>
            </a:r>
          </a:p>
        </p:txBody>
      </p:sp>
      <p:graphicFrame>
        <p:nvGraphicFramePr>
          <p:cNvPr id="56504" name="Group 18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38613728"/>
              </p:ext>
            </p:extLst>
          </p:nvPr>
        </p:nvGraphicFramePr>
        <p:xfrm>
          <a:off x="228600" y="1068054"/>
          <a:ext cx="8686800" cy="4665202"/>
        </p:xfrm>
        <a:graphic>
          <a:graphicData uri="http://schemas.openxmlformats.org/drawingml/2006/table">
            <a:tbl>
              <a:tblPr/>
              <a:tblGrid>
                <a:gridCol w="1218317"/>
                <a:gridCol w="1785495"/>
                <a:gridCol w="1055998"/>
                <a:gridCol w="2029905"/>
                <a:gridCol w="2597085"/>
              </a:tblGrid>
              <a:tr h="3182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Category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Instr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Op 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358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(R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transfer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(I format)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lw 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3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sw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Memory($s2+100)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load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lb 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$s1 = Memory($s2+101)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store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sb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Memory($s2+101)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Cond. Branch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br on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set on less than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slt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if ($s2&lt;$s3) $s1=1 else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               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0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Uncond. 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jump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0 and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Palatino Linotype" pitchFamily="18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85903-0D27-48DF-B157-886E311586F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10000" y="53911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048000" y="51625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0" y="56197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495800" y="3867150"/>
            <a:ext cx="985838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read data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200400" y="31051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3200400" y="21907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1752600" y="31813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828800" y="28765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828800" y="24955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09" name="Rectangle 17"/>
          <p:cNvSpPr>
            <a:spLocks noChangeArrowheads="1"/>
          </p:cNvSpPr>
          <p:nvPr/>
        </p:nvSpPr>
        <p:spPr bwMode="auto">
          <a:xfrm>
            <a:off x="1828800" y="21145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1828800" y="24193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1828800" y="20383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4572000" y="33337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6019800" y="52387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6019800" y="50101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8391" name="Rectangle 2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Organization</a:t>
            </a:r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85800" y="1581150"/>
            <a:ext cx="3810000" cy="4419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562600" y="1733550"/>
            <a:ext cx="1600200" cy="3733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1905000" y="1200150"/>
            <a:ext cx="12446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Processor</a:t>
            </a: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5867400" y="1352550"/>
            <a:ext cx="1003300" cy="325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>
            <a:off x="5562600" y="554355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6096000" y="5543550"/>
            <a:ext cx="649288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8153400" y="1809750"/>
            <a:ext cx="0" cy="3657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3" name="Rectangle 31"/>
          <p:cNvSpPr>
            <a:spLocks noChangeArrowheads="1"/>
          </p:cNvSpPr>
          <p:nvPr/>
        </p:nvSpPr>
        <p:spPr bwMode="auto">
          <a:xfrm>
            <a:off x="8153400" y="3105150"/>
            <a:ext cx="668338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2</a:t>
            </a:r>
            <a:r>
              <a:rPr lang="en-US" sz="1600" baseline="30000">
                <a:solidFill>
                  <a:srgbClr val="000000"/>
                </a:solidFill>
              </a:rPr>
              <a:t>30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words</a:t>
            </a:r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>
            <a:off x="4495800" y="333375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5" name="Rectangle 33"/>
          <p:cNvSpPr>
            <a:spLocks noChangeArrowheads="1"/>
          </p:cNvSpPr>
          <p:nvPr/>
        </p:nvSpPr>
        <p:spPr bwMode="auto">
          <a:xfrm>
            <a:off x="4572000" y="2724150"/>
            <a:ext cx="1019175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read/write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 addr</a:t>
            </a:r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4495800" y="417195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27" name="Rectangle 35"/>
          <p:cNvSpPr>
            <a:spLocks noChangeArrowheads="1"/>
          </p:cNvSpPr>
          <p:nvPr/>
        </p:nvSpPr>
        <p:spPr bwMode="auto">
          <a:xfrm>
            <a:off x="4495800" y="4552950"/>
            <a:ext cx="10080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write data</a:t>
            </a:r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4495800" y="4857750"/>
            <a:ext cx="1066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7239000" y="5467350"/>
            <a:ext cx="1346200" cy="539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word address</a:t>
            </a:r>
          </a:p>
          <a:p>
            <a:pPr eaLnBrk="0" hangingPunct="0"/>
            <a:r>
              <a:rPr lang="en-US" sz="1600">
                <a:solidFill>
                  <a:srgbClr val="000000"/>
                </a:solidFill>
              </a:rPr>
              <a:t>(binary)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7162800" y="523875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0…0000</a:t>
            </a:r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7162800" y="501015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0…0100</a:t>
            </a:r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7162800" y="478155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0…1000</a:t>
            </a:r>
          </a:p>
        </p:txBody>
      </p:sp>
      <p:sp>
        <p:nvSpPr>
          <p:cNvPr id="8233" name="Rectangle 41"/>
          <p:cNvSpPr>
            <a:spLocks noChangeArrowheads="1"/>
          </p:cNvSpPr>
          <p:nvPr/>
        </p:nvSpPr>
        <p:spPr bwMode="auto">
          <a:xfrm>
            <a:off x="7162800" y="455295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0…1100</a:t>
            </a:r>
          </a:p>
        </p:txBody>
      </p: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7162800" y="1809750"/>
            <a:ext cx="893763" cy="29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600">
                <a:solidFill>
                  <a:srgbClr val="000000"/>
                </a:solidFill>
              </a:rPr>
              <a:t>1…1100</a:t>
            </a:r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103438" y="1892300"/>
            <a:ext cx="1136650" cy="14636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6" name="Rectangle 44"/>
          <p:cNvSpPr>
            <a:spLocks noChangeArrowheads="1"/>
          </p:cNvSpPr>
          <p:nvPr/>
        </p:nvSpPr>
        <p:spPr bwMode="auto">
          <a:xfrm>
            <a:off x="2103438" y="1657350"/>
            <a:ext cx="113665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Register File</a:t>
            </a:r>
          </a:p>
        </p:txBody>
      </p:sp>
      <p:sp>
        <p:nvSpPr>
          <p:cNvPr id="8237" name="Rectangle 45"/>
          <p:cNvSpPr>
            <a:spLocks noChangeArrowheads="1"/>
          </p:cNvSpPr>
          <p:nvPr/>
        </p:nvSpPr>
        <p:spPr bwMode="auto">
          <a:xfrm>
            <a:off x="973138" y="2008188"/>
            <a:ext cx="865187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src1 addr</a:t>
            </a:r>
          </a:p>
        </p:txBody>
      </p:sp>
      <p:sp>
        <p:nvSpPr>
          <p:cNvPr id="8238" name="Rectangle 46"/>
          <p:cNvSpPr>
            <a:spLocks noChangeArrowheads="1"/>
          </p:cNvSpPr>
          <p:nvPr/>
        </p:nvSpPr>
        <p:spPr bwMode="auto">
          <a:xfrm>
            <a:off x="969963" y="2360613"/>
            <a:ext cx="8667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src2 addr</a:t>
            </a: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1031875" y="2711450"/>
            <a:ext cx="7667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dst addr</a:t>
            </a:r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1779588" y="282892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>
            <a:off x="1779588" y="212566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1779588" y="2478088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1779588" y="3179763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914400" y="3062288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write data</a:t>
            </a:r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>
            <a:off x="2103438" y="3473450"/>
            <a:ext cx="11366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2266950" y="3473450"/>
            <a:ext cx="919163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32 bits</a:t>
            </a:r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3240088" y="2184400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>
            <a:off x="3240088" y="3063875"/>
            <a:ext cx="3238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49" name="Rectangle 57"/>
          <p:cNvSpPr>
            <a:spLocks noChangeArrowheads="1"/>
          </p:cNvSpPr>
          <p:nvPr/>
        </p:nvSpPr>
        <p:spPr bwMode="auto">
          <a:xfrm>
            <a:off x="3530600" y="200977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src1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250" name="Rectangle 58"/>
          <p:cNvSpPr>
            <a:spLocks noChangeArrowheads="1"/>
          </p:cNvSpPr>
          <p:nvPr/>
        </p:nvSpPr>
        <p:spPr bwMode="auto">
          <a:xfrm>
            <a:off x="3530600" y="2886075"/>
            <a:ext cx="471488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src2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8251" name="Line 59"/>
          <p:cNvSpPr>
            <a:spLocks noChangeShapeType="1"/>
          </p:cNvSpPr>
          <p:nvPr/>
        </p:nvSpPr>
        <p:spPr bwMode="auto">
          <a:xfrm>
            <a:off x="3124200" y="1885950"/>
            <a:ext cx="0" cy="14636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1905000" y="2419350"/>
            <a:ext cx="1247775" cy="59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32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registers</a:t>
            </a:r>
          </a:p>
          <a:p>
            <a:pPr algn="r" eaLnBrk="0" hangingPunct="0">
              <a:lnSpc>
                <a:spcPct val="85000"/>
              </a:lnSpc>
            </a:pPr>
            <a:r>
              <a:rPr lang="en-US" sz="1400">
                <a:solidFill>
                  <a:srgbClr val="000000"/>
                </a:solidFill>
              </a:rPr>
              <a:t>($zero - $ra)</a:t>
            </a:r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4572000" y="48577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5181600" y="4171950"/>
            <a:ext cx="323850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>
            <a:off x="4572000" y="47815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 flipH="1">
            <a:off x="5257800" y="40957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>
            <a:off x="4572000" y="32575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8" name="Line 66"/>
          <p:cNvSpPr>
            <a:spLocks noChangeShapeType="1"/>
          </p:cNvSpPr>
          <p:nvPr/>
        </p:nvSpPr>
        <p:spPr bwMode="auto">
          <a:xfrm flipH="1">
            <a:off x="3276600" y="21145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 flipH="1">
            <a:off x="3276600" y="30289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0" name="Line 68"/>
          <p:cNvSpPr>
            <a:spLocks noChangeShapeType="1"/>
          </p:cNvSpPr>
          <p:nvPr/>
        </p:nvSpPr>
        <p:spPr bwMode="auto">
          <a:xfrm flipH="1">
            <a:off x="1828800" y="31051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61" name="Line 69"/>
          <p:cNvSpPr>
            <a:spLocks noChangeShapeType="1"/>
          </p:cNvSpPr>
          <p:nvPr/>
        </p:nvSpPr>
        <p:spPr bwMode="auto">
          <a:xfrm flipH="1">
            <a:off x="1828800" y="28003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352800" y="5010150"/>
            <a:ext cx="457200" cy="762000"/>
            <a:chOff x="1392" y="2880"/>
            <a:chExt cx="288" cy="480"/>
          </a:xfrm>
        </p:grpSpPr>
        <p:sp>
          <p:nvSpPr>
            <p:cNvPr id="8329" name="Line 73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74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75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2" name="Line 76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3" name="Line 77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4" name="Line 78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35" name="Line 79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65" name="Rectangle 80"/>
          <p:cNvSpPr>
            <a:spLocks noChangeArrowheads="1"/>
          </p:cNvSpPr>
          <p:nvPr/>
        </p:nvSpPr>
        <p:spPr bwMode="auto">
          <a:xfrm>
            <a:off x="3352800" y="5238750"/>
            <a:ext cx="47307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8266" name="Line 81"/>
          <p:cNvSpPr>
            <a:spLocks noChangeShapeType="1"/>
          </p:cNvSpPr>
          <p:nvPr/>
        </p:nvSpPr>
        <p:spPr bwMode="auto">
          <a:xfrm flipV="1">
            <a:off x="3048000" y="51625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7" name="Line 82"/>
          <p:cNvSpPr>
            <a:spLocks noChangeShapeType="1"/>
          </p:cNvSpPr>
          <p:nvPr/>
        </p:nvSpPr>
        <p:spPr bwMode="auto">
          <a:xfrm flipV="1">
            <a:off x="3048000" y="56197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68" name="Line 83"/>
          <p:cNvSpPr>
            <a:spLocks noChangeShapeType="1"/>
          </p:cNvSpPr>
          <p:nvPr/>
        </p:nvSpPr>
        <p:spPr bwMode="auto">
          <a:xfrm flipV="1">
            <a:off x="3810000" y="539115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73" name="Line 88"/>
          <p:cNvSpPr>
            <a:spLocks noChangeShapeType="1"/>
          </p:cNvSpPr>
          <p:nvPr/>
        </p:nvSpPr>
        <p:spPr bwMode="auto">
          <a:xfrm flipH="1">
            <a:off x="3810000" y="53149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4" name="Line 89"/>
          <p:cNvSpPr>
            <a:spLocks noChangeShapeType="1"/>
          </p:cNvSpPr>
          <p:nvPr/>
        </p:nvSpPr>
        <p:spPr bwMode="auto">
          <a:xfrm flipH="1">
            <a:off x="3048000" y="50863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5" name="Line 90"/>
          <p:cNvSpPr>
            <a:spLocks noChangeShapeType="1"/>
          </p:cNvSpPr>
          <p:nvPr/>
        </p:nvSpPr>
        <p:spPr bwMode="auto">
          <a:xfrm flipH="1">
            <a:off x="3048000" y="5543550"/>
            <a:ext cx="152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6" name="Line 91"/>
          <p:cNvSpPr>
            <a:spLocks noChangeShapeType="1"/>
          </p:cNvSpPr>
          <p:nvPr/>
        </p:nvSpPr>
        <p:spPr bwMode="auto">
          <a:xfrm>
            <a:off x="5562600" y="523875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7" name="Line 92"/>
          <p:cNvSpPr>
            <a:spLocks noChangeShapeType="1"/>
          </p:cNvSpPr>
          <p:nvPr/>
        </p:nvSpPr>
        <p:spPr bwMode="auto">
          <a:xfrm>
            <a:off x="5562600" y="5010150"/>
            <a:ext cx="1600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8" name="Line 93"/>
          <p:cNvSpPr>
            <a:spLocks noChangeShapeType="1"/>
          </p:cNvSpPr>
          <p:nvPr/>
        </p:nvSpPr>
        <p:spPr bwMode="auto">
          <a:xfrm flipV="1">
            <a:off x="6324600" y="478155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79" name="Line 94"/>
          <p:cNvSpPr>
            <a:spLocks noChangeShapeType="1"/>
          </p:cNvSpPr>
          <p:nvPr/>
        </p:nvSpPr>
        <p:spPr bwMode="auto">
          <a:xfrm flipV="1">
            <a:off x="6705600" y="478155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0" name="Line 95"/>
          <p:cNvSpPr>
            <a:spLocks noChangeShapeType="1"/>
          </p:cNvSpPr>
          <p:nvPr/>
        </p:nvSpPr>
        <p:spPr bwMode="auto">
          <a:xfrm flipV="1">
            <a:off x="5943600" y="478155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1" name="Line 96"/>
          <p:cNvSpPr>
            <a:spLocks noChangeShapeType="1"/>
          </p:cNvSpPr>
          <p:nvPr/>
        </p:nvSpPr>
        <p:spPr bwMode="auto">
          <a:xfrm flipV="1">
            <a:off x="5943600" y="447675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2" name="Line 97"/>
          <p:cNvSpPr>
            <a:spLocks noChangeShapeType="1"/>
          </p:cNvSpPr>
          <p:nvPr/>
        </p:nvSpPr>
        <p:spPr bwMode="auto">
          <a:xfrm flipV="1">
            <a:off x="6324600" y="447675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3" name="Line 98"/>
          <p:cNvSpPr>
            <a:spLocks noChangeShapeType="1"/>
          </p:cNvSpPr>
          <p:nvPr/>
        </p:nvSpPr>
        <p:spPr bwMode="auto">
          <a:xfrm flipV="1">
            <a:off x="6705600" y="4476750"/>
            <a:ext cx="0" cy="304800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84" name="Rectangle 99"/>
          <p:cNvSpPr>
            <a:spLocks noChangeArrowheads="1"/>
          </p:cNvSpPr>
          <p:nvPr/>
        </p:nvSpPr>
        <p:spPr bwMode="auto">
          <a:xfrm>
            <a:off x="5638800" y="52387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8285" name="Rectangle 100"/>
          <p:cNvSpPr>
            <a:spLocks noChangeArrowheads="1"/>
          </p:cNvSpPr>
          <p:nvPr/>
        </p:nvSpPr>
        <p:spPr bwMode="auto">
          <a:xfrm>
            <a:off x="6400800" y="52387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286" name="Rectangle 101"/>
          <p:cNvSpPr>
            <a:spLocks noChangeArrowheads="1"/>
          </p:cNvSpPr>
          <p:nvPr/>
        </p:nvSpPr>
        <p:spPr bwMode="auto">
          <a:xfrm>
            <a:off x="6781800" y="52387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8287" name="Rectangle 102"/>
          <p:cNvSpPr>
            <a:spLocks noChangeArrowheads="1"/>
          </p:cNvSpPr>
          <p:nvPr/>
        </p:nvSpPr>
        <p:spPr bwMode="auto">
          <a:xfrm>
            <a:off x="6781800" y="50101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8288" name="Rectangle 103"/>
          <p:cNvSpPr>
            <a:spLocks noChangeArrowheads="1"/>
          </p:cNvSpPr>
          <p:nvPr/>
        </p:nvSpPr>
        <p:spPr bwMode="auto">
          <a:xfrm>
            <a:off x="6400800" y="50101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8289" name="Rectangle 104"/>
          <p:cNvSpPr>
            <a:spLocks noChangeArrowheads="1"/>
          </p:cNvSpPr>
          <p:nvPr/>
        </p:nvSpPr>
        <p:spPr bwMode="auto">
          <a:xfrm>
            <a:off x="5638800" y="5010150"/>
            <a:ext cx="225425" cy="263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8290" name="Rectangle 105"/>
          <p:cNvSpPr>
            <a:spLocks noChangeArrowheads="1"/>
          </p:cNvSpPr>
          <p:nvPr/>
        </p:nvSpPr>
        <p:spPr bwMode="auto">
          <a:xfrm>
            <a:off x="5257800" y="5924550"/>
            <a:ext cx="1141413" cy="476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</a:rPr>
              <a:t>byte address</a:t>
            </a:r>
          </a:p>
          <a:p>
            <a:pPr eaLnBrk="0" hangingPunct="0"/>
            <a:r>
              <a:rPr lang="en-US" sz="1400">
                <a:solidFill>
                  <a:srgbClr val="000000"/>
                </a:solidFill>
              </a:rPr>
              <a:t>(big Endian)</a:t>
            </a:r>
          </a:p>
        </p:txBody>
      </p:sp>
      <p:cxnSp>
        <p:nvCxnSpPr>
          <p:cNvPr id="8291" name="AutoShape 106"/>
          <p:cNvCxnSpPr>
            <a:cxnSpLocks noChangeShapeType="1"/>
            <a:stCxn id="8290" idx="0"/>
            <a:endCxn id="8213" idx="1"/>
          </p:cNvCxnSpPr>
          <p:nvPr/>
        </p:nvCxnSpPr>
        <p:spPr bwMode="auto">
          <a:xfrm rot="-5400000">
            <a:off x="5647531" y="5552282"/>
            <a:ext cx="554037" cy="190500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8292" name="Oval 107"/>
          <p:cNvSpPr>
            <a:spLocks noChangeArrowheads="1"/>
          </p:cNvSpPr>
          <p:nvPr/>
        </p:nvSpPr>
        <p:spPr bwMode="auto">
          <a:xfrm>
            <a:off x="1066800" y="4629150"/>
            <a:ext cx="990600" cy="45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3" name="Text Box 108"/>
          <p:cNvSpPr txBox="1">
            <a:spLocks noChangeArrowheads="1"/>
          </p:cNvSpPr>
          <p:nvPr/>
        </p:nvSpPr>
        <p:spPr bwMode="auto">
          <a:xfrm>
            <a:off x="990600" y="4572000"/>
            <a:ext cx="11430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rgbClr val="000000"/>
                </a:solidFill>
              </a:rPr>
              <a:t>Fetch</a:t>
            </a:r>
          </a:p>
          <a:p>
            <a:pPr algn="ctr" eaLnBrk="0" hangingPunct="0"/>
            <a:r>
              <a:rPr lang="en-US" sz="1400" b="1">
                <a:solidFill>
                  <a:srgbClr val="000000"/>
                </a:solidFill>
              </a:rPr>
              <a:t>PC = PC+4</a:t>
            </a:r>
          </a:p>
        </p:txBody>
      </p:sp>
      <p:sp>
        <p:nvSpPr>
          <p:cNvPr id="8294" name="Oval 109"/>
          <p:cNvSpPr>
            <a:spLocks noChangeArrowheads="1"/>
          </p:cNvSpPr>
          <p:nvPr/>
        </p:nvSpPr>
        <p:spPr bwMode="auto">
          <a:xfrm>
            <a:off x="1898650" y="5283200"/>
            <a:ext cx="577850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" name="Text Box 110"/>
          <p:cNvSpPr txBox="1">
            <a:spLocks noChangeArrowheads="1"/>
          </p:cNvSpPr>
          <p:nvPr/>
        </p:nvSpPr>
        <p:spPr bwMode="auto">
          <a:xfrm>
            <a:off x="1828800" y="5257800"/>
            <a:ext cx="82391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Decode</a:t>
            </a:r>
          </a:p>
        </p:txBody>
      </p:sp>
      <p:sp>
        <p:nvSpPr>
          <p:cNvPr id="8296" name="Oval 111"/>
          <p:cNvSpPr>
            <a:spLocks noChangeArrowheads="1"/>
          </p:cNvSpPr>
          <p:nvPr/>
        </p:nvSpPr>
        <p:spPr bwMode="auto">
          <a:xfrm>
            <a:off x="762000" y="5283200"/>
            <a:ext cx="536575" cy="33655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7" name="Text Box 112"/>
          <p:cNvSpPr txBox="1">
            <a:spLocks noChangeArrowheads="1"/>
          </p:cNvSpPr>
          <p:nvPr/>
        </p:nvSpPr>
        <p:spPr bwMode="auto">
          <a:xfrm>
            <a:off x="685800" y="5257800"/>
            <a:ext cx="598488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</a:rPr>
              <a:t>Exec</a:t>
            </a:r>
          </a:p>
        </p:txBody>
      </p:sp>
      <p:cxnSp>
        <p:nvCxnSpPr>
          <p:cNvPr id="58481" name="AutoShape 113"/>
          <p:cNvCxnSpPr>
            <a:cxnSpLocks noChangeShapeType="1"/>
            <a:stCxn id="8292" idx="6"/>
            <a:endCxn id="8294" idx="0"/>
          </p:cNvCxnSpPr>
          <p:nvPr/>
        </p:nvCxnSpPr>
        <p:spPr bwMode="auto">
          <a:xfrm>
            <a:off x="2057400" y="4857750"/>
            <a:ext cx="130175" cy="425450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2" name="AutoShape 114"/>
          <p:cNvCxnSpPr>
            <a:cxnSpLocks noChangeShapeType="1"/>
            <a:stCxn id="8294" idx="4"/>
            <a:endCxn id="8296" idx="4"/>
          </p:cNvCxnSpPr>
          <p:nvPr/>
        </p:nvCxnSpPr>
        <p:spPr bwMode="auto">
          <a:xfrm rot="5400000">
            <a:off x="1608138" y="5041900"/>
            <a:ext cx="1588" cy="1157287"/>
          </a:xfrm>
          <a:prstGeom prst="curvedConnector3">
            <a:avLst>
              <a:gd name="adj1" fmla="val 14400005"/>
            </a:avLst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8483" name="AutoShape 115"/>
          <p:cNvCxnSpPr>
            <a:cxnSpLocks noChangeShapeType="1"/>
            <a:stCxn id="8296" idx="0"/>
            <a:endCxn id="8292" idx="2"/>
          </p:cNvCxnSpPr>
          <p:nvPr/>
        </p:nvCxnSpPr>
        <p:spPr bwMode="auto">
          <a:xfrm rot="-5400000">
            <a:off x="835819" y="5052219"/>
            <a:ext cx="425450" cy="36512"/>
          </a:xfrm>
          <a:prstGeom prst="curvedConnector2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89960"/>
          </a:xfrm>
        </p:spPr>
        <p:txBody>
          <a:bodyPr wrap="square" lIns="63500" tIns="25400" rIns="63500" bIns="25400" anchor="t">
            <a:spAutoFit/>
          </a:bodyPr>
          <a:lstStyle/>
          <a:p>
            <a:pPr eaLnBrk="1" hangingPunct="1">
              <a:defRPr/>
            </a:pPr>
            <a:r>
              <a:rPr lang="en-US" dirty="0" smtClean="0"/>
              <a:t>MIPS R3000 ISA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052736"/>
            <a:ext cx="5448300" cy="2886075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>
              <a:lnSpc>
                <a:spcPct val="86000"/>
              </a:lnSpc>
            </a:pPr>
            <a:r>
              <a:rPr lang="en-US" sz="2400" dirty="0" smtClean="0"/>
              <a:t>Instruction Categories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Arithmetic 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Load/Store</a:t>
            </a:r>
          </a:p>
          <a:p>
            <a:pPr marL="800100" lvl="1" indent="-342900" eaLnBrk="1" hangingPunct="1"/>
            <a:r>
              <a:rPr lang="en-US" sz="2000" dirty="0" smtClean="0">
                <a:solidFill>
                  <a:srgbClr val="6600FF"/>
                </a:solidFill>
              </a:rPr>
              <a:t>Jump and Branch</a:t>
            </a:r>
          </a:p>
          <a:p>
            <a:pPr marL="800100" lvl="1" indent="-342900" eaLnBrk="1" hangingPunct="1"/>
            <a:r>
              <a:rPr lang="en-US" sz="2000" dirty="0" smtClean="0"/>
              <a:t>Floating Point</a:t>
            </a:r>
          </a:p>
          <a:p>
            <a:pPr marL="1146175" lvl="2" indent="-176213" eaLnBrk="1" hangingPunct="1"/>
            <a:r>
              <a:rPr lang="en-US" sz="1800" dirty="0" smtClean="0"/>
              <a:t>coprocessor</a:t>
            </a:r>
          </a:p>
          <a:p>
            <a:pPr marL="800100" lvl="1" indent="-342900" eaLnBrk="1" hangingPunct="1"/>
            <a:r>
              <a:rPr lang="en-US" sz="2000" dirty="0" smtClean="0"/>
              <a:t>Memory Management</a:t>
            </a:r>
          </a:p>
          <a:p>
            <a:pPr marL="800100" lvl="1" indent="-342900" eaLnBrk="1" hangingPunct="1"/>
            <a:r>
              <a:rPr lang="en-US" sz="2000" dirty="0" smtClean="0"/>
              <a:t>Special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007100" y="1443409"/>
            <a:ext cx="199390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432550" y="2035547"/>
            <a:ext cx="939800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R0 - R31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007100" y="3170609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007100" y="3475409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007100" y="3805609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750050" y="3157909"/>
            <a:ext cx="4079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13550" y="3462709"/>
            <a:ext cx="330200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HI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750050" y="3818309"/>
            <a:ext cx="40957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 b="1">
                <a:solidFill>
                  <a:srgbClr val="000000"/>
                </a:solidFill>
              </a:rPr>
              <a:t>LO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301750" y="4664124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651000" y="4683174"/>
            <a:ext cx="3841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2460625" y="4664124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352800" y="4664124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301750" y="5227687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651000" y="5246737"/>
            <a:ext cx="3841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460625" y="5227687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352800" y="5227687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4235450" y="5227687"/>
            <a:ext cx="26987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1295400" y="5769024"/>
            <a:ext cx="113665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651000" y="5788074"/>
            <a:ext cx="3841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2490788" y="5769024"/>
            <a:ext cx="4443412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4244975" y="4664124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5121275" y="4664124"/>
            <a:ext cx="860425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6019800" y="4664124"/>
            <a:ext cx="952500" cy="228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2738438" y="4638724"/>
            <a:ext cx="2952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3625850" y="4638724"/>
            <a:ext cx="255588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rt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4560888" y="4683174"/>
            <a:ext cx="30480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rd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364163" y="4683174"/>
            <a:ext cx="32385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sa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6130925" y="4683174"/>
            <a:ext cx="55880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funct</a:t>
            </a:r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2738438" y="5197524"/>
            <a:ext cx="295275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rs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3625850" y="5253087"/>
            <a:ext cx="255588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rt</a:t>
            </a:r>
          </a:p>
        </p:txBody>
      </p:sp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4879975" y="5253087"/>
            <a:ext cx="1004888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immediate</a:t>
            </a:r>
          </a:p>
        </p:txBody>
      </p:sp>
      <p:sp>
        <p:nvSpPr>
          <p:cNvPr id="9251" name="Rectangle 36"/>
          <p:cNvSpPr>
            <a:spLocks noChangeArrowheads="1"/>
          </p:cNvSpPr>
          <p:nvPr/>
        </p:nvSpPr>
        <p:spPr bwMode="auto">
          <a:xfrm>
            <a:off x="6429375" y="1027484"/>
            <a:ext cx="110648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</a:rPr>
              <a:t>Registers</a:t>
            </a:r>
          </a:p>
        </p:txBody>
      </p:sp>
      <p:sp>
        <p:nvSpPr>
          <p:cNvPr id="9252" name="Rectangle 37"/>
          <p:cNvSpPr>
            <a:spLocks noChangeArrowheads="1"/>
          </p:cNvSpPr>
          <p:nvPr/>
        </p:nvSpPr>
        <p:spPr bwMode="auto">
          <a:xfrm>
            <a:off x="6934200" y="4587924"/>
            <a:ext cx="10731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</a:rPr>
              <a:t>R Format</a:t>
            </a:r>
          </a:p>
        </p:txBody>
      </p:sp>
      <p:sp>
        <p:nvSpPr>
          <p:cNvPr id="9253" name="Rectangle 38"/>
          <p:cNvSpPr>
            <a:spLocks noChangeArrowheads="1"/>
          </p:cNvSpPr>
          <p:nvPr/>
        </p:nvSpPr>
        <p:spPr bwMode="auto">
          <a:xfrm>
            <a:off x="6994525" y="5121324"/>
            <a:ext cx="98425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</a:rPr>
              <a:t>I Format</a:t>
            </a:r>
          </a:p>
        </p:txBody>
      </p:sp>
      <p:sp>
        <p:nvSpPr>
          <p:cNvPr id="9254" name="Rectangle 39"/>
          <p:cNvSpPr>
            <a:spLocks noChangeArrowheads="1"/>
          </p:cNvSpPr>
          <p:nvPr/>
        </p:nvSpPr>
        <p:spPr bwMode="auto">
          <a:xfrm>
            <a:off x="1536700" y="443711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55" name="Rectangle 40"/>
          <p:cNvSpPr>
            <a:spLocks noChangeArrowheads="1"/>
          </p:cNvSpPr>
          <p:nvPr/>
        </p:nvSpPr>
        <p:spPr bwMode="auto">
          <a:xfrm>
            <a:off x="2587625" y="443711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6" name="Rectangle 41"/>
          <p:cNvSpPr>
            <a:spLocks noChangeArrowheads="1"/>
          </p:cNvSpPr>
          <p:nvPr/>
        </p:nvSpPr>
        <p:spPr bwMode="auto">
          <a:xfrm>
            <a:off x="3502025" y="443711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7" name="Rectangle 42"/>
          <p:cNvSpPr>
            <a:spLocks noChangeArrowheads="1"/>
          </p:cNvSpPr>
          <p:nvPr/>
        </p:nvSpPr>
        <p:spPr bwMode="auto">
          <a:xfrm>
            <a:off x="4419600" y="443711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8" name="Rectangle 43"/>
          <p:cNvSpPr>
            <a:spLocks noChangeArrowheads="1"/>
          </p:cNvSpPr>
          <p:nvPr/>
        </p:nvSpPr>
        <p:spPr bwMode="auto">
          <a:xfrm>
            <a:off x="5257800" y="443711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59" name="Rectangle 44"/>
          <p:cNvSpPr>
            <a:spLocks noChangeArrowheads="1"/>
          </p:cNvSpPr>
          <p:nvPr/>
        </p:nvSpPr>
        <p:spPr bwMode="auto">
          <a:xfrm>
            <a:off x="6248400" y="443711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0" name="Rectangle 45"/>
          <p:cNvSpPr>
            <a:spLocks noChangeArrowheads="1"/>
          </p:cNvSpPr>
          <p:nvPr/>
        </p:nvSpPr>
        <p:spPr bwMode="auto">
          <a:xfrm>
            <a:off x="914400" y="4077072"/>
            <a:ext cx="58674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42900" indent="-342900">
              <a:lnSpc>
                <a:spcPct val="86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rgbClr val="583E14"/>
                </a:solidFill>
                <a:latin typeface="Palatino Linotype" pitchFamily="18" charset="0"/>
              </a:rPr>
              <a:t>3 Instruction Formats: all 32 bits wide</a:t>
            </a:r>
          </a:p>
        </p:txBody>
      </p:sp>
      <p:sp>
        <p:nvSpPr>
          <p:cNvPr id="9261" name="Rectangle 46"/>
          <p:cNvSpPr>
            <a:spLocks noChangeArrowheads="1"/>
          </p:cNvSpPr>
          <p:nvPr/>
        </p:nvSpPr>
        <p:spPr bwMode="auto">
          <a:xfrm>
            <a:off x="1533525" y="493876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2" name="Rectangle 47"/>
          <p:cNvSpPr>
            <a:spLocks noChangeArrowheads="1"/>
          </p:cNvSpPr>
          <p:nvPr/>
        </p:nvSpPr>
        <p:spPr bwMode="auto">
          <a:xfrm>
            <a:off x="2584450" y="493876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3" name="Rectangle 48"/>
          <p:cNvSpPr>
            <a:spLocks noChangeArrowheads="1"/>
          </p:cNvSpPr>
          <p:nvPr/>
        </p:nvSpPr>
        <p:spPr bwMode="auto">
          <a:xfrm>
            <a:off x="3498850" y="4938762"/>
            <a:ext cx="612775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5 bits</a:t>
            </a:r>
          </a:p>
        </p:txBody>
      </p:sp>
      <p:sp>
        <p:nvSpPr>
          <p:cNvPr id="9264" name="Rectangle 51"/>
          <p:cNvSpPr>
            <a:spLocks noChangeArrowheads="1"/>
          </p:cNvSpPr>
          <p:nvPr/>
        </p:nvSpPr>
        <p:spPr bwMode="auto">
          <a:xfrm>
            <a:off x="5181600" y="4938762"/>
            <a:ext cx="725488" cy="258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16 bits</a:t>
            </a:r>
          </a:p>
        </p:txBody>
      </p:sp>
      <p:sp>
        <p:nvSpPr>
          <p:cNvPr id="9265" name="Rectangle 52"/>
          <p:cNvSpPr>
            <a:spLocks noChangeArrowheads="1"/>
          </p:cNvSpPr>
          <p:nvPr/>
        </p:nvSpPr>
        <p:spPr bwMode="auto">
          <a:xfrm>
            <a:off x="7010400" y="5686474"/>
            <a:ext cx="103981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600" b="1">
                <a:solidFill>
                  <a:srgbClr val="FF3300"/>
                </a:solidFill>
              </a:rPr>
              <a:t>J Format</a:t>
            </a:r>
          </a:p>
        </p:txBody>
      </p:sp>
      <p:sp>
        <p:nvSpPr>
          <p:cNvPr id="9266" name="Rectangle 53"/>
          <p:cNvSpPr>
            <a:spLocks noChangeArrowheads="1"/>
          </p:cNvSpPr>
          <p:nvPr/>
        </p:nvSpPr>
        <p:spPr bwMode="auto">
          <a:xfrm>
            <a:off x="1524000" y="5534074"/>
            <a:ext cx="612775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6 bits</a:t>
            </a:r>
          </a:p>
        </p:txBody>
      </p:sp>
      <p:sp>
        <p:nvSpPr>
          <p:cNvPr id="9267" name="Rectangle 58"/>
          <p:cNvSpPr>
            <a:spLocks noChangeArrowheads="1"/>
          </p:cNvSpPr>
          <p:nvPr/>
        </p:nvSpPr>
        <p:spPr bwMode="auto">
          <a:xfrm>
            <a:off x="4343400" y="5534074"/>
            <a:ext cx="725488" cy="258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600">
                <a:solidFill>
                  <a:srgbClr val="000000"/>
                </a:solidFill>
              </a:rPr>
              <a:t>26 bits</a:t>
            </a:r>
          </a:p>
        </p:txBody>
      </p:sp>
      <p:sp>
        <p:nvSpPr>
          <p:cNvPr id="9268" name="Rectangle 59"/>
          <p:cNvSpPr>
            <a:spLocks noChangeArrowheads="1"/>
          </p:cNvSpPr>
          <p:nvPr/>
        </p:nvSpPr>
        <p:spPr bwMode="auto">
          <a:xfrm>
            <a:off x="4876800" y="5759499"/>
            <a:ext cx="1092200" cy="231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sz="1400" b="1">
                <a:solidFill>
                  <a:srgbClr val="000000"/>
                </a:solidFill>
              </a:rPr>
              <a:t>jump target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6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8CFCF-DE93-4609-8BF9-1C981FCBFB1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b="1380"/>
          <a:stretch>
            <a:fillRect/>
          </a:stretch>
        </p:blipFill>
        <p:spPr bwMode="auto">
          <a:xfrm>
            <a:off x="3064063" y="2115343"/>
            <a:ext cx="609266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26" y="3107142"/>
            <a:ext cx="2498275" cy="2571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man_question_mark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1772816"/>
            <a:ext cx="2806311" cy="352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4072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762000"/>
          </a:xfrm>
        </p:spPr>
        <p:txBody>
          <a:bodyPr/>
          <a:lstStyle/>
          <a:p>
            <a:pPr>
              <a:defRPr/>
            </a:pPr>
            <a:r>
              <a:rPr dirty="0" smtClean="0"/>
              <a:t>High-Level </a:t>
            </a:r>
            <a:r>
              <a:rPr dirty="0"/>
              <a:t>Languages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536" y="899120"/>
            <a:ext cx="879532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Higher-level languages</a:t>
            </a:r>
          </a:p>
          <a:p>
            <a:pPr lvl="1"/>
            <a:r>
              <a:rPr lang="en-US" sz="2200" dirty="0" smtClean="0"/>
              <a:t>Allow the programmer to think in a </a:t>
            </a:r>
            <a:r>
              <a:rPr lang="en-US" sz="2200" i="1" dirty="0" smtClean="0"/>
              <a:t>more </a:t>
            </a:r>
            <a:r>
              <a:rPr lang="en-US" sz="2200" dirty="0" smtClean="0"/>
              <a:t>natural language </a:t>
            </a:r>
          </a:p>
          <a:p>
            <a:pPr lvl="2"/>
            <a:r>
              <a:rPr lang="en-US" sz="2000" dirty="0" smtClean="0"/>
              <a:t>Customized for their intended use, e.g., </a:t>
            </a:r>
          </a:p>
          <a:p>
            <a:pPr lvl="3"/>
            <a:r>
              <a:rPr lang="en-US" sz="1800" dirty="0" smtClean="0"/>
              <a:t>Fortran for scientific computation</a:t>
            </a:r>
          </a:p>
          <a:p>
            <a:pPr lvl="3"/>
            <a:r>
              <a:rPr lang="en-US" sz="1800" dirty="0" smtClean="0"/>
              <a:t>Cobol for business programming</a:t>
            </a:r>
          </a:p>
          <a:p>
            <a:pPr lvl="3"/>
            <a:r>
              <a:rPr lang="en-US" sz="1800" dirty="0" smtClean="0"/>
              <a:t>Lisp for symbol manipulation</a:t>
            </a:r>
          </a:p>
          <a:p>
            <a:pPr lvl="1"/>
            <a:r>
              <a:rPr lang="en-US" sz="2200" dirty="0" smtClean="0"/>
              <a:t>Improve programmer productivity and </a:t>
            </a:r>
            <a:r>
              <a:rPr lang="en-US" sz="2200" i="1" dirty="0" smtClean="0"/>
              <a:t>maintainability</a:t>
            </a:r>
          </a:p>
          <a:p>
            <a:pPr lvl="2"/>
            <a:r>
              <a:rPr lang="en-US" sz="2000" dirty="0" smtClean="0"/>
              <a:t>more understandable code that is easier to debug and validate</a:t>
            </a:r>
          </a:p>
          <a:p>
            <a:pPr lvl="1"/>
            <a:r>
              <a:rPr lang="en-US" sz="2200" dirty="0" smtClean="0"/>
              <a:t>Independent of</a:t>
            </a:r>
          </a:p>
          <a:p>
            <a:pPr lvl="2"/>
            <a:r>
              <a:rPr lang="en-US" sz="2000" dirty="0" smtClean="0"/>
              <a:t>Computer on which the applications are developed</a:t>
            </a:r>
          </a:p>
          <a:p>
            <a:pPr lvl="2"/>
            <a:r>
              <a:rPr lang="en-US" sz="2000" dirty="0" smtClean="0"/>
              <a:t>Computer on which the applications will execute</a:t>
            </a:r>
          </a:p>
          <a:p>
            <a:r>
              <a:rPr lang="en-US" sz="2400" dirty="0" smtClean="0"/>
              <a:t>Enabler</a:t>
            </a:r>
          </a:p>
          <a:p>
            <a:pPr lvl="1"/>
            <a:r>
              <a:rPr lang="en-US" sz="2000" dirty="0" smtClean="0"/>
              <a:t>Optimizing Compiler Technology</a:t>
            </a:r>
            <a:endParaRPr lang="en-US" sz="1200" dirty="0" smtClean="0"/>
          </a:p>
          <a:p>
            <a:r>
              <a:rPr lang="en-US" sz="2400" dirty="0" smtClean="0"/>
              <a:t>Now very little programming at the assembler level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92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/>
        </p:nvSpPr>
        <p:spPr bwMode="auto">
          <a:xfrm>
            <a:off x="838200" y="1066800"/>
            <a:ext cx="6781800" cy="49141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buClr>
                <a:srgbClr val="663300"/>
              </a:buClr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dirty="0">
                <a:solidFill>
                  <a:srgbClr val="422E0E"/>
                </a:solidFill>
                <a:latin typeface="Arial" pitchFamily="34" charset="0"/>
              </a:rPr>
              <a:t>High-level language program (in C)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swap (</a:t>
            </a:r>
            <a:r>
              <a:rPr lang="en-US" sz="1600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 v[], </a:t>
            </a:r>
            <a:r>
              <a:rPr lang="en-US" sz="1600" b="1" dirty="0" err="1">
                <a:solidFill>
                  <a:srgbClr val="0080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 k)</a:t>
            </a:r>
          </a:p>
          <a:p>
            <a:pPr eaLnBrk="0" hangingPunct="0"/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     . . .</a:t>
            </a:r>
          </a:p>
          <a:p>
            <a:pPr eaLnBrk="0" hangingPunct="0">
              <a:buClr>
                <a:schemeClr val="accent1"/>
              </a:buClr>
              <a:buSzPct val="75000"/>
              <a:buFont typeface="Wingdings" pitchFamily="2" charset="2"/>
              <a:buNone/>
            </a:pPr>
            <a:endParaRPr lang="en-US" b="1" dirty="0">
              <a:latin typeface="Arial" pitchFamily="34" charset="0"/>
            </a:endParaRPr>
          </a:p>
          <a:p>
            <a:pPr eaLnBrk="0" hangingPunct="0">
              <a:buClr>
                <a:srgbClr val="663300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solidFill>
                  <a:srgbClr val="422E0E"/>
                </a:solidFill>
                <a:latin typeface="Arial" pitchFamily="34" charset="0"/>
              </a:rPr>
              <a:t>Assembly language program (for MIPS)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 </a:t>
            </a: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swap:   </a:t>
            </a:r>
            <a:r>
              <a:rPr lang="en-US" sz="1400" b="1" dirty="0" err="1">
                <a:solidFill>
                  <a:srgbClr val="0000CC"/>
                </a:solidFill>
                <a:latin typeface="Courier New" pitchFamily="49" charset="0"/>
              </a:rPr>
              <a:t>sll</a:t>
            </a: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$2, $5, 2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        add    $2, $4, $2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ourier New" pitchFamily="49" charset="0"/>
              </a:rPr>
              <a:t>lw</a:t>
            </a: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$15, 0($2)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ourier New" pitchFamily="49" charset="0"/>
              </a:rPr>
              <a:t>lw</a:t>
            </a: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$16, 4($2)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ourier New" pitchFamily="49" charset="0"/>
              </a:rPr>
              <a:t>sw</a:t>
            </a: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$16, 0($2)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ourier New" pitchFamily="49" charset="0"/>
              </a:rPr>
              <a:t>sw</a:t>
            </a: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$15, 4($2)</a:t>
            </a:r>
          </a:p>
          <a:p>
            <a:pPr eaLnBrk="0" hangingPunct="0"/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        </a:t>
            </a:r>
            <a:r>
              <a:rPr lang="en-US" sz="1400" b="1" dirty="0" err="1">
                <a:solidFill>
                  <a:srgbClr val="0000CC"/>
                </a:solidFill>
                <a:latin typeface="Courier New" pitchFamily="49" charset="0"/>
              </a:rPr>
              <a:t>jr</a:t>
            </a:r>
            <a:r>
              <a:rPr lang="en-US" sz="1400" b="1" dirty="0">
                <a:solidFill>
                  <a:srgbClr val="0000CC"/>
                </a:solidFill>
                <a:latin typeface="Courier New" pitchFamily="49" charset="0"/>
              </a:rPr>
              <a:t>     $31</a:t>
            </a:r>
          </a:p>
          <a:p>
            <a:pPr eaLnBrk="0" hangingPunct="0"/>
            <a:endParaRPr lang="en-US" sz="1400" b="1" dirty="0">
              <a:solidFill>
                <a:srgbClr val="0000CC"/>
              </a:solidFill>
              <a:latin typeface="Courier New" pitchFamily="49" charset="0"/>
            </a:endParaRPr>
          </a:p>
          <a:p>
            <a:pPr eaLnBrk="0" hangingPunct="0">
              <a:buClr>
                <a:srgbClr val="663300"/>
              </a:buClr>
              <a:buSzPct val="100000"/>
              <a:buFont typeface="Arial" pitchFamily="34" charset="0"/>
              <a:buChar char="•"/>
            </a:pPr>
            <a:r>
              <a:rPr lang="en-US" dirty="0">
                <a:latin typeface="Arial" pitchFamily="34" charset="0"/>
              </a:rPr>
              <a:t> </a:t>
            </a:r>
            <a:r>
              <a:rPr lang="en-US" dirty="0">
                <a:solidFill>
                  <a:srgbClr val="422E0E"/>
                </a:solidFill>
                <a:latin typeface="Arial" pitchFamily="34" charset="0"/>
              </a:rPr>
              <a:t>Machine (object) code (for MIPS)</a:t>
            </a:r>
          </a:p>
          <a:p>
            <a:pPr eaLnBrk="0" hangingPunct="0"/>
            <a:r>
              <a:rPr lang="en-US" sz="1400" dirty="0">
                <a:latin typeface="Courier New" pitchFamily="49" charset="0"/>
              </a:rPr>
              <a:t>      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000000 00000 00101 0001000010000000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000000 00100 00010 0001000000100000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100011 00010 01111 0000000000000000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100011 00010 10000 0000000000000100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101011 00010 10000 0000000000000000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101011 00010 01111 0000000000000100</a:t>
            </a:r>
          </a:p>
          <a:p>
            <a:pPr eaLnBrk="0" hangingPunct="0"/>
            <a:r>
              <a:rPr lang="en-US" sz="1400" b="1" dirty="0">
                <a:solidFill>
                  <a:srgbClr val="000000"/>
                </a:solidFill>
                <a:latin typeface="Courier New" pitchFamily="49" charset="0"/>
              </a:rPr>
              <a:t>      000000 11111 00000 0000000000001000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8305800" cy="655638"/>
          </a:xfrm>
        </p:spPr>
        <p:txBody>
          <a:bodyPr/>
          <a:lstStyle/>
          <a:p>
            <a:pPr>
              <a:defRPr/>
            </a:pPr>
            <a:r>
              <a:rPr sz="3600" smtClean="0"/>
              <a:t>Translation from High Level Languages</a:t>
            </a:r>
            <a:endParaRPr sz="360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6248400" y="1905000"/>
            <a:ext cx="1600200" cy="685800"/>
          </a:xfrm>
          <a:prstGeom prst="ellipse">
            <a:avLst/>
          </a:prstGeom>
          <a:solidFill>
            <a:srgbClr val="CC99FF"/>
          </a:solidFill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C - Compiler</a:t>
            </a:r>
          </a:p>
        </p:txBody>
      </p:sp>
      <p:sp>
        <p:nvSpPr>
          <p:cNvPr id="55301" name="Arc 5"/>
          <p:cNvSpPr>
            <a:spLocks/>
          </p:cNvSpPr>
          <p:nvPr/>
        </p:nvSpPr>
        <p:spPr bwMode="auto">
          <a:xfrm>
            <a:off x="6477000" y="137160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Arc 6"/>
          <p:cNvSpPr>
            <a:spLocks/>
          </p:cNvSpPr>
          <p:nvPr/>
        </p:nvSpPr>
        <p:spPr bwMode="auto">
          <a:xfrm flipV="1">
            <a:off x="6477000" y="259080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6248400" y="4114800"/>
            <a:ext cx="1600200" cy="685800"/>
          </a:xfrm>
          <a:prstGeom prst="ellipse">
            <a:avLst/>
          </a:prstGeom>
          <a:solidFill>
            <a:srgbClr val="CC99FF"/>
          </a:solidFill>
          <a:ln w="1270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rgbClr val="000000"/>
                </a:solidFill>
                <a:latin typeface="Arial" pitchFamily="34" charset="0"/>
              </a:rPr>
              <a:t>Assembler</a:t>
            </a:r>
          </a:p>
        </p:txBody>
      </p:sp>
      <p:sp>
        <p:nvSpPr>
          <p:cNvPr id="55304" name="Arc 8"/>
          <p:cNvSpPr>
            <a:spLocks/>
          </p:cNvSpPr>
          <p:nvPr/>
        </p:nvSpPr>
        <p:spPr bwMode="auto">
          <a:xfrm>
            <a:off x="6477000" y="358140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Arc 9"/>
          <p:cNvSpPr>
            <a:spLocks/>
          </p:cNvSpPr>
          <p:nvPr/>
        </p:nvSpPr>
        <p:spPr bwMode="auto">
          <a:xfrm flipV="1">
            <a:off x="6477000" y="4800600"/>
            <a:ext cx="685800" cy="5334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533400 h 21600"/>
              <a:gd name="T4" fmla="*/ 0 w 21600"/>
              <a:gd name="T5" fmla="*/ 5334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FF33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2155342" y="2655336"/>
            <a:ext cx="53022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1474304" y="4634948"/>
            <a:ext cx="68262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09" name="AutoShape 13"/>
          <p:cNvCxnSpPr>
            <a:cxnSpLocks noChangeShapeType="1"/>
            <a:stCxn id="55307" idx="2"/>
            <a:endCxn id="55308" idx="0"/>
          </p:cNvCxnSpPr>
          <p:nvPr/>
        </p:nvCxnSpPr>
        <p:spPr bwMode="auto">
          <a:xfrm flipH="1">
            <a:off x="1815617" y="2893461"/>
            <a:ext cx="604837" cy="1731962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4091608" y="4634948"/>
            <a:ext cx="1193800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11" name="AutoShape 15"/>
          <p:cNvCxnSpPr>
            <a:cxnSpLocks noChangeShapeType="1"/>
            <a:stCxn id="55307" idx="2"/>
            <a:endCxn id="55310" idx="0"/>
          </p:cNvCxnSpPr>
          <p:nvPr/>
        </p:nvCxnSpPr>
        <p:spPr bwMode="auto">
          <a:xfrm>
            <a:off x="2420455" y="2883936"/>
            <a:ext cx="2268053" cy="1751012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3014868" y="2653748"/>
            <a:ext cx="304800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13" name="AutoShape 17"/>
          <p:cNvCxnSpPr>
            <a:cxnSpLocks noChangeShapeType="1"/>
            <a:stCxn id="55312" idx="2"/>
            <a:endCxn id="55314" idx="0"/>
          </p:cNvCxnSpPr>
          <p:nvPr/>
        </p:nvCxnSpPr>
        <p:spPr bwMode="auto">
          <a:xfrm>
            <a:off x="3167268" y="2882348"/>
            <a:ext cx="602078" cy="1752600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3482008" y="4634948"/>
            <a:ext cx="57467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3379304" y="2653748"/>
            <a:ext cx="304800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3763479" y="2653748"/>
            <a:ext cx="30162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2845904" y="4634948"/>
            <a:ext cx="57467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2234785" y="4634948"/>
            <a:ext cx="574675" cy="228600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19" name="AutoShape 23"/>
          <p:cNvCxnSpPr>
            <a:cxnSpLocks noChangeShapeType="1"/>
            <a:stCxn id="55316" idx="2"/>
            <a:endCxn id="55317" idx="0"/>
          </p:cNvCxnSpPr>
          <p:nvPr/>
        </p:nvCxnSpPr>
        <p:spPr bwMode="auto">
          <a:xfrm flipH="1">
            <a:off x="3133242" y="2891873"/>
            <a:ext cx="781050" cy="1733550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cxnSp>
        <p:nvCxnSpPr>
          <p:cNvPr id="55320" name="AutoShape 24"/>
          <p:cNvCxnSpPr>
            <a:cxnSpLocks noChangeShapeType="1"/>
            <a:stCxn id="55315" idx="2"/>
            <a:endCxn id="55318" idx="0"/>
          </p:cNvCxnSpPr>
          <p:nvPr/>
        </p:nvCxnSpPr>
        <p:spPr bwMode="auto">
          <a:xfrm flipH="1">
            <a:off x="2522123" y="2882348"/>
            <a:ext cx="1009581" cy="1752600"/>
          </a:xfrm>
          <a:prstGeom prst="straightConnector1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</p:cxn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2163279" y="3263348"/>
            <a:ext cx="377825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3001479" y="3263348"/>
            <a:ext cx="377825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Rectangle 27"/>
          <p:cNvSpPr>
            <a:spLocks noChangeArrowheads="1"/>
          </p:cNvSpPr>
          <p:nvPr/>
        </p:nvSpPr>
        <p:spPr bwMode="auto">
          <a:xfrm>
            <a:off x="3458679" y="3263348"/>
            <a:ext cx="192088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Rectangle 28"/>
          <p:cNvSpPr>
            <a:spLocks noChangeArrowheads="1"/>
          </p:cNvSpPr>
          <p:nvPr/>
        </p:nvSpPr>
        <p:spPr bwMode="auto">
          <a:xfrm>
            <a:off x="1474304" y="5244548"/>
            <a:ext cx="6858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Rectangle 29"/>
          <p:cNvSpPr>
            <a:spLocks noChangeArrowheads="1"/>
          </p:cNvSpPr>
          <p:nvPr/>
        </p:nvSpPr>
        <p:spPr bwMode="auto">
          <a:xfrm>
            <a:off x="2845904" y="5244548"/>
            <a:ext cx="6096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Rectangle 30"/>
          <p:cNvSpPr>
            <a:spLocks noChangeArrowheads="1"/>
          </p:cNvSpPr>
          <p:nvPr/>
        </p:nvSpPr>
        <p:spPr bwMode="auto">
          <a:xfrm>
            <a:off x="2242723" y="5244548"/>
            <a:ext cx="566737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Rectangle 31"/>
          <p:cNvSpPr>
            <a:spLocks noChangeArrowheads="1"/>
          </p:cNvSpPr>
          <p:nvPr/>
        </p:nvSpPr>
        <p:spPr bwMode="auto">
          <a:xfrm>
            <a:off x="3531704" y="5244548"/>
            <a:ext cx="17526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3684104" y="3263348"/>
            <a:ext cx="381000" cy="2286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29" name="AutoShape 33"/>
          <p:cNvCxnSpPr>
            <a:cxnSpLocks noChangeShapeType="1"/>
            <a:stCxn id="55321" idx="2"/>
            <a:endCxn id="55324" idx="0"/>
          </p:cNvCxnSpPr>
          <p:nvPr/>
        </p:nvCxnSpPr>
        <p:spPr bwMode="auto">
          <a:xfrm flipH="1">
            <a:off x="1817204" y="3501473"/>
            <a:ext cx="534988" cy="1733550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55330" name="AutoShape 34"/>
          <p:cNvCxnSpPr>
            <a:cxnSpLocks noChangeShapeType="1"/>
            <a:endCxn id="55325" idx="0"/>
          </p:cNvCxnSpPr>
          <p:nvPr/>
        </p:nvCxnSpPr>
        <p:spPr bwMode="auto">
          <a:xfrm flipH="1">
            <a:off x="3150704" y="3491948"/>
            <a:ext cx="1588" cy="1743075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55331" name="AutoShape 35"/>
          <p:cNvCxnSpPr>
            <a:cxnSpLocks noChangeShapeType="1"/>
            <a:stCxn id="55323" idx="2"/>
            <a:endCxn id="55327" idx="0"/>
          </p:cNvCxnSpPr>
          <p:nvPr/>
        </p:nvCxnSpPr>
        <p:spPr bwMode="auto">
          <a:xfrm>
            <a:off x="3555517" y="3501473"/>
            <a:ext cx="852487" cy="1733550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55332" name="AutoShape 36"/>
          <p:cNvCxnSpPr>
            <a:cxnSpLocks noChangeShapeType="1"/>
            <a:stCxn id="55328" idx="2"/>
            <a:endCxn id="55326" idx="0"/>
          </p:cNvCxnSpPr>
          <p:nvPr/>
        </p:nvCxnSpPr>
        <p:spPr bwMode="auto">
          <a:xfrm flipH="1">
            <a:off x="2526092" y="3491948"/>
            <a:ext cx="1348512" cy="1752600"/>
          </a:xfrm>
          <a:prstGeom prst="straightConnector1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6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5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2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52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52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52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52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2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2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5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5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5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5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01" grpId="0" animBg="1"/>
      <p:bldP spid="55302" grpId="0" animBg="1"/>
      <p:bldP spid="55303" grpId="0" animBg="1"/>
      <p:bldP spid="55304" grpId="0" animBg="1"/>
      <p:bldP spid="55305" grpId="0" animBg="1"/>
      <p:bldP spid="55307" grpId="0" animBg="1"/>
      <p:bldP spid="55308" grpId="0" animBg="1"/>
      <p:bldP spid="55310" grpId="0" animBg="1"/>
      <p:bldP spid="55312" grpId="0" animBg="1"/>
      <p:bldP spid="55314" grpId="0" animBg="1"/>
      <p:bldP spid="55315" grpId="0" animBg="1"/>
      <p:bldP spid="55316" grpId="0" animBg="1"/>
      <p:bldP spid="55317" grpId="0" animBg="1"/>
      <p:bldP spid="55318" grpId="0" animBg="1"/>
      <p:bldP spid="55321" grpId="0" animBg="1"/>
      <p:bldP spid="55322" grpId="0" animBg="1"/>
      <p:bldP spid="55323" grpId="0" animBg="1"/>
      <p:bldP spid="55324" grpId="0" animBg="1"/>
      <p:bldP spid="55325" grpId="0" animBg="1"/>
      <p:bldP spid="55326" grpId="0" animBg="1"/>
      <p:bldP spid="55327" grpId="0" animBg="1"/>
      <p:bldP spid="553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8305800" cy="5181600"/>
          </a:xfrm>
        </p:spPr>
        <p:txBody>
          <a:bodyPr/>
          <a:lstStyle/>
          <a:p>
            <a:r>
              <a:rPr lang="en-US" b="1" dirty="0" smtClean="0"/>
              <a:t>Syntax and semantics of a list of instructions</a:t>
            </a:r>
          </a:p>
          <a:p>
            <a:r>
              <a:rPr lang="en-US" dirty="0" smtClean="0"/>
              <a:t>Many ISAs</a:t>
            </a:r>
          </a:p>
          <a:p>
            <a:pPr lvl="1"/>
            <a:r>
              <a:rPr lang="en-US" dirty="0" smtClean="0"/>
              <a:t>X86/ia32, ia64, ARM, PowerPC</a:t>
            </a:r>
          </a:p>
          <a:p>
            <a:endParaRPr lang="en-US" dirty="0" smtClean="0"/>
          </a:p>
          <a:p>
            <a:r>
              <a:rPr lang="en-US" dirty="0" smtClean="0"/>
              <a:t>Quick reference guides available in “Interesting Reads” link in BB</a:t>
            </a:r>
          </a:p>
          <a:p>
            <a:endParaRPr lang="en-US" dirty="0" smtClean="0"/>
          </a:p>
          <a:p>
            <a:r>
              <a:rPr lang="en-US" dirty="0" smtClean="0"/>
              <a:t>RISC vs. CISC</a:t>
            </a:r>
          </a:p>
          <a:p>
            <a:pPr lvl="1"/>
            <a:r>
              <a:rPr lang="en-US" dirty="0" smtClean="0"/>
              <a:t>Reduced Instruction-Set Computer</a:t>
            </a:r>
          </a:p>
          <a:p>
            <a:pPr lvl="1"/>
            <a:r>
              <a:rPr lang="en-US" dirty="0" smtClean="0"/>
              <a:t>Complex Instruction-Set Computer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7772400" cy="2286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Instructions are also data</a:t>
            </a:r>
          </a:p>
          <a:p>
            <a:pPr marL="914400" lvl="1" indent="-514350"/>
            <a:r>
              <a:rPr lang="en-US" dirty="0" smtClean="0"/>
              <a:t>Encoded in binary and stored in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 Counter</a:t>
            </a:r>
          </a:p>
          <a:p>
            <a:pPr marL="914400" lvl="1" indent="-514350"/>
            <a:r>
              <a:rPr lang="en-US" dirty="0" smtClean="0"/>
              <a:t>Points to the location of the instruction to be executed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3505200"/>
            <a:ext cx="25908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Fetch </a:t>
            </a:r>
            <a:r>
              <a:rPr lang="en-US" b="1" dirty="0" smtClean="0">
                <a:solidFill>
                  <a:srgbClr val="008000"/>
                </a:solidFill>
              </a:rPr>
              <a:t>instruction</a:t>
            </a:r>
            <a:r>
              <a:rPr lang="en-US" dirty="0" smtClean="0"/>
              <a:t> from memory location pointed to by the </a:t>
            </a:r>
            <a:r>
              <a:rPr lang="en-US" b="1" dirty="0" smtClean="0">
                <a:solidFill>
                  <a:srgbClr val="008000"/>
                </a:solidFill>
              </a:rPr>
              <a:t>PC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05400" y="5038130"/>
            <a:ext cx="27069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Execute the </a:t>
            </a:r>
            <a:r>
              <a:rPr lang="en-US" b="1" dirty="0" smtClean="0">
                <a:solidFill>
                  <a:srgbClr val="008000"/>
                </a:solidFill>
              </a:rPr>
              <a:t>instruction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5038130"/>
            <a:ext cx="2590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Update the </a:t>
            </a:r>
            <a:r>
              <a:rPr lang="en-US" b="1" dirty="0" smtClean="0">
                <a:solidFill>
                  <a:srgbClr val="008000"/>
                </a:solidFill>
              </a:rPr>
              <a:t>PC</a:t>
            </a:r>
          </a:p>
        </p:txBody>
      </p:sp>
      <p:cxnSp>
        <p:nvCxnSpPr>
          <p:cNvPr id="8" name="Shape 7"/>
          <p:cNvCxnSpPr>
            <a:stCxn id="4" idx="3"/>
            <a:endCxn id="5" idx="0"/>
          </p:cNvCxnSpPr>
          <p:nvPr/>
        </p:nvCxnSpPr>
        <p:spPr bwMode="auto">
          <a:xfrm>
            <a:off x="5562600" y="3966865"/>
            <a:ext cx="896280" cy="107126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" name="Shape 9"/>
          <p:cNvCxnSpPr>
            <a:stCxn id="5" idx="2"/>
            <a:endCxn id="6" idx="2"/>
          </p:cNvCxnSpPr>
          <p:nvPr/>
        </p:nvCxnSpPr>
        <p:spPr bwMode="auto">
          <a:xfrm rot="5400000">
            <a:off x="4296240" y="3244822"/>
            <a:ext cx="12700" cy="432528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2" name="Curved Connector 11"/>
          <p:cNvCxnSpPr>
            <a:stCxn id="6" idx="0"/>
            <a:endCxn id="4" idx="1"/>
          </p:cNvCxnSpPr>
          <p:nvPr/>
        </p:nvCxnSpPr>
        <p:spPr bwMode="auto">
          <a:xfrm rot="5400000" flipH="1" flipV="1">
            <a:off x="2017068" y="4083398"/>
            <a:ext cx="1071265" cy="83820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666849"/>
          </a:xfrm>
        </p:spPr>
        <p:txBody>
          <a:bodyPr wrap="square" lIns="63500" tIns="25400" rIns="63500" bIns="25400" anchor="t">
            <a:spAutoFit/>
          </a:bodyPr>
          <a:lstStyle/>
          <a:p>
            <a:pPr>
              <a:defRPr/>
            </a:pPr>
            <a:r>
              <a:rPr sz="4000" dirty="0"/>
              <a:t>MIPS </a:t>
            </a:r>
            <a:r>
              <a:rPr sz="4000" dirty="0" smtClean="0"/>
              <a:t>R4000 ISA</a:t>
            </a:r>
            <a:endParaRPr sz="4000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990600"/>
            <a:ext cx="5448300" cy="3449638"/>
          </a:xfrm>
        </p:spPr>
        <p:txBody>
          <a:bodyPr lIns="63500" tIns="25400" rIns="63500" bIns="25400">
            <a:spAutoFit/>
          </a:bodyPr>
          <a:lstStyle/>
          <a:p>
            <a:pPr>
              <a:lnSpc>
                <a:spcPct val="86000"/>
              </a:lnSpc>
            </a:pPr>
            <a:r>
              <a:rPr lang="en-US" sz="2800" dirty="0" smtClean="0"/>
              <a:t>Instruction Categories</a:t>
            </a:r>
          </a:p>
          <a:p>
            <a:pPr marL="800100" lvl="1" indent="-342900"/>
            <a:r>
              <a:rPr lang="en-US" sz="2400" dirty="0" smtClean="0"/>
              <a:t>Arithmetic </a:t>
            </a:r>
          </a:p>
          <a:p>
            <a:pPr marL="800100" lvl="1" indent="-342900"/>
            <a:r>
              <a:rPr lang="en-US" sz="2400" dirty="0" smtClean="0"/>
              <a:t>Load/Store</a:t>
            </a:r>
          </a:p>
          <a:p>
            <a:pPr marL="800100" lvl="1" indent="-342900"/>
            <a:r>
              <a:rPr lang="en-US" sz="2400" dirty="0" smtClean="0"/>
              <a:t>Jump and Branch</a:t>
            </a:r>
          </a:p>
          <a:p>
            <a:pPr marL="800100" lvl="1" indent="-342900"/>
            <a:r>
              <a:rPr lang="en-US" sz="2400" dirty="0" smtClean="0"/>
              <a:t>Floating Point</a:t>
            </a:r>
          </a:p>
          <a:p>
            <a:pPr marL="1146175" lvl="2" indent="-176213"/>
            <a:r>
              <a:rPr lang="en-US" sz="2000" dirty="0" smtClean="0"/>
              <a:t>coprocessor</a:t>
            </a:r>
          </a:p>
          <a:p>
            <a:pPr marL="800100" lvl="1" indent="-342900"/>
            <a:r>
              <a:rPr lang="en-US" sz="2400" dirty="0" smtClean="0"/>
              <a:t>Memory Management</a:t>
            </a:r>
          </a:p>
          <a:p>
            <a:pPr marL="800100" lvl="1" indent="-342900"/>
            <a:r>
              <a:rPr lang="en-US" sz="2400" dirty="0" smtClean="0"/>
              <a:t>Special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930900" y="1455737"/>
            <a:ext cx="1993900" cy="1638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6356350" y="2047875"/>
            <a:ext cx="10414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R0 - R31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5930900" y="3182937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5930900" y="3487737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930900" y="3817937"/>
            <a:ext cx="1993900" cy="241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673850" y="3170237"/>
            <a:ext cx="444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PC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6737350" y="3475037"/>
            <a:ext cx="355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HI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673850" y="3830637"/>
            <a:ext cx="444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LO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1117600" y="4864100"/>
            <a:ext cx="12573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1543050" y="4902200"/>
            <a:ext cx="457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OP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2387600" y="4864100"/>
            <a:ext cx="9525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352800" y="4864100"/>
            <a:ext cx="9525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117600" y="5314404"/>
            <a:ext cx="12573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1543050" y="5352504"/>
            <a:ext cx="457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OP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2387600" y="5314404"/>
            <a:ext cx="9525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3352800" y="5314404"/>
            <a:ext cx="9525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318000" y="5314404"/>
            <a:ext cx="29845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1117600" y="5750396"/>
            <a:ext cx="12573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1543050" y="5788496"/>
            <a:ext cx="4572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OP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387600" y="5750396"/>
            <a:ext cx="49149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4318000" y="4864100"/>
            <a:ext cx="9525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5283200" y="4864100"/>
            <a:ext cx="9525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6227763" y="4864100"/>
            <a:ext cx="1054100" cy="342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2724150" y="4857750"/>
            <a:ext cx="342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rs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3689350" y="4857750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rt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692650" y="4902200"/>
            <a:ext cx="3556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rd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5581650" y="4902200"/>
            <a:ext cx="381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sa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6375400" y="4902200"/>
            <a:ext cx="685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funct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2724150" y="5303292"/>
            <a:ext cx="3429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rs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3689350" y="5358854"/>
            <a:ext cx="2921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rt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5238750" y="5358854"/>
            <a:ext cx="12573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immediate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4133850" y="5764684"/>
            <a:ext cx="1371600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jump target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533400" y="4495800"/>
            <a:ext cx="450215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1"/>
              </a:buClr>
              <a:buSzPct val="75000"/>
              <a:buFont typeface="Wingdings" pitchFamily="2" charset="2"/>
              <a:buChar char="q"/>
            </a:pPr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  3 Instruction Formats: all 32 bits wide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6353175" y="1039812"/>
            <a:ext cx="12223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rgbClr val="000000"/>
                </a:solidFill>
                <a:latin typeface="Arial" pitchFamily="34" charset="0"/>
              </a:rPr>
              <a:t>Registers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Arithmetic </a:t>
            </a:r>
            <a:r>
              <a:rPr dirty="0"/>
              <a:t>Instructions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1295400"/>
            <a:ext cx="7464425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MIPS assembly language arithmetic statement</a:t>
            </a:r>
          </a:p>
          <a:p>
            <a:pPr algn="ctr">
              <a:lnSpc>
                <a:spcPct val="90000"/>
              </a:lnSpc>
              <a:buFont typeface="Century Gothic" pitchFamily="34" charset="0"/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add	$t0, $s1, $s2</a:t>
            </a:r>
          </a:p>
          <a:p>
            <a:pPr algn="ctr">
              <a:lnSpc>
                <a:spcPct val="90000"/>
              </a:lnSpc>
              <a:buFont typeface="Century Gothic" pitchFamily="34" charset="0"/>
              <a:buNone/>
            </a:pPr>
            <a:r>
              <a:rPr lang="en-US" sz="2400" b="1" dirty="0" smtClean="0">
                <a:solidFill>
                  <a:srgbClr val="008000"/>
                </a:solidFill>
                <a:latin typeface="Courier New" pitchFamily="49" charset="0"/>
              </a:rPr>
              <a:t>sub	$t0, $s1, $s2</a:t>
            </a:r>
          </a:p>
          <a:p>
            <a:pPr algn="ctr">
              <a:lnSpc>
                <a:spcPct val="90000"/>
              </a:lnSpc>
              <a:buFont typeface="Century Gothic" pitchFamily="34" charset="0"/>
              <a:buNone/>
            </a:pPr>
            <a:endParaRPr lang="en-US" sz="24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Each arithmetic instruction performs only </a:t>
            </a:r>
            <a:r>
              <a:rPr lang="en-US" sz="2400" dirty="0" smtClean="0">
                <a:solidFill>
                  <a:srgbClr val="FF3300"/>
                </a:solidFill>
              </a:rPr>
              <a:t>one </a:t>
            </a:r>
            <a:r>
              <a:rPr lang="en-US" sz="2400" dirty="0" smtClean="0"/>
              <a:t>operation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Each arithmetic instruction specifies exactly </a:t>
            </a:r>
            <a:r>
              <a:rPr lang="en-US" sz="2400" dirty="0" smtClean="0">
                <a:solidFill>
                  <a:srgbClr val="FF3300"/>
                </a:solidFill>
              </a:rPr>
              <a:t>three</a:t>
            </a:r>
            <a:r>
              <a:rPr lang="en-US" sz="2400" dirty="0" smtClean="0"/>
              <a:t> operands</a:t>
            </a:r>
          </a:p>
          <a:p>
            <a:pPr lvl="1" algn="ctr">
              <a:lnSpc>
                <a:spcPct val="90000"/>
              </a:lnSpc>
              <a:buFont typeface="Century Gothic" pitchFamily="34" charset="0"/>
              <a:buNone/>
            </a:pPr>
            <a:r>
              <a:rPr lang="en-US" sz="2000" b="1" dirty="0" smtClean="0"/>
              <a:t>destination  </a:t>
            </a:r>
            <a:r>
              <a:rPr lang="en-US" sz="2000" b="1" dirty="0" smtClean="0">
                <a:sym typeface="Symbol" pitchFamily="18" charset="2"/>
              </a:rPr>
              <a:t> source1    op    source2</a:t>
            </a:r>
          </a:p>
          <a:p>
            <a:pPr>
              <a:lnSpc>
                <a:spcPct val="90000"/>
              </a:lnSpc>
            </a:pPr>
            <a:endParaRPr lang="en-US" sz="24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All operands are contained in the </a:t>
            </a:r>
            <a:r>
              <a:rPr lang="en-US" sz="2400" dirty="0" smtClean="0">
                <a:solidFill>
                  <a:srgbClr val="FF3300"/>
                </a:solidFill>
                <a:sym typeface="Symbol" pitchFamily="18" charset="2"/>
              </a:rPr>
              <a:t>Register File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$t0, $s1,$s2 are in Register File</a:t>
            </a:r>
            <a:endParaRPr lang="en-US" sz="2000" b="1" dirty="0" smtClean="0">
              <a:sym typeface="Symbol" pitchFamily="18" charset="2"/>
            </a:endParaRP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2439988" y="4267200"/>
            <a:ext cx="1527175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3276600" y="2438400"/>
            <a:ext cx="685800" cy="1828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4191000" y="4265613"/>
            <a:ext cx="1066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5715000" y="4343400"/>
            <a:ext cx="10668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5257800" y="4343400"/>
            <a:ext cx="457200" cy="457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 flipV="1">
            <a:off x="4724400" y="2438400"/>
            <a:ext cx="228600" cy="1828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H="1" flipV="1">
            <a:off x="3200400" y="2438400"/>
            <a:ext cx="22860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 flipH="1" flipV="1">
            <a:off x="5867400" y="2438400"/>
            <a:ext cx="457200" cy="1905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nimBg="1"/>
      <p:bldP spid="62469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 animBg="1"/>
    </p:bldLst>
  </p:timing>
</p:sld>
</file>

<file path=ppt/theme/theme1.xml><?xml version="1.0" encoding="utf-8"?>
<a:theme xmlns:a="http://schemas.openxmlformats.org/drawingml/2006/main" name="DCLabTemple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DCLabTemplete</Template>
  <TotalTime>867</TotalTime>
  <Words>2073</Words>
  <Application>Microsoft Office PowerPoint</Application>
  <PresentationFormat>화면 슬라이드 쇼(4:3)</PresentationFormat>
  <Paragraphs>727</Paragraphs>
  <Slides>34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50" baseType="lpstr">
      <vt:lpstr>Helvetica</vt:lpstr>
      <vt:lpstr>연세소제목체</vt:lpstr>
      <vt:lpstr>맑은 고딕</vt:lpstr>
      <vt:lpstr>굴림</vt:lpstr>
      <vt:lpstr>Century Gothic</vt:lpstr>
      <vt:lpstr>Courier New</vt:lpstr>
      <vt:lpstr>Trebuchet MS</vt:lpstr>
      <vt:lpstr>Antique Olive</vt:lpstr>
      <vt:lpstr>Arial</vt:lpstr>
      <vt:lpstr>Wingdings</vt:lpstr>
      <vt:lpstr>Candara</vt:lpstr>
      <vt:lpstr>YonseiLogo</vt:lpstr>
      <vt:lpstr>Palatino Linotype</vt:lpstr>
      <vt:lpstr>Wingdings 3</vt:lpstr>
      <vt:lpstr>Symbol</vt:lpstr>
      <vt:lpstr>DCLabTemplete</vt:lpstr>
      <vt:lpstr>CSI3102: Computer Architecture I</vt:lpstr>
      <vt:lpstr>What is this?</vt:lpstr>
      <vt:lpstr>The Instruction Set Architecture (ISA)</vt:lpstr>
      <vt:lpstr>High-Level Languages</vt:lpstr>
      <vt:lpstr>Translation from High Level Languages</vt:lpstr>
      <vt:lpstr>Instruction Set Architecture</vt:lpstr>
      <vt:lpstr>Main Concepts</vt:lpstr>
      <vt:lpstr>MIPS R4000 ISA</vt:lpstr>
      <vt:lpstr>Arithmetic Instructions</vt:lpstr>
      <vt:lpstr>Program Template</vt:lpstr>
      <vt:lpstr>.DATA, .TEXT, &amp; .GLOBL Directives</vt:lpstr>
      <vt:lpstr>Simple Program (2+3)</vt:lpstr>
      <vt:lpstr>Compiling More Complex Statements</vt:lpstr>
      <vt:lpstr>Compiling More Complex Statements</vt:lpstr>
      <vt:lpstr>MIPS Register File</vt:lpstr>
      <vt:lpstr>MIPS Register Convention</vt:lpstr>
      <vt:lpstr>MIPS ALU</vt:lpstr>
      <vt:lpstr>How does it work?</vt:lpstr>
      <vt:lpstr>Accessing Memory</vt:lpstr>
      <vt:lpstr>View of the Memory</vt:lpstr>
      <vt:lpstr>Memory Organization</vt:lpstr>
      <vt:lpstr>Compiling with Loads and Stores</vt:lpstr>
      <vt:lpstr>Compiling with Loads and Stores</vt:lpstr>
      <vt:lpstr>Compiling with a Variable Array Index</vt:lpstr>
      <vt:lpstr>Compiling with a Variable Array Index</vt:lpstr>
      <vt:lpstr>Branch Instructions</vt:lpstr>
      <vt:lpstr>Unconditional Jumps</vt:lpstr>
      <vt:lpstr>Compiling Loops</vt:lpstr>
      <vt:lpstr>Array access in Loop</vt:lpstr>
      <vt:lpstr>Example MIPS Programs</vt:lpstr>
      <vt:lpstr>MIPS Instructions</vt:lpstr>
      <vt:lpstr>MIPS Organization</vt:lpstr>
      <vt:lpstr>MIPS R3000 ISA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Power Multicore Computing</dc:title>
  <dc:creator>kyoung</dc:creator>
  <cp:lastModifiedBy>Registered User</cp:lastModifiedBy>
  <cp:revision>60</cp:revision>
  <dcterms:created xsi:type="dcterms:W3CDTF">2012-01-04T05:21:43Z</dcterms:created>
  <dcterms:modified xsi:type="dcterms:W3CDTF">2016-03-06T23:17:56Z</dcterms:modified>
</cp:coreProperties>
</file>