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7"/>
  </p:notesMasterIdLst>
  <p:sldIdLst>
    <p:sldId id="380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268" r:id="rId36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38"/>
      <p:bold r:id="rId39"/>
      <p:italic r:id="rId40"/>
      <p:boldItalic r:id="rId41"/>
    </p:embeddedFont>
    <p:embeddedFont>
      <p:font typeface="Palatino Linotype" panose="02040502050505030304" pitchFamily="18" charset="0"/>
      <p:regular r:id="rId42"/>
      <p:bold r:id="rId43"/>
      <p:italic r:id="rId44"/>
      <p:boldItalic r:id="rId45"/>
    </p:embeddedFont>
    <p:embeddedFont>
      <p:font typeface="Wingdings 3" panose="05040102010807070707" pitchFamily="18" charset="2"/>
      <p:regular r:id="rId46"/>
    </p:embeddedFont>
    <p:embeddedFont>
      <p:font typeface="Times" panose="02020603060405020304" pitchFamily="18" charset="0"/>
      <p:regular r:id="rId47"/>
      <p:bold r:id="rId48"/>
      <p:italic r:id="rId49"/>
      <p:boldItalic r:id="rId50"/>
    </p:embeddedFont>
    <p:embeddedFont>
      <p:font typeface="맑은 고딕" panose="020B0503020000020004" pitchFamily="50" charset="-127"/>
      <p:regular r:id="rId51"/>
      <p:bold r:id="rId52"/>
    </p:embeddedFont>
    <p:embeddedFont>
      <p:font typeface="연세소제목체" panose="020B0600000101010101" charset="-127"/>
      <p:regular r:id="rId53"/>
    </p:embeddedFont>
    <p:embeddedFont>
      <p:font typeface="YonseiLogo" panose="020B0600000101010101"/>
      <p:regular r:id="rId54"/>
    </p:embeddedFont>
    <p:embeddedFont>
      <p:font typeface="Trebuchet MS" panose="020B0603020202020204" pitchFamily="34" charset="0"/>
      <p:regular r:id="rId55"/>
      <p:bold r:id="rId56"/>
      <p:italic r:id="rId57"/>
      <p:boldItalic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6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445E-F584-4D49-993C-E4F5FC14EBF5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12F3D-FE3C-499D-9ED3-407FD3066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5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12F3D-FE3C-499D-9ED3-407FD30662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49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100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5890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856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2309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8753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850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8384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0216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1063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37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3F4FB-8ED4-4AF2-AF1C-5508E221BE5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 lIns="92975" tIns="46488" rIns="92975" bIns="4648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2827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6670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718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025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026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1350A-F707-4641-AA73-8423874AA32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221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B7969-207B-4B4B-BD1A-C83CCECD753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90255" tIns="44335" rIns="90255" bIns="44335"/>
          <a:lstStyle/>
          <a:p>
            <a:pPr eaLnBrk="1" hangingPunct="1"/>
            <a:endParaRPr lang="en-US" smtClean="0"/>
          </a:p>
        </p:txBody>
      </p:sp>
      <p:sp>
        <p:nvSpPr>
          <p:cNvPr id="37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3129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4236AA-A4E4-46DA-B481-A1184DAB6F9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barriers concept is important!!</a:t>
            </a:r>
          </a:p>
        </p:txBody>
      </p:sp>
    </p:spTree>
    <p:extLst>
      <p:ext uri="{BB962C8B-B14F-4D97-AF65-F5344CB8AC3E}">
        <p14:creationId xmlns:p14="http://schemas.microsoft.com/office/powerpoint/2010/main" val="331022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628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1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5857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040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556792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Trebuchet MS" pitchFamily="34" charset="0"/>
              </a:defRPr>
            </a:lvl1pPr>
          </a:lstStyle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03648" y="3645024"/>
            <a:ext cx="6400800" cy="72008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  <a:latin typeface="YonseiLog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altLang="ko-KR" dirty="0" smtClean="0"/>
              <a:t>Click to edit Master subtitle style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DE94-BFE8-4BC6-96C1-4B23A75CF5DC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835696" y="6346378"/>
            <a:ext cx="2895600" cy="365125"/>
          </a:xfrm>
        </p:spPr>
        <p:txBody>
          <a:bodyPr/>
          <a:lstStyle/>
          <a:p>
            <a:r>
              <a:rPr lang="en-US" altLang="ko-KR" smtClean="0"/>
              <a:t>Spring 2016 -- Lecture #2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60633" y="6339248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10011" y="4407495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Dependable Computing Lab.</a:t>
            </a:r>
          </a:p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Dept.</a:t>
            </a:r>
            <a:r>
              <a:rPr lang="en-US" altLang="ko-KR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 of Computer Science</a:t>
            </a:r>
          </a:p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Yonsei</a:t>
            </a:r>
            <a:r>
              <a:rPr lang="en-US" altLang="ko-KR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 University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YonseiLogo" pitchFamily="2" charset="0"/>
              <a:ea typeface="연세소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59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9889-5423-4129-9B58-F37A9E3262B0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#2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C2E1-6947-4AF2-82D0-BA249EAC9150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#2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51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83C9-CB0E-4077-B266-4724641580B7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#2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5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>
            <a:lvl1pPr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753475" cy="5404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E52A3AD6-EF0A-40E0-9D74-1BBFC096CCCD}" type="datetime1">
              <a:rPr lang="en-US" altLang="ko-KR" smtClean="0"/>
              <a:t>3/15/2016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02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10511-3AA4-443F-8D3C-321879C514A1}" type="datetime1">
              <a:rPr lang="en-US" altLang="ko-KR" smtClean="0"/>
              <a:t>3/15/2016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2016 -- Lecture #2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85903-0D27-48DF-B157-886E31158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202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A616FA2-0D02-466F-8BE5-7E24797A5A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5C4335D2-FC61-43DE-AFFA-89A765202C24}" type="datetime1">
              <a:rPr lang="en-US" altLang="ko-KR" smtClean="0"/>
              <a:t>3/15/2016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0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096E-61B6-4482-96C2-B417FB9556FF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99592" y="6339248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72008"/>
            <a:ext cx="5256386" cy="332656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1124745"/>
            <a:ext cx="8208912" cy="5040559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512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B65A21C-EE0B-45D5-B704-C44CDA9C2A25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Spring 2016 -- Lecture #2</a:t>
            </a:r>
            <a:endParaRPr lang="ko-KR" altLang="en-US" dirty="0" smtClean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6"/>
          </p:nvPr>
        </p:nvSpPr>
        <p:spPr>
          <a:xfrm>
            <a:off x="899592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11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358E-DEAD-49FD-8D2A-9FDCE14C6666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#2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71600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D7F8-1D15-40B3-801A-071B61DF6A90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#2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71600" y="6339248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72008"/>
            <a:ext cx="5256386" cy="332656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68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2216-A8BE-4988-BEFC-AE5F1B9951A3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#2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71600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A42F-F98D-4402-9D78-0FFF3AA9D5DD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#2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99592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72008"/>
            <a:ext cx="5256386" cy="332656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21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33B6-5645-494C-93F4-6319D3C36022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71600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D0A1-11BC-4F69-AEED-2214B1D43914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#2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7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4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38299" y="63392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DEDE-47F3-48DB-8D7C-C4539ED7539F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676400" y="63392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Spring 2016 -- Lecture #2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9592" y="6339249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  <a:effectLst>
            <a:outerShdw blurRad="40000" dist="127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23528" y="6165304"/>
            <a:ext cx="849694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>
            <a:outerShdw blurRad="40000" dist="127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kyoung\Downloads\DC LAB3.jp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212260"/>
            <a:ext cx="1503247" cy="61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14" y="6239644"/>
            <a:ext cx="548680" cy="54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l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143001"/>
            <a:ext cx="7086600" cy="121919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/>
              <a:t>CSI3102: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Computer Architecture I</a:t>
            </a:r>
            <a:endParaRPr lang="en-US" sz="4000" dirty="0"/>
          </a:p>
        </p:txBody>
      </p:sp>
      <p:sp>
        <p:nvSpPr>
          <p:cNvPr id="4" name="Subtitle 4"/>
          <p:cNvSpPr>
            <a:spLocks noGrp="1"/>
          </p:cNvSpPr>
          <p:nvPr>
            <p:ph type="subTitle" idx="1"/>
          </p:nvPr>
        </p:nvSpPr>
        <p:spPr>
          <a:xfrm>
            <a:off x="77648" y="2492896"/>
            <a:ext cx="6858000" cy="533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Function Calls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77137" y="3156992"/>
            <a:ext cx="4158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latin typeface="Candara" panose="020E0502030303020204" pitchFamily="34" charset="0"/>
              </a:rPr>
              <a:t>Recommended Reading :</a:t>
            </a:r>
            <a:r>
              <a:rPr lang="en-US" sz="2800" dirty="0" smtClean="0">
                <a:latin typeface="Candara" panose="020E0502030303020204" pitchFamily="34" charset="0"/>
              </a:rPr>
              <a:t>  </a:t>
            </a:r>
          </a:p>
          <a:p>
            <a:r>
              <a:rPr lang="en-US" sz="2800" dirty="0" smtClean="0">
                <a:latin typeface="Candara" panose="020E0502030303020204" pitchFamily="34" charset="0"/>
              </a:rPr>
              <a:t>COAD - Chapter 2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579597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ko-KR" dirty="0" smtClean="0">
                <a:ea typeface="굴림" pitchFamily="50" charset="-127"/>
              </a:rPr>
              <a:t>Courtesy of </a:t>
            </a:r>
            <a:r>
              <a:rPr lang="en-US" altLang="ko-KR" dirty="0" smtClean="0"/>
              <a:t>Prof. </a:t>
            </a:r>
            <a:r>
              <a:rPr lang="en-US" altLang="ko-KR" dirty="0" err="1" smtClean="0"/>
              <a:t>Aviral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Shrivastava</a:t>
            </a:r>
            <a:r>
              <a:rPr lang="en-US" altLang="ko-KR" dirty="0" smtClean="0"/>
              <a:t> in ASU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1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Requirements for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19200"/>
            <a:ext cx="77724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</a:rPr>
              <a:t>Pass arguments to the function</a:t>
            </a:r>
          </a:p>
          <a:p>
            <a:pPr eaLnBrk="1" hangingPunct="1"/>
            <a:r>
              <a:rPr lang="en-US" sz="2800" dirty="0" smtClean="0">
                <a:solidFill>
                  <a:srgbClr val="C00000"/>
                </a:solidFill>
              </a:rPr>
              <a:t>Get results from the function</a:t>
            </a:r>
          </a:p>
          <a:p>
            <a:pPr eaLnBrk="1" hangingPunct="1"/>
            <a:r>
              <a:rPr lang="en-US" sz="2800" dirty="0" smtClean="0"/>
              <a:t>Can call from anywhere</a:t>
            </a:r>
          </a:p>
          <a:p>
            <a:pPr eaLnBrk="1" hangingPunct="1"/>
            <a:r>
              <a:rPr lang="en-US" sz="2800" dirty="0" smtClean="0"/>
              <a:t>Can always return back</a:t>
            </a:r>
          </a:p>
          <a:p>
            <a:pPr eaLnBrk="1" hangingPunct="1"/>
            <a:r>
              <a:rPr lang="en-US" sz="2800" dirty="0" smtClean="0"/>
              <a:t>Nested and Recursive Functions</a:t>
            </a:r>
          </a:p>
          <a:p>
            <a:pPr eaLnBrk="1" hangingPunct="1"/>
            <a:r>
              <a:rPr lang="en-US" sz="2800" dirty="0" smtClean="0"/>
              <a:t>Saving and Restoring Registers</a:t>
            </a:r>
          </a:p>
          <a:p>
            <a:pPr eaLnBrk="1" hangingPunct="1"/>
            <a:r>
              <a:rPr lang="en-US" sz="2800" dirty="0" smtClean="0"/>
              <a:t>Functions with more than 4 parameters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3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Function Call Bookkeeping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764704"/>
            <a:ext cx="7924800" cy="5486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Registers play a major role in keeping track of information for function calls.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Register conventions:</a:t>
            </a:r>
          </a:p>
          <a:p>
            <a:pPr lvl="1" eaLnBrk="1" hangingPunct="1"/>
            <a:r>
              <a:rPr lang="en-US" b="1" dirty="0" smtClean="0"/>
              <a:t>Return address	$</a:t>
            </a:r>
            <a:r>
              <a:rPr lang="en-US" b="1" dirty="0" err="1" smtClean="0"/>
              <a:t>ra</a:t>
            </a:r>
            <a:endParaRPr lang="en-US" b="1" dirty="0" smtClean="0"/>
          </a:p>
          <a:p>
            <a:pPr lvl="1" eaLnBrk="1" hangingPunct="1"/>
            <a:r>
              <a:rPr lang="en-US" b="1" dirty="0" smtClean="0"/>
              <a:t>Arguments	$a0, $a1, $a2, $a3</a:t>
            </a:r>
          </a:p>
          <a:p>
            <a:pPr lvl="1" eaLnBrk="1" hangingPunct="1"/>
            <a:r>
              <a:rPr lang="en-US" b="1" dirty="0" smtClean="0"/>
              <a:t>Return value	$v0, $v1</a:t>
            </a:r>
          </a:p>
          <a:p>
            <a:pPr lvl="1" eaLnBrk="1" hangingPunct="1"/>
            <a:r>
              <a:rPr lang="en-US" b="1" dirty="0" smtClean="0"/>
              <a:t>Saved Local variables	$s0, $s1, … , $s7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stack is also used</a:t>
            </a:r>
          </a:p>
          <a:p>
            <a:pPr lvl="1" eaLnBrk="1" hangingPunct="1"/>
            <a:r>
              <a:rPr lang="en-US" dirty="0" smtClean="0"/>
              <a:t>we’ll study about that later.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616FA2-0D02-466F-8BE5-7E24797A5A3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6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Compiling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838200"/>
            <a:ext cx="7543800" cy="5051425"/>
          </a:xfrm>
        </p:spPr>
        <p:txBody>
          <a:bodyPr/>
          <a:lstStyle/>
          <a:p>
            <a:pPr algn="l" eaLnBrk="1" hangingPunct="1"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 ... sum(</a:t>
            </a:r>
            <a:r>
              <a:rPr lang="en-US" sz="2000" b="1" dirty="0" err="1" smtClean="0">
                <a:solidFill>
                  <a:srgbClr val="008000"/>
                </a:solidFill>
              </a:rPr>
              <a:t>a,b</a:t>
            </a:r>
            <a:r>
              <a:rPr lang="en-US" sz="2000" b="1" dirty="0" smtClean="0">
                <a:solidFill>
                  <a:srgbClr val="008000"/>
                </a:solidFill>
              </a:rPr>
              <a:t>);... /* </a:t>
            </a:r>
            <a:r>
              <a:rPr lang="en-US" sz="2000" b="1" dirty="0" err="1" smtClean="0">
                <a:solidFill>
                  <a:srgbClr val="008000"/>
                </a:solidFill>
              </a:rPr>
              <a:t>a,b</a:t>
            </a:r>
            <a:r>
              <a:rPr lang="en-US" sz="2000" b="1" dirty="0" smtClean="0">
                <a:solidFill>
                  <a:srgbClr val="008000"/>
                </a:solidFill>
              </a:rPr>
              <a:t>:$s0,$s1 */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}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endParaRPr lang="en-US" sz="2000" b="1" dirty="0" smtClean="0">
              <a:solidFill>
                <a:srgbClr val="008000"/>
              </a:solidFill>
            </a:endParaRPr>
          </a:p>
          <a:p>
            <a:pPr algn="l" eaLnBrk="1" hangingPunct="1">
              <a:buFont typeface="Times" charset="0"/>
              <a:buNone/>
            </a:pPr>
            <a:r>
              <a:rPr lang="en-US" sz="2000" b="1" dirty="0" err="1" smtClean="0">
                <a:solidFill>
                  <a:srgbClr val="008000"/>
                </a:solidFill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</a:rPr>
              <a:t> sum(</a:t>
            </a:r>
            <a:r>
              <a:rPr lang="en-US" sz="2000" b="1" dirty="0" err="1" smtClean="0">
                <a:solidFill>
                  <a:srgbClr val="008000"/>
                </a:solidFill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</a:rPr>
              <a:t> x, </a:t>
            </a:r>
            <a:r>
              <a:rPr lang="en-US" sz="2000" b="1" dirty="0" err="1" smtClean="0">
                <a:solidFill>
                  <a:srgbClr val="008000"/>
                </a:solidFill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</a:rPr>
              <a:t> y) {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	return </a:t>
            </a:r>
            <a:r>
              <a:rPr lang="en-US" sz="2000" b="1" dirty="0" err="1" smtClean="0">
                <a:solidFill>
                  <a:srgbClr val="008000"/>
                </a:solidFill>
              </a:rPr>
              <a:t>x+y</a:t>
            </a:r>
            <a:r>
              <a:rPr lang="en-US" sz="2000" b="1" dirty="0" smtClean="0">
                <a:solidFill>
                  <a:srgbClr val="008000"/>
                </a:solidFill>
              </a:rPr>
              <a:t>;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}</a:t>
            </a:r>
          </a:p>
          <a:p>
            <a:pPr algn="l" eaLnBrk="1" hangingPunct="1"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 </a:t>
            </a:r>
          </a:p>
          <a:p>
            <a:pPr algn="l" eaLnBrk="1" hangingPunct="1"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address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1000 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1004 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1008 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1012 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1016 </a:t>
            </a:r>
          </a:p>
          <a:p>
            <a:pPr algn="l" eaLnBrk="1" hangingPunct="1"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	2000 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2004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28600" y="2819400"/>
            <a:ext cx="861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60363" y="1630363"/>
            <a:ext cx="41069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C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06004" y="3424238"/>
            <a:ext cx="538930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M</a:t>
            </a:r>
            <a:b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</a:br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I</a:t>
            </a:r>
            <a:b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</a:br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P</a:t>
            </a:r>
            <a:b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</a:br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8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Compiling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838200"/>
            <a:ext cx="7010400" cy="5181600"/>
          </a:xfrm>
        </p:spPr>
        <p:txBody>
          <a:bodyPr>
            <a:normAutofit/>
          </a:bodyPr>
          <a:lstStyle/>
          <a:p>
            <a:pPr algn="l" eaLnBrk="1" hangingPunct="1"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 ... sum(</a:t>
            </a:r>
            <a:r>
              <a:rPr lang="en-US" sz="2000" b="1" dirty="0" err="1" smtClean="0">
                <a:solidFill>
                  <a:srgbClr val="008000"/>
                </a:solidFill>
              </a:rPr>
              <a:t>a,b</a:t>
            </a:r>
            <a:r>
              <a:rPr lang="en-US" sz="2000" b="1" dirty="0" smtClean="0">
                <a:solidFill>
                  <a:srgbClr val="008000"/>
                </a:solidFill>
              </a:rPr>
              <a:t>);... /* </a:t>
            </a:r>
            <a:r>
              <a:rPr lang="en-US" sz="2000" b="1" dirty="0" err="1" smtClean="0">
                <a:solidFill>
                  <a:srgbClr val="008000"/>
                </a:solidFill>
              </a:rPr>
              <a:t>a,b</a:t>
            </a:r>
            <a:r>
              <a:rPr lang="en-US" sz="2000" b="1" dirty="0" smtClean="0">
                <a:solidFill>
                  <a:srgbClr val="008000"/>
                </a:solidFill>
              </a:rPr>
              <a:t>:$s0,$s1 */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}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endParaRPr lang="en-US" sz="2000" b="1" dirty="0" smtClean="0">
              <a:solidFill>
                <a:srgbClr val="008000"/>
              </a:solidFill>
            </a:endParaRPr>
          </a:p>
          <a:p>
            <a:pPr algn="l" eaLnBrk="1" hangingPunct="1">
              <a:buFont typeface="Times" charset="0"/>
              <a:buNone/>
            </a:pPr>
            <a:r>
              <a:rPr lang="en-US" sz="2000" b="1" dirty="0" err="1" smtClean="0">
                <a:solidFill>
                  <a:srgbClr val="008000"/>
                </a:solidFill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</a:rPr>
              <a:t> sum(</a:t>
            </a:r>
            <a:r>
              <a:rPr lang="en-US" sz="2000" b="1" dirty="0" err="1" smtClean="0">
                <a:solidFill>
                  <a:srgbClr val="008000"/>
                </a:solidFill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</a:rPr>
              <a:t> x, </a:t>
            </a:r>
            <a:r>
              <a:rPr lang="en-US" sz="2000" b="1" dirty="0" err="1" smtClean="0">
                <a:solidFill>
                  <a:srgbClr val="008000"/>
                </a:solidFill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</a:rPr>
              <a:t> y) {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	return </a:t>
            </a:r>
            <a:r>
              <a:rPr lang="en-US" sz="2000" b="1" dirty="0" err="1" smtClean="0">
                <a:solidFill>
                  <a:srgbClr val="008000"/>
                </a:solidFill>
              </a:rPr>
              <a:t>x+y</a:t>
            </a:r>
            <a:r>
              <a:rPr lang="en-US" sz="2000" b="1" dirty="0" smtClean="0">
                <a:solidFill>
                  <a:srgbClr val="008000"/>
                </a:solidFill>
              </a:rPr>
              <a:t>;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}</a:t>
            </a:r>
          </a:p>
          <a:p>
            <a:pPr algn="l" eaLnBrk="1" hangingPunct="1"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 </a:t>
            </a:r>
          </a:p>
          <a:p>
            <a:pPr algn="l" eaLnBrk="1" hangingPunct="1"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address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1000 	add  $a0,$s0,$zero   	</a:t>
            </a:r>
            <a:r>
              <a:rPr lang="en-US" sz="2000" b="1" i="1" dirty="0" smtClean="0">
                <a:solidFill>
                  <a:srgbClr val="008000"/>
                </a:solidFill>
              </a:rPr>
              <a:t># x = a</a:t>
            </a:r>
            <a:r>
              <a:rPr lang="en-US" sz="2000" b="1" dirty="0" smtClean="0">
                <a:solidFill>
                  <a:srgbClr val="008000"/>
                </a:solidFill>
              </a:rPr>
              <a:t/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1004 	add  $a1,$s1,$zero   	</a:t>
            </a:r>
            <a:r>
              <a:rPr lang="en-US" sz="2000" b="1" i="1" dirty="0" smtClean="0">
                <a:solidFill>
                  <a:srgbClr val="008000"/>
                </a:solidFill>
              </a:rPr>
              <a:t># y = b</a:t>
            </a:r>
            <a:r>
              <a:rPr lang="en-US" sz="2000" b="1" dirty="0" smtClean="0">
                <a:solidFill>
                  <a:srgbClr val="008000"/>
                </a:solidFill>
              </a:rPr>
              <a:t> 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1008 	</a:t>
            </a:r>
            <a:r>
              <a:rPr lang="en-US" sz="2000" b="1" dirty="0" err="1" smtClean="0">
                <a:solidFill>
                  <a:srgbClr val="008000"/>
                </a:solidFill>
              </a:rPr>
              <a:t>addi</a:t>
            </a:r>
            <a:r>
              <a:rPr lang="en-US" sz="2000" b="1" dirty="0" smtClean="0">
                <a:solidFill>
                  <a:srgbClr val="008000"/>
                </a:solidFill>
              </a:rPr>
              <a:t> $ra,$zero,</a:t>
            </a:r>
            <a:r>
              <a:rPr lang="en-US" sz="2000" b="1" dirty="0" smtClean="0">
                <a:solidFill>
                  <a:srgbClr val="FF0000"/>
                </a:solidFill>
              </a:rPr>
              <a:t>1016</a:t>
            </a:r>
            <a:r>
              <a:rPr lang="en-US" sz="2000" b="1" dirty="0" smtClean="0">
                <a:solidFill>
                  <a:srgbClr val="008000"/>
                </a:solidFill>
              </a:rPr>
              <a:t> 	</a:t>
            </a:r>
            <a:r>
              <a:rPr lang="en-US" sz="2000" b="1" i="1" dirty="0" smtClean="0">
                <a:solidFill>
                  <a:srgbClr val="008000"/>
                </a:solidFill>
              </a:rPr>
              <a:t>#</a:t>
            </a:r>
            <a:r>
              <a:rPr lang="en-US" sz="2000" b="1" i="1" dirty="0" err="1" smtClean="0">
                <a:solidFill>
                  <a:srgbClr val="FF0000"/>
                </a:solidFill>
              </a:rPr>
              <a:t>ra</a:t>
            </a:r>
            <a:r>
              <a:rPr lang="en-US" sz="2000" b="1" i="1" dirty="0" smtClean="0">
                <a:solidFill>
                  <a:srgbClr val="FF0000"/>
                </a:solidFill>
              </a:rPr>
              <a:t>=1016</a:t>
            </a:r>
            <a:r>
              <a:rPr lang="en-US" sz="2000" b="1" dirty="0" smtClean="0">
                <a:solidFill>
                  <a:srgbClr val="008000"/>
                </a:solidFill>
              </a:rPr>
              <a:t/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1012 	j    sum 	         	</a:t>
            </a:r>
            <a:r>
              <a:rPr lang="en-US" sz="2000" b="1" i="1" dirty="0" smtClean="0">
                <a:solidFill>
                  <a:srgbClr val="008000"/>
                </a:solidFill>
              </a:rPr>
              <a:t>#jump to sum</a:t>
            </a:r>
            <a:r>
              <a:rPr lang="en-US" sz="2000" b="1" dirty="0" smtClean="0">
                <a:solidFill>
                  <a:srgbClr val="008000"/>
                </a:solidFill>
              </a:rPr>
              <a:t/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FF0000"/>
                </a:solidFill>
              </a:rPr>
              <a:t>1016</a:t>
            </a:r>
            <a:r>
              <a:rPr lang="en-US" sz="2000" b="1" dirty="0" smtClean="0">
                <a:solidFill>
                  <a:srgbClr val="008000"/>
                </a:solidFill>
              </a:rPr>
              <a:t> 	...</a:t>
            </a:r>
          </a:p>
          <a:p>
            <a:pPr algn="l" eaLnBrk="1" hangingPunct="1"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	2000 	sum: add $v0,$a0,$a1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2004 	</a:t>
            </a:r>
            <a:r>
              <a:rPr lang="en-US" sz="2000" b="1" dirty="0" err="1" smtClean="0">
                <a:solidFill>
                  <a:srgbClr val="008000"/>
                </a:solidFill>
              </a:rPr>
              <a:t>jr</a:t>
            </a:r>
            <a:r>
              <a:rPr lang="en-US" sz="2000" b="1" dirty="0" smtClean="0">
                <a:solidFill>
                  <a:srgbClr val="008000"/>
                </a:solidFill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</a:rPr>
              <a:t>$</a:t>
            </a:r>
            <a:r>
              <a:rPr lang="en-US" sz="2000" b="1" dirty="0" err="1" smtClean="0">
                <a:solidFill>
                  <a:srgbClr val="FF0000"/>
                </a:solidFill>
              </a:rPr>
              <a:t>ra</a:t>
            </a:r>
            <a:r>
              <a:rPr lang="en-US" sz="2000" b="1" dirty="0" smtClean="0">
                <a:solidFill>
                  <a:srgbClr val="008000"/>
                </a:solidFill>
              </a:rPr>
              <a:t>			</a:t>
            </a:r>
            <a:r>
              <a:rPr lang="en-US" sz="2000" b="1" i="1" dirty="0" smtClean="0">
                <a:solidFill>
                  <a:srgbClr val="008000"/>
                </a:solidFill>
              </a:rPr>
              <a:t># new instruction</a:t>
            </a:r>
            <a:endParaRPr lang="en-US" sz="2000" b="1" dirty="0" smtClean="0">
              <a:solidFill>
                <a:srgbClr val="008000"/>
              </a:solidFill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28600" y="2819400"/>
            <a:ext cx="861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60363" y="1554163"/>
            <a:ext cx="41069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C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06004" y="3348038"/>
            <a:ext cx="538930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M</a:t>
            </a:r>
            <a:b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</a:br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I</a:t>
            </a:r>
            <a:b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</a:br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P</a:t>
            </a:r>
            <a:b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</a:br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Requirements for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19200"/>
            <a:ext cx="7772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0000FF"/>
                </a:solidFill>
              </a:rPr>
              <a:t>Pass arguments to the function</a:t>
            </a:r>
          </a:p>
          <a:p>
            <a:pPr lvl="1" eaLnBrk="1" hangingPunct="1"/>
            <a:r>
              <a:rPr lang="en-US" sz="2400" b="1" dirty="0" smtClean="0"/>
              <a:t>$a0, $a1, $a2, $a3</a:t>
            </a:r>
          </a:p>
          <a:p>
            <a:pPr eaLnBrk="1" hangingPunct="1"/>
            <a:r>
              <a:rPr lang="en-US" sz="2800" dirty="0" smtClean="0">
                <a:solidFill>
                  <a:srgbClr val="0000FF"/>
                </a:solidFill>
              </a:rPr>
              <a:t>Get results from the function</a:t>
            </a:r>
          </a:p>
          <a:p>
            <a:pPr lvl="1" eaLnBrk="1" hangingPunct="1"/>
            <a:r>
              <a:rPr lang="en-US" sz="2400" b="1" dirty="0" smtClean="0"/>
              <a:t>$v0, $v1</a:t>
            </a:r>
          </a:p>
          <a:p>
            <a:pPr eaLnBrk="1" hangingPunct="1"/>
            <a:r>
              <a:rPr lang="en-US" sz="2800" dirty="0" smtClean="0">
                <a:solidFill>
                  <a:srgbClr val="C00000"/>
                </a:solidFill>
              </a:rPr>
              <a:t>Can call from anywhere</a:t>
            </a:r>
          </a:p>
          <a:p>
            <a:pPr eaLnBrk="1" hangingPunct="1"/>
            <a:r>
              <a:rPr lang="en-US" sz="2800" dirty="0" smtClean="0">
                <a:solidFill>
                  <a:srgbClr val="C00000"/>
                </a:solidFill>
              </a:rPr>
              <a:t>Can always return back</a:t>
            </a:r>
          </a:p>
          <a:p>
            <a:pPr eaLnBrk="1" hangingPunct="1"/>
            <a:r>
              <a:rPr lang="en-US" sz="2800" dirty="0" smtClean="0"/>
              <a:t>Nested and Recursive Function</a:t>
            </a:r>
          </a:p>
          <a:p>
            <a:pPr eaLnBrk="1" hangingPunct="1"/>
            <a:r>
              <a:rPr lang="en-US" sz="2800" dirty="0" smtClean="0"/>
              <a:t>Saving and Restoring Registers</a:t>
            </a:r>
          </a:p>
          <a:p>
            <a:pPr eaLnBrk="1" hangingPunct="1"/>
            <a:r>
              <a:rPr lang="en-US" sz="2800" dirty="0" smtClean="0"/>
              <a:t>Functions with more than 4 parameters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69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Compiling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219200"/>
            <a:ext cx="7402016" cy="3200400"/>
          </a:xfrm>
        </p:spPr>
        <p:txBody>
          <a:bodyPr>
            <a:normAutofit/>
          </a:bodyPr>
          <a:lstStyle/>
          <a:p>
            <a:pPr algn="l" eaLnBrk="1" hangingPunct="1"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 ... sum(</a:t>
            </a:r>
            <a:r>
              <a:rPr lang="en-US" sz="2000" b="1" dirty="0" err="1" smtClean="0">
                <a:solidFill>
                  <a:srgbClr val="008000"/>
                </a:solidFill>
              </a:rPr>
              <a:t>a,b</a:t>
            </a:r>
            <a:r>
              <a:rPr lang="en-US" sz="2000" b="1" dirty="0" smtClean="0">
                <a:solidFill>
                  <a:srgbClr val="008000"/>
                </a:solidFill>
              </a:rPr>
              <a:t>);... /* </a:t>
            </a:r>
            <a:r>
              <a:rPr lang="en-US" sz="2000" b="1" dirty="0" err="1" smtClean="0">
                <a:solidFill>
                  <a:srgbClr val="008000"/>
                </a:solidFill>
              </a:rPr>
              <a:t>a,b</a:t>
            </a:r>
            <a:r>
              <a:rPr lang="en-US" sz="2000" b="1" dirty="0" smtClean="0">
                <a:solidFill>
                  <a:srgbClr val="008000"/>
                </a:solidFill>
              </a:rPr>
              <a:t>:$s0,$s1 */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}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err="1" smtClean="0">
                <a:solidFill>
                  <a:srgbClr val="008000"/>
                </a:solidFill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</a:rPr>
              <a:t> sum(</a:t>
            </a:r>
            <a:r>
              <a:rPr lang="en-US" sz="2000" b="1" dirty="0" err="1" smtClean="0">
                <a:solidFill>
                  <a:srgbClr val="008000"/>
                </a:solidFill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</a:rPr>
              <a:t> x, </a:t>
            </a:r>
            <a:r>
              <a:rPr lang="en-US" sz="2000" b="1" dirty="0" err="1" smtClean="0">
                <a:solidFill>
                  <a:srgbClr val="008000"/>
                </a:solidFill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</a:rPr>
              <a:t> y) {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	return </a:t>
            </a:r>
            <a:r>
              <a:rPr lang="en-US" sz="2000" b="1" dirty="0" err="1" smtClean="0">
                <a:solidFill>
                  <a:srgbClr val="008000"/>
                </a:solidFill>
              </a:rPr>
              <a:t>x+y</a:t>
            </a:r>
            <a:r>
              <a:rPr lang="en-US" sz="2000" b="1" dirty="0" smtClean="0">
                <a:solidFill>
                  <a:srgbClr val="008000"/>
                </a:solidFill>
              </a:rPr>
              <a:t>;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}</a:t>
            </a:r>
          </a:p>
          <a:p>
            <a:pPr algn="l" eaLnBrk="1" hangingPunct="1"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 </a:t>
            </a:r>
          </a:p>
          <a:p>
            <a:pPr algn="l" eaLnBrk="1" hangingPunct="1">
              <a:buFont typeface="Times" charset="0"/>
              <a:buNone/>
            </a:pPr>
            <a:endParaRPr lang="en-US" sz="2000" b="1" dirty="0" smtClean="0">
              <a:solidFill>
                <a:srgbClr val="008000"/>
              </a:solidFill>
            </a:endParaRPr>
          </a:p>
          <a:p>
            <a:pPr algn="l" eaLnBrk="1" hangingPunct="1"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	2000 	sum: add $v0,$a0,$a1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2004 	</a:t>
            </a:r>
            <a:r>
              <a:rPr lang="en-US" sz="2000" b="1" dirty="0" err="1" smtClean="0">
                <a:solidFill>
                  <a:srgbClr val="008000"/>
                </a:solidFill>
              </a:rPr>
              <a:t>jr</a:t>
            </a:r>
            <a:r>
              <a:rPr lang="en-US" sz="2000" b="1" dirty="0" smtClean="0">
                <a:solidFill>
                  <a:srgbClr val="008000"/>
                </a:solidFill>
              </a:rPr>
              <a:t>   $</a:t>
            </a:r>
            <a:r>
              <a:rPr lang="en-US" sz="2000" b="1" dirty="0" err="1" smtClean="0">
                <a:solidFill>
                  <a:srgbClr val="008000"/>
                </a:solidFill>
              </a:rPr>
              <a:t>ra</a:t>
            </a:r>
            <a:r>
              <a:rPr lang="en-US" sz="2000" b="1" dirty="0" smtClean="0">
                <a:solidFill>
                  <a:srgbClr val="008000"/>
                </a:solidFill>
              </a:rPr>
              <a:t>			</a:t>
            </a:r>
            <a:r>
              <a:rPr lang="en-US" sz="2000" b="1" i="1" dirty="0" smtClean="0">
                <a:solidFill>
                  <a:srgbClr val="008000"/>
                </a:solidFill>
              </a:rPr>
              <a:t># new instruction</a:t>
            </a:r>
            <a:endParaRPr lang="en-US" sz="2000" b="1" dirty="0" smtClean="0">
              <a:solidFill>
                <a:srgbClr val="008000"/>
              </a:solidFill>
            </a:endParaRPr>
          </a:p>
        </p:txBody>
      </p:sp>
      <p:sp>
        <p:nvSpPr>
          <p:cNvPr id="1732612" name="Line 4"/>
          <p:cNvSpPr>
            <a:spLocks noChangeShapeType="1"/>
          </p:cNvSpPr>
          <p:nvPr/>
        </p:nvSpPr>
        <p:spPr bwMode="auto">
          <a:xfrm>
            <a:off x="228600" y="2819400"/>
            <a:ext cx="8610600" cy="0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60363" y="1554163"/>
            <a:ext cx="41069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C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98067" y="2890838"/>
            <a:ext cx="538930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M</a:t>
            </a:r>
            <a:b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</a:br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I</a:t>
            </a:r>
            <a:b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</a:br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P</a:t>
            </a:r>
            <a:b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</a:br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1732615" name="Rectangle 7"/>
          <p:cNvSpPr>
            <a:spLocks noChangeArrowheads="1"/>
          </p:cNvSpPr>
          <p:nvPr/>
        </p:nvSpPr>
        <p:spPr bwMode="auto">
          <a:xfrm>
            <a:off x="323528" y="5013324"/>
            <a:ext cx="8820844" cy="943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 typeface="Times" charset="0"/>
              <a:buChar char="•"/>
            </a:pPr>
            <a:r>
              <a:rPr lang="en-US" sz="2000" b="1" dirty="0">
                <a:solidFill>
                  <a:srgbClr val="3333CC"/>
                </a:solidFill>
                <a:latin typeface="Candara" panose="020E0502030303020204" pitchFamily="34" charset="0"/>
              </a:rPr>
              <a:t>Question: </a:t>
            </a:r>
            <a:r>
              <a:rPr lang="en-US" sz="2000" b="1" dirty="0">
                <a:solidFill>
                  <a:srgbClr val="583E14"/>
                </a:solidFill>
                <a:latin typeface="Candara" panose="020E0502030303020204" pitchFamily="34" charset="0"/>
              </a:rPr>
              <a:t>Why use </a:t>
            </a:r>
            <a:r>
              <a:rPr lang="en-US" sz="2000" b="1" dirty="0" err="1">
                <a:solidFill>
                  <a:srgbClr val="008000"/>
                </a:solidFill>
                <a:latin typeface="Candara" panose="020E0502030303020204" pitchFamily="34" charset="0"/>
                <a:cs typeface="+mn-cs"/>
              </a:rPr>
              <a:t>jr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  <a:cs typeface="+mn-cs"/>
              </a:rPr>
              <a:t> </a:t>
            </a:r>
            <a:r>
              <a:rPr lang="en-US" sz="2000" b="1" dirty="0">
                <a:solidFill>
                  <a:srgbClr val="583E14"/>
                </a:solidFill>
                <a:latin typeface="Candara" panose="020E0502030303020204" pitchFamily="34" charset="0"/>
              </a:rPr>
              <a:t>here? Why not simply use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  <a:cs typeface="+mn-cs"/>
              </a:rPr>
              <a:t> j</a:t>
            </a:r>
            <a:r>
              <a:rPr lang="en-US" sz="2000" b="1" dirty="0">
                <a:solidFill>
                  <a:srgbClr val="583E14"/>
                </a:solidFill>
                <a:latin typeface="Candara" panose="020E0502030303020204" pitchFamily="34" charset="0"/>
              </a:rPr>
              <a:t>?</a:t>
            </a: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 typeface="Times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Candara" panose="020E0502030303020204" pitchFamily="34" charset="0"/>
              </a:rPr>
              <a:t>Answer: 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  <a:cs typeface="+mn-cs"/>
              </a:rPr>
              <a:t>sum</a:t>
            </a:r>
            <a:r>
              <a:rPr lang="en-US" sz="2000" b="1" dirty="0">
                <a:solidFill>
                  <a:srgbClr val="583E14"/>
                </a:solidFill>
                <a:latin typeface="Candara" panose="020E0502030303020204" pitchFamily="34" charset="0"/>
              </a:rPr>
              <a:t> might be called by many functions, so we can’t return to a fixed place. The calling proc to 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  <a:cs typeface="+mn-cs"/>
              </a:rPr>
              <a:t>sum </a:t>
            </a:r>
            <a:r>
              <a:rPr lang="en-US" sz="2000" b="1" dirty="0">
                <a:solidFill>
                  <a:srgbClr val="583E14"/>
                </a:solidFill>
                <a:latin typeface="Candara" panose="020E0502030303020204" pitchFamily="34" charset="0"/>
              </a:rPr>
              <a:t>must be able to say “return </a:t>
            </a:r>
            <a:r>
              <a:rPr lang="en-US" sz="2000" b="1" dirty="0" smtClean="0">
                <a:solidFill>
                  <a:srgbClr val="583E14"/>
                </a:solidFill>
                <a:latin typeface="Candara" panose="020E0502030303020204" pitchFamily="34" charset="0"/>
              </a:rPr>
              <a:t>here” somehow</a:t>
            </a:r>
            <a:r>
              <a:rPr lang="en-US" sz="2000" b="1" dirty="0">
                <a:solidFill>
                  <a:srgbClr val="583E14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2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261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Compiling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305800" cy="5257800"/>
          </a:xfrm>
        </p:spPr>
        <p:txBody>
          <a:bodyPr/>
          <a:lstStyle/>
          <a:p>
            <a:pPr algn="l" eaLnBrk="1" hangingPunct="1"/>
            <a:r>
              <a:rPr lang="en-US" sz="2400" dirty="0" smtClean="0"/>
              <a:t>Single instruction to jump and save return address: </a:t>
            </a:r>
          </a:p>
          <a:p>
            <a:pPr lvl="1" algn="l" eaLnBrk="1" hangingPunct="1"/>
            <a:r>
              <a:rPr lang="en-US" sz="2000" dirty="0" smtClean="0"/>
              <a:t>jump and link (</a:t>
            </a:r>
            <a:r>
              <a:rPr lang="en-US" sz="2000" b="1" dirty="0" err="1" smtClean="0"/>
              <a:t>jal</a:t>
            </a:r>
            <a:r>
              <a:rPr lang="en-US" sz="2000" dirty="0" smtClean="0"/>
              <a:t>)</a:t>
            </a:r>
          </a:p>
          <a:p>
            <a:pPr algn="l" eaLnBrk="1" hangingPunct="1"/>
            <a:r>
              <a:rPr lang="en-US" sz="2400" dirty="0" smtClean="0">
                <a:solidFill>
                  <a:srgbClr val="FF3300"/>
                </a:solidFill>
              </a:rPr>
              <a:t>Before: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008000"/>
                </a:solidFill>
              </a:rPr>
              <a:t>1008 addi $ra,$zero,1016 	</a:t>
            </a:r>
            <a:r>
              <a:rPr lang="en-US" sz="2400" b="1" i="1" dirty="0" smtClean="0">
                <a:solidFill>
                  <a:srgbClr val="008000"/>
                </a:solidFill>
              </a:rPr>
              <a:t>#$</a:t>
            </a:r>
            <a:r>
              <a:rPr lang="en-US" sz="2400" b="1" i="1" dirty="0" err="1" smtClean="0">
                <a:solidFill>
                  <a:srgbClr val="008000"/>
                </a:solidFill>
              </a:rPr>
              <a:t>ra</a:t>
            </a:r>
            <a:r>
              <a:rPr lang="en-US" sz="2400" b="1" i="1" dirty="0" smtClean="0">
                <a:solidFill>
                  <a:srgbClr val="008000"/>
                </a:solidFill>
              </a:rPr>
              <a:t>=1016</a:t>
            </a:r>
            <a:r>
              <a:rPr lang="en-US" sz="2400" b="1" dirty="0" smtClean="0">
                <a:solidFill>
                  <a:srgbClr val="008000"/>
                </a:solidFill>
              </a:rPr>
              <a:t/>
            </a:r>
            <a:br>
              <a:rPr lang="en-US" sz="2400" b="1" dirty="0" smtClean="0">
                <a:solidFill>
                  <a:srgbClr val="008000"/>
                </a:solidFill>
              </a:rPr>
            </a:br>
            <a:r>
              <a:rPr lang="en-US" sz="2400" b="1" dirty="0" smtClean="0">
                <a:solidFill>
                  <a:srgbClr val="008000"/>
                </a:solidFill>
              </a:rPr>
              <a:t>1012 j sum 			</a:t>
            </a:r>
            <a:r>
              <a:rPr lang="en-US" sz="2400" b="1" i="1" dirty="0" smtClean="0">
                <a:solidFill>
                  <a:srgbClr val="008000"/>
                </a:solidFill>
              </a:rPr>
              <a:t>#go to sum</a:t>
            </a:r>
            <a:endParaRPr lang="en-US" sz="2400" b="1" dirty="0" smtClean="0">
              <a:solidFill>
                <a:srgbClr val="008000"/>
              </a:solidFill>
            </a:endParaRPr>
          </a:p>
          <a:p>
            <a:pPr algn="l" eaLnBrk="1" hangingPunct="1"/>
            <a:r>
              <a:rPr lang="en-US" sz="2400" dirty="0" smtClean="0">
                <a:solidFill>
                  <a:srgbClr val="FF3300"/>
                </a:solidFill>
              </a:rPr>
              <a:t>After: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008000"/>
                </a:solidFill>
              </a:rPr>
              <a:t>1008 </a:t>
            </a:r>
            <a:r>
              <a:rPr lang="en-US" sz="2400" b="1" dirty="0" err="1" smtClean="0">
                <a:solidFill>
                  <a:srgbClr val="008000"/>
                </a:solidFill>
              </a:rPr>
              <a:t>jal</a:t>
            </a:r>
            <a:r>
              <a:rPr lang="en-US" sz="2400" b="1" dirty="0" smtClean="0">
                <a:solidFill>
                  <a:srgbClr val="008000"/>
                </a:solidFill>
              </a:rPr>
              <a:t> sum  			</a:t>
            </a:r>
            <a:r>
              <a:rPr lang="en-US" sz="2400" b="1" i="1" dirty="0" smtClean="0">
                <a:solidFill>
                  <a:srgbClr val="008000"/>
                </a:solidFill>
              </a:rPr>
              <a:t># $</a:t>
            </a:r>
            <a:r>
              <a:rPr lang="en-US" sz="2400" b="1" i="1" dirty="0" err="1" smtClean="0">
                <a:solidFill>
                  <a:srgbClr val="008000"/>
                </a:solidFill>
              </a:rPr>
              <a:t>ra</a:t>
            </a:r>
            <a:r>
              <a:rPr lang="en-US" sz="2400" b="1" i="1" dirty="0" smtClean="0">
                <a:solidFill>
                  <a:srgbClr val="008000"/>
                </a:solidFill>
              </a:rPr>
              <a:t>=1012,go to sum</a:t>
            </a:r>
            <a:endParaRPr lang="en-US" sz="2400" b="1" dirty="0" smtClean="0">
              <a:solidFill>
                <a:srgbClr val="008000"/>
              </a:solidFill>
            </a:endParaRPr>
          </a:p>
          <a:p>
            <a:pPr algn="l" eaLnBrk="1" hangingPunct="1"/>
            <a:r>
              <a:rPr lang="en-US" sz="2400" dirty="0" smtClean="0"/>
              <a:t>Why have a </a:t>
            </a:r>
            <a:r>
              <a:rPr lang="en-US" sz="2400" b="1" dirty="0" err="1" smtClean="0">
                <a:solidFill>
                  <a:srgbClr val="008000"/>
                </a:solidFill>
              </a:rPr>
              <a:t>jal</a:t>
            </a:r>
            <a:r>
              <a:rPr lang="en-US" sz="2400" dirty="0" smtClean="0"/>
              <a:t>? Make the common case fast: function calls are very common.</a:t>
            </a:r>
          </a:p>
          <a:p>
            <a:pPr algn="l" eaLnBrk="1" hangingPunct="1"/>
            <a:r>
              <a:rPr lang="en-US" sz="2400" dirty="0" smtClean="0"/>
              <a:t>Also, you don’t have to know where the code is loaded into memory with </a:t>
            </a:r>
            <a:r>
              <a:rPr lang="en-US" sz="2400" b="1" dirty="0" err="1" smtClean="0">
                <a:solidFill>
                  <a:srgbClr val="008000"/>
                </a:solidFill>
              </a:rPr>
              <a:t>jal</a:t>
            </a:r>
            <a:r>
              <a:rPr lang="en-US" sz="24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2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Compiling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140371"/>
            <a:ext cx="8651304" cy="416083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Syntax for </a:t>
            </a:r>
            <a:r>
              <a:rPr lang="en-US" sz="2800" b="1" dirty="0" err="1" smtClean="0">
                <a:solidFill>
                  <a:srgbClr val="008000"/>
                </a:solidFill>
              </a:rPr>
              <a:t>jal</a:t>
            </a:r>
            <a:r>
              <a:rPr lang="en-US" sz="2800" dirty="0" smtClean="0"/>
              <a:t> (jump and link) </a:t>
            </a:r>
            <a:r>
              <a:rPr lang="en-US" sz="2800" dirty="0" smtClean="0"/>
              <a:t>is the </a:t>
            </a:r>
            <a:r>
              <a:rPr lang="en-US" sz="2800" dirty="0" smtClean="0"/>
              <a:t>same as for </a:t>
            </a:r>
            <a:r>
              <a:rPr lang="en-US" sz="2800" b="1" dirty="0" smtClean="0">
                <a:solidFill>
                  <a:srgbClr val="008000"/>
                </a:solidFill>
              </a:rPr>
              <a:t>j</a:t>
            </a:r>
            <a:r>
              <a:rPr lang="en-US" sz="2800" dirty="0" smtClean="0"/>
              <a:t> (jump):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	</a:t>
            </a:r>
            <a:r>
              <a:rPr lang="en-US" sz="2400" b="1" dirty="0" err="1" smtClean="0"/>
              <a:t>jal</a:t>
            </a:r>
            <a:r>
              <a:rPr lang="en-US" sz="2400" b="1" dirty="0" smtClean="0"/>
              <a:t>	label</a:t>
            </a:r>
          </a:p>
          <a:p>
            <a:pPr eaLnBrk="1" hangingPunct="1"/>
            <a:r>
              <a:rPr lang="en-US" sz="2800" b="1" dirty="0" err="1" smtClean="0">
                <a:solidFill>
                  <a:srgbClr val="008000"/>
                </a:solidFill>
              </a:rPr>
              <a:t>jal</a:t>
            </a:r>
            <a:r>
              <a:rPr lang="en-US" sz="2800" dirty="0" smtClean="0"/>
              <a:t> should really be called </a:t>
            </a:r>
            <a:r>
              <a:rPr lang="en-US" sz="2800" b="1" dirty="0" err="1" smtClean="0">
                <a:solidFill>
                  <a:srgbClr val="0000FF"/>
                </a:solidFill>
              </a:rPr>
              <a:t>laj</a:t>
            </a:r>
            <a:r>
              <a:rPr lang="en-US" sz="2800" dirty="0" smtClean="0"/>
              <a:t> for “link and jump”:</a:t>
            </a:r>
          </a:p>
          <a:p>
            <a:pPr lvl="1" eaLnBrk="1" hangingPunct="1"/>
            <a:r>
              <a:rPr lang="en-US" sz="2400" dirty="0" smtClean="0">
                <a:solidFill>
                  <a:srgbClr val="0000FF"/>
                </a:solidFill>
              </a:rPr>
              <a:t>Step 1 (link): Save address of </a:t>
            </a:r>
            <a:r>
              <a:rPr lang="en-US" sz="2400" i="1" dirty="0" smtClean="0">
                <a:solidFill>
                  <a:srgbClr val="0000FF"/>
                </a:solidFill>
              </a:rPr>
              <a:t>next</a:t>
            </a:r>
            <a:r>
              <a:rPr lang="en-US" sz="2400" dirty="0" smtClean="0">
                <a:solidFill>
                  <a:srgbClr val="0000FF"/>
                </a:solidFill>
              </a:rPr>
              <a:t> instruction into </a:t>
            </a:r>
            <a:r>
              <a:rPr lang="en-US" sz="2400" b="1" dirty="0" smtClean="0"/>
              <a:t>$</a:t>
            </a:r>
            <a:r>
              <a:rPr lang="en-US" sz="2400" b="1" dirty="0" err="1" smtClean="0"/>
              <a:t>ra</a:t>
            </a:r>
            <a:endParaRPr lang="en-US" sz="2400" b="1" dirty="0" smtClean="0"/>
          </a:p>
          <a:p>
            <a:pPr lvl="2"/>
            <a:r>
              <a:rPr lang="en-US" sz="2000" dirty="0" smtClean="0">
                <a:solidFill>
                  <a:srgbClr val="0000FF"/>
                </a:solidFill>
              </a:rPr>
              <a:t>Why next instruction? Why not current one?</a:t>
            </a:r>
          </a:p>
          <a:p>
            <a:pPr lvl="1" eaLnBrk="1" hangingPunct="1"/>
            <a:r>
              <a:rPr lang="en-US" sz="2400" dirty="0" smtClean="0">
                <a:solidFill>
                  <a:srgbClr val="0000FF"/>
                </a:solidFill>
              </a:rPr>
              <a:t>Step 2 (jump): Jump to the given label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9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Compiling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7239000" cy="4343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smtClean="0"/>
              <a:t>Syntax for </a:t>
            </a:r>
            <a:r>
              <a:rPr lang="en-US" sz="2800" b="1" dirty="0" err="1" smtClean="0">
                <a:solidFill>
                  <a:srgbClr val="008000"/>
                </a:solidFill>
              </a:rPr>
              <a:t>jr</a:t>
            </a:r>
            <a:r>
              <a:rPr lang="en-US" sz="2800" dirty="0" smtClean="0"/>
              <a:t> (jump register):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	</a:t>
            </a:r>
            <a:r>
              <a:rPr lang="en-US" sz="2400" b="1" dirty="0" err="1" smtClean="0"/>
              <a:t>jr</a:t>
            </a:r>
            <a:r>
              <a:rPr lang="en-US" sz="2400" b="1" dirty="0" smtClean="0"/>
              <a:t> register</a:t>
            </a:r>
          </a:p>
          <a:p>
            <a:pPr eaLnBrk="1" hangingPunct="1"/>
            <a:r>
              <a:rPr lang="en-US" sz="2800" dirty="0" smtClean="0"/>
              <a:t>Instead of providing a label to jump to, the </a:t>
            </a:r>
            <a:r>
              <a:rPr lang="en-US" sz="2800" b="1" dirty="0" err="1" smtClean="0">
                <a:solidFill>
                  <a:srgbClr val="008000"/>
                </a:solidFill>
              </a:rPr>
              <a:t>jr</a:t>
            </a:r>
            <a:r>
              <a:rPr lang="en-US" sz="2800" dirty="0" smtClean="0"/>
              <a:t> instruction provides a register which contains an address to jump to.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Only useful if we know </a:t>
            </a:r>
            <a:r>
              <a:rPr lang="en-US" sz="2800" dirty="0" smtClean="0"/>
              <a:t>the exact </a:t>
            </a:r>
            <a:r>
              <a:rPr lang="en-US" sz="2800" dirty="0" smtClean="0"/>
              <a:t>address to jump to.</a:t>
            </a:r>
          </a:p>
          <a:p>
            <a:pPr eaLnBrk="1" hangingPunct="1"/>
            <a:r>
              <a:rPr lang="en-US" sz="2800" dirty="0" smtClean="0"/>
              <a:t>Very useful for function calls:</a:t>
            </a:r>
          </a:p>
          <a:p>
            <a:pPr lvl="1" eaLnBrk="1" hangingPunct="1"/>
            <a:r>
              <a:rPr lang="en-US" sz="2400" b="1" dirty="0" err="1" smtClean="0"/>
              <a:t>jal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583E14"/>
                </a:solidFill>
              </a:rPr>
              <a:t>stores return address in register </a:t>
            </a:r>
            <a:r>
              <a:rPr lang="en-US" sz="2400" b="1" dirty="0" smtClean="0"/>
              <a:t>($</a:t>
            </a:r>
            <a:r>
              <a:rPr lang="en-US" sz="2400" b="1" dirty="0" err="1" smtClean="0"/>
              <a:t>ra</a:t>
            </a:r>
            <a:r>
              <a:rPr lang="en-US" sz="2400" b="1" dirty="0" smtClean="0"/>
              <a:t>)</a:t>
            </a:r>
          </a:p>
          <a:p>
            <a:pPr lvl="1" eaLnBrk="1" hangingPunct="1"/>
            <a:r>
              <a:rPr lang="en-US" sz="2400" b="1" dirty="0" err="1" smtClean="0"/>
              <a:t>jr</a:t>
            </a:r>
            <a:r>
              <a:rPr lang="en-US" sz="2400" b="1" dirty="0" smtClean="0"/>
              <a:t> $</a:t>
            </a:r>
            <a:r>
              <a:rPr lang="en-US" sz="2400" b="1" dirty="0" err="1" smtClean="0"/>
              <a:t>ra</a:t>
            </a: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rgbClr val="583E14"/>
                </a:solidFill>
              </a:rPr>
              <a:t>jumps back to that address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96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Compiling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838200"/>
            <a:ext cx="6934200" cy="5181600"/>
          </a:xfrm>
        </p:spPr>
        <p:txBody>
          <a:bodyPr/>
          <a:lstStyle/>
          <a:p>
            <a:pPr algn="l" eaLnBrk="1" hangingPunct="1"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 ... sum(</a:t>
            </a:r>
            <a:r>
              <a:rPr lang="en-US" sz="2000" b="1" dirty="0" err="1" smtClean="0">
                <a:solidFill>
                  <a:srgbClr val="008000"/>
                </a:solidFill>
              </a:rPr>
              <a:t>a,b</a:t>
            </a:r>
            <a:r>
              <a:rPr lang="en-US" sz="2000" b="1" dirty="0" smtClean="0">
                <a:solidFill>
                  <a:srgbClr val="008000"/>
                </a:solidFill>
              </a:rPr>
              <a:t>);... /* </a:t>
            </a:r>
            <a:r>
              <a:rPr lang="en-US" sz="2000" b="1" dirty="0" err="1" smtClean="0">
                <a:solidFill>
                  <a:srgbClr val="008000"/>
                </a:solidFill>
              </a:rPr>
              <a:t>a,b</a:t>
            </a:r>
            <a:r>
              <a:rPr lang="en-US" sz="2000" b="1" dirty="0" smtClean="0">
                <a:solidFill>
                  <a:srgbClr val="008000"/>
                </a:solidFill>
              </a:rPr>
              <a:t>:$s0,$s1 */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}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endParaRPr lang="en-US" sz="2000" b="1" dirty="0" smtClean="0">
              <a:solidFill>
                <a:srgbClr val="008000"/>
              </a:solidFill>
            </a:endParaRPr>
          </a:p>
          <a:p>
            <a:pPr algn="l" eaLnBrk="1" hangingPunct="1">
              <a:buFont typeface="Times" charset="0"/>
              <a:buNone/>
            </a:pPr>
            <a:r>
              <a:rPr lang="en-US" sz="2000" b="1" dirty="0" err="1" smtClean="0">
                <a:solidFill>
                  <a:srgbClr val="008000"/>
                </a:solidFill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</a:rPr>
              <a:t> sum(</a:t>
            </a:r>
            <a:r>
              <a:rPr lang="en-US" sz="2000" b="1" dirty="0" err="1" smtClean="0">
                <a:solidFill>
                  <a:srgbClr val="008000"/>
                </a:solidFill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</a:rPr>
              <a:t> x, </a:t>
            </a:r>
            <a:r>
              <a:rPr lang="en-US" sz="2000" b="1" dirty="0" err="1" smtClean="0">
                <a:solidFill>
                  <a:srgbClr val="008000"/>
                </a:solidFill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</a:rPr>
              <a:t> y) {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	return </a:t>
            </a:r>
            <a:r>
              <a:rPr lang="en-US" sz="2000" b="1" dirty="0" err="1" smtClean="0">
                <a:solidFill>
                  <a:srgbClr val="008000"/>
                </a:solidFill>
              </a:rPr>
              <a:t>x+y</a:t>
            </a:r>
            <a:r>
              <a:rPr lang="en-US" sz="2000" b="1" dirty="0" smtClean="0">
                <a:solidFill>
                  <a:srgbClr val="008000"/>
                </a:solidFill>
              </a:rPr>
              <a:t>;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}</a:t>
            </a:r>
          </a:p>
          <a:p>
            <a:pPr algn="l" eaLnBrk="1" hangingPunct="1"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 </a:t>
            </a:r>
          </a:p>
          <a:p>
            <a:pPr algn="l" eaLnBrk="1" hangingPunct="1"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address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1000 add  $a0,$s0,$zero  </a:t>
            </a:r>
            <a:r>
              <a:rPr lang="en-US" sz="2000" b="1" dirty="0" smtClean="0">
                <a:solidFill>
                  <a:srgbClr val="008000"/>
                </a:solidFill>
              </a:rPr>
              <a:t>		</a:t>
            </a:r>
            <a:r>
              <a:rPr lang="en-US" sz="2000" b="1" i="1" dirty="0" smtClean="0">
                <a:solidFill>
                  <a:srgbClr val="008000"/>
                </a:solidFill>
              </a:rPr>
              <a:t># </a:t>
            </a:r>
            <a:r>
              <a:rPr lang="en-US" sz="2000" b="1" i="1" dirty="0" smtClean="0">
                <a:solidFill>
                  <a:srgbClr val="008000"/>
                </a:solidFill>
              </a:rPr>
              <a:t>x = a</a:t>
            </a:r>
            <a:r>
              <a:rPr lang="en-US" sz="2000" b="1" dirty="0" smtClean="0">
                <a:solidFill>
                  <a:srgbClr val="008000"/>
                </a:solidFill>
              </a:rPr>
              <a:t/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1004 add  $a1,$s1,$zero </a:t>
            </a:r>
            <a:r>
              <a:rPr lang="en-US" sz="2000" b="1" dirty="0" smtClean="0">
                <a:solidFill>
                  <a:srgbClr val="008000"/>
                </a:solidFill>
              </a:rPr>
              <a:t>	 	</a:t>
            </a:r>
            <a:r>
              <a:rPr lang="en-US" sz="2000" b="1" i="1" dirty="0" smtClean="0">
                <a:solidFill>
                  <a:srgbClr val="008000"/>
                </a:solidFill>
              </a:rPr>
              <a:t># </a:t>
            </a:r>
            <a:r>
              <a:rPr lang="en-US" sz="2000" b="1" i="1" dirty="0" smtClean="0">
                <a:solidFill>
                  <a:srgbClr val="008000"/>
                </a:solidFill>
              </a:rPr>
              <a:t>y = b</a:t>
            </a:r>
            <a:r>
              <a:rPr lang="en-US" sz="2000" b="1" dirty="0" smtClean="0">
                <a:solidFill>
                  <a:srgbClr val="008000"/>
                </a:solidFill>
              </a:rPr>
              <a:t> 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1008 </a:t>
            </a:r>
            <a:r>
              <a:rPr lang="en-US" sz="2000" b="1" dirty="0" err="1" smtClean="0">
                <a:solidFill>
                  <a:srgbClr val="008000"/>
                </a:solidFill>
              </a:rPr>
              <a:t>jal</a:t>
            </a:r>
            <a:r>
              <a:rPr lang="en-US" sz="2000" b="1" dirty="0" smtClean="0">
                <a:solidFill>
                  <a:srgbClr val="008000"/>
                </a:solidFill>
              </a:rPr>
              <a:t> sum		   </a:t>
            </a:r>
            <a:r>
              <a:rPr lang="en-US" sz="2000" b="1" dirty="0" smtClean="0">
                <a:solidFill>
                  <a:srgbClr val="008000"/>
                </a:solidFill>
              </a:rPr>
              <a:t>	</a:t>
            </a:r>
            <a:r>
              <a:rPr lang="en-US" sz="2000" b="1" i="1" dirty="0" smtClean="0">
                <a:solidFill>
                  <a:srgbClr val="008000"/>
                </a:solidFill>
              </a:rPr>
              <a:t># </a:t>
            </a:r>
            <a:r>
              <a:rPr lang="en-US" sz="2000" b="1" i="1" dirty="0" err="1" smtClean="0">
                <a:solidFill>
                  <a:srgbClr val="008000"/>
                </a:solidFill>
              </a:rPr>
              <a:t>ra</a:t>
            </a:r>
            <a:r>
              <a:rPr lang="en-US" sz="2000" b="1" i="1" dirty="0" smtClean="0">
                <a:solidFill>
                  <a:srgbClr val="008000"/>
                </a:solidFill>
              </a:rPr>
              <a:t>=1012</a:t>
            </a:r>
            <a:r>
              <a:rPr lang="en-US" sz="2000" b="1" dirty="0" smtClean="0">
                <a:solidFill>
                  <a:srgbClr val="008000"/>
                </a:solidFill>
              </a:rPr>
              <a:t/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1012 ...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1016 ...</a:t>
            </a:r>
          </a:p>
          <a:p>
            <a:pPr algn="l" eaLnBrk="1" hangingPunct="1"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	2000 sum: add $v0,$a0,$a1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2004 </a:t>
            </a:r>
            <a:r>
              <a:rPr lang="en-US" sz="2000" b="1" dirty="0" err="1" smtClean="0">
                <a:solidFill>
                  <a:srgbClr val="008000"/>
                </a:solidFill>
              </a:rPr>
              <a:t>jr</a:t>
            </a:r>
            <a:r>
              <a:rPr lang="en-US" sz="2000" b="1" dirty="0" smtClean="0">
                <a:solidFill>
                  <a:srgbClr val="008000"/>
                </a:solidFill>
              </a:rPr>
              <a:t>   $</a:t>
            </a:r>
            <a:r>
              <a:rPr lang="en-US" sz="2000" b="1" dirty="0" err="1" smtClean="0">
                <a:solidFill>
                  <a:srgbClr val="008000"/>
                </a:solidFill>
              </a:rPr>
              <a:t>ra</a:t>
            </a:r>
            <a:r>
              <a:rPr lang="en-US" sz="2000" b="1" dirty="0" smtClean="0">
                <a:solidFill>
                  <a:srgbClr val="008000"/>
                </a:solidFill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</a:rPr>
              <a:t>		</a:t>
            </a:r>
            <a:r>
              <a:rPr lang="en-US" sz="2000" b="1" i="1" dirty="0" smtClean="0">
                <a:solidFill>
                  <a:srgbClr val="008000"/>
                </a:solidFill>
              </a:rPr>
              <a:t># </a:t>
            </a:r>
            <a:r>
              <a:rPr lang="en-US" sz="2000" b="1" i="1" dirty="0" smtClean="0">
                <a:solidFill>
                  <a:srgbClr val="008000"/>
                </a:solidFill>
              </a:rPr>
              <a:t>new instruction</a:t>
            </a:r>
            <a:endParaRPr lang="en-US" sz="2000" b="1" dirty="0" smtClean="0">
              <a:solidFill>
                <a:srgbClr val="008000"/>
              </a:solidFill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28600" y="2743200"/>
            <a:ext cx="861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60363" y="1554163"/>
            <a:ext cx="41069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C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98067" y="3352800"/>
            <a:ext cx="538930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M</a:t>
            </a:r>
            <a:b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</a:br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I</a:t>
            </a:r>
            <a:b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</a:br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P</a:t>
            </a:r>
            <a:b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</a:br>
            <a:r>
              <a:rPr lang="en-US" sz="3200" b="1">
                <a:solidFill>
                  <a:srgbClr val="FF3300"/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4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MIPS Instructions</a:t>
            </a:r>
          </a:p>
        </p:txBody>
      </p:sp>
      <p:graphicFrame>
        <p:nvGraphicFramePr>
          <p:cNvPr id="56504" name="Group 184"/>
          <p:cNvGraphicFramePr>
            <a:graphicFrameLocks noGrp="1"/>
          </p:cNvGraphicFramePr>
          <p:nvPr>
            <p:ph type="tbl" idx="1"/>
          </p:nvPr>
        </p:nvGraphicFramePr>
        <p:xfrm>
          <a:off x="838200" y="1477963"/>
          <a:ext cx="7391400" cy="3561081"/>
        </p:xfrm>
        <a:graphic>
          <a:graphicData uri="http://schemas.openxmlformats.org/drawingml/2006/table">
            <a:tbl>
              <a:tblPr/>
              <a:tblGrid>
                <a:gridCol w="1036638"/>
                <a:gridCol w="1519237"/>
                <a:gridCol w="898525"/>
                <a:gridCol w="1727200"/>
                <a:gridCol w="22098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Instr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Op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508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Arithmetic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(R format)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add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$s2 +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sub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$s2 -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transfer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(I format)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load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lw    $s1, 100($s2)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Memory($s2+100)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store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sw   $s1, 100($s2)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Memory($s2+100)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load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lb     $s1, 101($s2)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Memory($s2+101)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store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sb    $s1, 101($s2)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Memory($s2+101)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Cond. Branch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br on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beq  $s1, $s2, L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if ($s1==$s2)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br on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bne  $s1, $s2,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if ($s1 !=$s2)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set on 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slt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  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if ($s2&lt;$s3) $s1=1 else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                   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Uncond. Jump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jump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   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go to 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jump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jr    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go to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2016 -- Lecture #2</a:t>
            </a:r>
            <a:endParaRPr 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85903-0D27-48DF-B157-886E311586F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Requirements for Functions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143000"/>
            <a:ext cx="79248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Pass arguments to the function</a:t>
            </a:r>
          </a:p>
          <a:p>
            <a:pPr lvl="1" eaLnBrk="1" hangingPunct="1"/>
            <a:r>
              <a:rPr lang="en-US" sz="2000" b="1" dirty="0" smtClean="0"/>
              <a:t>$a0, $a1, $a2, $a3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Get results from the function</a:t>
            </a:r>
          </a:p>
          <a:p>
            <a:pPr lvl="1" eaLnBrk="1" hangingPunct="1"/>
            <a:r>
              <a:rPr lang="en-US" sz="2000" b="1" dirty="0" smtClean="0"/>
              <a:t>$v0, $v1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Can call from anywhere</a:t>
            </a:r>
          </a:p>
          <a:p>
            <a:pPr lvl="1" eaLnBrk="1" hangingPunct="1"/>
            <a:r>
              <a:rPr lang="en-US" sz="2000" b="1" dirty="0" err="1" smtClean="0"/>
              <a:t>jal</a:t>
            </a:r>
            <a:endParaRPr lang="en-US" sz="2000" b="1" dirty="0" smtClean="0"/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Can always return back</a:t>
            </a:r>
          </a:p>
          <a:p>
            <a:pPr lvl="1" eaLnBrk="1" hangingPunct="1"/>
            <a:r>
              <a:rPr lang="en-US" sz="2000" b="1" dirty="0" err="1" smtClean="0"/>
              <a:t>jr</a:t>
            </a:r>
            <a:endParaRPr lang="en-US" sz="2000" b="1" dirty="0" smtClean="0"/>
          </a:p>
          <a:p>
            <a:pPr eaLnBrk="1" hangingPunct="1"/>
            <a:r>
              <a:rPr lang="en-US" sz="2400" dirty="0" smtClean="0">
                <a:solidFill>
                  <a:srgbClr val="C00000"/>
                </a:solidFill>
              </a:rPr>
              <a:t>Nested and Recursive Functions</a:t>
            </a:r>
          </a:p>
          <a:p>
            <a:pPr eaLnBrk="1" hangingPunct="1"/>
            <a:r>
              <a:rPr lang="en-US" sz="2400" dirty="0" smtClean="0"/>
              <a:t>Saving and Restoring Registers</a:t>
            </a:r>
          </a:p>
          <a:p>
            <a:pPr eaLnBrk="1" hangingPunct="1"/>
            <a:r>
              <a:rPr lang="en-US" sz="2400" dirty="0" smtClean="0"/>
              <a:t>Functions with more than 4 parameters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8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Nested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914400"/>
            <a:ext cx="4419600" cy="5105400"/>
          </a:xfrm>
        </p:spPr>
        <p:txBody>
          <a:bodyPr>
            <a:noAutofit/>
          </a:bodyPr>
          <a:lstStyle/>
          <a:p>
            <a:pPr algn="l">
              <a:buFont typeface="Times" charset="0"/>
              <a:buNone/>
            </a:pPr>
            <a:r>
              <a:rPr lang="en-US" sz="1800" b="1" dirty="0" err="1" smtClean="0">
                <a:solidFill>
                  <a:srgbClr val="008000"/>
                </a:solidFill>
              </a:rPr>
              <a:t>int</a:t>
            </a:r>
            <a:r>
              <a:rPr lang="en-US" sz="1800" b="1" dirty="0" smtClean="0">
                <a:solidFill>
                  <a:srgbClr val="008000"/>
                </a:solidFill>
              </a:rPr>
              <a:t> main(</a:t>
            </a:r>
            <a:r>
              <a:rPr lang="en-US" sz="1800" b="1" dirty="0" err="1" smtClean="0">
                <a:solidFill>
                  <a:srgbClr val="008000"/>
                </a:solidFill>
              </a:rPr>
              <a:t>int</a:t>
            </a:r>
            <a:r>
              <a:rPr lang="en-US" sz="1800" b="1" dirty="0" smtClean="0">
                <a:solidFill>
                  <a:srgbClr val="008000"/>
                </a:solidFill>
              </a:rPr>
              <a:t> x) {</a:t>
            </a:r>
          </a:p>
          <a:p>
            <a:pPr algn="l">
              <a:buFont typeface="Times" charset="0"/>
              <a:buNone/>
            </a:pPr>
            <a:r>
              <a:rPr lang="en-US" sz="1600" b="1" dirty="0" smtClean="0">
                <a:solidFill>
                  <a:srgbClr val="008000"/>
                </a:solidFill>
              </a:rPr>
              <a:t>	...</a:t>
            </a:r>
          </a:p>
          <a:p>
            <a:pPr algn="l">
              <a:buFont typeface="Times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	</a:t>
            </a:r>
            <a:r>
              <a:rPr lang="en-US" sz="1800" b="1" dirty="0" err="1" smtClean="0">
                <a:solidFill>
                  <a:srgbClr val="008000"/>
                </a:solidFill>
              </a:rPr>
              <a:t>sumSquare</a:t>
            </a:r>
            <a:r>
              <a:rPr lang="en-US" sz="1800" b="1" dirty="0" smtClean="0">
                <a:solidFill>
                  <a:srgbClr val="008000"/>
                </a:solidFill>
              </a:rPr>
              <a:t>(x, y);</a:t>
            </a:r>
          </a:p>
          <a:p>
            <a:pPr algn="l">
              <a:buFont typeface="Times" charset="0"/>
              <a:buNone/>
            </a:pPr>
            <a:r>
              <a:rPr lang="en-US" sz="1400" b="1" dirty="0" smtClean="0">
                <a:solidFill>
                  <a:srgbClr val="008000"/>
                </a:solidFill>
              </a:rPr>
              <a:t>	...</a:t>
            </a:r>
          </a:p>
          <a:p>
            <a:pPr algn="l">
              <a:buFont typeface="Times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}</a:t>
            </a:r>
          </a:p>
          <a:p>
            <a:pPr algn="l">
              <a:buFont typeface="Times" charset="0"/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algn="l">
              <a:buFont typeface="Times" charset="0"/>
              <a:buNone/>
            </a:pPr>
            <a:r>
              <a:rPr lang="en-US" sz="1800" b="1" dirty="0" err="1" smtClean="0">
                <a:solidFill>
                  <a:srgbClr val="008000"/>
                </a:solidFill>
              </a:rPr>
              <a:t>int</a:t>
            </a:r>
            <a:r>
              <a:rPr lang="en-US" sz="1800" b="1" dirty="0" smtClean="0">
                <a:solidFill>
                  <a:srgbClr val="008000"/>
                </a:solidFill>
              </a:rPr>
              <a:t> </a:t>
            </a:r>
            <a:r>
              <a:rPr lang="en-US" sz="1800" b="1" dirty="0" err="1" smtClean="0">
                <a:solidFill>
                  <a:srgbClr val="008000"/>
                </a:solidFill>
              </a:rPr>
              <a:t>sumSquare</a:t>
            </a:r>
            <a:r>
              <a:rPr lang="en-US" sz="1800" b="1" dirty="0" smtClean="0">
                <a:solidFill>
                  <a:srgbClr val="008000"/>
                </a:solidFill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</a:rPr>
              <a:t>int</a:t>
            </a:r>
            <a:r>
              <a:rPr lang="en-US" sz="1800" b="1" dirty="0" smtClean="0">
                <a:solidFill>
                  <a:srgbClr val="008000"/>
                </a:solidFill>
              </a:rPr>
              <a:t> x, </a:t>
            </a:r>
            <a:r>
              <a:rPr lang="en-US" sz="1800" b="1" dirty="0" err="1" smtClean="0">
                <a:solidFill>
                  <a:srgbClr val="008000"/>
                </a:solidFill>
              </a:rPr>
              <a:t>int</a:t>
            </a:r>
            <a:r>
              <a:rPr lang="en-US" sz="1800" b="1" dirty="0" smtClean="0">
                <a:solidFill>
                  <a:srgbClr val="008000"/>
                </a:solidFill>
              </a:rPr>
              <a:t> y) {</a:t>
            </a:r>
            <a:br>
              <a:rPr lang="en-US" sz="1800" b="1" dirty="0" smtClean="0">
                <a:solidFill>
                  <a:srgbClr val="008000"/>
                </a:solidFill>
              </a:rPr>
            </a:br>
            <a:r>
              <a:rPr lang="en-US" sz="1600" b="1" dirty="0" smtClean="0">
                <a:solidFill>
                  <a:srgbClr val="008000"/>
                </a:solidFill>
              </a:rPr>
              <a:t>...</a:t>
            </a:r>
            <a:endParaRPr lang="en-US" sz="1800" b="1" dirty="0" smtClean="0">
              <a:solidFill>
                <a:srgbClr val="008000"/>
              </a:solidFill>
            </a:endParaRPr>
          </a:p>
          <a:p>
            <a:pPr algn="l">
              <a:buFont typeface="Times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	return </a:t>
            </a:r>
            <a:r>
              <a:rPr lang="en-US" sz="1800" b="1" dirty="0" err="1" smtClean="0">
                <a:solidFill>
                  <a:srgbClr val="008000"/>
                </a:solidFill>
              </a:rPr>
              <a:t>mult</a:t>
            </a:r>
            <a:r>
              <a:rPr lang="en-US" sz="1800" b="1" dirty="0" smtClean="0">
                <a:solidFill>
                  <a:srgbClr val="008000"/>
                </a:solidFill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</a:rPr>
              <a:t>x,x</a:t>
            </a:r>
            <a:r>
              <a:rPr lang="en-US" sz="1800" b="1" dirty="0" smtClean="0">
                <a:solidFill>
                  <a:srgbClr val="008000"/>
                </a:solidFill>
              </a:rPr>
              <a:t>)+ y</a:t>
            </a:r>
            <a:r>
              <a:rPr lang="en-US" sz="1800" b="1" dirty="0" smtClean="0">
                <a:solidFill>
                  <a:srgbClr val="008000"/>
                </a:solidFill>
              </a:rPr>
              <a:t>;</a:t>
            </a:r>
            <a:endParaRPr lang="en-US" sz="1600" b="1" dirty="0" smtClean="0">
              <a:solidFill>
                <a:srgbClr val="008000"/>
              </a:solidFill>
            </a:endParaRPr>
          </a:p>
          <a:p>
            <a:pPr algn="l">
              <a:buFont typeface="Times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}</a:t>
            </a:r>
          </a:p>
          <a:p>
            <a:pPr algn="l">
              <a:buFont typeface="Times" charset="0"/>
              <a:buNone/>
            </a:pPr>
            <a:endParaRPr lang="en-US" sz="1800" b="1" dirty="0" smtClean="0">
              <a:solidFill>
                <a:srgbClr val="008000"/>
              </a:solidFill>
            </a:endParaRPr>
          </a:p>
          <a:p>
            <a:pPr algn="l">
              <a:buFont typeface="Times" charset="0"/>
              <a:buNone/>
            </a:pPr>
            <a:endParaRPr lang="en-US" sz="100" b="1" dirty="0" smtClean="0">
              <a:solidFill>
                <a:srgbClr val="008000"/>
              </a:solidFill>
            </a:endParaRPr>
          </a:p>
          <a:p>
            <a:pPr algn="l">
              <a:buFont typeface="Times" charset="0"/>
              <a:buNone/>
            </a:pPr>
            <a:r>
              <a:rPr lang="en-US" sz="1800" b="1" dirty="0" err="1" smtClean="0">
                <a:solidFill>
                  <a:srgbClr val="008000"/>
                </a:solidFill>
              </a:rPr>
              <a:t>int</a:t>
            </a:r>
            <a:r>
              <a:rPr lang="en-US" sz="1800" b="1" dirty="0" smtClean="0">
                <a:solidFill>
                  <a:srgbClr val="008000"/>
                </a:solidFill>
              </a:rPr>
              <a:t> </a:t>
            </a:r>
            <a:r>
              <a:rPr lang="en-US" sz="1800" b="1" dirty="0" err="1" smtClean="0">
                <a:solidFill>
                  <a:srgbClr val="008000"/>
                </a:solidFill>
              </a:rPr>
              <a:t>mult</a:t>
            </a:r>
            <a:r>
              <a:rPr lang="en-US" sz="1800" b="1" dirty="0" smtClean="0">
                <a:solidFill>
                  <a:srgbClr val="008000"/>
                </a:solidFill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</a:rPr>
              <a:t>int</a:t>
            </a:r>
            <a:r>
              <a:rPr lang="en-US" sz="1800" b="1" dirty="0" smtClean="0">
                <a:solidFill>
                  <a:srgbClr val="008000"/>
                </a:solidFill>
              </a:rPr>
              <a:t> x, </a:t>
            </a:r>
            <a:r>
              <a:rPr lang="en-US" sz="1800" b="1" dirty="0" err="1" smtClean="0">
                <a:solidFill>
                  <a:srgbClr val="008000"/>
                </a:solidFill>
              </a:rPr>
              <a:t>int</a:t>
            </a:r>
            <a:r>
              <a:rPr lang="en-US" sz="1800" b="1" dirty="0" smtClean="0">
                <a:solidFill>
                  <a:srgbClr val="008000"/>
                </a:solidFill>
              </a:rPr>
              <a:t> z) {</a:t>
            </a:r>
          </a:p>
          <a:p>
            <a:pPr algn="l">
              <a:buFont typeface="Times" charset="0"/>
              <a:buNone/>
            </a:pPr>
            <a:r>
              <a:rPr lang="en-US" sz="1600" b="1" dirty="0" smtClean="0">
                <a:solidFill>
                  <a:srgbClr val="008000"/>
                </a:solidFill>
              </a:rPr>
              <a:t>	...</a:t>
            </a:r>
          </a:p>
          <a:p>
            <a:pPr algn="l">
              <a:buFont typeface="Times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	return x*z</a:t>
            </a:r>
            <a:r>
              <a:rPr lang="en-US" sz="1800" b="1" dirty="0" smtClean="0">
                <a:solidFill>
                  <a:srgbClr val="008000"/>
                </a:solidFill>
              </a:rPr>
              <a:t>;</a:t>
            </a:r>
            <a:endParaRPr lang="en-US" sz="1600" b="1" dirty="0" smtClean="0">
              <a:solidFill>
                <a:srgbClr val="008000"/>
              </a:solidFill>
            </a:endParaRPr>
          </a:p>
          <a:p>
            <a:pPr algn="l">
              <a:buFont typeface="Times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04048" y="914400"/>
            <a:ext cx="396044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 dirty="0">
                <a:solidFill>
                  <a:srgbClr val="583E14"/>
                </a:solidFill>
                <a:latin typeface="Candara" panose="020E0502030303020204" pitchFamily="34" charset="0"/>
              </a:rPr>
              <a:t>Execution starts from main function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 dirty="0">
                <a:solidFill>
                  <a:srgbClr val="008000"/>
                </a:solidFill>
                <a:latin typeface="Candara" panose="020E0502030303020204" pitchFamily="34" charset="0"/>
              </a:rPr>
              <a:t>Assume $</a:t>
            </a:r>
            <a:r>
              <a:rPr lang="en-US" sz="2000" b="1" kern="0" dirty="0" err="1">
                <a:solidFill>
                  <a:srgbClr val="008000"/>
                </a:solidFill>
                <a:latin typeface="Candara" panose="020E0502030303020204" pitchFamily="34" charset="0"/>
              </a:rPr>
              <a:t>ra</a:t>
            </a:r>
            <a:r>
              <a:rPr lang="en-US" sz="2000" b="1" kern="0" dirty="0">
                <a:solidFill>
                  <a:srgbClr val="008000"/>
                </a:solidFill>
                <a:latin typeface="Candara" panose="020E0502030303020204" pitchFamily="34" charset="0"/>
              </a:rPr>
              <a:t> is uninitialized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US" b="1" kern="0" dirty="0">
              <a:solidFill>
                <a:srgbClr val="583E14"/>
              </a:solidFill>
              <a:latin typeface="Candara" panose="020E0502030303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b="1" kern="0" dirty="0">
                <a:solidFill>
                  <a:srgbClr val="583E14"/>
                </a:solidFill>
                <a:latin typeface="Candara" panose="020E0502030303020204" pitchFamily="34" charset="0"/>
              </a:rPr>
              <a:t>m</a:t>
            </a:r>
            <a:r>
              <a:rPr lang="en-US" b="1" kern="0" dirty="0" err="1">
                <a:solidFill>
                  <a:srgbClr val="583E14"/>
                </a:solidFill>
                <a:latin typeface="Candara" panose="020E0502030303020204" pitchFamily="34" charset="0"/>
              </a:rPr>
              <a:t>ain</a:t>
            </a:r>
            <a:r>
              <a:rPr lang="en-US" b="1" kern="0" dirty="0">
                <a:solidFill>
                  <a:srgbClr val="583E14"/>
                </a:solidFill>
                <a:latin typeface="Candara" panose="020E0502030303020204" pitchFamily="34" charset="0"/>
              </a:rPr>
              <a:t> calls </a:t>
            </a:r>
            <a:r>
              <a:rPr lang="en-US" b="1" kern="0" dirty="0" err="1">
                <a:solidFill>
                  <a:srgbClr val="583E14"/>
                </a:solidFill>
                <a:latin typeface="Candara" panose="020E0502030303020204" pitchFamily="34" charset="0"/>
              </a:rPr>
              <a:t>sumSquare</a:t>
            </a:r>
            <a:endParaRPr lang="en-US" b="1" kern="0" dirty="0">
              <a:solidFill>
                <a:srgbClr val="583E14"/>
              </a:solidFill>
              <a:latin typeface="Candara" panose="020E0502030303020204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b="1" kern="0" dirty="0">
                <a:solidFill>
                  <a:srgbClr val="008000"/>
                </a:solidFill>
                <a:latin typeface="Candara" panose="020E0502030303020204" pitchFamily="34" charset="0"/>
              </a:rPr>
              <a:t>$</a:t>
            </a:r>
            <a:r>
              <a:rPr lang="en-US" b="1" kern="0" dirty="0" err="1">
                <a:solidFill>
                  <a:srgbClr val="008000"/>
                </a:solidFill>
                <a:latin typeface="Candara" panose="020E0502030303020204" pitchFamily="34" charset="0"/>
              </a:rPr>
              <a:t>ra</a:t>
            </a:r>
            <a:r>
              <a:rPr lang="en-US" b="1" kern="0" dirty="0">
                <a:solidFill>
                  <a:srgbClr val="008000"/>
                </a:solidFill>
                <a:latin typeface="Candara" panose="020E0502030303020204" pitchFamily="34" charset="0"/>
              </a:rPr>
              <a:t> contains the address of the instruction after </a:t>
            </a:r>
            <a:r>
              <a:rPr lang="en-US" b="1" kern="0" dirty="0" err="1" smtClean="0">
                <a:solidFill>
                  <a:srgbClr val="008000"/>
                </a:solidFill>
                <a:latin typeface="Candara" panose="020E0502030303020204" pitchFamily="34" charset="0"/>
              </a:rPr>
              <a:t>sumSquare</a:t>
            </a:r>
            <a:endParaRPr lang="en-US" b="1" kern="0" dirty="0">
              <a:solidFill>
                <a:srgbClr val="008000"/>
              </a:solidFill>
              <a:latin typeface="Candara" panose="020E0502030303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b="1" kern="0" dirty="0">
              <a:solidFill>
                <a:srgbClr val="583E14"/>
              </a:solidFill>
              <a:latin typeface="Candara" panose="020E0502030303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b="1" kern="0" dirty="0" err="1">
                <a:solidFill>
                  <a:srgbClr val="583E14"/>
                </a:solidFill>
                <a:latin typeface="Candara" panose="020E0502030303020204" pitchFamily="34" charset="0"/>
              </a:rPr>
              <a:t>sumSquare</a:t>
            </a:r>
            <a:r>
              <a:rPr lang="en-US" b="1" kern="0" dirty="0">
                <a:solidFill>
                  <a:srgbClr val="583E14"/>
                </a:solidFill>
                <a:latin typeface="Candara" panose="020E0502030303020204" pitchFamily="34" charset="0"/>
              </a:rPr>
              <a:t> calls </a:t>
            </a:r>
            <a:r>
              <a:rPr lang="en-US" b="1" kern="0" dirty="0" err="1">
                <a:solidFill>
                  <a:srgbClr val="583E14"/>
                </a:solidFill>
                <a:latin typeface="Candara" panose="020E0502030303020204" pitchFamily="34" charset="0"/>
              </a:rPr>
              <a:t>mult</a:t>
            </a:r>
            <a:endParaRPr lang="en-US" b="1" kern="0" dirty="0">
              <a:solidFill>
                <a:srgbClr val="583E14"/>
              </a:solidFill>
              <a:latin typeface="Candara" panose="020E0502030303020204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b="1" kern="0" dirty="0">
                <a:solidFill>
                  <a:srgbClr val="008000"/>
                </a:solidFill>
                <a:latin typeface="Candara" panose="020E0502030303020204" pitchFamily="34" charset="0"/>
              </a:rPr>
              <a:t>Cannot overwrite $</a:t>
            </a:r>
            <a:r>
              <a:rPr lang="en-US" b="1" kern="0" dirty="0" err="1">
                <a:solidFill>
                  <a:srgbClr val="008000"/>
                </a:solidFill>
                <a:latin typeface="Candara" panose="020E0502030303020204" pitchFamily="34" charset="0"/>
              </a:rPr>
              <a:t>ra</a:t>
            </a:r>
            <a:endParaRPr lang="en-US" b="1" kern="0" dirty="0">
              <a:solidFill>
                <a:srgbClr val="008000"/>
              </a:solidFill>
              <a:latin typeface="Candara" panose="020E0502030303020204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b="1" kern="0" dirty="0">
                <a:solidFill>
                  <a:srgbClr val="008000"/>
                </a:solidFill>
                <a:latin typeface="Candara" panose="020E0502030303020204" pitchFamily="34" charset="0"/>
              </a:rPr>
              <a:t>Need to save $</a:t>
            </a:r>
            <a:r>
              <a:rPr lang="en-US" b="1" kern="0" dirty="0" err="1">
                <a:solidFill>
                  <a:srgbClr val="008000"/>
                </a:solidFill>
                <a:latin typeface="Candara" panose="020E0502030303020204" pitchFamily="34" charset="0"/>
              </a:rPr>
              <a:t>ra</a:t>
            </a:r>
            <a:endParaRPr lang="en-US" b="1" kern="0" dirty="0">
              <a:solidFill>
                <a:srgbClr val="008000"/>
              </a:solidFill>
              <a:latin typeface="Candara" panose="020E0502030303020204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US" b="1" kern="0" dirty="0">
              <a:solidFill>
                <a:srgbClr val="008000"/>
              </a:solidFill>
              <a:latin typeface="Candara" panose="020E0502030303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b="1" kern="0" dirty="0">
                <a:solidFill>
                  <a:srgbClr val="583E14"/>
                </a:solidFill>
                <a:latin typeface="Candara" panose="020E0502030303020204" pitchFamily="34" charset="0"/>
              </a:rPr>
              <a:t>Also registers that main was using across the </a:t>
            </a:r>
            <a:r>
              <a:rPr lang="en-US" b="1" kern="0" dirty="0" err="1">
                <a:solidFill>
                  <a:srgbClr val="583E14"/>
                </a:solidFill>
                <a:latin typeface="Candara" panose="020E0502030303020204" pitchFamily="34" charset="0"/>
              </a:rPr>
              <a:t>sumSquare</a:t>
            </a:r>
            <a:r>
              <a:rPr lang="en-US" b="1" kern="0" dirty="0">
                <a:solidFill>
                  <a:srgbClr val="583E14"/>
                </a:solidFill>
                <a:latin typeface="Candara" panose="020E0502030303020204" pitchFamily="34" charset="0"/>
              </a:rPr>
              <a:t> function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b="1" kern="0" dirty="0">
                <a:solidFill>
                  <a:srgbClr val="008000"/>
                </a:solidFill>
                <a:latin typeface="Candara" panose="020E0502030303020204" pitchFamily="34" charset="0"/>
              </a:rPr>
              <a:t>Need to be saved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99792" y="1556792"/>
            <a:ext cx="2352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1000 JAL </a:t>
            </a:r>
            <a:r>
              <a:rPr lang="en-US" altLang="ko-KR" dirty="0" err="1" smtClean="0">
                <a:solidFill>
                  <a:schemeClr val="tx2"/>
                </a:solidFill>
              </a:rPr>
              <a:t>sumSquare</a:t>
            </a:r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# $</a:t>
            </a:r>
            <a:r>
              <a:rPr lang="en-US" altLang="ko-KR" dirty="0" err="1" smtClean="0">
                <a:solidFill>
                  <a:schemeClr val="tx2"/>
                </a:solidFill>
              </a:rPr>
              <a:t>ra</a:t>
            </a:r>
            <a:r>
              <a:rPr lang="en-US" altLang="ko-KR" dirty="0" smtClean="0">
                <a:solidFill>
                  <a:schemeClr val="tx2"/>
                </a:solidFill>
              </a:rPr>
              <a:t>=1004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3212976"/>
            <a:ext cx="2408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2000 JAL </a:t>
            </a:r>
            <a:r>
              <a:rPr lang="en-US" altLang="ko-KR" dirty="0" err="1" smtClean="0">
                <a:solidFill>
                  <a:schemeClr val="tx2"/>
                </a:solidFill>
              </a:rPr>
              <a:t>mult</a:t>
            </a:r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# </a:t>
            </a:r>
            <a:r>
              <a:rPr lang="en-US" altLang="ko-KR" dirty="0" smtClean="0">
                <a:solidFill>
                  <a:srgbClr val="FF0000"/>
                </a:solidFill>
              </a:rPr>
              <a:t>$</a:t>
            </a:r>
            <a:r>
              <a:rPr lang="en-US" altLang="ko-KR" dirty="0" err="1" smtClean="0">
                <a:solidFill>
                  <a:srgbClr val="FF0000"/>
                </a:solidFill>
              </a:rPr>
              <a:t>ra</a:t>
            </a:r>
            <a:r>
              <a:rPr lang="en-US" altLang="ko-KR" dirty="0" smtClean="0">
                <a:solidFill>
                  <a:srgbClr val="FF0000"/>
                </a:solidFill>
              </a:rPr>
              <a:t>=2004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2004 ADD … 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2008 JR $</a:t>
            </a:r>
            <a:r>
              <a:rPr lang="en-US" altLang="ko-KR" dirty="0" err="1" smtClean="0">
                <a:solidFill>
                  <a:schemeClr val="tx2"/>
                </a:solidFill>
              </a:rPr>
              <a:t>ra</a:t>
            </a:r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# $ra≠1004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6946" y="4797152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3000 JR $</a:t>
            </a:r>
            <a:r>
              <a:rPr lang="en-US" altLang="ko-KR" dirty="0" err="1" smtClean="0">
                <a:solidFill>
                  <a:schemeClr val="tx2"/>
                </a:solidFill>
              </a:rPr>
              <a:t>ra</a:t>
            </a:r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# </a:t>
            </a:r>
            <a:r>
              <a:rPr lang="en-US" altLang="ko-KR" dirty="0" smtClean="0">
                <a:solidFill>
                  <a:srgbClr val="FF0000"/>
                </a:solidFill>
              </a:rPr>
              <a:t>$</a:t>
            </a:r>
            <a:r>
              <a:rPr lang="en-US" altLang="ko-KR" dirty="0" err="1" smtClean="0">
                <a:solidFill>
                  <a:srgbClr val="FF0000"/>
                </a:solidFill>
              </a:rPr>
              <a:t>ra</a:t>
            </a:r>
            <a:r>
              <a:rPr lang="en-US" altLang="ko-KR" dirty="0" smtClean="0">
                <a:solidFill>
                  <a:srgbClr val="FF0000"/>
                </a:solidFill>
              </a:rPr>
              <a:t>=2004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58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Nested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7086600" cy="4800600"/>
          </a:xfrm>
        </p:spPr>
        <p:txBody>
          <a:bodyPr/>
          <a:lstStyle/>
          <a:p>
            <a:r>
              <a:rPr lang="en-US" sz="2400" dirty="0" smtClean="0"/>
              <a:t>When a C program is run, there are 3 important memory areas allocated:</a:t>
            </a:r>
          </a:p>
          <a:p>
            <a:pPr lvl="1"/>
            <a:endParaRPr lang="en-US" sz="2000" b="1" dirty="0" smtClean="0">
              <a:solidFill>
                <a:srgbClr val="FF33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3300"/>
                </a:solidFill>
              </a:rPr>
              <a:t>Static: </a:t>
            </a:r>
            <a:r>
              <a:rPr lang="en-US" sz="2000" dirty="0" smtClean="0"/>
              <a:t>Variables declared once per program, cease to exist only after execution completes. E.g., C </a:t>
            </a:r>
            <a:r>
              <a:rPr lang="en-US" sz="2000" dirty="0" err="1" smtClean="0"/>
              <a:t>globals</a:t>
            </a:r>
            <a:endParaRPr lang="en-US" sz="2000" dirty="0" smtClean="0"/>
          </a:p>
          <a:p>
            <a:pPr lvl="1"/>
            <a:endParaRPr lang="en-US" sz="2000" b="1" dirty="0" smtClean="0">
              <a:solidFill>
                <a:srgbClr val="FF33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3300"/>
                </a:solidFill>
              </a:rPr>
              <a:t>Heap: </a:t>
            </a:r>
            <a:r>
              <a:rPr lang="en-US" sz="2000" dirty="0" smtClean="0"/>
              <a:t>Variables declared dynamically</a:t>
            </a:r>
          </a:p>
          <a:p>
            <a:pPr lvl="1"/>
            <a:endParaRPr lang="en-US" sz="2000" b="1" dirty="0" smtClean="0">
              <a:solidFill>
                <a:srgbClr val="FF33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3300"/>
                </a:solidFill>
              </a:rPr>
              <a:t>Stack: </a:t>
            </a:r>
            <a:r>
              <a:rPr lang="en-US" sz="2000" dirty="0" smtClean="0"/>
              <a:t>Space to be used by procedure during execution; this is where we can save register values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/>
              <a:t>Layout of a Program in Memory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82600" y="908720"/>
            <a:ext cx="8005763" cy="5184775"/>
            <a:chOff x="304" y="708"/>
            <a:chExt cx="5043" cy="3266"/>
          </a:xfrm>
        </p:grpSpPr>
        <p:sp>
          <p:nvSpPr>
            <p:cNvPr id="558084" name="Text Box 4"/>
            <p:cNvSpPr txBox="1">
              <a:spLocks noChangeArrowheads="1"/>
            </p:cNvSpPr>
            <p:nvPr/>
          </p:nvSpPr>
          <p:spPr bwMode="auto">
            <a:xfrm>
              <a:off x="1682" y="745"/>
              <a:ext cx="2177" cy="5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Candara" panose="020E0502030303020204" pitchFamily="34" charset="0"/>
                </a:rPr>
                <a:t>Stack Segment</a:t>
              </a:r>
            </a:p>
          </p:txBody>
        </p:sp>
        <p:sp>
          <p:nvSpPr>
            <p:cNvPr id="558085" name="Text Box 5"/>
            <p:cNvSpPr txBox="1">
              <a:spLocks noChangeArrowheads="1"/>
            </p:cNvSpPr>
            <p:nvPr/>
          </p:nvSpPr>
          <p:spPr bwMode="auto">
            <a:xfrm>
              <a:off x="666" y="708"/>
              <a:ext cx="9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latin typeface="Candara" panose="020E0502030303020204" pitchFamily="34" charset="0"/>
                </a:rPr>
                <a:t>0x7FFFFFFF</a:t>
              </a:r>
            </a:p>
          </p:txBody>
        </p:sp>
        <p:sp>
          <p:nvSpPr>
            <p:cNvPr id="558086" name="Text Box 6"/>
            <p:cNvSpPr txBox="1">
              <a:spLocks noChangeArrowheads="1"/>
            </p:cNvSpPr>
            <p:nvPr/>
          </p:nvSpPr>
          <p:spPr bwMode="auto">
            <a:xfrm>
              <a:off x="1682" y="1942"/>
              <a:ext cx="2177" cy="50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Candara" panose="020E0502030303020204" pitchFamily="34" charset="0"/>
                </a:rPr>
                <a:t>Dynamic Area</a:t>
              </a:r>
            </a:p>
          </p:txBody>
        </p:sp>
        <p:sp>
          <p:nvSpPr>
            <p:cNvPr id="558087" name="Text Box 7"/>
            <p:cNvSpPr txBox="1">
              <a:spLocks noChangeArrowheads="1"/>
            </p:cNvSpPr>
            <p:nvPr/>
          </p:nvSpPr>
          <p:spPr bwMode="auto">
            <a:xfrm>
              <a:off x="1682" y="2450"/>
              <a:ext cx="2177" cy="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Candara" panose="020E0502030303020204" pitchFamily="34" charset="0"/>
                </a:rPr>
                <a:t>Static Area</a:t>
              </a:r>
            </a:p>
          </p:txBody>
        </p:sp>
        <p:sp>
          <p:nvSpPr>
            <p:cNvPr id="558088" name="Text Box 8"/>
            <p:cNvSpPr txBox="1">
              <a:spLocks noChangeArrowheads="1"/>
            </p:cNvSpPr>
            <p:nvPr/>
          </p:nvSpPr>
          <p:spPr bwMode="auto">
            <a:xfrm>
              <a:off x="1682" y="2850"/>
              <a:ext cx="2177" cy="65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Candara" panose="020E0502030303020204" pitchFamily="34" charset="0"/>
                </a:rPr>
                <a:t>Text Segment</a:t>
              </a:r>
            </a:p>
          </p:txBody>
        </p:sp>
        <p:sp>
          <p:nvSpPr>
            <p:cNvPr id="558089" name="Text Box 9"/>
            <p:cNvSpPr txBox="1">
              <a:spLocks noChangeArrowheads="1"/>
            </p:cNvSpPr>
            <p:nvPr/>
          </p:nvSpPr>
          <p:spPr bwMode="auto">
            <a:xfrm>
              <a:off x="1682" y="3503"/>
              <a:ext cx="2177" cy="4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Candara" panose="020E0502030303020204" pitchFamily="34" charset="0"/>
                </a:rPr>
                <a:t>Reserved</a:t>
              </a:r>
            </a:p>
          </p:txBody>
        </p:sp>
        <p:sp>
          <p:nvSpPr>
            <p:cNvPr id="558090" name="Text Box 10"/>
            <p:cNvSpPr txBox="1">
              <a:spLocks noChangeArrowheads="1"/>
            </p:cNvSpPr>
            <p:nvPr/>
          </p:nvSpPr>
          <p:spPr bwMode="auto">
            <a:xfrm>
              <a:off x="1682" y="1253"/>
              <a:ext cx="2177" cy="6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2400">
                <a:latin typeface="Candara" panose="020E0502030303020204" pitchFamily="34" charset="0"/>
              </a:endParaRPr>
            </a:p>
          </p:txBody>
        </p:sp>
        <p:sp>
          <p:nvSpPr>
            <p:cNvPr id="558091" name="Text Box 11"/>
            <p:cNvSpPr txBox="1">
              <a:spLocks noChangeArrowheads="1"/>
            </p:cNvSpPr>
            <p:nvPr/>
          </p:nvSpPr>
          <p:spPr bwMode="auto">
            <a:xfrm>
              <a:off x="666" y="3358"/>
              <a:ext cx="9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latin typeface="Candara" panose="020E0502030303020204" pitchFamily="34" charset="0"/>
                </a:rPr>
                <a:t>0x04000000</a:t>
              </a:r>
            </a:p>
          </p:txBody>
        </p:sp>
        <p:sp>
          <p:nvSpPr>
            <p:cNvPr id="558092" name="Text Box 12"/>
            <p:cNvSpPr txBox="1">
              <a:spLocks noChangeArrowheads="1"/>
            </p:cNvSpPr>
            <p:nvPr/>
          </p:nvSpPr>
          <p:spPr bwMode="auto">
            <a:xfrm>
              <a:off x="666" y="2704"/>
              <a:ext cx="9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latin typeface="Candara" panose="020E0502030303020204" pitchFamily="34" charset="0"/>
                </a:rPr>
                <a:t>0x10000000</a:t>
              </a:r>
            </a:p>
          </p:txBody>
        </p:sp>
        <p:sp>
          <p:nvSpPr>
            <p:cNvPr id="558093" name="Text Box 13"/>
            <p:cNvSpPr txBox="1">
              <a:spLocks noChangeArrowheads="1"/>
            </p:cNvSpPr>
            <p:nvPr/>
          </p:nvSpPr>
          <p:spPr bwMode="auto">
            <a:xfrm>
              <a:off x="666" y="3793"/>
              <a:ext cx="9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latin typeface="Candara" panose="020E0502030303020204" pitchFamily="34" charset="0"/>
                </a:rPr>
                <a:t>0</a:t>
              </a:r>
            </a:p>
          </p:txBody>
        </p:sp>
        <p:sp>
          <p:nvSpPr>
            <p:cNvPr id="558094" name="AutoShape 14"/>
            <p:cNvSpPr>
              <a:spLocks/>
            </p:cNvSpPr>
            <p:nvPr/>
          </p:nvSpPr>
          <p:spPr bwMode="auto">
            <a:xfrm>
              <a:off x="3896" y="1942"/>
              <a:ext cx="109" cy="907"/>
            </a:xfrm>
            <a:prstGeom prst="rightBrace">
              <a:avLst>
                <a:gd name="adj1" fmla="val 4769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558095" name="Text Box 15"/>
            <p:cNvSpPr txBox="1">
              <a:spLocks noChangeArrowheads="1"/>
            </p:cNvSpPr>
            <p:nvPr/>
          </p:nvSpPr>
          <p:spPr bwMode="auto">
            <a:xfrm>
              <a:off x="4041" y="2051"/>
              <a:ext cx="1306" cy="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Candara" panose="020E0502030303020204" pitchFamily="34" charset="0"/>
                </a:rPr>
                <a:t>Data Segment</a:t>
              </a:r>
            </a:p>
          </p:txBody>
        </p:sp>
        <p:sp>
          <p:nvSpPr>
            <p:cNvPr id="558096" name="Line 16"/>
            <p:cNvSpPr>
              <a:spLocks noChangeShapeType="1"/>
            </p:cNvSpPr>
            <p:nvPr/>
          </p:nvSpPr>
          <p:spPr bwMode="auto">
            <a:xfrm flipV="1">
              <a:off x="2771" y="1688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558097" name="Line 17"/>
            <p:cNvSpPr>
              <a:spLocks noChangeShapeType="1"/>
            </p:cNvSpPr>
            <p:nvPr/>
          </p:nvSpPr>
          <p:spPr bwMode="auto">
            <a:xfrm>
              <a:off x="2771" y="1253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558098" name="Line 18"/>
            <p:cNvSpPr>
              <a:spLocks noChangeShapeType="1"/>
            </p:cNvSpPr>
            <p:nvPr/>
          </p:nvSpPr>
          <p:spPr bwMode="auto">
            <a:xfrm flipV="1">
              <a:off x="1247" y="962"/>
              <a:ext cx="0" cy="16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558099" name="Text Box 19"/>
            <p:cNvSpPr txBox="1">
              <a:spLocks noChangeArrowheads="1"/>
            </p:cNvSpPr>
            <p:nvPr/>
          </p:nvSpPr>
          <p:spPr bwMode="auto">
            <a:xfrm>
              <a:off x="304" y="1398"/>
              <a:ext cx="907" cy="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sz="2000" b="1">
                  <a:solidFill>
                    <a:srgbClr val="FF0000"/>
                  </a:solidFill>
                  <a:latin typeface="Candara" panose="020E0502030303020204" pitchFamily="34" charset="0"/>
                </a:rPr>
                <a:t>Memory</a:t>
              </a:r>
            </a:p>
            <a:p>
              <a:pPr algn="ctr">
                <a:lnSpc>
                  <a:spcPct val="120000"/>
                </a:lnSpc>
              </a:pPr>
              <a:r>
                <a:rPr lang="en-US" sz="2000" b="1">
                  <a:solidFill>
                    <a:srgbClr val="FF0000"/>
                  </a:solidFill>
                  <a:latin typeface="Candara" panose="020E0502030303020204" pitchFamily="34" charset="0"/>
                </a:rPr>
                <a:t>Addresses</a:t>
              </a:r>
            </a:p>
            <a:p>
              <a:pPr algn="ctr">
                <a:lnSpc>
                  <a:spcPct val="120000"/>
                </a:lnSpc>
              </a:pPr>
              <a:r>
                <a:rPr lang="en-US" sz="2000" b="1">
                  <a:solidFill>
                    <a:srgbClr val="FF0000"/>
                  </a:solidFill>
                  <a:latin typeface="Candara" panose="020E0502030303020204" pitchFamily="34" charset="0"/>
                </a:rPr>
                <a:t>in Hex</a:t>
              </a:r>
            </a:p>
          </p:txBody>
        </p:sp>
        <p:sp>
          <p:nvSpPr>
            <p:cNvPr id="558100" name="Text Box 20"/>
            <p:cNvSpPr txBox="1">
              <a:spLocks noChangeArrowheads="1"/>
            </p:cNvSpPr>
            <p:nvPr/>
          </p:nvSpPr>
          <p:spPr bwMode="auto">
            <a:xfrm>
              <a:off x="4222" y="781"/>
              <a:ext cx="105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sz="2000" b="1">
                  <a:solidFill>
                    <a:srgbClr val="FF0000"/>
                  </a:solidFill>
                  <a:latin typeface="Candara" panose="020E0502030303020204" pitchFamily="34" charset="0"/>
                </a:rPr>
                <a:t>Stack Grows</a:t>
              </a:r>
            </a:p>
            <a:p>
              <a:pPr algn="ctr">
                <a:lnSpc>
                  <a:spcPct val="120000"/>
                </a:lnSpc>
              </a:pPr>
              <a:r>
                <a:rPr lang="en-US" sz="2000" b="1">
                  <a:solidFill>
                    <a:srgbClr val="FF0000"/>
                  </a:solidFill>
                  <a:latin typeface="Candara" panose="020E0502030303020204" pitchFamily="34" charset="0"/>
                </a:rPr>
                <a:t>Downwards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7848600" cy="3817938"/>
          </a:xfrm>
        </p:spPr>
        <p:txBody>
          <a:bodyPr/>
          <a:lstStyle/>
          <a:p>
            <a:pPr algn="l"/>
            <a:r>
              <a:rPr lang="en-US" sz="2400" dirty="0" smtClean="0"/>
              <a:t>Register </a:t>
            </a:r>
            <a:r>
              <a:rPr lang="en-US" sz="2000" b="1" dirty="0" smtClean="0">
                <a:solidFill>
                  <a:srgbClr val="000099"/>
                </a:solidFill>
              </a:rPr>
              <a:t>$sp </a:t>
            </a:r>
            <a:r>
              <a:rPr lang="en-US" sz="2400" dirty="0" smtClean="0"/>
              <a:t>always points to the last used space in the stack.</a:t>
            </a:r>
          </a:p>
          <a:p>
            <a:pPr algn="l"/>
            <a:r>
              <a:rPr lang="en-US" sz="2400" dirty="0" smtClean="0"/>
              <a:t>To use stack, we decrement this pointer by the amount of space we need and then fill it with info.</a:t>
            </a:r>
          </a:p>
          <a:p>
            <a:pPr algn="l"/>
            <a:r>
              <a:rPr lang="en-US" sz="2400" dirty="0" smtClean="0"/>
              <a:t>So, how do we compile this?</a:t>
            </a:r>
          </a:p>
          <a:p>
            <a:pPr lvl="1" algn="l"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sumSquare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y) </a:t>
            </a:r>
          </a:p>
          <a:p>
            <a:pPr lvl="1" algn="l">
              <a:buFontTx/>
              <a:buNone/>
            </a:pPr>
            <a:r>
              <a:rPr lang="en-US" sz="2000" b="1" dirty="0" smtClean="0"/>
              <a:t>	{</a:t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b="1" dirty="0"/>
              <a:t> </a:t>
            </a:r>
            <a:r>
              <a:rPr lang="en-US" sz="2000" b="1" dirty="0" smtClean="0"/>
              <a:t> return </a:t>
            </a:r>
            <a:r>
              <a:rPr lang="en-US" sz="2000" b="1" dirty="0" err="1" smtClean="0"/>
              <a:t>mult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x,x</a:t>
            </a:r>
            <a:r>
              <a:rPr lang="en-US" sz="2000" b="1" dirty="0" smtClean="0"/>
              <a:t>)+ y;</a:t>
            </a:r>
            <a:br>
              <a:rPr lang="en-US" sz="2000" b="1" dirty="0" smtClean="0"/>
            </a:br>
            <a:r>
              <a:rPr lang="en-US" sz="2000" b="1" dirty="0" smtClean="0"/>
              <a:t>}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24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16832"/>
            <a:ext cx="7543800" cy="1312862"/>
          </a:xfrm>
        </p:spPr>
        <p:txBody>
          <a:bodyPr/>
          <a:lstStyle/>
          <a:p>
            <a:pPr marL="0" indent="0">
              <a:lnSpc>
                <a:spcPts val="1500"/>
              </a:lnSpc>
              <a:spcBef>
                <a:spcPts val="1200"/>
              </a:spcBef>
              <a:buFont typeface="Times" charset="0"/>
              <a:buNone/>
            </a:pPr>
            <a:r>
              <a:rPr lang="en-US" sz="2000" b="1" dirty="0" err="1" smtClean="0">
                <a:solidFill>
                  <a:srgbClr val="008000"/>
                </a:solidFill>
              </a:rPr>
              <a:t>sumSquare</a:t>
            </a:r>
            <a:r>
              <a:rPr lang="en-US" sz="2000" b="1" dirty="0" smtClean="0">
                <a:solidFill>
                  <a:srgbClr val="008000"/>
                </a:solidFill>
              </a:rPr>
              <a:t>: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Font typeface="Times" charset="0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	</a:t>
            </a:r>
            <a:r>
              <a:rPr lang="en-US" sz="2000" b="1" i="1" dirty="0" smtClean="0">
                <a:solidFill>
                  <a:srgbClr val="008000"/>
                </a:solidFill>
              </a:rPr>
              <a:t>addi </a:t>
            </a:r>
            <a:r>
              <a:rPr lang="en-US" sz="2000" b="1" dirty="0" smtClean="0">
                <a:solidFill>
                  <a:srgbClr val="008000"/>
                </a:solidFill>
              </a:rPr>
              <a:t>$sp,$sp,-8	</a:t>
            </a:r>
            <a:r>
              <a:rPr lang="en-US" sz="2000" b="1" i="1" dirty="0" smtClean="0">
                <a:solidFill>
                  <a:srgbClr val="008000"/>
                </a:solidFill>
              </a:rPr>
              <a:t># space on stack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Font typeface="Times" charset="0"/>
              <a:buNone/>
            </a:pPr>
            <a:r>
              <a:rPr lang="en-US" sz="2000" b="1" i="1" dirty="0" smtClean="0">
                <a:solidFill>
                  <a:srgbClr val="008000"/>
                </a:solidFill>
              </a:rPr>
              <a:t>	</a:t>
            </a:r>
            <a:r>
              <a:rPr lang="en-US" sz="2000" b="1" i="1" dirty="0" err="1" smtClean="0">
                <a:solidFill>
                  <a:srgbClr val="008000"/>
                </a:solidFill>
              </a:rPr>
              <a:t>sw</a:t>
            </a:r>
            <a:r>
              <a:rPr lang="en-US" sz="2000" b="1" i="1" dirty="0" smtClean="0">
                <a:solidFill>
                  <a:srgbClr val="008000"/>
                </a:solidFill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</a:rPr>
              <a:t>$</a:t>
            </a:r>
            <a:r>
              <a:rPr lang="en-US" sz="2000" b="1" dirty="0" err="1" smtClean="0">
                <a:solidFill>
                  <a:srgbClr val="008000"/>
                </a:solidFill>
              </a:rPr>
              <a:t>ra</a:t>
            </a:r>
            <a:r>
              <a:rPr lang="en-US" sz="2000" b="1" dirty="0" smtClean="0">
                <a:solidFill>
                  <a:srgbClr val="008000"/>
                </a:solidFill>
              </a:rPr>
              <a:t>, 4($sp)	</a:t>
            </a:r>
            <a:r>
              <a:rPr lang="en-US" sz="2000" b="1" dirty="0" smtClean="0">
                <a:solidFill>
                  <a:srgbClr val="008000"/>
                </a:solidFill>
              </a:rPr>
              <a:t>	</a:t>
            </a:r>
            <a:r>
              <a:rPr lang="en-US" sz="2000" b="1" i="1" dirty="0" smtClean="0">
                <a:solidFill>
                  <a:srgbClr val="008000"/>
                </a:solidFill>
              </a:rPr>
              <a:t># </a:t>
            </a:r>
            <a:r>
              <a:rPr lang="en-US" sz="2000" b="1" i="1" dirty="0" smtClean="0">
                <a:solidFill>
                  <a:srgbClr val="008000"/>
                </a:solidFill>
              </a:rPr>
              <a:t>save ret </a:t>
            </a:r>
            <a:r>
              <a:rPr lang="en-US" sz="2000" b="1" i="1" dirty="0" err="1" smtClean="0">
                <a:solidFill>
                  <a:srgbClr val="008000"/>
                </a:solidFill>
              </a:rPr>
              <a:t>addr</a:t>
            </a:r>
            <a:endParaRPr lang="en-US" sz="2000" b="1" i="1" dirty="0" smtClean="0">
              <a:solidFill>
                <a:srgbClr val="008000"/>
              </a:solidFill>
            </a:endParaRPr>
          </a:p>
          <a:p>
            <a:pPr marL="0" indent="0">
              <a:lnSpc>
                <a:spcPts val="1500"/>
              </a:lnSpc>
              <a:spcBef>
                <a:spcPts val="1200"/>
              </a:spcBef>
              <a:buFont typeface="Times" charset="0"/>
              <a:buNone/>
            </a:pPr>
            <a:r>
              <a:rPr lang="en-US" sz="2000" b="1" i="1" dirty="0" smtClean="0">
                <a:solidFill>
                  <a:srgbClr val="008000"/>
                </a:solidFill>
              </a:rPr>
              <a:t>	</a:t>
            </a:r>
            <a:r>
              <a:rPr lang="en-US" sz="2000" b="1" i="1" dirty="0" err="1" smtClean="0">
                <a:solidFill>
                  <a:srgbClr val="008000"/>
                </a:solidFill>
              </a:rPr>
              <a:t>sw</a:t>
            </a:r>
            <a:r>
              <a:rPr lang="en-US" sz="2000" b="1" i="1" dirty="0" smtClean="0">
                <a:solidFill>
                  <a:srgbClr val="008000"/>
                </a:solidFill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</a:rPr>
              <a:t>$a1, 0($sp)	</a:t>
            </a:r>
            <a:r>
              <a:rPr lang="en-US" sz="2000" b="1" dirty="0" smtClean="0">
                <a:solidFill>
                  <a:srgbClr val="008000"/>
                </a:solidFill>
              </a:rPr>
              <a:t>	</a:t>
            </a:r>
            <a:r>
              <a:rPr lang="en-US" sz="2000" b="1" i="1" dirty="0" smtClean="0">
                <a:solidFill>
                  <a:srgbClr val="008000"/>
                </a:solidFill>
              </a:rPr>
              <a:t># </a:t>
            </a:r>
            <a:r>
              <a:rPr lang="en-US" sz="2000" b="1" i="1" dirty="0" smtClean="0">
                <a:solidFill>
                  <a:srgbClr val="008000"/>
                </a:solidFill>
              </a:rPr>
              <a:t>save y</a:t>
            </a:r>
            <a:endParaRPr lang="en-US" sz="2000" b="1" dirty="0" smtClean="0">
              <a:solidFill>
                <a:srgbClr val="008000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" y="3452515"/>
            <a:ext cx="75438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  <a:buFont typeface="Times" charset="0"/>
              <a:buNone/>
            </a:pP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	add 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</a:rPr>
              <a:t>$a1,$a0,$zero</a:t>
            </a: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  </a:t>
            </a:r>
            <a:r>
              <a:rPr lang="en-US" sz="2000" b="1" i="1" dirty="0" smtClean="0">
                <a:solidFill>
                  <a:srgbClr val="008000"/>
                </a:solidFill>
                <a:latin typeface="Candara" panose="020E0502030303020204" pitchFamily="34" charset="0"/>
              </a:rPr>
              <a:t>	# </a:t>
            </a:r>
            <a:r>
              <a:rPr lang="en-US" sz="2000" b="1" i="1" dirty="0" err="1">
                <a:solidFill>
                  <a:srgbClr val="008000"/>
                </a:solidFill>
                <a:latin typeface="Candara" panose="020E0502030303020204" pitchFamily="34" charset="0"/>
              </a:rPr>
              <a:t>mult</a:t>
            </a: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(</a:t>
            </a:r>
            <a:r>
              <a:rPr lang="en-US" sz="2000" b="1" i="1" dirty="0" err="1">
                <a:solidFill>
                  <a:srgbClr val="008000"/>
                </a:solidFill>
                <a:latin typeface="Candara" panose="020E0502030303020204" pitchFamily="34" charset="0"/>
              </a:rPr>
              <a:t>x,x</a:t>
            </a: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)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  <a:buFont typeface="Times" charset="0"/>
              <a:buNone/>
            </a:pP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	</a:t>
            </a:r>
            <a:r>
              <a:rPr lang="en-US" sz="2000" b="1" i="1" dirty="0" err="1">
                <a:solidFill>
                  <a:srgbClr val="008000"/>
                </a:solidFill>
                <a:latin typeface="Candara" panose="020E0502030303020204" pitchFamily="34" charset="0"/>
              </a:rPr>
              <a:t>jal</a:t>
            </a: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andara" panose="020E0502030303020204" pitchFamily="34" charset="0"/>
              </a:rPr>
              <a:t>mult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</a:rPr>
              <a:t> 		 </a:t>
            </a:r>
            <a:r>
              <a:rPr lang="en-US" sz="2000" b="1" dirty="0" smtClean="0">
                <a:solidFill>
                  <a:srgbClr val="008000"/>
                </a:solidFill>
                <a:latin typeface="Candara" panose="020E0502030303020204" pitchFamily="34" charset="0"/>
              </a:rPr>
              <a:t>	</a:t>
            </a:r>
            <a:r>
              <a:rPr lang="en-US" sz="2000" b="1" i="1" dirty="0" smtClean="0">
                <a:solidFill>
                  <a:srgbClr val="008000"/>
                </a:solidFill>
                <a:latin typeface="Candara" panose="020E0502030303020204" pitchFamily="34" charset="0"/>
              </a:rPr>
              <a:t># </a:t>
            </a: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call </a:t>
            </a:r>
            <a:r>
              <a:rPr lang="en-US" sz="2000" b="1" i="1" dirty="0" err="1">
                <a:solidFill>
                  <a:srgbClr val="008000"/>
                </a:solidFill>
                <a:latin typeface="Candara" panose="020E0502030303020204" pitchFamily="34" charset="0"/>
              </a:rPr>
              <a:t>mult</a:t>
            </a:r>
            <a:endParaRPr lang="en-US" sz="2000" b="1" dirty="0">
              <a:solidFill>
                <a:srgbClr val="008000"/>
              </a:solidFill>
              <a:latin typeface="Candara" panose="020E0502030303020204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7200" y="4221088"/>
            <a:ext cx="7543800" cy="200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  <a:buFont typeface="Times" charset="0"/>
              <a:buNone/>
            </a:pPr>
            <a:r>
              <a:rPr lang="en-US" sz="2000" b="1" dirty="0">
                <a:latin typeface="Candara" panose="020E0502030303020204" pitchFamily="34" charset="0"/>
              </a:rPr>
              <a:t>	</a:t>
            </a:r>
            <a:r>
              <a:rPr lang="en-US" sz="2000" b="1" i="1" dirty="0" err="1">
                <a:solidFill>
                  <a:srgbClr val="008000"/>
                </a:solidFill>
                <a:latin typeface="Candara" panose="020E0502030303020204" pitchFamily="34" charset="0"/>
              </a:rPr>
              <a:t>lw</a:t>
            </a: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</a:rPr>
              <a:t>$a1, 0($</a:t>
            </a:r>
            <a:r>
              <a:rPr lang="en-US" sz="2000" b="1" dirty="0" err="1">
                <a:solidFill>
                  <a:srgbClr val="008000"/>
                </a:solidFill>
                <a:latin typeface="Candara" panose="020E0502030303020204" pitchFamily="34" charset="0"/>
              </a:rPr>
              <a:t>sp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</a:rPr>
              <a:t>)	 </a:t>
            </a:r>
            <a:r>
              <a:rPr lang="en-US" sz="2000" b="1" dirty="0" smtClean="0">
                <a:solidFill>
                  <a:srgbClr val="008000"/>
                </a:solidFill>
                <a:latin typeface="Candara" panose="020E0502030303020204" pitchFamily="34" charset="0"/>
              </a:rPr>
              <a:t>	</a:t>
            </a:r>
            <a:r>
              <a:rPr lang="en-US" sz="2000" b="1" i="1" dirty="0" smtClean="0">
                <a:solidFill>
                  <a:srgbClr val="008000"/>
                </a:solidFill>
                <a:latin typeface="Candara" panose="020E0502030303020204" pitchFamily="34" charset="0"/>
              </a:rPr>
              <a:t># </a:t>
            </a: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restore 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  <a:buFont typeface="Times" charset="0"/>
              <a:buNone/>
            </a:pP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	add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</a:rPr>
              <a:t> $v0,$v0,$a1</a:t>
            </a: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 	</a:t>
            </a:r>
            <a:r>
              <a:rPr lang="en-US" sz="2000" b="1" i="1" dirty="0" smtClean="0">
                <a:solidFill>
                  <a:srgbClr val="008000"/>
                </a:solidFill>
                <a:latin typeface="Candara" panose="020E0502030303020204" pitchFamily="34" charset="0"/>
              </a:rPr>
              <a:t>	# </a:t>
            </a:r>
            <a:r>
              <a:rPr lang="en-US" sz="2000" b="1" i="1" dirty="0" err="1">
                <a:solidFill>
                  <a:srgbClr val="008000"/>
                </a:solidFill>
                <a:latin typeface="Candara" panose="020E0502030303020204" pitchFamily="34" charset="0"/>
              </a:rPr>
              <a:t>mult</a:t>
            </a: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()+y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  <a:buFont typeface="Times" charset="0"/>
              <a:buNone/>
            </a:pP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	</a:t>
            </a:r>
            <a:r>
              <a:rPr lang="en-US" sz="2000" b="1" i="1" dirty="0" err="1">
                <a:solidFill>
                  <a:srgbClr val="008000"/>
                </a:solidFill>
                <a:latin typeface="Candara" panose="020E0502030303020204" pitchFamily="34" charset="0"/>
              </a:rPr>
              <a:t>lw</a:t>
            </a: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</a:rPr>
              <a:t>$</a:t>
            </a:r>
            <a:r>
              <a:rPr lang="en-US" sz="2000" b="1" dirty="0" err="1">
                <a:solidFill>
                  <a:srgbClr val="008000"/>
                </a:solidFill>
                <a:latin typeface="Candara" panose="020E0502030303020204" pitchFamily="34" charset="0"/>
              </a:rPr>
              <a:t>ra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</a:rPr>
              <a:t>, 4($</a:t>
            </a:r>
            <a:r>
              <a:rPr lang="en-US" sz="2000" b="1" dirty="0" err="1">
                <a:solidFill>
                  <a:srgbClr val="008000"/>
                </a:solidFill>
                <a:latin typeface="Candara" panose="020E0502030303020204" pitchFamily="34" charset="0"/>
              </a:rPr>
              <a:t>sp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</a:rPr>
              <a:t>)	 </a:t>
            </a:r>
            <a:r>
              <a:rPr lang="en-US" sz="2000" b="1" dirty="0" smtClean="0">
                <a:solidFill>
                  <a:srgbClr val="008000"/>
                </a:solidFill>
                <a:latin typeface="Candara" panose="020E0502030303020204" pitchFamily="34" charset="0"/>
              </a:rPr>
              <a:t>	</a:t>
            </a:r>
            <a:r>
              <a:rPr lang="en-US" sz="2000" b="1" i="1" dirty="0" smtClean="0">
                <a:solidFill>
                  <a:srgbClr val="008000"/>
                </a:solidFill>
                <a:latin typeface="Candara" panose="020E0502030303020204" pitchFamily="34" charset="0"/>
              </a:rPr>
              <a:t># </a:t>
            </a: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get ret </a:t>
            </a:r>
            <a:r>
              <a:rPr lang="en-US" sz="2000" b="1" i="1" dirty="0" err="1">
                <a:solidFill>
                  <a:srgbClr val="008000"/>
                </a:solidFill>
                <a:latin typeface="Candara" panose="020E0502030303020204" pitchFamily="34" charset="0"/>
              </a:rPr>
              <a:t>addr</a:t>
            </a:r>
            <a:endParaRPr lang="en-US" sz="2000" b="1" i="1" dirty="0">
              <a:solidFill>
                <a:srgbClr val="008000"/>
              </a:solidFill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  <a:buFont typeface="Times" charset="0"/>
              <a:buNone/>
            </a:pP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	</a:t>
            </a:r>
            <a:r>
              <a:rPr lang="en-US" sz="2000" b="1" i="1" dirty="0" err="1">
                <a:solidFill>
                  <a:srgbClr val="008000"/>
                </a:solidFill>
                <a:latin typeface="Candara" panose="020E0502030303020204" pitchFamily="34" charset="0"/>
              </a:rPr>
              <a:t>addi</a:t>
            </a: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</a:rPr>
              <a:t>$sp,$sp,8  	 </a:t>
            </a:r>
            <a:r>
              <a:rPr lang="en-US" sz="2000" b="1" dirty="0" smtClean="0">
                <a:solidFill>
                  <a:srgbClr val="008000"/>
                </a:solidFill>
                <a:latin typeface="Candara" panose="020E0502030303020204" pitchFamily="34" charset="0"/>
              </a:rPr>
              <a:t>	</a:t>
            </a:r>
            <a:r>
              <a:rPr lang="en-US" sz="2000" b="1" i="1" dirty="0" smtClean="0">
                <a:solidFill>
                  <a:srgbClr val="008000"/>
                </a:solidFill>
                <a:latin typeface="Candara" panose="020E0502030303020204" pitchFamily="34" charset="0"/>
              </a:rPr>
              <a:t># </a:t>
            </a: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restore stack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  <a:buFont typeface="Times" charset="0"/>
              <a:buNone/>
            </a:pP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	</a:t>
            </a:r>
            <a:r>
              <a:rPr lang="en-US" sz="2000" b="1" i="1" dirty="0" err="1">
                <a:solidFill>
                  <a:srgbClr val="008000"/>
                </a:solidFill>
                <a:latin typeface="Candara" panose="020E0502030303020204" pitchFamily="34" charset="0"/>
              </a:rPr>
              <a:t>jr</a:t>
            </a:r>
            <a:r>
              <a:rPr lang="en-US" sz="2000" b="1" i="1" dirty="0">
                <a:solidFill>
                  <a:srgbClr val="008000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</a:rPr>
              <a:t>$</a:t>
            </a:r>
            <a:r>
              <a:rPr lang="en-US" sz="2000" b="1" dirty="0" err="1">
                <a:solidFill>
                  <a:srgbClr val="008000"/>
                </a:solidFill>
                <a:latin typeface="Candara" panose="020E0502030303020204" pitchFamily="34" charset="0"/>
              </a:rPr>
              <a:t>ra</a:t>
            </a:r>
            <a:endParaRPr lang="en-US" sz="2000" b="1" dirty="0">
              <a:solidFill>
                <a:srgbClr val="008000"/>
              </a:solidFill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  <a:buFont typeface="Times" charset="0"/>
              <a:buNone/>
            </a:pPr>
            <a:r>
              <a:rPr lang="en-US" sz="2000" b="1" dirty="0" err="1">
                <a:solidFill>
                  <a:srgbClr val="008000"/>
                </a:solidFill>
                <a:latin typeface="Candara" panose="020E0502030303020204" pitchFamily="34" charset="0"/>
              </a:rPr>
              <a:t>mult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</a:rPr>
              <a:t>: ...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143000" y="893763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b="1" dirty="0" err="1">
                <a:solidFill>
                  <a:srgbClr val="0000FF"/>
                </a:solidFill>
                <a:latin typeface="Candara" panose="020E0502030303020204" pitchFamily="34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andara" panose="020E0502030303020204" pitchFamily="34" charset="0"/>
              </a:rPr>
              <a:t>sumSquare</a:t>
            </a:r>
            <a:r>
              <a:rPr lang="en-US" b="1" dirty="0">
                <a:solidFill>
                  <a:srgbClr val="0000FF"/>
                </a:solidFill>
                <a:latin typeface="Candara" panose="020E0502030303020204" pitchFamily="34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andara" panose="020E0502030303020204" pitchFamily="34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andara" panose="020E0502030303020204" pitchFamily="34" charset="0"/>
              </a:rPr>
              <a:t> x, </a:t>
            </a:r>
            <a:r>
              <a:rPr lang="en-US" b="1" dirty="0" err="1">
                <a:solidFill>
                  <a:srgbClr val="0000FF"/>
                </a:solidFill>
                <a:latin typeface="Candara" panose="020E0502030303020204" pitchFamily="34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andara" panose="020E0502030303020204" pitchFamily="34" charset="0"/>
              </a:rPr>
              <a:t> y) {</a:t>
            </a:r>
            <a:br>
              <a:rPr lang="en-US" b="1" dirty="0">
                <a:solidFill>
                  <a:srgbClr val="0000FF"/>
                </a:solidFill>
                <a:latin typeface="Candara" panose="020E0502030303020204" pitchFamily="34" charset="0"/>
              </a:rPr>
            </a:br>
            <a:r>
              <a:rPr lang="en-US" b="1" dirty="0">
                <a:solidFill>
                  <a:srgbClr val="0000FF"/>
                </a:solidFill>
                <a:latin typeface="Candara" panose="020E0502030303020204" pitchFamily="34" charset="0"/>
              </a:rPr>
              <a:t>	return </a:t>
            </a:r>
            <a:r>
              <a:rPr lang="en-US" sz="2000" b="1" dirty="0" err="1">
                <a:solidFill>
                  <a:srgbClr val="0000FF"/>
                </a:solidFill>
                <a:latin typeface="Candara" panose="020E0502030303020204" pitchFamily="34" charset="0"/>
              </a:rPr>
              <a:t>mult</a:t>
            </a:r>
            <a:r>
              <a:rPr lang="en-US" b="1" dirty="0">
                <a:solidFill>
                  <a:srgbClr val="0000FF"/>
                </a:solidFill>
                <a:latin typeface="Candara" panose="020E0502030303020204" pitchFamily="34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andara" panose="020E0502030303020204" pitchFamily="34" charset="0"/>
              </a:rPr>
              <a:t>x,x</a:t>
            </a:r>
            <a:r>
              <a:rPr lang="en-US" b="1" dirty="0">
                <a:solidFill>
                  <a:srgbClr val="0000FF"/>
                </a:solidFill>
                <a:latin typeface="Candara" panose="020E0502030303020204" pitchFamily="34" charset="0"/>
              </a:rPr>
              <a:t>)+ y; 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b="1" dirty="0">
                <a:solidFill>
                  <a:srgbClr val="0000FF"/>
                </a:solidFill>
                <a:latin typeface="Candara" panose="020E0502030303020204" pitchFamily="34" charset="0"/>
              </a:rPr>
              <a:t>}</a:t>
            </a:r>
            <a:endParaRPr lang="en-US" sz="2800" b="1" dirty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76200" y="2459757"/>
            <a:ext cx="1447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Candara" panose="020E0502030303020204" pitchFamily="34" charset="0"/>
              </a:rPr>
              <a:t>“push”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6200" y="4572000"/>
            <a:ext cx="13446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Candara" panose="020E0502030303020204" pitchFamily="34" charset="0"/>
              </a:rPr>
              <a:t>“pop”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3581400"/>
            <a:ext cx="1219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31242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Stack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7600" y="4038600"/>
            <a:ext cx="1219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000" y="354495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0xFFFB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412646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0xFFF7</a:t>
            </a:r>
            <a:endParaRPr lang="en-US" b="1" dirty="0">
              <a:latin typeface="Candara" panose="020E0502030303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39200" y="3352800"/>
            <a:ext cx="0" cy="114300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/>
          <p:cNvSpPr/>
          <p:nvPr/>
        </p:nvSpPr>
        <p:spPr>
          <a:xfrm>
            <a:off x="6660232" y="2286000"/>
            <a:ext cx="2304256" cy="612648"/>
          </a:xfrm>
          <a:prstGeom prst="wedgeRoundRectCallout">
            <a:avLst>
              <a:gd name="adj1" fmla="val 44384"/>
              <a:gd name="adj2" fmla="val 128886"/>
              <a:gd name="adj3" fmla="val 16667"/>
            </a:avLst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Growing downwards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6200" y="3593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[$</a:t>
            </a:r>
            <a:r>
              <a:rPr lang="en-US" dirty="0" err="1" smtClean="0">
                <a:latin typeface="Candara" panose="020E0502030303020204" pitchFamily="34" charset="0"/>
              </a:rPr>
              <a:t>ra</a:t>
            </a:r>
            <a:r>
              <a:rPr lang="en-US" dirty="0" smtClean="0">
                <a:latin typeface="Candara" panose="020E0502030303020204" pitchFamily="34" charset="0"/>
              </a:rPr>
              <a:t>]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05026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$a1=y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53808" y="436990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[0($sp)]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3748" y="376030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[4($sp)]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0400" y="11430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$sp 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10400" y="1524000"/>
            <a:ext cx="1752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0x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91400" y="158536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0xFFF7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18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/>
      <p:bldP spid="20" grpId="0" animBg="1"/>
      <p:bldP spid="21" grpId="0"/>
      <p:bldP spid="22" grpId="0"/>
      <p:bldP spid="23" grpId="0"/>
      <p:bldP spid="24" grpId="0"/>
      <p:bldP spid="25" grpId="0"/>
      <p:bldP spid="26" grpId="0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Requirements for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77724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Pass arguments to the function</a:t>
            </a:r>
          </a:p>
          <a:p>
            <a:pPr lvl="1" eaLnBrk="1" hangingPunct="1"/>
            <a:r>
              <a:rPr lang="en-US" sz="2000" b="1" dirty="0" smtClean="0"/>
              <a:t>$a0, $a1, $a2, $a3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Get results from the function</a:t>
            </a:r>
          </a:p>
          <a:p>
            <a:pPr lvl="1" eaLnBrk="1" hangingPunct="1"/>
            <a:r>
              <a:rPr lang="en-US" sz="2000" b="1" dirty="0" smtClean="0"/>
              <a:t>$v0, $v1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Can call from anywhere</a:t>
            </a:r>
          </a:p>
          <a:p>
            <a:pPr lvl="1" eaLnBrk="1" hangingPunct="1"/>
            <a:r>
              <a:rPr lang="en-US" sz="2000" b="1" dirty="0" err="1" smtClean="0"/>
              <a:t>jal</a:t>
            </a:r>
            <a:endParaRPr lang="en-US" sz="2000" b="1" dirty="0" smtClean="0"/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Can always return back</a:t>
            </a:r>
          </a:p>
          <a:p>
            <a:pPr lvl="1" eaLnBrk="1" hangingPunct="1"/>
            <a:r>
              <a:rPr lang="en-US" sz="2000" b="1" dirty="0" err="1" smtClean="0"/>
              <a:t>jr</a:t>
            </a:r>
            <a:endParaRPr lang="en-US" sz="2000" b="1" dirty="0" smtClean="0"/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Nested and Recursive Functions</a:t>
            </a:r>
          </a:p>
          <a:p>
            <a:pPr lvl="1" eaLnBrk="1" hangingPunct="1"/>
            <a:r>
              <a:rPr lang="en-US" sz="1800" dirty="0" smtClean="0"/>
              <a:t>Save $</a:t>
            </a:r>
            <a:r>
              <a:rPr lang="en-US" sz="1800" dirty="0" err="1" smtClean="0"/>
              <a:t>ra</a:t>
            </a:r>
            <a:r>
              <a:rPr lang="en-US" sz="1800" dirty="0" smtClean="0"/>
              <a:t> on stack</a:t>
            </a:r>
          </a:p>
          <a:p>
            <a:pPr eaLnBrk="1" hangingPunct="1"/>
            <a:r>
              <a:rPr lang="en-US" sz="2400" dirty="0" smtClean="0">
                <a:solidFill>
                  <a:srgbClr val="C00000"/>
                </a:solidFill>
              </a:rPr>
              <a:t>Saving and Restoring Registers</a:t>
            </a:r>
          </a:p>
          <a:p>
            <a:pPr eaLnBrk="1" hangingPunct="1"/>
            <a:r>
              <a:rPr lang="en-US" sz="2400" dirty="0" smtClean="0"/>
              <a:t>Functions with more than 4 parameters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71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Register </a:t>
            </a:r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1600"/>
            <a:ext cx="7467600" cy="4648200"/>
          </a:xfrm>
        </p:spPr>
        <p:txBody>
          <a:bodyPr/>
          <a:lstStyle/>
          <a:p>
            <a:r>
              <a:rPr lang="en-US" sz="2400" dirty="0" err="1" smtClean="0"/>
              <a:t>Calle</a:t>
            </a:r>
            <a:r>
              <a:rPr lang="en-US" sz="2400" u="sng" dirty="0" err="1" smtClean="0">
                <a:solidFill>
                  <a:srgbClr val="FF3300"/>
                </a:solidFill>
              </a:rPr>
              <a:t>R</a:t>
            </a:r>
            <a:r>
              <a:rPr lang="en-US" sz="2400" dirty="0" smtClean="0"/>
              <a:t>: the calling function</a:t>
            </a:r>
          </a:p>
          <a:p>
            <a:r>
              <a:rPr lang="en-US" sz="2400" dirty="0" err="1" smtClean="0"/>
              <a:t>Calle</a:t>
            </a:r>
            <a:r>
              <a:rPr lang="en-US" sz="2400" u="sng" dirty="0" err="1" smtClean="0">
                <a:solidFill>
                  <a:srgbClr val="FF3300"/>
                </a:solidFill>
              </a:rPr>
              <a:t>E</a:t>
            </a:r>
            <a:r>
              <a:rPr lang="en-US" sz="2400" dirty="0" smtClean="0"/>
              <a:t>: the function being called</a:t>
            </a:r>
          </a:p>
          <a:p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 err="1" smtClean="0"/>
              <a:t>callee</a:t>
            </a:r>
            <a:r>
              <a:rPr lang="en-US" sz="2400" dirty="0" smtClean="0"/>
              <a:t> returns from executing, the caller needs to know which registers may have changed and which are guaranteed to be unchanged.</a:t>
            </a:r>
          </a:p>
          <a:p>
            <a:endParaRPr lang="en-US" sz="2400" dirty="0" smtClean="0">
              <a:solidFill>
                <a:srgbClr val="FF3300"/>
              </a:solidFill>
            </a:endParaRPr>
          </a:p>
          <a:p>
            <a:r>
              <a:rPr lang="en-US" sz="2400" dirty="0" smtClean="0">
                <a:solidFill>
                  <a:srgbClr val="FF3300"/>
                </a:solidFill>
              </a:rPr>
              <a:t>Register Conventions: </a:t>
            </a:r>
            <a:r>
              <a:rPr lang="en-US" sz="2400" dirty="0" smtClean="0"/>
              <a:t>A set of generally accepted rules as to which registers will be unchanged after a procedure call (</a:t>
            </a:r>
            <a:r>
              <a:rPr lang="en-US" sz="2400" b="1" dirty="0" err="1" smtClean="0">
                <a:solidFill>
                  <a:srgbClr val="008000"/>
                </a:solidFill>
              </a:rPr>
              <a:t>jal</a:t>
            </a:r>
            <a:r>
              <a:rPr lang="en-US" sz="2400" dirty="0" smtClean="0"/>
              <a:t>) and which may be changed.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7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Register </a:t>
            </a:r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0772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None guaranteed </a:t>
            </a:r>
            <a:r>
              <a:rPr lang="en-US" dirty="0" smtClean="0">
                <a:sym typeface="Wingdings" pitchFamily="2" charset="2"/>
              </a:rPr>
              <a:t> inefficient</a:t>
            </a:r>
          </a:p>
          <a:p>
            <a:pPr lvl="1"/>
            <a:r>
              <a:rPr lang="en-US" dirty="0" smtClean="0"/>
              <a:t>Caller will be saving lots of </a:t>
            </a:r>
            <a:r>
              <a:rPr lang="en-US" dirty="0" err="1" smtClean="0"/>
              <a:t>regs</a:t>
            </a:r>
            <a:r>
              <a:rPr lang="en-US" dirty="0" smtClean="0"/>
              <a:t> that </a:t>
            </a:r>
            <a:r>
              <a:rPr lang="en-US" dirty="0" err="1" smtClean="0"/>
              <a:t>callee</a:t>
            </a:r>
            <a:r>
              <a:rPr lang="en-US" dirty="0" smtClean="0"/>
              <a:t> doesn’t use!</a:t>
            </a:r>
          </a:p>
          <a:p>
            <a:endParaRPr lang="en-US" dirty="0" smtClean="0"/>
          </a:p>
          <a:p>
            <a:r>
              <a:rPr lang="en-US" dirty="0" smtClean="0"/>
              <a:t>All guaranteed </a:t>
            </a:r>
            <a:r>
              <a:rPr lang="en-US" dirty="0" smtClean="0">
                <a:sym typeface="Wingdings" pitchFamily="2" charset="2"/>
              </a:rPr>
              <a:t> inefficient 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Callee</a:t>
            </a:r>
            <a:r>
              <a:rPr lang="en-US" dirty="0" smtClean="0">
                <a:sym typeface="Wingdings" pitchFamily="2" charset="2"/>
              </a:rPr>
              <a:t> will be saving lots of </a:t>
            </a:r>
            <a:r>
              <a:rPr lang="en-US" dirty="0" err="1" smtClean="0">
                <a:sym typeface="Wingdings" pitchFamily="2" charset="2"/>
              </a:rPr>
              <a:t>regs</a:t>
            </a:r>
            <a:r>
              <a:rPr lang="en-US" dirty="0" smtClean="0">
                <a:sym typeface="Wingdings" pitchFamily="2" charset="2"/>
              </a:rPr>
              <a:t> that caller doesn’t use!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Register convention: A balance between the two.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5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Register Conventions – </a:t>
            </a:r>
            <a:r>
              <a:rPr lang="en-US" sz="4000" dirty="0" smtClean="0">
                <a:solidFill>
                  <a:srgbClr val="FF3300"/>
                </a:solidFill>
              </a:rPr>
              <a:t>Saved Registers</a:t>
            </a:r>
            <a:endParaRPr lang="en-US" sz="4000" dirty="0">
              <a:solidFill>
                <a:srgbClr val="FF33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8153400" cy="4953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$0: </a:t>
            </a:r>
            <a:r>
              <a:rPr lang="en-US" sz="2400" dirty="0" smtClean="0">
                <a:solidFill>
                  <a:srgbClr val="FF3300"/>
                </a:solidFill>
              </a:rPr>
              <a:t>No Change</a:t>
            </a:r>
            <a:r>
              <a:rPr lang="en-US" sz="2400" dirty="0" smtClean="0"/>
              <a:t>.  Always 0.</a:t>
            </a:r>
          </a:p>
          <a:p>
            <a:endParaRPr lang="en-US" sz="2400" dirty="0" smtClean="0"/>
          </a:p>
          <a:p>
            <a:r>
              <a:rPr lang="en-US" sz="2000" b="1" dirty="0" smtClean="0">
                <a:solidFill>
                  <a:srgbClr val="008000"/>
                </a:solidFill>
              </a:rPr>
              <a:t>$s0-$s7: </a:t>
            </a:r>
            <a:r>
              <a:rPr lang="en-US" sz="2400" dirty="0" smtClean="0">
                <a:solidFill>
                  <a:srgbClr val="FF3300"/>
                </a:solidFill>
              </a:rPr>
              <a:t>Restore if you change</a:t>
            </a:r>
            <a:r>
              <a:rPr lang="en-US" sz="2400" dirty="0" smtClean="0"/>
              <a:t>. Very important, that’s why they’re called saved registers.  If the </a:t>
            </a:r>
            <a:r>
              <a:rPr lang="en-US" sz="2400" u="sng" dirty="0" err="1" smtClean="0"/>
              <a:t>callee</a:t>
            </a:r>
            <a:r>
              <a:rPr lang="en-US" sz="2400" dirty="0" smtClean="0"/>
              <a:t> changes these in any way, it must restore the original values before returning.</a:t>
            </a:r>
          </a:p>
          <a:p>
            <a:endParaRPr lang="en-US" sz="2000" b="1" dirty="0" smtClean="0">
              <a:solidFill>
                <a:srgbClr val="008000"/>
              </a:solidFill>
            </a:endParaRPr>
          </a:p>
          <a:p>
            <a:r>
              <a:rPr lang="en-US" sz="2000" b="1" dirty="0" smtClean="0">
                <a:solidFill>
                  <a:srgbClr val="008000"/>
                </a:solidFill>
              </a:rPr>
              <a:t>$sp: </a:t>
            </a:r>
            <a:r>
              <a:rPr lang="en-US" sz="2400" dirty="0" smtClean="0">
                <a:solidFill>
                  <a:srgbClr val="FF3300"/>
                </a:solidFill>
              </a:rPr>
              <a:t>Restore if you change</a:t>
            </a:r>
            <a:r>
              <a:rPr lang="en-US" sz="2400" dirty="0" smtClean="0"/>
              <a:t>. The stack pointer must point to the same place before and after the </a:t>
            </a:r>
            <a:r>
              <a:rPr lang="en-US" sz="2000" b="1" dirty="0" err="1" smtClean="0">
                <a:solidFill>
                  <a:srgbClr val="008000"/>
                </a:solidFill>
              </a:rPr>
              <a:t>jal</a:t>
            </a:r>
            <a:r>
              <a:rPr lang="en-US" sz="2400" dirty="0" smtClean="0"/>
              <a:t> call, or else the caller won’t be able to restore values from the stack.</a:t>
            </a:r>
          </a:p>
          <a:p>
            <a:endParaRPr lang="en-US" sz="2400" dirty="0" smtClean="0"/>
          </a:p>
          <a:p>
            <a:r>
              <a:rPr lang="en-US" sz="2400" dirty="0" smtClean="0"/>
              <a:t>HINT -- All saved registers start with </a:t>
            </a:r>
            <a:r>
              <a:rPr lang="en-US" sz="2400" dirty="0" smtClean="0">
                <a:solidFill>
                  <a:srgbClr val="FF3300"/>
                </a:solidFill>
              </a:rPr>
              <a:t>s</a:t>
            </a:r>
            <a:r>
              <a:rPr lang="en-US" sz="2400" dirty="0" smtClean="0"/>
              <a:t>!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4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2" name="Line 50"/>
          <p:cNvSpPr>
            <a:spLocks noChangeShapeType="1"/>
          </p:cNvSpPr>
          <p:nvPr/>
        </p:nvSpPr>
        <p:spPr bwMode="auto">
          <a:xfrm>
            <a:off x="1779588" y="2186658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52" name="Rectangle 60"/>
          <p:cNvSpPr>
            <a:spLocks noChangeArrowheads="1"/>
          </p:cNvSpPr>
          <p:nvPr/>
        </p:nvSpPr>
        <p:spPr bwMode="auto">
          <a:xfrm>
            <a:off x="1905000" y="2127920"/>
            <a:ext cx="1247775" cy="6006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  <a:p>
            <a:pPr algn="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registers</a:t>
            </a:r>
          </a:p>
          <a:p>
            <a:pPr algn="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($zero - $ra)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10000" y="50997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048000" y="48711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48000" y="53283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495800" y="3575720"/>
            <a:ext cx="985838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read data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066800" y="3921795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514600" y="3921795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200400" y="41091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438400" y="4378995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962400" y="38805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200400" y="3693195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200400" y="28137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200400" y="18993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1752600" y="28899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828800" y="2585120"/>
            <a:ext cx="21640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1828800" y="2204120"/>
            <a:ext cx="21640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1828800" y="1823120"/>
            <a:ext cx="21640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1828800" y="21279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1828800" y="17469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4572000" y="30423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6019800" y="4947320"/>
            <a:ext cx="190758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6019800" y="4718720"/>
            <a:ext cx="21640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58391" name="Rectangle 2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9960"/>
          </a:xfrm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MIPS Organization</a:t>
            </a: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685800" y="1289720"/>
            <a:ext cx="3810000" cy="4419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5562600" y="1442120"/>
            <a:ext cx="1600200" cy="3733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1905000" y="908720"/>
            <a:ext cx="1102866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Candara" panose="020E0502030303020204" pitchFamily="34" charset="0"/>
              </a:rPr>
              <a:t>Processor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5867400" y="1061120"/>
            <a:ext cx="10033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5562600" y="5252120"/>
            <a:ext cx="160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6096000" y="5252120"/>
            <a:ext cx="61395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 bits</a:t>
            </a:r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8153400" y="1518320"/>
            <a:ext cx="0" cy="3657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8153400" y="2813720"/>
            <a:ext cx="668338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2</a:t>
            </a:r>
            <a:r>
              <a:rPr lang="en-US" sz="1600" baseline="30000">
                <a:solidFill>
                  <a:srgbClr val="000000"/>
                </a:solidFill>
                <a:latin typeface="Candara" panose="020E0502030303020204" pitchFamily="34" charset="0"/>
              </a:rPr>
              <a:t>30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words</a:t>
            </a:r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4495800" y="304232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4572000" y="2432720"/>
            <a:ext cx="1019175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read/write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 addr</a:t>
            </a:r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4495800" y="388052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4495800" y="4261520"/>
            <a:ext cx="10080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write data</a:t>
            </a:r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4495800" y="456632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7239000" y="5175920"/>
            <a:ext cx="1346200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word address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(binary)</a:t>
            </a:r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7162800" y="494732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0…0000</a:t>
            </a:r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7162800" y="4718720"/>
            <a:ext cx="854401" cy="2975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0…0100</a:t>
            </a: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7162800" y="4490120"/>
            <a:ext cx="854401" cy="2975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0…1000</a:t>
            </a:r>
          </a:p>
        </p:txBody>
      </p:sp>
      <p:sp>
        <p:nvSpPr>
          <p:cNvPr id="8233" name="Rectangle 41"/>
          <p:cNvSpPr>
            <a:spLocks noChangeArrowheads="1"/>
          </p:cNvSpPr>
          <p:nvPr/>
        </p:nvSpPr>
        <p:spPr bwMode="auto">
          <a:xfrm>
            <a:off x="7162800" y="4261520"/>
            <a:ext cx="814325" cy="2975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0…1100</a:t>
            </a:r>
          </a:p>
        </p:txBody>
      </p: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7162800" y="1518320"/>
            <a:ext cx="774251" cy="2975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1…1100</a:t>
            </a:r>
          </a:p>
        </p:txBody>
      </p: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2103438" y="1600870"/>
            <a:ext cx="1136650" cy="1463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2103438" y="1365920"/>
            <a:ext cx="1136650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Register File</a:t>
            </a:r>
          </a:p>
        </p:txBody>
      </p:sp>
      <p:sp>
        <p:nvSpPr>
          <p:cNvPr id="8237" name="Rectangle 45"/>
          <p:cNvSpPr>
            <a:spLocks noChangeArrowheads="1"/>
          </p:cNvSpPr>
          <p:nvPr/>
        </p:nvSpPr>
        <p:spPr bwMode="auto">
          <a:xfrm>
            <a:off x="1004981" y="1716758"/>
            <a:ext cx="801501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src1 addr</a:t>
            </a:r>
          </a:p>
        </p:txBody>
      </p:sp>
      <p:sp>
        <p:nvSpPr>
          <p:cNvPr id="8238" name="Rectangle 46"/>
          <p:cNvSpPr>
            <a:spLocks noChangeArrowheads="1"/>
          </p:cNvSpPr>
          <p:nvPr/>
        </p:nvSpPr>
        <p:spPr bwMode="auto">
          <a:xfrm>
            <a:off x="992180" y="2069183"/>
            <a:ext cx="822341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src2 addr</a:t>
            </a:r>
          </a:p>
        </p:txBody>
      </p:sp>
      <p:sp>
        <p:nvSpPr>
          <p:cNvPr id="8239" name="Rectangle 47"/>
          <p:cNvSpPr>
            <a:spLocks noChangeArrowheads="1"/>
          </p:cNvSpPr>
          <p:nvPr/>
        </p:nvSpPr>
        <p:spPr bwMode="auto">
          <a:xfrm>
            <a:off x="1036948" y="2420020"/>
            <a:ext cx="756617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dst addr</a:t>
            </a:r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>
            <a:off x="1779588" y="2537495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>
            <a:off x="1779588" y="1834233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43" name="Line 51"/>
          <p:cNvSpPr>
            <a:spLocks noChangeShapeType="1"/>
          </p:cNvSpPr>
          <p:nvPr/>
        </p:nvSpPr>
        <p:spPr bwMode="auto">
          <a:xfrm>
            <a:off x="1779588" y="2888333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44" name="Rectangle 52"/>
          <p:cNvSpPr>
            <a:spLocks noChangeArrowheads="1"/>
          </p:cNvSpPr>
          <p:nvPr/>
        </p:nvSpPr>
        <p:spPr bwMode="auto">
          <a:xfrm>
            <a:off x="914400" y="2770858"/>
            <a:ext cx="919163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write data</a:t>
            </a:r>
          </a:p>
        </p:txBody>
      </p:sp>
      <p:sp>
        <p:nvSpPr>
          <p:cNvPr id="8245" name="Line 53"/>
          <p:cNvSpPr>
            <a:spLocks noChangeShapeType="1"/>
          </p:cNvSpPr>
          <p:nvPr/>
        </p:nvSpPr>
        <p:spPr bwMode="auto">
          <a:xfrm>
            <a:off x="2103438" y="3182020"/>
            <a:ext cx="1136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2266950" y="3182020"/>
            <a:ext cx="919163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 bits</a:t>
            </a:r>
          </a:p>
        </p:txBody>
      </p:sp>
      <p:sp>
        <p:nvSpPr>
          <p:cNvPr id="8247" name="Line 55"/>
          <p:cNvSpPr>
            <a:spLocks noChangeShapeType="1"/>
          </p:cNvSpPr>
          <p:nvPr/>
        </p:nvSpPr>
        <p:spPr bwMode="auto">
          <a:xfrm>
            <a:off x="3240088" y="1892970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48" name="Line 56"/>
          <p:cNvSpPr>
            <a:spLocks noChangeShapeType="1"/>
          </p:cNvSpPr>
          <p:nvPr/>
        </p:nvSpPr>
        <p:spPr bwMode="auto">
          <a:xfrm>
            <a:off x="3240088" y="2772445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49" name="Rectangle 57"/>
          <p:cNvSpPr>
            <a:spLocks noChangeArrowheads="1"/>
          </p:cNvSpPr>
          <p:nvPr/>
        </p:nvSpPr>
        <p:spPr bwMode="auto">
          <a:xfrm>
            <a:off x="3532305" y="1718345"/>
            <a:ext cx="468077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src1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data</a:t>
            </a:r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3532305" y="2594645"/>
            <a:ext cx="468077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src2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data</a:t>
            </a:r>
          </a:p>
        </p:txBody>
      </p:sp>
      <p:sp>
        <p:nvSpPr>
          <p:cNvPr id="8251" name="Line 59"/>
          <p:cNvSpPr>
            <a:spLocks noChangeShapeType="1"/>
          </p:cNvSpPr>
          <p:nvPr/>
        </p:nvSpPr>
        <p:spPr bwMode="auto">
          <a:xfrm>
            <a:off x="3124200" y="1594520"/>
            <a:ext cx="0" cy="1463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53" name="Rectangle 61"/>
          <p:cNvSpPr>
            <a:spLocks noChangeArrowheads="1"/>
          </p:cNvSpPr>
          <p:nvPr/>
        </p:nvSpPr>
        <p:spPr bwMode="auto">
          <a:xfrm>
            <a:off x="4572000" y="45663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54" name="Rectangle 62"/>
          <p:cNvSpPr>
            <a:spLocks noChangeArrowheads="1"/>
          </p:cNvSpPr>
          <p:nvPr/>
        </p:nvSpPr>
        <p:spPr bwMode="auto">
          <a:xfrm>
            <a:off x="5181600" y="38805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55" name="Line 63"/>
          <p:cNvSpPr>
            <a:spLocks noChangeShapeType="1"/>
          </p:cNvSpPr>
          <p:nvPr/>
        </p:nvSpPr>
        <p:spPr bwMode="auto">
          <a:xfrm flipH="1">
            <a:off x="4572000" y="44901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56" name="Line 64"/>
          <p:cNvSpPr>
            <a:spLocks noChangeShapeType="1"/>
          </p:cNvSpPr>
          <p:nvPr/>
        </p:nvSpPr>
        <p:spPr bwMode="auto">
          <a:xfrm flipH="1">
            <a:off x="5257800" y="38043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57" name="Line 65"/>
          <p:cNvSpPr>
            <a:spLocks noChangeShapeType="1"/>
          </p:cNvSpPr>
          <p:nvPr/>
        </p:nvSpPr>
        <p:spPr bwMode="auto">
          <a:xfrm flipH="1">
            <a:off x="4572000" y="29661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58" name="Line 66"/>
          <p:cNvSpPr>
            <a:spLocks noChangeShapeType="1"/>
          </p:cNvSpPr>
          <p:nvPr/>
        </p:nvSpPr>
        <p:spPr bwMode="auto">
          <a:xfrm flipH="1">
            <a:off x="3276600" y="18231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59" name="Line 67"/>
          <p:cNvSpPr>
            <a:spLocks noChangeShapeType="1"/>
          </p:cNvSpPr>
          <p:nvPr/>
        </p:nvSpPr>
        <p:spPr bwMode="auto">
          <a:xfrm flipH="1">
            <a:off x="3276600" y="27375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60" name="Line 68"/>
          <p:cNvSpPr>
            <a:spLocks noChangeShapeType="1"/>
          </p:cNvSpPr>
          <p:nvPr/>
        </p:nvSpPr>
        <p:spPr bwMode="auto">
          <a:xfrm flipH="1">
            <a:off x="1828800" y="28137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61" name="Line 69"/>
          <p:cNvSpPr>
            <a:spLocks noChangeShapeType="1"/>
          </p:cNvSpPr>
          <p:nvPr/>
        </p:nvSpPr>
        <p:spPr bwMode="auto">
          <a:xfrm flipH="1">
            <a:off x="1828800" y="25089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62" name="Rectangle 70"/>
          <p:cNvSpPr>
            <a:spLocks noChangeArrowheads="1"/>
          </p:cNvSpPr>
          <p:nvPr/>
        </p:nvSpPr>
        <p:spPr bwMode="auto">
          <a:xfrm>
            <a:off x="1371600" y="3845595"/>
            <a:ext cx="10668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63" name="Rectangle 71"/>
          <p:cNvSpPr>
            <a:spLocks noChangeArrowheads="1"/>
          </p:cNvSpPr>
          <p:nvPr/>
        </p:nvSpPr>
        <p:spPr bwMode="auto">
          <a:xfrm>
            <a:off x="1752600" y="3845595"/>
            <a:ext cx="327013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FF3300"/>
                </a:solidFill>
                <a:latin typeface="Candara" panose="020E0502030303020204" pitchFamily="34" charset="0"/>
              </a:rPr>
              <a:t>PC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3352800" y="4718720"/>
            <a:ext cx="457200" cy="762000"/>
            <a:chOff x="1392" y="2880"/>
            <a:chExt cx="288" cy="480"/>
          </a:xfrm>
        </p:grpSpPr>
        <p:sp>
          <p:nvSpPr>
            <p:cNvPr id="8329" name="Line 73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30" name="Line 74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31" name="Line 75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32" name="Line 76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33" name="Line 77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34" name="Line 78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35" name="Line 79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8265" name="Rectangle 80"/>
          <p:cNvSpPr>
            <a:spLocks noChangeArrowheads="1"/>
          </p:cNvSpPr>
          <p:nvPr/>
        </p:nvSpPr>
        <p:spPr bwMode="auto">
          <a:xfrm>
            <a:off x="3352800" y="4947320"/>
            <a:ext cx="44884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ALU</a:t>
            </a:r>
          </a:p>
        </p:txBody>
      </p:sp>
      <p:sp>
        <p:nvSpPr>
          <p:cNvPr id="8266" name="Line 81"/>
          <p:cNvSpPr>
            <a:spLocks noChangeShapeType="1"/>
          </p:cNvSpPr>
          <p:nvPr/>
        </p:nvSpPr>
        <p:spPr bwMode="auto">
          <a:xfrm flipV="1">
            <a:off x="3048000" y="48711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67" name="Line 82"/>
          <p:cNvSpPr>
            <a:spLocks noChangeShapeType="1"/>
          </p:cNvSpPr>
          <p:nvPr/>
        </p:nvSpPr>
        <p:spPr bwMode="auto">
          <a:xfrm flipV="1">
            <a:off x="3048000" y="53283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68" name="Line 83"/>
          <p:cNvSpPr>
            <a:spLocks noChangeShapeType="1"/>
          </p:cNvSpPr>
          <p:nvPr/>
        </p:nvSpPr>
        <p:spPr bwMode="auto">
          <a:xfrm flipV="1">
            <a:off x="3810000" y="50997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69" name="Line 84"/>
          <p:cNvSpPr>
            <a:spLocks noChangeShapeType="1"/>
          </p:cNvSpPr>
          <p:nvPr/>
        </p:nvSpPr>
        <p:spPr bwMode="auto">
          <a:xfrm flipV="1">
            <a:off x="1066800" y="392179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0" name="Line 85"/>
          <p:cNvSpPr>
            <a:spLocks noChangeShapeType="1"/>
          </p:cNvSpPr>
          <p:nvPr/>
        </p:nvSpPr>
        <p:spPr bwMode="auto">
          <a:xfrm flipV="1">
            <a:off x="2438400" y="392179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1" name="Line 86"/>
          <p:cNvSpPr>
            <a:spLocks noChangeShapeType="1"/>
          </p:cNvSpPr>
          <p:nvPr/>
        </p:nvSpPr>
        <p:spPr bwMode="auto">
          <a:xfrm flipH="1">
            <a:off x="1066800" y="384559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2" name="Line 87"/>
          <p:cNvSpPr>
            <a:spLocks noChangeShapeType="1"/>
          </p:cNvSpPr>
          <p:nvPr/>
        </p:nvSpPr>
        <p:spPr bwMode="auto">
          <a:xfrm flipH="1">
            <a:off x="2514600" y="384559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3" name="Line 88"/>
          <p:cNvSpPr>
            <a:spLocks noChangeShapeType="1"/>
          </p:cNvSpPr>
          <p:nvPr/>
        </p:nvSpPr>
        <p:spPr bwMode="auto">
          <a:xfrm flipH="1">
            <a:off x="3810000" y="50235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4" name="Line 89"/>
          <p:cNvSpPr>
            <a:spLocks noChangeShapeType="1"/>
          </p:cNvSpPr>
          <p:nvPr/>
        </p:nvSpPr>
        <p:spPr bwMode="auto">
          <a:xfrm flipH="1">
            <a:off x="3048000" y="47949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5" name="Line 90"/>
          <p:cNvSpPr>
            <a:spLocks noChangeShapeType="1"/>
          </p:cNvSpPr>
          <p:nvPr/>
        </p:nvSpPr>
        <p:spPr bwMode="auto">
          <a:xfrm flipH="1">
            <a:off x="3048000" y="52521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6" name="Line 91"/>
          <p:cNvSpPr>
            <a:spLocks noChangeShapeType="1"/>
          </p:cNvSpPr>
          <p:nvPr/>
        </p:nvSpPr>
        <p:spPr bwMode="auto">
          <a:xfrm>
            <a:off x="5562600" y="4947320"/>
            <a:ext cx="160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7" name="Line 92"/>
          <p:cNvSpPr>
            <a:spLocks noChangeShapeType="1"/>
          </p:cNvSpPr>
          <p:nvPr/>
        </p:nvSpPr>
        <p:spPr bwMode="auto">
          <a:xfrm>
            <a:off x="5562600" y="4718720"/>
            <a:ext cx="160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8" name="Line 93"/>
          <p:cNvSpPr>
            <a:spLocks noChangeShapeType="1"/>
          </p:cNvSpPr>
          <p:nvPr/>
        </p:nvSpPr>
        <p:spPr bwMode="auto">
          <a:xfrm flipV="1">
            <a:off x="6324600" y="449012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9" name="Line 94"/>
          <p:cNvSpPr>
            <a:spLocks noChangeShapeType="1"/>
          </p:cNvSpPr>
          <p:nvPr/>
        </p:nvSpPr>
        <p:spPr bwMode="auto">
          <a:xfrm flipV="1">
            <a:off x="6705600" y="449012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80" name="Line 95"/>
          <p:cNvSpPr>
            <a:spLocks noChangeShapeType="1"/>
          </p:cNvSpPr>
          <p:nvPr/>
        </p:nvSpPr>
        <p:spPr bwMode="auto">
          <a:xfrm flipV="1">
            <a:off x="5943600" y="449012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81" name="Line 96"/>
          <p:cNvSpPr>
            <a:spLocks noChangeShapeType="1"/>
          </p:cNvSpPr>
          <p:nvPr/>
        </p:nvSpPr>
        <p:spPr bwMode="auto">
          <a:xfrm flipV="1">
            <a:off x="5943600" y="4185320"/>
            <a:ext cx="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82" name="Line 97"/>
          <p:cNvSpPr>
            <a:spLocks noChangeShapeType="1"/>
          </p:cNvSpPr>
          <p:nvPr/>
        </p:nvSpPr>
        <p:spPr bwMode="auto">
          <a:xfrm flipV="1">
            <a:off x="6324600" y="4185320"/>
            <a:ext cx="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83" name="Line 98"/>
          <p:cNvSpPr>
            <a:spLocks noChangeShapeType="1"/>
          </p:cNvSpPr>
          <p:nvPr/>
        </p:nvSpPr>
        <p:spPr bwMode="auto">
          <a:xfrm flipV="1">
            <a:off x="6705600" y="4185320"/>
            <a:ext cx="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84" name="Rectangle 99"/>
          <p:cNvSpPr>
            <a:spLocks noChangeArrowheads="1"/>
          </p:cNvSpPr>
          <p:nvPr/>
        </p:nvSpPr>
        <p:spPr bwMode="auto">
          <a:xfrm>
            <a:off x="5638800" y="4947320"/>
            <a:ext cx="22762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8285" name="Rectangle 100"/>
          <p:cNvSpPr>
            <a:spLocks noChangeArrowheads="1"/>
          </p:cNvSpPr>
          <p:nvPr/>
        </p:nvSpPr>
        <p:spPr bwMode="auto">
          <a:xfrm>
            <a:off x="6400800" y="4947320"/>
            <a:ext cx="21159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8286" name="Rectangle 101"/>
          <p:cNvSpPr>
            <a:spLocks noChangeArrowheads="1"/>
          </p:cNvSpPr>
          <p:nvPr/>
        </p:nvSpPr>
        <p:spPr bwMode="auto">
          <a:xfrm>
            <a:off x="6781800" y="4947320"/>
            <a:ext cx="21480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8287" name="Rectangle 102"/>
          <p:cNvSpPr>
            <a:spLocks noChangeArrowheads="1"/>
          </p:cNvSpPr>
          <p:nvPr/>
        </p:nvSpPr>
        <p:spPr bwMode="auto">
          <a:xfrm>
            <a:off x="6781800" y="4718720"/>
            <a:ext cx="213200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7</a:t>
            </a:r>
          </a:p>
        </p:txBody>
      </p:sp>
      <p:sp>
        <p:nvSpPr>
          <p:cNvPr id="8288" name="Rectangle 103"/>
          <p:cNvSpPr>
            <a:spLocks noChangeArrowheads="1"/>
          </p:cNvSpPr>
          <p:nvPr/>
        </p:nvSpPr>
        <p:spPr bwMode="auto">
          <a:xfrm>
            <a:off x="6400800" y="4718720"/>
            <a:ext cx="22762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6</a:t>
            </a:r>
          </a:p>
        </p:txBody>
      </p:sp>
      <p:sp>
        <p:nvSpPr>
          <p:cNvPr id="8289" name="Rectangle 104"/>
          <p:cNvSpPr>
            <a:spLocks noChangeArrowheads="1"/>
          </p:cNvSpPr>
          <p:nvPr/>
        </p:nvSpPr>
        <p:spPr bwMode="auto">
          <a:xfrm>
            <a:off x="5638800" y="4718720"/>
            <a:ext cx="224420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8290" name="Rectangle 105"/>
          <p:cNvSpPr>
            <a:spLocks noChangeArrowheads="1"/>
          </p:cNvSpPr>
          <p:nvPr/>
        </p:nvSpPr>
        <p:spPr bwMode="auto">
          <a:xfrm>
            <a:off x="5257800" y="5633120"/>
            <a:ext cx="1098058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byte address</a:t>
            </a:r>
          </a:p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(big Endian)</a:t>
            </a:r>
          </a:p>
        </p:txBody>
      </p:sp>
      <p:cxnSp>
        <p:nvCxnSpPr>
          <p:cNvPr id="8291" name="AutoShape 106"/>
          <p:cNvCxnSpPr>
            <a:cxnSpLocks noChangeShapeType="1"/>
            <a:stCxn id="8290" idx="0"/>
            <a:endCxn id="8213" idx="1"/>
          </p:cNvCxnSpPr>
          <p:nvPr/>
        </p:nvCxnSpPr>
        <p:spPr bwMode="auto">
          <a:xfrm rot="5400000" flipH="1" flipV="1">
            <a:off x="5637099" y="5250420"/>
            <a:ext cx="552430" cy="212971"/>
          </a:xfrm>
          <a:prstGeom prst="curvedConnector2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8292" name="Oval 107"/>
          <p:cNvSpPr>
            <a:spLocks noChangeArrowheads="1"/>
          </p:cNvSpPr>
          <p:nvPr/>
        </p:nvSpPr>
        <p:spPr bwMode="auto">
          <a:xfrm>
            <a:off x="1066800" y="4337720"/>
            <a:ext cx="990600" cy="457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93" name="Text Box 108"/>
          <p:cNvSpPr txBox="1">
            <a:spLocks noChangeArrowheads="1"/>
          </p:cNvSpPr>
          <p:nvPr/>
        </p:nvSpPr>
        <p:spPr bwMode="auto">
          <a:xfrm>
            <a:off x="990600" y="4280570"/>
            <a:ext cx="11430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Fetch</a:t>
            </a:r>
          </a:p>
          <a:p>
            <a:pPr algn="ctr" eaLnBrk="0" hangingPunct="0"/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PC = PC+4</a:t>
            </a:r>
          </a:p>
        </p:txBody>
      </p:sp>
      <p:sp>
        <p:nvSpPr>
          <p:cNvPr id="8294" name="Oval 109"/>
          <p:cNvSpPr>
            <a:spLocks noChangeArrowheads="1"/>
          </p:cNvSpPr>
          <p:nvPr/>
        </p:nvSpPr>
        <p:spPr bwMode="auto">
          <a:xfrm>
            <a:off x="1898650" y="4991770"/>
            <a:ext cx="577850" cy="33655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95" name="Text Box 110"/>
          <p:cNvSpPr txBox="1">
            <a:spLocks noChangeArrowheads="1"/>
          </p:cNvSpPr>
          <p:nvPr/>
        </p:nvSpPr>
        <p:spPr bwMode="auto">
          <a:xfrm>
            <a:off x="1828800" y="4966370"/>
            <a:ext cx="76335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Decode</a:t>
            </a:r>
          </a:p>
        </p:txBody>
      </p:sp>
      <p:sp>
        <p:nvSpPr>
          <p:cNvPr id="8296" name="Oval 111"/>
          <p:cNvSpPr>
            <a:spLocks noChangeArrowheads="1"/>
          </p:cNvSpPr>
          <p:nvPr/>
        </p:nvSpPr>
        <p:spPr bwMode="auto">
          <a:xfrm>
            <a:off x="762000" y="4991770"/>
            <a:ext cx="536575" cy="33655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97" name="Text Box 112"/>
          <p:cNvSpPr txBox="1">
            <a:spLocks noChangeArrowheads="1"/>
          </p:cNvSpPr>
          <p:nvPr/>
        </p:nvSpPr>
        <p:spPr bwMode="auto">
          <a:xfrm>
            <a:off x="685800" y="4966370"/>
            <a:ext cx="54373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Exec</a:t>
            </a:r>
          </a:p>
        </p:txBody>
      </p:sp>
      <p:cxnSp>
        <p:nvCxnSpPr>
          <p:cNvPr id="58481" name="AutoShape 113"/>
          <p:cNvCxnSpPr>
            <a:cxnSpLocks noChangeShapeType="1"/>
            <a:stCxn id="8292" idx="6"/>
            <a:endCxn id="8294" idx="0"/>
          </p:cNvCxnSpPr>
          <p:nvPr/>
        </p:nvCxnSpPr>
        <p:spPr bwMode="auto">
          <a:xfrm>
            <a:off x="2057400" y="4566320"/>
            <a:ext cx="130175" cy="425450"/>
          </a:xfrm>
          <a:prstGeom prst="curvedConnector2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8482" name="AutoShape 114"/>
          <p:cNvCxnSpPr>
            <a:cxnSpLocks noChangeShapeType="1"/>
            <a:stCxn id="8294" idx="4"/>
            <a:endCxn id="8296" idx="4"/>
          </p:cNvCxnSpPr>
          <p:nvPr/>
        </p:nvCxnSpPr>
        <p:spPr bwMode="auto">
          <a:xfrm rot="5400000">
            <a:off x="1608138" y="4750470"/>
            <a:ext cx="1588" cy="1157287"/>
          </a:xfrm>
          <a:prstGeom prst="curvedConnector3">
            <a:avLst>
              <a:gd name="adj1" fmla="val 14400005"/>
            </a:avLst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8483" name="AutoShape 115"/>
          <p:cNvCxnSpPr>
            <a:cxnSpLocks noChangeShapeType="1"/>
            <a:stCxn id="8296" idx="0"/>
            <a:endCxn id="8292" idx="2"/>
          </p:cNvCxnSpPr>
          <p:nvPr/>
        </p:nvCxnSpPr>
        <p:spPr bwMode="auto">
          <a:xfrm rot="-5400000">
            <a:off x="835819" y="4760789"/>
            <a:ext cx="425450" cy="36512"/>
          </a:xfrm>
          <a:prstGeom prst="curvedConnector2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2743200" y="3728120"/>
            <a:ext cx="457200" cy="762000"/>
            <a:chOff x="1392" y="2880"/>
            <a:chExt cx="288" cy="480"/>
          </a:xfrm>
        </p:grpSpPr>
        <p:sp>
          <p:nvSpPr>
            <p:cNvPr id="8322" name="Line 117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3" name="Line 118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4" name="Line 119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5" name="Line 120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6" name="Line 121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7" name="Line 122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8" name="Line 123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8302" name="Rectangle 124"/>
          <p:cNvSpPr>
            <a:spLocks noChangeArrowheads="1"/>
          </p:cNvSpPr>
          <p:nvPr/>
        </p:nvSpPr>
        <p:spPr bwMode="auto">
          <a:xfrm>
            <a:off x="2743200" y="3956720"/>
            <a:ext cx="437620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Add</a:t>
            </a:r>
          </a:p>
        </p:txBody>
      </p:sp>
      <p:sp>
        <p:nvSpPr>
          <p:cNvPr id="8303" name="Line 125"/>
          <p:cNvSpPr>
            <a:spLocks noChangeShapeType="1"/>
          </p:cNvSpPr>
          <p:nvPr/>
        </p:nvSpPr>
        <p:spPr bwMode="auto">
          <a:xfrm flipV="1">
            <a:off x="2438400" y="437899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04" name="Line 126"/>
          <p:cNvSpPr>
            <a:spLocks noChangeShapeType="1"/>
          </p:cNvSpPr>
          <p:nvPr/>
        </p:nvSpPr>
        <p:spPr bwMode="auto">
          <a:xfrm flipV="1">
            <a:off x="3200400" y="41091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05" name="Line 127"/>
          <p:cNvSpPr>
            <a:spLocks noChangeShapeType="1"/>
          </p:cNvSpPr>
          <p:nvPr/>
        </p:nvSpPr>
        <p:spPr bwMode="auto">
          <a:xfrm flipH="1">
            <a:off x="3200400" y="40329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06" name="Line 128"/>
          <p:cNvSpPr>
            <a:spLocks noChangeShapeType="1"/>
          </p:cNvSpPr>
          <p:nvPr/>
        </p:nvSpPr>
        <p:spPr bwMode="auto">
          <a:xfrm flipH="1">
            <a:off x="2438400" y="430279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07" name="Rectangle 129"/>
          <p:cNvSpPr>
            <a:spLocks noChangeArrowheads="1"/>
          </p:cNvSpPr>
          <p:nvPr/>
        </p:nvSpPr>
        <p:spPr bwMode="auto">
          <a:xfrm>
            <a:off x="2209800" y="4226595"/>
            <a:ext cx="224420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4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3505200" y="3499520"/>
            <a:ext cx="457200" cy="762000"/>
            <a:chOff x="1392" y="2880"/>
            <a:chExt cx="288" cy="480"/>
          </a:xfrm>
        </p:grpSpPr>
        <p:sp>
          <p:nvSpPr>
            <p:cNvPr id="8315" name="Line 131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16" name="Line 132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17" name="Line 133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18" name="Line 134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19" name="Line 135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0" name="Line 136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1" name="Line 137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8309" name="Rectangle 138"/>
          <p:cNvSpPr>
            <a:spLocks noChangeArrowheads="1"/>
          </p:cNvSpPr>
          <p:nvPr/>
        </p:nvSpPr>
        <p:spPr bwMode="auto">
          <a:xfrm>
            <a:off x="3505200" y="3728120"/>
            <a:ext cx="437620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Add</a:t>
            </a:r>
          </a:p>
        </p:txBody>
      </p:sp>
      <p:sp>
        <p:nvSpPr>
          <p:cNvPr id="8310" name="Line 139"/>
          <p:cNvSpPr>
            <a:spLocks noChangeShapeType="1"/>
          </p:cNvSpPr>
          <p:nvPr/>
        </p:nvSpPr>
        <p:spPr bwMode="auto">
          <a:xfrm flipV="1">
            <a:off x="3962400" y="38805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11" name="Line 140"/>
          <p:cNvSpPr>
            <a:spLocks noChangeShapeType="1"/>
          </p:cNvSpPr>
          <p:nvPr/>
        </p:nvSpPr>
        <p:spPr bwMode="auto">
          <a:xfrm flipH="1">
            <a:off x="3962400" y="38043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12" name="Line 141"/>
          <p:cNvSpPr>
            <a:spLocks noChangeShapeType="1"/>
          </p:cNvSpPr>
          <p:nvPr/>
        </p:nvSpPr>
        <p:spPr bwMode="auto">
          <a:xfrm flipV="1">
            <a:off x="3200400" y="36519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13" name="Line 142"/>
          <p:cNvSpPr>
            <a:spLocks noChangeShapeType="1"/>
          </p:cNvSpPr>
          <p:nvPr/>
        </p:nvSpPr>
        <p:spPr bwMode="auto">
          <a:xfrm flipH="1">
            <a:off x="3200400" y="361699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14" name="Rectangle 143"/>
          <p:cNvSpPr>
            <a:spLocks noChangeArrowheads="1"/>
          </p:cNvSpPr>
          <p:nvPr/>
        </p:nvSpPr>
        <p:spPr bwMode="auto">
          <a:xfrm>
            <a:off x="2438400" y="3499520"/>
            <a:ext cx="78386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br offset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5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Register </a:t>
            </a:r>
            <a:r>
              <a:rPr lang="en-US" sz="4000" dirty="0" smtClean="0"/>
              <a:t>Conventions–</a:t>
            </a:r>
            <a:r>
              <a:rPr lang="en-US" sz="4000" dirty="0" smtClean="0">
                <a:solidFill>
                  <a:srgbClr val="FF3300"/>
                </a:solidFill>
              </a:rPr>
              <a:t>Volatile Registers</a:t>
            </a:r>
            <a:endParaRPr lang="en-US" sz="4000" dirty="0">
              <a:solidFill>
                <a:srgbClr val="FF33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873596"/>
            <a:ext cx="8659688" cy="52197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$</a:t>
            </a:r>
            <a:r>
              <a:rPr lang="en-US" sz="2000" b="1" dirty="0" err="1" smtClean="0">
                <a:solidFill>
                  <a:srgbClr val="008000"/>
                </a:solidFill>
              </a:rPr>
              <a:t>ra</a:t>
            </a:r>
            <a:r>
              <a:rPr lang="en-US" sz="2000" b="1" dirty="0" smtClean="0">
                <a:solidFill>
                  <a:srgbClr val="008000"/>
                </a:solidFill>
              </a:rPr>
              <a:t>: </a:t>
            </a:r>
            <a:r>
              <a:rPr lang="en-US" sz="2400" dirty="0" smtClean="0">
                <a:solidFill>
                  <a:srgbClr val="FF3300"/>
                </a:solidFill>
              </a:rPr>
              <a:t>Can Change. </a:t>
            </a:r>
            <a:r>
              <a:rPr lang="en-US" sz="2400" dirty="0" smtClean="0"/>
              <a:t>The</a:t>
            </a:r>
            <a:r>
              <a:rPr lang="en-US" sz="2000" b="1" dirty="0" smtClean="0">
                <a:solidFill>
                  <a:srgbClr val="008000"/>
                </a:solidFill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</a:rPr>
              <a:t>jal</a:t>
            </a:r>
            <a:r>
              <a:rPr lang="en-US" sz="2000" b="1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/>
              <a:t>call itself will change this register. </a:t>
            </a:r>
            <a:r>
              <a:rPr lang="en-US" sz="2400" u="sng" dirty="0" smtClean="0"/>
              <a:t>Caller</a:t>
            </a:r>
            <a:r>
              <a:rPr lang="en-US" sz="2400" dirty="0" smtClean="0"/>
              <a:t> needs to save on stack if nested call.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r>
              <a:rPr lang="en-US" sz="2000" b="1" dirty="0" smtClean="0">
                <a:solidFill>
                  <a:srgbClr val="008000"/>
                </a:solidFill>
              </a:rPr>
              <a:t>$v0-$v1: </a:t>
            </a:r>
            <a:r>
              <a:rPr lang="en-US" sz="2400" dirty="0" smtClean="0">
                <a:solidFill>
                  <a:srgbClr val="FF3300"/>
                </a:solidFill>
              </a:rPr>
              <a:t>Can Change.  </a:t>
            </a:r>
            <a:r>
              <a:rPr lang="en-US" sz="2400" dirty="0" smtClean="0"/>
              <a:t>These will contain the new returned values.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r>
              <a:rPr lang="en-US" sz="2000" b="1" dirty="0" smtClean="0">
                <a:solidFill>
                  <a:srgbClr val="008000"/>
                </a:solidFill>
              </a:rPr>
              <a:t>$a0-$a3:</a:t>
            </a:r>
            <a:r>
              <a:rPr lang="en-US" sz="2000" b="1" dirty="0" smtClean="0">
                <a:solidFill>
                  <a:srgbClr val="FF3300"/>
                </a:solidFill>
              </a:rPr>
              <a:t> </a:t>
            </a:r>
            <a:r>
              <a:rPr lang="en-US" sz="2400" dirty="0" smtClean="0">
                <a:solidFill>
                  <a:srgbClr val="FF3300"/>
                </a:solidFill>
              </a:rPr>
              <a:t>Can change.  </a:t>
            </a:r>
            <a:r>
              <a:rPr lang="en-US" sz="2400" dirty="0" smtClean="0"/>
              <a:t>These are volatile argument registers. </a:t>
            </a:r>
            <a:r>
              <a:rPr lang="en-US" sz="2400" u="sng" dirty="0" smtClean="0"/>
              <a:t>Caller</a:t>
            </a:r>
            <a:r>
              <a:rPr lang="en-US" sz="2400" dirty="0" smtClean="0"/>
              <a:t> needs to save if they’ll need them after the call.</a:t>
            </a:r>
          </a:p>
          <a:p>
            <a:endParaRPr lang="en-US" sz="2400" dirty="0" smtClean="0"/>
          </a:p>
          <a:p>
            <a:r>
              <a:rPr lang="en-US" sz="2000" b="1" dirty="0" smtClean="0">
                <a:solidFill>
                  <a:srgbClr val="008000"/>
                </a:solidFill>
              </a:rPr>
              <a:t>$t0-$t9: </a:t>
            </a:r>
            <a:r>
              <a:rPr lang="en-US" sz="2400" dirty="0" smtClean="0">
                <a:solidFill>
                  <a:srgbClr val="FF3300"/>
                </a:solidFill>
              </a:rPr>
              <a:t>Can change</a:t>
            </a:r>
            <a:r>
              <a:rPr lang="en-US" sz="2400" dirty="0" smtClean="0"/>
              <a:t>.  That’s why they’re called temporary: any procedure may change them at any time. </a:t>
            </a:r>
            <a:r>
              <a:rPr lang="en-US" sz="2400" u="sng" dirty="0" smtClean="0"/>
              <a:t>Caller</a:t>
            </a:r>
            <a:r>
              <a:rPr lang="en-US" sz="2400" dirty="0" smtClean="0"/>
              <a:t> needs to save if they’ll need them afterwards.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6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Other Registers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95401"/>
            <a:ext cx="7848600" cy="495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$at: </a:t>
            </a:r>
            <a:r>
              <a:rPr lang="en-US" sz="2400" dirty="0" smtClean="0"/>
              <a:t>may be used by the assembler at any time; unsafe to use</a:t>
            </a:r>
          </a:p>
          <a:p>
            <a:pPr lvl="1"/>
            <a:r>
              <a:rPr lang="en-US" sz="2000" i="1" dirty="0" smtClean="0"/>
              <a:t>Assembler Temporary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8000"/>
                </a:solidFill>
              </a:rPr>
              <a:t>$k0-$k1: </a:t>
            </a:r>
            <a:r>
              <a:rPr lang="en-US" sz="2400" dirty="0" smtClean="0"/>
              <a:t>may be used by the OS at any time; unsafe to use</a:t>
            </a:r>
          </a:p>
          <a:p>
            <a:pPr lvl="1"/>
            <a:r>
              <a:rPr lang="en-US" sz="2000" i="1" dirty="0" smtClean="0"/>
              <a:t>Kernel Reserved Registers </a:t>
            </a:r>
            <a:r>
              <a:rPr lang="en-US" sz="2000" dirty="0" smtClean="0"/>
              <a:t>DONOT USE</a:t>
            </a:r>
          </a:p>
          <a:p>
            <a:pPr lvl="1"/>
            <a:endParaRPr lang="en-US" sz="2000" dirty="0" smtClean="0"/>
          </a:p>
          <a:p>
            <a:r>
              <a:rPr lang="en-US" sz="2400" b="1" dirty="0" smtClean="0">
                <a:solidFill>
                  <a:srgbClr val="008000"/>
                </a:solidFill>
              </a:rPr>
              <a:t>$</a:t>
            </a:r>
            <a:r>
              <a:rPr lang="en-US" sz="2400" b="1" dirty="0" err="1" smtClean="0">
                <a:solidFill>
                  <a:srgbClr val="008000"/>
                </a:solidFill>
              </a:rPr>
              <a:t>gp</a:t>
            </a:r>
            <a:r>
              <a:rPr lang="en-US" sz="2400" b="1" dirty="0" smtClean="0">
                <a:solidFill>
                  <a:srgbClr val="008000"/>
                </a:solidFill>
              </a:rPr>
              <a:t>, $</a:t>
            </a:r>
            <a:r>
              <a:rPr lang="en-US" sz="2400" b="1" dirty="0" err="1" smtClean="0">
                <a:solidFill>
                  <a:srgbClr val="008000"/>
                </a:solidFill>
              </a:rPr>
              <a:t>fp</a:t>
            </a:r>
            <a:r>
              <a:rPr lang="en-US" sz="2400" b="1" dirty="0" smtClean="0">
                <a:solidFill>
                  <a:srgbClr val="008000"/>
                </a:solidFill>
              </a:rPr>
              <a:t>: </a:t>
            </a:r>
            <a:r>
              <a:rPr lang="en-US" sz="2400" dirty="0" smtClean="0"/>
              <a:t>don’t worry about them</a:t>
            </a:r>
          </a:p>
          <a:p>
            <a:pPr lvl="1"/>
            <a:r>
              <a:rPr lang="en-US" sz="2000" dirty="0" smtClean="0"/>
              <a:t>Feel free to read up on </a:t>
            </a:r>
            <a:r>
              <a:rPr lang="en-US" sz="2000" b="1" dirty="0" smtClean="0">
                <a:solidFill>
                  <a:srgbClr val="008000"/>
                </a:solidFill>
              </a:rPr>
              <a:t>$</a:t>
            </a:r>
            <a:r>
              <a:rPr lang="en-US" sz="2000" b="1" dirty="0" err="1" smtClean="0">
                <a:solidFill>
                  <a:srgbClr val="008000"/>
                </a:solidFill>
              </a:rPr>
              <a:t>gp</a:t>
            </a:r>
            <a:r>
              <a:rPr lang="en-US" sz="2000" b="1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008000"/>
                </a:solidFill>
              </a:rPr>
              <a:t>$</a:t>
            </a:r>
            <a:r>
              <a:rPr lang="en-US" sz="2000" b="1" dirty="0" err="1" smtClean="0">
                <a:solidFill>
                  <a:srgbClr val="008000"/>
                </a:solidFill>
              </a:rPr>
              <a:t>fp</a:t>
            </a:r>
            <a:r>
              <a:rPr lang="en-US" sz="2000" b="1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/>
              <a:t>in Appendix A, but you can write perfectly good MIPS code without them.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77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MIPS Register Convention</a:t>
            </a:r>
          </a:p>
        </p:txBody>
      </p:sp>
      <p:graphicFrame>
        <p:nvGraphicFramePr>
          <p:cNvPr id="93341" name="Group 157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838200" y="1404938"/>
          <a:ext cx="7543800" cy="3931920"/>
        </p:xfrm>
        <a:graphic>
          <a:graphicData uri="http://schemas.openxmlformats.org/drawingml/2006/table">
            <a:tbl>
              <a:tblPr/>
              <a:tblGrid>
                <a:gridCol w="1538288"/>
                <a:gridCol w="1538287"/>
                <a:gridCol w="2581275"/>
                <a:gridCol w="1885950"/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Should preserve on call?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the constant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$v0 - 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returned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$a0 - 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$t0 - $t7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$s0 - $s7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saved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$t8 - 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$gp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2016 -- Lecture #2</a:t>
            </a:r>
            <a:endParaRPr 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85903-0D27-48DF-B157-886E311586F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Requirements for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692696"/>
            <a:ext cx="7931224" cy="5638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Pass arguments to the function</a:t>
            </a:r>
          </a:p>
          <a:p>
            <a:pPr lvl="1" eaLnBrk="1" hangingPunct="1"/>
            <a:r>
              <a:rPr lang="en-US" sz="2000" b="1" dirty="0" smtClean="0"/>
              <a:t>$a0, $a1, $a2, $a3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Get results from the function</a:t>
            </a:r>
          </a:p>
          <a:p>
            <a:pPr lvl="1" eaLnBrk="1" hangingPunct="1"/>
            <a:r>
              <a:rPr lang="en-US" sz="2000" b="1" dirty="0" smtClean="0"/>
              <a:t>$v0, $v1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Can call from anywhere</a:t>
            </a:r>
          </a:p>
          <a:p>
            <a:pPr lvl="1" eaLnBrk="1" hangingPunct="1"/>
            <a:r>
              <a:rPr lang="en-US" sz="2000" b="1" dirty="0" err="1" smtClean="0"/>
              <a:t>jal</a:t>
            </a:r>
            <a:endParaRPr lang="en-US" sz="2000" b="1" dirty="0" smtClean="0"/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Can always return back</a:t>
            </a:r>
          </a:p>
          <a:p>
            <a:pPr lvl="1" eaLnBrk="1" hangingPunct="1"/>
            <a:r>
              <a:rPr lang="en-US" sz="2000" b="1" dirty="0" err="1" smtClean="0"/>
              <a:t>jr</a:t>
            </a:r>
            <a:endParaRPr lang="en-US" sz="2000" b="1" dirty="0" smtClean="0"/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Nested and Recursive Functions</a:t>
            </a:r>
          </a:p>
          <a:p>
            <a:pPr lvl="1" eaLnBrk="1" hangingPunct="1"/>
            <a:r>
              <a:rPr lang="en-US" sz="1800" dirty="0" smtClean="0"/>
              <a:t>Save $</a:t>
            </a:r>
            <a:r>
              <a:rPr lang="en-US" sz="1800" dirty="0" err="1" smtClean="0"/>
              <a:t>ra</a:t>
            </a:r>
            <a:r>
              <a:rPr lang="en-US" sz="1800" dirty="0" smtClean="0"/>
              <a:t> on stack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Saving and Restoring Registers</a:t>
            </a:r>
          </a:p>
          <a:p>
            <a:pPr lvl="1" eaLnBrk="1" hangingPunct="1"/>
            <a:r>
              <a:rPr lang="en-US" sz="1800" dirty="0" smtClean="0"/>
              <a:t>Register Conventions</a:t>
            </a:r>
          </a:p>
          <a:p>
            <a:pPr eaLnBrk="1" hangingPunct="1"/>
            <a:r>
              <a:rPr lang="en-US" sz="2400" dirty="0" smtClean="0">
                <a:solidFill>
                  <a:srgbClr val="C00000"/>
                </a:solidFill>
              </a:rPr>
              <a:t>Functions with more than 4 parameters</a:t>
            </a:r>
          </a:p>
          <a:p>
            <a:pPr lvl="1" eaLnBrk="1" hangingPunct="1"/>
            <a:r>
              <a:rPr lang="en-US" sz="1800" b="1" dirty="0" smtClean="0">
                <a:solidFill>
                  <a:srgbClr val="C00000"/>
                </a:solidFill>
              </a:rPr>
              <a:t>Pass them on the stack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21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84" y="1653092"/>
            <a:ext cx="4208323" cy="1524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sum(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arr</a:t>
            </a:r>
            <a:r>
              <a:rPr lang="en-US" sz="1400" dirty="0" smtClean="0"/>
              <a:t>[], </a:t>
            </a:r>
            <a:r>
              <a:rPr lang="en-US" sz="1400" dirty="0" err="1" smtClean="0"/>
              <a:t>int</a:t>
            </a:r>
            <a:r>
              <a:rPr lang="en-US" sz="1400" dirty="0" smtClean="0"/>
              <a:t> size ) </a:t>
            </a:r>
          </a:p>
          <a:p>
            <a:pPr>
              <a:buNone/>
            </a:pPr>
            <a:r>
              <a:rPr lang="en-US" sz="1400" dirty="0" smtClean="0"/>
              <a:t>{ 	</a:t>
            </a:r>
          </a:p>
          <a:p>
            <a:pPr>
              <a:buNone/>
            </a:pPr>
            <a:r>
              <a:rPr lang="en-US" sz="1400" dirty="0" smtClean="0"/>
              <a:t>	if (size == 0) return 0 ; </a:t>
            </a:r>
          </a:p>
          <a:p>
            <a:pPr>
              <a:buNone/>
            </a:pPr>
            <a:r>
              <a:rPr lang="en-US" sz="1400" dirty="0" smtClean="0"/>
              <a:t>	else return sum(</a:t>
            </a:r>
            <a:r>
              <a:rPr lang="en-US" sz="1400" dirty="0" err="1" smtClean="0"/>
              <a:t>arr</a:t>
            </a:r>
            <a:r>
              <a:rPr lang="en-US" sz="1400" dirty="0" smtClean="0"/>
              <a:t>, size - 1) + </a:t>
            </a:r>
            <a:r>
              <a:rPr lang="en-US" sz="1400" dirty="0" err="1" smtClean="0"/>
              <a:t>arr</a:t>
            </a:r>
            <a:r>
              <a:rPr lang="en-US" sz="1400" dirty="0" smtClean="0"/>
              <a:t>[size - 1] ; </a:t>
            </a:r>
          </a:p>
          <a:p>
            <a:pPr>
              <a:buNone/>
            </a:pPr>
            <a:r>
              <a:rPr lang="en-US" sz="1400" dirty="0" smtClean="0"/>
              <a:t>}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00600" y="1066800"/>
            <a:ext cx="388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cs typeface="+mn-cs"/>
              </a:rPr>
              <a:t>Factorial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Candara" panose="020E0502030303020204" pitchFamily="34" charset="0"/>
                <a:cs typeface="+mn-cs"/>
              </a:rPr>
              <a:t>Fibonacci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Candara" panose="020E0502030303020204" pitchFamily="34" charset="0"/>
                <a:cs typeface="+mn-cs"/>
              </a:rPr>
              <a:t>Sum of array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Candara" panose="020E0502030303020204" pitchFamily="34" charset="0"/>
                <a:cs typeface="+mn-cs"/>
              </a:rPr>
              <a:t>Switch-case statement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11358" y="2636912"/>
            <a:ext cx="3886200" cy="3581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 3"/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chico</a:t>
            </a:r>
            <a:r>
              <a:rPr lang="en-US" sz="1400" dirty="0" smtClean="0"/>
              <a:t> (</a:t>
            </a:r>
            <a:r>
              <a:rPr lang="en-US" sz="1400" dirty="0" err="1" smtClean="0"/>
              <a:t>int</a:t>
            </a:r>
            <a:r>
              <a:rPr lang="en-US" sz="1400" dirty="0" smtClean="0"/>
              <a:t> *X, </a:t>
            </a:r>
            <a:r>
              <a:rPr lang="en-US" sz="1400" dirty="0" err="1" smtClean="0"/>
              <a:t>int</a:t>
            </a:r>
            <a:r>
              <a:rPr lang="en-US" sz="1400" dirty="0" smtClean="0"/>
              <a:t> Y, </a:t>
            </a:r>
            <a:r>
              <a:rPr lang="en-US" sz="1400" dirty="0" err="1" smtClean="0"/>
              <a:t>int</a:t>
            </a:r>
            <a:r>
              <a:rPr lang="en-US" sz="1400" dirty="0" smtClean="0"/>
              <a:t> Z )</a:t>
            </a:r>
          </a:p>
          <a:p>
            <a:pPr fontAlgn="auto">
              <a:spcAft>
                <a:spcPts val="0"/>
              </a:spcAft>
              <a:buFont typeface="Wingdings 3"/>
              <a:buNone/>
            </a:pPr>
            <a:r>
              <a:rPr lang="en-US" sz="1400" dirty="0" smtClean="0"/>
              <a:t>{*X = Y/ 4 - Z * 10 + *X * 8 ;}</a:t>
            </a:r>
          </a:p>
          <a:p>
            <a:pPr fontAlgn="auto">
              <a:spcAft>
                <a:spcPts val="0"/>
              </a:spcAft>
              <a:buFont typeface="Wingdings 3"/>
              <a:buNone/>
            </a:pPr>
            <a:endParaRPr lang="en-US" sz="1400" dirty="0" smtClean="0"/>
          </a:p>
          <a:p>
            <a:pPr fontAlgn="auto">
              <a:spcAft>
                <a:spcPts val="0"/>
              </a:spcAft>
              <a:buFont typeface="Wingdings 3"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 fontAlgn="auto">
              <a:spcAft>
                <a:spcPts val="0"/>
              </a:spcAft>
              <a:buFont typeface="Wingdings 3"/>
              <a:buNone/>
            </a:pPr>
            <a:r>
              <a:rPr lang="en-US" sz="1400" dirty="0" smtClean="0"/>
              <a:t>{</a:t>
            </a:r>
          </a:p>
          <a:p>
            <a:pPr fontAlgn="auto">
              <a:spcAft>
                <a:spcPts val="0"/>
              </a:spcAft>
              <a:buFont typeface="Wingdings 3"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J, K, L , M ;</a:t>
            </a:r>
          </a:p>
          <a:p>
            <a:pPr fontAlgn="auto">
              <a:spcAft>
                <a:spcPts val="0"/>
              </a:spcAft>
              <a:buFont typeface="Wingdings 3"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cin</a:t>
            </a:r>
            <a:r>
              <a:rPr lang="en-US" sz="1400" dirty="0" smtClean="0"/>
              <a:t> &gt;&gt; J, K, L;</a:t>
            </a:r>
          </a:p>
          <a:p>
            <a:pPr fontAlgn="auto">
              <a:spcAft>
                <a:spcPts val="0"/>
              </a:spcAft>
              <a:buFont typeface="Wingdings 3"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chico</a:t>
            </a:r>
            <a:r>
              <a:rPr lang="en-US" sz="1400" dirty="0" smtClean="0"/>
              <a:t> (&amp; J, K, L);</a:t>
            </a:r>
          </a:p>
          <a:p>
            <a:pPr fontAlgn="auto">
              <a:spcAft>
                <a:spcPts val="0"/>
              </a:spcAft>
              <a:buFont typeface="Wingdings 3"/>
              <a:buNone/>
            </a:pPr>
            <a:r>
              <a:rPr lang="en-US" sz="1400" dirty="0" smtClean="0"/>
              <a:t>	M = J - ( K + L);</a:t>
            </a:r>
          </a:p>
          <a:p>
            <a:pPr fontAlgn="auto">
              <a:spcAft>
                <a:spcPts val="0"/>
              </a:spcAft>
              <a:buFont typeface="Wingdings 3"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M;</a:t>
            </a:r>
          </a:p>
          <a:p>
            <a:pPr fontAlgn="auto">
              <a:spcAft>
                <a:spcPts val="0"/>
              </a:spcAft>
              <a:buFont typeface="Wingdings 3"/>
              <a:buNone/>
            </a:pPr>
            <a:r>
              <a:rPr lang="en-US" sz="1400" dirty="0" smtClean="0"/>
              <a:t>	return</a:t>
            </a:r>
          </a:p>
          <a:p>
            <a:pPr fontAlgn="auto">
              <a:spcAft>
                <a:spcPts val="0"/>
              </a:spcAft>
              <a:buFont typeface="Wingdings 3"/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5685" y="3733800"/>
            <a:ext cx="4208322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>
              <a:latin typeface="Candara" panose="020E0502030303020204" pitchFamily="34" charset="0"/>
            </a:endParaRPr>
          </a:p>
          <a:p>
            <a:pPr lvl="1"/>
            <a:r>
              <a:rPr lang="en-US" sz="1400" dirty="0" smtClean="0">
                <a:latin typeface="Candara" panose="020E0502030303020204" pitchFamily="34" charset="0"/>
              </a:rPr>
              <a:t>switch (k) </a:t>
            </a:r>
          </a:p>
          <a:p>
            <a:pPr lvl="1"/>
            <a:r>
              <a:rPr lang="en-US" sz="1400" dirty="0" smtClean="0">
                <a:latin typeface="Candara" panose="020E0502030303020204" pitchFamily="34" charset="0"/>
              </a:rPr>
              <a:t>{</a:t>
            </a:r>
          </a:p>
          <a:p>
            <a:pPr lvl="1"/>
            <a:r>
              <a:rPr lang="en-US" sz="1400" dirty="0" smtClean="0">
                <a:latin typeface="Candara" panose="020E0502030303020204" pitchFamily="34" charset="0"/>
              </a:rPr>
              <a:t>	case 0: f = </a:t>
            </a:r>
            <a:r>
              <a:rPr lang="en-US" sz="1400" dirty="0" err="1" smtClean="0">
                <a:latin typeface="Candara" panose="020E0502030303020204" pitchFamily="34" charset="0"/>
              </a:rPr>
              <a:t>i</a:t>
            </a:r>
            <a:r>
              <a:rPr lang="en-US" sz="1400" dirty="0" smtClean="0">
                <a:latin typeface="Candara" panose="020E0502030303020204" pitchFamily="34" charset="0"/>
              </a:rPr>
              <a:t> + j; break;</a:t>
            </a:r>
          </a:p>
          <a:p>
            <a:pPr lvl="1"/>
            <a:r>
              <a:rPr lang="en-US" sz="1400" dirty="0" smtClean="0">
                <a:latin typeface="Candara" panose="020E0502030303020204" pitchFamily="34" charset="0"/>
              </a:rPr>
              <a:t>	case 1: f = g + h; break;</a:t>
            </a:r>
          </a:p>
          <a:p>
            <a:pPr lvl="1"/>
            <a:r>
              <a:rPr lang="en-US" sz="1400" dirty="0" smtClean="0">
                <a:latin typeface="Candara" panose="020E0502030303020204" pitchFamily="34" charset="0"/>
              </a:rPr>
              <a:t>	case 2: f = g – h; break;</a:t>
            </a:r>
          </a:p>
          <a:p>
            <a:pPr lvl="1"/>
            <a:r>
              <a:rPr lang="en-US" sz="1400" dirty="0" smtClean="0">
                <a:latin typeface="Candara" panose="020E0502030303020204" pitchFamily="34" charset="0"/>
              </a:rPr>
              <a:t>	case 3: f = </a:t>
            </a:r>
            <a:r>
              <a:rPr lang="en-US" sz="1400" dirty="0" err="1" smtClean="0">
                <a:latin typeface="Candara" panose="020E0502030303020204" pitchFamily="34" charset="0"/>
              </a:rPr>
              <a:t>i</a:t>
            </a:r>
            <a:r>
              <a:rPr lang="en-US" sz="1400" dirty="0" smtClean="0">
                <a:latin typeface="Candara" panose="020E0502030303020204" pitchFamily="34" charset="0"/>
              </a:rPr>
              <a:t> – j; break;</a:t>
            </a:r>
          </a:p>
          <a:p>
            <a:pPr lvl="1"/>
            <a:r>
              <a:rPr lang="en-US" sz="1400" dirty="0">
                <a:latin typeface="Candara" panose="020E0502030303020204" pitchFamily="34" charset="0"/>
              </a:rPr>
              <a:t>	</a:t>
            </a:r>
            <a:r>
              <a:rPr lang="en-US" sz="1400" dirty="0" smtClean="0">
                <a:latin typeface="Candara" panose="020E0502030303020204" pitchFamily="34" charset="0"/>
              </a:rPr>
              <a:t>default: f = 0;</a:t>
            </a:r>
          </a:p>
          <a:p>
            <a:pPr lvl="1"/>
            <a:r>
              <a:rPr lang="en-US" sz="1400" dirty="0" smtClean="0">
                <a:latin typeface="Candara" panose="020E0502030303020204" pitchFamily="34" charset="0"/>
              </a:rPr>
              <a:t>}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b="1380"/>
          <a:stretch>
            <a:fillRect/>
          </a:stretch>
        </p:blipFill>
        <p:spPr bwMode="auto">
          <a:xfrm>
            <a:off x="3064063" y="2115343"/>
            <a:ext cx="609266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26" y="3107142"/>
            <a:ext cx="2498275" cy="257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man_question_mark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1772816"/>
            <a:ext cx="2806311" cy="352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9960"/>
          </a:xfrm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MIPS R3000 ISA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908720"/>
            <a:ext cx="5448300" cy="2941446"/>
          </a:xfrm>
          <a:noFill/>
        </p:spPr>
        <p:txBody>
          <a:bodyPr lIns="63500" tIns="25400" rIns="63500" bIns="25400">
            <a:spAutoFit/>
          </a:bodyPr>
          <a:lstStyle/>
          <a:p>
            <a:pPr eaLnBrk="1" hangingPunct="1">
              <a:lnSpc>
                <a:spcPct val="86000"/>
              </a:lnSpc>
            </a:pPr>
            <a:r>
              <a:rPr lang="en-US" sz="2400" smtClean="0"/>
              <a:t>Instruction Categories</a:t>
            </a:r>
          </a:p>
          <a:p>
            <a:pPr marL="800100" lvl="1" indent="-342900" eaLnBrk="1" hangingPunct="1"/>
            <a:r>
              <a:rPr lang="en-US" sz="2000" smtClean="0">
                <a:solidFill>
                  <a:srgbClr val="6600FF"/>
                </a:solidFill>
              </a:rPr>
              <a:t>Arithmetic </a:t>
            </a:r>
          </a:p>
          <a:p>
            <a:pPr marL="800100" lvl="1" indent="-342900" eaLnBrk="1" hangingPunct="1"/>
            <a:r>
              <a:rPr lang="en-US" sz="2000" smtClean="0">
                <a:solidFill>
                  <a:srgbClr val="6600FF"/>
                </a:solidFill>
              </a:rPr>
              <a:t>Load/Store</a:t>
            </a:r>
          </a:p>
          <a:p>
            <a:pPr marL="800100" lvl="1" indent="-342900" eaLnBrk="1" hangingPunct="1"/>
            <a:r>
              <a:rPr lang="en-US" sz="2000" smtClean="0">
                <a:solidFill>
                  <a:srgbClr val="6600FF"/>
                </a:solidFill>
              </a:rPr>
              <a:t>Jump and Branch</a:t>
            </a:r>
          </a:p>
          <a:p>
            <a:pPr marL="800100" lvl="1" indent="-342900" eaLnBrk="1" hangingPunct="1"/>
            <a:r>
              <a:rPr lang="en-US" sz="2000" smtClean="0"/>
              <a:t>Floating Point</a:t>
            </a:r>
          </a:p>
          <a:p>
            <a:pPr marL="1146175" lvl="2" indent="-176213" eaLnBrk="1" hangingPunct="1"/>
            <a:r>
              <a:rPr lang="en-US" sz="1800" smtClean="0"/>
              <a:t>coprocessor</a:t>
            </a:r>
          </a:p>
          <a:p>
            <a:pPr marL="800100" lvl="1" indent="-342900" eaLnBrk="1" hangingPunct="1"/>
            <a:r>
              <a:rPr lang="en-US" sz="2000" smtClean="0"/>
              <a:t>Memory Management</a:t>
            </a:r>
          </a:p>
          <a:p>
            <a:pPr marL="800100" lvl="1" indent="-342900" eaLnBrk="1" hangingPunct="1"/>
            <a:r>
              <a:rPr lang="en-US" sz="2000" smtClean="0"/>
              <a:t>Special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007100" y="1297572"/>
            <a:ext cx="1993900" cy="163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432550" y="1889710"/>
            <a:ext cx="787075" cy="260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  <a:latin typeface="Candara" panose="020E0502030303020204" pitchFamily="34" charset="0"/>
              </a:rPr>
              <a:t>R0 - R31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007100" y="3024772"/>
            <a:ext cx="19939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007100" y="3329572"/>
            <a:ext cx="19939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007100" y="3659772"/>
            <a:ext cx="19939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750050" y="3012072"/>
            <a:ext cx="355867" cy="260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  <a:latin typeface="Candara" panose="020E0502030303020204" pitchFamily="34" charset="0"/>
              </a:rPr>
              <a:t>PC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813550" y="3316872"/>
            <a:ext cx="330200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  <a:latin typeface="Candara" panose="020E0502030303020204" pitchFamily="34" charset="0"/>
              </a:rPr>
              <a:t>HI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750050" y="3672472"/>
            <a:ext cx="370294" cy="260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  <a:latin typeface="Candara" panose="020E0502030303020204" pitchFamily="34" charset="0"/>
              </a:rPr>
              <a:t>LO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193974" y="4592116"/>
            <a:ext cx="11366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543224" y="4611166"/>
            <a:ext cx="352661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OP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352849" y="4592116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245024" y="4592116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193974" y="5155679"/>
            <a:ext cx="11366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543224" y="5174729"/>
            <a:ext cx="352661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OP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2352849" y="5155679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3245024" y="5155679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127674" y="5155679"/>
            <a:ext cx="26987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1187624" y="5697016"/>
            <a:ext cx="11366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543224" y="5716066"/>
            <a:ext cx="352661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OP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2383012" y="5697016"/>
            <a:ext cx="4443412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4137199" y="4592116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5013499" y="4592116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5912024" y="4592116"/>
            <a:ext cx="9525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2630662" y="4566716"/>
            <a:ext cx="272510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rs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3518074" y="4566716"/>
            <a:ext cx="262892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rt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453112" y="4611166"/>
            <a:ext cx="296556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rd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5256387" y="4611166"/>
            <a:ext cx="291747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sa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6023149" y="4611166"/>
            <a:ext cx="537006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funct</a:t>
            </a: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2630662" y="5125516"/>
            <a:ext cx="272510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rs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3518074" y="5181079"/>
            <a:ext cx="262892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rt</a:t>
            </a: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4772199" y="5181079"/>
            <a:ext cx="952184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immediate</a:t>
            </a:r>
          </a:p>
        </p:txBody>
      </p:sp>
      <p:sp>
        <p:nvSpPr>
          <p:cNvPr id="9251" name="Rectangle 36"/>
          <p:cNvSpPr>
            <a:spLocks noChangeArrowheads="1"/>
          </p:cNvSpPr>
          <p:nvPr/>
        </p:nvSpPr>
        <p:spPr bwMode="auto">
          <a:xfrm>
            <a:off x="6429375" y="881647"/>
            <a:ext cx="100668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ndara" panose="020E0502030303020204" pitchFamily="34" charset="0"/>
              </a:rPr>
              <a:t>Registers</a:t>
            </a:r>
          </a:p>
        </p:txBody>
      </p:sp>
      <p:sp>
        <p:nvSpPr>
          <p:cNvPr id="9252" name="Rectangle 37"/>
          <p:cNvSpPr>
            <a:spLocks noChangeArrowheads="1"/>
          </p:cNvSpPr>
          <p:nvPr/>
        </p:nvSpPr>
        <p:spPr bwMode="auto">
          <a:xfrm>
            <a:off x="6826424" y="4515916"/>
            <a:ext cx="9906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3300"/>
                </a:solidFill>
                <a:latin typeface="Candara" panose="020E0502030303020204" pitchFamily="34" charset="0"/>
              </a:rPr>
              <a:t>R Format</a:t>
            </a:r>
          </a:p>
        </p:txBody>
      </p:sp>
      <p:sp>
        <p:nvSpPr>
          <p:cNvPr id="9253" name="Rectangle 38"/>
          <p:cNvSpPr>
            <a:spLocks noChangeArrowheads="1"/>
          </p:cNvSpPr>
          <p:nvPr/>
        </p:nvSpPr>
        <p:spPr bwMode="auto">
          <a:xfrm>
            <a:off x="6886749" y="5049316"/>
            <a:ext cx="92653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3300"/>
                </a:solidFill>
                <a:latin typeface="Candara" panose="020E0502030303020204" pitchFamily="34" charset="0"/>
              </a:rPr>
              <a:t>I Format</a:t>
            </a:r>
          </a:p>
        </p:txBody>
      </p:sp>
      <p:sp>
        <p:nvSpPr>
          <p:cNvPr id="9254" name="Rectangle 39"/>
          <p:cNvSpPr>
            <a:spLocks noChangeArrowheads="1"/>
          </p:cNvSpPr>
          <p:nvPr/>
        </p:nvSpPr>
        <p:spPr bwMode="auto">
          <a:xfrm>
            <a:off x="1428924" y="436510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6 bits</a:t>
            </a:r>
          </a:p>
        </p:txBody>
      </p:sp>
      <p:sp>
        <p:nvSpPr>
          <p:cNvPr id="9255" name="Rectangle 40"/>
          <p:cNvSpPr>
            <a:spLocks noChangeArrowheads="1"/>
          </p:cNvSpPr>
          <p:nvPr/>
        </p:nvSpPr>
        <p:spPr bwMode="auto">
          <a:xfrm>
            <a:off x="2479849" y="436510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9256" name="Rectangle 41"/>
          <p:cNvSpPr>
            <a:spLocks noChangeArrowheads="1"/>
          </p:cNvSpPr>
          <p:nvPr/>
        </p:nvSpPr>
        <p:spPr bwMode="auto">
          <a:xfrm>
            <a:off x="3394249" y="436510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9257" name="Rectangle 42"/>
          <p:cNvSpPr>
            <a:spLocks noChangeArrowheads="1"/>
          </p:cNvSpPr>
          <p:nvPr/>
        </p:nvSpPr>
        <p:spPr bwMode="auto">
          <a:xfrm>
            <a:off x="4311824" y="436510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9258" name="Rectangle 43"/>
          <p:cNvSpPr>
            <a:spLocks noChangeArrowheads="1"/>
          </p:cNvSpPr>
          <p:nvPr/>
        </p:nvSpPr>
        <p:spPr bwMode="auto">
          <a:xfrm>
            <a:off x="5150024" y="436510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9259" name="Rectangle 44"/>
          <p:cNvSpPr>
            <a:spLocks noChangeArrowheads="1"/>
          </p:cNvSpPr>
          <p:nvPr/>
        </p:nvSpPr>
        <p:spPr bwMode="auto">
          <a:xfrm>
            <a:off x="6140624" y="436510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6 bits</a:t>
            </a:r>
          </a:p>
        </p:txBody>
      </p:sp>
      <p:sp>
        <p:nvSpPr>
          <p:cNvPr id="9260" name="Rectangle 45"/>
          <p:cNvSpPr>
            <a:spLocks noChangeArrowheads="1"/>
          </p:cNvSpPr>
          <p:nvPr/>
        </p:nvSpPr>
        <p:spPr bwMode="auto">
          <a:xfrm>
            <a:off x="547936" y="3848770"/>
            <a:ext cx="5867400" cy="3689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86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583E14"/>
                </a:solidFill>
                <a:latin typeface="Candara" panose="020E0502030303020204" pitchFamily="34" charset="0"/>
              </a:rPr>
              <a:t>3 Instruction Formats: all 32 bits wide</a:t>
            </a:r>
          </a:p>
        </p:txBody>
      </p:sp>
      <p:sp>
        <p:nvSpPr>
          <p:cNvPr id="9261" name="Rectangle 46"/>
          <p:cNvSpPr>
            <a:spLocks noChangeArrowheads="1"/>
          </p:cNvSpPr>
          <p:nvPr/>
        </p:nvSpPr>
        <p:spPr bwMode="auto">
          <a:xfrm>
            <a:off x="1425749" y="486675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6 bits</a:t>
            </a:r>
          </a:p>
        </p:txBody>
      </p:sp>
      <p:sp>
        <p:nvSpPr>
          <p:cNvPr id="9262" name="Rectangle 47"/>
          <p:cNvSpPr>
            <a:spLocks noChangeArrowheads="1"/>
          </p:cNvSpPr>
          <p:nvPr/>
        </p:nvSpPr>
        <p:spPr bwMode="auto">
          <a:xfrm>
            <a:off x="2476674" y="486675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9263" name="Rectangle 48"/>
          <p:cNvSpPr>
            <a:spLocks noChangeArrowheads="1"/>
          </p:cNvSpPr>
          <p:nvPr/>
        </p:nvSpPr>
        <p:spPr bwMode="auto">
          <a:xfrm>
            <a:off x="3391074" y="486675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9264" name="Rectangle 51"/>
          <p:cNvSpPr>
            <a:spLocks noChangeArrowheads="1"/>
          </p:cNvSpPr>
          <p:nvPr/>
        </p:nvSpPr>
        <p:spPr bwMode="auto">
          <a:xfrm>
            <a:off x="5073824" y="4866754"/>
            <a:ext cx="678071" cy="260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16 bits</a:t>
            </a:r>
          </a:p>
        </p:txBody>
      </p:sp>
      <p:sp>
        <p:nvSpPr>
          <p:cNvPr id="9265" name="Rectangle 52"/>
          <p:cNvSpPr>
            <a:spLocks noChangeArrowheads="1"/>
          </p:cNvSpPr>
          <p:nvPr/>
        </p:nvSpPr>
        <p:spPr bwMode="auto">
          <a:xfrm>
            <a:off x="6902624" y="5614466"/>
            <a:ext cx="95058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3300"/>
                </a:solidFill>
                <a:latin typeface="Candara" panose="020E0502030303020204" pitchFamily="34" charset="0"/>
              </a:rPr>
              <a:t>J Format</a:t>
            </a:r>
          </a:p>
        </p:txBody>
      </p:sp>
      <p:sp>
        <p:nvSpPr>
          <p:cNvPr id="9266" name="Rectangle 53"/>
          <p:cNvSpPr>
            <a:spLocks noChangeArrowheads="1"/>
          </p:cNvSpPr>
          <p:nvPr/>
        </p:nvSpPr>
        <p:spPr bwMode="auto">
          <a:xfrm>
            <a:off x="1416224" y="5462066"/>
            <a:ext cx="612775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6 bits</a:t>
            </a:r>
          </a:p>
        </p:txBody>
      </p:sp>
      <p:sp>
        <p:nvSpPr>
          <p:cNvPr id="9267" name="Rectangle 58"/>
          <p:cNvSpPr>
            <a:spLocks noChangeArrowheads="1"/>
          </p:cNvSpPr>
          <p:nvPr/>
        </p:nvSpPr>
        <p:spPr bwMode="auto">
          <a:xfrm>
            <a:off x="4235624" y="5462066"/>
            <a:ext cx="725488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26 bits</a:t>
            </a:r>
          </a:p>
        </p:txBody>
      </p:sp>
      <p:sp>
        <p:nvSpPr>
          <p:cNvPr id="9268" name="Rectangle 59"/>
          <p:cNvSpPr>
            <a:spLocks noChangeArrowheads="1"/>
          </p:cNvSpPr>
          <p:nvPr/>
        </p:nvSpPr>
        <p:spPr bwMode="auto">
          <a:xfrm>
            <a:off x="4769024" y="5687491"/>
            <a:ext cx="1038746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jump target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7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MIPS Register Convention</a:t>
            </a:r>
          </a:p>
        </p:txBody>
      </p:sp>
      <p:graphicFrame>
        <p:nvGraphicFramePr>
          <p:cNvPr id="93341" name="Group 157"/>
          <p:cNvGraphicFramePr>
            <a:graphicFrameLocks noGrp="1"/>
          </p:cNvGraphicFramePr>
          <p:nvPr>
            <p:ph type="tbl" idx="1"/>
          </p:nvPr>
        </p:nvGraphicFramePr>
        <p:xfrm>
          <a:off x="838200" y="1404938"/>
          <a:ext cx="7543800" cy="3931920"/>
        </p:xfrm>
        <a:graphic>
          <a:graphicData uri="http://schemas.openxmlformats.org/drawingml/2006/table">
            <a:tbl>
              <a:tblPr/>
              <a:tblGrid>
                <a:gridCol w="1538288"/>
                <a:gridCol w="1538287"/>
                <a:gridCol w="2581275"/>
                <a:gridCol w="1885950"/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Should preserve on call?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the constant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$v0 - 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returned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$a0 - 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$t0 - $t7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$s0 - $s7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saved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$t8 - 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$gp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2016 -- Lecture #2</a:t>
            </a:r>
            <a:endParaRPr 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85903-0D27-48DF-B157-886E311586F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MIPS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772400" cy="4114800"/>
          </a:xfrm>
        </p:spPr>
        <p:txBody>
          <a:bodyPr/>
          <a:lstStyle/>
          <a:p>
            <a:r>
              <a:rPr lang="en-US" dirty="0" smtClean="0"/>
              <a:t>1-add23.asm</a:t>
            </a:r>
          </a:p>
          <a:p>
            <a:pPr lvl="1"/>
            <a:r>
              <a:rPr lang="en-US" dirty="0" smtClean="0"/>
              <a:t>simply adds 2 and 3</a:t>
            </a:r>
          </a:p>
          <a:p>
            <a:r>
              <a:rPr lang="en-US" dirty="0" smtClean="0"/>
              <a:t>2-sum.asm</a:t>
            </a:r>
          </a:p>
          <a:p>
            <a:pPr lvl="1"/>
            <a:r>
              <a:rPr lang="en-US" dirty="0" smtClean="0"/>
              <a:t>adds 17 and 5 and outputs the result</a:t>
            </a:r>
          </a:p>
          <a:p>
            <a:r>
              <a:rPr lang="en-US" dirty="0" smtClean="0"/>
              <a:t>3-basic-input-output.asm</a:t>
            </a:r>
          </a:p>
          <a:p>
            <a:pPr lvl="1"/>
            <a:r>
              <a:rPr lang="en-US" dirty="0" smtClean="0"/>
              <a:t>How to read and write</a:t>
            </a:r>
          </a:p>
          <a:p>
            <a:r>
              <a:rPr lang="en-US" dirty="0" smtClean="0"/>
              <a:t>4-fibonacci.asm</a:t>
            </a:r>
          </a:p>
          <a:p>
            <a:pPr lvl="1"/>
            <a:r>
              <a:rPr lang="en-US" dirty="0" smtClean="0"/>
              <a:t>Compute first 12 </a:t>
            </a:r>
            <a:r>
              <a:rPr lang="en-US" dirty="0" err="1" smtClean="0"/>
              <a:t>fibonacci</a:t>
            </a:r>
            <a:r>
              <a:rPr lang="en-US" dirty="0" smtClean="0"/>
              <a:t>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410200"/>
            <a:ext cx="557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Candara" panose="020E0502030303020204" pitchFamily="34" charset="0"/>
              </a:rPr>
              <a:t>The MARS simulator is one way to work with MIPS code.</a:t>
            </a:r>
            <a:endParaRPr lang="en-US" b="1" i="1" dirty="0">
              <a:latin typeface="Candara" panose="020E0502030303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Programming Styles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85344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/>
              <a:t>Procedures (subroutines) allow the programmer to structure programs making them</a:t>
            </a:r>
          </a:p>
          <a:p>
            <a:pPr lvl="1" eaLnBrk="1" hangingPunct="1"/>
            <a:r>
              <a:rPr lang="en-US" dirty="0" smtClean="0"/>
              <a:t>easier to understand and debug and</a:t>
            </a:r>
          </a:p>
          <a:p>
            <a:pPr lvl="1" eaLnBrk="1" hangingPunct="1"/>
            <a:r>
              <a:rPr lang="en-US" dirty="0" smtClean="0"/>
              <a:t>allowing code to be reused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Procedures allow the programmer to concentrate on one portion of the code at a time</a:t>
            </a:r>
          </a:p>
          <a:p>
            <a:pPr lvl="1" eaLnBrk="1" hangingPunct="1"/>
            <a:r>
              <a:rPr lang="en-US" dirty="0" smtClean="0"/>
              <a:t>parameters act as </a:t>
            </a:r>
            <a:r>
              <a:rPr lang="en-US" dirty="0" smtClean="0">
                <a:solidFill>
                  <a:srgbClr val="FF3300"/>
                </a:solidFill>
              </a:rPr>
              <a:t>barriers</a:t>
            </a:r>
            <a:r>
              <a:rPr lang="en-US" dirty="0" smtClean="0"/>
              <a:t> between the procedure and the rest of the program and data, allowing the procedure to be passed values (arguments) and to return values (results)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764704"/>
            <a:ext cx="8305800" cy="5638800"/>
          </a:xfrm>
        </p:spPr>
        <p:txBody>
          <a:bodyPr/>
          <a:lstStyle/>
          <a:p>
            <a:pPr algn="l" eaLnBrk="1" hangingPunct="1">
              <a:buFont typeface="Times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main(){</a:t>
            </a:r>
            <a:br>
              <a:rPr lang="en-US" sz="1800" b="1" dirty="0" smtClean="0">
                <a:solidFill>
                  <a:srgbClr val="008000"/>
                </a:solidFill>
              </a:rPr>
            </a:br>
            <a:r>
              <a:rPr lang="en-US" sz="1800" b="1" dirty="0" err="1" smtClean="0">
                <a:solidFill>
                  <a:srgbClr val="008000"/>
                </a:solidFill>
              </a:rPr>
              <a:t>int</a:t>
            </a:r>
            <a:r>
              <a:rPr lang="en-US" sz="1800" b="1" dirty="0" smtClean="0">
                <a:solidFill>
                  <a:srgbClr val="008000"/>
                </a:solidFill>
              </a:rPr>
              <a:t> </a:t>
            </a:r>
            <a:r>
              <a:rPr lang="en-US" sz="1800" b="1" dirty="0" err="1" smtClean="0">
                <a:solidFill>
                  <a:srgbClr val="008000"/>
                </a:solidFill>
              </a:rPr>
              <a:t>i,j,k,m</a:t>
            </a:r>
            <a:r>
              <a:rPr lang="en-US" sz="1800" b="1" dirty="0" smtClean="0">
                <a:solidFill>
                  <a:srgbClr val="008000"/>
                </a:solidFill>
              </a:rPr>
              <a:t>;</a:t>
            </a:r>
            <a:br>
              <a:rPr lang="en-US" sz="1800" b="1" dirty="0" smtClean="0">
                <a:solidFill>
                  <a:srgbClr val="008000"/>
                </a:solidFill>
              </a:rPr>
            </a:br>
            <a:r>
              <a:rPr lang="en-US" sz="1800" b="1" dirty="0" smtClean="0">
                <a:solidFill>
                  <a:srgbClr val="008000"/>
                </a:solidFill>
              </a:rPr>
              <a:t>...</a:t>
            </a:r>
            <a:br>
              <a:rPr lang="en-US" sz="1800" b="1" dirty="0" smtClean="0">
                <a:solidFill>
                  <a:srgbClr val="008000"/>
                </a:solidFill>
              </a:rPr>
            </a:br>
            <a:r>
              <a:rPr lang="en-US" sz="1800" b="1" dirty="0" err="1" smtClean="0">
                <a:solidFill>
                  <a:srgbClr val="008000"/>
                </a:solidFill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</a:rPr>
              <a:t> = </a:t>
            </a:r>
            <a:r>
              <a:rPr lang="en-US" sz="1800" b="1" dirty="0" err="1" smtClean="0">
                <a:solidFill>
                  <a:srgbClr val="008000"/>
                </a:solidFill>
              </a:rPr>
              <a:t>mult</a:t>
            </a:r>
            <a:r>
              <a:rPr lang="en-US" sz="1800" b="1" dirty="0" smtClean="0">
                <a:solidFill>
                  <a:srgbClr val="008000"/>
                </a:solidFill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</a:rPr>
              <a:t>j,k</a:t>
            </a:r>
            <a:r>
              <a:rPr lang="en-US" sz="1800" b="1" dirty="0" smtClean="0">
                <a:solidFill>
                  <a:srgbClr val="008000"/>
                </a:solidFill>
              </a:rPr>
              <a:t>); </a:t>
            </a:r>
          </a:p>
          <a:p>
            <a:pPr algn="l" eaLnBrk="1" hangingPunct="1">
              <a:buFont typeface="Times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	... </a:t>
            </a:r>
            <a:br>
              <a:rPr lang="en-US" sz="1800" b="1" dirty="0" smtClean="0">
                <a:solidFill>
                  <a:srgbClr val="008000"/>
                </a:solidFill>
              </a:rPr>
            </a:br>
            <a:r>
              <a:rPr lang="en-US" sz="1800" b="1" dirty="0" smtClean="0">
                <a:solidFill>
                  <a:srgbClr val="008000"/>
                </a:solidFill>
              </a:rPr>
              <a:t>m = </a:t>
            </a:r>
            <a:r>
              <a:rPr lang="en-US" sz="1800" b="1" dirty="0" err="1" smtClean="0">
                <a:solidFill>
                  <a:srgbClr val="008000"/>
                </a:solidFill>
              </a:rPr>
              <a:t>mult</a:t>
            </a:r>
            <a:r>
              <a:rPr lang="en-US" sz="1800" b="1" dirty="0" smtClean="0">
                <a:solidFill>
                  <a:srgbClr val="008000"/>
                </a:solidFill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</a:rPr>
              <a:t>i,i</a:t>
            </a:r>
            <a:r>
              <a:rPr lang="en-US" sz="1800" b="1" dirty="0" smtClean="0">
                <a:solidFill>
                  <a:srgbClr val="008000"/>
                </a:solidFill>
              </a:rPr>
              <a:t>); </a:t>
            </a:r>
          </a:p>
          <a:p>
            <a:pPr algn="l" eaLnBrk="1" hangingPunct="1">
              <a:buFont typeface="Times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	...</a:t>
            </a:r>
          </a:p>
          <a:p>
            <a:pPr algn="l" eaLnBrk="1" hangingPunct="1">
              <a:buFont typeface="Times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}</a:t>
            </a:r>
          </a:p>
          <a:p>
            <a:pPr algn="l" eaLnBrk="1" hangingPunct="1">
              <a:buFont typeface="Times" charset="0"/>
              <a:buNone/>
            </a:pPr>
            <a:endParaRPr lang="en-US" sz="1800" b="1" dirty="0" smtClean="0">
              <a:solidFill>
                <a:srgbClr val="0000FF"/>
              </a:solidFill>
            </a:endParaRPr>
          </a:p>
          <a:p>
            <a:pPr algn="l" eaLnBrk="1" hangingPunct="1">
              <a:buFont typeface="Times" charset="0"/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/* really dumb </a:t>
            </a:r>
            <a:r>
              <a:rPr lang="en-US" sz="1800" b="1" dirty="0" err="1" smtClean="0">
                <a:solidFill>
                  <a:srgbClr val="0000FF"/>
                </a:solidFill>
              </a:rPr>
              <a:t>mult</a:t>
            </a:r>
            <a:r>
              <a:rPr lang="en-US" sz="1800" b="1" dirty="0" smtClean="0">
                <a:solidFill>
                  <a:srgbClr val="0000FF"/>
                </a:solidFill>
              </a:rPr>
              <a:t> function */</a:t>
            </a:r>
          </a:p>
          <a:p>
            <a:pPr algn="l" eaLnBrk="1" hangingPunct="1">
              <a:buFont typeface="Times" charset="0"/>
              <a:buNone/>
            </a:pPr>
            <a:r>
              <a:rPr lang="en-US" sz="1800" b="1" dirty="0" err="1" smtClean="0">
                <a:solidFill>
                  <a:srgbClr val="008000"/>
                </a:solidFill>
              </a:rPr>
              <a:t>int</a:t>
            </a:r>
            <a:r>
              <a:rPr lang="en-US" sz="1800" b="1" dirty="0" smtClean="0">
                <a:solidFill>
                  <a:srgbClr val="008000"/>
                </a:solidFill>
              </a:rPr>
              <a:t> </a:t>
            </a:r>
            <a:r>
              <a:rPr lang="en-US" sz="1800" b="1" dirty="0" err="1" smtClean="0">
                <a:solidFill>
                  <a:srgbClr val="008000"/>
                </a:solidFill>
              </a:rPr>
              <a:t>mult</a:t>
            </a:r>
            <a:r>
              <a:rPr lang="en-US" sz="1800" b="1" dirty="0" smtClean="0">
                <a:solidFill>
                  <a:srgbClr val="008000"/>
                </a:solidFill>
              </a:rPr>
              <a:t> (</a:t>
            </a:r>
            <a:r>
              <a:rPr lang="en-US" sz="1800" b="1" dirty="0" err="1" smtClean="0">
                <a:solidFill>
                  <a:srgbClr val="008000"/>
                </a:solidFill>
              </a:rPr>
              <a:t>int</a:t>
            </a:r>
            <a:r>
              <a:rPr lang="en-US" sz="1800" b="1" dirty="0" smtClean="0">
                <a:solidFill>
                  <a:srgbClr val="008000"/>
                </a:solidFill>
              </a:rPr>
              <a:t> </a:t>
            </a:r>
            <a:r>
              <a:rPr lang="en-US" sz="1800" b="1" dirty="0" err="1" smtClean="0">
                <a:solidFill>
                  <a:srgbClr val="008000"/>
                </a:solidFill>
              </a:rPr>
              <a:t>mcand</a:t>
            </a:r>
            <a:r>
              <a:rPr lang="en-US" sz="1800" b="1" dirty="0" smtClean="0">
                <a:solidFill>
                  <a:srgbClr val="008000"/>
                </a:solidFill>
              </a:rPr>
              <a:t>, </a:t>
            </a:r>
            <a:r>
              <a:rPr lang="en-US" sz="1800" b="1" dirty="0" err="1" smtClean="0">
                <a:solidFill>
                  <a:srgbClr val="008000"/>
                </a:solidFill>
              </a:rPr>
              <a:t>int</a:t>
            </a:r>
            <a:r>
              <a:rPr lang="en-US" sz="1800" b="1" dirty="0" smtClean="0">
                <a:solidFill>
                  <a:srgbClr val="008000"/>
                </a:solidFill>
              </a:rPr>
              <a:t> </a:t>
            </a:r>
            <a:r>
              <a:rPr lang="en-US" sz="1800" b="1" dirty="0" err="1" smtClean="0">
                <a:solidFill>
                  <a:srgbClr val="008000"/>
                </a:solidFill>
              </a:rPr>
              <a:t>mlier</a:t>
            </a:r>
            <a:r>
              <a:rPr lang="en-US" sz="1800" b="1" dirty="0" smtClean="0">
                <a:solidFill>
                  <a:srgbClr val="008000"/>
                </a:solidFill>
              </a:rPr>
              <a:t>){</a:t>
            </a:r>
            <a:br>
              <a:rPr lang="en-US" sz="1800" b="1" dirty="0" smtClean="0">
                <a:solidFill>
                  <a:srgbClr val="008000"/>
                </a:solidFill>
              </a:rPr>
            </a:br>
            <a:r>
              <a:rPr lang="en-US" sz="1800" b="1" dirty="0" err="1" smtClean="0">
                <a:solidFill>
                  <a:srgbClr val="008000"/>
                </a:solidFill>
              </a:rPr>
              <a:t>int</a:t>
            </a:r>
            <a:r>
              <a:rPr lang="en-US" sz="1800" b="1" dirty="0" smtClean="0">
                <a:solidFill>
                  <a:srgbClr val="008000"/>
                </a:solidFill>
              </a:rPr>
              <a:t> product;</a:t>
            </a:r>
          </a:p>
          <a:p>
            <a:pPr algn="l" eaLnBrk="1" hangingPunct="1">
              <a:buFont typeface="Times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 product = 0;</a:t>
            </a:r>
            <a:br>
              <a:rPr lang="en-US" sz="1800" b="1" dirty="0" smtClean="0">
                <a:solidFill>
                  <a:srgbClr val="008000"/>
                </a:solidFill>
              </a:rPr>
            </a:br>
            <a:r>
              <a:rPr lang="en-US" sz="1800" b="1" dirty="0" smtClean="0">
                <a:solidFill>
                  <a:srgbClr val="008000"/>
                </a:solidFill>
              </a:rPr>
              <a:t>while (</a:t>
            </a:r>
            <a:r>
              <a:rPr lang="en-US" sz="1800" b="1" dirty="0" err="1" smtClean="0">
                <a:solidFill>
                  <a:srgbClr val="008000"/>
                </a:solidFill>
              </a:rPr>
              <a:t>mlier</a:t>
            </a:r>
            <a:r>
              <a:rPr lang="en-US" sz="1800" b="1" dirty="0" smtClean="0">
                <a:solidFill>
                  <a:srgbClr val="008000"/>
                </a:solidFill>
              </a:rPr>
              <a:t> &gt; 0)  {</a:t>
            </a:r>
            <a:br>
              <a:rPr lang="en-US" sz="1800" b="1" dirty="0" smtClean="0">
                <a:solidFill>
                  <a:srgbClr val="008000"/>
                </a:solidFill>
              </a:rPr>
            </a:br>
            <a:r>
              <a:rPr lang="en-US" sz="1800" b="1" dirty="0" smtClean="0">
                <a:solidFill>
                  <a:srgbClr val="008000"/>
                </a:solidFill>
              </a:rPr>
              <a:t> 	product = product + </a:t>
            </a:r>
            <a:r>
              <a:rPr lang="en-US" sz="1800" b="1" dirty="0" err="1" smtClean="0">
                <a:solidFill>
                  <a:srgbClr val="008000"/>
                </a:solidFill>
              </a:rPr>
              <a:t>mcand</a:t>
            </a:r>
            <a:r>
              <a:rPr lang="en-US" sz="1800" b="1" dirty="0" smtClean="0">
                <a:solidFill>
                  <a:srgbClr val="008000"/>
                </a:solidFill>
              </a:rPr>
              <a:t>;</a:t>
            </a:r>
            <a:br>
              <a:rPr lang="en-US" sz="1800" b="1" dirty="0" smtClean="0">
                <a:solidFill>
                  <a:srgbClr val="008000"/>
                </a:solidFill>
              </a:rPr>
            </a:br>
            <a:r>
              <a:rPr lang="en-US" sz="1800" b="1" dirty="0" smtClean="0">
                <a:solidFill>
                  <a:srgbClr val="008000"/>
                </a:solidFill>
              </a:rPr>
              <a:t> 	</a:t>
            </a:r>
            <a:r>
              <a:rPr lang="en-US" sz="1800" b="1" dirty="0" err="1" smtClean="0">
                <a:solidFill>
                  <a:srgbClr val="008000"/>
                </a:solidFill>
              </a:rPr>
              <a:t>mlier</a:t>
            </a:r>
            <a:r>
              <a:rPr lang="en-US" sz="1800" b="1" dirty="0" smtClean="0">
                <a:solidFill>
                  <a:srgbClr val="008000"/>
                </a:solidFill>
              </a:rPr>
              <a:t> = </a:t>
            </a:r>
            <a:r>
              <a:rPr lang="en-US" sz="1800" b="1" dirty="0" err="1" smtClean="0">
                <a:solidFill>
                  <a:srgbClr val="008000"/>
                </a:solidFill>
              </a:rPr>
              <a:t>mlier</a:t>
            </a:r>
            <a:r>
              <a:rPr lang="en-US" sz="1800" b="1" dirty="0" smtClean="0">
                <a:solidFill>
                  <a:srgbClr val="008000"/>
                </a:solidFill>
              </a:rPr>
              <a:t> -1; }</a:t>
            </a:r>
            <a:br>
              <a:rPr lang="en-US" sz="1800" b="1" dirty="0" smtClean="0">
                <a:solidFill>
                  <a:srgbClr val="008000"/>
                </a:solidFill>
              </a:rPr>
            </a:br>
            <a:r>
              <a:rPr lang="en-US" sz="1800" b="1" dirty="0" smtClean="0">
                <a:solidFill>
                  <a:srgbClr val="008000"/>
                </a:solidFill>
              </a:rPr>
              <a:t>return product;</a:t>
            </a:r>
            <a:br>
              <a:rPr lang="en-US" sz="1800" b="1" dirty="0" smtClean="0">
                <a:solidFill>
                  <a:srgbClr val="008000"/>
                </a:solidFill>
              </a:rPr>
            </a:br>
            <a:r>
              <a:rPr lang="en-US" sz="1800" b="1" dirty="0" smtClean="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724400" y="2336800"/>
            <a:ext cx="361349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3300"/>
                </a:solidFill>
                <a:latin typeface="Candara" panose="020E0502030303020204" pitchFamily="34" charset="0"/>
              </a:rPr>
              <a:t>- 2 functions interacting</a:t>
            </a:r>
          </a:p>
          <a:p>
            <a:r>
              <a:rPr lang="en-US" sz="2000" b="1" dirty="0">
                <a:solidFill>
                  <a:srgbClr val="FF3300"/>
                </a:solidFill>
                <a:latin typeface="Candara" panose="020E0502030303020204" pitchFamily="34" charset="0"/>
              </a:rPr>
              <a:t>- What information must</a:t>
            </a:r>
            <a:br>
              <a:rPr lang="en-US" sz="2000" b="1" dirty="0">
                <a:solidFill>
                  <a:srgbClr val="FF3300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rgbClr val="FF3300"/>
                </a:solidFill>
                <a:latin typeface="Candara" panose="020E0502030303020204" pitchFamily="34" charset="0"/>
              </a:rPr>
              <a:t>the programmer keep track of?</a:t>
            </a:r>
            <a:endParaRPr lang="en-US" sz="1600" dirty="0">
              <a:solidFill>
                <a:srgbClr val="FF330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Requirements for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19200"/>
            <a:ext cx="77724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Pass arguments to the function</a:t>
            </a:r>
          </a:p>
          <a:p>
            <a:pPr eaLnBrk="1" hangingPunct="1"/>
            <a:r>
              <a:rPr lang="en-US" sz="2800" dirty="0" smtClean="0"/>
              <a:t>Get results from the function</a:t>
            </a:r>
          </a:p>
          <a:p>
            <a:pPr eaLnBrk="1" hangingPunct="1"/>
            <a:r>
              <a:rPr lang="en-US" sz="2800" dirty="0" smtClean="0"/>
              <a:t>Can call from anywhere</a:t>
            </a:r>
          </a:p>
          <a:p>
            <a:pPr eaLnBrk="1" hangingPunct="1"/>
            <a:r>
              <a:rPr lang="en-US" sz="2800" dirty="0" smtClean="0"/>
              <a:t>Can always return back</a:t>
            </a:r>
          </a:p>
          <a:p>
            <a:pPr eaLnBrk="1" hangingPunct="1"/>
            <a:r>
              <a:rPr lang="en-US" sz="2800" dirty="0" smtClean="0"/>
              <a:t>Nested and Recursive Functions</a:t>
            </a:r>
          </a:p>
          <a:p>
            <a:pPr eaLnBrk="1" hangingPunct="1"/>
            <a:r>
              <a:rPr lang="en-US" sz="2800" dirty="0" smtClean="0"/>
              <a:t>Saving and Restoring Registers</a:t>
            </a:r>
          </a:p>
          <a:p>
            <a:pPr eaLnBrk="1" hangingPunct="1"/>
            <a:r>
              <a:rPr lang="en-US" sz="2800" dirty="0" smtClean="0"/>
              <a:t>Functions with more than 4 parameters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06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LabTemple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DCLabTemplete</Template>
  <TotalTime>1019</TotalTime>
  <Words>1950</Words>
  <Application>Microsoft Office PowerPoint</Application>
  <PresentationFormat>화면 슬라이드 쇼(4:3)</PresentationFormat>
  <Paragraphs>634</Paragraphs>
  <Slides>35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Wingdings</vt:lpstr>
      <vt:lpstr>Candara</vt:lpstr>
      <vt:lpstr>Palatino Linotype</vt:lpstr>
      <vt:lpstr>Wingdings 3</vt:lpstr>
      <vt:lpstr>Times</vt:lpstr>
      <vt:lpstr>맑은 고딕</vt:lpstr>
      <vt:lpstr>연세소제목체</vt:lpstr>
      <vt:lpstr>굴림</vt:lpstr>
      <vt:lpstr>YonseiLogo</vt:lpstr>
      <vt:lpstr>Trebuchet MS</vt:lpstr>
      <vt:lpstr>Arial</vt:lpstr>
      <vt:lpstr>DCLabTemplete</vt:lpstr>
      <vt:lpstr>CSI3102: Computer Architecture I</vt:lpstr>
      <vt:lpstr>MIPS Instructions</vt:lpstr>
      <vt:lpstr>MIPS Organization</vt:lpstr>
      <vt:lpstr>MIPS R3000 ISA</vt:lpstr>
      <vt:lpstr>MIPS Register Convention</vt:lpstr>
      <vt:lpstr>Example MIPS Programs</vt:lpstr>
      <vt:lpstr>Programming Styles</vt:lpstr>
      <vt:lpstr>C Functions</vt:lpstr>
      <vt:lpstr>Requirements for Functions</vt:lpstr>
      <vt:lpstr>Requirements for Functions</vt:lpstr>
      <vt:lpstr>Function Call Bookkeeping</vt:lpstr>
      <vt:lpstr>Compiling Functions</vt:lpstr>
      <vt:lpstr>Compiling Functions</vt:lpstr>
      <vt:lpstr>Requirements for Functions</vt:lpstr>
      <vt:lpstr>Compiling Functions</vt:lpstr>
      <vt:lpstr>Compiling Functions</vt:lpstr>
      <vt:lpstr>Compiling Functions</vt:lpstr>
      <vt:lpstr>Compiling Functions</vt:lpstr>
      <vt:lpstr>Compiling Functions</vt:lpstr>
      <vt:lpstr>Requirements for Functions</vt:lpstr>
      <vt:lpstr>Nested Functions</vt:lpstr>
      <vt:lpstr>Nested Functions</vt:lpstr>
      <vt:lpstr>Layout of a Program in Memory</vt:lpstr>
      <vt:lpstr>Using the Stack</vt:lpstr>
      <vt:lpstr>Using the Stack</vt:lpstr>
      <vt:lpstr>Requirements for Functions</vt:lpstr>
      <vt:lpstr>Register Conventions</vt:lpstr>
      <vt:lpstr>Register Conventions</vt:lpstr>
      <vt:lpstr>Register Conventions – Saved Registers</vt:lpstr>
      <vt:lpstr>Register Conventions–Volatile Registers</vt:lpstr>
      <vt:lpstr>Other Registers</vt:lpstr>
      <vt:lpstr>MIPS Register Convention</vt:lpstr>
      <vt:lpstr>Requirements for Functions</vt:lpstr>
      <vt:lpstr>Examples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Power Multicore Computing</dc:title>
  <dc:creator>kyoung</dc:creator>
  <cp:lastModifiedBy>Registered User</cp:lastModifiedBy>
  <cp:revision>85</cp:revision>
  <dcterms:created xsi:type="dcterms:W3CDTF">2012-01-04T05:21:43Z</dcterms:created>
  <dcterms:modified xsi:type="dcterms:W3CDTF">2016-03-15T04:55:50Z</dcterms:modified>
</cp:coreProperties>
</file>