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9"/>
  </p:notesMasterIdLst>
  <p:sldIdLst>
    <p:sldId id="416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268" r:id="rId28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Wingdings 2" panose="05020102010507070707" pitchFamily="18" charset="2"/>
      <p:regular r:id="rId34"/>
    </p:embeddedFont>
    <p:embeddedFont>
      <p:font typeface="Palatino Linotype" panose="02040502050505030304" pitchFamily="18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연세소제목체" panose="020B0600000101010101" charset="-127"/>
      <p:regular r:id="rId42"/>
    </p:embeddedFont>
    <p:embeddedFont>
      <p:font typeface="YonseiLogo" panose="020B0600000101010101"/>
      <p:regular r:id="rId43"/>
    </p:embeddedFont>
    <p:embeddedFont>
      <p:font typeface="Trebuchet MS" panose="020B0603020202020204" pitchFamily="34" charset="0"/>
      <p:regular r:id="rId44"/>
      <p:bold r:id="rId45"/>
      <p:italic r:id="rId46"/>
      <p:bold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>
      <p:cViewPr varScale="1">
        <p:scale>
          <a:sx n="105" d="100"/>
          <a:sy n="105" d="100"/>
        </p:scale>
        <p:origin x="63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445E-F584-4D49-993C-E4F5FC14EBF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12F3D-FE3C-499D-9ED3-407FD3066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773CA-4B1C-4D80-9737-943E9E5DBEF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2975" tIns="46488" rIns="92975" bIns="464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994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84E2E-0B33-4023-A8AD-18BBA94D8390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3540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5DAEC7-81B0-4987-BE35-FF591C9CBA51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Note that two low order 0’s are concatenated to the 16 bit field giving an eighteen bit address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	 0111111111111111 00  = 2**15 –1 words  (2**17 – 1 bytes)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376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27702-142D-4901-A1B7-289F01658023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For the code shown, the offset field should be 1 instruction (resulting in 4 = 1|00) not two instructions (resulting in 8 = 10|00) since the PC is now pointing to the add instruction (after the bne is fetched).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88747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BAEAC-E9C4-444B-97AA-1D3C7989E07F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3649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2F3D-FE3C-499D-9ED3-407FD306626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2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1350A-F707-4641-AA73-8423874AA32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530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B7969-207B-4B4B-BD1A-C83CCECD753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0255" tIns="44335" rIns="90255" bIns="44335"/>
          <a:lstStyle/>
          <a:p>
            <a:pPr eaLnBrk="1" hangingPunct="1"/>
            <a:endParaRPr lang="en-US" smtClean="0"/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4358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6190EA-A7FE-4B55-B856-A712E9BDDFF1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588963"/>
            <a:ext cx="4552950" cy="3414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  <a:ln/>
        </p:spPr>
        <p:txBody>
          <a:bodyPr lIns="91205" tIns="45604" rIns="91205" bIns="45604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Computer only understands zeros and ones – instructions of 0’s and 1’s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82BE9D-22E4-4C52-9179-1627B3C27DEE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4851400"/>
            <a:ext cx="4648200" cy="482600"/>
          </a:xfrm>
          <a:noFill/>
          <a:ln/>
        </p:spPr>
        <p:txBody>
          <a:bodyPr wrap="none" lIns="19046" tIns="26983" rIns="19046" bIns="26983"/>
          <a:lstStyle/>
          <a:p>
            <a:pPr eaLnBrk="1" hangingPunct="1">
              <a:lnSpc>
                <a:spcPts val="1800"/>
              </a:lnSpc>
              <a:spcBef>
                <a:spcPct val="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92218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34A0B4-E3D7-49FF-85EA-DB3122916B19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82109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591E03-A301-4804-953E-8217A2B0D35E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0" tIns="44441" rIns="90470" bIns="44441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destination address no longer in the rd field - now in the rt field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offset limited to 16 bits - so can’t get to every location in memory (with a fixed base address)</a:t>
            </a:r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2436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57A34-9D5B-49A0-BD93-558A7CFFD708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0" tIns="44441" rIns="90470" bIns="44441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why is it 2**13 (2**15) and NOT 2**14 (2**16) like we just saw with memory  (here we have to represent signed numbers so the most significant bit is the sign bit)</a:t>
            </a:r>
          </a:p>
        </p:txBody>
      </p:sp>
      <p:sp>
        <p:nvSpPr>
          <p:cNvPr id="614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4438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8153B-C08C-489C-AED0-AE58B54B6976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For lecture</a:t>
            </a:r>
          </a:p>
          <a:p>
            <a:pPr eaLnBrk="1" hangingPunct="1"/>
            <a:r>
              <a:rPr lang="en-US" dirty="0" smtClean="0">
                <a:latin typeface="Arial" pitchFamily="34" charset="0"/>
              </a:rPr>
              <a:t>$t0</a:t>
            </a:r>
            <a:r>
              <a:rPr lang="en-US" baseline="0" dirty="0" smtClean="0">
                <a:latin typeface="Arial" pitchFamily="34" charset="0"/>
              </a:rPr>
              <a:t> = 8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</a:rPr>
              <a:t>$s2 = 18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</a:rPr>
              <a:t>$s3 = 19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9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Trebuchet MS" pitchFamily="34" charset="0"/>
              </a:defRPr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03648" y="3645024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  <a:latin typeface="YonseiLog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altLang="ko-KR" dirty="0" smtClean="0"/>
              <a:t>Click to edit Master subtitle style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C1B2-8E71-4E90-87C3-C65AE4F8A8D5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835696" y="6346378"/>
            <a:ext cx="2895600" cy="365125"/>
          </a:xfrm>
        </p:spPr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60633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10011" y="440749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Dependable Computing Lab.</a:t>
            </a:r>
          </a:p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Dept.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of Computer Science</a:t>
            </a:r>
          </a:p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Yonsei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University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YonseiLogo" pitchFamily="2" charset="0"/>
              <a:ea typeface="연세소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59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3E63-6A0F-4AF7-BCC3-133307047941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E1E-FD7A-4504-B193-D65FF6CB44DB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F2F-CBC5-44A0-950E-0BD01FF55346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5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5404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FE8C2F59-4D07-4A36-BFCF-895D75CF0B7D}" type="datetime1">
              <a:rPr lang="en-US" altLang="ko-KR" smtClean="0"/>
              <a:t>3/15/2016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0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43A63-6BA2-4955-837D-CBF9C48FFB0D}" type="datetime1">
              <a:rPr lang="en-US" altLang="ko-KR" smtClean="0"/>
              <a:t>3/15/2016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2016 -- Lecture #3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85903-0D27-48DF-B157-886E31158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202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616FA2-0D02-466F-8BE5-7E24797A5A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6D1E0304-591B-4D35-9DB8-40F27D368C8A}" type="datetime1">
              <a:rPr lang="en-US" altLang="ko-KR" smtClean="0"/>
              <a:t>3/15/2016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5599356B-4316-45DB-AAAC-CD161B729A2B}" type="datetime1">
              <a:rPr lang="en-US" altLang="ko-KR" smtClean="0"/>
              <a:t>3/15/2016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186A-5ECD-4A72-BE00-58E1625404A3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99592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1124745"/>
            <a:ext cx="8208912" cy="5040559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1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6F050D-AC73-4423-9CF2-8D1916C07912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>
          <a:xfrm>
            <a:off x="899592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11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0876-A8FB-4DB1-B2E2-BAA5534D732F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FC2-03B9-4DC7-B1C0-07F0690E9E07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71600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6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15B6-5483-47A9-A9C8-9BC8B32DA69B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CD18-6B9B-4444-9083-C9DCCE17EE81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99592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2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6CC-7028-453F-82E2-C0EE0695265A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DAAB-BFAA-418B-B0B3-0A909BFC74D6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7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38299" y="63392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134D-8774-4354-A6AB-28A224595A2E}" type="datetime1">
              <a:rPr lang="en-US" altLang="ko-KR" smtClean="0"/>
              <a:t>3/15/2016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76400" y="63392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2016 -- Lecture #3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9592" y="6339249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23528" y="6165304"/>
            <a:ext cx="84969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kyoung\Downloads\DC LAB3.jp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12260"/>
            <a:ext cx="1503247" cy="6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4" y="6239644"/>
            <a:ext cx="548680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l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143001"/>
            <a:ext cx="7086600" cy="12191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/>
              <a:t>CSI3102: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Computer Architecture I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77917" y="2954288"/>
            <a:ext cx="62167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Candara" panose="020E0502030303020204" pitchFamily="34" charset="0"/>
              </a:rPr>
              <a:t>Recommended Reading :</a:t>
            </a:r>
            <a:r>
              <a:rPr lang="en-US" sz="2800" dirty="0" smtClean="0">
                <a:latin typeface="Candara" panose="020E0502030303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COAD, Patterson &amp; Hennessy - Chapter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CAQA, Hennessy &amp; Patterson – Appendix A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2420888"/>
            <a:ext cx="68580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The Assembly Language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79597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dirty="0" smtClean="0">
                <a:ea typeface="굴림" pitchFamily="50" charset="-127"/>
              </a:rPr>
              <a:t>Courtesy of </a:t>
            </a:r>
            <a:r>
              <a:rPr lang="en-US" altLang="ko-KR" dirty="0" smtClean="0"/>
              <a:t>Prof. </a:t>
            </a:r>
            <a:r>
              <a:rPr lang="en-US" altLang="ko-KR" dirty="0" err="1" smtClean="0"/>
              <a:t>Aviral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Shrivastava</a:t>
            </a:r>
            <a:r>
              <a:rPr lang="en-US" altLang="ko-KR" dirty="0" smtClean="0"/>
              <a:t> in ASU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0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Instruction Fields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188" y="6405880"/>
            <a:ext cx="17526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71D24E-2A3C-44EE-9C60-162C0FA18838}" type="slidenum">
              <a:rPr lang="en-US">
                <a:latin typeface="Candara" panose="020E0502030303020204" pitchFamily="34" charset="0"/>
              </a:rPr>
              <a:pPr>
                <a:defRPr/>
              </a:pPr>
              <a:t>10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09600" y="2438400"/>
            <a:ext cx="78486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 smtClean="0"/>
              <a:t>op	</a:t>
            </a:r>
          </a:p>
          <a:p>
            <a:pPr eaLnBrk="1" hangingPunct="1"/>
            <a:endParaRPr lang="en-US" sz="800" i="1" dirty="0" smtClean="0"/>
          </a:p>
          <a:p>
            <a:pPr eaLnBrk="1" hangingPunct="1"/>
            <a:r>
              <a:rPr lang="en-US" i="1" dirty="0" err="1" smtClean="0"/>
              <a:t>rs</a:t>
            </a:r>
            <a:endParaRPr lang="en-US" i="1" dirty="0" smtClean="0"/>
          </a:p>
          <a:p>
            <a:pPr eaLnBrk="1" hangingPunct="1"/>
            <a:endParaRPr lang="en-US" sz="500" i="1" dirty="0" smtClean="0"/>
          </a:p>
          <a:p>
            <a:pPr eaLnBrk="1" hangingPunct="1"/>
            <a:r>
              <a:rPr lang="en-US" i="1" dirty="0" err="1" smtClean="0"/>
              <a:t>rt</a:t>
            </a:r>
            <a:endParaRPr lang="en-US" i="1" dirty="0" smtClean="0"/>
          </a:p>
          <a:p>
            <a:pPr eaLnBrk="1" hangingPunct="1"/>
            <a:r>
              <a:rPr lang="en-US" i="1" dirty="0" smtClean="0"/>
              <a:t>rd</a:t>
            </a:r>
          </a:p>
          <a:p>
            <a:pPr eaLnBrk="1" hangingPunct="1"/>
            <a:r>
              <a:rPr lang="en-US" i="1" dirty="0" err="1" smtClean="0"/>
              <a:t>shamt</a:t>
            </a:r>
            <a:endParaRPr lang="en-US" i="1" dirty="0" smtClean="0"/>
          </a:p>
          <a:p>
            <a:pPr eaLnBrk="1" hangingPunct="1"/>
            <a:r>
              <a:rPr lang="en-US" i="1" dirty="0" err="1" smtClean="0"/>
              <a:t>funct</a:t>
            </a:r>
            <a:endParaRPr lang="en-US" i="1" dirty="0" smtClean="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905000" y="1219200"/>
            <a:ext cx="52674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op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shamt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funct</a:t>
            </a:r>
            <a:endParaRPr 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00200" y="1219200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>
            <a:off x="2667000" y="1219200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3581400" y="12207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4489450" y="12207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5403850" y="12207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6318250" y="12207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1828800" y="1600200"/>
            <a:ext cx="543418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2819400" y="1600200"/>
            <a:ext cx="53219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3733800" y="1600200"/>
            <a:ext cx="53219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4648200" y="1600200"/>
            <a:ext cx="55086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5562600" y="1600200"/>
            <a:ext cx="55086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6629400" y="1600200"/>
            <a:ext cx="55086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7467600" y="1565275"/>
            <a:ext cx="99060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= 32 bits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1828800" y="2570162"/>
            <a:ext cx="7086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: </a:t>
            </a:r>
            <a:r>
              <a:rPr lang="en-US" sz="2000" dirty="0" err="1" smtClean="0">
                <a:solidFill>
                  <a:srgbClr val="008000"/>
                </a:solidFill>
                <a:latin typeface="Candara" panose="020E0502030303020204" pitchFamily="34" charset="0"/>
              </a:rPr>
              <a:t>opcode</a:t>
            </a: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indicating operation to be performed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1828800" y="3179762"/>
            <a:ext cx="7086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: </a:t>
            </a:r>
            <a:r>
              <a:rPr lang="en-US" sz="2000" u="sng" dirty="0" smtClean="0">
                <a:solidFill>
                  <a:srgbClr val="008000"/>
                </a:solidFill>
                <a:latin typeface="Candara" panose="020E0502030303020204" pitchFamily="34" charset="0"/>
              </a:rPr>
              <a:t>address</a:t>
            </a: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 (or name) of 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the first register source operand</a:t>
            </a: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1600200" y="3886200"/>
            <a:ext cx="7467600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: </a:t>
            </a:r>
            <a:r>
              <a:rPr lang="en-US" sz="2000" u="sng" dirty="0" smtClean="0">
                <a:solidFill>
                  <a:srgbClr val="008000"/>
                </a:solidFill>
                <a:latin typeface="Candara" panose="020E0502030303020204" pitchFamily="34" charset="0"/>
              </a:rPr>
              <a:t>address</a:t>
            </a: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 (or name) of 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the second register source operand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1600200" y="4419600"/>
            <a:ext cx="7086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: the 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register destination address</a:t>
            </a: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1981200" y="4876800"/>
            <a:ext cx="54102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: shift 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amount (for shift instructions)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1981200" y="5410200"/>
            <a:ext cx="6400800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: function 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code that selects the specific variant of the operation specified in the </a:t>
            </a:r>
            <a:r>
              <a:rPr lang="en-US" sz="2000" dirty="0" err="1">
                <a:solidFill>
                  <a:srgbClr val="008000"/>
                </a:solidFill>
                <a:latin typeface="Candara" panose="020E0502030303020204" pitchFamily="34" charset="0"/>
              </a:rPr>
              <a:t>opcode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field</a:t>
            </a:r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7543800" y="1143000"/>
            <a:ext cx="10900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  <a:latin typeface="Candara" panose="020E0502030303020204" pitchFamily="34" charset="0"/>
              </a:rPr>
              <a:t>R Format</a:t>
            </a:r>
          </a:p>
        </p:txBody>
      </p:sp>
    </p:spTree>
    <p:extLst>
      <p:ext uri="{BB962C8B-B14F-4D97-AF65-F5344CB8AC3E}">
        <p14:creationId xmlns:p14="http://schemas.microsoft.com/office/powerpoint/2010/main" val="4263989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8" grpId="0" autoUpdateAnimBg="0"/>
      <p:bldP spid="179219" grpId="0" autoUpdateAnimBg="0"/>
      <p:bldP spid="179220" grpId="0" autoUpdateAnimBg="0"/>
      <p:bldP spid="179221" grpId="0" autoUpdateAnimBg="0"/>
      <p:bldP spid="179222" grpId="0" autoUpdateAnimBg="0"/>
      <p:bldP spid="1792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9057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000" dirty="0" smtClean="0"/>
              <a:t>Assembly Generation: Load Instruction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81328"/>
            <a:ext cx="17526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E971A4-B70A-4FE8-9829-88642128EED5}" type="slidenum">
              <a:rPr lang="en-US">
                <a:latin typeface="Candara" panose="020E0502030303020204" pitchFamily="34" charset="0"/>
              </a:rPr>
              <a:pPr>
                <a:defRPr/>
              </a:pPr>
              <a:t>11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765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38200" y="1219200"/>
            <a:ext cx="6934200" cy="2209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Consider the load-word and store-word instructions,</a:t>
            </a:r>
          </a:p>
          <a:p>
            <a:pPr lvl="1" eaLnBrk="1" hangingPunct="1">
              <a:lnSpc>
                <a:spcPct val="75000"/>
              </a:lnSpc>
            </a:pPr>
            <a:r>
              <a:rPr lang="en-US" sz="1800" dirty="0" smtClean="0"/>
              <a:t>What would the </a:t>
            </a:r>
            <a:r>
              <a:rPr lang="en-US" sz="1800" dirty="0" smtClean="0">
                <a:solidFill>
                  <a:schemeClr val="accent1"/>
                </a:solidFill>
              </a:rPr>
              <a:t>regularity</a:t>
            </a:r>
            <a:r>
              <a:rPr lang="en-US" sz="1800" dirty="0" smtClean="0"/>
              <a:t> principle have us do?</a:t>
            </a:r>
          </a:p>
          <a:p>
            <a:pPr lvl="1" eaLnBrk="1" hangingPunct="1">
              <a:lnSpc>
                <a:spcPct val="75000"/>
              </a:lnSpc>
            </a:pPr>
            <a:r>
              <a:rPr lang="en-US" sz="1800" dirty="0" smtClean="0"/>
              <a:t>New principle:  </a:t>
            </a:r>
            <a:r>
              <a:rPr lang="en-US" sz="1800" dirty="0" smtClean="0">
                <a:solidFill>
                  <a:schemeClr val="accent1"/>
                </a:solidFill>
              </a:rPr>
              <a:t>Good design demands a compromise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Introduce a new type of instruction format</a:t>
            </a:r>
          </a:p>
          <a:p>
            <a:pPr lvl="1" eaLnBrk="1" hangingPunct="1">
              <a:lnSpc>
                <a:spcPct val="75000"/>
              </a:lnSpc>
            </a:pPr>
            <a:r>
              <a:rPr lang="en-US" sz="1800" dirty="0" smtClean="0"/>
              <a:t>I-type for data transfer instructions</a:t>
            </a:r>
          </a:p>
          <a:p>
            <a:pPr lvl="1" eaLnBrk="1" hangingPunct="1">
              <a:lnSpc>
                <a:spcPct val="75000"/>
              </a:lnSpc>
            </a:pPr>
            <a:r>
              <a:rPr lang="en-US" sz="1800" dirty="0" smtClean="0"/>
              <a:t>previous format was R-type for register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Example:  </a:t>
            </a:r>
            <a:r>
              <a:rPr lang="en-US" sz="2000" b="1" dirty="0" err="1" smtClean="0">
                <a:solidFill>
                  <a:srgbClr val="008000"/>
                </a:solidFill>
              </a:rPr>
              <a:t>lw</a:t>
            </a:r>
            <a:r>
              <a:rPr lang="en-US" sz="2000" b="1" dirty="0" smtClean="0">
                <a:solidFill>
                  <a:srgbClr val="008000"/>
                </a:solidFill>
              </a:rPr>
              <a:t> $t0, 24($s2)</a:t>
            </a:r>
            <a:endParaRPr lang="en-US" sz="1800" b="1" dirty="0" smtClean="0">
              <a:solidFill>
                <a:srgbClr val="008000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2000871" y="3933056"/>
            <a:ext cx="41553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op            </a:t>
            </a:r>
            <a:r>
              <a:rPr 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                16 bit number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1821904" y="5373216"/>
            <a:ext cx="5486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100011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10010       01000          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0000000000011000</a:t>
            </a: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57" name="Rectangle 7"/>
          <p:cNvSpPr>
            <a:spLocks noChangeArrowheads="1"/>
          </p:cNvSpPr>
          <p:nvPr/>
        </p:nvSpPr>
        <p:spPr bwMode="auto">
          <a:xfrm>
            <a:off x="1600200" y="3962400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67000" y="3962400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3575050" y="39639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489450" y="39639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00200" y="4648200"/>
            <a:ext cx="5791200" cy="292100"/>
            <a:chOff x="1008" y="3120"/>
            <a:chExt cx="3648" cy="184"/>
          </a:xfrm>
        </p:grpSpPr>
        <p:sp>
          <p:nvSpPr>
            <p:cNvPr id="27678" name="Rectangle 12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679" name="Line 13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680" name="Line 14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681" name="Line 15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1905000" y="4648200"/>
            <a:ext cx="321113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35            18             8                    24</a:t>
            </a:r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>
            <a:off x="1600200" y="5410200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64" name="Line 18"/>
          <p:cNvSpPr>
            <a:spLocks noChangeShapeType="1"/>
          </p:cNvSpPr>
          <p:nvPr/>
        </p:nvSpPr>
        <p:spPr bwMode="auto">
          <a:xfrm>
            <a:off x="2667000" y="5410200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65" name="Line 19"/>
          <p:cNvSpPr>
            <a:spLocks noChangeShapeType="1"/>
          </p:cNvSpPr>
          <p:nvPr/>
        </p:nvSpPr>
        <p:spPr bwMode="auto">
          <a:xfrm>
            <a:off x="3575050" y="54117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66" name="Line 20"/>
          <p:cNvSpPr>
            <a:spLocks noChangeShapeType="1"/>
          </p:cNvSpPr>
          <p:nvPr/>
        </p:nvSpPr>
        <p:spPr bwMode="auto">
          <a:xfrm>
            <a:off x="4489450" y="54117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67" name="AutoShape 21"/>
          <p:cNvSpPr>
            <a:spLocks noChangeArrowheads="1"/>
          </p:cNvSpPr>
          <p:nvPr/>
        </p:nvSpPr>
        <p:spPr bwMode="auto">
          <a:xfrm>
            <a:off x="4267200" y="434340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68" name="AutoShape 22"/>
          <p:cNvSpPr>
            <a:spLocks noChangeArrowheads="1"/>
          </p:cNvSpPr>
          <p:nvPr/>
        </p:nvSpPr>
        <p:spPr bwMode="auto">
          <a:xfrm>
            <a:off x="4267200" y="510540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1" name="Oval 23"/>
          <p:cNvSpPr>
            <a:spLocks noChangeArrowheads="1"/>
          </p:cNvSpPr>
          <p:nvPr/>
        </p:nvSpPr>
        <p:spPr bwMode="auto">
          <a:xfrm>
            <a:off x="2459038" y="2939542"/>
            <a:ext cx="304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 flipH="1">
            <a:off x="2133598" y="3244342"/>
            <a:ext cx="466725" cy="140385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3" name="Oval 25"/>
          <p:cNvSpPr>
            <a:spLocks noChangeArrowheads="1"/>
          </p:cNvSpPr>
          <p:nvPr/>
        </p:nvSpPr>
        <p:spPr bwMode="auto">
          <a:xfrm>
            <a:off x="2828925" y="2971800"/>
            <a:ext cx="376238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3009082" y="3276600"/>
            <a:ext cx="1029517" cy="1371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5" name="Oval 27"/>
          <p:cNvSpPr>
            <a:spLocks noChangeArrowheads="1"/>
          </p:cNvSpPr>
          <p:nvPr/>
        </p:nvSpPr>
        <p:spPr bwMode="auto">
          <a:xfrm>
            <a:off x="3366678" y="2939542"/>
            <a:ext cx="340495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>
            <a:off x="3575050" y="3260471"/>
            <a:ext cx="2139950" cy="1387729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7" name="Oval 29"/>
          <p:cNvSpPr>
            <a:spLocks noChangeArrowheads="1"/>
          </p:cNvSpPr>
          <p:nvPr/>
        </p:nvSpPr>
        <p:spPr bwMode="auto">
          <a:xfrm>
            <a:off x="3810793" y="2955671"/>
            <a:ext cx="340495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8" name="Line 30"/>
          <p:cNvSpPr>
            <a:spLocks noChangeShapeType="1"/>
          </p:cNvSpPr>
          <p:nvPr/>
        </p:nvSpPr>
        <p:spPr bwMode="auto">
          <a:xfrm flipH="1">
            <a:off x="3124199" y="3276600"/>
            <a:ext cx="766385" cy="1371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677" name="Rectangle 31"/>
          <p:cNvSpPr>
            <a:spLocks noChangeArrowheads="1"/>
          </p:cNvSpPr>
          <p:nvPr/>
        </p:nvSpPr>
        <p:spPr bwMode="auto">
          <a:xfrm>
            <a:off x="7616825" y="3886200"/>
            <a:ext cx="101630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rgbClr val="FF3300"/>
                </a:solidFill>
                <a:latin typeface="Candara" panose="020E0502030303020204" pitchFamily="34" charset="0"/>
              </a:rPr>
              <a:t>I Format</a:t>
            </a:r>
          </a:p>
        </p:txBody>
      </p:sp>
    </p:spTree>
    <p:extLst>
      <p:ext uri="{BB962C8B-B14F-4D97-AF65-F5344CB8AC3E}">
        <p14:creationId xmlns:p14="http://schemas.microsoft.com/office/powerpoint/2010/main" val="3337812512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1" grpId="0" animBg="1"/>
      <p:bldP spid="181272" grpId="0" animBg="1"/>
      <p:bldP spid="181273" grpId="0" animBg="1"/>
      <p:bldP spid="181274" grpId="0" animBg="1"/>
      <p:bldP spid="181275" grpId="0" animBg="1"/>
      <p:bldP spid="181276" grpId="0" animBg="1"/>
      <p:bldP spid="181277" grpId="0" animBg="1"/>
      <p:bldP spid="1812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9057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000" dirty="0" smtClean="0"/>
              <a:t>Assembly Generation: Store Instruction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05852"/>
            <a:ext cx="17526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676F6E-58D4-4F6A-9255-606552165FA5}" type="slidenum">
              <a:rPr lang="en-US">
                <a:latin typeface="Candara" panose="020E0502030303020204" pitchFamily="34" charset="0"/>
              </a:rPr>
              <a:pPr>
                <a:defRPr/>
              </a:pPr>
              <a:t>12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895600" y="1676400"/>
            <a:ext cx="3200400" cy="5334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400" b="1" dirty="0" err="1" smtClean="0">
                <a:solidFill>
                  <a:srgbClr val="008000"/>
                </a:solidFill>
              </a:rPr>
              <a:t>sw</a:t>
            </a:r>
            <a:r>
              <a:rPr lang="en-US" sz="2400" b="1" dirty="0" smtClean="0">
                <a:solidFill>
                  <a:srgbClr val="008000"/>
                </a:solidFill>
              </a:rPr>
              <a:t> $t0, 24($s2)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676400" y="2833688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2743200" y="28336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3651250" y="28352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4565650" y="28352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1949152" y="2780928"/>
            <a:ext cx="5791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op 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    16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bit number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76400" y="3671888"/>
            <a:ext cx="5791200" cy="292100"/>
            <a:chOff x="1008" y="3120"/>
            <a:chExt cx="3648" cy="184"/>
          </a:xfrm>
        </p:grpSpPr>
        <p:sp>
          <p:nvSpPr>
            <p:cNvPr id="28703" name="Rectangle 11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704" name="Line 12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705" name="Line 13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706" name="Line 14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1877144" y="3645024"/>
            <a:ext cx="5791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43 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18              8                   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24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76400" y="4510088"/>
            <a:ext cx="5791200" cy="292100"/>
            <a:chOff x="1008" y="3120"/>
            <a:chExt cx="3648" cy="184"/>
          </a:xfrm>
        </p:grpSpPr>
        <p:sp>
          <p:nvSpPr>
            <p:cNvPr id="28699" name="Rectangle 17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700" name="Line 18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701" name="Line 19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702" name="Line 20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1752600" y="4510088"/>
            <a:ext cx="5715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101011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10010        01000         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0000000000011000</a:t>
            </a:r>
          </a:p>
        </p:txBody>
      </p:sp>
      <p:sp>
        <p:nvSpPr>
          <p:cNvPr id="28688" name="AutoShape 22"/>
          <p:cNvSpPr>
            <a:spLocks noChangeArrowheads="1"/>
          </p:cNvSpPr>
          <p:nvPr/>
        </p:nvSpPr>
        <p:spPr bwMode="auto">
          <a:xfrm>
            <a:off x="4343400" y="336708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89" name="AutoShape 23"/>
          <p:cNvSpPr>
            <a:spLocks noChangeArrowheads="1"/>
          </p:cNvSpPr>
          <p:nvPr/>
        </p:nvSpPr>
        <p:spPr bwMode="auto">
          <a:xfrm>
            <a:off x="4343400" y="412908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90" name="Rectangle 24"/>
          <p:cNvSpPr>
            <a:spLocks noChangeArrowheads="1"/>
          </p:cNvSpPr>
          <p:nvPr/>
        </p:nvSpPr>
        <p:spPr bwMode="auto">
          <a:xfrm>
            <a:off x="251520" y="5181600"/>
            <a:ext cx="871912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5F4315"/>
                </a:solidFill>
                <a:latin typeface="Candara" panose="020E0502030303020204" pitchFamily="34" charset="0"/>
              </a:rPr>
              <a:t>A 16-bit address means access is limited to memory locations within a region of </a:t>
            </a:r>
            <a:r>
              <a:rPr lang="en-US" sz="2000" dirty="0">
                <a:solidFill>
                  <a:srgbClr val="5F4315"/>
                </a:solidFill>
                <a:latin typeface="Candara" panose="020E0502030303020204" pitchFamily="34" charset="0"/>
                <a:sym typeface="Symbol" pitchFamily="18" charset="2"/>
              </a:rPr>
              <a:t></a:t>
            </a:r>
            <a:r>
              <a:rPr lang="en-US" sz="2000" dirty="0">
                <a:solidFill>
                  <a:srgbClr val="5F4315"/>
                </a:solidFill>
                <a:latin typeface="Candara" panose="020E0502030303020204" pitchFamily="34" charset="0"/>
              </a:rPr>
              <a:t>2</a:t>
            </a:r>
            <a:r>
              <a:rPr lang="en-US" sz="2000" baseline="30000" dirty="0">
                <a:solidFill>
                  <a:srgbClr val="5F4315"/>
                </a:solidFill>
                <a:latin typeface="Candara" panose="020E0502030303020204" pitchFamily="34" charset="0"/>
              </a:rPr>
              <a:t>13</a:t>
            </a:r>
            <a:r>
              <a:rPr lang="en-US" sz="2000" dirty="0">
                <a:solidFill>
                  <a:srgbClr val="5F4315"/>
                </a:solidFill>
                <a:latin typeface="Candara" panose="020E0502030303020204" pitchFamily="34" charset="0"/>
              </a:rPr>
              <a:t> or 8,192 words (</a:t>
            </a:r>
            <a:r>
              <a:rPr lang="en-US" sz="2000" dirty="0">
                <a:solidFill>
                  <a:srgbClr val="5F4315"/>
                </a:solidFill>
                <a:latin typeface="Candara" panose="020E0502030303020204" pitchFamily="34" charset="0"/>
                <a:sym typeface="Symbol" pitchFamily="18" charset="2"/>
              </a:rPr>
              <a:t></a:t>
            </a:r>
            <a:r>
              <a:rPr lang="en-US" sz="2000" dirty="0">
                <a:solidFill>
                  <a:srgbClr val="5F4315"/>
                </a:solidFill>
                <a:latin typeface="Candara" panose="020E0502030303020204" pitchFamily="34" charset="0"/>
              </a:rPr>
              <a:t>2</a:t>
            </a:r>
            <a:r>
              <a:rPr lang="en-US" sz="2000" baseline="30000" dirty="0">
                <a:solidFill>
                  <a:srgbClr val="5F4315"/>
                </a:solidFill>
                <a:latin typeface="Candara" panose="020E0502030303020204" pitchFamily="34" charset="0"/>
              </a:rPr>
              <a:t>15</a:t>
            </a:r>
            <a:r>
              <a:rPr lang="en-US" sz="2000" dirty="0">
                <a:solidFill>
                  <a:srgbClr val="5F4315"/>
                </a:solidFill>
                <a:latin typeface="Candara" panose="020E0502030303020204" pitchFamily="34" charset="0"/>
              </a:rPr>
              <a:t> or 32,768 bytes) of the address in the base register $s2</a:t>
            </a:r>
          </a:p>
        </p:txBody>
      </p: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2971800" y="1752600"/>
            <a:ext cx="381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 flipH="1">
            <a:off x="2209800" y="2057400"/>
            <a:ext cx="914400" cy="1600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5371" name="Oval 27"/>
          <p:cNvSpPr>
            <a:spLocks noChangeArrowheads="1"/>
          </p:cNvSpPr>
          <p:nvPr/>
        </p:nvSpPr>
        <p:spPr bwMode="auto">
          <a:xfrm>
            <a:off x="3529584" y="1759744"/>
            <a:ext cx="359229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5372" name="Line 28"/>
          <p:cNvSpPr>
            <a:spLocks noChangeShapeType="1"/>
          </p:cNvSpPr>
          <p:nvPr/>
        </p:nvSpPr>
        <p:spPr bwMode="auto">
          <a:xfrm>
            <a:off x="3727451" y="2078832"/>
            <a:ext cx="387349" cy="157876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5373" name="Oval 29"/>
          <p:cNvSpPr>
            <a:spLocks noChangeArrowheads="1"/>
          </p:cNvSpPr>
          <p:nvPr/>
        </p:nvSpPr>
        <p:spPr bwMode="auto">
          <a:xfrm>
            <a:off x="4096512" y="1746423"/>
            <a:ext cx="381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5374" name="Line 30"/>
          <p:cNvSpPr>
            <a:spLocks noChangeShapeType="1"/>
          </p:cNvSpPr>
          <p:nvPr/>
        </p:nvSpPr>
        <p:spPr bwMode="auto">
          <a:xfrm>
            <a:off x="4315278" y="2051224"/>
            <a:ext cx="1323522" cy="160637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5375" name="Oval 31"/>
          <p:cNvSpPr>
            <a:spLocks noChangeArrowheads="1"/>
          </p:cNvSpPr>
          <p:nvPr/>
        </p:nvSpPr>
        <p:spPr bwMode="auto">
          <a:xfrm>
            <a:off x="4690872" y="1742217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5376" name="Line 32"/>
          <p:cNvSpPr>
            <a:spLocks noChangeShapeType="1"/>
          </p:cNvSpPr>
          <p:nvPr/>
        </p:nvSpPr>
        <p:spPr bwMode="auto">
          <a:xfrm flipH="1">
            <a:off x="3200400" y="2123217"/>
            <a:ext cx="1587624" cy="153438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67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9" grpId="0" animBg="1"/>
      <p:bldP spid="185370" grpId="0" animBg="1"/>
      <p:bldP spid="185371" grpId="0" animBg="1"/>
      <p:bldP spid="185372" grpId="0" animBg="1"/>
      <p:bldP spid="185373" grpId="0" animBg="1"/>
      <p:bldP spid="185374" grpId="0" animBg="1"/>
      <p:bldP spid="185375" grpId="0" animBg="1"/>
      <p:bldP spid="1853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the offset ?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93473" y="1493168"/>
            <a:ext cx="381000" cy="990600"/>
            <a:chOff x="1392" y="2880"/>
            <a:chExt cx="288" cy="48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07673" y="2636168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074273" y="3017168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055472" y="3398168"/>
            <a:ext cx="4474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302873" y="339816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379073" y="164556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1912473" y="233136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979273" y="134076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674473" y="195036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531473" y="3169568"/>
            <a:ext cx="7104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andara" panose="020E0502030303020204" pitchFamily="34" charset="0"/>
              </a:rPr>
              <a:t>Read</a:t>
            </a:r>
          </a:p>
          <a:p>
            <a:pPr eaLnBrk="0" hangingPunct="0"/>
            <a:r>
              <a:rPr lang="en-US" sz="1200">
                <a:latin typeface="Candara" panose="020E0502030303020204" pitchFamily="34" charset="0"/>
              </a:rPr>
              <a:t>Address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191873" y="3207668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>
                <a:latin typeface="Candara" panose="020E0502030303020204" pitchFamily="34" charset="0"/>
              </a:rPr>
              <a:t>Instruction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867428" y="2712368"/>
            <a:ext cx="9108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latin typeface="Candara" panose="020E0502030303020204" pitchFamily="34" charset="0"/>
              </a:rPr>
              <a:t>Instruction</a:t>
            </a:r>
          </a:p>
          <a:p>
            <a:pPr algn="ctr" eaLnBrk="0" hangingPunct="0"/>
            <a:r>
              <a:rPr lang="en-US" sz="1200" b="1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293473" y="1874168"/>
            <a:ext cx="45076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998073" y="3245768"/>
            <a:ext cx="35458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Candara" panose="020E0502030303020204" pitchFamily="34" charset="0"/>
              </a:rPr>
              <a:t>PC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69473" y="134076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69473" y="1340768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69473" y="339816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1379073" y="1645568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683873" y="2178968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712323" y="2636168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31" name="Line 86"/>
          <p:cNvSpPr>
            <a:spLocks noChangeShapeType="1"/>
          </p:cNvSpPr>
          <p:nvPr/>
        </p:nvSpPr>
        <p:spPr bwMode="auto">
          <a:xfrm flipH="1">
            <a:off x="712323" y="2559968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131673" y="3398168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H="1">
            <a:off x="3131673" y="3321968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502968" y="2178968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3579168" y="3245768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3579168" y="2864768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3579168" y="2636168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latin typeface="Candara" panose="020E0502030303020204" pitchFamily="34" charset="0"/>
              </a:rPr>
              <a:t>Instr</a:t>
            </a:r>
            <a:r>
              <a:rPr lang="en-US" sz="1200" dirty="0">
                <a:latin typeface="Candara" panose="020E0502030303020204" pitchFamily="34" charset="0"/>
              </a:rPr>
              <a:t>[25-21]</a:t>
            </a:r>
          </a:p>
        </p:txBody>
      </p:sp>
      <p:sp>
        <p:nvSpPr>
          <p:cNvPr id="38" name="Rectangle 131"/>
          <p:cNvSpPr>
            <a:spLocks noChangeArrowheads="1"/>
          </p:cNvSpPr>
          <p:nvPr/>
        </p:nvSpPr>
        <p:spPr bwMode="auto">
          <a:xfrm>
            <a:off x="3579168" y="3017168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latin typeface="Candara" panose="020E0502030303020204" pitchFamily="34" charset="0"/>
              </a:rPr>
              <a:t>Instr</a:t>
            </a:r>
            <a:r>
              <a:rPr lang="en-US" sz="1200" dirty="0">
                <a:latin typeface="Candara" panose="020E0502030303020204" pitchFamily="34" charset="0"/>
              </a:rPr>
              <a:t>[20-16]</a:t>
            </a:r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3426768" y="4083968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0" name="Text Box 132"/>
          <p:cNvSpPr txBox="1">
            <a:spLocks noChangeArrowheads="1"/>
          </p:cNvSpPr>
          <p:nvPr/>
        </p:nvSpPr>
        <p:spPr bwMode="auto">
          <a:xfrm>
            <a:off x="3426768" y="4083968"/>
            <a:ext cx="10668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err="1" smtClean="0">
                <a:latin typeface="Candara" panose="020E0502030303020204" pitchFamily="34" charset="0"/>
              </a:rPr>
              <a:t>Instr</a:t>
            </a:r>
            <a:r>
              <a:rPr lang="en-US" sz="1200" dirty="0" smtClean="0">
                <a:latin typeface="Candara" panose="020E0502030303020204" pitchFamily="34" charset="0"/>
              </a:rPr>
              <a:t>[15-0]</a:t>
            </a:r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3502968" y="2178968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2" name="Text Box 132"/>
          <p:cNvSpPr txBox="1">
            <a:spLocks noChangeArrowheads="1"/>
          </p:cNvSpPr>
          <p:nvPr/>
        </p:nvSpPr>
        <p:spPr bwMode="auto">
          <a:xfrm>
            <a:off x="3502968" y="2178968"/>
            <a:ext cx="10668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err="1" smtClean="0">
                <a:latin typeface="Candara" panose="020E0502030303020204" pitchFamily="34" charset="0"/>
              </a:rPr>
              <a:t>Instr</a:t>
            </a:r>
            <a:r>
              <a:rPr lang="en-US" sz="1200" dirty="0" smtClean="0">
                <a:latin typeface="Candara" panose="020E0502030303020204" pitchFamily="34" charset="0"/>
              </a:rPr>
              <a:t>[31-26]</a:t>
            </a:r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8768" y="187416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Opcode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31568" y="3474368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Signed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Offset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4645968" y="3931568"/>
            <a:ext cx="381000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056785" y="3855368"/>
            <a:ext cx="1748303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Sign Extension</a:t>
            </a:r>
            <a:endParaRPr 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6912496" y="3952480"/>
            <a:ext cx="381000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62289" y="3931568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andara" panose="020E0502030303020204" pitchFamily="34" charset="0"/>
              </a:rPr>
              <a:t>32-bit Value</a:t>
            </a:r>
            <a:endParaRPr lang="en-US" b="1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6036070" y="1357641"/>
            <a:ext cx="2409554" cy="982980"/>
          </a:xfrm>
          <a:prstGeom prst="wedgeRoundRectCallout">
            <a:avLst>
              <a:gd name="adj1" fmla="val 12478"/>
              <a:gd name="adj2" fmla="val 21732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Candara" panose="020E0502030303020204" pitchFamily="34" charset="0"/>
              </a:rPr>
              <a:t>Base address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Candara" panose="020E0502030303020204" pitchFamily="34" charset="0"/>
              </a:rPr>
              <a:t>(from </a:t>
            </a:r>
            <a:r>
              <a:rPr lang="en-US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Register $</a:t>
            </a:r>
            <a:r>
              <a:rPr lang="en-US" b="1" dirty="0" err="1" smtClean="0">
                <a:solidFill>
                  <a:srgbClr val="002060"/>
                </a:solidFill>
                <a:latin typeface="Candara" panose="020E0502030303020204" pitchFamily="34" charset="0"/>
              </a:rPr>
              <a:t>rs</a:t>
            </a:r>
            <a:r>
              <a:rPr lang="en-US" dirty="0" smtClean="0">
                <a:solidFill>
                  <a:srgbClr val="002060"/>
                </a:solidFill>
                <a:latin typeface="Candara" panose="020E0502030303020204" pitchFamily="34" charset="0"/>
              </a:rPr>
              <a:t>) is added with the offset</a:t>
            </a:r>
            <a:endParaRPr lang="en-US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7368" y="26361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$</a:t>
            </a:r>
            <a:r>
              <a:rPr lang="en-US" dirty="0" err="1" smtClean="0">
                <a:latin typeface="Candara" panose="020E0502030303020204" pitchFamily="34" charset="0"/>
              </a:rPr>
              <a:t>rs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02964" y="30288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$</a:t>
            </a:r>
            <a:r>
              <a:rPr lang="en-US" dirty="0" err="1" smtClean="0">
                <a:latin typeface="Candara" panose="020E0502030303020204" pitchFamily="34" charset="0"/>
              </a:rPr>
              <a:t>rt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3568" y="4693568"/>
            <a:ext cx="7906072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- The value of the left-most bit of the immediate operand (bit 15) is copied to all bits to the left (into the high-order bits). 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- So if the 16-bit immediate operand is a 16-bit two's complement negative integer, the 32-bit ALU operand is a 32-bit version of the same negative integer.</a:t>
            </a:r>
            <a:endParaRPr lang="en-US" sz="1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Assembling Code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5" y="6381328"/>
            <a:ext cx="17526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CDD05-7D11-48A2-9ABC-55913F411257}" type="slidenum">
              <a:rPr lang="en-US">
                <a:latin typeface="Candara" panose="020E0502030303020204" pitchFamily="34" charset="0"/>
              </a:rPr>
              <a:pPr>
                <a:defRPr/>
              </a:pPr>
              <a:t>14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229600" cy="2743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Example:</a:t>
            </a:r>
            <a:r>
              <a:rPr lang="en-US" sz="2400" b="1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00CC"/>
                </a:solidFill>
              </a:rPr>
              <a:t>A[8] = A[2] – b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			</a:t>
            </a:r>
            <a:r>
              <a:rPr lang="en-US" sz="2000" b="1" dirty="0" smtClean="0">
                <a:solidFill>
                  <a:srgbClr val="0000CC"/>
                </a:solidFill>
              </a:rPr>
              <a:t>	</a:t>
            </a:r>
            <a:r>
              <a:rPr lang="en-US" sz="1800" b="1" dirty="0" smtClean="0"/>
              <a:t># </a:t>
            </a:r>
            <a:r>
              <a:rPr lang="en-US" sz="1800" b="1" dirty="0"/>
              <a:t>$s3 &lt;- A[0] 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  	</a:t>
            </a:r>
            <a:r>
              <a:rPr lang="en-US" sz="1800" b="1" dirty="0" err="1" smtClean="0"/>
              <a:t>lw</a:t>
            </a:r>
            <a:r>
              <a:rPr lang="en-US" sz="1800" b="1" dirty="0" smtClean="0"/>
              <a:t>   </a:t>
            </a:r>
            <a:r>
              <a:rPr lang="en-US" sz="1800" b="1" dirty="0" smtClean="0"/>
              <a:t>$t0, </a:t>
            </a:r>
            <a:r>
              <a:rPr lang="en-US" sz="1800" b="1" dirty="0" smtClean="0">
                <a:solidFill>
                  <a:srgbClr val="FF0000"/>
                </a:solidFill>
              </a:rPr>
              <a:t>8</a:t>
            </a:r>
            <a:r>
              <a:rPr lang="en-US" sz="1800" b="1" dirty="0" smtClean="0"/>
              <a:t>($s3)	</a:t>
            </a:r>
            <a:r>
              <a:rPr lang="en-US" sz="1800" b="1" dirty="0" smtClean="0"/>
              <a:t>	# load </a:t>
            </a:r>
            <a:r>
              <a:rPr lang="en-US" sz="1800" b="1" dirty="0" smtClean="0"/>
              <a:t>A[2] into $t0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/>
              <a:t>	sub  $t0, $t0, $s2	</a:t>
            </a:r>
            <a:r>
              <a:rPr lang="en-US" sz="1800" b="1" dirty="0" smtClean="0"/>
              <a:t>	# subtract </a:t>
            </a:r>
            <a:r>
              <a:rPr lang="en-US" sz="1800" b="1" dirty="0" smtClean="0"/>
              <a:t>b (in $s2) from A[2]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sw</a:t>
            </a:r>
            <a:r>
              <a:rPr lang="en-US" sz="1800" b="1" dirty="0" smtClean="0"/>
              <a:t>   </a:t>
            </a:r>
            <a:r>
              <a:rPr lang="en-US" sz="1800" b="1" dirty="0" smtClean="0"/>
              <a:t>$t0, </a:t>
            </a:r>
            <a:r>
              <a:rPr lang="en-US" sz="1800" b="1" dirty="0" smtClean="0">
                <a:solidFill>
                  <a:srgbClr val="FF0000"/>
                </a:solidFill>
              </a:rPr>
              <a:t>32</a:t>
            </a:r>
            <a:r>
              <a:rPr lang="en-US" sz="1800" b="1" dirty="0" smtClean="0"/>
              <a:t>($s3)	</a:t>
            </a:r>
            <a:r>
              <a:rPr lang="en-US" sz="1800" b="1" dirty="0" smtClean="0"/>
              <a:t>	# store </a:t>
            </a:r>
            <a:r>
              <a:rPr lang="en-US" sz="1800" b="1" dirty="0" smtClean="0"/>
              <a:t>result in A[8]</a:t>
            </a:r>
          </a:p>
          <a:p>
            <a:pPr lvl="2" eaLnBrk="1" hangingPunct="1">
              <a:lnSpc>
                <a:spcPct val="60000"/>
              </a:lnSpc>
              <a:buFontTx/>
              <a:buNone/>
            </a:pPr>
            <a:endParaRPr lang="en-US" sz="1600" b="1" dirty="0" smtClean="0"/>
          </a:p>
          <a:p>
            <a:pPr eaLnBrk="1" hangingPunct="1"/>
            <a:r>
              <a:rPr lang="en-US" sz="2000" dirty="0" smtClean="0"/>
              <a:t>Assemble the MIPS code for these three instructions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828800" y="4343400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2895600" y="4343400"/>
            <a:ext cx="0" cy="366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 flipH="1">
            <a:off x="3803650" y="4343400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 flipH="1">
            <a:off x="4718050" y="4343400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2133600" y="4343400"/>
            <a:ext cx="4106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35</a:t>
            </a:r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1187450" y="4341813"/>
            <a:ext cx="45236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  <a:latin typeface="Candara" panose="020E0502030303020204" pitchFamily="34" charset="0"/>
              </a:rPr>
              <a:t>lw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3124200" y="4343400"/>
            <a:ext cx="3914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19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4114800" y="4343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5791200" y="4343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9711" name="Rectangle 13"/>
          <p:cNvSpPr>
            <a:spLocks noChangeArrowheads="1"/>
          </p:cNvSpPr>
          <p:nvPr/>
        </p:nvSpPr>
        <p:spPr bwMode="auto">
          <a:xfrm>
            <a:off x="1828800" y="5564188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2895600" y="5564188"/>
            <a:ext cx="0" cy="36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 flipH="1">
            <a:off x="3803650" y="55641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14" name="Line 16"/>
          <p:cNvSpPr>
            <a:spLocks noChangeShapeType="1"/>
          </p:cNvSpPr>
          <p:nvPr/>
        </p:nvSpPr>
        <p:spPr bwMode="auto">
          <a:xfrm flipH="1">
            <a:off x="4718050" y="55641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2133600" y="5564188"/>
            <a:ext cx="4203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43</a:t>
            </a:r>
          </a:p>
        </p:txBody>
      </p:sp>
      <p:sp>
        <p:nvSpPr>
          <p:cNvPr id="29716" name="Text Box 18"/>
          <p:cNvSpPr txBox="1">
            <a:spLocks noChangeArrowheads="1"/>
          </p:cNvSpPr>
          <p:nvPr/>
        </p:nvSpPr>
        <p:spPr bwMode="auto">
          <a:xfrm>
            <a:off x="1187450" y="5562600"/>
            <a:ext cx="49404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  <a:latin typeface="Candara" panose="020E0502030303020204" pitchFamily="34" charset="0"/>
              </a:rPr>
              <a:t>sw</a:t>
            </a:r>
          </a:p>
        </p:txBody>
      </p:sp>
      <p:sp>
        <p:nvSpPr>
          <p:cNvPr id="29717" name="Text Box 19"/>
          <p:cNvSpPr txBox="1">
            <a:spLocks noChangeArrowheads="1"/>
          </p:cNvSpPr>
          <p:nvPr/>
        </p:nvSpPr>
        <p:spPr bwMode="auto">
          <a:xfrm>
            <a:off x="3124200" y="5564188"/>
            <a:ext cx="3914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19</a:t>
            </a:r>
          </a:p>
        </p:txBody>
      </p:sp>
      <p:sp>
        <p:nvSpPr>
          <p:cNvPr id="29718" name="Text Box 20"/>
          <p:cNvSpPr txBox="1">
            <a:spLocks noChangeArrowheads="1"/>
          </p:cNvSpPr>
          <p:nvPr/>
        </p:nvSpPr>
        <p:spPr bwMode="auto">
          <a:xfrm>
            <a:off x="4114800" y="55641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9719" name="Text Box 21"/>
          <p:cNvSpPr txBox="1">
            <a:spLocks noChangeArrowheads="1"/>
          </p:cNvSpPr>
          <p:nvPr/>
        </p:nvSpPr>
        <p:spPr bwMode="auto">
          <a:xfrm>
            <a:off x="5791200" y="5564188"/>
            <a:ext cx="4042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29720" name="Rectangle 22"/>
          <p:cNvSpPr>
            <a:spLocks noChangeArrowheads="1"/>
          </p:cNvSpPr>
          <p:nvPr/>
        </p:nvSpPr>
        <p:spPr bwMode="auto">
          <a:xfrm>
            <a:off x="1828800" y="4954588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2895600" y="4954588"/>
            <a:ext cx="0" cy="36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 flipH="1">
            <a:off x="3803650" y="49545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 flipH="1">
            <a:off x="4718050" y="49545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2133600" y="4954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29725" name="Text Box 27"/>
          <p:cNvSpPr txBox="1">
            <a:spLocks noChangeArrowheads="1"/>
          </p:cNvSpPr>
          <p:nvPr/>
        </p:nvSpPr>
        <p:spPr bwMode="auto">
          <a:xfrm>
            <a:off x="1111250" y="4953000"/>
            <a:ext cx="57259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  <a:latin typeface="Candara" panose="020E0502030303020204" pitchFamily="34" charset="0"/>
              </a:rPr>
              <a:t>sub</a:t>
            </a:r>
          </a:p>
        </p:txBody>
      </p:sp>
      <p:sp>
        <p:nvSpPr>
          <p:cNvPr id="29726" name="Text Box 28"/>
          <p:cNvSpPr txBox="1">
            <a:spLocks noChangeArrowheads="1"/>
          </p:cNvSpPr>
          <p:nvPr/>
        </p:nvSpPr>
        <p:spPr bwMode="auto">
          <a:xfrm>
            <a:off x="3124200" y="4954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9727" name="Text Box 29"/>
          <p:cNvSpPr txBox="1">
            <a:spLocks noChangeArrowheads="1"/>
          </p:cNvSpPr>
          <p:nvPr/>
        </p:nvSpPr>
        <p:spPr bwMode="auto">
          <a:xfrm>
            <a:off x="4114800" y="4954588"/>
            <a:ext cx="3914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18</a:t>
            </a:r>
          </a:p>
        </p:txBody>
      </p:sp>
      <p:sp>
        <p:nvSpPr>
          <p:cNvPr id="29728" name="Text Box 30"/>
          <p:cNvSpPr txBox="1">
            <a:spLocks noChangeArrowheads="1"/>
          </p:cNvSpPr>
          <p:nvPr/>
        </p:nvSpPr>
        <p:spPr bwMode="auto">
          <a:xfrm>
            <a:off x="5029200" y="4954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9729" name="Line 31"/>
          <p:cNvSpPr>
            <a:spLocks noChangeShapeType="1"/>
          </p:cNvSpPr>
          <p:nvPr/>
        </p:nvSpPr>
        <p:spPr bwMode="auto">
          <a:xfrm flipH="1">
            <a:off x="5638800" y="495458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30" name="Line 32"/>
          <p:cNvSpPr>
            <a:spLocks noChangeShapeType="1"/>
          </p:cNvSpPr>
          <p:nvPr/>
        </p:nvSpPr>
        <p:spPr bwMode="auto">
          <a:xfrm flipH="1">
            <a:off x="6553200" y="495458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31" name="Text Box 33"/>
          <p:cNvSpPr txBox="1">
            <a:spLocks noChangeArrowheads="1"/>
          </p:cNvSpPr>
          <p:nvPr/>
        </p:nvSpPr>
        <p:spPr bwMode="auto">
          <a:xfrm>
            <a:off x="5943600" y="4954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29732" name="Text Box 34"/>
          <p:cNvSpPr txBox="1">
            <a:spLocks noChangeArrowheads="1"/>
          </p:cNvSpPr>
          <p:nvPr/>
        </p:nvSpPr>
        <p:spPr bwMode="auto">
          <a:xfrm>
            <a:off x="6934200" y="4954588"/>
            <a:ext cx="4203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34</a:t>
            </a:r>
            <a:endParaRPr 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7647856" y="4985311"/>
            <a:ext cx="10355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FF3300"/>
                </a:solidFill>
                <a:latin typeface="Candara" panose="020E0502030303020204" pitchFamily="34" charset="0"/>
              </a:rPr>
              <a:t> R </a:t>
            </a:r>
            <a:r>
              <a:rPr lang="en-US" sz="1600" b="1" dirty="0">
                <a:solidFill>
                  <a:srgbClr val="FF3300"/>
                </a:solidFill>
                <a:latin typeface="Candara" panose="020E0502030303020204" pitchFamily="34" charset="0"/>
              </a:rPr>
              <a:t>Format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7713409" y="5562600"/>
            <a:ext cx="9265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  <a:latin typeface="Candara" panose="020E0502030303020204" pitchFamily="34" charset="0"/>
              </a:rPr>
              <a:t>I Format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677994" y="4314053"/>
            <a:ext cx="9265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  <a:latin typeface="Candara" panose="020E0502030303020204" pitchFamily="34" charset="0"/>
              </a:rPr>
              <a:t>I Format</a:t>
            </a:r>
          </a:p>
        </p:txBody>
      </p:sp>
    </p:spTree>
    <p:extLst>
      <p:ext uri="{BB962C8B-B14F-4D97-AF65-F5344CB8AC3E}">
        <p14:creationId xmlns:p14="http://schemas.microsoft.com/office/powerpoint/2010/main" val="2123361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/>
      <p:bldP spid="29709" grpId="0"/>
      <p:bldP spid="29710" grpId="0"/>
      <p:bldP spid="29717" grpId="0"/>
      <p:bldP spid="29718" grpId="0"/>
      <p:bldP spid="29719" grpId="0"/>
      <p:bldP spid="29726" grpId="0"/>
      <p:bldP spid="29727" grpId="0"/>
      <p:bldP spid="297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1600200" y="3062288"/>
            <a:ext cx="42546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op            </a:t>
            </a:r>
            <a:r>
              <a:rPr 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    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16 bit number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25425" y="312738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Assembling Branches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219200"/>
            <a:ext cx="7315200" cy="1600200"/>
          </a:xfrm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sz="2000" smtClean="0"/>
              <a:t>Instructions: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/>
              <a:t>	</a:t>
            </a:r>
            <a:r>
              <a:rPr lang="en-US" sz="1800" b="1" smtClean="0">
                <a:solidFill>
                  <a:srgbClr val="008000"/>
                </a:solidFill>
              </a:rPr>
              <a:t>	bne $s0, $s1, Label	#go to Label if $s0</a:t>
            </a:r>
            <a:r>
              <a:rPr lang="en-US" sz="1800" b="1" smtClean="0">
                <a:solidFill>
                  <a:srgbClr val="008000"/>
                </a:solidFill>
                <a:sym typeface="Symbol" pitchFamily="18" charset="2"/>
              </a:rPr>
              <a:t></a:t>
            </a:r>
            <a:r>
              <a:rPr lang="en-US" sz="1800" b="1" smtClean="0">
                <a:solidFill>
                  <a:srgbClr val="008000"/>
                </a:solidFill>
              </a:rPr>
              <a:t>$s1 </a:t>
            </a:r>
            <a:br>
              <a:rPr lang="en-US" sz="1800" b="1" smtClean="0">
                <a:solidFill>
                  <a:srgbClr val="008000"/>
                </a:solidFill>
              </a:rPr>
            </a:br>
            <a:r>
              <a:rPr lang="en-US" sz="1800" b="1" smtClean="0">
                <a:solidFill>
                  <a:srgbClr val="008000"/>
                </a:solidFill>
              </a:rPr>
              <a:t>	beq $s0, $s1, Label	#go to Label if $s0=$s1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sz="1800" b="1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000" smtClean="0"/>
              <a:t>Machine Formats: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371600" y="3062288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438400" y="30622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346450" y="30638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260850" y="30638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7239000" y="2986088"/>
            <a:ext cx="1600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Candara" panose="020E0502030303020204" pitchFamily="34" charset="0"/>
                <a:sym typeface="Symbol" pitchFamily="18" charset="2"/>
              </a:rPr>
              <a:t>I  format</a:t>
            </a:r>
          </a:p>
        </p:txBody>
      </p:sp>
      <p:sp>
        <p:nvSpPr>
          <p:cNvPr id="21515" name="AutoShape 12"/>
          <p:cNvSpPr>
            <a:spLocks noChangeArrowheads="1"/>
          </p:cNvSpPr>
          <p:nvPr/>
        </p:nvSpPr>
        <p:spPr bwMode="auto">
          <a:xfrm>
            <a:off x="4114800" y="351948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71600" y="3900488"/>
            <a:ext cx="5791200" cy="292100"/>
            <a:chOff x="1008" y="3120"/>
            <a:chExt cx="3648" cy="184"/>
          </a:xfrm>
        </p:grpSpPr>
        <p:sp>
          <p:nvSpPr>
            <p:cNvPr id="21526" name="Rectangle 15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27" name="Line 16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28" name="Line 17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29" name="Line 18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1676400" y="3900488"/>
            <a:ext cx="33073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5             16 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17                   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????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371600" y="4662488"/>
            <a:ext cx="5791200" cy="292100"/>
            <a:chOff x="1008" y="3120"/>
            <a:chExt cx="3648" cy="184"/>
          </a:xfrm>
        </p:grpSpPr>
        <p:sp>
          <p:nvSpPr>
            <p:cNvPr id="21522" name="Rectangle 22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23" name="Line 23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24" name="Line 24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1519" name="Text Box 26"/>
          <p:cNvSpPr txBox="1">
            <a:spLocks noChangeArrowheads="1"/>
          </p:cNvSpPr>
          <p:nvPr/>
        </p:nvSpPr>
        <p:spPr bwMode="auto">
          <a:xfrm>
            <a:off x="1676400" y="4662488"/>
            <a:ext cx="33666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4              16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17                   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????</a:t>
            </a:r>
          </a:p>
        </p:txBody>
      </p:sp>
      <p:sp>
        <p:nvSpPr>
          <p:cNvPr id="21520" name="Rectangle 27"/>
          <p:cNvSpPr>
            <a:spLocks noChangeArrowheads="1"/>
          </p:cNvSpPr>
          <p:nvPr/>
        </p:nvSpPr>
        <p:spPr bwMode="auto">
          <a:xfrm>
            <a:off x="838200" y="5562600"/>
            <a:ext cx="6400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rgbClr val="583E14"/>
                </a:solidFill>
                <a:latin typeface="Candara" panose="020E0502030303020204" pitchFamily="34" charset="0"/>
              </a:rPr>
              <a:t>How is the branch destination address specified?</a:t>
            </a:r>
            <a:br>
              <a:rPr lang="en-US" sz="2000">
                <a:solidFill>
                  <a:srgbClr val="583E14"/>
                </a:solidFill>
                <a:latin typeface="Candara" panose="020E0502030303020204" pitchFamily="34" charset="0"/>
              </a:rPr>
            </a:br>
            <a:endParaRPr lang="en-US" sz="2000">
              <a:solidFill>
                <a:srgbClr val="583E14"/>
              </a:solidFill>
              <a:latin typeface="Candara" panose="020E0502030303020204" pitchFamily="34" charset="0"/>
            </a:endParaRPr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4114800" y="434340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the br. offset ?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43000" y="529907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90800" y="529907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76600" y="548640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14600" y="575627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38600" y="525780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276600" y="507047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1447800" y="5222875"/>
            <a:ext cx="10668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1828800" y="5222875"/>
            <a:ext cx="32701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  <a:latin typeface="Candara" panose="020E0502030303020204" pitchFamily="34" charset="0"/>
              </a:rPr>
              <a:t>PC</a:t>
            </a:r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 flipV="1">
            <a:off x="1143000" y="529907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 flipV="1">
            <a:off x="2514600" y="529907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 flipH="1">
            <a:off x="1143000" y="52228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 flipH="1">
            <a:off x="2590800" y="52228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2819400" y="5105400"/>
            <a:ext cx="457200" cy="762000"/>
            <a:chOff x="1392" y="2880"/>
            <a:chExt cx="288" cy="480"/>
          </a:xfrm>
        </p:grpSpPr>
        <p:sp>
          <p:nvSpPr>
            <p:cNvPr id="17" name="Line 11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Line 12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Line 12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4" name="Rectangle 124"/>
          <p:cNvSpPr>
            <a:spLocks noChangeArrowheads="1"/>
          </p:cNvSpPr>
          <p:nvPr/>
        </p:nvSpPr>
        <p:spPr bwMode="auto">
          <a:xfrm>
            <a:off x="2819400" y="5334000"/>
            <a:ext cx="4376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25" name="Line 125"/>
          <p:cNvSpPr>
            <a:spLocks noChangeShapeType="1"/>
          </p:cNvSpPr>
          <p:nvPr/>
        </p:nvSpPr>
        <p:spPr bwMode="auto">
          <a:xfrm flipV="1">
            <a:off x="2514600" y="575627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" name="Line 126"/>
          <p:cNvSpPr>
            <a:spLocks noChangeShapeType="1"/>
          </p:cNvSpPr>
          <p:nvPr/>
        </p:nvSpPr>
        <p:spPr bwMode="auto">
          <a:xfrm flipV="1">
            <a:off x="3276600" y="5486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" name="Line 127"/>
          <p:cNvSpPr>
            <a:spLocks noChangeShapeType="1"/>
          </p:cNvSpPr>
          <p:nvPr/>
        </p:nvSpPr>
        <p:spPr bwMode="auto">
          <a:xfrm flipH="1">
            <a:off x="3276600" y="54102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" name="Line 128"/>
          <p:cNvSpPr>
            <a:spLocks noChangeShapeType="1"/>
          </p:cNvSpPr>
          <p:nvPr/>
        </p:nvSpPr>
        <p:spPr bwMode="auto">
          <a:xfrm flipH="1">
            <a:off x="2514600" y="56800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" name="Rectangle 129"/>
          <p:cNvSpPr>
            <a:spLocks noChangeArrowheads="1"/>
          </p:cNvSpPr>
          <p:nvPr/>
        </p:nvSpPr>
        <p:spPr bwMode="auto">
          <a:xfrm>
            <a:off x="2286000" y="5603875"/>
            <a:ext cx="2244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4</a:t>
            </a:r>
          </a:p>
        </p:txBody>
      </p:sp>
      <p:grpSp>
        <p:nvGrpSpPr>
          <p:cNvPr id="30" name="Group 130"/>
          <p:cNvGrpSpPr>
            <a:grpSpLocks/>
          </p:cNvGrpSpPr>
          <p:nvPr/>
        </p:nvGrpSpPr>
        <p:grpSpPr bwMode="auto">
          <a:xfrm>
            <a:off x="3581400" y="4876800"/>
            <a:ext cx="457200" cy="762000"/>
            <a:chOff x="1392" y="2880"/>
            <a:chExt cx="288" cy="480"/>
          </a:xfrm>
        </p:grpSpPr>
        <p:sp>
          <p:nvSpPr>
            <p:cNvPr id="31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7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8" name="Rectangle 138"/>
          <p:cNvSpPr>
            <a:spLocks noChangeArrowheads="1"/>
          </p:cNvSpPr>
          <p:nvPr/>
        </p:nvSpPr>
        <p:spPr bwMode="auto">
          <a:xfrm>
            <a:off x="3581400" y="5105400"/>
            <a:ext cx="4376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39" name="Line 139"/>
          <p:cNvSpPr>
            <a:spLocks noChangeShapeType="1"/>
          </p:cNvSpPr>
          <p:nvPr/>
        </p:nvSpPr>
        <p:spPr bwMode="auto">
          <a:xfrm flipV="1">
            <a:off x="4038600" y="52578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0" name="Line 140"/>
          <p:cNvSpPr>
            <a:spLocks noChangeShapeType="1"/>
          </p:cNvSpPr>
          <p:nvPr/>
        </p:nvSpPr>
        <p:spPr bwMode="auto">
          <a:xfrm flipH="1">
            <a:off x="4038600" y="51816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" name="Line 141"/>
          <p:cNvSpPr>
            <a:spLocks noChangeShapeType="1"/>
          </p:cNvSpPr>
          <p:nvPr/>
        </p:nvSpPr>
        <p:spPr bwMode="auto">
          <a:xfrm flipV="1">
            <a:off x="3276600" y="5029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2" name="Line 142"/>
          <p:cNvSpPr>
            <a:spLocks noChangeShapeType="1"/>
          </p:cNvSpPr>
          <p:nvPr/>
        </p:nvSpPr>
        <p:spPr bwMode="auto">
          <a:xfrm flipH="1">
            <a:off x="3276600" y="49942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3" name="Rectangle 143"/>
          <p:cNvSpPr>
            <a:spLocks noChangeArrowheads="1"/>
          </p:cNvSpPr>
          <p:nvPr/>
        </p:nvSpPr>
        <p:spPr bwMode="auto">
          <a:xfrm>
            <a:off x="1447800" y="4724400"/>
            <a:ext cx="894476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 b="1" dirty="0" err="1">
                <a:solidFill>
                  <a:srgbClr val="000000"/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 offset</a:t>
            </a:r>
          </a:p>
        </p:txBody>
      </p:sp>
      <p:cxnSp>
        <p:nvCxnSpPr>
          <p:cNvPr id="44" name="Elbow Connector 43"/>
          <p:cNvCxnSpPr/>
          <p:nvPr/>
        </p:nvCxnSpPr>
        <p:spPr>
          <a:xfrm>
            <a:off x="2895600" y="4876800"/>
            <a:ext cx="381000" cy="152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752600" y="5029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86"/>
          <p:cNvSpPr>
            <a:spLocks noChangeShapeType="1"/>
          </p:cNvSpPr>
          <p:nvPr/>
        </p:nvSpPr>
        <p:spPr bwMode="auto">
          <a:xfrm flipH="1">
            <a:off x="2971800" y="48006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8000" y="457200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2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8" name="Line 86"/>
          <p:cNvSpPr>
            <a:spLocks noChangeShapeType="1"/>
          </p:cNvSpPr>
          <p:nvPr/>
        </p:nvSpPr>
        <p:spPr bwMode="auto">
          <a:xfrm flipH="1">
            <a:off x="2667000" y="49530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2514600" y="4800600"/>
            <a:ext cx="290144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16</a:t>
            </a:r>
            <a:endParaRPr lang="en-US" sz="140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7000" y="46482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333CC"/>
                </a:solidFill>
                <a:latin typeface="Candara" panose="020E0502030303020204" pitchFamily="34" charset="0"/>
              </a:rPr>
              <a:t>00</a:t>
            </a:r>
            <a:endParaRPr lang="en-US" sz="1400" b="1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48000" y="4903304"/>
            <a:ext cx="76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4114800" y="2895600"/>
            <a:ext cx="4495800" cy="1755648"/>
          </a:xfrm>
          <a:prstGeom prst="wedgeRectCallout">
            <a:avLst>
              <a:gd name="adj1" fmla="val -69257"/>
              <a:gd name="adj2" fmla="val 667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Offset Pre-processing:</a:t>
            </a:r>
          </a:p>
          <a:p>
            <a:pPr marL="342900" indent="-342900">
              <a:buAutoNum type="arabicParenR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Sign Extended 16-bit offset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Shift-left 2-bits, to access the correct instruction word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71600" y="1143000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Branch instructions</a:t>
            </a:r>
          </a:p>
          <a:p>
            <a:r>
              <a:rPr lang="en-US" sz="2000" b="1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latin typeface="Candara" panose="020E0502030303020204" pitchFamily="34" charset="0"/>
              </a:rPr>
              <a:t> Offset + PC + 4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914400" y="1981200"/>
            <a:ext cx="3962400" cy="612648"/>
          </a:xfrm>
          <a:prstGeom prst="wedgeRoundRectCallout">
            <a:avLst>
              <a:gd name="adj1" fmla="val -20833"/>
              <a:gd name="adj2" fmla="val -7666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andara" panose="020E0502030303020204" pitchFamily="34" charset="0"/>
              </a:rPr>
              <a:t>= Distance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(in number of bytes) to </a:t>
            </a:r>
            <a:r>
              <a:rPr lang="en-US" dirty="0" smtClean="0">
                <a:solidFill>
                  <a:srgbClr val="C00000"/>
                </a:solidFill>
                <a:latin typeface="Candara" panose="020E0502030303020204" pitchFamily="34" charset="0"/>
              </a:rPr>
              <a:t>the target from PC+4</a:t>
            </a:r>
            <a:endParaRPr lang="en-US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0"/>
          <p:cNvSpPr txBox="1">
            <a:spLocks noChangeArrowheads="1"/>
          </p:cNvSpPr>
          <p:nvPr/>
        </p:nvSpPr>
        <p:spPr bwMode="auto">
          <a:xfrm>
            <a:off x="1219200" y="3131840"/>
            <a:ext cx="15905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bne $s0,$s1,Lab1</a:t>
            </a:r>
          </a:p>
        </p:txBody>
      </p:sp>
      <p:sp>
        <p:nvSpPr>
          <p:cNvPr id="22531" name="Text Box 11"/>
          <p:cNvSpPr txBox="1">
            <a:spLocks noChangeArrowheads="1"/>
          </p:cNvSpPr>
          <p:nvPr/>
        </p:nvSpPr>
        <p:spPr bwMode="auto">
          <a:xfrm>
            <a:off x="1219200" y="3436640"/>
            <a:ext cx="14750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add $s3,$s0,$s1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Specifying Branch Destinations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33800" y="1766987"/>
            <a:ext cx="5029200" cy="4327525"/>
          </a:xfrm>
        </p:spPr>
        <p:txBody>
          <a:bodyPr/>
          <a:lstStyle/>
          <a:p>
            <a:pPr eaLnBrk="1" hangingPunct="1"/>
            <a:r>
              <a:rPr lang="en-US" sz="2000" smtClean="0"/>
              <a:t>Could use a register (like lw and sw) and add to it the 16-bit offset</a:t>
            </a:r>
          </a:p>
          <a:p>
            <a:pPr lvl="1" eaLnBrk="1" hangingPunct="1"/>
            <a:r>
              <a:rPr lang="en-US" sz="1800" smtClean="0"/>
              <a:t>which register?</a:t>
            </a:r>
          </a:p>
          <a:p>
            <a:pPr lvl="2" eaLnBrk="1" hangingPunct="1"/>
            <a:r>
              <a:rPr lang="en-US" sz="1600" smtClean="0"/>
              <a:t>Instruction Address Register</a:t>
            </a:r>
          </a:p>
          <a:p>
            <a:pPr lvl="3" eaLnBrk="1" hangingPunct="1"/>
            <a:r>
              <a:rPr lang="en-US" sz="1400" b="1" smtClean="0">
                <a:solidFill>
                  <a:srgbClr val="FF3300"/>
                </a:solidFill>
              </a:rPr>
              <a:t>PC = program counter</a:t>
            </a:r>
            <a:endParaRPr lang="en-US" sz="1400" smtClean="0"/>
          </a:p>
          <a:p>
            <a:pPr lvl="2" eaLnBrk="1" hangingPunct="1"/>
            <a:r>
              <a:rPr lang="en-US" sz="1600" smtClean="0"/>
              <a:t>its use is automatically </a:t>
            </a:r>
            <a:r>
              <a:rPr lang="en-US" sz="1600" i="1" smtClean="0">
                <a:solidFill>
                  <a:srgbClr val="FF3300"/>
                </a:solidFill>
              </a:rPr>
              <a:t>implied</a:t>
            </a:r>
            <a:r>
              <a:rPr lang="en-US" sz="1600" smtClean="0"/>
              <a:t> by instruction</a:t>
            </a:r>
          </a:p>
          <a:p>
            <a:pPr lvl="2" eaLnBrk="1" hangingPunct="1"/>
            <a:r>
              <a:rPr lang="en-US" sz="1600" smtClean="0"/>
              <a:t>PC gets updated (PC+4) during the </a:t>
            </a:r>
            <a:r>
              <a:rPr lang="en-US" sz="1600" b="1" i="1" smtClean="0">
                <a:solidFill>
                  <a:srgbClr val="FF3300"/>
                </a:solidFill>
              </a:rPr>
              <a:t>fetch</a:t>
            </a:r>
            <a:r>
              <a:rPr lang="en-US" sz="1600" smtClean="0"/>
              <a:t> cycle so that it holds the address of the next instruction</a:t>
            </a:r>
          </a:p>
          <a:p>
            <a:pPr lvl="1" eaLnBrk="1" hangingPunct="1"/>
            <a:r>
              <a:rPr lang="en-US" sz="1800" smtClean="0"/>
              <a:t>limits the branch distance to </a:t>
            </a:r>
            <a:r>
              <a:rPr lang="en-US" sz="1800" smtClean="0">
                <a:solidFill>
                  <a:srgbClr val="FF3300"/>
                </a:solidFill>
              </a:rPr>
              <a:t>-2</a:t>
            </a:r>
            <a:r>
              <a:rPr lang="en-US" sz="1800" baseline="30000" smtClean="0">
                <a:solidFill>
                  <a:srgbClr val="FF3300"/>
                </a:solidFill>
              </a:rPr>
              <a:t>15</a:t>
            </a:r>
            <a:r>
              <a:rPr lang="en-US" sz="1800" smtClean="0">
                <a:solidFill>
                  <a:srgbClr val="FF3300"/>
                </a:solidFill>
              </a:rPr>
              <a:t> to +2</a:t>
            </a:r>
            <a:r>
              <a:rPr lang="en-US" sz="1800" baseline="30000" smtClean="0">
                <a:solidFill>
                  <a:srgbClr val="FF3300"/>
                </a:solidFill>
              </a:rPr>
              <a:t>15</a:t>
            </a:r>
            <a:r>
              <a:rPr lang="en-US" sz="1800" smtClean="0">
                <a:solidFill>
                  <a:srgbClr val="FF3300"/>
                </a:solidFill>
              </a:rPr>
              <a:t>-1</a:t>
            </a:r>
            <a:r>
              <a:rPr lang="en-US" sz="1800" smtClean="0"/>
              <a:t> instructions from the (instruction after the) branch instruction, but</a:t>
            </a:r>
          </a:p>
          <a:p>
            <a:pPr lvl="2" eaLnBrk="1" hangingPunct="1"/>
            <a:r>
              <a:rPr lang="en-US" sz="1600" smtClean="0"/>
              <a:t>most branches are local anyway (principle of locality)</a:t>
            </a:r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1295400" y="1988840"/>
            <a:ext cx="0" cy="289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3276600" y="1988840"/>
            <a:ext cx="0" cy="289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1295400" y="3131840"/>
            <a:ext cx="198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1295400" y="3436640"/>
            <a:ext cx="198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1295400" y="3741440"/>
            <a:ext cx="198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1295400" y="4046240"/>
            <a:ext cx="198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431925" y="3743028"/>
            <a:ext cx="338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...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09600" y="3741440"/>
            <a:ext cx="6238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Lab1</a:t>
            </a:r>
            <a:r>
              <a:rPr lang="en-US" sz="1600">
                <a:latin typeface="Candara" panose="020E0502030303020204" pitchFamily="34" charset="0"/>
              </a:rPr>
              <a:t>:</a:t>
            </a:r>
          </a:p>
        </p:txBody>
      </p:sp>
      <p:cxnSp>
        <p:nvCxnSpPr>
          <p:cNvPr id="27662" name="AutoShape 14"/>
          <p:cNvCxnSpPr>
            <a:cxnSpLocks noChangeShapeType="1"/>
            <a:stCxn id="22530" idx="3"/>
            <a:endCxn id="22541" idx="0"/>
          </p:cNvCxnSpPr>
          <p:nvPr/>
        </p:nvCxnSpPr>
        <p:spPr bwMode="auto">
          <a:xfrm flipH="1">
            <a:off x="921545" y="3301117"/>
            <a:ext cx="1888155" cy="440323"/>
          </a:xfrm>
          <a:prstGeom prst="curvedConnector4">
            <a:avLst>
              <a:gd name="adj1" fmla="val -12107"/>
              <a:gd name="adj2" fmla="val 69222"/>
            </a:avLst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68313" y="3131840"/>
            <a:ext cx="9794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  <a:latin typeface="Candara" panose="020E0502030303020204" pitchFamily="34" charset="0"/>
              </a:rPr>
              <a:t>PC </a:t>
            </a:r>
            <a:r>
              <a:rPr lang="en-US" b="1">
                <a:solidFill>
                  <a:srgbClr val="FF3300"/>
                </a:solidFill>
                <a:latin typeface="Candara" panose="020E0502030303020204" pitchFamily="34" charset="0"/>
                <a:sym typeface="Symbol" pitchFamily="18" charset="2"/>
              </a:rPr>
              <a:t></a:t>
            </a:r>
            <a:endParaRPr lang="en-US" b="1">
              <a:solidFill>
                <a:srgbClr val="FF3300"/>
              </a:solidFill>
              <a:latin typeface="Candara" panose="020E0502030303020204" pitchFamily="34" charset="0"/>
            </a:endParaRPr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838200" y="836712"/>
            <a:ext cx="7315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583E14"/>
                </a:solidFill>
                <a:latin typeface="Candara" panose="020E0502030303020204" pitchFamily="34" charset="0"/>
              </a:rPr>
              <a:t>Could specify the memory address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But that would require 32 bit field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8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  <p:bldP spid="276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"/>
          <p:cNvSpPr txBox="1">
            <a:spLocks noChangeArrowheads="1"/>
          </p:cNvSpPr>
          <p:nvPr/>
        </p:nvSpPr>
        <p:spPr bwMode="auto">
          <a:xfrm>
            <a:off x="1524000" y="3059584"/>
            <a:ext cx="41216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op            </a:t>
            </a:r>
            <a:r>
              <a:rPr 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    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16 bit offset</a:t>
            </a:r>
          </a:p>
        </p:txBody>
      </p:sp>
      <p:sp>
        <p:nvSpPr>
          <p:cNvPr id="24579" name="Text Box 18"/>
          <p:cNvSpPr txBox="1">
            <a:spLocks noChangeArrowheads="1"/>
          </p:cNvSpPr>
          <p:nvPr/>
        </p:nvSpPr>
        <p:spPr bwMode="auto">
          <a:xfrm>
            <a:off x="1600200" y="3897784"/>
            <a:ext cx="203613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5             16 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17</a:t>
            </a:r>
            <a:endParaRPr 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225425" y="312738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Assembling Branches Example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987896"/>
            <a:ext cx="7239000" cy="15240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sz="2400" smtClean="0"/>
              <a:t>Assembly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/>
              <a:t>		 	</a:t>
            </a:r>
            <a:r>
              <a:rPr lang="en-US" sz="2000" b="1" smtClean="0">
                <a:solidFill>
                  <a:srgbClr val="008000"/>
                </a:solidFill>
              </a:rPr>
              <a:t>bne $s0, $s1, Lab1</a:t>
            </a:r>
            <a:br>
              <a:rPr lang="en-US" sz="2000" b="1" smtClean="0">
                <a:solidFill>
                  <a:srgbClr val="008000"/>
                </a:solidFill>
              </a:rPr>
            </a:br>
            <a:r>
              <a:rPr lang="en-US" sz="2000" b="1" smtClean="0">
                <a:solidFill>
                  <a:srgbClr val="008000"/>
                </a:solidFill>
              </a:rPr>
              <a:t>		add $s3, $s0, $s1</a:t>
            </a:r>
            <a:br>
              <a:rPr lang="en-US" sz="2000" b="1" smtClean="0">
                <a:solidFill>
                  <a:srgbClr val="008000"/>
                </a:solidFill>
              </a:rPr>
            </a:br>
            <a:r>
              <a:rPr lang="en-US" sz="2000" b="1" smtClean="0">
                <a:solidFill>
                  <a:srgbClr val="008000"/>
                </a:solidFill>
              </a:rPr>
              <a:t>Lab1:	...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smtClean="0"/>
              <a:t>Machine Format of bne: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295400" y="3059584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2362200" y="3059584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3270250" y="3061171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184650" y="3061171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162800" y="2983384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  <a:latin typeface="Candara" panose="020E0502030303020204" pitchFamily="34" charset="0"/>
                <a:sym typeface="Symbol" pitchFamily="18" charset="2"/>
              </a:rPr>
              <a:t>I  format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4038600" y="3516784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1295400" y="3897784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362200" y="3897784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3270250" y="3899371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4184650" y="3899371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410200" y="3897784"/>
            <a:ext cx="2648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152400" y="4340696"/>
            <a:ext cx="86868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583E14"/>
                </a:solidFill>
                <a:latin typeface="Candara" panose="020E0502030303020204" pitchFamily="34" charset="0"/>
              </a:rPr>
              <a:t>Remember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After the </a:t>
            </a:r>
            <a:r>
              <a:rPr lang="en-US" sz="2000" dirty="0" err="1">
                <a:solidFill>
                  <a:srgbClr val="008000"/>
                </a:solidFill>
                <a:latin typeface="Candara" panose="020E0502030303020204" pitchFamily="34" charset="0"/>
              </a:rPr>
              <a:t>bne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 instruction is fetched, the PC is updated to address the add instruction (PC = PC + 4).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Two low-order zeros are concatenated to the offset number </a:t>
            </a:r>
            <a:r>
              <a:rPr lang="en-US" sz="20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(which is a sign-extended 32-bit value) is </a:t>
            </a:r>
            <a:r>
              <a:rPr lang="en-US" sz="2000" dirty="0">
                <a:solidFill>
                  <a:srgbClr val="008000"/>
                </a:solidFill>
                <a:latin typeface="Candara" panose="020E0502030303020204" pitchFamily="34" charset="0"/>
              </a:rPr>
              <a:t>added to the (updated) PC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5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7"/>
          <p:cNvSpPr txBox="1">
            <a:spLocks noChangeArrowheads="1"/>
          </p:cNvSpPr>
          <p:nvPr/>
        </p:nvSpPr>
        <p:spPr bwMode="auto">
          <a:xfrm>
            <a:off x="1676400" y="2667000"/>
            <a:ext cx="349326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op                                  26-bit address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5425" y="312738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Assembling Jumps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219200"/>
            <a:ext cx="7543800" cy="5105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Instruction: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b="1" smtClean="0">
                <a:solidFill>
                  <a:srgbClr val="0000FF"/>
                </a:solidFill>
              </a:rPr>
              <a:t>j  label		#go to label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smtClean="0"/>
              <a:t>Machine Format: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How is the jump destination address specified?</a:t>
            </a:r>
          </a:p>
          <a:p>
            <a:pPr lvl="1" eaLnBrk="1" hangingPunct="1"/>
            <a:r>
              <a:rPr lang="en-US" sz="2000" smtClean="0"/>
              <a:t>As an absolute address formed by</a:t>
            </a:r>
          </a:p>
          <a:p>
            <a:pPr lvl="2" eaLnBrk="1" hangingPunct="1"/>
            <a:r>
              <a:rPr lang="en-US" sz="1800" smtClean="0"/>
              <a:t>concatenating the upper 4 bits of the current PC (now PC+4) to the 26-bit address and</a:t>
            </a:r>
          </a:p>
          <a:p>
            <a:pPr lvl="2" eaLnBrk="1" hangingPunct="1"/>
            <a:r>
              <a:rPr lang="en-US" sz="1800" smtClean="0"/>
              <a:t>concatenating 00 as the 2 low-order bits</a:t>
            </a:r>
          </a:p>
          <a:p>
            <a:pPr lvl="1" eaLnBrk="1" hangingPunct="1"/>
            <a:endParaRPr lang="en-US" smtClean="0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371600" y="2679700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2438400" y="2667000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239000" y="2590800"/>
            <a:ext cx="1600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  <a:latin typeface="Candara" panose="020E0502030303020204" pitchFamily="34" charset="0"/>
                <a:sym typeface="Symbol" pitchFamily="18" charset="2"/>
              </a:rPr>
              <a:t>J  format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4114800" y="312420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1371600" y="3429000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2438400" y="3429000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1752600" y="3429000"/>
            <a:ext cx="230864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2                                  ????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0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Instruction Set</a:t>
            </a:r>
          </a:p>
        </p:txBody>
      </p:sp>
      <p:graphicFrame>
        <p:nvGraphicFramePr>
          <p:cNvPr id="94406" name="Group 19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88928194"/>
              </p:ext>
            </p:extLst>
          </p:nvPr>
        </p:nvGraphicFramePr>
        <p:xfrm>
          <a:off x="152401" y="908720"/>
          <a:ext cx="8839199" cy="5222218"/>
        </p:xfrm>
        <a:graphic>
          <a:graphicData uri="http://schemas.openxmlformats.org/drawingml/2006/table">
            <a:tbl>
              <a:tblPr/>
              <a:tblGrid>
                <a:gridCol w="1238499"/>
                <a:gridCol w="1818030"/>
                <a:gridCol w="1074207"/>
                <a:gridCol w="2065369"/>
                <a:gridCol w="2643094"/>
              </a:tblGrid>
              <a:tr h="249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2332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(R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transfer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(I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load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lw 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Memory($s2+100)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store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sw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Memory($s2+100)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load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lb 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Memory($s2+101)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store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sb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Memory($s2+101)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Cond.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br on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br on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set on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slt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($s2&lt;$s3) $s1=1 else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Uncond. 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 and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jal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10000; $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ra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=PC+4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2016 -- Lecture #3</a:t>
            </a: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Assembling the concatenations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52400" y="2286000"/>
            <a:ext cx="8551833" cy="2400340"/>
            <a:chOff x="152400" y="2286000"/>
            <a:chExt cx="8551833" cy="240034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14551" y="4419600"/>
              <a:ext cx="504946" cy="266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rgbClr val="000000"/>
                  </a:solidFill>
                  <a:latin typeface="Candara" panose="020E0502030303020204" pitchFamily="34" charset="0"/>
                </a:rPr>
                <a:t>31-28</a:t>
              </a:r>
              <a:endParaRPr lang="en-US" sz="1400" dirty="0">
                <a:solidFill>
                  <a:srgbClr val="00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05251" y="3660775"/>
              <a:ext cx="298159" cy="266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32</a:t>
              </a:r>
            </a:p>
          </p:txBody>
        </p:sp>
        <p:sp>
          <p:nvSpPr>
            <p:cNvPr id="9" name="Rectangle 70"/>
            <p:cNvSpPr>
              <a:spLocks noChangeArrowheads="1"/>
            </p:cNvSpPr>
            <p:nvPr/>
          </p:nvSpPr>
          <p:spPr bwMode="auto">
            <a:xfrm>
              <a:off x="685800" y="4291692"/>
              <a:ext cx="1066800" cy="2286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71"/>
            <p:cNvSpPr>
              <a:spLocks noChangeArrowheads="1"/>
            </p:cNvSpPr>
            <p:nvPr/>
          </p:nvSpPr>
          <p:spPr bwMode="auto">
            <a:xfrm>
              <a:off x="1066800" y="4291692"/>
              <a:ext cx="589905" cy="266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FF3300"/>
                  </a:solidFill>
                  <a:latin typeface="Candara" panose="020E0502030303020204" pitchFamily="34" charset="0"/>
                </a:rPr>
                <a:t>PC + 4</a:t>
              </a:r>
              <a:endParaRPr lang="en-US" sz="1400" b="1" dirty="0">
                <a:solidFill>
                  <a:srgbClr val="FF33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1" name="Line 84"/>
            <p:cNvSpPr>
              <a:spLocks noChangeShapeType="1"/>
            </p:cNvSpPr>
            <p:nvPr/>
          </p:nvSpPr>
          <p:spPr bwMode="auto">
            <a:xfrm flipV="1">
              <a:off x="1752600" y="4367892"/>
              <a:ext cx="609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 flipV="1">
              <a:off x="3543351" y="3660775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 flipH="1">
              <a:off x="2794051" y="4038600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 flipH="1">
              <a:off x="3505251" y="3584575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129"/>
            <p:cNvSpPr>
              <a:spLocks noChangeArrowheads="1"/>
            </p:cNvSpPr>
            <p:nvPr/>
          </p:nvSpPr>
          <p:spPr bwMode="auto">
            <a:xfrm>
              <a:off x="3810000" y="3429000"/>
              <a:ext cx="968214" cy="328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000000"/>
                  </a:solidFill>
                  <a:latin typeface="Candara" panose="020E0502030303020204" pitchFamily="34" charset="0"/>
                </a:rPr>
                <a:t>NEXT PC</a:t>
              </a:r>
              <a:endParaRPr lang="en-US" sz="1400" b="1" dirty="0">
                <a:solidFill>
                  <a:srgbClr val="00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2476551" y="2286000"/>
              <a:ext cx="1981200" cy="612648"/>
            </a:xfrm>
            <a:prstGeom prst="wedgeRectCallout">
              <a:avLst>
                <a:gd name="adj1" fmla="val -95303"/>
                <a:gd name="adj2" fmla="val 1300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Candara" panose="020E0502030303020204" pitchFamily="34" charset="0"/>
                </a:rPr>
                <a:t>From Instruction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" y="3377292"/>
              <a:ext cx="14109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andara" panose="020E0502030303020204" pitchFamily="34" charset="0"/>
                </a:rPr>
                <a:t>jmp</a:t>
              </a:r>
              <a:r>
                <a:rPr lang="en-US" dirty="0" smtClean="0">
                  <a:latin typeface="Candara" panose="020E0502030303020204" pitchFamily="34" charset="0"/>
                </a:rPr>
                <a:t>  address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36999" y="38735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ndara" panose="020E0502030303020204" pitchFamily="34" charset="0"/>
                </a:rPr>
                <a:t>4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800341" y="3568700"/>
              <a:ext cx="444032" cy="266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rgbClr val="000000"/>
                  </a:solidFill>
                  <a:latin typeface="Candara" panose="020E0502030303020204" pitchFamily="34" charset="0"/>
                </a:rPr>
                <a:t>25-0</a:t>
              </a:r>
              <a:endParaRPr lang="en-US" sz="1400" dirty="0">
                <a:solidFill>
                  <a:srgbClr val="00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6" name="Line 84"/>
            <p:cNvSpPr>
              <a:spLocks noChangeShapeType="1"/>
            </p:cNvSpPr>
            <p:nvPr/>
          </p:nvSpPr>
          <p:spPr bwMode="auto">
            <a:xfrm flipV="1">
              <a:off x="1777949" y="3529692"/>
              <a:ext cx="609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Line 86"/>
            <p:cNvSpPr>
              <a:spLocks noChangeShapeType="1"/>
            </p:cNvSpPr>
            <p:nvPr/>
          </p:nvSpPr>
          <p:spPr bwMode="auto">
            <a:xfrm flipH="1">
              <a:off x="2489200" y="3581400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4151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ndara" panose="020E0502030303020204" pitchFamily="34" charset="0"/>
                </a:rPr>
                <a:t>26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cxnSp>
          <p:nvCxnSpPr>
            <p:cNvPr id="29" name="Elbow Connector 28"/>
            <p:cNvCxnSpPr/>
            <p:nvPr/>
          </p:nvCxnSpPr>
          <p:spPr>
            <a:xfrm>
              <a:off x="3162351" y="3505200"/>
              <a:ext cx="381000" cy="152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86"/>
            <p:cNvSpPr>
              <a:spLocks noChangeShapeType="1"/>
            </p:cNvSpPr>
            <p:nvPr/>
          </p:nvSpPr>
          <p:spPr bwMode="auto">
            <a:xfrm flipH="1">
              <a:off x="3238551" y="3429000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4751" y="3200400"/>
              <a:ext cx="268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ndara" panose="020E0502030303020204" pitchFamily="34" charset="0"/>
                </a:rPr>
                <a:t>2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33751" y="3276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3333CC"/>
                  </a:solidFill>
                  <a:latin typeface="Candara" panose="020E0502030303020204" pitchFamily="34" charset="0"/>
                </a:rPr>
                <a:t>00</a:t>
              </a:r>
              <a:endParaRPr lang="en-US" sz="1400" b="1" dirty="0">
                <a:solidFill>
                  <a:srgbClr val="3333CC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4" name="Shape 33"/>
            <p:cNvCxnSpPr>
              <a:stCxn id="26" idx="1"/>
            </p:cNvCxnSpPr>
            <p:nvPr/>
          </p:nvCxnSpPr>
          <p:spPr>
            <a:xfrm rot="16200000" flipH="1">
              <a:off x="2825296" y="3091945"/>
              <a:ext cx="127908" cy="100340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11" idx="1"/>
            </p:cNvCxnSpPr>
            <p:nvPr/>
          </p:nvCxnSpPr>
          <p:spPr>
            <a:xfrm rot="5400000" flipH="1" flipV="1">
              <a:off x="2521429" y="3498370"/>
              <a:ext cx="710292" cy="1028751"/>
            </a:xfrm>
            <a:prstGeom prst="bentConnector4">
              <a:avLst>
                <a:gd name="adj1" fmla="val -321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800600" y="2438400"/>
              <a:ext cx="390363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ndara" panose="020E0502030303020204" pitchFamily="34" charset="0"/>
                </a:rPr>
                <a:t>Jump Instructions</a:t>
              </a:r>
            </a:p>
            <a:p>
              <a:pPr>
                <a:buFontTx/>
                <a:buChar char="-"/>
              </a:pPr>
              <a:r>
                <a:rPr lang="en-US" sz="2000" b="1" dirty="0" smtClean="0">
                  <a:latin typeface="Candara" panose="020E0502030303020204" pitchFamily="34" charset="0"/>
                </a:rPr>
                <a:t>Concatenate</a:t>
              </a:r>
            </a:p>
            <a:p>
              <a:pPr lvl="1">
                <a:buFontTx/>
                <a:buChar char="-"/>
              </a:pPr>
              <a:r>
                <a:rPr lang="en-US" sz="2000" b="1" dirty="0" smtClean="0">
                  <a:latin typeface="Candara" panose="020E0502030303020204" pitchFamily="34" charset="0"/>
                </a:rPr>
                <a:t> PC + 4 (4 MSB bits)</a:t>
              </a:r>
            </a:p>
            <a:p>
              <a:pPr lvl="1">
                <a:buFontTx/>
                <a:buChar char="-"/>
              </a:pPr>
              <a:r>
                <a:rPr lang="en-US" sz="2000" b="1" dirty="0" smtClean="0">
                  <a:latin typeface="Candara" panose="020E0502030303020204" pitchFamily="34" charset="0"/>
                </a:rPr>
                <a:t> Instruction (26 LSB bits)</a:t>
              </a:r>
            </a:p>
            <a:p>
              <a:pPr lvl="1">
                <a:buFontTx/>
                <a:buChar char="-"/>
              </a:pPr>
              <a:r>
                <a:rPr lang="en-US" sz="2000" b="1" dirty="0" smtClean="0">
                  <a:latin typeface="Candara" panose="020E0502030303020204" pitchFamily="34" charset="0"/>
                </a:rPr>
                <a:t> 00  LSB bits (for byte access)</a:t>
              </a:r>
              <a:endParaRPr lang="en-US" sz="2000" b="1" dirty="0">
                <a:latin typeface="Candara" panose="020E0502030303020204" pitchFamily="34" charset="0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71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 CISC Vs RISC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3100" dirty="0" smtClean="0"/>
              <a:t>Example Program</a:t>
            </a:r>
            <a:endParaRPr lang="en-US" sz="31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A75FA-5F44-4260-855B-79D8DCE66DF6}" type="slidenum">
              <a:rPr lang="en-US">
                <a:latin typeface="Candara" panose="020E0502030303020204" pitchFamily="34" charset="0"/>
              </a:rPr>
              <a:pPr>
                <a:defRPr/>
              </a:pPr>
              <a:t>21</a:t>
            </a:fld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3243263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1"/>
          <p:cNvSpPr txBox="1">
            <a:spLocks noChangeArrowheads="1"/>
          </p:cNvSpPr>
          <p:nvPr/>
        </p:nvSpPr>
        <p:spPr bwMode="auto">
          <a:xfrm>
            <a:off x="4876800" y="19812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Main Memory</a:t>
            </a:r>
          </a:p>
        </p:txBody>
      </p:sp>
      <p:sp>
        <p:nvSpPr>
          <p:cNvPr id="20488" name="TextBox 12"/>
          <p:cNvSpPr txBox="1">
            <a:spLocks noChangeArrowheads="1"/>
          </p:cNvSpPr>
          <p:nvPr/>
        </p:nvSpPr>
        <p:spPr bwMode="auto">
          <a:xfrm>
            <a:off x="4876800" y="40386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General Purpose Registers</a:t>
            </a:r>
          </a:p>
        </p:txBody>
      </p:sp>
      <p:sp>
        <p:nvSpPr>
          <p:cNvPr id="20489" name="TextBox 13"/>
          <p:cNvSpPr txBox="1">
            <a:spLocks noChangeArrowheads="1"/>
          </p:cNvSpPr>
          <p:nvPr/>
        </p:nvSpPr>
        <p:spPr bwMode="auto">
          <a:xfrm>
            <a:off x="4876800" y="53340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ALU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895600" y="2133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362200" y="42672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971800" y="54864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1F928-0FB1-4D61-A63E-72C9455B2069}" type="slidenum">
              <a:rPr lang="en-US">
                <a:latin typeface="Candara" panose="020E0502030303020204" pitchFamily="34" charset="0"/>
              </a:rPr>
              <a:pPr>
                <a:defRPr/>
              </a:pPr>
              <a:t>22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0" y="-22514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r>
              <a:rPr 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Consider </a:t>
            </a:r>
            <a:r>
              <a:rPr 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the task </a:t>
            </a:r>
            <a:r>
              <a:rPr 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of Multiplication</a:t>
            </a: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685800" y="1371600"/>
            <a:ext cx="2209800" cy="1447800"/>
            <a:chOff x="685800" y="2286000"/>
            <a:chExt cx="2209800" cy="1447800"/>
          </a:xfrm>
        </p:grpSpPr>
        <p:pic>
          <p:nvPicPr>
            <p:cNvPr id="215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66" b="66312"/>
            <a:stretch>
              <a:fillRect/>
            </a:stretch>
          </p:blipFill>
          <p:spPr bwMode="auto">
            <a:xfrm>
              <a:off x="685800" y="2286000"/>
              <a:ext cx="2209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05000" y="2667000"/>
              <a:ext cx="53340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Candara" panose="020E0502030303020204" pitchFamily="34" charset="0"/>
                  <a:cs typeface="+mn-cs"/>
                </a:rPr>
                <a:t>15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7800" y="3228975"/>
              <a:ext cx="53340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Candara" panose="020E0502030303020204" pitchFamily="34" charset="0"/>
                  <a:cs typeface="+mn-cs"/>
                </a:rPr>
                <a:t>20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8200" y="3124200"/>
            <a:ext cx="76200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andara" panose="020E0502030303020204" pitchFamily="34" charset="0"/>
                <a:cs typeface="+mn-cs"/>
              </a:rPr>
              <a:t>Operands: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ndara" panose="020E050203030302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M[2:3] = operand 1 </a:t>
            </a:r>
            <a:r>
              <a:rPr lang="en-US" dirty="0" smtClean="0">
                <a:latin typeface="Candara" panose="020E0502030303020204" pitchFamily="34" charset="0"/>
                <a:cs typeface="+mn-cs"/>
              </a:rPr>
              <a:t> (</a:t>
            </a:r>
            <a:r>
              <a:rPr lang="en-US" dirty="0">
                <a:latin typeface="Candara" panose="020E0502030303020204" pitchFamily="34" charset="0"/>
                <a:cs typeface="+mn-cs"/>
              </a:rPr>
              <a:t>15)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M[5:2] = operand </a:t>
            </a:r>
            <a:r>
              <a:rPr lang="en-US" dirty="0" smtClean="0">
                <a:latin typeface="Candara" panose="020E0502030303020204" pitchFamily="34" charset="0"/>
                <a:cs typeface="+mn-cs"/>
              </a:rPr>
              <a:t>2  (</a:t>
            </a:r>
            <a:r>
              <a:rPr lang="en-US" dirty="0">
                <a:latin typeface="Candara" panose="020E0502030303020204" pitchFamily="34" charset="0"/>
                <a:cs typeface="+mn-cs"/>
              </a:rPr>
              <a:t>20)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ndara" panose="020E050203030302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andara" panose="020E0502030303020204" pitchFamily="34" charset="0"/>
                <a:cs typeface="+mn-cs"/>
              </a:rPr>
              <a:t>Task</a:t>
            </a:r>
            <a:r>
              <a:rPr lang="en-US" dirty="0">
                <a:latin typeface="Candara" panose="020E0502030303020204" pitchFamily="34" charset="0"/>
                <a:cs typeface="+mn-cs"/>
              </a:rPr>
              <a:t> : Multiplication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ndara" panose="020E050203030302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andara" panose="020E0502030303020204" pitchFamily="34" charset="0"/>
                <a:cs typeface="+mn-cs"/>
              </a:rPr>
              <a:t>Result</a:t>
            </a:r>
            <a:r>
              <a:rPr lang="en-US" dirty="0">
                <a:latin typeface="Candara" panose="020E0502030303020204" pitchFamily="34" charset="0"/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ndara" panose="020E050203030302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M[2:3] &lt;= result </a:t>
            </a:r>
          </a:p>
        </p:txBody>
      </p:sp>
    </p:spTree>
    <p:extLst>
      <p:ext uri="{BB962C8B-B14F-4D97-AF65-F5344CB8AC3E}">
        <p14:creationId xmlns:p14="http://schemas.microsoft.com/office/powerpoint/2010/main" val="35669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The CISC Approach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34632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dirty="0" smtClean="0"/>
              <a:t>Instruction :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 smtClean="0"/>
              <a:t>      MULT 2:3, 5:2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727325"/>
          </a:xfrm>
        </p:spPr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sz="1800" dirty="0" smtClean="0"/>
              <a:t>Operations:</a:t>
            </a:r>
          </a:p>
          <a:p>
            <a:pPr marL="514350" indent="-514350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sz="1800" dirty="0" smtClean="0"/>
              <a:t>Loads the two operands into separate registers</a:t>
            </a:r>
          </a:p>
          <a:p>
            <a:pPr marL="514350" indent="-514350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sz="1800" dirty="0" smtClean="0"/>
              <a:t>Multiplies the operands in the execution unit</a:t>
            </a:r>
          </a:p>
          <a:p>
            <a:pPr marL="514350" indent="-514350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sz="1800" dirty="0" smtClean="0"/>
              <a:t>Then stores the product in the some temporary register</a:t>
            </a:r>
          </a:p>
          <a:p>
            <a:pPr marL="514350" indent="-514350" fontAlgn="auto">
              <a:spcAft>
                <a:spcPts val="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sz="1800" dirty="0" smtClean="0"/>
              <a:t>Stores value back to memory location 2:3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0D9A9-5C7B-4AAD-A35C-C6B8EA2146E9}" type="slidenum">
              <a:rPr lang="en-US">
                <a:latin typeface="Candara" panose="020E0502030303020204" pitchFamily="34" charset="0"/>
              </a:rPr>
              <a:pPr>
                <a:defRPr/>
              </a:pPr>
              <a:t>23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861048"/>
            <a:ext cx="8215064" cy="2246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Candara" panose="020E050203030302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 MULT is what is known as a "complex instruction."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 Operates directly on the computer's memory banks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 Does not require the programmer to explicitly call any loading or storing functions.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 closely resembles a command in a higher level language.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e.g. a ‘C’ statement       "a = a * b."</a:t>
            </a:r>
          </a:p>
        </p:txBody>
      </p:sp>
    </p:spTree>
    <p:extLst>
      <p:ext uri="{BB962C8B-B14F-4D97-AF65-F5344CB8AC3E}">
        <p14:creationId xmlns:p14="http://schemas.microsoft.com/office/powerpoint/2010/main" val="31983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A8AF0-6F74-4620-9828-23E5D1FC8164}" type="slidenum">
              <a:rPr lang="en-US">
                <a:latin typeface="Candara" panose="020E0502030303020204" pitchFamily="34" charset="0"/>
              </a:rPr>
              <a:pPr>
                <a:defRPr/>
              </a:pPr>
              <a:t>24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The RISC Approach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7200" y="1295400"/>
            <a:ext cx="4038600" cy="23463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Instructions : 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dirty="0">
              <a:latin typeface="Candara" panose="020E0502030303020204" pitchFamily="34" charset="0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    </a:t>
            </a:r>
            <a:r>
              <a:rPr lang="en-US" dirty="0" smtClean="0">
                <a:latin typeface="Candara" panose="020E0502030303020204" pitchFamily="34" charset="0"/>
                <a:cs typeface="+mn-cs"/>
              </a:rPr>
              <a:t>  LW</a:t>
            </a:r>
            <a:r>
              <a:rPr lang="en-US" dirty="0">
                <a:latin typeface="Candara" panose="020E0502030303020204" pitchFamily="34" charset="0"/>
                <a:cs typeface="+mn-cs"/>
              </a:rPr>
              <a:t>		A, 2:3</a:t>
            </a:r>
            <a:br>
              <a:rPr lang="en-US" dirty="0">
                <a:latin typeface="Candara" panose="020E0502030303020204" pitchFamily="34" charset="0"/>
                <a:cs typeface="+mn-cs"/>
              </a:rPr>
            </a:br>
            <a:r>
              <a:rPr lang="en-US" dirty="0">
                <a:latin typeface="Candara" panose="020E0502030303020204" pitchFamily="34" charset="0"/>
                <a:cs typeface="+mn-cs"/>
              </a:rPr>
              <a:t>LW 		B, 5:2</a:t>
            </a:r>
            <a:br>
              <a:rPr lang="en-US" dirty="0">
                <a:latin typeface="Candara" panose="020E0502030303020204" pitchFamily="34" charset="0"/>
                <a:cs typeface="+mn-cs"/>
              </a:rPr>
            </a:br>
            <a:r>
              <a:rPr lang="en-US" dirty="0">
                <a:latin typeface="Candara" panose="020E0502030303020204" pitchFamily="34" charset="0"/>
                <a:cs typeface="+mn-cs"/>
              </a:rPr>
              <a:t>MULT 		A, B</a:t>
            </a:r>
            <a:br>
              <a:rPr lang="en-US" dirty="0">
                <a:latin typeface="Candara" panose="020E0502030303020204" pitchFamily="34" charset="0"/>
                <a:cs typeface="+mn-cs"/>
              </a:rPr>
            </a:br>
            <a:r>
              <a:rPr lang="en-US" dirty="0">
                <a:latin typeface="Candara" panose="020E0502030303020204" pitchFamily="34" charset="0"/>
                <a:cs typeface="+mn-cs"/>
              </a:rPr>
              <a:t>SW	 	2:3, A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dirty="0">
              <a:latin typeface="Candara" panose="020E0502030303020204" pitchFamily="34" charset="0"/>
              <a:cs typeface="+mn-cs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648200" y="1295400"/>
            <a:ext cx="4191000" cy="27273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Operations:</a:t>
            </a:r>
          </a:p>
          <a:p>
            <a:pPr marL="514350" indent="-514350" fontAlgn="auto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Load operand1 into register A</a:t>
            </a:r>
          </a:p>
          <a:p>
            <a:pPr marL="514350" indent="-514350" fontAlgn="auto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Load operand2 into register B</a:t>
            </a:r>
          </a:p>
          <a:p>
            <a:pPr marL="514350" indent="-514350" fontAlgn="auto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Multiply the operands in the execution unit and store result in A</a:t>
            </a:r>
          </a:p>
          <a:p>
            <a:pPr marL="514350" indent="-514350" fontAlgn="auto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Store value of A back to memory location 2:3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3657600"/>
            <a:ext cx="84310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Candara" panose="020E050203030302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 These set of Instructions is known as a “Reduced Instructions."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 Cannot Operate directly on the computer's memory banks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 Requires the programmer to explicitly call any loading or storing functions.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ndara" panose="020E0502030303020204" pitchFamily="34" charset="0"/>
                <a:cs typeface="+mn-cs"/>
              </a:rPr>
              <a:t>  RISC processors only use simple instructions that can be executed within one clock cycle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9"/>
          <p:cNvSpPr>
            <a:spLocks noGrp="1"/>
          </p:cNvSpPr>
          <p:nvPr>
            <p:ph type="body" idx="1"/>
          </p:nvPr>
        </p:nvSpPr>
        <p:spPr>
          <a:xfrm>
            <a:off x="457200" y="152400"/>
            <a:ext cx="4040188" cy="65881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CISC</a:t>
            </a:r>
          </a:p>
        </p:txBody>
      </p:sp>
      <p:sp>
        <p:nvSpPr>
          <p:cNvPr id="24579" name="Text Placeholder 11"/>
          <p:cNvSpPr>
            <a:spLocks noGrp="1"/>
          </p:cNvSpPr>
          <p:nvPr>
            <p:ph type="body" sz="half" idx="3"/>
          </p:nvPr>
        </p:nvSpPr>
        <p:spPr>
          <a:xfrm>
            <a:off x="4797425" y="76200"/>
            <a:ext cx="3965575" cy="65405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RISC</a:t>
            </a:r>
          </a:p>
        </p:txBody>
      </p:sp>
      <p:sp>
        <p:nvSpPr>
          <p:cNvPr id="24580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990600"/>
            <a:ext cx="4040188" cy="52181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Primary goal is to complete a task in as few lines of assembly as possible</a:t>
            </a:r>
          </a:p>
          <a:p>
            <a:r>
              <a:rPr lang="en-US" dirty="0" smtClean="0"/>
              <a:t>Emphasis on hardware</a:t>
            </a:r>
          </a:p>
          <a:p>
            <a:r>
              <a:rPr lang="en-US" dirty="0" smtClean="0"/>
              <a:t>Includes multi-clock</a:t>
            </a:r>
            <a:br>
              <a:rPr lang="en-US" dirty="0" smtClean="0"/>
            </a:br>
            <a:r>
              <a:rPr lang="en-US" dirty="0" smtClean="0"/>
              <a:t>complex instructions</a:t>
            </a:r>
          </a:p>
          <a:p>
            <a:r>
              <a:rPr lang="en-US" dirty="0" smtClean="0"/>
              <a:t>Memory-to-memory:</a:t>
            </a:r>
            <a:br>
              <a:rPr lang="en-US" dirty="0" smtClean="0"/>
            </a:br>
            <a:r>
              <a:rPr lang="en-US" dirty="0" smtClean="0"/>
              <a:t>"LOAD" and "STORE"</a:t>
            </a:r>
            <a:br>
              <a:rPr lang="en-US" dirty="0" smtClean="0"/>
            </a:br>
            <a:r>
              <a:rPr lang="en-US" dirty="0" smtClean="0"/>
              <a:t>incorporated in instructions</a:t>
            </a:r>
          </a:p>
          <a:p>
            <a:r>
              <a:rPr lang="en-US" dirty="0" smtClean="0"/>
              <a:t>Small code sizes</a:t>
            </a:r>
          </a:p>
          <a:p>
            <a:r>
              <a:rPr lang="en-US" dirty="0" smtClean="0"/>
              <a:t>High cycles per second</a:t>
            </a:r>
          </a:p>
          <a:p>
            <a:r>
              <a:rPr lang="en-US" dirty="0" smtClean="0"/>
              <a:t>Variable length Instructions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5" y="990600"/>
            <a:ext cx="4041775" cy="5141912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Primary goal is to speedup individual instruction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Emphasis on software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Single-clock,</a:t>
            </a:r>
            <a:br>
              <a:rPr lang="en-US" dirty="0" smtClean="0"/>
            </a:br>
            <a:r>
              <a:rPr lang="en-US" dirty="0" smtClean="0"/>
              <a:t>reduced instruction only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Register to register:</a:t>
            </a:r>
            <a:br>
              <a:rPr lang="en-US" dirty="0" smtClean="0"/>
            </a:br>
            <a:r>
              <a:rPr lang="en-US" dirty="0" smtClean="0"/>
              <a:t>"LOAD" and "STORE"</a:t>
            </a:r>
            <a:br>
              <a:rPr lang="en-US" dirty="0" smtClean="0"/>
            </a:br>
            <a:r>
              <a:rPr lang="en-US" dirty="0" smtClean="0"/>
              <a:t>are independent instructions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Large code sizes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Low cycles per second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Equal length instructions which make pipelining possible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41918-4B16-42FA-A3BB-2EA56E7A3141}" type="slidenum">
              <a:rPr lang="en-US">
                <a:latin typeface="Candara" panose="020E0502030303020204" pitchFamily="34" charset="0"/>
              </a:rPr>
              <a:pPr>
                <a:defRPr/>
              </a:pPr>
              <a:t>25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The Performance Equation</a:t>
            </a:r>
            <a:endParaRPr lang="en-US" sz="4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A5778-3C8C-463F-AC50-6F26D270AD6A}" type="slidenum">
              <a:rPr lang="en-US">
                <a:latin typeface="Candara" panose="020E0502030303020204" pitchFamily="34" charset="0"/>
              </a:rPr>
              <a:pPr>
                <a:defRPr/>
              </a:pPr>
              <a:t>26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06" name="TextBox 10"/>
          <p:cNvSpPr txBox="1">
            <a:spLocks noChangeArrowheads="1"/>
          </p:cNvSpPr>
          <p:nvPr/>
        </p:nvSpPr>
        <p:spPr bwMode="auto">
          <a:xfrm>
            <a:off x="609600" y="1571625"/>
            <a:ext cx="8001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The following equation is commonly used for expressing a computer's performance ability: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The CISC approach 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 minimizes the number of instructions per program (2)  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 sacrificing the number of cycles per instruction. (1)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RISC does the opposite 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 reduces the cycles per instruction (1)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 sacrificing number of instructions per program (2)</a:t>
            </a: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30475"/>
            <a:ext cx="6353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24400" y="34401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648200" y="3352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4401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ndara" panose="020E0502030303020204" pitchFamily="34" charset="0"/>
                <a:cs typeface="+mn-cs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6553200" y="3352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1380"/>
          <a:stretch>
            <a:fillRect/>
          </a:stretch>
        </p:blipFill>
        <p:spPr bwMode="auto">
          <a:xfrm>
            <a:off x="3064063" y="2115343"/>
            <a:ext cx="609266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26" y="3107142"/>
            <a:ext cx="2498275" cy="257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man_question_mar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1772816"/>
            <a:ext cx="2806311" cy="352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Spring 2016 -- Lecture 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7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1779588" y="2186658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1905000" y="2127920"/>
            <a:ext cx="1247775" cy="6006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registers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($zero - $ra)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0000" y="50997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0" y="48711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0" y="53283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495800" y="3575720"/>
            <a:ext cx="985838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read data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66800" y="392179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514600" y="392179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200400" y="41091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38400" y="437899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962400" y="38805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200400" y="3693195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200400" y="28137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200400" y="18993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752600" y="28899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828800" y="258512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828800" y="220412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1828800" y="182312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1828800" y="2127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1828800" y="1746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572000" y="30423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019800" y="4947320"/>
            <a:ext cx="190758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019800" y="471872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58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9960"/>
          </a:xfrm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MIPS Organization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85800" y="1289720"/>
            <a:ext cx="3810000" cy="441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562600" y="1442120"/>
            <a:ext cx="1600200" cy="3733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1905000" y="908720"/>
            <a:ext cx="1102866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andara" panose="020E0502030303020204" pitchFamily="34" charset="0"/>
              </a:rPr>
              <a:t>Processor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867400" y="1061120"/>
            <a:ext cx="1003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5562600" y="52521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096000" y="5252120"/>
            <a:ext cx="61395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 bits</a:t>
            </a: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153400" y="1518320"/>
            <a:ext cx="0" cy="365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8153400" y="2813720"/>
            <a:ext cx="66833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2</a:t>
            </a:r>
            <a:r>
              <a:rPr lang="en-US" sz="1600" baseline="30000">
                <a:solidFill>
                  <a:srgbClr val="000000"/>
                </a:solidFill>
                <a:latin typeface="Candara" panose="020E0502030303020204" pitchFamily="34" charset="0"/>
              </a:rPr>
              <a:t>30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words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4495800" y="30423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4572000" y="2432720"/>
            <a:ext cx="1019175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read/write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 addr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4495800" y="38805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4495800" y="4261520"/>
            <a:ext cx="10080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write data</a:t>
            </a:r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4495800" y="45663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7239000" y="5175920"/>
            <a:ext cx="13462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word address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(binary)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7162800" y="494732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0…0000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7162800" y="4718720"/>
            <a:ext cx="854401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0…0100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7162800" y="4490120"/>
            <a:ext cx="854401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0…1000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7162800" y="4261520"/>
            <a:ext cx="814325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0…1100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7162800" y="1518320"/>
            <a:ext cx="774251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1…1100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2103438" y="1600870"/>
            <a:ext cx="1136650" cy="1463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2103438" y="1365920"/>
            <a:ext cx="1136650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Register File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1004981" y="1716758"/>
            <a:ext cx="80150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src1 addr</a:t>
            </a: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992180" y="2069183"/>
            <a:ext cx="82234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src2 addr</a:t>
            </a: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1036948" y="2420020"/>
            <a:ext cx="756617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dst addr</a:t>
            </a: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1779588" y="253749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1779588" y="183423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1779588" y="288833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914400" y="2770858"/>
            <a:ext cx="919163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write data</a:t>
            </a:r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2103438" y="3182020"/>
            <a:ext cx="1136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66950" y="3182020"/>
            <a:ext cx="919163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 bits</a:t>
            </a:r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3240088" y="1892970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>
            <a:off x="3240088" y="277244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3532305" y="1718345"/>
            <a:ext cx="46807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src1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data</a:t>
            </a: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3532305" y="2594645"/>
            <a:ext cx="46807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src2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data</a:t>
            </a:r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3124200" y="1594520"/>
            <a:ext cx="0" cy="146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4572000" y="45663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5181600" y="388052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 flipH="1">
            <a:off x="4572000" y="4490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6" name="Line 64"/>
          <p:cNvSpPr>
            <a:spLocks noChangeShapeType="1"/>
          </p:cNvSpPr>
          <p:nvPr/>
        </p:nvSpPr>
        <p:spPr bwMode="auto">
          <a:xfrm flipH="1">
            <a:off x="5257800" y="38043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 flipH="1">
            <a:off x="4572000" y="2966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 flipH="1">
            <a:off x="3276600" y="1823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 flipH="1">
            <a:off x="3276600" y="27375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 flipH="1">
            <a:off x="1828800" y="28137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 flipH="1">
            <a:off x="1828800" y="2508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2" name="Rectangle 70"/>
          <p:cNvSpPr>
            <a:spLocks noChangeArrowheads="1"/>
          </p:cNvSpPr>
          <p:nvPr/>
        </p:nvSpPr>
        <p:spPr bwMode="auto">
          <a:xfrm>
            <a:off x="1371600" y="3845595"/>
            <a:ext cx="10668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3" name="Rectangle 71"/>
          <p:cNvSpPr>
            <a:spLocks noChangeArrowheads="1"/>
          </p:cNvSpPr>
          <p:nvPr/>
        </p:nvSpPr>
        <p:spPr bwMode="auto">
          <a:xfrm>
            <a:off x="1752600" y="3845595"/>
            <a:ext cx="32701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  <a:latin typeface="Candara" panose="020E0502030303020204" pitchFamily="34" charset="0"/>
              </a:rPr>
              <a:t>PC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352800" y="4718720"/>
            <a:ext cx="457200" cy="762000"/>
            <a:chOff x="1392" y="2880"/>
            <a:chExt cx="288" cy="480"/>
          </a:xfrm>
        </p:grpSpPr>
        <p:sp>
          <p:nvSpPr>
            <p:cNvPr id="8329" name="Line 7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0" name="Line 7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1" name="Line 7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2" name="Line 7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3" name="Line 7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4" name="Line 7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35" name="Line 7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8265" name="Rectangle 80"/>
          <p:cNvSpPr>
            <a:spLocks noChangeArrowheads="1"/>
          </p:cNvSpPr>
          <p:nvPr/>
        </p:nvSpPr>
        <p:spPr bwMode="auto">
          <a:xfrm>
            <a:off x="3352800" y="4947320"/>
            <a:ext cx="44884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ALU</a:t>
            </a:r>
          </a:p>
        </p:txBody>
      </p:sp>
      <p:sp>
        <p:nvSpPr>
          <p:cNvPr id="8266" name="Line 81"/>
          <p:cNvSpPr>
            <a:spLocks noChangeShapeType="1"/>
          </p:cNvSpPr>
          <p:nvPr/>
        </p:nvSpPr>
        <p:spPr bwMode="auto">
          <a:xfrm flipV="1">
            <a:off x="3048000" y="48711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7" name="Line 82"/>
          <p:cNvSpPr>
            <a:spLocks noChangeShapeType="1"/>
          </p:cNvSpPr>
          <p:nvPr/>
        </p:nvSpPr>
        <p:spPr bwMode="auto">
          <a:xfrm flipV="1">
            <a:off x="3048000" y="53283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8" name="Line 83"/>
          <p:cNvSpPr>
            <a:spLocks noChangeShapeType="1"/>
          </p:cNvSpPr>
          <p:nvPr/>
        </p:nvSpPr>
        <p:spPr bwMode="auto">
          <a:xfrm flipV="1">
            <a:off x="3810000" y="50997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69" name="Line 84"/>
          <p:cNvSpPr>
            <a:spLocks noChangeShapeType="1"/>
          </p:cNvSpPr>
          <p:nvPr/>
        </p:nvSpPr>
        <p:spPr bwMode="auto">
          <a:xfrm flipV="1">
            <a:off x="1066800" y="39217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0" name="Line 85"/>
          <p:cNvSpPr>
            <a:spLocks noChangeShapeType="1"/>
          </p:cNvSpPr>
          <p:nvPr/>
        </p:nvSpPr>
        <p:spPr bwMode="auto">
          <a:xfrm flipV="1">
            <a:off x="2438400" y="39217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1" name="Line 86"/>
          <p:cNvSpPr>
            <a:spLocks noChangeShapeType="1"/>
          </p:cNvSpPr>
          <p:nvPr/>
        </p:nvSpPr>
        <p:spPr bwMode="auto">
          <a:xfrm flipH="1">
            <a:off x="1066800" y="38455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2" name="Line 87"/>
          <p:cNvSpPr>
            <a:spLocks noChangeShapeType="1"/>
          </p:cNvSpPr>
          <p:nvPr/>
        </p:nvSpPr>
        <p:spPr bwMode="auto">
          <a:xfrm flipH="1">
            <a:off x="2514600" y="38455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3" name="Line 88"/>
          <p:cNvSpPr>
            <a:spLocks noChangeShapeType="1"/>
          </p:cNvSpPr>
          <p:nvPr/>
        </p:nvSpPr>
        <p:spPr bwMode="auto">
          <a:xfrm flipH="1">
            <a:off x="3810000" y="50235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4" name="Line 89"/>
          <p:cNvSpPr>
            <a:spLocks noChangeShapeType="1"/>
          </p:cNvSpPr>
          <p:nvPr/>
        </p:nvSpPr>
        <p:spPr bwMode="auto">
          <a:xfrm flipH="1">
            <a:off x="3048000" y="4794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5" name="Line 90"/>
          <p:cNvSpPr>
            <a:spLocks noChangeShapeType="1"/>
          </p:cNvSpPr>
          <p:nvPr/>
        </p:nvSpPr>
        <p:spPr bwMode="auto">
          <a:xfrm flipH="1">
            <a:off x="3048000" y="5252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6" name="Line 91"/>
          <p:cNvSpPr>
            <a:spLocks noChangeShapeType="1"/>
          </p:cNvSpPr>
          <p:nvPr/>
        </p:nvSpPr>
        <p:spPr bwMode="auto">
          <a:xfrm>
            <a:off x="5562600" y="49473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7" name="Line 92"/>
          <p:cNvSpPr>
            <a:spLocks noChangeShapeType="1"/>
          </p:cNvSpPr>
          <p:nvPr/>
        </p:nvSpPr>
        <p:spPr bwMode="auto">
          <a:xfrm>
            <a:off x="5562600" y="47187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8" name="Line 93"/>
          <p:cNvSpPr>
            <a:spLocks noChangeShapeType="1"/>
          </p:cNvSpPr>
          <p:nvPr/>
        </p:nvSpPr>
        <p:spPr bwMode="auto">
          <a:xfrm flipV="1">
            <a:off x="6324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79" name="Line 94"/>
          <p:cNvSpPr>
            <a:spLocks noChangeShapeType="1"/>
          </p:cNvSpPr>
          <p:nvPr/>
        </p:nvSpPr>
        <p:spPr bwMode="auto">
          <a:xfrm flipV="1">
            <a:off x="6705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0" name="Line 95"/>
          <p:cNvSpPr>
            <a:spLocks noChangeShapeType="1"/>
          </p:cNvSpPr>
          <p:nvPr/>
        </p:nvSpPr>
        <p:spPr bwMode="auto">
          <a:xfrm flipV="1">
            <a:off x="5943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1" name="Line 96"/>
          <p:cNvSpPr>
            <a:spLocks noChangeShapeType="1"/>
          </p:cNvSpPr>
          <p:nvPr/>
        </p:nvSpPr>
        <p:spPr bwMode="auto">
          <a:xfrm flipV="1">
            <a:off x="5943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2" name="Line 97"/>
          <p:cNvSpPr>
            <a:spLocks noChangeShapeType="1"/>
          </p:cNvSpPr>
          <p:nvPr/>
        </p:nvSpPr>
        <p:spPr bwMode="auto">
          <a:xfrm flipV="1">
            <a:off x="6324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3" name="Line 98"/>
          <p:cNvSpPr>
            <a:spLocks noChangeShapeType="1"/>
          </p:cNvSpPr>
          <p:nvPr/>
        </p:nvSpPr>
        <p:spPr bwMode="auto">
          <a:xfrm flipV="1">
            <a:off x="6705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84" name="Rectangle 99"/>
          <p:cNvSpPr>
            <a:spLocks noChangeArrowheads="1"/>
          </p:cNvSpPr>
          <p:nvPr/>
        </p:nvSpPr>
        <p:spPr bwMode="auto">
          <a:xfrm>
            <a:off x="5638800" y="4947320"/>
            <a:ext cx="22762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8285" name="Rectangle 100"/>
          <p:cNvSpPr>
            <a:spLocks noChangeArrowheads="1"/>
          </p:cNvSpPr>
          <p:nvPr/>
        </p:nvSpPr>
        <p:spPr bwMode="auto">
          <a:xfrm>
            <a:off x="6400800" y="4947320"/>
            <a:ext cx="21159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8286" name="Rectangle 101"/>
          <p:cNvSpPr>
            <a:spLocks noChangeArrowheads="1"/>
          </p:cNvSpPr>
          <p:nvPr/>
        </p:nvSpPr>
        <p:spPr bwMode="auto">
          <a:xfrm>
            <a:off x="6781800" y="4947320"/>
            <a:ext cx="21480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8287" name="Rectangle 102"/>
          <p:cNvSpPr>
            <a:spLocks noChangeArrowheads="1"/>
          </p:cNvSpPr>
          <p:nvPr/>
        </p:nvSpPr>
        <p:spPr bwMode="auto">
          <a:xfrm>
            <a:off x="6781800" y="4718720"/>
            <a:ext cx="21320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7</a:t>
            </a:r>
          </a:p>
        </p:txBody>
      </p:sp>
      <p:sp>
        <p:nvSpPr>
          <p:cNvPr id="8288" name="Rectangle 103"/>
          <p:cNvSpPr>
            <a:spLocks noChangeArrowheads="1"/>
          </p:cNvSpPr>
          <p:nvPr/>
        </p:nvSpPr>
        <p:spPr bwMode="auto">
          <a:xfrm>
            <a:off x="6400800" y="4718720"/>
            <a:ext cx="22762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8289" name="Rectangle 104"/>
          <p:cNvSpPr>
            <a:spLocks noChangeArrowheads="1"/>
          </p:cNvSpPr>
          <p:nvPr/>
        </p:nvSpPr>
        <p:spPr bwMode="auto">
          <a:xfrm>
            <a:off x="5638800" y="4718720"/>
            <a:ext cx="2244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8290" name="Rectangle 105"/>
          <p:cNvSpPr>
            <a:spLocks noChangeArrowheads="1"/>
          </p:cNvSpPr>
          <p:nvPr/>
        </p:nvSpPr>
        <p:spPr bwMode="auto">
          <a:xfrm>
            <a:off x="5257800" y="5633120"/>
            <a:ext cx="109805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byte address</a:t>
            </a:r>
          </a:p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(big Endian)</a:t>
            </a:r>
          </a:p>
        </p:txBody>
      </p:sp>
      <p:cxnSp>
        <p:nvCxnSpPr>
          <p:cNvPr id="8291" name="AutoShape 106"/>
          <p:cNvCxnSpPr>
            <a:cxnSpLocks noChangeShapeType="1"/>
            <a:stCxn id="8290" idx="0"/>
            <a:endCxn id="8213" idx="1"/>
          </p:cNvCxnSpPr>
          <p:nvPr/>
        </p:nvCxnSpPr>
        <p:spPr bwMode="auto">
          <a:xfrm rot="5400000" flipH="1" flipV="1">
            <a:off x="5637099" y="5250420"/>
            <a:ext cx="552430" cy="212971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8292" name="Oval 107"/>
          <p:cNvSpPr>
            <a:spLocks noChangeArrowheads="1"/>
          </p:cNvSpPr>
          <p:nvPr/>
        </p:nvSpPr>
        <p:spPr bwMode="auto">
          <a:xfrm>
            <a:off x="1066800" y="4337720"/>
            <a:ext cx="990600" cy="45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93" name="Text Box 108"/>
          <p:cNvSpPr txBox="1">
            <a:spLocks noChangeArrowheads="1"/>
          </p:cNvSpPr>
          <p:nvPr/>
        </p:nvSpPr>
        <p:spPr bwMode="auto">
          <a:xfrm>
            <a:off x="990600" y="4280570"/>
            <a:ext cx="1143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Fetch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PC = PC+4</a:t>
            </a:r>
          </a:p>
        </p:txBody>
      </p:sp>
      <p:sp>
        <p:nvSpPr>
          <p:cNvPr id="8294" name="Oval 109"/>
          <p:cNvSpPr>
            <a:spLocks noChangeArrowheads="1"/>
          </p:cNvSpPr>
          <p:nvPr/>
        </p:nvSpPr>
        <p:spPr bwMode="auto">
          <a:xfrm>
            <a:off x="1898650" y="4991770"/>
            <a:ext cx="577850" cy="3365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95" name="Text Box 110"/>
          <p:cNvSpPr txBox="1">
            <a:spLocks noChangeArrowheads="1"/>
          </p:cNvSpPr>
          <p:nvPr/>
        </p:nvSpPr>
        <p:spPr bwMode="auto">
          <a:xfrm>
            <a:off x="1828800" y="4966370"/>
            <a:ext cx="76335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Decode</a:t>
            </a:r>
          </a:p>
        </p:txBody>
      </p:sp>
      <p:sp>
        <p:nvSpPr>
          <p:cNvPr id="8296" name="Oval 111"/>
          <p:cNvSpPr>
            <a:spLocks noChangeArrowheads="1"/>
          </p:cNvSpPr>
          <p:nvPr/>
        </p:nvSpPr>
        <p:spPr bwMode="auto">
          <a:xfrm>
            <a:off x="762000" y="4991770"/>
            <a:ext cx="536575" cy="3365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97" name="Text Box 112"/>
          <p:cNvSpPr txBox="1">
            <a:spLocks noChangeArrowheads="1"/>
          </p:cNvSpPr>
          <p:nvPr/>
        </p:nvSpPr>
        <p:spPr bwMode="auto">
          <a:xfrm>
            <a:off x="685800" y="4966370"/>
            <a:ext cx="54373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Exec</a:t>
            </a:r>
          </a:p>
        </p:txBody>
      </p:sp>
      <p:cxnSp>
        <p:nvCxnSpPr>
          <p:cNvPr id="58481" name="AutoShape 113"/>
          <p:cNvCxnSpPr>
            <a:cxnSpLocks noChangeShapeType="1"/>
            <a:stCxn id="8292" idx="6"/>
            <a:endCxn id="8294" idx="0"/>
          </p:cNvCxnSpPr>
          <p:nvPr/>
        </p:nvCxnSpPr>
        <p:spPr bwMode="auto">
          <a:xfrm>
            <a:off x="2057400" y="4566320"/>
            <a:ext cx="130175" cy="425450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8482" name="AutoShape 114"/>
          <p:cNvCxnSpPr>
            <a:cxnSpLocks noChangeShapeType="1"/>
            <a:stCxn id="8294" idx="4"/>
            <a:endCxn id="8296" idx="4"/>
          </p:cNvCxnSpPr>
          <p:nvPr/>
        </p:nvCxnSpPr>
        <p:spPr bwMode="auto">
          <a:xfrm rot="5400000">
            <a:off x="1608138" y="4750470"/>
            <a:ext cx="1588" cy="1157287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8483" name="AutoShape 115"/>
          <p:cNvCxnSpPr>
            <a:cxnSpLocks noChangeShapeType="1"/>
            <a:stCxn id="8296" idx="0"/>
            <a:endCxn id="8292" idx="2"/>
          </p:cNvCxnSpPr>
          <p:nvPr/>
        </p:nvCxnSpPr>
        <p:spPr bwMode="auto">
          <a:xfrm rot="-5400000">
            <a:off x="835819" y="4760789"/>
            <a:ext cx="425450" cy="36512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743200" y="3728120"/>
            <a:ext cx="457200" cy="762000"/>
            <a:chOff x="1392" y="2880"/>
            <a:chExt cx="288" cy="480"/>
          </a:xfrm>
        </p:grpSpPr>
        <p:sp>
          <p:nvSpPr>
            <p:cNvPr id="8322" name="Line 11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3" name="Line 11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4" name="Line 11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5" name="Line 12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6" name="Line 12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7" name="Line 12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8" name="Line 12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8302" name="Rectangle 124"/>
          <p:cNvSpPr>
            <a:spLocks noChangeArrowheads="1"/>
          </p:cNvSpPr>
          <p:nvPr/>
        </p:nvSpPr>
        <p:spPr bwMode="auto">
          <a:xfrm>
            <a:off x="2743200" y="3956720"/>
            <a:ext cx="4376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8303" name="Line 125"/>
          <p:cNvSpPr>
            <a:spLocks noChangeShapeType="1"/>
          </p:cNvSpPr>
          <p:nvPr/>
        </p:nvSpPr>
        <p:spPr bwMode="auto">
          <a:xfrm flipV="1">
            <a:off x="2438400" y="43789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04" name="Line 126"/>
          <p:cNvSpPr>
            <a:spLocks noChangeShapeType="1"/>
          </p:cNvSpPr>
          <p:nvPr/>
        </p:nvSpPr>
        <p:spPr bwMode="auto">
          <a:xfrm flipV="1">
            <a:off x="3200400" y="41091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05" name="Line 127"/>
          <p:cNvSpPr>
            <a:spLocks noChangeShapeType="1"/>
          </p:cNvSpPr>
          <p:nvPr/>
        </p:nvSpPr>
        <p:spPr bwMode="auto">
          <a:xfrm flipH="1">
            <a:off x="3200400" y="4032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06" name="Line 128"/>
          <p:cNvSpPr>
            <a:spLocks noChangeShapeType="1"/>
          </p:cNvSpPr>
          <p:nvPr/>
        </p:nvSpPr>
        <p:spPr bwMode="auto">
          <a:xfrm flipH="1">
            <a:off x="2438400" y="43027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07" name="Rectangle 129"/>
          <p:cNvSpPr>
            <a:spLocks noChangeArrowheads="1"/>
          </p:cNvSpPr>
          <p:nvPr/>
        </p:nvSpPr>
        <p:spPr bwMode="auto">
          <a:xfrm>
            <a:off x="2209800" y="4226595"/>
            <a:ext cx="2244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4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3505200" y="3499520"/>
            <a:ext cx="457200" cy="762000"/>
            <a:chOff x="1392" y="2880"/>
            <a:chExt cx="288" cy="480"/>
          </a:xfrm>
        </p:grpSpPr>
        <p:sp>
          <p:nvSpPr>
            <p:cNvPr id="8315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16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17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18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19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0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321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8309" name="Rectangle 138"/>
          <p:cNvSpPr>
            <a:spLocks noChangeArrowheads="1"/>
          </p:cNvSpPr>
          <p:nvPr/>
        </p:nvSpPr>
        <p:spPr bwMode="auto">
          <a:xfrm>
            <a:off x="3505200" y="3728120"/>
            <a:ext cx="437620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8310" name="Line 139"/>
          <p:cNvSpPr>
            <a:spLocks noChangeShapeType="1"/>
          </p:cNvSpPr>
          <p:nvPr/>
        </p:nvSpPr>
        <p:spPr bwMode="auto">
          <a:xfrm flipV="1">
            <a:off x="3962400" y="38805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11" name="Line 140"/>
          <p:cNvSpPr>
            <a:spLocks noChangeShapeType="1"/>
          </p:cNvSpPr>
          <p:nvPr/>
        </p:nvSpPr>
        <p:spPr bwMode="auto">
          <a:xfrm flipH="1">
            <a:off x="3962400" y="38043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12" name="Line 141"/>
          <p:cNvSpPr>
            <a:spLocks noChangeShapeType="1"/>
          </p:cNvSpPr>
          <p:nvPr/>
        </p:nvSpPr>
        <p:spPr bwMode="auto">
          <a:xfrm flipV="1">
            <a:off x="3200400" y="36519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13" name="Line 142"/>
          <p:cNvSpPr>
            <a:spLocks noChangeShapeType="1"/>
          </p:cNvSpPr>
          <p:nvPr/>
        </p:nvSpPr>
        <p:spPr bwMode="auto">
          <a:xfrm flipH="1">
            <a:off x="3200400" y="36169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314" name="Rectangle 143"/>
          <p:cNvSpPr>
            <a:spLocks noChangeArrowheads="1"/>
          </p:cNvSpPr>
          <p:nvPr/>
        </p:nvSpPr>
        <p:spPr bwMode="auto">
          <a:xfrm>
            <a:off x="2438400" y="3499520"/>
            <a:ext cx="78386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br offset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9960"/>
          </a:xfrm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MIPS R3000 ISA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908720"/>
            <a:ext cx="5448300" cy="2941446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>
              <a:lnSpc>
                <a:spcPct val="86000"/>
              </a:lnSpc>
            </a:pPr>
            <a:r>
              <a:rPr lang="en-US" sz="2400" dirty="0" smtClean="0"/>
              <a:t>Instruction Categories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Arithmetic 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Load/Store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Jump and Branch</a:t>
            </a:r>
          </a:p>
          <a:p>
            <a:pPr marL="800100" lvl="1" indent="-342900" eaLnBrk="1" hangingPunct="1"/>
            <a:r>
              <a:rPr lang="en-US" sz="2000" dirty="0" smtClean="0"/>
              <a:t>Floating Point</a:t>
            </a:r>
          </a:p>
          <a:p>
            <a:pPr marL="1146175" lvl="2" indent="-176213" eaLnBrk="1" hangingPunct="1"/>
            <a:r>
              <a:rPr lang="en-US" sz="1800" dirty="0" smtClean="0"/>
              <a:t>coprocessor</a:t>
            </a:r>
          </a:p>
          <a:p>
            <a:pPr marL="800100" lvl="1" indent="-342900" eaLnBrk="1" hangingPunct="1"/>
            <a:r>
              <a:rPr lang="en-US" sz="2000" dirty="0" smtClean="0"/>
              <a:t>Memory Management</a:t>
            </a:r>
          </a:p>
          <a:p>
            <a:pPr marL="800100" lvl="1" indent="-342900" eaLnBrk="1" hangingPunct="1"/>
            <a:r>
              <a:rPr lang="en-US" sz="2000" dirty="0" smtClean="0"/>
              <a:t>Special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07100" y="1369580"/>
            <a:ext cx="1993900" cy="163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432550" y="1961718"/>
            <a:ext cx="787075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R0 - R31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007100" y="3096780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07100" y="3401580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07100" y="3731780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750050" y="3084080"/>
            <a:ext cx="355867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PC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13550" y="3388880"/>
            <a:ext cx="330200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HI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750050" y="3744480"/>
            <a:ext cx="370294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LO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265982" y="4592116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615232" y="4611166"/>
            <a:ext cx="35266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OP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424857" y="4592116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317032" y="4592116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265982" y="5155679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615232" y="5174729"/>
            <a:ext cx="35266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OP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424857" y="5155679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317032" y="5155679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199682" y="5155679"/>
            <a:ext cx="26987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259632" y="5697016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615232" y="5716066"/>
            <a:ext cx="35266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OP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455020" y="5697016"/>
            <a:ext cx="4443412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209207" y="4592116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085507" y="4592116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5984032" y="4592116"/>
            <a:ext cx="9525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702670" y="4566716"/>
            <a:ext cx="272510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590082" y="4566716"/>
            <a:ext cx="262892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525120" y="4611166"/>
            <a:ext cx="296556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rd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328395" y="4611166"/>
            <a:ext cx="291747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sa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6095157" y="4611166"/>
            <a:ext cx="537006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funct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702670" y="5125516"/>
            <a:ext cx="272510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3590082" y="5181079"/>
            <a:ext cx="262892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4844207" y="5181079"/>
            <a:ext cx="952184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immediate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6429375" y="953655"/>
            <a:ext cx="100668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ndara" panose="020E0502030303020204" pitchFamily="34" charset="0"/>
              </a:rPr>
              <a:t>Registers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6898432" y="4515916"/>
            <a:ext cx="10355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FF3300"/>
                </a:solidFill>
                <a:latin typeface="Candara" panose="020E0502030303020204" pitchFamily="34" charset="0"/>
              </a:rPr>
              <a:t> R </a:t>
            </a:r>
            <a:r>
              <a:rPr lang="en-US" sz="1600" b="1" dirty="0">
                <a:solidFill>
                  <a:srgbClr val="FF3300"/>
                </a:solidFill>
                <a:latin typeface="Candara" panose="020E0502030303020204" pitchFamily="34" charset="0"/>
              </a:rPr>
              <a:t>Format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6958757" y="5049316"/>
            <a:ext cx="9265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  <a:latin typeface="Candara" panose="020E0502030303020204" pitchFamily="34" charset="0"/>
              </a:rPr>
              <a:t>I Format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1500932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2551857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3466257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4383832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5222032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6212632" y="436510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619944" y="3956720"/>
            <a:ext cx="5867400" cy="3689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86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583E14"/>
                </a:solidFill>
                <a:latin typeface="Candara" panose="020E0502030303020204" pitchFamily="34" charset="0"/>
              </a:rPr>
              <a:t>3 Instruction Formats: all 32 bits wide</a:t>
            </a:r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1497757" y="486675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2548682" y="486675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3463082" y="4866754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5 bits</a:t>
            </a:r>
          </a:p>
        </p:txBody>
      </p:sp>
      <p:sp>
        <p:nvSpPr>
          <p:cNvPr id="9264" name="Rectangle 51"/>
          <p:cNvSpPr>
            <a:spLocks noChangeArrowheads="1"/>
          </p:cNvSpPr>
          <p:nvPr/>
        </p:nvSpPr>
        <p:spPr bwMode="auto">
          <a:xfrm>
            <a:off x="5145832" y="4866754"/>
            <a:ext cx="678071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16 bits</a:t>
            </a:r>
          </a:p>
        </p:txBody>
      </p:sp>
      <p:sp>
        <p:nvSpPr>
          <p:cNvPr id="9265" name="Rectangle 52"/>
          <p:cNvSpPr>
            <a:spLocks noChangeArrowheads="1"/>
          </p:cNvSpPr>
          <p:nvPr/>
        </p:nvSpPr>
        <p:spPr bwMode="auto">
          <a:xfrm>
            <a:off x="6974632" y="5614466"/>
            <a:ext cx="95058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  <a:latin typeface="Candara" panose="020E0502030303020204" pitchFamily="34" charset="0"/>
              </a:rPr>
              <a:t>J Format</a:t>
            </a:r>
          </a:p>
        </p:txBody>
      </p:sp>
      <p:sp>
        <p:nvSpPr>
          <p:cNvPr id="9266" name="Rectangle 53"/>
          <p:cNvSpPr>
            <a:spLocks noChangeArrowheads="1"/>
          </p:cNvSpPr>
          <p:nvPr/>
        </p:nvSpPr>
        <p:spPr bwMode="auto">
          <a:xfrm>
            <a:off x="1488232" y="5462066"/>
            <a:ext cx="61277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6 bits</a:t>
            </a:r>
          </a:p>
        </p:txBody>
      </p:sp>
      <p:sp>
        <p:nvSpPr>
          <p:cNvPr id="9267" name="Rectangle 58"/>
          <p:cNvSpPr>
            <a:spLocks noChangeArrowheads="1"/>
          </p:cNvSpPr>
          <p:nvPr/>
        </p:nvSpPr>
        <p:spPr bwMode="auto">
          <a:xfrm>
            <a:off x="4307632" y="5462066"/>
            <a:ext cx="725488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26 bits</a:t>
            </a:r>
          </a:p>
        </p:txBody>
      </p:sp>
      <p:sp>
        <p:nvSpPr>
          <p:cNvPr id="9268" name="Rectangle 59"/>
          <p:cNvSpPr>
            <a:spLocks noChangeArrowheads="1"/>
          </p:cNvSpPr>
          <p:nvPr/>
        </p:nvSpPr>
        <p:spPr bwMode="auto">
          <a:xfrm>
            <a:off x="4841032" y="5687491"/>
            <a:ext cx="1038746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  <a:latin typeface="Candara" panose="020E0502030303020204" pitchFamily="34" charset="0"/>
              </a:rPr>
              <a:t>jump target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Register Convention</a:t>
            </a:r>
          </a:p>
        </p:txBody>
      </p:sp>
      <p:graphicFrame>
        <p:nvGraphicFramePr>
          <p:cNvPr id="93341" name="Group 157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838200" y="1404938"/>
          <a:ext cx="7543800" cy="4602480"/>
        </p:xfrm>
        <a:graphic>
          <a:graphicData uri="http://schemas.openxmlformats.org/drawingml/2006/table">
            <a:tbl>
              <a:tblPr/>
              <a:tblGrid>
                <a:gridCol w="1538288"/>
                <a:gridCol w="1538287"/>
                <a:gridCol w="2581275"/>
                <a:gridCol w="188595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Should 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the 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n.a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$t0 - 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$s0 - 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$t8 -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$k0, 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26, 27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Kernel reserved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n.a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gp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ra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2016 -- Lecture #3</a:t>
            </a: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92696"/>
            <a:ext cx="7772400" cy="5638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Pass arguments to the function</a:t>
            </a:r>
          </a:p>
          <a:p>
            <a:pPr lvl="1" eaLnBrk="1" hangingPunct="1"/>
            <a:r>
              <a:rPr lang="en-US" sz="2000" b="1" dirty="0" smtClean="0"/>
              <a:t>$a0, $a1, $a2, $a3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Get results from the function</a:t>
            </a:r>
          </a:p>
          <a:p>
            <a:pPr lvl="1" eaLnBrk="1" hangingPunct="1"/>
            <a:r>
              <a:rPr lang="en-US" sz="2000" b="1" dirty="0" smtClean="0"/>
              <a:t>$v0, $v1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Can call from anywhere</a:t>
            </a:r>
          </a:p>
          <a:p>
            <a:pPr lvl="1" eaLnBrk="1" hangingPunct="1"/>
            <a:r>
              <a:rPr lang="en-US" sz="2000" b="1" dirty="0" err="1" smtClean="0"/>
              <a:t>jal</a:t>
            </a:r>
            <a:endParaRPr lang="en-US" sz="2000" b="1" dirty="0" smtClean="0"/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Can always return back</a:t>
            </a:r>
          </a:p>
          <a:p>
            <a:pPr lvl="1" eaLnBrk="1" hangingPunct="1"/>
            <a:r>
              <a:rPr lang="en-US" sz="2000" b="1" dirty="0" err="1" smtClean="0"/>
              <a:t>jr</a:t>
            </a:r>
            <a:endParaRPr lang="en-US" sz="2000" b="1" dirty="0" smtClean="0"/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Nested and Recursive Functions</a:t>
            </a:r>
          </a:p>
          <a:p>
            <a:pPr lvl="1" eaLnBrk="1" hangingPunct="1"/>
            <a:r>
              <a:rPr lang="en-US" sz="1800" b="1" dirty="0" smtClean="0"/>
              <a:t>Save $</a:t>
            </a:r>
            <a:r>
              <a:rPr lang="en-US" sz="1800" b="1" dirty="0" err="1" smtClean="0"/>
              <a:t>ra</a:t>
            </a:r>
            <a:r>
              <a:rPr lang="en-US" sz="1800" b="1" dirty="0" smtClean="0"/>
              <a:t> on stack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Saving and Restoring Registers</a:t>
            </a:r>
          </a:p>
          <a:p>
            <a:pPr lvl="1" eaLnBrk="1" hangingPunct="1"/>
            <a:r>
              <a:rPr lang="en-US" sz="1800" b="1" dirty="0" smtClean="0"/>
              <a:t>Register Conventions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Functions with more than 4 parameters</a:t>
            </a:r>
          </a:p>
          <a:p>
            <a:pPr lvl="1" eaLnBrk="1" hangingPunct="1"/>
            <a:r>
              <a:rPr lang="en-US" sz="1800" b="1" dirty="0"/>
              <a:t>Pass them on the stack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Below the Program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12" y="6391121"/>
            <a:ext cx="17526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711E55-CF09-4B21-A9AE-64BD6F1EBF34}" type="slidenum">
              <a:rPr lang="en-US">
                <a:latin typeface="Candara" panose="020E0502030303020204" pitchFamily="34" charset="0"/>
              </a:rPr>
              <a:pPr>
                <a:defRPr/>
              </a:pPr>
              <a:t>7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180" name="Rectangle 27"/>
          <p:cNvSpPr>
            <a:spLocks noGrp="1" noChangeArrowheads="1"/>
          </p:cNvSpPr>
          <p:nvPr>
            <p:ph sz="quarter" idx="1"/>
          </p:nvPr>
        </p:nvSpPr>
        <p:spPr>
          <a:xfrm>
            <a:off x="762000" y="1128936"/>
            <a:ext cx="7464425" cy="71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111664" name="Rectangle 48"/>
          <p:cNvSpPr>
            <a:spLocks noGrp="1" noChangeArrowheads="1"/>
          </p:cNvSpPr>
          <p:nvPr/>
        </p:nvSpPr>
        <p:spPr bwMode="auto">
          <a:xfrm>
            <a:off x="762000" y="1052736"/>
            <a:ext cx="6400800" cy="4852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422E0E"/>
                </a:solidFill>
                <a:latin typeface="Candara" panose="020E0502030303020204" pitchFamily="34" charset="0"/>
              </a:rPr>
              <a:t>High-level language program (in C)</a:t>
            </a:r>
          </a:p>
          <a:p>
            <a:pPr eaLnBrk="0" hangingPunct="0"/>
            <a:r>
              <a:rPr lang="en-US" sz="1400" b="1" dirty="0">
                <a:latin typeface="Candara" panose="020E0502030303020204" pitchFamily="34" charset="0"/>
              </a:rPr>
              <a:t>     </a:t>
            </a:r>
            <a:r>
              <a:rPr lang="en-US" sz="1400" b="1" dirty="0">
                <a:solidFill>
                  <a:srgbClr val="008000"/>
                </a:solidFill>
                <a:latin typeface="Candara" panose="020E0502030303020204" pitchFamily="34" charset="0"/>
              </a:rPr>
              <a:t>swap (</a:t>
            </a:r>
            <a:r>
              <a:rPr lang="en-US" sz="1400" b="1" dirty="0" err="1">
                <a:solidFill>
                  <a:srgbClr val="008000"/>
                </a:solidFill>
                <a:latin typeface="Candara" panose="020E0502030303020204" pitchFamily="34" charset="0"/>
              </a:rPr>
              <a:t>int</a:t>
            </a:r>
            <a:r>
              <a:rPr lang="en-US" sz="1400" b="1" dirty="0">
                <a:solidFill>
                  <a:srgbClr val="008000"/>
                </a:solidFill>
                <a:latin typeface="Candara" panose="020E0502030303020204" pitchFamily="34" charset="0"/>
              </a:rPr>
              <a:t> v[], </a:t>
            </a:r>
            <a:r>
              <a:rPr lang="en-US" sz="1400" b="1" dirty="0" err="1">
                <a:solidFill>
                  <a:srgbClr val="008000"/>
                </a:solidFill>
                <a:latin typeface="Candara" panose="020E0502030303020204" pitchFamily="34" charset="0"/>
              </a:rPr>
              <a:t>int</a:t>
            </a:r>
            <a:r>
              <a:rPr lang="en-US" sz="1400" b="1" dirty="0">
                <a:solidFill>
                  <a:srgbClr val="008000"/>
                </a:solidFill>
                <a:latin typeface="Candara" panose="020E0502030303020204" pitchFamily="34" charset="0"/>
              </a:rPr>
              <a:t> k)</a:t>
            </a:r>
          </a:p>
          <a:p>
            <a:pPr eaLnBrk="0" hangingPunct="0"/>
            <a:r>
              <a:rPr lang="en-US" sz="1400" b="1" dirty="0">
                <a:solidFill>
                  <a:srgbClr val="008000"/>
                </a:solidFill>
                <a:latin typeface="Candara" panose="020E0502030303020204" pitchFamily="34" charset="0"/>
              </a:rPr>
              <a:t>     . . .</a:t>
            </a:r>
          </a:p>
          <a:p>
            <a:pPr eaLnBrk="0" hangingPunct="0">
              <a:buClr>
                <a:schemeClr val="accent1"/>
              </a:buClr>
              <a:buSzPct val="75000"/>
              <a:buFont typeface="Wingdings" pitchFamily="2" charset="2"/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pPr eaLnBrk="0" hangingPunct="0"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dirty="0">
                <a:solidFill>
                  <a:srgbClr val="422E0E"/>
                </a:solidFill>
                <a:latin typeface="Candara" panose="020E0502030303020204" pitchFamily="34" charset="0"/>
              </a:rPr>
              <a:t>Assembly language program (for MIPS)</a:t>
            </a:r>
          </a:p>
          <a:p>
            <a:pPr eaLnBrk="0" hangingPunct="0"/>
            <a:r>
              <a:rPr lang="en-US" sz="1400" dirty="0">
                <a:latin typeface="Candara" panose="020E0502030303020204" pitchFamily="34" charset="0"/>
              </a:rPr>
              <a:t>     </a:t>
            </a:r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swap:   </a:t>
            </a:r>
            <a:r>
              <a:rPr lang="en-US" sz="1400" b="1" dirty="0" err="1">
                <a:solidFill>
                  <a:srgbClr val="0000CC"/>
                </a:solidFill>
                <a:latin typeface="Candara" panose="020E0502030303020204" pitchFamily="34" charset="0"/>
              </a:rPr>
              <a:t>sll</a:t>
            </a:r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$2, $5, 2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        add    $2, $4, $2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andara" panose="020E0502030303020204" pitchFamily="34" charset="0"/>
              </a:rPr>
              <a:t>lw</a:t>
            </a:r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$15, 0($2)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andara" panose="020E0502030303020204" pitchFamily="34" charset="0"/>
              </a:rPr>
              <a:t>lw</a:t>
            </a:r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$16, 4($2)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andara" panose="020E0502030303020204" pitchFamily="34" charset="0"/>
              </a:rPr>
              <a:t>sw</a:t>
            </a:r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$16, 0($2)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andara" panose="020E0502030303020204" pitchFamily="34" charset="0"/>
              </a:rPr>
              <a:t>sw</a:t>
            </a:r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$15, 4($2)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andara" panose="020E0502030303020204" pitchFamily="34" charset="0"/>
              </a:rPr>
              <a:t>jr</a:t>
            </a:r>
            <a:r>
              <a:rPr lang="en-US" sz="1400" b="1" dirty="0">
                <a:solidFill>
                  <a:srgbClr val="0000CC"/>
                </a:solidFill>
                <a:latin typeface="Candara" panose="020E0502030303020204" pitchFamily="34" charset="0"/>
              </a:rPr>
              <a:t>     $31</a:t>
            </a:r>
          </a:p>
          <a:p>
            <a:pPr eaLnBrk="0" hangingPunct="0"/>
            <a:endParaRPr lang="en-US" sz="1400" b="1" dirty="0">
              <a:solidFill>
                <a:srgbClr val="0000CC"/>
              </a:solidFill>
              <a:latin typeface="Candara" panose="020E0502030303020204" pitchFamily="34" charset="0"/>
            </a:endParaRPr>
          </a:p>
          <a:p>
            <a:pPr eaLnBrk="0" hangingPunct="0"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422E0E"/>
                </a:solidFill>
                <a:latin typeface="Candara" panose="020E0502030303020204" pitchFamily="34" charset="0"/>
              </a:rPr>
              <a:t>Machine (object) code (for MIPS)</a:t>
            </a:r>
          </a:p>
          <a:p>
            <a:pPr eaLnBrk="0" hangingPunct="0"/>
            <a:r>
              <a:rPr lang="en-US" sz="1400" dirty="0">
                <a:latin typeface="Candara" panose="020E0502030303020204" pitchFamily="34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andara" panose="020E0502030303020204" pitchFamily="34" charset="0"/>
              </a:rPr>
              <a:t>000000 00000 00101 0001000010000000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ndara" panose="020E0502030303020204" pitchFamily="34" charset="0"/>
              </a:rPr>
              <a:t>      000000 00100 00010 0001000000100000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ndara" panose="020E0502030303020204" pitchFamily="34" charset="0"/>
              </a:rPr>
              <a:t>      100011 00010 01111 0000000000000000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ndara" panose="020E0502030303020204" pitchFamily="34" charset="0"/>
              </a:rPr>
              <a:t>      100011 00010 10000 0000000000000100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ndara" panose="020E0502030303020204" pitchFamily="34" charset="0"/>
              </a:rPr>
              <a:t>      101011 00010 10000 0000000000000000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ndara" panose="020E0502030303020204" pitchFamily="34" charset="0"/>
              </a:rPr>
              <a:t>      101011 00010 01111 0000000000000100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ndara" panose="020E0502030303020204" pitchFamily="34" charset="0"/>
              </a:rPr>
              <a:t>      000000 11111 00000 0000000000001000</a:t>
            </a:r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5715000" y="1738536"/>
            <a:ext cx="16002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C - Compiler</a:t>
            </a:r>
          </a:p>
        </p:txBody>
      </p:sp>
      <p:sp>
        <p:nvSpPr>
          <p:cNvPr id="111622" name="Arc 6"/>
          <p:cNvSpPr>
            <a:spLocks/>
          </p:cNvSpPr>
          <p:nvPr/>
        </p:nvSpPr>
        <p:spPr bwMode="auto">
          <a:xfrm>
            <a:off x="5943600" y="1205136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23" name="Arc 7"/>
          <p:cNvSpPr>
            <a:spLocks/>
          </p:cNvSpPr>
          <p:nvPr/>
        </p:nvSpPr>
        <p:spPr bwMode="auto">
          <a:xfrm flipV="1">
            <a:off x="5943600" y="2424336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5715000" y="3643536"/>
            <a:ext cx="16002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ndara" panose="020E0502030303020204" pitchFamily="34" charset="0"/>
              </a:rPr>
              <a:t>Assembler</a:t>
            </a:r>
          </a:p>
        </p:txBody>
      </p:sp>
      <p:sp>
        <p:nvSpPr>
          <p:cNvPr id="111627" name="Arc 11"/>
          <p:cNvSpPr>
            <a:spLocks/>
          </p:cNvSpPr>
          <p:nvPr/>
        </p:nvSpPr>
        <p:spPr bwMode="auto">
          <a:xfrm>
            <a:off x="5943600" y="3110136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28" name="Arc 12"/>
          <p:cNvSpPr>
            <a:spLocks/>
          </p:cNvSpPr>
          <p:nvPr/>
        </p:nvSpPr>
        <p:spPr bwMode="auto">
          <a:xfrm flipV="1">
            <a:off x="5943600" y="4329336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accent3">
                <a:lumMod val="50000"/>
              </a:schemeClr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65" name="Rectangle 49"/>
          <p:cNvSpPr>
            <a:spLocks noChangeArrowheads="1"/>
          </p:cNvSpPr>
          <p:nvPr/>
        </p:nvSpPr>
        <p:spPr bwMode="auto">
          <a:xfrm>
            <a:off x="1290638" y="2578324"/>
            <a:ext cx="351633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67" name="Rectangle 51"/>
          <p:cNvSpPr>
            <a:spLocks noChangeArrowheads="1"/>
          </p:cNvSpPr>
          <p:nvPr/>
        </p:nvSpPr>
        <p:spPr bwMode="auto">
          <a:xfrm>
            <a:off x="1023938" y="4567461"/>
            <a:ext cx="587778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11668" name="AutoShape 52"/>
          <p:cNvCxnSpPr>
            <a:cxnSpLocks noChangeShapeType="1"/>
            <a:stCxn id="111665" idx="2"/>
            <a:endCxn id="111667" idx="0"/>
          </p:cNvCxnSpPr>
          <p:nvPr/>
        </p:nvCxnSpPr>
        <p:spPr bwMode="auto">
          <a:xfrm flipH="1">
            <a:off x="1317827" y="2806924"/>
            <a:ext cx="148628" cy="1760537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11669" name="Rectangle 53"/>
          <p:cNvSpPr>
            <a:spLocks noChangeArrowheads="1"/>
          </p:cNvSpPr>
          <p:nvPr/>
        </p:nvSpPr>
        <p:spPr bwMode="auto">
          <a:xfrm>
            <a:off x="3071553" y="4575909"/>
            <a:ext cx="1005147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11670" name="AutoShape 54"/>
          <p:cNvCxnSpPr>
            <a:cxnSpLocks noChangeShapeType="1"/>
            <a:stCxn id="111665" idx="2"/>
            <a:endCxn id="111669" idx="0"/>
          </p:cNvCxnSpPr>
          <p:nvPr/>
        </p:nvCxnSpPr>
        <p:spPr bwMode="auto">
          <a:xfrm>
            <a:off x="1466455" y="2806924"/>
            <a:ext cx="2107672" cy="1768985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11671" name="Rectangle 55"/>
          <p:cNvSpPr>
            <a:spLocks noChangeArrowheads="1"/>
          </p:cNvSpPr>
          <p:nvPr/>
        </p:nvSpPr>
        <p:spPr bwMode="auto">
          <a:xfrm>
            <a:off x="1682750" y="2576736"/>
            <a:ext cx="272656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11672" name="AutoShape 56"/>
          <p:cNvCxnSpPr>
            <a:cxnSpLocks noChangeShapeType="1"/>
            <a:stCxn id="111671" idx="2"/>
            <a:endCxn id="111673" idx="0"/>
          </p:cNvCxnSpPr>
          <p:nvPr/>
        </p:nvCxnSpPr>
        <p:spPr bwMode="auto">
          <a:xfrm>
            <a:off x="1819078" y="2805336"/>
            <a:ext cx="1019796" cy="1770145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11673" name="Rectangle 57"/>
          <p:cNvSpPr>
            <a:spLocks noChangeArrowheads="1"/>
          </p:cNvSpPr>
          <p:nvPr/>
        </p:nvSpPr>
        <p:spPr bwMode="auto">
          <a:xfrm>
            <a:off x="2606194" y="4575481"/>
            <a:ext cx="465359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74" name="Rectangle 58"/>
          <p:cNvSpPr>
            <a:spLocks noChangeArrowheads="1"/>
          </p:cNvSpPr>
          <p:nvPr/>
        </p:nvSpPr>
        <p:spPr bwMode="auto">
          <a:xfrm>
            <a:off x="1947071" y="2576736"/>
            <a:ext cx="258367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75" name="Rectangle 59"/>
          <p:cNvSpPr>
            <a:spLocks noChangeArrowheads="1"/>
          </p:cNvSpPr>
          <p:nvPr/>
        </p:nvSpPr>
        <p:spPr bwMode="auto">
          <a:xfrm>
            <a:off x="2203763" y="2576736"/>
            <a:ext cx="30162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76" name="Rectangle 60"/>
          <p:cNvSpPr>
            <a:spLocks noChangeArrowheads="1"/>
          </p:cNvSpPr>
          <p:nvPr/>
        </p:nvSpPr>
        <p:spPr bwMode="auto">
          <a:xfrm>
            <a:off x="2114289" y="4575909"/>
            <a:ext cx="500064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77" name="Rectangle 61"/>
          <p:cNvSpPr>
            <a:spLocks noChangeArrowheads="1"/>
          </p:cNvSpPr>
          <p:nvPr/>
        </p:nvSpPr>
        <p:spPr bwMode="auto">
          <a:xfrm>
            <a:off x="1612632" y="4575909"/>
            <a:ext cx="481012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11678" name="AutoShape 62"/>
          <p:cNvCxnSpPr>
            <a:cxnSpLocks noChangeShapeType="1"/>
            <a:stCxn id="111675" idx="2"/>
            <a:endCxn id="111676" idx="0"/>
          </p:cNvCxnSpPr>
          <p:nvPr/>
        </p:nvCxnSpPr>
        <p:spPr bwMode="auto">
          <a:xfrm>
            <a:off x="2354576" y="2805336"/>
            <a:ext cx="9745" cy="1770573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111679" name="AutoShape 63"/>
          <p:cNvCxnSpPr>
            <a:cxnSpLocks noChangeShapeType="1"/>
            <a:stCxn id="111674" idx="2"/>
            <a:endCxn id="111677" idx="0"/>
          </p:cNvCxnSpPr>
          <p:nvPr/>
        </p:nvCxnSpPr>
        <p:spPr bwMode="auto">
          <a:xfrm flipH="1">
            <a:off x="1853138" y="2805336"/>
            <a:ext cx="223117" cy="1770573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11680" name="Rectangle 64"/>
          <p:cNvSpPr>
            <a:spLocks noChangeArrowheads="1"/>
          </p:cNvSpPr>
          <p:nvPr/>
        </p:nvSpPr>
        <p:spPr bwMode="auto">
          <a:xfrm>
            <a:off x="1276864" y="3237885"/>
            <a:ext cx="377825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81" name="Rectangle 65"/>
          <p:cNvSpPr>
            <a:spLocks noChangeArrowheads="1"/>
          </p:cNvSpPr>
          <p:nvPr/>
        </p:nvSpPr>
        <p:spPr bwMode="auto">
          <a:xfrm>
            <a:off x="1666979" y="3234644"/>
            <a:ext cx="352321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82" name="Rectangle 66"/>
          <p:cNvSpPr>
            <a:spLocks noChangeArrowheads="1"/>
          </p:cNvSpPr>
          <p:nvPr/>
        </p:nvSpPr>
        <p:spPr bwMode="auto">
          <a:xfrm>
            <a:off x="1987376" y="3233056"/>
            <a:ext cx="192088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83" name="Rectangle 67"/>
          <p:cNvSpPr>
            <a:spLocks noChangeArrowheads="1"/>
          </p:cNvSpPr>
          <p:nvPr/>
        </p:nvSpPr>
        <p:spPr bwMode="auto">
          <a:xfrm>
            <a:off x="1052317" y="5194496"/>
            <a:ext cx="452439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84" name="Rectangle 68"/>
          <p:cNvSpPr>
            <a:spLocks noChangeArrowheads="1"/>
          </p:cNvSpPr>
          <p:nvPr/>
        </p:nvSpPr>
        <p:spPr bwMode="auto">
          <a:xfrm>
            <a:off x="1984501" y="5194924"/>
            <a:ext cx="460393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85" name="Rectangle 69"/>
          <p:cNvSpPr>
            <a:spLocks noChangeArrowheads="1"/>
          </p:cNvSpPr>
          <p:nvPr/>
        </p:nvSpPr>
        <p:spPr bwMode="auto">
          <a:xfrm>
            <a:off x="1509517" y="5194496"/>
            <a:ext cx="468713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86" name="Rectangle 70"/>
          <p:cNvSpPr>
            <a:spLocks noChangeArrowheads="1"/>
          </p:cNvSpPr>
          <p:nvPr/>
        </p:nvSpPr>
        <p:spPr bwMode="auto">
          <a:xfrm>
            <a:off x="2451165" y="5194496"/>
            <a:ext cx="1625535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1687" name="Rectangle 71"/>
          <p:cNvSpPr>
            <a:spLocks noChangeArrowheads="1"/>
          </p:cNvSpPr>
          <p:nvPr/>
        </p:nvSpPr>
        <p:spPr bwMode="auto">
          <a:xfrm>
            <a:off x="2157262" y="3240980"/>
            <a:ext cx="319238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11688" name="AutoShape 72"/>
          <p:cNvCxnSpPr>
            <a:cxnSpLocks noChangeShapeType="1"/>
            <a:stCxn id="111680" idx="2"/>
            <a:endCxn id="111683" idx="0"/>
          </p:cNvCxnSpPr>
          <p:nvPr/>
        </p:nvCxnSpPr>
        <p:spPr bwMode="auto">
          <a:xfrm flipH="1">
            <a:off x="1278537" y="3466485"/>
            <a:ext cx="187240" cy="1728011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111689" name="AutoShape 73"/>
          <p:cNvCxnSpPr>
            <a:cxnSpLocks noChangeShapeType="1"/>
            <a:stCxn id="111681" idx="2"/>
            <a:endCxn id="111684" idx="0"/>
          </p:cNvCxnSpPr>
          <p:nvPr/>
        </p:nvCxnSpPr>
        <p:spPr bwMode="auto">
          <a:xfrm>
            <a:off x="1843140" y="3463244"/>
            <a:ext cx="371558" cy="1731680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111690" name="AutoShape 74"/>
          <p:cNvCxnSpPr>
            <a:cxnSpLocks noChangeShapeType="1"/>
            <a:stCxn id="111682" idx="2"/>
            <a:endCxn id="111686" idx="0"/>
          </p:cNvCxnSpPr>
          <p:nvPr/>
        </p:nvCxnSpPr>
        <p:spPr bwMode="auto">
          <a:xfrm>
            <a:off x="2083420" y="3461656"/>
            <a:ext cx="1180513" cy="1732840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111691" name="AutoShape 75"/>
          <p:cNvCxnSpPr>
            <a:cxnSpLocks noChangeShapeType="1"/>
            <a:stCxn id="111687" idx="2"/>
            <a:endCxn id="111685" idx="0"/>
          </p:cNvCxnSpPr>
          <p:nvPr/>
        </p:nvCxnSpPr>
        <p:spPr bwMode="auto">
          <a:xfrm flipH="1">
            <a:off x="1743874" y="3469580"/>
            <a:ext cx="573007" cy="1724916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609600" y="1052736"/>
            <a:ext cx="4724400" cy="2895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9600" y="2043336"/>
            <a:ext cx="4876800" cy="38862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1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6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6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16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16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16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16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16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16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16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16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2" grpId="0" animBg="1"/>
      <p:bldP spid="111623" grpId="0" animBg="1"/>
      <p:bldP spid="111625" grpId="0" animBg="1"/>
      <p:bldP spid="111627" grpId="0" animBg="1"/>
      <p:bldP spid="111628" grpId="0" animBg="1"/>
      <p:bldP spid="111665" grpId="0" animBg="1"/>
      <p:bldP spid="111667" grpId="0" animBg="1"/>
      <p:bldP spid="111669" grpId="0" animBg="1"/>
      <p:bldP spid="111671" grpId="0" animBg="1"/>
      <p:bldP spid="111673" grpId="0" animBg="1"/>
      <p:bldP spid="111674" grpId="0" animBg="1"/>
      <p:bldP spid="111675" grpId="0" animBg="1"/>
      <p:bldP spid="111676" grpId="0" animBg="1"/>
      <p:bldP spid="111677" grpId="0" animBg="1"/>
      <p:bldP spid="111680" grpId="0" animBg="1"/>
      <p:bldP spid="111681" grpId="0" animBg="1"/>
      <p:bldP spid="111682" grpId="0" animBg="1"/>
      <p:bldP spid="111683" grpId="0" animBg="1"/>
      <p:bldP spid="111684" grpId="0" animBg="1"/>
      <p:bldP spid="111685" grpId="0" animBg="1"/>
      <p:bldP spid="111686" grpId="0" animBg="1"/>
      <p:bldP spid="111687" grpId="0" animBg="1"/>
      <p:bldP spid="2" grpId="0" animBg="1"/>
      <p:bldP spid="2" grpId="1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9057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3200" dirty="0" smtClean="0"/>
              <a:t>Assembly Generation: Arithmetic Instructions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57399" y="6430963"/>
            <a:ext cx="17526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6EDFF8-FDD6-4E6B-B2B8-ECB55CE78551}" type="slidenum">
              <a:rPr lang="en-US">
                <a:latin typeface="Candara" panose="020E0502030303020204" pitchFamily="34" charset="0"/>
              </a:rPr>
              <a:pPr>
                <a:defRPr/>
              </a:pPr>
              <a:t>8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8077200" cy="1600200"/>
          </a:xfrm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sz="2000" dirty="0" smtClean="0"/>
              <a:t>Instructions, like registers and words of data, are also 32 bits long</a:t>
            </a:r>
          </a:p>
          <a:p>
            <a:pPr lvl="1" eaLnBrk="1" hangingPunct="1"/>
            <a:r>
              <a:rPr lang="en-US" sz="1800" b="1" dirty="0" smtClean="0"/>
              <a:t>Example:    	</a:t>
            </a:r>
            <a:r>
              <a:rPr lang="en-US" sz="1800" b="1" dirty="0" smtClean="0"/>
              <a:t>add </a:t>
            </a:r>
            <a:r>
              <a:rPr lang="en-US" sz="1800" b="1" dirty="0" smtClean="0"/>
              <a:t>$t0</a:t>
            </a:r>
            <a:r>
              <a:rPr lang="en-US" sz="1800" b="1" dirty="0" smtClean="0"/>
              <a:t>,$</a:t>
            </a:r>
            <a:r>
              <a:rPr lang="en-US" sz="1800" b="1" dirty="0" smtClean="0"/>
              <a:t>s1</a:t>
            </a:r>
            <a:r>
              <a:rPr lang="en-US" sz="1800" b="1" dirty="0" smtClean="0"/>
              <a:t>,$</a:t>
            </a:r>
            <a:r>
              <a:rPr lang="en-US" sz="1800" b="1" dirty="0" smtClean="0"/>
              <a:t>s2</a:t>
            </a:r>
          </a:p>
          <a:p>
            <a:pPr lvl="1" eaLnBrk="1" hangingPunct="1"/>
            <a:r>
              <a:rPr lang="en-US" sz="1800" b="1" dirty="0" smtClean="0"/>
              <a:t>registers have numbers	$t0=$8, $s1=$17, $s2=$18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eaLnBrk="1" hangingPunct="1"/>
            <a:r>
              <a:rPr lang="en-US" sz="2000" dirty="0" smtClean="0"/>
              <a:t>Instruction Format:</a:t>
            </a:r>
            <a:endParaRPr lang="en-US" sz="1800" dirty="0" smtClean="0"/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1524000" y="3443288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2590800" y="34432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3498850" y="34448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4413250" y="34448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5327650" y="34448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6242050" y="34448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1524000" y="3429000"/>
            <a:ext cx="5791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op        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	 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rs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rt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rd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       </a:t>
            </a:r>
            <a:r>
              <a:rPr 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shamt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funct</a:t>
            </a:r>
            <a:endParaRPr 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1524000" y="4419600"/>
            <a:ext cx="5791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000000  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  10001       10010        01000       00000      100000</a:t>
            </a:r>
            <a:endParaRPr 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1524000" y="4433888"/>
            <a:ext cx="5791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>
            <a:off x="2590800" y="4433888"/>
            <a:ext cx="0" cy="290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>
            <a:off x="3498850" y="44354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>
            <a:off x="4413250" y="44354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9" name="Line 17"/>
          <p:cNvSpPr>
            <a:spLocks noChangeShapeType="1"/>
          </p:cNvSpPr>
          <p:nvPr/>
        </p:nvSpPr>
        <p:spPr bwMode="auto">
          <a:xfrm>
            <a:off x="5327650" y="44354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20" name="Line 18"/>
          <p:cNvSpPr>
            <a:spLocks noChangeShapeType="1"/>
          </p:cNvSpPr>
          <p:nvPr/>
        </p:nvSpPr>
        <p:spPr bwMode="auto">
          <a:xfrm>
            <a:off x="6242050" y="4435475"/>
            <a:ext cx="0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21" name="AutoShape 19"/>
          <p:cNvSpPr>
            <a:spLocks noChangeArrowheads="1"/>
          </p:cNvSpPr>
          <p:nvPr/>
        </p:nvSpPr>
        <p:spPr bwMode="auto">
          <a:xfrm>
            <a:off x="4191000" y="397668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1905000" y="5410200"/>
            <a:ext cx="5181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/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</a:rPr>
              <a:t>What do the field names stand for?</a:t>
            </a:r>
          </a:p>
        </p:txBody>
      </p:sp>
      <p:sp>
        <p:nvSpPr>
          <p:cNvPr id="177173" name="Oval 21"/>
          <p:cNvSpPr>
            <a:spLocks noChangeArrowheads="1"/>
          </p:cNvSpPr>
          <p:nvPr/>
        </p:nvSpPr>
        <p:spPr bwMode="auto">
          <a:xfrm>
            <a:off x="3429000" y="1676400"/>
            <a:ext cx="6096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 flipH="1">
            <a:off x="2133600" y="1981200"/>
            <a:ext cx="1600200" cy="1447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>
            <a:off x="3733800" y="1981200"/>
            <a:ext cx="2971800" cy="1447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3733800" y="1981200"/>
            <a:ext cx="1981200" cy="1447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7" name="Oval 25"/>
          <p:cNvSpPr>
            <a:spLocks noChangeArrowheads="1"/>
          </p:cNvSpPr>
          <p:nvPr/>
        </p:nvSpPr>
        <p:spPr bwMode="auto">
          <a:xfrm>
            <a:off x="3962400" y="1676400"/>
            <a:ext cx="39624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>
            <a:off x="4191000" y="1981200"/>
            <a:ext cx="685800" cy="1447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9" name="Oval 27"/>
          <p:cNvSpPr>
            <a:spLocks noChangeArrowheads="1"/>
          </p:cNvSpPr>
          <p:nvPr/>
        </p:nvSpPr>
        <p:spPr bwMode="auto">
          <a:xfrm flipH="1">
            <a:off x="4419600" y="1683544"/>
            <a:ext cx="381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 flipH="1">
            <a:off x="3048000" y="1995488"/>
            <a:ext cx="1524000" cy="14335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1" name="Oval 29"/>
          <p:cNvSpPr>
            <a:spLocks noChangeArrowheads="1"/>
          </p:cNvSpPr>
          <p:nvPr/>
        </p:nvSpPr>
        <p:spPr bwMode="auto">
          <a:xfrm>
            <a:off x="4846320" y="1693640"/>
            <a:ext cx="381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 flipH="1">
            <a:off x="3962400" y="1995488"/>
            <a:ext cx="1113656" cy="14335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3" name="Line 31"/>
          <p:cNvSpPr>
            <a:spLocks noChangeShapeType="1"/>
          </p:cNvSpPr>
          <p:nvPr/>
        </p:nvSpPr>
        <p:spPr bwMode="auto">
          <a:xfrm>
            <a:off x="20574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4" name="Line 32"/>
          <p:cNvSpPr>
            <a:spLocks noChangeShapeType="1"/>
          </p:cNvSpPr>
          <p:nvPr/>
        </p:nvSpPr>
        <p:spPr bwMode="auto">
          <a:xfrm>
            <a:off x="30480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39624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48768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>
            <a:off x="57912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>
            <a:off x="67818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91400" y="472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0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5400" y="4800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31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6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2" grpId="0" animBg="1"/>
      <p:bldP spid="177173" grpId="0" animBg="1"/>
      <p:bldP spid="177174" grpId="0" animBg="1"/>
      <p:bldP spid="177175" grpId="0" animBg="1"/>
      <p:bldP spid="177176" grpId="0" animBg="1"/>
      <p:bldP spid="177177" grpId="0" animBg="1"/>
      <p:bldP spid="177178" grpId="0" animBg="1"/>
      <p:bldP spid="177179" grpId="0" animBg="1"/>
      <p:bldP spid="177180" grpId="0" animBg="1"/>
      <p:bldP spid="177181" grpId="0" animBg="1"/>
      <p:bldP spid="177182" grpId="0" animBg="1"/>
      <p:bldP spid="177183" grpId="0" animBg="1"/>
      <p:bldP spid="177184" grpId="0" animBg="1"/>
      <p:bldP spid="177185" grpId="0" animBg="1"/>
      <p:bldP spid="177186" grpId="0" animBg="1"/>
      <p:bldP spid="177187" grpId="0" animBg="1"/>
      <p:bldP spid="177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behind their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PC is updated with next-PC</a:t>
            </a:r>
          </a:p>
          <a:p>
            <a:pPr lvl="1"/>
            <a:r>
              <a:rPr lang="en-US" dirty="0" smtClean="0"/>
              <a:t>Ready for Next instruction fetch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52905" y="2286000"/>
            <a:ext cx="381000" cy="990600"/>
            <a:chOff x="1392" y="2880"/>
            <a:chExt cx="288" cy="48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067105" y="34290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533705" y="3810000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14904" y="4191000"/>
            <a:ext cx="4474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762305" y="4191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838505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371905" y="3124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38705" y="2133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133905" y="2743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990905" y="3962400"/>
            <a:ext cx="7104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andara" panose="020E0502030303020204" pitchFamily="34" charset="0"/>
              </a:rPr>
              <a:t>Read</a:t>
            </a:r>
          </a:p>
          <a:p>
            <a:pPr eaLnBrk="0" hangingPunct="0"/>
            <a:r>
              <a:rPr lang="en-US" sz="1200">
                <a:latin typeface="Candara" panose="020E0502030303020204" pitchFamily="34" charset="0"/>
              </a:rPr>
              <a:t>Address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651305" y="4000500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>
                <a:latin typeface="Candara" panose="020E0502030303020204" pitchFamily="34" charset="0"/>
              </a:rPr>
              <a:t>Instruction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26860" y="3505200"/>
            <a:ext cx="9108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latin typeface="Candara" panose="020E0502030303020204" pitchFamily="34" charset="0"/>
              </a:rPr>
              <a:t>Instruction</a:t>
            </a:r>
          </a:p>
          <a:p>
            <a:pPr algn="ctr" eaLnBrk="0" hangingPunct="0"/>
            <a:r>
              <a:rPr lang="en-US" sz="1200" b="1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752905" y="2667000"/>
            <a:ext cx="45076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457505" y="4038600"/>
            <a:ext cx="35458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Candara" panose="020E0502030303020204" pitchFamily="34" charset="0"/>
              </a:rPr>
              <a:t>PC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228905" y="21336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228905" y="2133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228905" y="4191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1838505" y="24384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143305" y="29718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171755" y="342900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31" name="Line 86"/>
          <p:cNvSpPr>
            <a:spLocks noChangeShapeType="1"/>
          </p:cNvSpPr>
          <p:nvPr/>
        </p:nvSpPr>
        <p:spPr bwMode="auto">
          <a:xfrm flipH="1">
            <a:off x="1171755" y="33528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591105" y="419100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H="1">
            <a:off x="3591105" y="41148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962400" y="29718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50"/>
          <p:cNvSpPr>
            <a:spLocks noChangeShapeType="1"/>
          </p:cNvSpPr>
          <p:nvPr/>
        </p:nvSpPr>
        <p:spPr bwMode="auto">
          <a:xfrm>
            <a:off x="6311900" y="3957638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7" name="Rectangle 60"/>
          <p:cNvSpPr>
            <a:spLocks noChangeArrowheads="1"/>
          </p:cNvSpPr>
          <p:nvPr/>
        </p:nvSpPr>
        <p:spPr bwMode="auto">
          <a:xfrm>
            <a:off x="6437312" y="3898900"/>
            <a:ext cx="1247775" cy="6006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registers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($zero - $ra)</a:t>
            </a: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7732712" y="458470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7732712" y="367030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284912" y="4660900"/>
            <a:ext cx="298159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6361112" y="435610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6361112" y="397510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6361112" y="3594100"/>
            <a:ext cx="216406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H="1">
            <a:off x="6361112" y="38989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>
            <a:off x="6361112" y="35179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635750" y="3371850"/>
            <a:ext cx="1136650" cy="1463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6635750" y="3136900"/>
            <a:ext cx="1136650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Register File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5537293" y="3487738"/>
            <a:ext cx="80150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src1 addr</a:t>
            </a: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5524492" y="3840163"/>
            <a:ext cx="822341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src2 addr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5569260" y="4191000"/>
            <a:ext cx="756617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dst addr</a:t>
            </a: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6311900" y="430847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6311900" y="360521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6311900" y="465931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5446712" y="4541838"/>
            <a:ext cx="919163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write data</a:t>
            </a:r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6635750" y="4953000"/>
            <a:ext cx="1136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6799262" y="4953000"/>
            <a:ext cx="919163" cy="234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32 bits</a:t>
            </a: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7772400" y="3663950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7772400" y="454342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8064617" y="3489325"/>
            <a:ext cx="46807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src1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data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8064617" y="4365625"/>
            <a:ext cx="46807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src2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data</a:t>
            </a: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7656512" y="3365500"/>
            <a:ext cx="0" cy="146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 flipH="1">
            <a:off x="7808912" y="35941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H="1">
            <a:off x="7808912" y="45085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 flipH="1">
            <a:off x="6361112" y="45847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 flipH="1">
            <a:off x="6361112" y="42799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4038600" y="4038600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4038600" y="3657600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8" name="Rectangle 130"/>
          <p:cNvSpPr>
            <a:spLocks noChangeArrowheads="1"/>
          </p:cNvSpPr>
          <p:nvPr/>
        </p:nvSpPr>
        <p:spPr bwMode="auto">
          <a:xfrm>
            <a:off x="4038600" y="3429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latin typeface="Candara" panose="020E0502030303020204" pitchFamily="34" charset="0"/>
              </a:rPr>
              <a:t>Instr</a:t>
            </a:r>
            <a:r>
              <a:rPr lang="en-US" sz="1200" dirty="0">
                <a:latin typeface="Candara" panose="020E0502030303020204" pitchFamily="34" charset="0"/>
              </a:rPr>
              <a:t>[25-21]</a:t>
            </a:r>
          </a:p>
        </p:txBody>
      </p:sp>
      <p:sp>
        <p:nvSpPr>
          <p:cNvPr id="69" name="Rectangle 131"/>
          <p:cNvSpPr>
            <a:spLocks noChangeArrowheads="1"/>
          </p:cNvSpPr>
          <p:nvPr/>
        </p:nvSpPr>
        <p:spPr bwMode="auto">
          <a:xfrm>
            <a:off x="4038600" y="3810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latin typeface="Candara" panose="020E0502030303020204" pitchFamily="34" charset="0"/>
              </a:rPr>
              <a:t>Instr</a:t>
            </a:r>
            <a:r>
              <a:rPr lang="en-US" sz="1200" dirty="0">
                <a:latin typeface="Candara" panose="020E0502030303020204" pitchFamily="34" charset="0"/>
              </a:rPr>
              <a:t>[20-16]</a:t>
            </a: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038600" y="4343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2" name="Text Box 132"/>
          <p:cNvSpPr txBox="1">
            <a:spLocks noChangeArrowheads="1"/>
          </p:cNvSpPr>
          <p:nvPr/>
        </p:nvSpPr>
        <p:spPr bwMode="auto">
          <a:xfrm>
            <a:off x="4038600" y="4343400"/>
            <a:ext cx="10668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err="1" smtClean="0">
                <a:latin typeface="Candara" panose="020E0502030303020204" pitchFamily="34" charset="0"/>
              </a:rPr>
              <a:t>Instr</a:t>
            </a:r>
            <a:r>
              <a:rPr lang="en-US" sz="1200" dirty="0" smtClean="0">
                <a:latin typeface="Candara" panose="020E0502030303020204" pitchFamily="34" charset="0"/>
              </a:rPr>
              <a:t>[15-11</a:t>
            </a:r>
            <a:r>
              <a:rPr lang="en-US" sz="1200" dirty="0">
                <a:latin typeface="Candara" panose="020E0502030303020204" pitchFamily="34" charset="0"/>
              </a:rPr>
              <a:t>]</a:t>
            </a:r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>
            <a:off x="3962400" y="2971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5" name="Text Box 132"/>
          <p:cNvSpPr txBox="1">
            <a:spLocks noChangeArrowheads="1"/>
          </p:cNvSpPr>
          <p:nvPr/>
        </p:nvSpPr>
        <p:spPr bwMode="auto">
          <a:xfrm>
            <a:off x="3962400" y="2971800"/>
            <a:ext cx="10668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err="1" smtClean="0">
                <a:latin typeface="Candara" panose="020E0502030303020204" pitchFamily="34" charset="0"/>
              </a:rPr>
              <a:t>Instr</a:t>
            </a:r>
            <a:r>
              <a:rPr lang="en-US" sz="1200" dirty="0" smtClean="0">
                <a:latin typeface="Candara" panose="020E0502030303020204" pitchFamily="34" charset="0"/>
              </a:rPr>
              <a:t>[31-26]</a:t>
            </a:r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48200" y="26670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Opcode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390525" y="5181600"/>
            <a:ext cx="8753475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cs typeface="+mn-cs"/>
              </a:rPr>
              <a:t>Register names are used to access 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cs typeface="+mn-cs"/>
              </a:rPr>
              <a:t> respective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cs typeface="+mn-cs"/>
              </a:rPr>
              <a:t>regs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  <a:cs typeface="+mn-cs"/>
              </a:rPr>
              <a:t>Retrieve/use data in RF for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  <a:cs typeface="+mn-cs"/>
              </a:rPr>
              <a:t> the arithmetic operation.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itchFamily="34" charset="0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91204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$</a:t>
            </a:r>
            <a:r>
              <a:rPr lang="en-US" dirty="0" err="1" smtClean="0">
                <a:latin typeface="Candara" panose="020E0502030303020204" pitchFamily="34" charset="0"/>
              </a:rPr>
              <a:t>rs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76800" y="38216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$</a:t>
            </a:r>
            <a:r>
              <a:rPr lang="en-US" dirty="0" err="1" smtClean="0">
                <a:latin typeface="Candara" panose="020E0502030303020204" pitchFamily="34" charset="0"/>
              </a:rPr>
              <a:t>rt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69667" y="41264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$rd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LabTemple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DCLabTemplete</Template>
  <TotalTime>1003</TotalTime>
  <Words>2157</Words>
  <Application>Microsoft Office PowerPoint</Application>
  <PresentationFormat>화면 슬라이드 쇼(4:3)</PresentationFormat>
  <Paragraphs>657</Paragraphs>
  <Slides>27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Candara</vt:lpstr>
      <vt:lpstr>Wingdings 2</vt:lpstr>
      <vt:lpstr>Wingdings</vt:lpstr>
      <vt:lpstr>Palatino Linotype</vt:lpstr>
      <vt:lpstr>Wingdings 3</vt:lpstr>
      <vt:lpstr>Symbol</vt:lpstr>
      <vt:lpstr>맑은 고딕</vt:lpstr>
      <vt:lpstr>연세소제목체</vt:lpstr>
      <vt:lpstr>굴림</vt:lpstr>
      <vt:lpstr>YonseiLogo</vt:lpstr>
      <vt:lpstr>Trebuchet MS</vt:lpstr>
      <vt:lpstr>Arial</vt:lpstr>
      <vt:lpstr>DCLabTemplete</vt:lpstr>
      <vt:lpstr>CSI3102: Computer Architecture I</vt:lpstr>
      <vt:lpstr>MIPS Instruction Set</vt:lpstr>
      <vt:lpstr>MIPS Organization</vt:lpstr>
      <vt:lpstr>MIPS R3000 ISA</vt:lpstr>
      <vt:lpstr>MIPS Register Convention</vt:lpstr>
      <vt:lpstr>Requirements for Functions</vt:lpstr>
      <vt:lpstr>Below the Program</vt:lpstr>
      <vt:lpstr>Assembly Generation: Arithmetic Instructions</vt:lpstr>
      <vt:lpstr>Reason behind their positions</vt:lpstr>
      <vt:lpstr>MIPS Instruction Fields</vt:lpstr>
      <vt:lpstr>Assembly Generation: Load Instruction</vt:lpstr>
      <vt:lpstr>Assembly Generation: Store Instruction</vt:lpstr>
      <vt:lpstr>What happens to the offset ?</vt:lpstr>
      <vt:lpstr>Assembling Code</vt:lpstr>
      <vt:lpstr>Assembling Branches</vt:lpstr>
      <vt:lpstr>What happens to the br. offset ?</vt:lpstr>
      <vt:lpstr>Specifying Branch Destinations</vt:lpstr>
      <vt:lpstr>Assembling Branches Example</vt:lpstr>
      <vt:lpstr>Assembling Jumps</vt:lpstr>
      <vt:lpstr>Assembling the concatenations</vt:lpstr>
      <vt:lpstr> CISC Vs RISC  Example Program</vt:lpstr>
      <vt:lpstr>PowerPoint 프레젠테이션</vt:lpstr>
      <vt:lpstr>The CISC Approach</vt:lpstr>
      <vt:lpstr>PowerPoint 프레젠테이션</vt:lpstr>
      <vt:lpstr>PowerPoint 프레젠테이션</vt:lpstr>
      <vt:lpstr>The Performance Equation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Multicore Computing</dc:title>
  <dc:creator>kyoung</dc:creator>
  <cp:lastModifiedBy>Registered User</cp:lastModifiedBy>
  <cp:revision>93</cp:revision>
  <dcterms:created xsi:type="dcterms:W3CDTF">2012-01-04T05:21:43Z</dcterms:created>
  <dcterms:modified xsi:type="dcterms:W3CDTF">2016-03-15T05:34:57Z</dcterms:modified>
</cp:coreProperties>
</file>