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sldIdLst>
    <p:sldId id="443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268" r:id="rId43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45"/>
      <p:bold r:id="rId46"/>
      <p:italic r:id="rId47"/>
      <p:boldItalic r:id="rId48"/>
    </p:embeddedFont>
    <p:embeddedFont>
      <p:font typeface="Candara" panose="020E0502030303020204" pitchFamily="34" charset="0"/>
      <p:regular r:id="rId49"/>
      <p:bold r:id="rId50"/>
      <p:italic r:id="rId51"/>
      <p:boldItalic r:id="rId52"/>
    </p:embeddedFont>
    <p:embeddedFont>
      <p:font typeface="연세소제목체" panose="020B0600000101010101" charset="-127"/>
      <p:regular r:id="rId53"/>
    </p:embeddedFont>
    <p:embeddedFont>
      <p:font typeface="Palatino Linotype" panose="02040502050505030304" pitchFamily="18" charset="0"/>
      <p:regular r:id="rId54"/>
      <p:bold r:id="rId55"/>
      <p:italic r:id="rId56"/>
      <p:boldItalic r:id="rId57"/>
    </p:embeddedFont>
    <p:embeddedFont>
      <p:font typeface="YonseiLogo" panose="020B0600000101010101"/>
      <p:regular r:id="rId58"/>
    </p:embeddedFont>
    <p:embeddedFont>
      <p:font typeface="맑은 고딕" panose="020B0503020000020004" pitchFamily="50" charset="-127"/>
      <p:regular r:id="rId59"/>
      <p:bold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>
      <p:cViewPr varScale="1">
        <p:scale>
          <a:sx n="116" d="100"/>
          <a:sy n="116" d="100"/>
        </p:scale>
        <p:origin x="106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445E-F584-4D49-993C-E4F5FC14EBF5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12F3D-FE3C-499D-9ED3-407FD3066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5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773CA-4B1C-4D80-9737-943E9E5DBEF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 lIns="92975" tIns="46488" rIns="92975" bIns="464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994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DA0F21-8A13-463F-8793-AAD465F9BB6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class handout</a:t>
            </a:r>
          </a:p>
        </p:txBody>
      </p:sp>
    </p:spTree>
    <p:extLst>
      <p:ext uri="{BB962C8B-B14F-4D97-AF65-F5344CB8AC3E}">
        <p14:creationId xmlns:p14="http://schemas.microsoft.com/office/powerpoint/2010/main" val="235824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EECFB-BFD3-4557-A002-60E05D30AD8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85715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EECFB-BFD3-4557-A002-60E05D30AD8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4104167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5E35F-AF92-418E-AE2D-6860D02D778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3493872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9F6AF-5AC4-4075-853B-F8C451D4D79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3287257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9F6AF-5AC4-4075-853B-F8C451D4D79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746643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1643A-08E8-4940-BC59-56E8A11BE03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3036655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B9C67-4AC5-4BAA-ACD9-0E3A5634760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2896118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B9C67-4AC5-4BAA-ACD9-0E3A5634760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3664115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3C9F5-25E5-404B-B1C6-362F5279BAB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350152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1350A-F707-4641-AA73-8423874AA32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340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C60BA-C5F9-461B-905A-1D6089A4C88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755632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C60BA-C5F9-461B-905A-1D6089A4C88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3841127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4516F-8DFD-4B6D-966F-BA5646BB226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412828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382DA-FB31-45B3-B265-797843A0051B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70" tIns="44441" rIns="90470" bIns="4444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0031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12F3D-FE3C-499D-9ED3-407FD306626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2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B7969-207B-4B4B-BD1A-C83CCECD753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90255" tIns="44335" rIns="90255" bIns="44335"/>
          <a:lstStyle/>
          <a:p>
            <a:pPr eaLnBrk="1" hangingPunct="1"/>
            <a:endParaRPr lang="en-US" smtClean="0"/>
          </a:p>
        </p:txBody>
      </p:sp>
      <p:sp>
        <p:nvSpPr>
          <p:cNvPr id="37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6747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8153B-C08C-489C-AED0-AE58B54B6976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lw	35	19	8		8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sub	0	8	18	8	0	34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sw	43	19	8		32</a:t>
            </a:r>
          </a:p>
        </p:txBody>
      </p:sp>
    </p:spTree>
    <p:extLst>
      <p:ext uri="{BB962C8B-B14F-4D97-AF65-F5344CB8AC3E}">
        <p14:creationId xmlns:p14="http://schemas.microsoft.com/office/powerpoint/2010/main" val="121079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F0060-FE4D-46D9-8088-CED83954649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Good exam questions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jalr rs,rd   0  rs  0 rd  0  9</a:t>
            </a:r>
          </a:p>
          <a:p>
            <a:pPr eaLnBrk="1" hangingPunct="1"/>
            <a:r>
              <a:rPr lang="en-US" smtClean="0"/>
              <a:t>	jump to instr whose addr is in rs and save addr of next inst (PC+4) in rd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the PowerPC addressing modes of update addressing and indexed addressing (will have to expand the RegFile to be three read port and two write port)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andi, ori, addi - have to have both a signextend and a zeroextend and choose between the two, will have to augment the ALUop encoding (since can’t get the op information out of the funct bits as with R-type)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mult rs, rt with the result being left in hi|lo - so also include the mfhi and mflo instructions (will have to add a multiplier, the hi and lo registers and then a couple of muxes and their control).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barrel shifter</a:t>
            </a:r>
          </a:p>
        </p:txBody>
      </p:sp>
    </p:spTree>
    <p:extLst>
      <p:ext uri="{BB962C8B-B14F-4D97-AF65-F5344CB8AC3E}">
        <p14:creationId xmlns:p14="http://schemas.microsoft.com/office/powerpoint/2010/main" val="175403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BA68CB-39CF-473C-A10F-18ABD487267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class handout</a:t>
            </a:r>
          </a:p>
        </p:txBody>
      </p:sp>
    </p:spTree>
    <p:extLst>
      <p:ext uri="{BB962C8B-B14F-4D97-AF65-F5344CB8AC3E}">
        <p14:creationId xmlns:p14="http://schemas.microsoft.com/office/powerpoint/2010/main" val="418209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EE13E-C63A-47EA-8C06-5D4748CBA22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2497743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436C8-CCA4-49B1-8A60-9422AAA454E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34454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50122-001D-409D-B086-57B1B88A4EE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2950" cy="3414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Good exam questions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jalr rs,rd   0  rs  0 rd  0  9</a:t>
            </a:r>
          </a:p>
          <a:p>
            <a:pPr eaLnBrk="1" hangingPunct="1"/>
            <a:r>
              <a:rPr lang="en-US" smtClean="0"/>
              <a:t>	jump to instr whose addr is in rs and save addr of next inst (PC+4) in rd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the PowerPC addressing modes of update addressing and indexed addressing (will have to expand the RegFile to be three read port and two write port)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andi, ori, addi - have to have both a signextend and a zeroextend and choose between the two, will have to augment the ALUop encoding (since can’t get the op information out of the funct bits as with R-type)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mult rs, rt with the result being left in hi|lo - so also include the mfhi and mflo instructions (will have to add a multiplier, the hi and lo registers and then a couple of muxes and their control).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barrel shifter</a:t>
            </a:r>
          </a:p>
        </p:txBody>
      </p:sp>
    </p:spTree>
    <p:extLst>
      <p:ext uri="{BB962C8B-B14F-4D97-AF65-F5344CB8AC3E}">
        <p14:creationId xmlns:p14="http://schemas.microsoft.com/office/powerpoint/2010/main" val="426291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556792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Trebuchet MS" pitchFamily="34" charset="0"/>
              </a:defRPr>
            </a:lvl1pPr>
          </a:lstStyle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03648" y="3645024"/>
            <a:ext cx="6400800" cy="72008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  <a:latin typeface="YonseiLog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altLang="ko-KR" dirty="0" smtClean="0"/>
              <a:t>Click to edit Master subtitle style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C1B2-8E71-4E90-87C3-C65AE4F8A8D5}" type="datetime1">
              <a:rPr lang="en-US" altLang="ko-KR" smtClean="0"/>
              <a:t>3/9/2016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835696" y="6346378"/>
            <a:ext cx="2895600" cy="365125"/>
          </a:xfrm>
        </p:spPr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60633" y="6339248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10011" y="4407495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Dependable Computing Lab.</a:t>
            </a:r>
          </a:p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Dept.</a:t>
            </a:r>
            <a:r>
              <a:rPr lang="en-US" altLang="ko-KR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 of Computer Science</a:t>
            </a:r>
          </a:p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Yonsei</a:t>
            </a:r>
            <a:r>
              <a:rPr lang="en-US" altLang="ko-KR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 University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YonseiLogo" pitchFamily="2" charset="0"/>
              <a:ea typeface="연세소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59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3E63-6A0F-4AF7-BCC3-133307047941}" type="datetime1">
              <a:rPr lang="en-US" altLang="ko-KR" smtClean="0"/>
              <a:t>3/9/2016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AE1E-FD7A-4504-B193-D65FF6CB44DB}" type="datetime1">
              <a:rPr lang="en-US" altLang="ko-KR" smtClean="0"/>
              <a:t>3/9/2016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5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5F2F-CBC5-44A0-950E-0BD01FF55346}" type="datetime1">
              <a:rPr lang="en-US" altLang="ko-KR" smtClean="0"/>
              <a:t>3/9/2016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5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>
            <a:lvl1pPr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753475" cy="5404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FE8C2F59-4D07-4A36-BFCF-895D75CF0B7D}" type="datetime1">
              <a:rPr lang="en-US" altLang="ko-KR" smtClean="0"/>
              <a:t>3/9/2016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02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43A63-6BA2-4955-837D-CBF9C48FFB0D}" type="datetime1">
              <a:rPr lang="en-US" altLang="ko-KR" smtClean="0"/>
              <a:t>3/9/2016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2016 -- Lecture #3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85903-0D27-48DF-B157-886E31158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20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186A-5ECD-4A72-BE00-58E1625404A3}" type="datetime1">
              <a:rPr lang="en-US" altLang="ko-KR" smtClean="0"/>
              <a:t>3/9/2016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99592" y="6339248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1124745"/>
            <a:ext cx="8208912" cy="5040559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51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6F050D-AC73-4423-9CF2-8D1916C07912}" type="datetime1">
              <a:rPr lang="en-US" altLang="ko-KR" smtClean="0"/>
              <a:t>3/9/2016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6"/>
          </p:nvPr>
        </p:nvSpPr>
        <p:spPr>
          <a:xfrm>
            <a:off x="899592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11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0876-A8FB-4DB1-B2E2-BAA5534D732F}" type="datetime1">
              <a:rPr lang="en-US" altLang="ko-KR" smtClean="0"/>
              <a:t>3/9/2016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71600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FC2-03B9-4DC7-B1C0-07F0690E9E07}" type="datetime1">
              <a:rPr lang="en-US" altLang="ko-KR" smtClean="0"/>
              <a:t>3/9/2016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71600" y="6339248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68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15B6-5483-47A9-A9C8-9BC8B32DA69B}" type="datetime1">
              <a:rPr lang="en-US" altLang="ko-KR" smtClean="0"/>
              <a:t>3/9/2016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71600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CD18-6B9B-4444-9083-C9DCCE17EE81}" type="datetime1">
              <a:rPr lang="en-US" altLang="ko-KR" smtClean="0"/>
              <a:t>3/9/2016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99592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21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6CC-7028-453F-82E2-C0EE0695265A}" type="datetime1">
              <a:rPr lang="en-US" altLang="ko-KR" smtClean="0"/>
              <a:t>3/9/2016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71600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DAAB-BFAA-418B-B0B3-0A909BFC74D6}" type="datetime1">
              <a:rPr lang="en-US" altLang="ko-KR" smtClean="0"/>
              <a:t>3/9/2016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#3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7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4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38299" y="63392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B134D-8774-4354-A6AB-28A224595A2E}" type="datetime1">
              <a:rPr lang="en-US" altLang="ko-KR" smtClean="0"/>
              <a:t>3/9/2016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676400" y="63392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Spring 2016 -- Lecture #3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9592" y="6339249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  <a:effectLst>
            <a:outerShdw blurRad="40000" dist="127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23528" y="6165304"/>
            <a:ext cx="849694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>
            <a:outerShdw blurRad="40000" dist="127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kyoung\Downloads\DC LAB3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212260"/>
            <a:ext cx="1503247" cy="61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4" y="6239644"/>
            <a:ext cx="548680" cy="54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l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143001"/>
            <a:ext cx="7086600" cy="121919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/>
              <a:t>CSI3102: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Computer Architecture I</a:t>
            </a:r>
            <a:endParaRPr lang="en-US" sz="4000" dirty="0"/>
          </a:p>
        </p:txBody>
      </p:sp>
      <p:sp>
        <p:nvSpPr>
          <p:cNvPr id="4" name="Subtitle 4"/>
          <p:cNvSpPr>
            <a:spLocks noGrp="1"/>
          </p:cNvSpPr>
          <p:nvPr>
            <p:ph type="subTitle" idx="1"/>
          </p:nvPr>
        </p:nvSpPr>
        <p:spPr>
          <a:xfrm>
            <a:off x="467544" y="2648624"/>
            <a:ext cx="7467600" cy="533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andara" panose="020E0502030303020204" pitchFamily="34" charset="0"/>
              </a:rPr>
              <a:t>Simple Processor Implementation</a:t>
            </a:r>
            <a:endParaRPr lang="en-US" sz="3000" b="1" dirty="0"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744" y="3196733"/>
            <a:ext cx="41585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latin typeface="Candara" panose="020E0502030303020204" pitchFamily="34" charset="0"/>
              </a:rPr>
              <a:t>Recommended Reading :</a:t>
            </a:r>
            <a:r>
              <a:rPr lang="en-US" sz="2800" dirty="0" smtClean="0">
                <a:latin typeface="Candara" panose="020E0502030303020204" pitchFamily="34" charset="0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ndara" panose="020E0502030303020204" pitchFamily="34" charset="0"/>
              </a:rPr>
              <a:t>COAD - Chapter 5.1 – 5.4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580526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ko-KR" dirty="0" smtClean="0">
                <a:ea typeface="굴림" pitchFamily="50" charset="-127"/>
              </a:rPr>
              <a:t>Courtesy of </a:t>
            </a:r>
            <a:r>
              <a:rPr lang="en-US" altLang="ko-KR" dirty="0" smtClean="0"/>
              <a:t>Prof. </a:t>
            </a:r>
            <a:r>
              <a:rPr lang="en-US" altLang="ko-KR" dirty="0" err="1" smtClean="0"/>
              <a:t>Aviral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Shrivastava</a:t>
            </a:r>
            <a:r>
              <a:rPr lang="en-US" altLang="ko-KR" dirty="0" smtClean="0"/>
              <a:t> in ASU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24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Instructions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382000" cy="541813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Fetching instructions involves</a:t>
            </a:r>
          </a:p>
          <a:p>
            <a:pPr lvl="1"/>
            <a:r>
              <a:rPr lang="en-US" sz="1800" dirty="0" smtClean="0"/>
              <a:t>reading the instruction from the Instruction Memory</a:t>
            </a:r>
          </a:p>
          <a:p>
            <a:pPr lvl="1"/>
            <a:r>
              <a:rPr lang="en-US" sz="1800" dirty="0" smtClean="0"/>
              <a:t>updating the PC to hold the address of the next instruction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 is updated every cycle, so it does not need an explicit write control signal</a:t>
            </a:r>
          </a:p>
          <a:p>
            <a:pPr lvl="1"/>
            <a:r>
              <a:rPr lang="en-US" sz="18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Memory is read every cycle, so it doesn’t need an explicit read control signal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67050" y="2133600"/>
            <a:ext cx="2743200" cy="2743200"/>
            <a:chOff x="3067050" y="2133600"/>
            <a:chExt cx="2743200" cy="27432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4648200" y="2286000"/>
              <a:ext cx="381000" cy="990600"/>
              <a:chOff x="1392" y="2880"/>
              <a:chExt cx="288" cy="480"/>
            </a:xfrm>
          </p:grpSpPr>
          <p:sp>
            <p:nvSpPr>
              <p:cNvPr id="16407" name="Line 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Line 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Line 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Line 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Line 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Line 1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Line 1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89" name="Rectangle 12"/>
            <p:cNvSpPr>
              <a:spLocks noChangeArrowheads="1"/>
            </p:cNvSpPr>
            <p:nvPr/>
          </p:nvSpPr>
          <p:spPr bwMode="auto">
            <a:xfrm>
              <a:off x="3962400" y="3429000"/>
              <a:ext cx="14478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Rectangle 13"/>
            <p:cNvSpPr>
              <a:spLocks noChangeArrowheads="1"/>
            </p:cNvSpPr>
            <p:nvPr/>
          </p:nvSpPr>
          <p:spPr bwMode="auto">
            <a:xfrm>
              <a:off x="3429000" y="3810000"/>
              <a:ext cx="2286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Line 14"/>
            <p:cNvSpPr>
              <a:spLocks noChangeShapeType="1"/>
            </p:cNvSpPr>
            <p:nvPr/>
          </p:nvSpPr>
          <p:spPr bwMode="auto">
            <a:xfrm>
              <a:off x="5410200" y="41910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15"/>
            <p:cNvSpPr>
              <a:spLocks noChangeShapeType="1"/>
            </p:cNvSpPr>
            <p:nvPr/>
          </p:nvSpPr>
          <p:spPr bwMode="auto">
            <a:xfrm>
              <a:off x="3657600" y="41910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16"/>
            <p:cNvSpPr>
              <a:spLocks noChangeShapeType="1"/>
            </p:cNvSpPr>
            <p:nvPr/>
          </p:nvSpPr>
          <p:spPr bwMode="auto">
            <a:xfrm>
              <a:off x="3733800" y="24384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7"/>
            <p:cNvSpPr>
              <a:spLocks noChangeShapeType="1"/>
            </p:cNvSpPr>
            <p:nvPr/>
          </p:nvSpPr>
          <p:spPr bwMode="auto">
            <a:xfrm>
              <a:off x="4267200" y="31242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8"/>
            <p:cNvSpPr>
              <a:spLocks noChangeShapeType="1"/>
            </p:cNvSpPr>
            <p:nvPr/>
          </p:nvSpPr>
          <p:spPr bwMode="auto">
            <a:xfrm>
              <a:off x="5334000" y="21336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9"/>
            <p:cNvSpPr>
              <a:spLocks noChangeShapeType="1"/>
            </p:cNvSpPr>
            <p:nvPr/>
          </p:nvSpPr>
          <p:spPr bwMode="auto">
            <a:xfrm>
              <a:off x="5029200" y="27432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20"/>
            <p:cNvSpPr txBox="1">
              <a:spLocks noChangeArrowheads="1"/>
            </p:cNvSpPr>
            <p:nvPr/>
          </p:nvSpPr>
          <p:spPr bwMode="auto">
            <a:xfrm>
              <a:off x="3886200" y="3962400"/>
              <a:ext cx="741363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</a:t>
              </a:r>
            </a:p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16398" name="Text Box 21"/>
            <p:cNvSpPr txBox="1">
              <a:spLocks noChangeArrowheads="1"/>
            </p:cNvSpPr>
            <p:nvPr/>
          </p:nvSpPr>
          <p:spPr bwMode="auto">
            <a:xfrm>
              <a:off x="4546600" y="4000500"/>
              <a:ext cx="885825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dirty="0"/>
                <a:t>Instruction</a:t>
              </a:r>
            </a:p>
          </p:txBody>
        </p:sp>
        <p:sp>
          <p:nvSpPr>
            <p:cNvPr id="16399" name="Text Box 22"/>
            <p:cNvSpPr txBox="1">
              <a:spLocks noChangeArrowheads="1"/>
            </p:cNvSpPr>
            <p:nvPr/>
          </p:nvSpPr>
          <p:spPr bwMode="auto">
            <a:xfrm>
              <a:off x="4191000" y="3505200"/>
              <a:ext cx="973138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Instruction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16400" name="Text Box 23"/>
            <p:cNvSpPr txBox="1">
              <a:spLocks noChangeArrowheads="1"/>
            </p:cNvSpPr>
            <p:nvPr/>
          </p:nvSpPr>
          <p:spPr bwMode="auto">
            <a:xfrm>
              <a:off x="4648200" y="2667000"/>
              <a:ext cx="481013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Add</a:t>
              </a:r>
            </a:p>
          </p:txBody>
        </p:sp>
        <p:sp>
          <p:nvSpPr>
            <p:cNvPr id="16401" name="Text Box 24"/>
            <p:cNvSpPr txBox="1">
              <a:spLocks noChangeArrowheads="1"/>
            </p:cNvSpPr>
            <p:nvPr/>
          </p:nvSpPr>
          <p:spPr bwMode="auto">
            <a:xfrm>
              <a:off x="3352800" y="4038600"/>
              <a:ext cx="3952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PC</a:t>
              </a:r>
            </a:p>
          </p:txBody>
        </p:sp>
        <p:sp>
          <p:nvSpPr>
            <p:cNvPr id="16402" name="Line 25"/>
            <p:cNvSpPr>
              <a:spLocks noChangeShapeType="1"/>
            </p:cNvSpPr>
            <p:nvPr/>
          </p:nvSpPr>
          <p:spPr bwMode="auto">
            <a:xfrm>
              <a:off x="3124200" y="2133600"/>
              <a:ext cx="2209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26"/>
            <p:cNvSpPr>
              <a:spLocks noChangeShapeType="1"/>
            </p:cNvSpPr>
            <p:nvPr/>
          </p:nvSpPr>
          <p:spPr bwMode="auto">
            <a:xfrm>
              <a:off x="3124200" y="2133600"/>
              <a:ext cx="0" cy="2057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27"/>
            <p:cNvSpPr>
              <a:spLocks noChangeShapeType="1"/>
            </p:cNvSpPr>
            <p:nvPr/>
          </p:nvSpPr>
          <p:spPr bwMode="auto">
            <a:xfrm>
              <a:off x="3124200" y="41910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28"/>
            <p:cNvSpPr>
              <a:spLocks noChangeShapeType="1"/>
            </p:cNvSpPr>
            <p:nvPr/>
          </p:nvSpPr>
          <p:spPr bwMode="auto">
            <a:xfrm>
              <a:off x="3733800" y="2438400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Text Box 29"/>
            <p:cNvSpPr txBox="1">
              <a:spLocks noChangeArrowheads="1"/>
            </p:cNvSpPr>
            <p:nvPr/>
          </p:nvSpPr>
          <p:spPr bwMode="auto">
            <a:xfrm>
              <a:off x="4038600" y="2971800"/>
              <a:ext cx="26828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4</a:t>
              </a:r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067050" y="3429000"/>
              <a:ext cx="323850" cy="2635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31" name="Line 86"/>
            <p:cNvSpPr>
              <a:spLocks noChangeShapeType="1"/>
            </p:cNvSpPr>
            <p:nvPr/>
          </p:nvSpPr>
          <p:spPr bwMode="auto">
            <a:xfrm flipH="1">
              <a:off x="3067050" y="3352800"/>
              <a:ext cx="1524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5486400" y="4191000"/>
              <a:ext cx="323850" cy="2635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33" name="Line 86"/>
            <p:cNvSpPr>
              <a:spLocks noChangeShapeType="1"/>
            </p:cNvSpPr>
            <p:nvPr/>
          </p:nvSpPr>
          <p:spPr bwMode="auto">
            <a:xfrm flipH="1">
              <a:off x="5486400" y="4114800"/>
              <a:ext cx="1524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7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Instructions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836712"/>
            <a:ext cx="7848600" cy="10191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Decoding instructions involves</a:t>
            </a:r>
          </a:p>
          <a:p>
            <a:pPr lvl="1"/>
            <a:r>
              <a:rPr lang="en-US" sz="2000" dirty="0" smtClean="0"/>
              <a:t>sending the fetched instruction’s </a:t>
            </a:r>
            <a:r>
              <a:rPr lang="en-US" sz="2000" dirty="0" err="1" smtClean="0"/>
              <a:t>opcode</a:t>
            </a:r>
            <a:r>
              <a:rPr lang="en-US" sz="2000" dirty="0" smtClean="0"/>
              <a:t> and function field bits to the control unit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581400" y="427064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267200" y="2746648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895600" y="3965848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Instruction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67200" y="3508648"/>
            <a:ext cx="2438400" cy="1447800"/>
            <a:chOff x="1968" y="2208"/>
            <a:chExt cx="1536" cy="912"/>
          </a:xfrm>
        </p:grpSpPr>
        <p:sp>
          <p:nvSpPr>
            <p:cNvPr id="17420" name="Rectangle 8"/>
            <p:cNvSpPr>
              <a:spLocks noChangeArrowheads="1"/>
            </p:cNvSpPr>
            <p:nvPr/>
          </p:nvSpPr>
          <p:spPr bwMode="auto">
            <a:xfrm>
              <a:off x="2256" y="2208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9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0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1"/>
            <p:cNvSpPr>
              <a:spLocks noChangeShapeType="1"/>
            </p:cNvSpPr>
            <p:nvPr/>
          </p:nvSpPr>
          <p:spPr bwMode="auto">
            <a:xfrm>
              <a:off x="3168" y="2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2"/>
            <p:cNvSpPr>
              <a:spLocks noChangeShapeType="1"/>
            </p:cNvSpPr>
            <p:nvPr/>
          </p:nvSpPr>
          <p:spPr bwMode="auto">
            <a:xfrm>
              <a:off x="3168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13"/>
            <p:cNvSpPr txBox="1">
              <a:spLocks noChangeArrowheads="1"/>
            </p:cNvSpPr>
            <p:nvPr/>
          </p:nvSpPr>
          <p:spPr bwMode="auto">
            <a:xfrm>
              <a:off x="2208" y="2928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17426" name="Text Box 14"/>
            <p:cNvSpPr txBox="1">
              <a:spLocks noChangeArrowheads="1"/>
            </p:cNvSpPr>
            <p:nvPr/>
          </p:nvSpPr>
          <p:spPr bwMode="auto">
            <a:xfrm>
              <a:off x="2208" y="2208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1</a:t>
              </a:r>
            </a:p>
          </p:txBody>
        </p:sp>
        <p:sp>
          <p:nvSpPr>
            <p:cNvPr id="17427" name="Text Box 15"/>
            <p:cNvSpPr txBox="1">
              <a:spLocks noChangeArrowheads="1"/>
            </p:cNvSpPr>
            <p:nvPr/>
          </p:nvSpPr>
          <p:spPr bwMode="auto">
            <a:xfrm>
              <a:off x="2208" y="2448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2</a:t>
              </a:r>
            </a:p>
          </p:txBody>
        </p:sp>
        <p:sp>
          <p:nvSpPr>
            <p:cNvPr id="17428" name="Text Box 16"/>
            <p:cNvSpPr txBox="1">
              <a:spLocks noChangeArrowheads="1"/>
            </p:cNvSpPr>
            <p:nvPr/>
          </p:nvSpPr>
          <p:spPr bwMode="auto">
            <a:xfrm>
              <a:off x="2208" y="2688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Addr</a:t>
              </a:r>
            </a:p>
          </p:txBody>
        </p:sp>
        <p:sp>
          <p:nvSpPr>
            <p:cNvPr id="17429" name="Text Box 17"/>
            <p:cNvSpPr txBox="1">
              <a:spLocks noChangeArrowheads="1"/>
            </p:cNvSpPr>
            <p:nvPr/>
          </p:nvSpPr>
          <p:spPr bwMode="auto">
            <a:xfrm>
              <a:off x="2412" y="2352"/>
              <a:ext cx="49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Register</a:t>
              </a:r>
            </a:p>
            <a:p>
              <a:pPr algn="ctr" eaLnBrk="0" hangingPunct="0"/>
              <a:endParaRPr lang="en-US" sz="1200" b="1"/>
            </a:p>
            <a:p>
              <a:pPr algn="ctr" eaLnBrk="0" hangingPunct="0"/>
              <a:r>
                <a:rPr lang="en-US" sz="1200" b="1"/>
                <a:t>File</a:t>
              </a:r>
            </a:p>
          </p:txBody>
        </p:sp>
        <p:sp>
          <p:nvSpPr>
            <p:cNvPr id="17430" name="Text Box 18"/>
            <p:cNvSpPr txBox="1">
              <a:spLocks noChangeArrowheads="1"/>
            </p:cNvSpPr>
            <p:nvPr/>
          </p:nvSpPr>
          <p:spPr bwMode="auto">
            <a:xfrm>
              <a:off x="2784" y="2304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1</a:t>
              </a:r>
            </a:p>
          </p:txBody>
        </p:sp>
        <p:sp>
          <p:nvSpPr>
            <p:cNvPr id="17431" name="Text Box 19"/>
            <p:cNvSpPr txBox="1">
              <a:spLocks noChangeArrowheads="1"/>
            </p:cNvSpPr>
            <p:nvPr/>
          </p:nvSpPr>
          <p:spPr bwMode="auto">
            <a:xfrm>
              <a:off x="2800" y="2736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2</a:t>
              </a:r>
            </a:p>
          </p:txBody>
        </p:sp>
      </p:grpSp>
      <p:sp>
        <p:nvSpPr>
          <p:cNvPr id="17416" name="Oval 20"/>
          <p:cNvSpPr>
            <a:spLocks noChangeArrowheads="1"/>
          </p:cNvSpPr>
          <p:nvPr/>
        </p:nvSpPr>
        <p:spPr bwMode="auto">
          <a:xfrm>
            <a:off x="4572000" y="2060848"/>
            <a:ext cx="762000" cy="1219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Control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Unit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7418" name="Line 22"/>
          <p:cNvSpPr>
            <a:spLocks noChangeShapeType="1"/>
          </p:cNvSpPr>
          <p:nvPr/>
        </p:nvSpPr>
        <p:spPr bwMode="auto">
          <a:xfrm>
            <a:off x="4267200" y="274664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3735" name="Rectangle 23"/>
          <p:cNvSpPr>
            <a:spLocks noChangeArrowheads="1"/>
          </p:cNvSpPr>
          <p:nvPr/>
        </p:nvSpPr>
        <p:spPr bwMode="auto">
          <a:xfrm>
            <a:off x="381000" y="5332512"/>
            <a:ext cx="7848600" cy="7007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741363" lvl="1" indent="-246063" eaLnBrk="0" hangingPunct="0">
              <a:lnSpc>
                <a:spcPct val="80000"/>
              </a:lnSpc>
              <a:spcBef>
                <a:spcPct val="40000"/>
              </a:spcBef>
              <a:buClr>
                <a:srgbClr val="150EA6"/>
              </a:buClr>
              <a:buFont typeface="Palatino Linotype" pitchFamily="18" charset="0"/>
              <a:buChar char="−"/>
            </a:pPr>
            <a:r>
              <a:rPr lang="en-US" sz="2400" dirty="0">
                <a:solidFill>
                  <a:srgbClr val="150EA6"/>
                </a:solidFill>
                <a:latin typeface="Candara" panose="020E0502030303020204" pitchFamily="34" charset="0"/>
              </a:rPr>
              <a:t>reading two values from the Register File</a:t>
            </a:r>
          </a:p>
          <a:p>
            <a:pPr marL="1146175" lvl="2" indent="-176213" eaLnBrk="0" hangingPunct="0">
              <a:lnSpc>
                <a:spcPct val="75000"/>
              </a:lnSpc>
              <a:spcBef>
                <a:spcPct val="40000"/>
              </a:spcBef>
              <a:buClr>
                <a:srgbClr val="4E3712"/>
              </a:buClr>
              <a:buFontTx/>
              <a:buChar char="•"/>
            </a:pPr>
            <a:r>
              <a:rPr lang="en-US" sz="2000" dirty="0">
                <a:solidFill>
                  <a:srgbClr val="4E3712"/>
                </a:solidFill>
                <a:latin typeface="Candara" panose="020E0502030303020204" pitchFamily="34" charset="0"/>
              </a:rPr>
              <a:t>Register File addresses are contained in the instruction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08042" y="3356248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rs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08042" y="373724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rt</a:t>
            </a:r>
            <a:endParaRPr lang="en-US" b="1" dirty="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733800" y="2441848"/>
            <a:ext cx="743793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</a:rPr>
              <a:t>6+6=12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6" name="Line 86"/>
          <p:cNvSpPr>
            <a:spLocks noChangeShapeType="1"/>
          </p:cNvSpPr>
          <p:nvPr/>
        </p:nvSpPr>
        <p:spPr bwMode="auto">
          <a:xfrm flipH="1">
            <a:off x="4324350" y="2670448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/>
      <p:bldP spid="17416" grpId="0" animBg="1"/>
      <p:bldP spid="17418" grpId="0" animBg="1"/>
      <p:bldP spid="243735" grpId="0"/>
      <p:bldP spid="23" grpId="0"/>
      <p:bldP spid="24" grpId="0"/>
      <p:bldP spid="25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R Format Operations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914400"/>
            <a:ext cx="8305800" cy="5248275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R format operations 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add, sub,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slt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, and, or</a:t>
            </a:r>
            <a:r>
              <a:rPr lang="en-US" sz="2000" dirty="0" smtClean="0"/>
              <a:t>)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perform the indicated (by </a:t>
            </a:r>
            <a:r>
              <a:rPr lang="en-US" sz="1800" dirty="0" smtClean="0">
                <a:solidFill>
                  <a:srgbClr val="FF0000"/>
                </a:solidFill>
              </a:rPr>
              <a:t>op</a:t>
            </a:r>
            <a:r>
              <a:rPr lang="en-US" sz="1800" dirty="0" smtClean="0"/>
              <a:t> and </a:t>
            </a:r>
            <a:r>
              <a:rPr lang="en-US" sz="1800" dirty="0" err="1" smtClean="0">
                <a:solidFill>
                  <a:srgbClr val="FF0000"/>
                </a:solidFill>
              </a:rPr>
              <a:t>funct</a:t>
            </a:r>
            <a:r>
              <a:rPr lang="en-US" sz="1800" dirty="0" smtClean="0"/>
              <a:t>) operation on values in </a:t>
            </a:r>
            <a:r>
              <a:rPr lang="en-US" sz="1800" dirty="0" err="1" smtClean="0">
                <a:solidFill>
                  <a:srgbClr val="FF0000"/>
                </a:solidFill>
              </a:rPr>
              <a:t>rs</a:t>
            </a:r>
            <a:r>
              <a:rPr lang="en-US" sz="1800" dirty="0" smtClean="0"/>
              <a:t> and </a:t>
            </a:r>
            <a:r>
              <a:rPr lang="en-US" sz="1800" dirty="0" err="1" smtClean="0">
                <a:solidFill>
                  <a:srgbClr val="FF0000"/>
                </a:solidFill>
              </a:rPr>
              <a:t>rt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store the result back into the Register File (into location </a:t>
            </a:r>
            <a:r>
              <a:rPr lang="en-US" sz="1800" dirty="0" smtClean="0">
                <a:solidFill>
                  <a:srgbClr val="FF0000"/>
                </a:solidFill>
              </a:rPr>
              <a:t>rd</a:t>
            </a:r>
            <a:r>
              <a:rPr lang="en-US" sz="1800" dirty="0" smtClean="0"/>
              <a:t>)</a:t>
            </a:r>
          </a:p>
          <a:p>
            <a:endParaRPr lang="en-US" sz="2000" dirty="0" smtClean="0">
              <a:latin typeface="Courier New" pitchFamily="49" charset="0"/>
            </a:endParaRPr>
          </a:p>
          <a:p>
            <a:endParaRPr lang="en-US" sz="2000" dirty="0" smtClean="0">
              <a:latin typeface="Courier New" pitchFamily="49" charset="0"/>
            </a:endParaRPr>
          </a:p>
          <a:p>
            <a:endParaRPr lang="en-US" sz="2000" dirty="0" smtClean="0">
              <a:latin typeface="Courier New" pitchFamily="49" charset="0"/>
            </a:endParaRPr>
          </a:p>
          <a:p>
            <a:endParaRPr lang="en-US" sz="2000" dirty="0" smtClean="0">
              <a:latin typeface="Courier New" pitchFamily="49" charset="0"/>
            </a:endParaRP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Note that Register File is not written every cycle (e.g.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sz="1800" dirty="0" smtClean="0"/>
              <a:t>), so we need an explicit write control signal for the Register File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48000" y="35814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2057400" y="4343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2743200" y="3733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743200" y="4114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743200" y="4495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743200" y="4876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743200" y="3733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4495800" y="3962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4495800" y="4648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27432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2743200" y="53340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5562600" y="4495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5867400" y="4495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371600" y="4038600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Instruction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29718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29718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1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29718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2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9718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Addr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2956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Register</a:t>
            </a:r>
          </a:p>
          <a:p>
            <a:pPr algn="ctr" eaLnBrk="0" hangingPunct="0"/>
            <a:endParaRPr lang="en-US" sz="1200" b="1"/>
          </a:p>
          <a:p>
            <a:pPr algn="ctr" eaLnBrk="0" hangingPunct="0"/>
            <a:r>
              <a:rPr lang="en-US" sz="1200" b="1"/>
              <a:t>File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38862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1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39116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2</a:t>
            </a:r>
          </a:p>
        </p:txBody>
      </p:sp>
      <p:sp>
        <p:nvSpPr>
          <p:cNvPr id="18457" name="Freeform 25"/>
          <p:cNvSpPr>
            <a:spLocks/>
          </p:cNvSpPr>
          <p:nvPr/>
        </p:nvSpPr>
        <p:spPr bwMode="auto">
          <a:xfrm>
            <a:off x="5029200" y="36576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03308 h 1099"/>
              <a:gd name="T4" fmla="*/ 152596 w 388"/>
              <a:gd name="T5" fmla="*/ 651825 h 1099"/>
              <a:gd name="T6" fmla="*/ 0 w 388"/>
              <a:gd name="T7" fmla="*/ 790913 h 1099"/>
              <a:gd name="T8" fmla="*/ 0 w 388"/>
              <a:gd name="T9" fmla="*/ 1294221 h 1099"/>
              <a:gd name="T10" fmla="*/ 532025 w 388"/>
              <a:gd name="T11" fmla="*/ 931179 h 1099"/>
              <a:gd name="T12" fmla="*/ 532025 w 388"/>
              <a:gd name="T13" fmla="*/ 363042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51816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5562600" y="4343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5562600" y="4114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5943600" y="3962400"/>
            <a:ext cx="1066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overflow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943600" y="41910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5029200" y="29845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dirty="0">
                <a:solidFill>
                  <a:srgbClr val="FF0000"/>
                </a:solidFill>
              </a:rPr>
              <a:t>ALU control</a:t>
            </a: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5410200" y="3276600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3733800" y="3276600"/>
            <a:ext cx="0" cy="304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429000" y="29591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dirty="0" err="1">
                <a:solidFill>
                  <a:srgbClr val="FF0000"/>
                </a:solidFill>
              </a:rPr>
              <a:t>RegWrite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447800" y="1371600"/>
            <a:ext cx="5870575" cy="823912"/>
            <a:chOff x="720" y="672"/>
            <a:chExt cx="3698" cy="519"/>
          </a:xfrm>
        </p:grpSpPr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720" y="912"/>
              <a:ext cx="61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R-type:</a:t>
              </a:r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1317" y="890"/>
              <a:ext cx="560" cy="272"/>
              <a:chOff x="1016" y="728"/>
              <a:chExt cx="560" cy="272"/>
            </a:xfrm>
          </p:grpSpPr>
          <p:sp>
            <p:nvSpPr>
              <p:cNvPr id="18512" name="Rectangle 38"/>
              <p:cNvSpPr>
                <a:spLocks noChangeArrowheads="1"/>
              </p:cNvSpPr>
              <p:nvPr/>
            </p:nvSpPr>
            <p:spPr bwMode="auto">
              <a:xfrm>
                <a:off x="1016" y="728"/>
                <a:ext cx="560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" name="Line 39"/>
              <p:cNvSpPr>
                <a:spLocks noChangeShapeType="1"/>
              </p:cNvSpPr>
              <p:nvPr/>
            </p:nvSpPr>
            <p:spPr bwMode="auto">
              <a:xfrm>
                <a:off x="139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" name="Line 40"/>
              <p:cNvSpPr>
                <a:spLocks noChangeShapeType="1"/>
              </p:cNvSpPr>
              <p:nvPr/>
            </p:nvSpPr>
            <p:spPr bwMode="auto">
              <a:xfrm>
                <a:off x="129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5" name="Line 41"/>
              <p:cNvSpPr>
                <a:spLocks noChangeShapeType="1"/>
              </p:cNvSpPr>
              <p:nvPr/>
            </p:nvSpPr>
            <p:spPr bwMode="auto">
              <a:xfrm>
                <a:off x="148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6" name="Line 42"/>
              <p:cNvSpPr>
                <a:spLocks noChangeShapeType="1"/>
              </p:cNvSpPr>
              <p:nvPr/>
            </p:nvSpPr>
            <p:spPr bwMode="auto">
              <a:xfrm>
                <a:off x="120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7" name="Line 43"/>
              <p:cNvSpPr>
                <a:spLocks noChangeShapeType="1"/>
              </p:cNvSpPr>
              <p:nvPr/>
            </p:nvSpPr>
            <p:spPr bwMode="auto">
              <a:xfrm>
                <a:off x="1104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1893" y="890"/>
              <a:ext cx="464" cy="272"/>
              <a:chOff x="1592" y="728"/>
              <a:chExt cx="464" cy="272"/>
            </a:xfrm>
          </p:grpSpPr>
          <p:sp>
            <p:nvSpPr>
              <p:cNvPr id="18507" name="Rectangle 45"/>
              <p:cNvSpPr>
                <a:spLocks noChangeArrowheads="1"/>
              </p:cNvSpPr>
              <p:nvPr/>
            </p:nvSpPr>
            <p:spPr bwMode="auto">
              <a:xfrm>
                <a:off x="159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8" name="Line 46"/>
              <p:cNvSpPr>
                <a:spLocks noChangeShapeType="1"/>
              </p:cNvSpPr>
              <p:nvPr/>
            </p:nvSpPr>
            <p:spPr bwMode="auto">
              <a:xfrm>
                <a:off x="177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9" name="Line 47"/>
              <p:cNvSpPr>
                <a:spLocks noChangeShapeType="1"/>
              </p:cNvSpPr>
              <p:nvPr/>
            </p:nvSpPr>
            <p:spPr bwMode="auto">
              <a:xfrm>
                <a:off x="168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0" name="Line 48"/>
              <p:cNvSpPr>
                <a:spLocks noChangeShapeType="1"/>
              </p:cNvSpPr>
              <p:nvPr/>
            </p:nvSpPr>
            <p:spPr bwMode="auto">
              <a:xfrm>
                <a:off x="187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1" name="Line 49"/>
              <p:cNvSpPr>
                <a:spLocks noChangeShapeType="1"/>
              </p:cNvSpPr>
              <p:nvPr/>
            </p:nvSpPr>
            <p:spPr bwMode="auto">
              <a:xfrm>
                <a:off x="196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2373" y="890"/>
              <a:ext cx="464" cy="272"/>
              <a:chOff x="2072" y="728"/>
              <a:chExt cx="464" cy="272"/>
            </a:xfrm>
          </p:grpSpPr>
          <p:sp>
            <p:nvSpPr>
              <p:cNvPr id="18502" name="Rectangle 51"/>
              <p:cNvSpPr>
                <a:spLocks noChangeArrowheads="1"/>
              </p:cNvSpPr>
              <p:nvPr/>
            </p:nvSpPr>
            <p:spPr bwMode="auto">
              <a:xfrm>
                <a:off x="207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3" name="Line 52"/>
              <p:cNvSpPr>
                <a:spLocks noChangeShapeType="1"/>
              </p:cNvSpPr>
              <p:nvPr/>
            </p:nvSpPr>
            <p:spPr bwMode="auto">
              <a:xfrm>
                <a:off x="225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4" name="Line 53"/>
              <p:cNvSpPr>
                <a:spLocks noChangeShapeType="1"/>
              </p:cNvSpPr>
              <p:nvPr/>
            </p:nvSpPr>
            <p:spPr bwMode="auto">
              <a:xfrm>
                <a:off x="216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5" name="Line 54"/>
              <p:cNvSpPr>
                <a:spLocks noChangeShapeType="1"/>
              </p:cNvSpPr>
              <p:nvPr/>
            </p:nvSpPr>
            <p:spPr bwMode="auto">
              <a:xfrm>
                <a:off x="235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6" name="Line 55"/>
              <p:cNvSpPr>
                <a:spLocks noChangeShapeType="1"/>
              </p:cNvSpPr>
              <p:nvPr/>
            </p:nvSpPr>
            <p:spPr bwMode="auto">
              <a:xfrm>
                <a:off x="244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2853" y="890"/>
              <a:ext cx="464" cy="272"/>
              <a:chOff x="2552" y="728"/>
              <a:chExt cx="464" cy="272"/>
            </a:xfrm>
          </p:grpSpPr>
          <p:sp>
            <p:nvSpPr>
              <p:cNvPr id="18497" name="Rectangle 57"/>
              <p:cNvSpPr>
                <a:spLocks noChangeArrowheads="1"/>
              </p:cNvSpPr>
              <p:nvPr/>
            </p:nvSpPr>
            <p:spPr bwMode="auto">
              <a:xfrm>
                <a:off x="255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8" name="Line 58"/>
              <p:cNvSpPr>
                <a:spLocks noChangeShapeType="1"/>
              </p:cNvSpPr>
              <p:nvPr/>
            </p:nvSpPr>
            <p:spPr bwMode="auto">
              <a:xfrm>
                <a:off x="273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9" name="Line 59"/>
              <p:cNvSpPr>
                <a:spLocks noChangeShapeType="1"/>
              </p:cNvSpPr>
              <p:nvPr/>
            </p:nvSpPr>
            <p:spPr bwMode="auto">
              <a:xfrm>
                <a:off x="264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0" name="Line 60"/>
              <p:cNvSpPr>
                <a:spLocks noChangeShapeType="1"/>
              </p:cNvSpPr>
              <p:nvPr/>
            </p:nvSpPr>
            <p:spPr bwMode="auto">
              <a:xfrm>
                <a:off x="283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1" name="Line 61"/>
              <p:cNvSpPr>
                <a:spLocks noChangeShapeType="1"/>
              </p:cNvSpPr>
              <p:nvPr/>
            </p:nvSpPr>
            <p:spPr bwMode="auto">
              <a:xfrm>
                <a:off x="292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" name="Rectangle 62"/>
            <p:cNvSpPr>
              <a:spLocks noChangeArrowheads="1"/>
            </p:cNvSpPr>
            <p:nvPr/>
          </p:nvSpPr>
          <p:spPr bwMode="auto">
            <a:xfrm>
              <a:off x="3333" y="890"/>
              <a:ext cx="46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Rectangle 63"/>
            <p:cNvSpPr>
              <a:spLocks noChangeArrowheads="1"/>
            </p:cNvSpPr>
            <p:nvPr/>
          </p:nvSpPr>
          <p:spPr bwMode="auto">
            <a:xfrm>
              <a:off x="3813" y="890"/>
              <a:ext cx="560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64"/>
            <p:cNvSpPr>
              <a:spLocks noChangeShapeType="1"/>
            </p:cNvSpPr>
            <p:nvPr/>
          </p:nvSpPr>
          <p:spPr bwMode="auto">
            <a:xfrm>
              <a:off x="4189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65"/>
            <p:cNvSpPr>
              <a:spLocks noChangeShapeType="1"/>
            </p:cNvSpPr>
            <p:nvPr/>
          </p:nvSpPr>
          <p:spPr bwMode="auto">
            <a:xfrm>
              <a:off x="4093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66"/>
            <p:cNvSpPr>
              <a:spLocks noChangeShapeType="1"/>
            </p:cNvSpPr>
            <p:nvPr/>
          </p:nvSpPr>
          <p:spPr bwMode="auto">
            <a:xfrm>
              <a:off x="3408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67"/>
            <p:cNvSpPr>
              <a:spLocks noChangeShapeType="1"/>
            </p:cNvSpPr>
            <p:nvPr/>
          </p:nvSpPr>
          <p:spPr bwMode="auto">
            <a:xfrm>
              <a:off x="3997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68"/>
            <p:cNvSpPr>
              <a:spLocks noChangeShapeType="1"/>
            </p:cNvSpPr>
            <p:nvPr/>
          </p:nvSpPr>
          <p:spPr bwMode="auto">
            <a:xfrm>
              <a:off x="3901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Rectangle 69"/>
            <p:cNvSpPr>
              <a:spLocks noChangeArrowheads="1"/>
            </p:cNvSpPr>
            <p:nvPr/>
          </p:nvSpPr>
          <p:spPr bwMode="auto">
            <a:xfrm>
              <a:off x="1248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31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481" name="Rectangle 70"/>
            <p:cNvSpPr>
              <a:spLocks noChangeArrowheads="1"/>
            </p:cNvSpPr>
            <p:nvPr/>
          </p:nvSpPr>
          <p:spPr bwMode="auto">
            <a:xfrm>
              <a:off x="1824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25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482" name="Rectangle 71"/>
            <p:cNvSpPr>
              <a:spLocks noChangeArrowheads="1"/>
            </p:cNvSpPr>
            <p:nvPr/>
          </p:nvSpPr>
          <p:spPr bwMode="auto">
            <a:xfrm>
              <a:off x="2304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20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483" name="Rectangle 72"/>
            <p:cNvSpPr>
              <a:spLocks noChangeArrowheads="1"/>
            </p:cNvSpPr>
            <p:nvPr/>
          </p:nvSpPr>
          <p:spPr bwMode="auto">
            <a:xfrm>
              <a:off x="2784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15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484" name="Rectangle 73"/>
            <p:cNvSpPr>
              <a:spLocks noChangeArrowheads="1"/>
            </p:cNvSpPr>
            <p:nvPr/>
          </p:nvSpPr>
          <p:spPr bwMode="auto">
            <a:xfrm>
              <a:off x="3744" y="67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5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485" name="Rectangle 74"/>
            <p:cNvSpPr>
              <a:spLocks noChangeArrowheads="1"/>
            </p:cNvSpPr>
            <p:nvPr/>
          </p:nvSpPr>
          <p:spPr bwMode="auto">
            <a:xfrm>
              <a:off x="4224" y="67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0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486" name="Rectangle 75"/>
            <p:cNvSpPr>
              <a:spLocks noChangeArrowheads="1"/>
            </p:cNvSpPr>
            <p:nvPr/>
          </p:nvSpPr>
          <p:spPr bwMode="auto">
            <a:xfrm>
              <a:off x="1344" y="960"/>
              <a:ext cx="3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0000"/>
                  </a:solidFill>
                </a:rPr>
                <a:t>op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487" name="Rectangle 76"/>
            <p:cNvSpPr>
              <a:spLocks noChangeArrowheads="1"/>
            </p:cNvSpPr>
            <p:nvPr/>
          </p:nvSpPr>
          <p:spPr bwMode="auto">
            <a:xfrm>
              <a:off x="1920" y="960"/>
              <a:ext cx="22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488" name="Rectangle 77"/>
            <p:cNvSpPr>
              <a:spLocks noChangeArrowheads="1"/>
            </p:cNvSpPr>
            <p:nvPr/>
          </p:nvSpPr>
          <p:spPr bwMode="auto">
            <a:xfrm>
              <a:off x="2400" y="960"/>
              <a:ext cx="20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489" name="Rectangle 78"/>
            <p:cNvSpPr>
              <a:spLocks noChangeArrowheads="1"/>
            </p:cNvSpPr>
            <p:nvPr/>
          </p:nvSpPr>
          <p:spPr bwMode="auto">
            <a:xfrm>
              <a:off x="2832" y="960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490" name="Rectangle 79"/>
            <p:cNvSpPr>
              <a:spLocks noChangeArrowheads="1"/>
            </p:cNvSpPr>
            <p:nvPr/>
          </p:nvSpPr>
          <p:spPr bwMode="auto">
            <a:xfrm>
              <a:off x="3840" y="960"/>
              <a:ext cx="46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 err="1">
                  <a:solidFill>
                    <a:srgbClr val="FF0000"/>
                  </a:solidFill>
                </a:rPr>
                <a:t>funct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491" name="Rectangle 80"/>
            <p:cNvSpPr>
              <a:spLocks noChangeArrowheads="1"/>
            </p:cNvSpPr>
            <p:nvPr/>
          </p:nvSpPr>
          <p:spPr bwMode="auto">
            <a:xfrm>
              <a:off x="3312" y="960"/>
              <a:ext cx="5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shamt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492" name="Line 81"/>
            <p:cNvSpPr>
              <a:spLocks noChangeShapeType="1"/>
            </p:cNvSpPr>
            <p:nvPr/>
          </p:nvSpPr>
          <p:spPr bwMode="auto">
            <a:xfrm>
              <a:off x="3504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" name="Line 82"/>
            <p:cNvSpPr>
              <a:spLocks noChangeShapeType="1"/>
            </p:cNvSpPr>
            <p:nvPr/>
          </p:nvSpPr>
          <p:spPr bwMode="auto">
            <a:xfrm>
              <a:off x="3600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4" name="Line 83"/>
            <p:cNvSpPr>
              <a:spLocks noChangeShapeType="1"/>
            </p:cNvSpPr>
            <p:nvPr/>
          </p:nvSpPr>
          <p:spPr bwMode="auto">
            <a:xfrm>
              <a:off x="3696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5" name="Line 84"/>
            <p:cNvSpPr>
              <a:spLocks noChangeShapeType="1"/>
            </p:cNvSpPr>
            <p:nvPr/>
          </p:nvSpPr>
          <p:spPr bwMode="auto">
            <a:xfrm>
              <a:off x="4272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Rectangle 85"/>
            <p:cNvSpPr>
              <a:spLocks noChangeArrowheads="1"/>
            </p:cNvSpPr>
            <p:nvPr/>
          </p:nvSpPr>
          <p:spPr bwMode="auto">
            <a:xfrm>
              <a:off x="3264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10</a:t>
              </a:r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707842" y="4191000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47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Executing Load and Store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1263"/>
            <a:ext cx="7848600" cy="4351337"/>
          </a:xfrm>
        </p:spPr>
        <p:txBody>
          <a:bodyPr/>
          <a:lstStyle/>
          <a:p>
            <a:r>
              <a:rPr lang="en-US" sz="2400" dirty="0" smtClean="0"/>
              <a:t>Load and store operations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000" dirty="0" smtClean="0"/>
              <a:t>compute a memory address by adding the base register (in </a:t>
            </a:r>
            <a:r>
              <a:rPr lang="en-US" sz="2000" dirty="0" err="1" smtClean="0">
                <a:solidFill>
                  <a:srgbClr val="FF0000"/>
                </a:solidFill>
              </a:rPr>
              <a:t>rs</a:t>
            </a:r>
            <a:r>
              <a:rPr lang="en-US" sz="2000" dirty="0" smtClean="0"/>
              <a:t>) to the 16-bit signed offset field in the instruction</a:t>
            </a:r>
          </a:p>
          <a:p>
            <a:pPr lvl="2"/>
            <a:r>
              <a:rPr lang="en-US" sz="1800" dirty="0" smtClean="0"/>
              <a:t>base register was read from the Register File during decode</a:t>
            </a:r>
          </a:p>
          <a:p>
            <a:pPr lvl="2"/>
            <a:r>
              <a:rPr lang="en-US" sz="1800" dirty="0" smtClean="0"/>
              <a:t>offset value in the low order 16 bits of the instruction must be sign extended to create a 32-bit signed value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store</a:t>
            </a:r>
            <a:r>
              <a:rPr lang="en-US" sz="2000" dirty="0" smtClean="0"/>
              <a:t> value, read from the Register File during decode, must be written to the Data Memory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load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value, read from the Data Memory, must be stored in the Register File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1582738"/>
            <a:ext cx="5903913" cy="782637"/>
            <a:chOff x="699" y="1392"/>
            <a:chExt cx="3719" cy="49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32" y="1584"/>
              <a:ext cx="1520" cy="272"/>
              <a:chOff x="2552" y="1160"/>
              <a:chExt cx="1520" cy="272"/>
            </a:xfrm>
          </p:grpSpPr>
          <p:sp>
            <p:nvSpPr>
              <p:cNvPr id="19490" name="Line 6"/>
              <p:cNvSpPr>
                <a:spLocks noChangeShapeType="1"/>
              </p:cNvSpPr>
              <p:nvPr/>
            </p:nvSpPr>
            <p:spPr bwMode="auto">
              <a:xfrm>
                <a:off x="283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1" name="Line 7"/>
              <p:cNvSpPr>
                <a:spLocks noChangeShapeType="1"/>
              </p:cNvSpPr>
              <p:nvPr/>
            </p:nvSpPr>
            <p:spPr bwMode="auto">
              <a:xfrm>
                <a:off x="273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2" name="Line 8"/>
              <p:cNvSpPr>
                <a:spLocks noChangeShapeType="1"/>
              </p:cNvSpPr>
              <p:nvPr/>
            </p:nvSpPr>
            <p:spPr bwMode="auto">
              <a:xfrm>
                <a:off x="292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3" name="Line 9"/>
              <p:cNvSpPr>
                <a:spLocks noChangeShapeType="1"/>
              </p:cNvSpPr>
              <p:nvPr/>
            </p:nvSpPr>
            <p:spPr bwMode="auto">
              <a:xfrm>
                <a:off x="302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4" name="Line 10"/>
              <p:cNvSpPr>
                <a:spLocks noChangeShapeType="1"/>
              </p:cNvSpPr>
              <p:nvPr/>
            </p:nvSpPr>
            <p:spPr bwMode="auto">
              <a:xfrm>
                <a:off x="331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5" name="Line 11"/>
              <p:cNvSpPr>
                <a:spLocks noChangeShapeType="1"/>
              </p:cNvSpPr>
              <p:nvPr/>
            </p:nvSpPr>
            <p:spPr bwMode="auto">
              <a:xfrm>
                <a:off x="321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6" name="Line 12"/>
              <p:cNvSpPr>
                <a:spLocks noChangeShapeType="1"/>
              </p:cNvSpPr>
              <p:nvPr/>
            </p:nvSpPr>
            <p:spPr bwMode="auto">
              <a:xfrm>
                <a:off x="340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7" name="Line 13"/>
              <p:cNvSpPr>
                <a:spLocks noChangeShapeType="1"/>
              </p:cNvSpPr>
              <p:nvPr/>
            </p:nvSpPr>
            <p:spPr bwMode="auto">
              <a:xfrm>
                <a:off x="350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8" name="Line 14"/>
              <p:cNvSpPr>
                <a:spLocks noChangeShapeType="1"/>
              </p:cNvSpPr>
              <p:nvPr/>
            </p:nvSpPr>
            <p:spPr bwMode="auto">
              <a:xfrm>
                <a:off x="379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9" name="Line 15"/>
              <p:cNvSpPr>
                <a:spLocks noChangeShapeType="1"/>
              </p:cNvSpPr>
              <p:nvPr/>
            </p:nvSpPr>
            <p:spPr bwMode="auto">
              <a:xfrm>
                <a:off x="369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0" name="Line 16"/>
              <p:cNvSpPr>
                <a:spLocks noChangeShapeType="1"/>
              </p:cNvSpPr>
              <p:nvPr/>
            </p:nvSpPr>
            <p:spPr bwMode="auto">
              <a:xfrm>
                <a:off x="388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1" name="Line 17"/>
              <p:cNvSpPr>
                <a:spLocks noChangeShapeType="1"/>
              </p:cNvSpPr>
              <p:nvPr/>
            </p:nvSpPr>
            <p:spPr bwMode="auto">
              <a:xfrm>
                <a:off x="398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2" name="Rectangle 18"/>
              <p:cNvSpPr>
                <a:spLocks noChangeArrowheads="1"/>
              </p:cNvSpPr>
              <p:nvPr/>
            </p:nvSpPr>
            <p:spPr bwMode="auto">
              <a:xfrm>
                <a:off x="2552" y="1160"/>
                <a:ext cx="1520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3" name="Line 19"/>
              <p:cNvSpPr>
                <a:spLocks noChangeShapeType="1"/>
              </p:cNvSpPr>
              <p:nvPr/>
            </p:nvSpPr>
            <p:spPr bwMode="auto">
              <a:xfrm>
                <a:off x="264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4" name="Line 20"/>
              <p:cNvSpPr>
                <a:spLocks noChangeShapeType="1"/>
              </p:cNvSpPr>
              <p:nvPr/>
            </p:nvSpPr>
            <p:spPr bwMode="auto">
              <a:xfrm>
                <a:off x="312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5" name="Line 21"/>
              <p:cNvSpPr>
                <a:spLocks noChangeShapeType="1"/>
              </p:cNvSpPr>
              <p:nvPr/>
            </p:nvSpPr>
            <p:spPr bwMode="auto">
              <a:xfrm>
                <a:off x="360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2" name="Rectangle 22"/>
            <p:cNvSpPr>
              <a:spLocks noChangeArrowheads="1"/>
            </p:cNvSpPr>
            <p:nvPr/>
          </p:nvSpPr>
          <p:spPr bwMode="auto">
            <a:xfrm>
              <a:off x="1296" y="1584"/>
              <a:ext cx="560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Line 23"/>
            <p:cNvSpPr>
              <a:spLocks noChangeShapeType="1"/>
            </p:cNvSpPr>
            <p:nvPr/>
          </p:nvSpPr>
          <p:spPr bwMode="auto">
            <a:xfrm>
              <a:off x="1672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24"/>
            <p:cNvSpPr>
              <a:spLocks noChangeShapeType="1"/>
            </p:cNvSpPr>
            <p:nvPr/>
          </p:nvSpPr>
          <p:spPr bwMode="auto">
            <a:xfrm>
              <a:off x="1576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Line 25"/>
            <p:cNvSpPr>
              <a:spLocks noChangeShapeType="1"/>
            </p:cNvSpPr>
            <p:nvPr/>
          </p:nvSpPr>
          <p:spPr bwMode="auto">
            <a:xfrm>
              <a:off x="1768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26"/>
            <p:cNvSpPr>
              <a:spLocks noChangeShapeType="1"/>
            </p:cNvSpPr>
            <p:nvPr/>
          </p:nvSpPr>
          <p:spPr bwMode="auto">
            <a:xfrm>
              <a:off x="1480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27"/>
            <p:cNvSpPr>
              <a:spLocks noChangeShapeType="1"/>
            </p:cNvSpPr>
            <p:nvPr/>
          </p:nvSpPr>
          <p:spPr bwMode="auto">
            <a:xfrm>
              <a:off x="1384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1872" y="1584"/>
              <a:ext cx="464" cy="272"/>
              <a:chOff x="1592" y="1160"/>
              <a:chExt cx="464" cy="272"/>
            </a:xfrm>
          </p:grpSpPr>
          <p:sp>
            <p:nvSpPr>
              <p:cNvPr id="19485" name="Rectangle 29"/>
              <p:cNvSpPr>
                <a:spLocks noChangeArrowheads="1"/>
              </p:cNvSpPr>
              <p:nvPr/>
            </p:nvSpPr>
            <p:spPr bwMode="auto">
              <a:xfrm>
                <a:off x="159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6" name="Line 30"/>
              <p:cNvSpPr>
                <a:spLocks noChangeShapeType="1"/>
              </p:cNvSpPr>
              <p:nvPr/>
            </p:nvSpPr>
            <p:spPr bwMode="auto">
              <a:xfrm>
                <a:off x="177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7" name="Line 31"/>
              <p:cNvSpPr>
                <a:spLocks noChangeShapeType="1"/>
              </p:cNvSpPr>
              <p:nvPr/>
            </p:nvSpPr>
            <p:spPr bwMode="auto">
              <a:xfrm>
                <a:off x="168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Line 32"/>
              <p:cNvSpPr>
                <a:spLocks noChangeShapeType="1"/>
              </p:cNvSpPr>
              <p:nvPr/>
            </p:nvSpPr>
            <p:spPr bwMode="auto">
              <a:xfrm>
                <a:off x="187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9" name="Line 33"/>
              <p:cNvSpPr>
                <a:spLocks noChangeShapeType="1"/>
              </p:cNvSpPr>
              <p:nvPr/>
            </p:nvSpPr>
            <p:spPr bwMode="auto">
              <a:xfrm>
                <a:off x="196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2352" y="1584"/>
              <a:ext cx="464" cy="272"/>
              <a:chOff x="2072" y="1160"/>
              <a:chExt cx="464" cy="272"/>
            </a:xfrm>
          </p:grpSpPr>
          <p:sp>
            <p:nvSpPr>
              <p:cNvPr id="19480" name="Rectangle 35"/>
              <p:cNvSpPr>
                <a:spLocks noChangeArrowheads="1"/>
              </p:cNvSpPr>
              <p:nvPr/>
            </p:nvSpPr>
            <p:spPr bwMode="auto">
              <a:xfrm>
                <a:off x="207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1" name="Line 36"/>
              <p:cNvSpPr>
                <a:spLocks noChangeShapeType="1"/>
              </p:cNvSpPr>
              <p:nvPr/>
            </p:nvSpPr>
            <p:spPr bwMode="auto">
              <a:xfrm>
                <a:off x="225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Line 37"/>
              <p:cNvSpPr>
                <a:spLocks noChangeShapeType="1"/>
              </p:cNvSpPr>
              <p:nvPr/>
            </p:nvSpPr>
            <p:spPr bwMode="auto">
              <a:xfrm>
                <a:off x="216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3" name="Line 38"/>
              <p:cNvSpPr>
                <a:spLocks noChangeShapeType="1"/>
              </p:cNvSpPr>
              <p:nvPr/>
            </p:nvSpPr>
            <p:spPr bwMode="auto">
              <a:xfrm>
                <a:off x="235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Line 39"/>
              <p:cNvSpPr>
                <a:spLocks noChangeShapeType="1"/>
              </p:cNvSpPr>
              <p:nvPr/>
            </p:nvSpPr>
            <p:spPr bwMode="auto">
              <a:xfrm>
                <a:off x="244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70" name="Rectangle 40"/>
            <p:cNvSpPr>
              <a:spLocks noChangeArrowheads="1"/>
            </p:cNvSpPr>
            <p:nvPr/>
          </p:nvSpPr>
          <p:spPr bwMode="auto">
            <a:xfrm>
              <a:off x="699" y="1606"/>
              <a:ext cx="5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0000"/>
                  </a:solidFill>
                </a:rPr>
                <a:t>I-Type: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471" name="Rectangle 41"/>
            <p:cNvSpPr>
              <a:spLocks noChangeArrowheads="1"/>
            </p:cNvSpPr>
            <p:nvPr/>
          </p:nvSpPr>
          <p:spPr bwMode="auto">
            <a:xfrm>
              <a:off x="1323" y="1654"/>
              <a:ext cx="3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op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472" name="Rectangle 42"/>
            <p:cNvSpPr>
              <a:spLocks noChangeArrowheads="1"/>
            </p:cNvSpPr>
            <p:nvPr/>
          </p:nvSpPr>
          <p:spPr bwMode="auto">
            <a:xfrm>
              <a:off x="1899" y="1654"/>
              <a:ext cx="22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473" name="Rectangle 43"/>
            <p:cNvSpPr>
              <a:spLocks noChangeArrowheads="1"/>
            </p:cNvSpPr>
            <p:nvPr/>
          </p:nvSpPr>
          <p:spPr bwMode="auto">
            <a:xfrm>
              <a:off x="2379" y="1654"/>
              <a:ext cx="20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474" name="Rectangle 44"/>
            <p:cNvSpPr>
              <a:spLocks noChangeArrowheads="1"/>
            </p:cNvSpPr>
            <p:nvPr/>
          </p:nvSpPr>
          <p:spPr bwMode="auto">
            <a:xfrm>
              <a:off x="3024" y="1632"/>
              <a:ext cx="10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address offset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475" name="Rectangle 45"/>
            <p:cNvSpPr>
              <a:spLocks noChangeArrowheads="1"/>
            </p:cNvSpPr>
            <p:nvPr/>
          </p:nvSpPr>
          <p:spPr bwMode="auto">
            <a:xfrm>
              <a:off x="1200" y="139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31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476" name="Rectangle 46"/>
            <p:cNvSpPr>
              <a:spLocks noChangeArrowheads="1"/>
            </p:cNvSpPr>
            <p:nvPr/>
          </p:nvSpPr>
          <p:spPr bwMode="auto">
            <a:xfrm>
              <a:off x="1776" y="139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25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477" name="Rectangle 47"/>
            <p:cNvSpPr>
              <a:spLocks noChangeArrowheads="1"/>
            </p:cNvSpPr>
            <p:nvPr/>
          </p:nvSpPr>
          <p:spPr bwMode="auto">
            <a:xfrm>
              <a:off x="2256" y="139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20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478" name="Rectangle 48"/>
            <p:cNvSpPr>
              <a:spLocks noChangeArrowheads="1"/>
            </p:cNvSpPr>
            <p:nvPr/>
          </p:nvSpPr>
          <p:spPr bwMode="auto">
            <a:xfrm>
              <a:off x="2736" y="139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15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479" name="Rectangle 49"/>
            <p:cNvSpPr>
              <a:spLocks noChangeArrowheads="1"/>
            </p:cNvSpPr>
            <p:nvPr/>
          </p:nvSpPr>
          <p:spPr bwMode="auto">
            <a:xfrm>
              <a:off x="4224" y="139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0</a:t>
              </a:r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Executing Load and Store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752600"/>
            <a:ext cx="6705600" cy="3200400"/>
            <a:chOff x="672" y="1104"/>
            <a:chExt cx="4224" cy="2016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1728" y="153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1152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392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1392" y="187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392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1392" y="16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672" y="1824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Instruction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680" y="225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680" y="1536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1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1680" y="1776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2</a:t>
              </a: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1680" y="201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Addr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1884" y="1680"/>
              <a:ext cx="49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Register</a:t>
              </a:r>
            </a:p>
            <a:p>
              <a:pPr algn="ctr" eaLnBrk="0" hangingPunct="0"/>
              <a:endParaRPr lang="en-US" sz="1200" b="1"/>
            </a:p>
            <a:p>
              <a:pPr algn="ctr" eaLnBrk="0" hangingPunct="0"/>
              <a:r>
                <a:rPr lang="en-US" sz="1200" b="1"/>
                <a:t>File</a:t>
              </a:r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2256" y="1632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1</a:t>
              </a:r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2272" y="2064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2</a:t>
              </a:r>
            </a:p>
          </p:txBody>
        </p:sp>
        <p:sp>
          <p:nvSpPr>
            <p:cNvPr id="20498" name="Freeform 18"/>
            <p:cNvSpPr>
              <a:spLocks/>
            </p:cNvSpPr>
            <p:nvPr/>
          </p:nvSpPr>
          <p:spPr bwMode="auto">
            <a:xfrm>
              <a:off x="2976" y="1584"/>
              <a:ext cx="336" cy="816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317 h 1099"/>
                <a:gd name="T4" fmla="*/ 96 w 388"/>
                <a:gd name="T5" fmla="*/ 411 h 1099"/>
                <a:gd name="T6" fmla="*/ 0 w 388"/>
                <a:gd name="T7" fmla="*/ 498 h 1099"/>
                <a:gd name="T8" fmla="*/ 0 w 388"/>
                <a:gd name="T9" fmla="*/ 815 h 1099"/>
                <a:gd name="T10" fmla="*/ 335 w 388"/>
                <a:gd name="T11" fmla="*/ 587 h 1099"/>
                <a:gd name="T12" fmla="*/ 335 w 388"/>
                <a:gd name="T13" fmla="*/ 229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3072" y="1968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3072" y="1344"/>
              <a:ext cx="6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3216" y="148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2784" y="110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0000"/>
                  </a:solidFill>
                </a:rPr>
                <a:t>ALU control</a:t>
              </a:r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3024" y="1344"/>
              <a:ext cx="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2160" y="1344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1968" y="110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FF0000"/>
                  </a:solidFill>
                </a:rPr>
                <a:t>RegWrite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3792" y="153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4704" y="20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3744" y="1824"/>
              <a:ext cx="4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Data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20509" name="Text Box 29"/>
            <p:cNvSpPr txBox="1">
              <a:spLocks noChangeArrowheads="1"/>
            </p:cNvSpPr>
            <p:nvPr/>
          </p:nvSpPr>
          <p:spPr bwMode="auto">
            <a:xfrm>
              <a:off x="3744" y="1632"/>
              <a:ext cx="4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20510" name="Text Box 30"/>
            <p:cNvSpPr txBox="1">
              <a:spLocks noChangeArrowheads="1"/>
            </p:cNvSpPr>
            <p:nvPr/>
          </p:nvSpPr>
          <p:spPr bwMode="auto">
            <a:xfrm>
              <a:off x="3744" y="2160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4176" y="1920"/>
              <a:ext cx="57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Data</a:t>
              </a:r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 flipV="1">
              <a:off x="3168" y="14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3264" y="163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Oval 34"/>
            <p:cNvSpPr>
              <a:spLocks noChangeArrowheads="1"/>
            </p:cNvSpPr>
            <p:nvPr/>
          </p:nvSpPr>
          <p:spPr bwMode="auto">
            <a:xfrm>
              <a:off x="2112" y="2544"/>
              <a:ext cx="384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2160" y="2688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Sign</a:t>
              </a:r>
            </a:p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Extend</a:t>
              </a:r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4224" y="1344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Rectangle 37"/>
            <p:cNvSpPr>
              <a:spLocks noChangeArrowheads="1"/>
            </p:cNvSpPr>
            <p:nvPr/>
          </p:nvSpPr>
          <p:spPr bwMode="auto">
            <a:xfrm>
              <a:off x="3936" y="110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0000"/>
                  </a:solidFill>
                </a:rPr>
                <a:t>MemWrite</a:t>
              </a:r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3984" y="264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0000"/>
                  </a:solidFill>
                </a:rPr>
                <a:t>MemRead</a:t>
              </a:r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4224" y="2448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3312" y="20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41"/>
            <p:cNvSpPr>
              <a:spLocks noChangeShapeType="1"/>
            </p:cNvSpPr>
            <p:nvPr/>
          </p:nvSpPr>
          <p:spPr bwMode="auto">
            <a:xfrm>
              <a:off x="2640" y="225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42"/>
            <p:cNvSpPr>
              <a:spLocks noChangeShapeType="1"/>
            </p:cNvSpPr>
            <p:nvPr/>
          </p:nvSpPr>
          <p:spPr bwMode="auto">
            <a:xfrm>
              <a:off x="1536" y="23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43"/>
            <p:cNvSpPr>
              <a:spLocks noChangeShapeType="1"/>
            </p:cNvSpPr>
            <p:nvPr/>
          </p:nvSpPr>
          <p:spPr bwMode="auto">
            <a:xfrm>
              <a:off x="1920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2496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45"/>
            <p:cNvSpPr>
              <a:spLocks noChangeShapeType="1"/>
            </p:cNvSpPr>
            <p:nvPr/>
          </p:nvSpPr>
          <p:spPr bwMode="auto">
            <a:xfrm>
              <a:off x="2640" y="172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46"/>
            <p:cNvSpPr>
              <a:spLocks noChangeShapeType="1"/>
            </p:cNvSpPr>
            <p:nvPr/>
          </p:nvSpPr>
          <p:spPr bwMode="auto">
            <a:xfrm>
              <a:off x="2832" y="17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2832" y="22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48"/>
            <p:cNvSpPr>
              <a:spLocks noChangeShapeType="1"/>
            </p:cNvSpPr>
            <p:nvPr/>
          </p:nvSpPr>
          <p:spPr bwMode="auto">
            <a:xfrm>
              <a:off x="3648" y="17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Line 49"/>
            <p:cNvSpPr>
              <a:spLocks noChangeShapeType="1"/>
            </p:cNvSpPr>
            <p:nvPr/>
          </p:nvSpPr>
          <p:spPr bwMode="auto">
            <a:xfrm>
              <a:off x="3648" y="22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654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Executing Store and Load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752600"/>
            <a:ext cx="6705600" cy="3200400"/>
            <a:chOff x="672" y="1104"/>
            <a:chExt cx="4224" cy="2016"/>
          </a:xfrm>
        </p:grpSpPr>
        <p:sp>
          <p:nvSpPr>
            <p:cNvPr id="21530" name="Rectangle 4"/>
            <p:cNvSpPr>
              <a:spLocks noChangeArrowheads="1"/>
            </p:cNvSpPr>
            <p:nvPr/>
          </p:nvSpPr>
          <p:spPr bwMode="auto">
            <a:xfrm>
              <a:off x="1728" y="153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5"/>
            <p:cNvSpPr>
              <a:spLocks noChangeShapeType="1"/>
            </p:cNvSpPr>
            <p:nvPr/>
          </p:nvSpPr>
          <p:spPr bwMode="auto">
            <a:xfrm>
              <a:off x="1152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6"/>
            <p:cNvSpPr>
              <a:spLocks noChangeShapeType="1"/>
            </p:cNvSpPr>
            <p:nvPr/>
          </p:nvSpPr>
          <p:spPr bwMode="auto">
            <a:xfrm>
              <a:off x="1392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7"/>
            <p:cNvSpPr>
              <a:spLocks noChangeShapeType="1"/>
            </p:cNvSpPr>
            <p:nvPr/>
          </p:nvSpPr>
          <p:spPr bwMode="auto">
            <a:xfrm>
              <a:off x="1392" y="187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8"/>
            <p:cNvSpPr>
              <a:spLocks noChangeShapeType="1"/>
            </p:cNvSpPr>
            <p:nvPr/>
          </p:nvSpPr>
          <p:spPr bwMode="auto">
            <a:xfrm>
              <a:off x="1392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9"/>
            <p:cNvSpPr>
              <a:spLocks noChangeShapeType="1"/>
            </p:cNvSpPr>
            <p:nvPr/>
          </p:nvSpPr>
          <p:spPr bwMode="auto">
            <a:xfrm>
              <a:off x="1392" y="16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Text Box 10"/>
            <p:cNvSpPr txBox="1">
              <a:spLocks noChangeArrowheads="1"/>
            </p:cNvSpPr>
            <p:nvPr/>
          </p:nvSpPr>
          <p:spPr bwMode="auto">
            <a:xfrm>
              <a:off x="672" y="1824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Instruction</a:t>
              </a:r>
            </a:p>
          </p:txBody>
        </p:sp>
        <p:sp>
          <p:nvSpPr>
            <p:cNvPr id="21537" name="Text Box 11"/>
            <p:cNvSpPr txBox="1">
              <a:spLocks noChangeArrowheads="1"/>
            </p:cNvSpPr>
            <p:nvPr/>
          </p:nvSpPr>
          <p:spPr bwMode="auto">
            <a:xfrm>
              <a:off x="1680" y="225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21538" name="Text Box 12"/>
            <p:cNvSpPr txBox="1">
              <a:spLocks noChangeArrowheads="1"/>
            </p:cNvSpPr>
            <p:nvPr/>
          </p:nvSpPr>
          <p:spPr bwMode="auto">
            <a:xfrm>
              <a:off x="1680" y="1536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1</a:t>
              </a:r>
            </a:p>
          </p:txBody>
        </p:sp>
        <p:sp>
          <p:nvSpPr>
            <p:cNvPr id="21539" name="Text Box 13"/>
            <p:cNvSpPr txBox="1">
              <a:spLocks noChangeArrowheads="1"/>
            </p:cNvSpPr>
            <p:nvPr/>
          </p:nvSpPr>
          <p:spPr bwMode="auto">
            <a:xfrm>
              <a:off x="1680" y="1776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2</a:t>
              </a:r>
            </a:p>
          </p:txBody>
        </p:sp>
        <p:sp>
          <p:nvSpPr>
            <p:cNvPr id="21540" name="Text Box 14"/>
            <p:cNvSpPr txBox="1">
              <a:spLocks noChangeArrowheads="1"/>
            </p:cNvSpPr>
            <p:nvPr/>
          </p:nvSpPr>
          <p:spPr bwMode="auto">
            <a:xfrm>
              <a:off x="1680" y="201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Addr</a:t>
              </a:r>
            </a:p>
          </p:txBody>
        </p:sp>
        <p:sp>
          <p:nvSpPr>
            <p:cNvPr id="21541" name="Text Box 15"/>
            <p:cNvSpPr txBox="1">
              <a:spLocks noChangeArrowheads="1"/>
            </p:cNvSpPr>
            <p:nvPr/>
          </p:nvSpPr>
          <p:spPr bwMode="auto">
            <a:xfrm>
              <a:off x="1884" y="1680"/>
              <a:ext cx="49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Register</a:t>
              </a:r>
            </a:p>
            <a:p>
              <a:pPr algn="ctr" eaLnBrk="0" hangingPunct="0"/>
              <a:endParaRPr lang="en-US" sz="1200" b="1"/>
            </a:p>
            <a:p>
              <a:pPr algn="ctr" eaLnBrk="0" hangingPunct="0"/>
              <a:r>
                <a:rPr lang="en-US" sz="1200" b="1"/>
                <a:t>File</a:t>
              </a:r>
            </a:p>
          </p:txBody>
        </p:sp>
        <p:sp>
          <p:nvSpPr>
            <p:cNvPr id="21542" name="Text Box 16"/>
            <p:cNvSpPr txBox="1">
              <a:spLocks noChangeArrowheads="1"/>
            </p:cNvSpPr>
            <p:nvPr/>
          </p:nvSpPr>
          <p:spPr bwMode="auto">
            <a:xfrm>
              <a:off x="2256" y="1632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1</a:t>
              </a:r>
            </a:p>
          </p:txBody>
        </p:sp>
        <p:sp>
          <p:nvSpPr>
            <p:cNvPr id="21543" name="Text Box 17"/>
            <p:cNvSpPr txBox="1">
              <a:spLocks noChangeArrowheads="1"/>
            </p:cNvSpPr>
            <p:nvPr/>
          </p:nvSpPr>
          <p:spPr bwMode="auto">
            <a:xfrm>
              <a:off x="2272" y="2064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2</a:t>
              </a:r>
            </a:p>
          </p:txBody>
        </p:sp>
        <p:sp>
          <p:nvSpPr>
            <p:cNvPr id="21544" name="Freeform 18"/>
            <p:cNvSpPr>
              <a:spLocks/>
            </p:cNvSpPr>
            <p:nvPr/>
          </p:nvSpPr>
          <p:spPr bwMode="auto">
            <a:xfrm>
              <a:off x="2976" y="1584"/>
              <a:ext cx="336" cy="816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317 h 1099"/>
                <a:gd name="T4" fmla="*/ 96 w 388"/>
                <a:gd name="T5" fmla="*/ 411 h 1099"/>
                <a:gd name="T6" fmla="*/ 0 w 388"/>
                <a:gd name="T7" fmla="*/ 498 h 1099"/>
                <a:gd name="T8" fmla="*/ 0 w 388"/>
                <a:gd name="T9" fmla="*/ 815 h 1099"/>
                <a:gd name="T10" fmla="*/ 335 w 388"/>
                <a:gd name="T11" fmla="*/ 587 h 1099"/>
                <a:gd name="T12" fmla="*/ 335 w 388"/>
                <a:gd name="T13" fmla="*/ 229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Rectangle 19"/>
            <p:cNvSpPr>
              <a:spLocks noChangeArrowheads="1"/>
            </p:cNvSpPr>
            <p:nvPr/>
          </p:nvSpPr>
          <p:spPr bwMode="auto">
            <a:xfrm>
              <a:off x="3072" y="1968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21546" name="Rectangle 20"/>
            <p:cNvSpPr>
              <a:spLocks noChangeArrowheads="1"/>
            </p:cNvSpPr>
            <p:nvPr/>
          </p:nvSpPr>
          <p:spPr bwMode="auto">
            <a:xfrm>
              <a:off x="3072" y="1344"/>
              <a:ext cx="6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21547" name="Rectangle 21"/>
            <p:cNvSpPr>
              <a:spLocks noChangeArrowheads="1"/>
            </p:cNvSpPr>
            <p:nvPr/>
          </p:nvSpPr>
          <p:spPr bwMode="auto">
            <a:xfrm>
              <a:off x="3216" y="148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21548" name="Rectangle 22"/>
            <p:cNvSpPr>
              <a:spLocks noChangeArrowheads="1"/>
            </p:cNvSpPr>
            <p:nvPr/>
          </p:nvSpPr>
          <p:spPr bwMode="auto">
            <a:xfrm>
              <a:off x="2784" y="110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0000"/>
                  </a:solidFill>
                </a:rPr>
                <a:t>ALU control</a:t>
              </a:r>
            </a:p>
          </p:txBody>
        </p:sp>
        <p:sp>
          <p:nvSpPr>
            <p:cNvPr id="21549" name="Line 23"/>
            <p:cNvSpPr>
              <a:spLocks noChangeShapeType="1"/>
            </p:cNvSpPr>
            <p:nvPr/>
          </p:nvSpPr>
          <p:spPr bwMode="auto">
            <a:xfrm>
              <a:off x="3024" y="1344"/>
              <a:ext cx="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Line 24"/>
            <p:cNvSpPr>
              <a:spLocks noChangeShapeType="1"/>
            </p:cNvSpPr>
            <p:nvPr/>
          </p:nvSpPr>
          <p:spPr bwMode="auto">
            <a:xfrm>
              <a:off x="2160" y="1344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Rectangle 25"/>
            <p:cNvSpPr>
              <a:spLocks noChangeArrowheads="1"/>
            </p:cNvSpPr>
            <p:nvPr/>
          </p:nvSpPr>
          <p:spPr bwMode="auto">
            <a:xfrm>
              <a:off x="1968" y="110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0000"/>
                  </a:solidFill>
                </a:rPr>
                <a:t>RegWrite</a:t>
              </a:r>
            </a:p>
          </p:txBody>
        </p:sp>
        <p:sp>
          <p:nvSpPr>
            <p:cNvPr id="21552" name="Rectangle 26"/>
            <p:cNvSpPr>
              <a:spLocks noChangeArrowheads="1"/>
            </p:cNvSpPr>
            <p:nvPr/>
          </p:nvSpPr>
          <p:spPr bwMode="auto">
            <a:xfrm>
              <a:off x="3792" y="153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Line 27"/>
            <p:cNvSpPr>
              <a:spLocks noChangeShapeType="1"/>
            </p:cNvSpPr>
            <p:nvPr/>
          </p:nvSpPr>
          <p:spPr bwMode="auto">
            <a:xfrm>
              <a:off x="4704" y="20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Text Box 28"/>
            <p:cNvSpPr txBox="1">
              <a:spLocks noChangeArrowheads="1"/>
            </p:cNvSpPr>
            <p:nvPr/>
          </p:nvSpPr>
          <p:spPr bwMode="auto">
            <a:xfrm>
              <a:off x="3744" y="1824"/>
              <a:ext cx="4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Data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21555" name="Text Box 29"/>
            <p:cNvSpPr txBox="1">
              <a:spLocks noChangeArrowheads="1"/>
            </p:cNvSpPr>
            <p:nvPr/>
          </p:nvSpPr>
          <p:spPr bwMode="auto">
            <a:xfrm>
              <a:off x="3744" y="1632"/>
              <a:ext cx="4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21556" name="Text Box 30"/>
            <p:cNvSpPr txBox="1">
              <a:spLocks noChangeArrowheads="1"/>
            </p:cNvSpPr>
            <p:nvPr/>
          </p:nvSpPr>
          <p:spPr bwMode="auto">
            <a:xfrm>
              <a:off x="3744" y="2160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21557" name="Text Box 31"/>
            <p:cNvSpPr txBox="1">
              <a:spLocks noChangeArrowheads="1"/>
            </p:cNvSpPr>
            <p:nvPr/>
          </p:nvSpPr>
          <p:spPr bwMode="auto">
            <a:xfrm>
              <a:off x="4176" y="1920"/>
              <a:ext cx="57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Data</a:t>
              </a:r>
            </a:p>
          </p:txBody>
        </p:sp>
        <p:sp>
          <p:nvSpPr>
            <p:cNvPr id="21558" name="Line 32"/>
            <p:cNvSpPr>
              <a:spLocks noChangeShapeType="1"/>
            </p:cNvSpPr>
            <p:nvPr/>
          </p:nvSpPr>
          <p:spPr bwMode="auto">
            <a:xfrm flipV="1">
              <a:off x="3168" y="14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Line 33"/>
            <p:cNvSpPr>
              <a:spLocks noChangeShapeType="1"/>
            </p:cNvSpPr>
            <p:nvPr/>
          </p:nvSpPr>
          <p:spPr bwMode="auto">
            <a:xfrm flipV="1">
              <a:off x="3264" y="163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Oval 34"/>
            <p:cNvSpPr>
              <a:spLocks noChangeArrowheads="1"/>
            </p:cNvSpPr>
            <p:nvPr/>
          </p:nvSpPr>
          <p:spPr bwMode="auto">
            <a:xfrm>
              <a:off x="2112" y="2544"/>
              <a:ext cx="384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1" name="Rectangle 35"/>
            <p:cNvSpPr>
              <a:spLocks noChangeArrowheads="1"/>
            </p:cNvSpPr>
            <p:nvPr/>
          </p:nvSpPr>
          <p:spPr bwMode="auto">
            <a:xfrm>
              <a:off x="2160" y="2688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Sign</a:t>
              </a:r>
            </a:p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Extend</a:t>
              </a:r>
            </a:p>
          </p:txBody>
        </p:sp>
        <p:sp>
          <p:nvSpPr>
            <p:cNvPr id="21562" name="Line 36"/>
            <p:cNvSpPr>
              <a:spLocks noChangeShapeType="1"/>
            </p:cNvSpPr>
            <p:nvPr/>
          </p:nvSpPr>
          <p:spPr bwMode="auto">
            <a:xfrm>
              <a:off x="4224" y="1344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Rectangle 37"/>
            <p:cNvSpPr>
              <a:spLocks noChangeArrowheads="1"/>
            </p:cNvSpPr>
            <p:nvPr/>
          </p:nvSpPr>
          <p:spPr bwMode="auto">
            <a:xfrm>
              <a:off x="3936" y="110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0000"/>
                  </a:solidFill>
                </a:rPr>
                <a:t>MemWrite</a:t>
              </a:r>
            </a:p>
          </p:txBody>
        </p:sp>
        <p:sp>
          <p:nvSpPr>
            <p:cNvPr id="21564" name="Rectangle 38"/>
            <p:cNvSpPr>
              <a:spLocks noChangeArrowheads="1"/>
            </p:cNvSpPr>
            <p:nvPr/>
          </p:nvSpPr>
          <p:spPr bwMode="auto">
            <a:xfrm>
              <a:off x="3984" y="264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FF0000"/>
                  </a:solidFill>
                </a:rPr>
                <a:t>MemRead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1565" name="Line 39"/>
            <p:cNvSpPr>
              <a:spLocks noChangeShapeType="1"/>
            </p:cNvSpPr>
            <p:nvPr/>
          </p:nvSpPr>
          <p:spPr bwMode="auto">
            <a:xfrm>
              <a:off x="4224" y="2448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Line 40"/>
            <p:cNvSpPr>
              <a:spLocks noChangeShapeType="1"/>
            </p:cNvSpPr>
            <p:nvPr/>
          </p:nvSpPr>
          <p:spPr bwMode="auto">
            <a:xfrm>
              <a:off x="3312" y="20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Line 41"/>
            <p:cNvSpPr>
              <a:spLocks noChangeShapeType="1"/>
            </p:cNvSpPr>
            <p:nvPr/>
          </p:nvSpPr>
          <p:spPr bwMode="auto">
            <a:xfrm>
              <a:off x="2640" y="225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Line 42"/>
            <p:cNvSpPr>
              <a:spLocks noChangeShapeType="1"/>
            </p:cNvSpPr>
            <p:nvPr/>
          </p:nvSpPr>
          <p:spPr bwMode="auto">
            <a:xfrm>
              <a:off x="1536" y="23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Line 43"/>
            <p:cNvSpPr>
              <a:spLocks noChangeShapeType="1"/>
            </p:cNvSpPr>
            <p:nvPr/>
          </p:nvSpPr>
          <p:spPr bwMode="auto">
            <a:xfrm>
              <a:off x="1920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Line 44"/>
            <p:cNvSpPr>
              <a:spLocks noChangeShapeType="1"/>
            </p:cNvSpPr>
            <p:nvPr/>
          </p:nvSpPr>
          <p:spPr bwMode="auto">
            <a:xfrm>
              <a:off x="2496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Line 45"/>
            <p:cNvSpPr>
              <a:spLocks noChangeShapeType="1"/>
            </p:cNvSpPr>
            <p:nvPr/>
          </p:nvSpPr>
          <p:spPr bwMode="auto">
            <a:xfrm>
              <a:off x="2640" y="172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Line 46"/>
            <p:cNvSpPr>
              <a:spLocks noChangeShapeType="1"/>
            </p:cNvSpPr>
            <p:nvPr/>
          </p:nvSpPr>
          <p:spPr bwMode="auto">
            <a:xfrm>
              <a:off x="2832" y="17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Line 47"/>
            <p:cNvSpPr>
              <a:spLocks noChangeShapeType="1"/>
            </p:cNvSpPr>
            <p:nvPr/>
          </p:nvSpPr>
          <p:spPr bwMode="auto">
            <a:xfrm>
              <a:off x="2832" y="22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Line 48"/>
            <p:cNvSpPr>
              <a:spLocks noChangeShapeType="1"/>
            </p:cNvSpPr>
            <p:nvPr/>
          </p:nvSpPr>
          <p:spPr bwMode="auto">
            <a:xfrm>
              <a:off x="3648" y="17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Line 49"/>
            <p:cNvSpPr>
              <a:spLocks noChangeShapeType="1"/>
            </p:cNvSpPr>
            <p:nvPr/>
          </p:nvSpPr>
          <p:spPr bwMode="auto">
            <a:xfrm>
              <a:off x="3648" y="22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882" name="Line 50"/>
          <p:cNvSpPr>
            <a:spLocks noChangeShapeType="1"/>
          </p:cNvSpPr>
          <p:nvPr/>
        </p:nvSpPr>
        <p:spPr bwMode="auto">
          <a:xfrm>
            <a:off x="4343400" y="2743200"/>
            <a:ext cx="152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562600" y="2743200"/>
            <a:ext cx="228600" cy="457200"/>
            <a:chOff x="3504" y="1728"/>
            <a:chExt cx="144" cy="288"/>
          </a:xfrm>
        </p:grpSpPr>
        <p:sp>
          <p:nvSpPr>
            <p:cNvPr id="21528" name="Line 52"/>
            <p:cNvSpPr>
              <a:spLocks noChangeShapeType="1"/>
            </p:cNvSpPr>
            <p:nvPr/>
          </p:nvSpPr>
          <p:spPr bwMode="auto">
            <a:xfrm>
              <a:off x="3504" y="1728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53"/>
            <p:cNvSpPr>
              <a:spLocks noChangeShapeType="1"/>
            </p:cNvSpPr>
            <p:nvPr/>
          </p:nvSpPr>
          <p:spPr bwMode="auto">
            <a:xfrm>
              <a:off x="3504" y="1728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343400" y="3581400"/>
            <a:ext cx="1524000" cy="381000"/>
            <a:chOff x="2736" y="2256"/>
            <a:chExt cx="960" cy="240"/>
          </a:xfrm>
        </p:grpSpPr>
        <p:sp>
          <p:nvSpPr>
            <p:cNvPr id="21524" name="Line 55"/>
            <p:cNvSpPr>
              <a:spLocks noChangeShapeType="1"/>
            </p:cNvSpPr>
            <p:nvPr/>
          </p:nvSpPr>
          <p:spPr bwMode="auto">
            <a:xfrm>
              <a:off x="2736" y="2256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56"/>
            <p:cNvSpPr>
              <a:spLocks noChangeShapeType="1"/>
            </p:cNvSpPr>
            <p:nvPr/>
          </p:nvSpPr>
          <p:spPr bwMode="auto">
            <a:xfrm>
              <a:off x="2736" y="2496"/>
              <a:ext cx="86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57"/>
            <p:cNvSpPr>
              <a:spLocks noChangeShapeType="1"/>
            </p:cNvSpPr>
            <p:nvPr/>
          </p:nvSpPr>
          <p:spPr bwMode="auto">
            <a:xfrm>
              <a:off x="3600" y="2256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58"/>
            <p:cNvSpPr>
              <a:spLocks noChangeShapeType="1"/>
            </p:cNvSpPr>
            <p:nvPr/>
          </p:nvSpPr>
          <p:spPr bwMode="auto">
            <a:xfrm>
              <a:off x="3600" y="2256"/>
              <a:ext cx="9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2438400" y="3200400"/>
            <a:ext cx="5334000" cy="1905000"/>
            <a:chOff x="1536" y="2016"/>
            <a:chExt cx="3360" cy="1200"/>
          </a:xfrm>
        </p:grpSpPr>
        <p:sp>
          <p:nvSpPr>
            <p:cNvPr id="21521" name="Line 60"/>
            <p:cNvSpPr>
              <a:spLocks noChangeShapeType="1"/>
            </p:cNvSpPr>
            <p:nvPr/>
          </p:nvSpPr>
          <p:spPr bwMode="auto">
            <a:xfrm>
              <a:off x="1536" y="2352"/>
              <a:ext cx="0" cy="8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61"/>
            <p:cNvSpPr>
              <a:spLocks noChangeShapeType="1"/>
            </p:cNvSpPr>
            <p:nvPr/>
          </p:nvSpPr>
          <p:spPr bwMode="auto">
            <a:xfrm>
              <a:off x="1536" y="3216"/>
              <a:ext cx="336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62"/>
            <p:cNvSpPr>
              <a:spLocks noChangeShapeType="1"/>
            </p:cNvSpPr>
            <p:nvPr/>
          </p:nvSpPr>
          <p:spPr bwMode="auto">
            <a:xfrm>
              <a:off x="4896" y="2016"/>
              <a:ext cx="0" cy="1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2209800" y="3352800"/>
            <a:ext cx="2333625" cy="1417638"/>
            <a:chOff x="1392" y="2112"/>
            <a:chExt cx="1470" cy="893"/>
          </a:xfrm>
        </p:grpSpPr>
        <p:sp>
          <p:nvSpPr>
            <p:cNvPr id="21513" name="Line 64"/>
            <p:cNvSpPr>
              <a:spLocks noChangeShapeType="1"/>
            </p:cNvSpPr>
            <p:nvPr/>
          </p:nvSpPr>
          <p:spPr bwMode="auto">
            <a:xfrm>
              <a:off x="1872" y="2784"/>
              <a:ext cx="48" cy="9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Text Box 65"/>
            <p:cNvSpPr txBox="1">
              <a:spLocks noChangeArrowheads="1"/>
            </p:cNvSpPr>
            <p:nvPr/>
          </p:nvSpPr>
          <p:spPr bwMode="auto">
            <a:xfrm>
              <a:off x="1872" y="2832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16</a:t>
              </a:r>
            </a:p>
          </p:txBody>
        </p:sp>
        <p:sp>
          <p:nvSpPr>
            <p:cNvPr id="21515" name="Line 66"/>
            <p:cNvSpPr>
              <a:spLocks noChangeShapeType="1"/>
            </p:cNvSpPr>
            <p:nvPr/>
          </p:nvSpPr>
          <p:spPr bwMode="auto">
            <a:xfrm>
              <a:off x="1392" y="2112"/>
              <a:ext cx="0" cy="7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67"/>
            <p:cNvSpPr>
              <a:spLocks noChangeShapeType="1"/>
            </p:cNvSpPr>
            <p:nvPr/>
          </p:nvSpPr>
          <p:spPr bwMode="auto">
            <a:xfrm>
              <a:off x="1392" y="2832"/>
              <a:ext cx="72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68"/>
            <p:cNvSpPr>
              <a:spLocks noChangeShapeType="1"/>
            </p:cNvSpPr>
            <p:nvPr/>
          </p:nvSpPr>
          <p:spPr bwMode="auto">
            <a:xfrm>
              <a:off x="2832" y="2256"/>
              <a:ext cx="0" cy="5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69"/>
            <p:cNvSpPr>
              <a:spLocks noChangeShapeType="1"/>
            </p:cNvSpPr>
            <p:nvPr/>
          </p:nvSpPr>
          <p:spPr bwMode="auto">
            <a:xfrm>
              <a:off x="2496" y="2832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70"/>
            <p:cNvSpPr>
              <a:spLocks noChangeShapeType="1"/>
            </p:cNvSpPr>
            <p:nvPr/>
          </p:nvSpPr>
          <p:spPr bwMode="auto">
            <a:xfrm>
              <a:off x="2640" y="2784"/>
              <a:ext cx="48" cy="9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Text Box 71"/>
            <p:cNvSpPr txBox="1">
              <a:spLocks noChangeArrowheads="1"/>
            </p:cNvSpPr>
            <p:nvPr/>
          </p:nvSpPr>
          <p:spPr bwMode="auto">
            <a:xfrm>
              <a:off x="2640" y="2832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32</a:t>
              </a:r>
            </a:p>
          </p:txBody>
        </p:sp>
      </p:grpSp>
      <p:sp>
        <p:nvSpPr>
          <p:cNvPr id="73" name="Line Callout 1 72"/>
          <p:cNvSpPr/>
          <p:nvPr/>
        </p:nvSpPr>
        <p:spPr>
          <a:xfrm>
            <a:off x="3200400" y="990600"/>
            <a:ext cx="1981200" cy="609600"/>
          </a:xfrm>
          <a:prstGeom prst="borderCallout1">
            <a:avLst>
              <a:gd name="adj1" fmla="val 102500"/>
              <a:gd name="adj2" fmla="val 61667"/>
              <a:gd name="adj3" fmla="val 285001"/>
              <a:gd name="adj4" fmla="val 623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Base Address in  [</a:t>
            </a:r>
            <a:r>
              <a:rPr lang="en-US" b="1" dirty="0" err="1" smtClean="0">
                <a:solidFill>
                  <a:srgbClr val="002060"/>
                </a:solidFill>
              </a:rPr>
              <a:t>rs</a:t>
            </a:r>
            <a:r>
              <a:rPr lang="en-US" b="1" dirty="0" smtClean="0">
                <a:solidFill>
                  <a:srgbClr val="002060"/>
                </a:solidFill>
              </a:rPr>
              <a:t>]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4" name="Line Callout 1 73"/>
          <p:cNvSpPr/>
          <p:nvPr/>
        </p:nvSpPr>
        <p:spPr>
          <a:xfrm>
            <a:off x="152400" y="4038600"/>
            <a:ext cx="1905000" cy="609600"/>
          </a:xfrm>
          <a:prstGeom prst="borderCallout1">
            <a:avLst>
              <a:gd name="adj1" fmla="val 12917"/>
              <a:gd name="adj2" fmla="val 100333"/>
              <a:gd name="adj3" fmla="val -27499"/>
              <a:gd name="adj4" fmla="val 1083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Bits 15-0 from Instruction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5" name="Line Callout 1 74"/>
          <p:cNvSpPr/>
          <p:nvPr/>
        </p:nvSpPr>
        <p:spPr>
          <a:xfrm>
            <a:off x="5562600" y="914400"/>
            <a:ext cx="1905000" cy="609600"/>
          </a:xfrm>
          <a:prstGeom prst="borderCallout1">
            <a:avLst>
              <a:gd name="adj1" fmla="val 106667"/>
              <a:gd name="adj2" fmla="val 15000"/>
              <a:gd name="adj3" fmla="val 301667"/>
              <a:gd name="adj4" fmla="val 76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Computed Address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6" name="Line Callout 1 75"/>
          <p:cNvSpPr/>
          <p:nvPr/>
        </p:nvSpPr>
        <p:spPr>
          <a:xfrm>
            <a:off x="4343400" y="5410200"/>
            <a:ext cx="1905000" cy="609600"/>
          </a:xfrm>
          <a:prstGeom prst="borderCallout1">
            <a:avLst>
              <a:gd name="adj1" fmla="val -1666"/>
              <a:gd name="adj2" fmla="val 25667"/>
              <a:gd name="adj3" fmla="val -240000"/>
              <a:gd name="adj4" fmla="val 263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Data for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Memory Write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7" name="Line Callout 1 76"/>
          <p:cNvSpPr/>
          <p:nvPr/>
        </p:nvSpPr>
        <p:spPr>
          <a:xfrm>
            <a:off x="6629400" y="5410200"/>
            <a:ext cx="1905000" cy="609600"/>
          </a:xfrm>
          <a:prstGeom prst="borderCallout1">
            <a:avLst>
              <a:gd name="adj1" fmla="val -1666"/>
              <a:gd name="adj2" fmla="val 25667"/>
              <a:gd name="adj3" fmla="val -52500"/>
              <a:gd name="adj4" fmla="val 250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Data from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Memory Read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51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8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Branch Operations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371600"/>
            <a:ext cx="7391400" cy="42132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Conditional Branch operations have to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compare the operands read from the Register File during decode (</a:t>
            </a:r>
            <a:r>
              <a:rPr lang="en-US" sz="2000" dirty="0" err="1" smtClean="0">
                <a:solidFill>
                  <a:srgbClr val="FF0000"/>
                </a:solidFill>
              </a:rPr>
              <a:t>rs</a:t>
            </a:r>
            <a:r>
              <a:rPr lang="en-US" sz="2000" dirty="0" smtClean="0"/>
              <a:t> and </a:t>
            </a:r>
            <a:r>
              <a:rPr lang="en-US" sz="2000" dirty="0" err="1" smtClean="0">
                <a:solidFill>
                  <a:srgbClr val="FF0000"/>
                </a:solidFill>
              </a:rPr>
              <a:t>rt</a:t>
            </a:r>
            <a:r>
              <a:rPr lang="en-US" sz="2000" dirty="0" smtClean="0"/>
              <a:t> values) for equality (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zero</a:t>
            </a:r>
            <a:r>
              <a:rPr lang="en-US" sz="2000" dirty="0" smtClean="0"/>
              <a:t> ALU output)</a:t>
            </a:r>
          </a:p>
          <a:p>
            <a:pPr lvl="1"/>
            <a:r>
              <a:rPr lang="en-US" sz="2000" dirty="0" smtClean="0"/>
              <a:t>compute the branch target address by adding the updated PC to the sign extended16-bit signed offset field in the instruction</a:t>
            </a:r>
          </a:p>
          <a:p>
            <a:pPr lvl="2"/>
            <a:r>
              <a:rPr lang="en-US" sz="1800" dirty="0" smtClean="0"/>
              <a:t>“base register” is the </a:t>
            </a:r>
            <a:r>
              <a:rPr lang="en-US" sz="1800" dirty="0" smtClean="0">
                <a:solidFill>
                  <a:srgbClr val="3333CC"/>
                </a:solidFill>
              </a:rPr>
              <a:t>updated</a:t>
            </a:r>
            <a:r>
              <a:rPr lang="en-US" sz="1800" dirty="0" smtClean="0"/>
              <a:t> PC</a:t>
            </a:r>
          </a:p>
          <a:p>
            <a:pPr lvl="2"/>
            <a:r>
              <a:rPr lang="en-US" sz="1800" dirty="0" smtClean="0"/>
              <a:t>offset value in the low order 16 bits of the instruction must be sign extended to create a 32-bit signed value </a:t>
            </a:r>
          </a:p>
          <a:p>
            <a:pPr lvl="2"/>
            <a:r>
              <a:rPr lang="en-US" sz="1800" dirty="0" smtClean="0"/>
              <a:t>and then shifted left 2 bits to turn it into a word address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1811338"/>
            <a:ext cx="5903913" cy="782637"/>
            <a:chOff x="699" y="1392"/>
            <a:chExt cx="3719" cy="49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32" y="1584"/>
              <a:ext cx="1520" cy="272"/>
              <a:chOff x="2552" y="1160"/>
              <a:chExt cx="1520" cy="272"/>
            </a:xfrm>
          </p:grpSpPr>
          <p:sp>
            <p:nvSpPr>
              <p:cNvPr id="22562" name="Line 6"/>
              <p:cNvSpPr>
                <a:spLocks noChangeShapeType="1"/>
              </p:cNvSpPr>
              <p:nvPr/>
            </p:nvSpPr>
            <p:spPr bwMode="auto">
              <a:xfrm>
                <a:off x="283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Line 7"/>
              <p:cNvSpPr>
                <a:spLocks noChangeShapeType="1"/>
              </p:cNvSpPr>
              <p:nvPr/>
            </p:nvSpPr>
            <p:spPr bwMode="auto">
              <a:xfrm>
                <a:off x="273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Line 8"/>
              <p:cNvSpPr>
                <a:spLocks noChangeShapeType="1"/>
              </p:cNvSpPr>
              <p:nvPr/>
            </p:nvSpPr>
            <p:spPr bwMode="auto">
              <a:xfrm>
                <a:off x="292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Line 9"/>
              <p:cNvSpPr>
                <a:spLocks noChangeShapeType="1"/>
              </p:cNvSpPr>
              <p:nvPr/>
            </p:nvSpPr>
            <p:spPr bwMode="auto">
              <a:xfrm>
                <a:off x="302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Line 10"/>
              <p:cNvSpPr>
                <a:spLocks noChangeShapeType="1"/>
              </p:cNvSpPr>
              <p:nvPr/>
            </p:nvSpPr>
            <p:spPr bwMode="auto">
              <a:xfrm>
                <a:off x="331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Line 11"/>
              <p:cNvSpPr>
                <a:spLocks noChangeShapeType="1"/>
              </p:cNvSpPr>
              <p:nvPr/>
            </p:nvSpPr>
            <p:spPr bwMode="auto">
              <a:xfrm>
                <a:off x="321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Line 12"/>
              <p:cNvSpPr>
                <a:spLocks noChangeShapeType="1"/>
              </p:cNvSpPr>
              <p:nvPr/>
            </p:nvSpPr>
            <p:spPr bwMode="auto">
              <a:xfrm>
                <a:off x="340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Line 13"/>
              <p:cNvSpPr>
                <a:spLocks noChangeShapeType="1"/>
              </p:cNvSpPr>
              <p:nvPr/>
            </p:nvSpPr>
            <p:spPr bwMode="auto">
              <a:xfrm>
                <a:off x="350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Line 14"/>
              <p:cNvSpPr>
                <a:spLocks noChangeShapeType="1"/>
              </p:cNvSpPr>
              <p:nvPr/>
            </p:nvSpPr>
            <p:spPr bwMode="auto">
              <a:xfrm>
                <a:off x="379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Line 15"/>
              <p:cNvSpPr>
                <a:spLocks noChangeShapeType="1"/>
              </p:cNvSpPr>
              <p:nvPr/>
            </p:nvSpPr>
            <p:spPr bwMode="auto">
              <a:xfrm>
                <a:off x="369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Line 16"/>
              <p:cNvSpPr>
                <a:spLocks noChangeShapeType="1"/>
              </p:cNvSpPr>
              <p:nvPr/>
            </p:nvSpPr>
            <p:spPr bwMode="auto">
              <a:xfrm>
                <a:off x="388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Line 17"/>
              <p:cNvSpPr>
                <a:spLocks noChangeShapeType="1"/>
              </p:cNvSpPr>
              <p:nvPr/>
            </p:nvSpPr>
            <p:spPr bwMode="auto">
              <a:xfrm>
                <a:off x="398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Rectangle 18"/>
              <p:cNvSpPr>
                <a:spLocks noChangeArrowheads="1"/>
              </p:cNvSpPr>
              <p:nvPr/>
            </p:nvSpPr>
            <p:spPr bwMode="auto">
              <a:xfrm>
                <a:off x="2552" y="1160"/>
                <a:ext cx="1520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Line 19"/>
              <p:cNvSpPr>
                <a:spLocks noChangeShapeType="1"/>
              </p:cNvSpPr>
              <p:nvPr/>
            </p:nvSpPr>
            <p:spPr bwMode="auto">
              <a:xfrm>
                <a:off x="264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6" name="Line 20"/>
              <p:cNvSpPr>
                <a:spLocks noChangeShapeType="1"/>
              </p:cNvSpPr>
              <p:nvPr/>
            </p:nvSpPr>
            <p:spPr bwMode="auto">
              <a:xfrm>
                <a:off x="312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7" name="Line 21"/>
              <p:cNvSpPr>
                <a:spLocks noChangeShapeType="1"/>
              </p:cNvSpPr>
              <p:nvPr/>
            </p:nvSpPr>
            <p:spPr bwMode="auto">
              <a:xfrm>
                <a:off x="360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34" name="Rectangle 22"/>
            <p:cNvSpPr>
              <a:spLocks noChangeArrowheads="1"/>
            </p:cNvSpPr>
            <p:nvPr/>
          </p:nvSpPr>
          <p:spPr bwMode="auto">
            <a:xfrm>
              <a:off x="1296" y="1584"/>
              <a:ext cx="560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23"/>
            <p:cNvSpPr>
              <a:spLocks noChangeShapeType="1"/>
            </p:cNvSpPr>
            <p:nvPr/>
          </p:nvSpPr>
          <p:spPr bwMode="auto">
            <a:xfrm>
              <a:off x="1672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24"/>
            <p:cNvSpPr>
              <a:spLocks noChangeShapeType="1"/>
            </p:cNvSpPr>
            <p:nvPr/>
          </p:nvSpPr>
          <p:spPr bwMode="auto">
            <a:xfrm>
              <a:off x="1576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25"/>
            <p:cNvSpPr>
              <a:spLocks noChangeShapeType="1"/>
            </p:cNvSpPr>
            <p:nvPr/>
          </p:nvSpPr>
          <p:spPr bwMode="auto">
            <a:xfrm>
              <a:off x="1768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26"/>
            <p:cNvSpPr>
              <a:spLocks noChangeShapeType="1"/>
            </p:cNvSpPr>
            <p:nvPr/>
          </p:nvSpPr>
          <p:spPr bwMode="auto">
            <a:xfrm>
              <a:off x="1480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27"/>
            <p:cNvSpPr>
              <a:spLocks noChangeShapeType="1"/>
            </p:cNvSpPr>
            <p:nvPr/>
          </p:nvSpPr>
          <p:spPr bwMode="auto">
            <a:xfrm>
              <a:off x="1384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1872" y="1584"/>
              <a:ext cx="464" cy="272"/>
              <a:chOff x="1592" y="1160"/>
              <a:chExt cx="464" cy="272"/>
            </a:xfrm>
          </p:grpSpPr>
          <p:sp>
            <p:nvSpPr>
              <p:cNvPr id="22557" name="Rectangle 29"/>
              <p:cNvSpPr>
                <a:spLocks noChangeArrowheads="1"/>
              </p:cNvSpPr>
              <p:nvPr/>
            </p:nvSpPr>
            <p:spPr bwMode="auto">
              <a:xfrm>
                <a:off x="159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Line 30"/>
              <p:cNvSpPr>
                <a:spLocks noChangeShapeType="1"/>
              </p:cNvSpPr>
              <p:nvPr/>
            </p:nvSpPr>
            <p:spPr bwMode="auto">
              <a:xfrm>
                <a:off x="177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Line 31"/>
              <p:cNvSpPr>
                <a:spLocks noChangeShapeType="1"/>
              </p:cNvSpPr>
              <p:nvPr/>
            </p:nvSpPr>
            <p:spPr bwMode="auto">
              <a:xfrm>
                <a:off x="168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Line 32"/>
              <p:cNvSpPr>
                <a:spLocks noChangeShapeType="1"/>
              </p:cNvSpPr>
              <p:nvPr/>
            </p:nvSpPr>
            <p:spPr bwMode="auto">
              <a:xfrm>
                <a:off x="187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Line 33"/>
              <p:cNvSpPr>
                <a:spLocks noChangeShapeType="1"/>
              </p:cNvSpPr>
              <p:nvPr/>
            </p:nvSpPr>
            <p:spPr bwMode="auto">
              <a:xfrm>
                <a:off x="196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2352" y="1584"/>
              <a:ext cx="464" cy="272"/>
              <a:chOff x="2072" y="1160"/>
              <a:chExt cx="464" cy="272"/>
            </a:xfrm>
          </p:grpSpPr>
          <p:sp>
            <p:nvSpPr>
              <p:cNvPr id="22552" name="Rectangle 35"/>
              <p:cNvSpPr>
                <a:spLocks noChangeArrowheads="1"/>
              </p:cNvSpPr>
              <p:nvPr/>
            </p:nvSpPr>
            <p:spPr bwMode="auto">
              <a:xfrm>
                <a:off x="207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Line 36"/>
              <p:cNvSpPr>
                <a:spLocks noChangeShapeType="1"/>
              </p:cNvSpPr>
              <p:nvPr/>
            </p:nvSpPr>
            <p:spPr bwMode="auto">
              <a:xfrm>
                <a:off x="225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Line 37"/>
              <p:cNvSpPr>
                <a:spLocks noChangeShapeType="1"/>
              </p:cNvSpPr>
              <p:nvPr/>
            </p:nvSpPr>
            <p:spPr bwMode="auto">
              <a:xfrm>
                <a:off x="216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Line 38"/>
              <p:cNvSpPr>
                <a:spLocks noChangeShapeType="1"/>
              </p:cNvSpPr>
              <p:nvPr/>
            </p:nvSpPr>
            <p:spPr bwMode="auto">
              <a:xfrm>
                <a:off x="235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Line 39"/>
              <p:cNvSpPr>
                <a:spLocks noChangeShapeType="1"/>
              </p:cNvSpPr>
              <p:nvPr/>
            </p:nvSpPr>
            <p:spPr bwMode="auto">
              <a:xfrm>
                <a:off x="244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2" name="Rectangle 40"/>
            <p:cNvSpPr>
              <a:spLocks noChangeArrowheads="1"/>
            </p:cNvSpPr>
            <p:nvPr/>
          </p:nvSpPr>
          <p:spPr bwMode="auto">
            <a:xfrm>
              <a:off x="699" y="1606"/>
              <a:ext cx="5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0000"/>
                  </a:solidFill>
                </a:rPr>
                <a:t>I-Type: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543" name="Rectangle 41"/>
            <p:cNvSpPr>
              <a:spLocks noChangeArrowheads="1"/>
            </p:cNvSpPr>
            <p:nvPr/>
          </p:nvSpPr>
          <p:spPr bwMode="auto">
            <a:xfrm>
              <a:off x="1323" y="1654"/>
              <a:ext cx="3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op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544" name="Rectangle 42"/>
            <p:cNvSpPr>
              <a:spLocks noChangeArrowheads="1"/>
            </p:cNvSpPr>
            <p:nvPr/>
          </p:nvSpPr>
          <p:spPr bwMode="auto">
            <a:xfrm>
              <a:off x="1899" y="1654"/>
              <a:ext cx="22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545" name="Rectangle 43"/>
            <p:cNvSpPr>
              <a:spLocks noChangeArrowheads="1"/>
            </p:cNvSpPr>
            <p:nvPr/>
          </p:nvSpPr>
          <p:spPr bwMode="auto">
            <a:xfrm>
              <a:off x="2379" y="1654"/>
              <a:ext cx="20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546" name="Rectangle 44"/>
            <p:cNvSpPr>
              <a:spLocks noChangeArrowheads="1"/>
            </p:cNvSpPr>
            <p:nvPr/>
          </p:nvSpPr>
          <p:spPr bwMode="auto">
            <a:xfrm>
              <a:off x="3024" y="1632"/>
              <a:ext cx="10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address offset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547" name="Rectangle 45"/>
            <p:cNvSpPr>
              <a:spLocks noChangeArrowheads="1"/>
            </p:cNvSpPr>
            <p:nvPr/>
          </p:nvSpPr>
          <p:spPr bwMode="auto">
            <a:xfrm>
              <a:off x="1200" y="139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/>
                <a:t>31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548" name="Rectangle 46"/>
            <p:cNvSpPr>
              <a:spLocks noChangeArrowheads="1"/>
            </p:cNvSpPr>
            <p:nvPr/>
          </p:nvSpPr>
          <p:spPr bwMode="auto">
            <a:xfrm>
              <a:off x="1776" y="139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25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549" name="Rectangle 47"/>
            <p:cNvSpPr>
              <a:spLocks noChangeArrowheads="1"/>
            </p:cNvSpPr>
            <p:nvPr/>
          </p:nvSpPr>
          <p:spPr bwMode="auto">
            <a:xfrm>
              <a:off x="2256" y="139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20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550" name="Rectangle 48"/>
            <p:cNvSpPr>
              <a:spLocks noChangeArrowheads="1"/>
            </p:cNvSpPr>
            <p:nvPr/>
          </p:nvSpPr>
          <p:spPr bwMode="auto">
            <a:xfrm>
              <a:off x="2736" y="139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15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551" name="Rectangle 49"/>
            <p:cNvSpPr>
              <a:spLocks noChangeArrowheads="1"/>
            </p:cNvSpPr>
            <p:nvPr/>
          </p:nvSpPr>
          <p:spPr bwMode="auto">
            <a:xfrm>
              <a:off x="4224" y="139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0</a:t>
              </a:r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4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Branch Operations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267200" y="35052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352800" y="4267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733800" y="3657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733800" y="4038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733800" y="3657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019800" y="3886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590800" y="3962400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Instruction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4191000" y="46482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191000" y="35052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1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191000" y="38862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2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191000" y="42672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Addr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514850" y="37338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Register</a:t>
            </a:r>
          </a:p>
          <a:p>
            <a:pPr algn="ctr" eaLnBrk="0" hangingPunct="0"/>
            <a:endParaRPr lang="en-US" sz="1200" b="1"/>
          </a:p>
          <a:p>
            <a:pPr algn="ctr" eaLnBrk="0" hangingPunct="0"/>
            <a:r>
              <a:rPr lang="en-US" sz="1200" b="1"/>
              <a:t>File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5105400" y="3657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1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130800" y="43434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2</a:t>
            </a:r>
          </a:p>
        </p:txBody>
      </p:sp>
      <p:sp>
        <p:nvSpPr>
          <p:cNvPr id="24593" name="Freeform 17"/>
          <p:cNvSpPr>
            <a:spLocks/>
          </p:cNvSpPr>
          <p:nvPr/>
        </p:nvSpPr>
        <p:spPr bwMode="auto">
          <a:xfrm>
            <a:off x="6248400" y="35814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03308 h 1099"/>
              <a:gd name="T4" fmla="*/ 152596 w 388"/>
              <a:gd name="T5" fmla="*/ 651825 h 1099"/>
              <a:gd name="T6" fmla="*/ 0 w 388"/>
              <a:gd name="T7" fmla="*/ 790913 h 1099"/>
              <a:gd name="T8" fmla="*/ 0 w 388"/>
              <a:gd name="T9" fmla="*/ 1294221 h 1099"/>
              <a:gd name="T10" fmla="*/ 532025 w 388"/>
              <a:gd name="T11" fmla="*/ 931179 h 1099"/>
              <a:gd name="T12" fmla="*/ 532025 w 388"/>
              <a:gd name="T13" fmla="*/ 363042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6400800" y="41910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6629400" y="3429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6019800" y="2819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FF3300"/>
                </a:solidFill>
              </a:rPr>
              <a:t>ALU control</a:t>
            </a:r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6324600" y="3200400"/>
            <a:ext cx="0" cy="457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V="1">
            <a:off x="6705600" y="3657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5486400" y="556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4876800" y="5105400"/>
            <a:ext cx="6096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4953000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4343400" y="5562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495800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5562600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4495800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16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5562600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>
            <a:off x="6096000" y="2057400"/>
            <a:ext cx="4572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6096000" y="2133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5867400" y="2362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362200" y="1371600"/>
            <a:ext cx="381000" cy="990600"/>
            <a:chOff x="1392" y="2880"/>
            <a:chExt cx="288" cy="480"/>
          </a:xfrm>
        </p:grpSpPr>
        <p:sp>
          <p:nvSpPr>
            <p:cNvPr id="24647" name="Line 3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Line 3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Line 3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Line 3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Line 3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Line 4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Line 4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11" name="Line 42"/>
          <p:cNvSpPr>
            <a:spLocks noChangeShapeType="1"/>
          </p:cNvSpPr>
          <p:nvPr/>
        </p:nvSpPr>
        <p:spPr bwMode="auto">
          <a:xfrm>
            <a:off x="1447800" y="1524000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Line 43"/>
          <p:cNvSpPr>
            <a:spLocks noChangeShapeType="1"/>
          </p:cNvSpPr>
          <p:nvPr/>
        </p:nvSpPr>
        <p:spPr bwMode="auto">
          <a:xfrm>
            <a:off x="1981200" y="2209800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Line 44"/>
          <p:cNvSpPr>
            <a:spLocks noChangeShapeType="1"/>
          </p:cNvSpPr>
          <p:nvPr/>
        </p:nvSpPr>
        <p:spPr bwMode="auto">
          <a:xfrm>
            <a:off x="3048000" y="1219200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4" name="Line 45"/>
          <p:cNvSpPr>
            <a:spLocks noChangeShapeType="1"/>
          </p:cNvSpPr>
          <p:nvPr/>
        </p:nvSpPr>
        <p:spPr bwMode="auto">
          <a:xfrm>
            <a:off x="2743200" y="1828800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5" name="Text Box 46"/>
          <p:cNvSpPr txBox="1">
            <a:spLocks noChangeArrowheads="1"/>
          </p:cNvSpPr>
          <p:nvPr/>
        </p:nvSpPr>
        <p:spPr bwMode="auto">
          <a:xfrm>
            <a:off x="2362200" y="17526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</a:rPr>
              <a:t>Add</a:t>
            </a:r>
          </a:p>
        </p:txBody>
      </p:sp>
      <p:sp>
        <p:nvSpPr>
          <p:cNvPr id="24616" name="Line 47"/>
          <p:cNvSpPr>
            <a:spLocks noChangeShapeType="1"/>
          </p:cNvSpPr>
          <p:nvPr/>
        </p:nvSpPr>
        <p:spPr bwMode="auto">
          <a:xfrm>
            <a:off x="838200" y="1219200"/>
            <a:ext cx="2209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7" name="Text Box 48"/>
          <p:cNvSpPr txBox="1">
            <a:spLocks noChangeArrowheads="1"/>
          </p:cNvSpPr>
          <p:nvPr/>
        </p:nvSpPr>
        <p:spPr bwMode="auto">
          <a:xfrm>
            <a:off x="1752600" y="20574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</a:rPr>
              <a:t>4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6781800" y="1600200"/>
            <a:ext cx="381000" cy="990600"/>
            <a:chOff x="1392" y="2880"/>
            <a:chExt cx="288" cy="480"/>
          </a:xfrm>
        </p:grpSpPr>
        <p:sp>
          <p:nvSpPr>
            <p:cNvPr id="24640" name="Line 5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1" name="Line 5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Line 5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3" name="Line 5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Line 5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Line 5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Line 5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19" name="Text Box 57"/>
          <p:cNvSpPr txBox="1">
            <a:spLocks noChangeArrowheads="1"/>
          </p:cNvSpPr>
          <p:nvPr/>
        </p:nvSpPr>
        <p:spPr bwMode="auto">
          <a:xfrm>
            <a:off x="6781800" y="19812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4620" name="Line 58"/>
          <p:cNvSpPr>
            <a:spLocks noChangeShapeType="1"/>
          </p:cNvSpPr>
          <p:nvPr/>
        </p:nvSpPr>
        <p:spPr bwMode="auto">
          <a:xfrm>
            <a:off x="6553200" y="2362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1" name="Rectangle 59"/>
          <p:cNvSpPr>
            <a:spLocks noChangeArrowheads="1"/>
          </p:cNvSpPr>
          <p:nvPr/>
        </p:nvSpPr>
        <p:spPr bwMode="auto">
          <a:xfrm>
            <a:off x="1143000" y="2895600"/>
            <a:ext cx="228600" cy="8382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Text Box 60"/>
          <p:cNvSpPr txBox="1">
            <a:spLocks noChangeArrowheads="1"/>
          </p:cNvSpPr>
          <p:nvPr/>
        </p:nvSpPr>
        <p:spPr bwMode="auto">
          <a:xfrm>
            <a:off x="1066800" y="3124200"/>
            <a:ext cx="395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</a:rPr>
              <a:t>PC</a:t>
            </a:r>
          </a:p>
        </p:txBody>
      </p:sp>
      <p:sp>
        <p:nvSpPr>
          <p:cNvPr id="24623" name="Line 61"/>
          <p:cNvSpPr>
            <a:spLocks noChangeShapeType="1"/>
          </p:cNvSpPr>
          <p:nvPr/>
        </p:nvSpPr>
        <p:spPr bwMode="auto">
          <a:xfrm>
            <a:off x="838200" y="1219200"/>
            <a:ext cx="0" cy="2057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4" name="Line 62"/>
          <p:cNvSpPr>
            <a:spLocks noChangeShapeType="1"/>
          </p:cNvSpPr>
          <p:nvPr/>
        </p:nvSpPr>
        <p:spPr bwMode="auto">
          <a:xfrm>
            <a:off x="838200" y="3276600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5" name="Line 63"/>
          <p:cNvSpPr>
            <a:spLocks noChangeShapeType="1"/>
          </p:cNvSpPr>
          <p:nvPr/>
        </p:nvSpPr>
        <p:spPr bwMode="auto">
          <a:xfrm>
            <a:off x="1447800" y="1524000"/>
            <a:ext cx="0" cy="1752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6" name="Line 64"/>
          <p:cNvSpPr>
            <a:spLocks noChangeShapeType="1"/>
          </p:cNvSpPr>
          <p:nvPr/>
        </p:nvSpPr>
        <p:spPr bwMode="auto">
          <a:xfrm>
            <a:off x="1371600" y="3276600"/>
            <a:ext cx="76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7" name="Line 65"/>
          <p:cNvSpPr>
            <a:spLocks noChangeShapeType="1"/>
          </p:cNvSpPr>
          <p:nvPr/>
        </p:nvSpPr>
        <p:spPr bwMode="auto">
          <a:xfrm>
            <a:off x="7162800" y="2057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8" name="Text Box 66"/>
          <p:cNvSpPr txBox="1">
            <a:spLocks noChangeArrowheads="1"/>
          </p:cNvSpPr>
          <p:nvPr/>
        </p:nvSpPr>
        <p:spPr bwMode="auto">
          <a:xfrm>
            <a:off x="7543800" y="1730375"/>
            <a:ext cx="814388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Branch</a:t>
            </a:r>
          </a:p>
          <a:p>
            <a:pPr eaLnBrk="0" hangingPunct="0"/>
            <a:r>
              <a:rPr lang="en-US" sz="1400"/>
              <a:t>target</a:t>
            </a:r>
          </a:p>
          <a:p>
            <a:pPr eaLnBrk="0" hangingPunct="0"/>
            <a:r>
              <a:rPr lang="en-US" sz="1400"/>
              <a:t>address</a:t>
            </a:r>
          </a:p>
        </p:txBody>
      </p:sp>
      <p:sp>
        <p:nvSpPr>
          <p:cNvPr id="24629" name="Text Box 67"/>
          <p:cNvSpPr txBox="1">
            <a:spLocks noChangeArrowheads="1"/>
          </p:cNvSpPr>
          <p:nvPr/>
        </p:nvSpPr>
        <p:spPr bwMode="auto">
          <a:xfrm>
            <a:off x="7010400" y="3429000"/>
            <a:ext cx="1371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FF3300"/>
                </a:solidFill>
              </a:rPr>
              <a:t>(to branch control logic)</a:t>
            </a:r>
          </a:p>
        </p:txBody>
      </p:sp>
      <p:sp>
        <p:nvSpPr>
          <p:cNvPr id="24630" name="Line 68"/>
          <p:cNvSpPr>
            <a:spLocks noChangeShapeType="1"/>
          </p:cNvSpPr>
          <p:nvPr/>
        </p:nvSpPr>
        <p:spPr bwMode="auto">
          <a:xfrm>
            <a:off x="6019800" y="4648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1" name="Line 69"/>
          <p:cNvSpPr>
            <a:spLocks noChangeShapeType="1"/>
          </p:cNvSpPr>
          <p:nvPr/>
        </p:nvSpPr>
        <p:spPr bwMode="auto">
          <a:xfrm>
            <a:off x="5715000" y="4648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2" name="Line 70"/>
          <p:cNvSpPr>
            <a:spLocks noChangeShapeType="1"/>
          </p:cNvSpPr>
          <p:nvPr/>
        </p:nvSpPr>
        <p:spPr bwMode="auto">
          <a:xfrm>
            <a:off x="5715000" y="3886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733800" y="2362200"/>
            <a:ext cx="2133600" cy="3200400"/>
            <a:chOff x="2352" y="1488"/>
            <a:chExt cx="1344" cy="2016"/>
          </a:xfrm>
        </p:grpSpPr>
        <p:sp>
          <p:nvSpPr>
            <p:cNvPr id="24637" name="Line 72"/>
            <p:cNvSpPr>
              <a:spLocks noChangeShapeType="1"/>
            </p:cNvSpPr>
            <p:nvPr/>
          </p:nvSpPr>
          <p:spPr bwMode="auto">
            <a:xfrm>
              <a:off x="2352" y="2688"/>
              <a:ext cx="0" cy="8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Line 73"/>
            <p:cNvSpPr>
              <a:spLocks noChangeShapeType="1"/>
            </p:cNvSpPr>
            <p:nvPr/>
          </p:nvSpPr>
          <p:spPr bwMode="auto">
            <a:xfrm>
              <a:off x="2352" y="3504"/>
              <a:ext cx="43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Line 74"/>
            <p:cNvSpPr>
              <a:spLocks noChangeShapeType="1"/>
            </p:cNvSpPr>
            <p:nvPr/>
          </p:nvSpPr>
          <p:spPr bwMode="auto">
            <a:xfrm>
              <a:off x="3696" y="1488"/>
              <a:ext cx="0" cy="20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5791200" y="3886200"/>
            <a:ext cx="228600" cy="762000"/>
            <a:chOff x="3648" y="2448"/>
            <a:chExt cx="144" cy="480"/>
          </a:xfrm>
        </p:grpSpPr>
        <p:sp>
          <p:nvSpPr>
            <p:cNvPr id="24635" name="Line 76"/>
            <p:cNvSpPr>
              <a:spLocks noChangeShapeType="1"/>
            </p:cNvSpPr>
            <p:nvPr/>
          </p:nvSpPr>
          <p:spPr bwMode="auto">
            <a:xfrm>
              <a:off x="3648" y="2448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Line 77"/>
            <p:cNvSpPr>
              <a:spLocks noChangeShapeType="1"/>
            </p:cNvSpPr>
            <p:nvPr/>
          </p:nvSpPr>
          <p:spPr bwMode="auto">
            <a:xfrm>
              <a:off x="3648" y="2928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" name="Line Callout 1 78"/>
          <p:cNvSpPr/>
          <p:nvPr/>
        </p:nvSpPr>
        <p:spPr>
          <a:xfrm>
            <a:off x="1676400" y="5029200"/>
            <a:ext cx="1905000" cy="609600"/>
          </a:xfrm>
          <a:prstGeom prst="borderCallout1">
            <a:avLst>
              <a:gd name="adj1" fmla="val 12917"/>
              <a:gd name="adj2" fmla="val 100333"/>
              <a:gd name="adj3" fmla="val -27499"/>
              <a:gd name="adj4" fmla="val 1083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Bits 15-0 from Instruction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0" name="Line Callout 1 79"/>
          <p:cNvSpPr/>
          <p:nvPr/>
        </p:nvSpPr>
        <p:spPr>
          <a:xfrm>
            <a:off x="6553200" y="5257800"/>
            <a:ext cx="2133600" cy="609600"/>
          </a:xfrm>
          <a:prstGeom prst="borderCallout1">
            <a:avLst>
              <a:gd name="adj1" fmla="val 23334"/>
              <a:gd name="adj2" fmla="val 333"/>
              <a:gd name="adj3" fmla="val -100415"/>
              <a:gd name="adj4" fmla="val -28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Data for compare operation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 flipV="1">
            <a:off x="5867400" y="3886200"/>
            <a:ext cx="685800" cy="144780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Rectangle 6"/>
          <p:cNvSpPr>
            <a:spLocks noChangeArrowheads="1"/>
          </p:cNvSpPr>
          <p:nvPr/>
        </p:nvSpPr>
        <p:spPr bwMode="auto">
          <a:xfrm>
            <a:off x="7162800" y="1752600"/>
            <a:ext cx="327013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</a:rPr>
              <a:t>32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 flipH="1">
            <a:off x="7219950" y="19812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038600" y="14732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 + 4</a:t>
            </a:r>
            <a:endParaRPr lang="en-US" b="1" dirty="0"/>
          </a:p>
        </p:txBody>
      </p:sp>
      <p:sp>
        <p:nvSpPr>
          <p:cNvPr id="93" name="Line Callout 1 92"/>
          <p:cNvSpPr/>
          <p:nvPr/>
        </p:nvSpPr>
        <p:spPr>
          <a:xfrm>
            <a:off x="5562600" y="914400"/>
            <a:ext cx="2514600" cy="609600"/>
          </a:xfrm>
          <a:prstGeom prst="borderCallout1">
            <a:avLst>
              <a:gd name="adj1" fmla="val 104584"/>
              <a:gd name="adj2" fmla="val 83666"/>
              <a:gd name="adj3" fmla="val 139168"/>
              <a:gd name="adj4" fmla="val 860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Update PC to Fetch the next Instruction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4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Jump Operations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836712"/>
            <a:ext cx="7391400" cy="2162175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Jump operations have to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1"/>
            <a:r>
              <a:rPr lang="en-US" sz="2000" smtClean="0"/>
              <a:t>replace the lower 28 bits of the PC with the lower 26 bits of the fetched instruction shifted left by 2 bits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3800" y="3351312"/>
            <a:ext cx="381000" cy="990600"/>
            <a:chOff x="1392" y="2880"/>
            <a:chExt cx="288" cy="480"/>
          </a:xfrm>
        </p:grpSpPr>
        <p:sp>
          <p:nvSpPr>
            <p:cNvPr id="25676" name="Line 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7" name="Line 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Line 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Line 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Line 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1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Line 1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3048000" y="4494312"/>
            <a:ext cx="1447800" cy="14478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3"/>
          <p:cNvSpPr>
            <a:spLocks noChangeArrowheads="1"/>
          </p:cNvSpPr>
          <p:nvPr/>
        </p:nvSpPr>
        <p:spPr bwMode="auto">
          <a:xfrm>
            <a:off x="2514600" y="4875312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14"/>
          <p:cNvSpPr>
            <a:spLocks noChangeShapeType="1"/>
          </p:cNvSpPr>
          <p:nvPr/>
        </p:nvSpPr>
        <p:spPr bwMode="auto">
          <a:xfrm>
            <a:off x="4495800" y="525631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15"/>
          <p:cNvSpPr>
            <a:spLocks noChangeShapeType="1"/>
          </p:cNvSpPr>
          <p:nvPr/>
        </p:nvSpPr>
        <p:spPr bwMode="auto">
          <a:xfrm>
            <a:off x="2743200" y="5256312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16"/>
          <p:cNvSpPr>
            <a:spLocks noChangeShapeType="1"/>
          </p:cNvSpPr>
          <p:nvPr/>
        </p:nvSpPr>
        <p:spPr bwMode="auto">
          <a:xfrm>
            <a:off x="2819400" y="3503712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17"/>
          <p:cNvSpPr>
            <a:spLocks noChangeShapeType="1"/>
          </p:cNvSpPr>
          <p:nvPr/>
        </p:nvSpPr>
        <p:spPr bwMode="auto">
          <a:xfrm>
            <a:off x="3352800" y="4189512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18"/>
          <p:cNvSpPr>
            <a:spLocks noChangeShapeType="1"/>
          </p:cNvSpPr>
          <p:nvPr/>
        </p:nvSpPr>
        <p:spPr bwMode="auto">
          <a:xfrm>
            <a:off x="4419600" y="3198912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19"/>
          <p:cNvSpPr>
            <a:spLocks noChangeShapeType="1"/>
          </p:cNvSpPr>
          <p:nvPr/>
        </p:nvSpPr>
        <p:spPr bwMode="auto">
          <a:xfrm>
            <a:off x="4114800" y="3808512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Text Box 20"/>
          <p:cNvSpPr txBox="1">
            <a:spLocks noChangeArrowheads="1"/>
          </p:cNvSpPr>
          <p:nvPr/>
        </p:nvSpPr>
        <p:spPr bwMode="auto">
          <a:xfrm>
            <a:off x="2971800" y="5027712"/>
            <a:ext cx="7413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</a:rPr>
              <a:t>Read</a:t>
            </a:r>
          </a:p>
          <a:p>
            <a:pPr eaLnBrk="0" hangingPunct="0"/>
            <a:r>
              <a:rPr lang="en-US" sz="1200">
                <a:solidFill>
                  <a:schemeClr val="bg2"/>
                </a:solidFill>
              </a:rPr>
              <a:t>Address</a:t>
            </a:r>
          </a:p>
        </p:txBody>
      </p:sp>
      <p:sp>
        <p:nvSpPr>
          <p:cNvPr id="25614" name="Text Box 21"/>
          <p:cNvSpPr txBox="1">
            <a:spLocks noChangeArrowheads="1"/>
          </p:cNvSpPr>
          <p:nvPr/>
        </p:nvSpPr>
        <p:spPr bwMode="auto">
          <a:xfrm>
            <a:off x="3733800" y="5103912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</a:rPr>
              <a:t>Instruction</a:t>
            </a:r>
          </a:p>
        </p:txBody>
      </p:sp>
      <p:sp>
        <p:nvSpPr>
          <p:cNvPr id="25615" name="Text Box 22"/>
          <p:cNvSpPr txBox="1">
            <a:spLocks noChangeArrowheads="1"/>
          </p:cNvSpPr>
          <p:nvPr/>
        </p:nvSpPr>
        <p:spPr bwMode="auto">
          <a:xfrm>
            <a:off x="3276600" y="4570512"/>
            <a:ext cx="973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>
                <a:solidFill>
                  <a:schemeClr val="bg2"/>
                </a:solidFill>
              </a:rPr>
              <a:t>Instruction</a:t>
            </a:r>
          </a:p>
          <a:p>
            <a:pPr algn="ctr" eaLnBrk="0" hangingPunct="0"/>
            <a:r>
              <a:rPr lang="en-US" sz="1200" b="1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25616" name="Text Box 23"/>
          <p:cNvSpPr txBox="1">
            <a:spLocks noChangeArrowheads="1"/>
          </p:cNvSpPr>
          <p:nvPr/>
        </p:nvSpPr>
        <p:spPr bwMode="auto">
          <a:xfrm>
            <a:off x="3733800" y="3732312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</a:rPr>
              <a:t>Add</a:t>
            </a:r>
          </a:p>
        </p:txBody>
      </p:sp>
      <p:sp>
        <p:nvSpPr>
          <p:cNvPr id="25617" name="Text Box 24"/>
          <p:cNvSpPr txBox="1">
            <a:spLocks noChangeArrowheads="1"/>
          </p:cNvSpPr>
          <p:nvPr/>
        </p:nvSpPr>
        <p:spPr bwMode="auto">
          <a:xfrm>
            <a:off x="2438400" y="5103912"/>
            <a:ext cx="395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25618" name="Line 25"/>
          <p:cNvSpPr>
            <a:spLocks noChangeShapeType="1"/>
          </p:cNvSpPr>
          <p:nvPr/>
        </p:nvSpPr>
        <p:spPr bwMode="auto">
          <a:xfrm>
            <a:off x="2209800" y="3198912"/>
            <a:ext cx="2209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26"/>
          <p:cNvSpPr>
            <a:spLocks noChangeShapeType="1"/>
          </p:cNvSpPr>
          <p:nvPr/>
        </p:nvSpPr>
        <p:spPr bwMode="auto">
          <a:xfrm>
            <a:off x="2209800" y="3198912"/>
            <a:ext cx="0" cy="2057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27"/>
          <p:cNvSpPr>
            <a:spLocks noChangeShapeType="1"/>
          </p:cNvSpPr>
          <p:nvPr/>
        </p:nvSpPr>
        <p:spPr bwMode="auto">
          <a:xfrm>
            <a:off x="2209800" y="5256312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Line 28"/>
          <p:cNvSpPr>
            <a:spLocks noChangeShapeType="1"/>
          </p:cNvSpPr>
          <p:nvPr/>
        </p:nvSpPr>
        <p:spPr bwMode="auto">
          <a:xfrm>
            <a:off x="2819400" y="3503712"/>
            <a:ext cx="0" cy="1752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Text Box 29"/>
          <p:cNvSpPr txBox="1">
            <a:spLocks noChangeArrowheads="1"/>
          </p:cNvSpPr>
          <p:nvPr/>
        </p:nvSpPr>
        <p:spPr bwMode="auto">
          <a:xfrm>
            <a:off x="3124200" y="4037112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5623" name="Oval 30"/>
          <p:cNvSpPr>
            <a:spLocks noChangeArrowheads="1"/>
          </p:cNvSpPr>
          <p:nvPr/>
        </p:nvSpPr>
        <p:spPr bwMode="auto">
          <a:xfrm>
            <a:off x="5029200" y="4570512"/>
            <a:ext cx="4572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Rectangle 31"/>
          <p:cNvSpPr>
            <a:spLocks noChangeArrowheads="1"/>
          </p:cNvSpPr>
          <p:nvPr/>
        </p:nvSpPr>
        <p:spPr bwMode="auto">
          <a:xfrm>
            <a:off x="5029200" y="4646712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5625" name="Line 32"/>
          <p:cNvSpPr>
            <a:spLocks noChangeShapeType="1"/>
          </p:cNvSpPr>
          <p:nvPr/>
        </p:nvSpPr>
        <p:spPr bwMode="auto">
          <a:xfrm>
            <a:off x="4800600" y="4875312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Line 33"/>
          <p:cNvSpPr>
            <a:spLocks noChangeShapeType="1"/>
          </p:cNvSpPr>
          <p:nvPr/>
        </p:nvSpPr>
        <p:spPr bwMode="auto">
          <a:xfrm flipV="1">
            <a:off x="4800600" y="487531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Line 34"/>
          <p:cNvSpPr>
            <a:spLocks noChangeShapeType="1"/>
          </p:cNvSpPr>
          <p:nvPr/>
        </p:nvSpPr>
        <p:spPr bwMode="auto">
          <a:xfrm>
            <a:off x="5486400" y="4875312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Text Box 35"/>
          <p:cNvSpPr txBox="1">
            <a:spLocks noChangeArrowheads="1"/>
          </p:cNvSpPr>
          <p:nvPr/>
        </p:nvSpPr>
        <p:spPr bwMode="auto">
          <a:xfrm>
            <a:off x="6248400" y="4418112"/>
            <a:ext cx="81438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Jump</a:t>
            </a:r>
          </a:p>
          <a:p>
            <a:pPr eaLnBrk="0" hangingPunct="0"/>
            <a:r>
              <a:rPr lang="en-US" sz="1400"/>
              <a:t>address</a:t>
            </a:r>
          </a:p>
        </p:txBody>
      </p:sp>
      <p:sp>
        <p:nvSpPr>
          <p:cNvPr id="25629" name="Line 36"/>
          <p:cNvSpPr>
            <a:spLocks noChangeShapeType="1"/>
          </p:cNvSpPr>
          <p:nvPr/>
        </p:nvSpPr>
        <p:spPr bwMode="auto">
          <a:xfrm>
            <a:off x="4419600" y="4418112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Line 37"/>
          <p:cNvSpPr>
            <a:spLocks noChangeShapeType="1"/>
          </p:cNvSpPr>
          <p:nvPr/>
        </p:nvSpPr>
        <p:spPr bwMode="auto">
          <a:xfrm>
            <a:off x="5486400" y="4341912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Line 38"/>
          <p:cNvSpPr>
            <a:spLocks noChangeShapeType="1"/>
          </p:cNvSpPr>
          <p:nvPr/>
        </p:nvSpPr>
        <p:spPr bwMode="auto">
          <a:xfrm>
            <a:off x="4648200" y="5180112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2" name="Text Box 39"/>
          <p:cNvSpPr txBox="1">
            <a:spLocks noChangeArrowheads="1"/>
          </p:cNvSpPr>
          <p:nvPr/>
        </p:nvSpPr>
        <p:spPr bwMode="auto">
          <a:xfrm>
            <a:off x="4648200" y="5256312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26</a:t>
            </a:r>
          </a:p>
        </p:txBody>
      </p:sp>
      <p:sp>
        <p:nvSpPr>
          <p:cNvPr id="25633" name="Text Box 40"/>
          <p:cNvSpPr txBox="1">
            <a:spLocks noChangeArrowheads="1"/>
          </p:cNvSpPr>
          <p:nvPr/>
        </p:nvSpPr>
        <p:spPr bwMode="auto">
          <a:xfrm>
            <a:off x="5486400" y="4189512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25634" name="Line 41"/>
          <p:cNvSpPr>
            <a:spLocks noChangeShapeType="1"/>
          </p:cNvSpPr>
          <p:nvPr/>
        </p:nvSpPr>
        <p:spPr bwMode="auto">
          <a:xfrm>
            <a:off x="5562600" y="4799112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Text Box 42"/>
          <p:cNvSpPr txBox="1">
            <a:spLocks noChangeArrowheads="1"/>
          </p:cNvSpPr>
          <p:nvPr/>
        </p:nvSpPr>
        <p:spPr bwMode="auto">
          <a:xfrm>
            <a:off x="5562600" y="4875312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28</a:t>
            </a:r>
          </a:p>
        </p:txBody>
      </p:sp>
      <p:sp>
        <p:nvSpPr>
          <p:cNvPr id="25636" name="AutoShape 43"/>
          <p:cNvSpPr>
            <a:spLocks/>
          </p:cNvSpPr>
          <p:nvPr/>
        </p:nvSpPr>
        <p:spPr bwMode="auto">
          <a:xfrm>
            <a:off x="6019800" y="4265712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44"/>
          <p:cNvSpPr>
            <a:spLocks noChangeShapeType="1"/>
          </p:cNvSpPr>
          <p:nvPr/>
        </p:nvSpPr>
        <p:spPr bwMode="auto">
          <a:xfrm>
            <a:off x="4419600" y="3808512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8" name="Line 45"/>
          <p:cNvSpPr>
            <a:spLocks noChangeShapeType="1"/>
          </p:cNvSpPr>
          <p:nvPr/>
        </p:nvSpPr>
        <p:spPr bwMode="auto">
          <a:xfrm>
            <a:off x="40782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46"/>
          <p:cNvSpPr>
            <a:spLocks noChangeShapeType="1"/>
          </p:cNvSpPr>
          <p:nvPr/>
        </p:nvSpPr>
        <p:spPr bwMode="auto">
          <a:xfrm>
            <a:off x="37734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47"/>
          <p:cNvSpPr>
            <a:spLocks noChangeShapeType="1"/>
          </p:cNvSpPr>
          <p:nvPr/>
        </p:nvSpPr>
        <p:spPr bwMode="auto">
          <a:xfrm>
            <a:off x="46878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48"/>
          <p:cNvSpPr>
            <a:spLocks noChangeShapeType="1"/>
          </p:cNvSpPr>
          <p:nvPr/>
        </p:nvSpPr>
        <p:spPr bwMode="auto">
          <a:xfrm>
            <a:off x="48402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9"/>
          <p:cNvSpPr>
            <a:spLocks noChangeShapeType="1"/>
          </p:cNvSpPr>
          <p:nvPr/>
        </p:nvSpPr>
        <p:spPr bwMode="auto">
          <a:xfrm>
            <a:off x="62118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Line 50"/>
          <p:cNvSpPr>
            <a:spLocks noChangeShapeType="1"/>
          </p:cNvSpPr>
          <p:nvPr/>
        </p:nvSpPr>
        <p:spPr bwMode="auto">
          <a:xfrm>
            <a:off x="39258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51"/>
          <p:cNvSpPr>
            <a:spLocks noChangeShapeType="1"/>
          </p:cNvSpPr>
          <p:nvPr/>
        </p:nvSpPr>
        <p:spPr bwMode="auto">
          <a:xfrm>
            <a:off x="63642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52"/>
          <p:cNvSpPr>
            <a:spLocks noChangeShapeType="1"/>
          </p:cNvSpPr>
          <p:nvPr/>
        </p:nvSpPr>
        <p:spPr bwMode="auto">
          <a:xfrm>
            <a:off x="65166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Line 53"/>
          <p:cNvSpPr>
            <a:spLocks noChangeShapeType="1"/>
          </p:cNvSpPr>
          <p:nvPr/>
        </p:nvSpPr>
        <p:spPr bwMode="auto">
          <a:xfrm>
            <a:off x="69738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Line 54"/>
          <p:cNvSpPr>
            <a:spLocks noChangeShapeType="1"/>
          </p:cNvSpPr>
          <p:nvPr/>
        </p:nvSpPr>
        <p:spPr bwMode="auto">
          <a:xfrm>
            <a:off x="68214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Line 55"/>
          <p:cNvSpPr>
            <a:spLocks noChangeShapeType="1"/>
          </p:cNvSpPr>
          <p:nvPr/>
        </p:nvSpPr>
        <p:spPr bwMode="auto">
          <a:xfrm>
            <a:off x="71262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Line 56"/>
          <p:cNvSpPr>
            <a:spLocks noChangeShapeType="1"/>
          </p:cNvSpPr>
          <p:nvPr/>
        </p:nvSpPr>
        <p:spPr bwMode="auto">
          <a:xfrm>
            <a:off x="72786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0" name="Rectangle 57"/>
          <p:cNvSpPr>
            <a:spLocks noChangeArrowheads="1"/>
          </p:cNvSpPr>
          <p:nvPr/>
        </p:nvSpPr>
        <p:spPr bwMode="auto">
          <a:xfrm>
            <a:off x="3468688" y="1522512"/>
            <a:ext cx="3970337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Line 58"/>
          <p:cNvSpPr>
            <a:spLocks noChangeShapeType="1"/>
          </p:cNvSpPr>
          <p:nvPr/>
        </p:nvSpPr>
        <p:spPr bwMode="auto">
          <a:xfrm>
            <a:off x="36210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2" name="Line 59"/>
          <p:cNvSpPr>
            <a:spLocks noChangeShapeType="1"/>
          </p:cNvSpPr>
          <p:nvPr/>
        </p:nvSpPr>
        <p:spPr bwMode="auto">
          <a:xfrm>
            <a:off x="49926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Line 60"/>
          <p:cNvSpPr>
            <a:spLocks noChangeShapeType="1"/>
          </p:cNvSpPr>
          <p:nvPr/>
        </p:nvSpPr>
        <p:spPr bwMode="auto">
          <a:xfrm>
            <a:off x="66690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4" name="Rectangle 61"/>
          <p:cNvSpPr>
            <a:spLocks noChangeArrowheads="1"/>
          </p:cNvSpPr>
          <p:nvPr/>
        </p:nvSpPr>
        <p:spPr bwMode="auto">
          <a:xfrm>
            <a:off x="2587625" y="1522512"/>
            <a:ext cx="889000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5" name="Line 62"/>
          <p:cNvSpPr>
            <a:spLocks noChangeShapeType="1"/>
          </p:cNvSpPr>
          <p:nvPr/>
        </p:nvSpPr>
        <p:spPr bwMode="auto">
          <a:xfrm>
            <a:off x="3184525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6" name="Line 63"/>
          <p:cNvSpPr>
            <a:spLocks noChangeShapeType="1"/>
          </p:cNvSpPr>
          <p:nvPr/>
        </p:nvSpPr>
        <p:spPr bwMode="auto">
          <a:xfrm>
            <a:off x="3032125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Line 64"/>
          <p:cNvSpPr>
            <a:spLocks noChangeShapeType="1"/>
          </p:cNvSpPr>
          <p:nvPr/>
        </p:nvSpPr>
        <p:spPr bwMode="auto">
          <a:xfrm>
            <a:off x="3336925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Line 65"/>
          <p:cNvSpPr>
            <a:spLocks noChangeShapeType="1"/>
          </p:cNvSpPr>
          <p:nvPr/>
        </p:nvSpPr>
        <p:spPr bwMode="auto">
          <a:xfrm>
            <a:off x="2879725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9" name="Line 66"/>
          <p:cNvSpPr>
            <a:spLocks noChangeShapeType="1"/>
          </p:cNvSpPr>
          <p:nvPr/>
        </p:nvSpPr>
        <p:spPr bwMode="auto">
          <a:xfrm>
            <a:off x="2727325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0" name="Rectangle 67"/>
          <p:cNvSpPr>
            <a:spLocks noChangeArrowheads="1"/>
          </p:cNvSpPr>
          <p:nvPr/>
        </p:nvSpPr>
        <p:spPr bwMode="auto">
          <a:xfrm>
            <a:off x="1639888" y="1557437"/>
            <a:ext cx="993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just" eaLnBrk="0" hangingPunct="0"/>
            <a:r>
              <a:rPr lang="en-US" b="1">
                <a:solidFill>
                  <a:srgbClr val="FF3300"/>
                </a:solidFill>
              </a:rPr>
              <a:t>J-Type: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25661" name="Rectangle 68"/>
          <p:cNvSpPr>
            <a:spLocks noChangeArrowheads="1"/>
          </p:cNvSpPr>
          <p:nvPr/>
        </p:nvSpPr>
        <p:spPr bwMode="auto">
          <a:xfrm>
            <a:off x="2630488" y="1633637"/>
            <a:ext cx="48250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F3300"/>
                </a:solidFill>
              </a:rPr>
              <a:t>op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25662" name="Rectangle 69"/>
          <p:cNvSpPr>
            <a:spLocks noChangeArrowheads="1"/>
          </p:cNvSpPr>
          <p:nvPr/>
        </p:nvSpPr>
        <p:spPr bwMode="auto">
          <a:xfrm>
            <a:off x="2435225" y="1217712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31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663" name="Rectangle 70"/>
          <p:cNvSpPr>
            <a:spLocks noChangeArrowheads="1"/>
          </p:cNvSpPr>
          <p:nvPr/>
        </p:nvSpPr>
        <p:spPr bwMode="auto">
          <a:xfrm>
            <a:off x="3316288" y="1217712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25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664" name="Rectangle 71"/>
          <p:cNvSpPr>
            <a:spLocks noChangeArrowheads="1"/>
          </p:cNvSpPr>
          <p:nvPr/>
        </p:nvSpPr>
        <p:spPr bwMode="auto">
          <a:xfrm>
            <a:off x="7235825" y="1217712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0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665" name="Line 72"/>
          <p:cNvSpPr>
            <a:spLocks noChangeShapeType="1"/>
          </p:cNvSpPr>
          <p:nvPr/>
        </p:nvSpPr>
        <p:spPr bwMode="auto">
          <a:xfrm>
            <a:off x="60594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6" name="Line 73"/>
          <p:cNvSpPr>
            <a:spLocks noChangeShapeType="1"/>
          </p:cNvSpPr>
          <p:nvPr/>
        </p:nvSpPr>
        <p:spPr bwMode="auto">
          <a:xfrm>
            <a:off x="59070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7" name="Line 74"/>
          <p:cNvSpPr>
            <a:spLocks noChangeShapeType="1"/>
          </p:cNvSpPr>
          <p:nvPr/>
        </p:nvSpPr>
        <p:spPr bwMode="auto">
          <a:xfrm>
            <a:off x="57546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Line 75"/>
          <p:cNvSpPr>
            <a:spLocks noChangeShapeType="1"/>
          </p:cNvSpPr>
          <p:nvPr/>
        </p:nvSpPr>
        <p:spPr bwMode="auto">
          <a:xfrm>
            <a:off x="56022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9" name="Line 76"/>
          <p:cNvSpPr>
            <a:spLocks noChangeShapeType="1"/>
          </p:cNvSpPr>
          <p:nvPr/>
        </p:nvSpPr>
        <p:spPr bwMode="auto">
          <a:xfrm>
            <a:off x="52974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0" name="Line 77"/>
          <p:cNvSpPr>
            <a:spLocks noChangeShapeType="1"/>
          </p:cNvSpPr>
          <p:nvPr/>
        </p:nvSpPr>
        <p:spPr bwMode="auto">
          <a:xfrm>
            <a:off x="54498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Line 78"/>
          <p:cNvSpPr>
            <a:spLocks noChangeShapeType="1"/>
          </p:cNvSpPr>
          <p:nvPr/>
        </p:nvSpPr>
        <p:spPr bwMode="auto">
          <a:xfrm>
            <a:off x="51450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2" name="Line 79"/>
          <p:cNvSpPr>
            <a:spLocks noChangeShapeType="1"/>
          </p:cNvSpPr>
          <p:nvPr/>
        </p:nvSpPr>
        <p:spPr bwMode="auto">
          <a:xfrm>
            <a:off x="45354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Line 80"/>
          <p:cNvSpPr>
            <a:spLocks noChangeShapeType="1"/>
          </p:cNvSpPr>
          <p:nvPr/>
        </p:nvSpPr>
        <p:spPr bwMode="auto">
          <a:xfrm>
            <a:off x="43830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4" name="Line 81"/>
          <p:cNvSpPr>
            <a:spLocks noChangeShapeType="1"/>
          </p:cNvSpPr>
          <p:nvPr/>
        </p:nvSpPr>
        <p:spPr bwMode="auto">
          <a:xfrm>
            <a:off x="4230688" y="1522512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5" name="Rectangle 82"/>
          <p:cNvSpPr>
            <a:spLocks noChangeArrowheads="1"/>
          </p:cNvSpPr>
          <p:nvPr/>
        </p:nvSpPr>
        <p:spPr bwMode="auto">
          <a:xfrm>
            <a:off x="4078288" y="1598712"/>
            <a:ext cx="242053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solidFill>
                  <a:srgbClr val="FF3300"/>
                </a:solidFill>
              </a:rPr>
              <a:t>jump target address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72000" y="5421412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33CC"/>
                </a:solidFill>
              </a:rPr>
              <a:t>[25-0]</a:t>
            </a:r>
          </a:p>
          <a:p>
            <a:r>
              <a:rPr lang="en-US" b="1" dirty="0" smtClean="0">
                <a:solidFill>
                  <a:srgbClr val="3333CC"/>
                </a:solidFill>
              </a:rPr>
              <a:t>From Instruction</a:t>
            </a:r>
            <a:endParaRPr lang="en-US" b="1" dirty="0">
              <a:solidFill>
                <a:srgbClr val="3333CC"/>
              </a:solidFill>
            </a:endParaRPr>
          </a:p>
        </p:txBody>
      </p:sp>
      <p:sp>
        <p:nvSpPr>
          <p:cNvPr id="84" name="Line Callout 1 83"/>
          <p:cNvSpPr/>
          <p:nvPr/>
        </p:nvSpPr>
        <p:spPr>
          <a:xfrm>
            <a:off x="6629400" y="3427512"/>
            <a:ext cx="1600200" cy="609600"/>
          </a:xfrm>
          <a:prstGeom prst="borderCallout1">
            <a:avLst>
              <a:gd name="adj1" fmla="val 29584"/>
              <a:gd name="adj2" fmla="val 333"/>
              <a:gd name="adj3" fmla="val 160002"/>
              <a:gd name="adj4" fmla="val -1124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3CC"/>
                </a:solidFill>
              </a:rPr>
              <a:t>Bits [31-28] </a:t>
            </a:r>
          </a:p>
          <a:p>
            <a:pPr algn="ctr"/>
            <a:r>
              <a:rPr lang="en-US" b="1" dirty="0" smtClean="0">
                <a:solidFill>
                  <a:srgbClr val="3333CC"/>
                </a:solidFill>
              </a:rPr>
              <a:t>from PC+4</a:t>
            </a:r>
            <a:endParaRPr lang="en-US" b="1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1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the pieces together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0400" y="1371600"/>
            <a:ext cx="5867400" cy="2971800"/>
            <a:chOff x="416" y="864"/>
            <a:chExt cx="3696" cy="18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76" y="960"/>
              <a:ext cx="240" cy="624"/>
              <a:chOff x="1392" y="2880"/>
              <a:chExt cx="288" cy="480"/>
            </a:xfrm>
          </p:grpSpPr>
          <p:sp>
            <p:nvSpPr>
              <p:cNvPr id="26707" name="Line 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Line 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Line 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Line 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Line 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Line 1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Line 1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29" name="Rectangle 12"/>
            <p:cNvSpPr>
              <a:spLocks noChangeArrowheads="1"/>
            </p:cNvSpPr>
            <p:nvPr/>
          </p:nvSpPr>
          <p:spPr bwMode="auto">
            <a:xfrm>
              <a:off x="944" y="1680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Rectangle 13"/>
            <p:cNvSpPr>
              <a:spLocks noChangeArrowheads="1"/>
            </p:cNvSpPr>
            <p:nvPr/>
          </p:nvSpPr>
          <p:spPr bwMode="auto">
            <a:xfrm>
              <a:off x="608" y="1920"/>
              <a:ext cx="144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14"/>
            <p:cNvSpPr>
              <a:spLocks noChangeShapeType="1"/>
            </p:cNvSpPr>
            <p:nvPr/>
          </p:nvSpPr>
          <p:spPr bwMode="auto">
            <a:xfrm>
              <a:off x="752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Line 15"/>
            <p:cNvSpPr>
              <a:spLocks noChangeShapeType="1"/>
            </p:cNvSpPr>
            <p:nvPr/>
          </p:nvSpPr>
          <p:spPr bwMode="auto">
            <a:xfrm>
              <a:off x="800" y="10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16"/>
            <p:cNvSpPr>
              <a:spLocks noChangeShapeType="1"/>
            </p:cNvSpPr>
            <p:nvPr/>
          </p:nvSpPr>
          <p:spPr bwMode="auto">
            <a:xfrm>
              <a:off x="1136" y="14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17"/>
            <p:cNvSpPr>
              <a:spLocks noChangeShapeType="1"/>
            </p:cNvSpPr>
            <p:nvPr/>
          </p:nvSpPr>
          <p:spPr bwMode="auto">
            <a:xfrm>
              <a:off x="1808" y="86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18"/>
            <p:cNvSpPr>
              <a:spLocks noChangeShapeType="1"/>
            </p:cNvSpPr>
            <p:nvPr/>
          </p:nvSpPr>
          <p:spPr bwMode="auto">
            <a:xfrm>
              <a:off x="1616" y="12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Text Box 19"/>
            <p:cNvSpPr txBox="1">
              <a:spLocks noChangeArrowheads="1"/>
            </p:cNvSpPr>
            <p:nvPr/>
          </p:nvSpPr>
          <p:spPr bwMode="auto">
            <a:xfrm>
              <a:off x="896" y="2016"/>
              <a:ext cx="46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</a:t>
              </a:r>
            </a:p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1376" y="2064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Instruction</a:t>
              </a:r>
            </a:p>
          </p:txBody>
        </p:sp>
        <p:sp>
          <p:nvSpPr>
            <p:cNvPr id="26638" name="Text Box 21"/>
            <p:cNvSpPr txBox="1">
              <a:spLocks noChangeArrowheads="1"/>
            </p:cNvSpPr>
            <p:nvPr/>
          </p:nvSpPr>
          <p:spPr bwMode="auto">
            <a:xfrm>
              <a:off x="1088" y="1728"/>
              <a:ext cx="61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Instruction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1376" y="1200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Add</a:t>
              </a:r>
            </a:p>
          </p:txBody>
        </p:sp>
        <p:sp>
          <p:nvSpPr>
            <p:cNvPr id="26640" name="Text Box 23"/>
            <p:cNvSpPr txBox="1">
              <a:spLocks noChangeArrowheads="1"/>
            </p:cNvSpPr>
            <p:nvPr/>
          </p:nvSpPr>
          <p:spPr bwMode="auto">
            <a:xfrm>
              <a:off x="560" y="2064"/>
              <a:ext cx="24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PC</a:t>
              </a:r>
            </a:p>
          </p:txBody>
        </p:sp>
        <p:sp>
          <p:nvSpPr>
            <p:cNvPr id="26641" name="Line 24"/>
            <p:cNvSpPr>
              <a:spLocks noChangeShapeType="1"/>
            </p:cNvSpPr>
            <p:nvPr/>
          </p:nvSpPr>
          <p:spPr bwMode="auto">
            <a:xfrm>
              <a:off x="416" y="86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25"/>
            <p:cNvSpPr>
              <a:spLocks noChangeShapeType="1"/>
            </p:cNvSpPr>
            <p:nvPr/>
          </p:nvSpPr>
          <p:spPr bwMode="auto">
            <a:xfrm>
              <a:off x="416" y="864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26"/>
            <p:cNvSpPr>
              <a:spLocks noChangeShapeType="1"/>
            </p:cNvSpPr>
            <p:nvPr/>
          </p:nvSpPr>
          <p:spPr bwMode="auto">
            <a:xfrm>
              <a:off x="416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7"/>
            <p:cNvSpPr>
              <a:spLocks noChangeShapeType="1"/>
            </p:cNvSpPr>
            <p:nvPr/>
          </p:nvSpPr>
          <p:spPr bwMode="auto">
            <a:xfrm>
              <a:off x="800" y="105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Text Box 28"/>
            <p:cNvSpPr txBox="1">
              <a:spLocks noChangeArrowheads="1"/>
            </p:cNvSpPr>
            <p:nvPr/>
          </p:nvSpPr>
          <p:spPr bwMode="auto">
            <a:xfrm>
              <a:off x="992" y="1392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4</a:t>
              </a:r>
            </a:p>
          </p:txBody>
        </p:sp>
        <p:sp>
          <p:nvSpPr>
            <p:cNvPr id="26646" name="Rectangle 29"/>
            <p:cNvSpPr>
              <a:spLocks noChangeArrowheads="1"/>
            </p:cNvSpPr>
            <p:nvPr/>
          </p:nvSpPr>
          <p:spPr bwMode="auto">
            <a:xfrm>
              <a:off x="2240" y="1680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Line 30"/>
            <p:cNvSpPr>
              <a:spLocks noChangeShapeType="1"/>
            </p:cNvSpPr>
            <p:nvPr/>
          </p:nvSpPr>
          <p:spPr bwMode="auto">
            <a:xfrm>
              <a:off x="1856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31"/>
            <p:cNvSpPr>
              <a:spLocks noChangeShapeType="1"/>
            </p:cNvSpPr>
            <p:nvPr/>
          </p:nvSpPr>
          <p:spPr bwMode="auto">
            <a:xfrm>
              <a:off x="2048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32"/>
            <p:cNvSpPr>
              <a:spLocks noChangeShapeType="1"/>
            </p:cNvSpPr>
            <p:nvPr/>
          </p:nvSpPr>
          <p:spPr bwMode="auto">
            <a:xfrm>
              <a:off x="2048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33"/>
            <p:cNvSpPr>
              <a:spLocks noChangeShapeType="1"/>
            </p:cNvSpPr>
            <p:nvPr/>
          </p:nvSpPr>
          <p:spPr bwMode="auto">
            <a:xfrm>
              <a:off x="2112" y="249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34"/>
            <p:cNvSpPr>
              <a:spLocks noChangeShapeType="1"/>
            </p:cNvSpPr>
            <p:nvPr/>
          </p:nvSpPr>
          <p:spPr bwMode="auto">
            <a:xfrm>
              <a:off x="2048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35"/>
            <p:cNvSpPr>
              <a:spLocks noChangeShapeType="1"/>
            </p:cNvSpPr>
            <p:nvPr/>
          </p:nvSpPr>
          <p:spPr bwMode="auto">
            <a:xfrm>
              <a:off x="3168" y="192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36"/>
            <p:cNvSpPr>
              <a:spLocks noChangeShapeType="1"/>
            </p:cNvSpPr>
            <p:nvPr/>
          </p:nvSpPr>
          <p:spPr bwMode="auto">
            <a:xfrm>
              <a:off x="3152" y="2352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37"/>
            <p:cNvSpPr>
              <a:spLocks noChangeShapeType="1"/>
            </p:cNvSpPr>
            <p:nvPr/>
          </p:nvSpPr>
          <p:spPr bwMode="auto">
            <a:xfrm>
              <a:off x="2112" y="2736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38"/>
            <p:cNvSpPr>
              <a:spLocks noChangeShapeType="1"/>
            </p:cNvSpPr>
            <p:nvPr/>
          </p:nvSpPr>
          <p:spPr bwMode="auto">
            <a:xfrm>
              <a:off x="3888" y="2160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39"/>
            <p:cNvSpPr>
              <a:spLocks noChangeShapeType="1"/>
            </p:cNvSpPr>
            <p:nvPr/>
          </p:nvSpPr>
          <p:spPr bwMode="auto">
            <a:xfrm flipH="1">
              <a:off x="3984" y="216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Text Box 40"/>
            <p:cNvSpPr txBox="1">
              <a:spLocks noChangeArrowheads="1"/>
            </p:cNvSpPr>
            <p:nvPr/>
          </p:nvSpPr>
          <p:spPr bwMode="auto">
            <a:xfrm>
              <a:off x="2192" y="2400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26658" name="Text Box 41"/>
            <p:cNvSpPr txBox="1">
              <a:spLocks noChangeArrowheads="1"/>
            </p:cNvSpPr>
            <p:nvPr/>
          </p:nvSpPr>
          <p:spPr bwMode="auto">
            <a:xfrm>
              <a:off x="2192" y="1680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1</a:t>
              </a:r>
            </a:p>
          </p:txBody>
        </p:sp>
        <p:sp>
          <p:nvSpPr>
            <p:cNvPr id="26659" name="Text Box 42"/>
            <p:cNvSpPr txBox="1">
              <a:spLocks noChangeArrowheads="1"/>
            </p:cNvSpPr>
            <p:nvPr/>
          </p:nvSpPr>
          <p:spPr bwMode="auto">
            <a:xfrm>
              <a:off x="2192" y="1920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2</a:t>
              </a:r>
            </a:p>
          </p:txBody>
        </p:sp>
        <p:sp>
          <p:nvSpPr>
            <p:cNvPr id="26660" name="Text Box 43"/>
            <p:cNvSpPr txBox="1">
              <a:spLocks noChangeArrowheads="1"/>
            </p:cNvSpPr>
            <p:nvPr/>
          </p:nvSpPr>
          <p:spPr bwMode="auto">
            <a:xfrm>
              <a:off x="2192" y="2160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Addr</a:t>
              </a:r>
            </a:p>
          </p:txBody>
        </p:sp>
        <p:sp>
          <p:nvSpPr>
            <p:cNvPr id="26661" name="Text Box 44"/>
            <p:cNvSpPr txBox="1">
              <a:spLocks noChangeArrowheads="1"/>
            </p:cNvSpPr>
            <p:nvPr/>
          </p:nvSpPr>
          <p:spPr bwMode="auto">
            <a:xfrm>
              <a:off x="2396" y="1824"/>
              <a:ext cx="49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Register</a:t>
              </a:r>
            </a:p>
            <a:p>
              <a:pPr algn="ctr" eaLnBrk="0" hangingPunct="0"/>
              <a:endParaRPr lang="en-US" sz="1200" b="1"/>
            </a:p>
            <a:p>
              <a:pPr algn="ctr" eaLnBrk="0" hangingPunct="0"/>
              <a:r>
                <a:rPr lang="en-US" sz="1200" b="1"/>
                <a:t>File</a:t>
              </a:r>
            </a:p>
          </p:txBody>
        </p:sp>
        <p:sp>
          <p:nvSpPr>
            <p:cNvPr id="26662" name="Text Box 45"/>
            <p:cNvSpPr txBox="1">
              <a:spLocks noChangeArrowheads="1"/>
            </p:cNvSpPr>
            <p:nvPr/>
          </p:nvSpPr>
          <p:spPr bwMode="auto">
            <a:xfrm>
              <a:off x="2768" y="1776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1</a:t>
              </a:r>
            </a:p>
          </p:txBody>
        </p:sp>
        <p:sp>
          <p:nvSpPr>
            <p:cNvPr id="26663" name="Text Box 46"/>
            <p:cNvSpPr txBox="1">
              <a:spLocks noChangeArrowheads="1"/>
            </p:cNvSpPr>
            <p:nvPr/>
          </p:nvSpPr>
          <p:spPr bwMode="auto">
            <a:xfrm>
              <a:off x="2784" y="2208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2</a:t>
              </a:r>
            </a:p>
          </p:txBody>
        </p:sp>
        <p:sp>
          <p:nvSpPr>
            <p:cNvPr id="26664" name="Freeform 47"/>
            <p:cNvSpPr>
              <a:spLocks/>
            </p:cNvSpPr>
            <p:nvPr/>
          </p:nvSpPr>
          <p:spPr bwMode="auto">
            <a:xfrm>
              <a:off x="3536" y="1728"/>
              <a:ext cx="336" cy="816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317 h 1099"/>
                <a:gd name="T4" fmla="*/ 96 w 388"/>
                <a:gd name="T5" fmla="*/ 411 h 1099"/>
                <a:gd name="T6" fmla="*/ 0 w 388"/>
                <a:gd name="T7" fmla="*/ 498 h 1099"/>
                <a:gd name="T8" fmla="*/ 0 w 388"/>
                <a:gd name="T9" fmla="*/ 815 h 1099"/>
                <a:gd name="T10" fmla="*/ 335 w 388"/>
                <a:gd name="T11" fmla="*/ 587 h 1099"/>
                <a:gd name="T12" fmla="*/ 335 w 388"/>
                <a:gd name="T13" fmla="*/ 229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Rectangle 48"/>
            <p:cNvSpPr>
              <a:spLocks noChangeArrowheads="1"/>
            </p:cNvSpPr>
            <p:nvPr/>
          </p:nvSpPr>
          <p:spPr bwMode="auto">
            <a:xfrm>
              <a:off x="3600" y="2112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26666" name="Rectangle 49"/>
            <p:cNvSpPr>
              <a:spLocks noChangeArrowheads="1"/>
            </p:cNvSpPr>
            <p:nvPr/>
          </p:nvSpPr>
          <p:spPr bwMode="auto">
            <a:xfrm>
              <a:off x="3632" y="1440"/>
              <a:ext cx="4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ovf</a:t>
              </a:r>
            </a:p>
          </p:txBody>
        </p:sp>
        <p:sp>
          <p:nvSpPr>
            <p:cNvPr id="26667" name="Rectangle 50"/>
            <p:cNvSpPr>
              <a:spLocks noChangeArrowheads="1"/>
            </p:cNvSpPr>
            <p:nvPr/>
          </p:nvSpPr>
          <p:spPr bwMode="auto">
            <a:xfrm>
              <a:off x="3728" y="1584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26668" name="Rectangle 51"/>
            <p:cNvSpPr>
              <a:spLocks noChangeArrowheads="1"/>
            </p:cNvSpPr>
            <p:nvPr/>
          </p:nvSpPr>
          <p:spPr bwMode="auto">
            <a:xfrm>
              <a:off x="3344" y="1248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ALU control</a:t>
              </a:r>
            </a:p>
          </p:txBody>
        </p:sp>
        <p:sp>
          <p:nvSpPr>
            <p:cNvPr id="26669" name="Line 52"/>
            <p:cNvSpPr>
              <a:spLocks noChangeShapeType="1"/>
            </p:cNvSpPr>
            <p:nvPr/>
          </p:nvSpPr>
          <p:spPr bwMode="auto">
            <a:xfrm>
              <a:off x="3632" y="1488"/>
              <a:ext cx="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Line 53"/>
            <p:cNvSpPr>
              <a:spLocks noChangeShapeType="1"/>
            </p:cNvSpPr>
            <p:nvPr/>
          </p:nvSpPr>
          <p:spPr bwMode="auto">
            <a:xfrm>
              <a:off x="2672" y="1488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Rectangle 54"/>
            <p:cNvSpPr>
              <a:spLocks noChangeArrowheads="1"/>
            </p:cNvSpPr>
            <p:nvPr/>
          </p:nvSpPr>
          <p:spPr bwMode="auto">
            <a:xfrm>
              <a:off x="2480" y="1248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FF3300"/>
                  </a:solidFill>
                </a:rPr>
                <a:t>RegWrite</a:t>
              </a:r>
              <a:endParaRPr lang="en-US" sz="1400" dirty="0">
                <a:solidFill>
                  <a:srgbClr val="FF3300"/>
                </a:solidFill>
              </a:endParaRPr>
            </a:p>
          </p:txBody>
        </p:sp>
        <p:sp>
          <p:nvSpPr>
            <p:cNvPr id="26672" name="Line 55"/>
            <p:cNvSpPr>
              <a:spLocks noChangeShapeType="1"/>
            </p:cNvSpPr>
            <p:nvPr/>
          </p:nvSpPr>
          <p:spPr bwMode="auto">
            <a:xfrm flipV="1">
              <a:off x="3728" y="158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56"/>
            <p:cNvSpPr>
              <a:spLocks noChangeShapeType="1"/>
            </p:cNvSpPr>
            <p:nvPr/>
          </p:nvSpPr>
          <p:spPr bwMode="auto">
            <a:xfrm flipV="1">
              <a:off x="3824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82"/>
            <p:cNvSpPr>
              <a:spLocks noChangeShapeType="1"/>
            </p:cNvSpPr>
            <p:nvPr/>
          </p:nvSpPr>
          <p:spPr bwMode="auto">
            <a:xfrm>
              <a:off x="2112" y="24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85"/>
            <p:cNvSpPr>
              <a:spLocks noChangeShapeType="1"/>
            </p:cNvSpPr>
            <p:nvPr/>
          </p:nvSpPr>
          <p:spPr bwMode="auto">
            <a:xfrm>
              <a:off x="2064" y="177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69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Instruction Set</a:t>
            </a:r>
          </a:p>
        </p:txBody>
      </p:sp>
      <p:graphicFrame>
        <p:nvGraphicFramePr>
          <p:cNvPr id="94406" name="Group 19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71796866"/>
              </p:ext>
            </p:extLst>
          </p:nvPr>
        </p:nvGraphicFramePr>
        <p:xfrm>
          <a:off x="152401" y="908720"/>
          <a:ext cx="8839199" cy="5222218"/>
        </p:xfrm>
        <a:graphic>
          <a:graphicData uri="http://schemas.openxmlformats.org/drawingml/2006/table">
            <a:tbl>
              <a:tblPr/>
              <a:tblGrid>
                <a:gridCol w="1238499"/>
                <a:gridCol w="1818030"/>
                <a:gridCol w="1074207"/>
                <a:gridCol w="2065369"/>
                <a:gridCol w="2643094"/>
              </a:tblGrid>
              <a:tr h="249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Instr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Op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2332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Arithmetic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(R format)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add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$s2 +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sub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$s2 -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transfer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(I format)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load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lw    $s1,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Memory($s2+100)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store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sw   $s1,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Memory($s2+100)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load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lb     $s1, 101($s2)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Memory($s2+101)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store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sb    $s1, 101($s2)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Memory($s2+101)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Cond. Branch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br on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beq  $s1, $s2, L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if ($s1==$s2)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br on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bne  $s1, $s2,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if ($s1 !=$s2)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set on 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slt  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if ($s2&lt;$s3) $s1=1 else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               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Uncond. Jump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jump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   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go to 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jump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jr    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go to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jump and 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jal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go to 10000; $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ra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=PC+4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8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R-type instructions + store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0400" y="1371600"/>
            <a:ext cx="7564438" cy="3962400"/>
            <a:chOff x="416" y="864"/>
            <a:chExt cx="4765" cy="249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76" y="960"/>
              <a:ext cx="240" cy="624"/>
              <a:chOff x="1392" y="2880"/>
              <a:chExt cx="288" cy="480"/>
            </a:xfrm>
          </p:grpSpPr>
          <p:sp>
            <p:nvSpPr>
              <p:cNvPr id="26707" name="Line 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Line 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Line 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Line 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Line 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Line 1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Line 1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29" name="Rectangle 12"/>
            <p:cNvSpPr>
              <a:spLocks noChangeArrowheads="1"/>
            </p:cNvSpPr>
            <p:nvPr/>
          </p:nvSpPr>
          <p:spPr bwMode="auto">
            <a:xfrm>
              <a:off x="944" y="1680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Rectangle 13"/>
            <p:cNvSpPr>
              <a:spLocks noChangeArrowheads="1"/>
            </p:cNvSpPr>
            <p:nvPr/>
          </p:nvSpPr>
          <p:spPr bwMode="auto">
            <a:xfrm>
              <a:off x="608" y="1920"/>
              <a:ext cx="144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14"/>
            <p:cNvSpPr>
              <a:spLocks noChangeShapeType="1"/>
            </p:cNvSpPr>
            <p:nvPr/>
          </p:nvSpPr>
          <p:spPr bwMode="auto">
            <a:xfrm>
              <a:off x="752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Line 15"/>
            <p:cNvSpPr>
              <a:spLocks noChangeShapeType="1"/>
            </p:cNvSpPr>
            <p:nvPr/>
          </p:nvSpPr>
          <p:spPr bwMode="auto">
            <a:xfrm>
              <a:off x="800" y="10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16"/>
            <p:cNvSpPr>
              <a:spLocks noChangeShapeType="1"/>
            </p:cNvSpPr>
            <p:nvPr/>
          </p:nvSpPr>
          <p:spPr bwMode="auto">
            <a:xfrm>
              <a:off x="1136" y="14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17"/>
            <p:cNvSpPr>
              <a:spLocks noChangeShapeType="1"/>
            </p:cNvSpPr>
            <p:nvPr/>
          </p:nvSpPr>
          <p:spPr bwMode="auto">
            <a:xfrm>
              <a:off x="1808" y="86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18"/>
            <p:cNvSpPr>
              <a:spLocks noChangeShapeType="1"/>
            </p:cNvSpPr>
            <p:nvPr/>
          </p:nvSpPr>
          <p:spPr bwMode="auto">
            <a:xfrm>
              <a:off x="1616" y="12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Text Box 19"/>
            <p:cNvSpPr txBox="1">
              <a:spLocks noChangeArrowheads="1"/>
            </p:cNvSpPr>
            <p:nvPr/>
          </p:nvSpPr>
          <p:spPr bwMode="auto">
            <a:xfrm>
              <a:off x="896" y="2016"/>
              <a:ext cx="46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</a:t>
              </a:r>
            </a:p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1376" y="2064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Instruction</a:t>
              </a:r>
            </a:p>
          </p:txBody>
        </p:sp>
        <p:sp>
          <p:nvSpPr>
            <p:cNvPr id="26638" name="Text Box 21"/>
            <p:cNvSpPr txBox="1">
              <a:spLocks noChangeArrowheads="1"/>
            </p:cNvSpPr>
            <p:nvPr/>
          </p:nvSpPr>
          <p:spPr bwMode="auto">
            <a:xfrm>
              <a:off x="1088" y="1728"/>
              <a:ext cx="61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Instruction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1376" y="1200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Add</a:t>
              </a:r>
            </a:p>
          </p:txBody>
        </p:sp>
        <p:sp>
          <p:nvSpPr>
            <p:cNvPr id="26640" name="Text Box 23"/>
            <p:cNvSpPr txBox="1">
              <a:spLocks noChangeArrowheads="1"/>
            </p:cNvSpPr>
            <p:nvPr/>
          </p:nvSpPr>
          <p:spPr bwMode="auto">
            <a:xfrm>
              <a:off x="560" y="2064"/>
              <a:ext cx="24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PC</a:t>
              </a:r>
            </a:p>
          </p:txBody>
        </p:sp>
        <p:sp>
          <p:nvSpPr>
            <p:cNvPr id="26641" name="Line 24"/>
            <p:cNvSpPr>
              <a:spLocks noChangeShapeType="1"/>
            </p:cNvSpPr>
            <p:nvPr/>
          </p:nvSpPr>
          <p:spPr bwMode="auto">
            <a:xfrm>
              <a:off x="416" y="86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25"/>
            <p:cNvSpPr>
              <a:spLocks noChangeShapeType="1"/>
            </p:cNvSpPr>
            <p:nvPr/>
          </p:nvSpPr>
          <p:spPr bwMode="auto">
            <a:xfrm>
              <a:off x="416" y="864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26"/>
            <p:cNvSpPr>
              <a:spLocks noChangeShapeType="1"/>
            </p:cNvSpPr>
            <p:nvPr/>
          </p:nvSpPr>
          <p:spPr bwMode="auto">
            <a:xfrm>
              <a:off x="416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7"/>
            <p:cNvSpPr>
              <a:spLocks noChangeShapeType="1"/>
            </p:cNvSpPr>
            <p:nvPr/>
          </p:nvSpPr>
          <p:spPr bwMode="auto">
            <a:xfrm>
              <a:off x="800" y="105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Text Box 28"/>
            <p:cNvSpPr txBox="1">
              <a:spLocks noChangeArrowheads="1"/>
            </p:cNvSpPr>
            <p:nvPr/>
          </p:nvSpPr>
          <p:spPr bwMode="auto">
            <a:xfrm>
              <a:off x="992" y="1392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4</a:t>
              </a:r>
            </a:p>
          </p:txBody>
        </p:sp>
        <p:sp>
          <p:nvSpPr>
            <p:cNvPr id="26646" name="Rectangle 29"/>
            <p:cNvSpPr>
              <a:spLocks noChangeArrowheads="1"/>
            </p:cNvSpPr>
            <p:nvPr/>
          </p:nvSpPr>
          <p:spPr bwMode="auto">
            <a:xfrm>
              <a:off x="2240" y="1680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Line 30"/>
            <p:cNvSpPr>
              <a:spLocks noChangeShapeType="1"/>
            </p:cNvSpPr>
            <p:nvPr/>
          </p:nvSpPr>
          <p:spPr bwMode="auto">
            <a:xfrm>
              <a:off x="1856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31"/>
            <p:cNvSpPr>
              <a:spLocks noChangeShapeType="1"/>
            </p:cNvSpPr>
            <p:nvPr/>
          </p:nvSpPr>
          <p:spPr bwMode="auto">
            <a:xfrm>
              <a:off x="2048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32"/>
            <p:cNvSpPr>
              <a:spLocks noChangeShapeType="1"/>
            </p:cNvSpPr>
            <p:nvPr/>
          </p:nvSpPr>
          <p:spPr bwMode="auto">
            <a:xfrm>
              <a:off x="2048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33"/>
            <p:cNvSpPr>
              <a:spLocks noChangeShapeType="1"/>
            </p:cNvSpPr>
            <p:nvPr/>
          </p:nvSpPr>
          <p:spPr bwMode="auto">
            <a:xfrm>
              <a:off x="2112" y="249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34"/>
            <p:cNvSpPr>
              <a:spLocks noChangeShapeType="1"/>
            </p:cNvSpPr>
            <p:nvPr/>
          </p:nvSpPr>
          <p:spPr bwMode="auto">
            <a:xfrm>
              <a:off x="2048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35"/>
            <p:cNvSpPr>
              <a:spLocks noChangeShapeType="1"/>
            </p:cNvSpPr>
            <p:nvPr/>
          </p:nvSpPr>
          <p:spPr bwMode="auto">
            <a:xfrm>
              <a:off x="3168" y="192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36"/>
            <p:cNvSpPr>
              <a:spLocks noChangeShapeType="1"/>
            </p:cNvSpPr>
            <p:nvPr/>
          </p:nvSpPr>
          <p:spPr bwMode="auto">
            <a:xfrm>
              <a:off x="3152" y="2352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37"/>
            <p:cNvSpPr>
              <a:spLocks noChangeShapeType="1"/>
            </p:cNvSpPr>
            <p:nvPr/>
          </p:nvSpPr>
          <p:spPr bwMode="auto">
            <a:xfrm>
              <a:off x="2112" y="2736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38"/>
            <p:cNvSpPr>
              <a:spLocks noChangeShapeType="1"/>
            </p:cNvSpPr>
            <p:nvPr/>
          </p:nvSpPr>
          <p:spPr bwMode="auto">
            <a:xfrm>
              <a:off x="3888" y="2160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39"/>
            <p:cNvSpPr>
              <a:spLocks noChangeShapeType="1"/>
            </p:cNvSpPr>
            <p:nvPr/>
          </p:nvSpPr>
          <p:spPr bwMode="auto">
            <a:xfrm flipH="1">
              <a:off x="3984" y="187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Text Box 40"/>
            <p:cNvSpPr txBox="1">
              <a:spLocks noChangeArrowheads="1"/>
            </p:cNvSpPr>
            <p:nvPr/>
          </p:nvSpPr>
          <p:spPr bwMode="auto">
            <a:xfrm>
              <a:off x="2208" y="2400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dirty="0"/>
                <a:t>Write Data</a:t>
              </a:r>
            </a:p>
          </p:txBody>
        </p:sp>
        <p:sp>
          <p:nvSpPr>
            <p:cNvPr id="26658" name="Text Box 41"/>
            <p:cNvSpPr txBox="1">
              <a:spLocks noChangeArrowheads="1"/>
            </p:cNvSpPr>
            <p:nvPr/>
          </p:nvSpPr>
          <p:spPr bwMode="auto">
            <a:xfrm>
              <a:off x="2192" y="1680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1</a:t>
              </a:r>
            </a:p>
          </p:txBody>
        </p:sp>
        <p:sp>
          <p:nvSpPr>
            <p:cNvPr id="26659" name="Text Box 42"/>
            <p:cNvSpPr txBox="1">
              <a:spLocks noChangeArrowheads="1"/>
            </p:cNvSpPr>
            <p:nvPr/>
          </p:nvSpPr>
          <p:spPr bwMode="auto">
            <a:xfrm>
              <a:off x="2192" y="1920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2</a:t>
              </a:r>
            </a:p>
          </p:txBody>
        </p:sp>
        <p:sp>
          <p:nvSpPr>
            <p:cNvPr id="26660" name="Text Box 43"/>
            <p:cNvSpPr txBox="1">
              <a:spLocks noChangeArrowheads="1"/>
            </p:cNvSpPr>
            <p:nvPr/>
          </p:nvSpPr>
          <p:spPr bwMode="auto">
            <a:xfrm>
              <a:off x="2192" y="2160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Addr</a:t>
              </a:r>
            </a:p>
          </p:txBody>
        </p:sp>
        <p:sp>
          <p:nvSpPr>
            <p:cNvPr id="26661" name="Text Box 44"/>
            <p:cNvSpPr txBox="1">
              <a:spLocks noChangeArrowheads="1"/>
            </p:cNvSpPr>
            <p:nvPr/>
          </p:nvSpPr>
          <p:spPr bwMode="auto">
            <a:xfrm>
              <a:off x="2396" y="1824"/>
              <a:ext cx="49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Register</a:t>
              </a:r>
            </a:p>
            <a:p>
              <a:pPr algn="ctr" eaLnBrk="0" hangingPunct="0"/>
              <a:endParaRPr lang="en-US" sz="1200" b="1"/>
            </a:p>
            <a:p>
              <a:pPr algn="ctr" eaLnBrk="0" hangingPunct="0"/>
              <a:r>
                <a:rPr lang="en-US" sz="1200" b="1"/>
                <a:t>File</a:t>
              </a:r>
            </a:p>
          </p:txBody>
        </p:sp>
        <p:sp>
          <p:nvSpPr>
            <p:cNvPr id="26662" name="Text Box 45"/>
            <p:cNvSpPr txBox="1">
              <a:spLocks noChangeArrowheads="1"/>
            </p:cNvSpPr>
            <p:nvPr/>
          </p:nvSpPr>
          <p:spPr bwMode="auto">
            <a:xfrm>
              <a:off x="2768" y="1776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1</a:t>
              </a:r>
            </a:p>
          </p:txBody>
        </p:sp>
        <p:sp>
          <p:nvSpPr>
            <p:cNvPr id="26663" name="Text Box 46"/>
            <p:cNvSpPr txBox="1">
              <a:spLocks noChangeArrowheads="1"/>
            </p:cNvSpPr>
            <p:nvPr/>
          </p:nvSpPr>
          <p:spPr bwMode="auto">
            <a:xfrm>
              <a:off x="2784" y="2208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2</a:t>
              </a:r>
            </a:p>
          </p:txBody>
        </p:sp>
        <p:sp>
          <p:nvSpPr>
            <p:cNvPr id="26664" name="Freeform 47"/>
            <p:cNvSpPr>
              <a:spLocks/>
            </p:cNvSpPr>
            <p:nvPr/>
          </p:nvSpPr>
          <p:spPr bwMode="auto">
            <a:xfrm>
              <a:off x="3536" y="1728"/>
              <a:ext cx="336" cy="816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317 h 1099"/>
                <a:gd name="T4" fmla="*/ 96 w 388"/>
                <a:gd name="T5" fmla="*/ 411 h 1099"/>
                <a:gd name="T6" fmla="*/ 0 w 388"/>
                <a:gd name="T7" fmla="*/ 498 h 1099"/>
                <a:gd name="T8" fmla="*/ 0 w 388"/>
                <a:gd name="T9" fmla="*/ 815 h 1099"/>
                <a:gd name="T10" fmla="*/ 335 w 388"/>
                <a:gd name="T11" fmla="*/ 587 h 1099"/>
                <a:gd name="T12" fmla="*/ 335 w 388"/>
                <a:gd name="T13" fmla="*/ 229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Rectangle 48"/>
            <p:cNvSpPr>
              <a:spLocks noChangeArrowheads="1"/>
            </p:cNvSpPr>
            <p:nvPr/>
          </p:nvSpPr>
          <p:spPr bwMode="auto">
            <a:xfrm>
              <a:off x="3600" y="2112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26666" name="Rectangle 49"/>
            <p:cNvSpPr>
              <a:spLocks noChangeArrowheads="1"/>
            </p:cNvSpPr>
            <p:nvPr/>
          </p:nvSpPr>
          <p:spPr bwMode="auto">
            <a:xfrm>
              <a:off x="3632" y="1440"/>
              <a:ext cx="4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ovf</a:t>
              </a:r>
            </a:p>
          </p:txBody>
        </p:sp>
        <p:sp>
          <p:nvSpPr>
            <p:cNvPr id="26667" name="Rectangle 50"/>
            <p:cNvSpPr>
              <a:spLocks noChangeArrowheads="1"/>
            </p:cNvSpPr>
            <p:nvPr/>
          </p:nvSpPr>
          <p:spPr bwMode="auto">
            <a:xfrm>
              <a:off x="3728" y="1584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26668" name="Rectangle 51"/>
            <p:cNvSpPr>
              <a:spLocks noChangeArrowheads="1"/>
            </p:cNvSpPr>
            <p:nvPr/>
          </p:nvSpPr>
          <p:spPr bwMode="auto">
            <a:xfrm>
              <a:off x="3344" y="1248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ALU control</a:t>
              </a:r>
            </a:p>
          </p:txBody>
        </p:sp>
        <p:sp>
          <p:nvSpPr>
            <p:cNvPr id="26669" name="Line 52"/>
            <p:cNvSpPr>
              <a:spLocks noChangeShapeType="1"/>
            </p:cNvSpPr>
            <p:nvPr/>
          </p:nvSpPr>
          <p:spPr bwMode="auto">
            <a:xfrm>
              <a:off x="3632" y="1488"/>
              <a:ext cx="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Line 53"/>
            <p:cNvSpPr>
              <a:spLocks noChangeShapeType="1"/>
            </p:cNvSpPr>
            <p:nvPr/>
          </p:nvSpPr>
          <p:spPr bwMode="auto">
            <a:xfrm>
              <a:off x="2672" y="1488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Rectangle 54"/>
            <p:cNvSpPr>
              <a:spLocks noChangeArrowheads="1"/>
            </p:cNvSpPr>
            <p:nvPr/>
          </p:nvSpPr>
          <p:spPr bwMode="auto">
            <a:xfrm>
              <a:off x="2480" y="1248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FF3300"/>
                  </a:solidFill>
                </a:rPr>
                <a:t>RegWrite</a:t>
              </a:r>
              <a:endParaRPr lang="en-US" sz="1400" dirty="0">
                <a:solidFill>
                  <a:srgbClr val="FF3300"/>
                </a:solidFill>
              </a:endParaRPr>
            </a:p>
          </p:txBody>
        </p:sp>
        <p:sp>
          <p:nvSpPr>
            <p:cNvPr id="26672" name="Line 55"/>
            <p:cNvSpPr>
              <a:spLocks noChangeShapeType="1"/>
            </p:cNvSpPr>
            <p:nvPr/>
          </p:nvSpPr>
          <p:spPr bwMode="auto">
            <a:xfrm flipV="1">
              <a:off x="3728" y="158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56"/>
            <p:cNvSpPr>
              <a:spLocks noChangeShapeType="1"/>
            </p:cNvSpPr>
            <p:nvPr/>
          </p:nvSpPr>
          <p:spPr bwMode="auto">
            <a:xfrm flipV="1">
              <a:off x="3824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Rectangle 58"/>
            <p:cNvSpPr>
              <a:spLocks noChangeArrowheads="1"/>
            </p:cNvSpPr>
            <p:nvPr/>
          </p:nvSpPr>
          <p:spPr bwMode="auto">
            <a:xfrm>
              <a:off x="4224" y="1680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7" name="Line 60"/>
            <p:cNvSpPr>
              <a:spLocks noChangeShapeType="1"/>
            </p:cNvSpPr>
            <p:nvPr/>
          </p:nvSpPr>
          <p:spPr bwMode="auto">
            <a:xfrm>
              <a:off x="3984" y="18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61"/>
            <p:cNvSpPr>
              <a:spLocks noChangeShapeType="1"/>
            </p:cNvSpPr>
            <p:nvPr/>
          </p:nvSpPr>
          <p:spPr bwMode="auto">
            <a:xfrm>
              <a:off x="4080" y="24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62"/>
            <p:cNvSpPr>
              <a:spLocks noChangeShapeType="1"/>
            </p:cNvSpPr>
            <p:nvPr/>
          </p:nvSpPr>
          <p:spPr bwMode="auto">
            <a:xfrm>
              <a:off x="4080" y="240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Text Box 63"/>
            <p:cNvSpPr txBox="1">
              <a:spLocks noChangeArrowheads="1"/>
            </p:cNvSpPr>
            <p:nvPr/>
          </p:nvSpPr>
          <p:spPr bwMode="auto">
            <a:xfrm>
              <a:off x="4176" y="1968"/>
              <a:ext cx="4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Data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26681" name="Text Box 64"/>
            <p:cNvSpPr txBox="1">
              <a:spLocks noChangeArrowheads="1"/>
            </p:cNvSpPr>
            <p:nvPr/>
          </p:nvSpPr>
          <p:spPr bwMode="auto">
            <a:xfrm>
              <a:off x="4176" y="1776"/>
              <a:ext cx="4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26682" name="Text Box 65"/>
            <p:cNvSpPr txBox="1">
              <a:spLocks noChangeArrowheads="1"/>
            </p:cNvSpPr>
            <p:nvPr/>
          </p:nvSpPr>
          <p:spPr bwMode="auto">
            <a:xfrm>
              <a:off x="4176" y="2304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26683" name="Text Box 66"/>
            <p:cNvSpPr txBox="1">
              <a:spLocks noChangeArrowheads="1"/>
            </p:cNvSpPr>
            <p:nvPr/>
          </p:nvSpPr>
          <p:spPr bwMode="auto">
            <a:xfrm>
              <a:off x="4608" y="2064"/>
              <a:ext cx="57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Data</a:t>
              </a:r>
            </a:p>
          </p:txBody>
        </p:sp>
        <p:sp>
          <p:nvSpPr>
            <p:cNvPr id="26684" name="Line 67"/>
            <p:cNvSpPr>
              <a:spLocks noChangeShapeType="1"/>
            </p:cNvSpPr>
            <p:nvPr/>
          </p:nvSpPr>
          <p:spPr bwMode="auto">
            <a:xfrm>
              <a:off x="4656" y="1488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85" name="Rectangle 68"/>
            <p:cNvSpPr>
              <a:spLocks noChangeArrowheads="1"/>
            </p:cNvSpPr>
            <p:nvPr/>
          </p:nvSpPr>
          <p:spPr bwMode="auto">
            <a:xfrm>
              <a:off x="4368" y="1248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 err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MemWrite</a:t>
              </a:r>
              <a:endParaRPr lang="en-US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86" name="Rectangle 69"/>
            <p:cNvSpPr>
              <a:spLocks noChangeArrowheads="1"/>
            </p:cNvSpPr>
            <p:nvPr/>
          </p:nvSpPr>
          <p:spPr bwMode="auto">
            <a:xfrm>
              <a:off x="4416" y="278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MemRead</a:t>
              </a:r>
            </a:p>
          </p:txBody>
        </p:sp>
        <p:sp>
          <p:nvSpPr>
            <p:cNvPr id="26687" name="Line 70"/>
            <p:cNvSpPr>
              <a:spLocks noChangeShapeType="1"/>
            </p:cNvSpPr>
            <p:nvPr/>
          </p:nvSpPr>
          <p:spPr bwMode="auto">
            <a:xfrm>
              <a:off x="4656" y="2592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Line 72"/>
            <p:cNvSpPr>
              <a:spLocks noChangeShapeType="1"/>
            </p:cNvSpPr>
            <p:nvPr/>
          </p:nvSpPr>
          <p:spPr bwMode="auto">
            <a:xfrm>
              <a:off x="3216" y="264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73"/>
            <p:cNvSpPr>
              <a:spLocks noChangeShapeType="1"/>
            </p:cNvSpPr>
            <p:nvPr/>
          </p:nvSpPr>
          <p:spPr bwMode="auto">
            <a:xfrm>
              <a:off x="3072" y="30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Oval 74"/>
            <p:cNvSpPr>
              <a:spLocks noChangeArrowheads="1"/>
            </p:cNvSpPr>
            <p:nvPr/>
          </p:nvSpPr>
          <p:spPr bwMode="auto">
            <a:xfrm>
              <a:off x="2688" y="2784"/>
              <a:ext cx="384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2" name="Rectangle 75"/>
            <p:cNvSpPr>
              <a:spLocks noChangeArrowheads="1"/>
            </p:cNvSpPr>
            <p:nvPr/>
          </p:nvSpPr>
          <p:spPr bwMode="auto">
            <a:xfrm>
              <a:off x="2720" y="2880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Sign</a:t>
              </a:r>
            </a:p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Extend</a:t>
              </a:r>
            </a:p>
          </p:txBody>
        </p:sp>
        <p:sp>
          <p:nvSpPr>
            <p:cNvPr id="26693" name="Line 76"/>
            <p:cNvSpPr>
              <a:spLocks noChangeShapeType="1"/>
            </p:cNvSpPr>
            <p:nvPr/>
          </p:nvSpPr>
          <p:spPr bwMode="auto">
            <a:xfrm>
              <a:off x="2064" y="302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77"/>
            <p:cNvSpPr>
              <a:spLocks noChangeShapeType="1"/>
            </p:cNvSpPr>
            <p:nvPr/>
          </p:nvSpPr>
          <p:spPr bwMode="auto">
            <a:xfrm>
              <a:off x="2480" y="2976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Line 78"/>
            <p:cNvSpPr>
              <a:spLocks noChangeShapeType="1"/>
            </p:cNvSpPr>
            <p:nvPr/>
          </p:nvSpPr>
          <p:spPr bwMode="auto">
            <a:xfrm>
              <a:off x="3120" y="2976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Text Box 79"/>
            <p:cNvSpPr txBox="1">
              <a:spLocks noChangeArrowheads="1"/>
            </p:cNvSpPr>
            <p:nvPr/>
          </p:nvSpPr>
          <p:spPr bwMode="auto">
            <a:xfrm>
              <a:off x="2480" y="3024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16</a:t>
              </a:r>
            </a:p>
          </p:txBody>
        </p:sp>
        <p:sp>
          <p:nvSpPr>
            <p:cNvPr id="26697" name="Text Box 80"/>
            <p:cNvSpPr txBox="1">
              <a:spLocks noChangeArrowheads="1"/>
            </p:cNvSpPr>
            <p:nvPr/>
          </p:nvSpPr>
          <p:spPr bwMode="auto">
            <a:xfrm>
              <a:off x="3120" y="3024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32</a:t>
              </a:r>
            </a:p>
          </p:txBody>
        </p:sp>
        <p:sp>
          <p:nvSpPr>
            <p:cNvPr id="26698" name="Line 81"/>
            <p:cNvSpPr>
              <a:spLocks noChangeShapeType="1"/>
            </p:cNvSpPr>
            <p:nvPr/>
          </p:nvSpPr>
          <p:spPr bwMode="auto">
            <a:xfrm>
              <a:off x="3216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82"/>
            <p:cNvSpPr>
              <a:spLocks noChangeShapeType="1"/>
            </p:cNvSpPr>
            <p:nvPr/>
          </p:nvSpPr>
          <p:spPr bwMode="auto">
            <a:xfrm>
              <a:off x="2112" y="24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Line 83"/>
            <p:cNvSpPr>
              <a:spLocks noChangeShapeType="1"/>
            </p:cNvSpPr>
            <p:nvPr/>
          </p:nvSpPr>
          <p:spPr bwMode="auto">
            <a:xfrm>
              <a:off x="3312" y="249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Line 84"/>
            <p:cNvSpPr>
              <a:spLocks noChangeShapeType="1"/>
            </p:cNvSpPr>
            <p:nvPr/>
          </p:nvSpPr>
          <p:spPr bwMode="auto">
            <a:xfrm>
              <a:off x="3312" y="249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85"/>
            <p:cNvSpPr>
              <a:spLocks noChangeShapeType="1"/>
            </p:cNvSpPr>
            <p:nvPr/>
          </p:nvSpPr>
          <p:spPr bwMode="auto">
            <a:xfrm>
              <a:off x="2064" y="1776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Line Callout 1 83"/>
          <p:cNvSpPr/>
          <p:nvPr/>
        </p:nvSpPr>
        <p:spPr>
          <a:xfrm>
            <a:off x="5562600" y="5181600"/>
            <a:ext cx="3048000" cy="838200"/>
          </a:xfrm>
          <a:prstGeom prst="borderCallout1">
            <a:avLst>
              <a:gd name="adj1" fmla="val 2311"/>
              <a:gd name="adj2" fmla="val 10750"/>
              <a:gd name="adj3" fmla="val -138483"/>
              <a:gd name="adj4" fmla="val -1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3CC"/>
                </a:solidFill>
              </a:rPr>
              <a:t>Only ONE of the inputs is active for any ONE instruction</a:t>
            </a:r>
            <a:endParaRPr lang="en-US" b="1" dirty="0">
              <a:solidFill>
                <a:srgbClr val="3333CC"/>
              </a:solidFill>
            </a:endParaRPr>
          </a:p>
        </p:txBody>
      </p:sp>
      <p:sp>
        <p:nvSpPr>
          <p:cNvPr id="85" name="Oval 89"/>
          <p:cNvSpPr>
            <a:spLocks noChangeArrowheads="1"/>
          </p:cNvSpPr>
          <p:nvPr/>
        </p:nvSpPr>
        <p:spPr bwMode="auto">
          <a:xfrm>
            <a:off x="5257800" y="3581400"/>
            <a:ext cx="5334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Multiplexor Insertion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2600" y="1371600"/>
            <a:ext cx="7742238" cy="3962400"/>
            <a:chOff x="304" y="864"/>
            <a:chExt cx="4877" cy="2496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04" y="864"/>
              <a:ext cx="4877" cy="2496"/>
              <a:chOff x="304" y="864"/>
              <a:chExt cx="4877" cy="2496"/>
            </a:xfrm>
          </p:grpSpPr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264" y="960"/>
                <a:ext cx="240" cy="624"/>
                <a:chOff x="1392" y="2880"/>
                <a:chExt cx="288" cy="480"/>
              </a:xfrm>
            </p:grpSpPr>
            <p:sp>
              <p:nvSpPr>
                <p:cNvPr id="27733" name="Line 16"/>
                <p:cNvSpPr>
                  <a:spLocks noChangeShapeType="1"/>
                </p:cNvSpPr>
                <p:nvPr/>
              </p:nvSpPr>
              <p:spPr bwMode="auto">
                <a:xfrm>
                  <a:off x="1392" y="3072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392" y="3120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92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316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92" y="3216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Line 22"/>
                <p:cNvSpPr>
                  <a:spLocks noChangeShapeType="1"/>
                </p:cNvSpPr>
                <p:nvPr/>
              </p:nvSpPr>
              <p:spPr bwMode="auto">
                <a:xfrm>
                  <a:off x="1392" y="2880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1" name="Rectangle 23"/>
              <p:cNvSpPr>
                <a:spLocks noChangeArrowheads="1"/>
              </p:cNvSpPr>
              <p:nvPr/>
            </p:nvSpPr>
            <p:spPr bwMode="auto">
              <a:xfrm>
                <a:off x="832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Rectangle 24"/>
              <p:cNvSpPr>
                <a:spLocks noChangeArrowheads="1"/>
              </p:cNvSpPr>
              <p:nvPr/>
            </p:nvSpPr>
            <p:spPr bwMode="auto">
              <a:xfrm>
                <a:off x="496" y="1920"/>
                <a:ext cx="14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3" name="Line 25"/>
              <p:cNvSpPr>
                <a:spLocks noChangeShapeType="1"/>
              </p:cNvSpPr>
              <p:nvPr/>
            </p:nvSpPr>
            <p:spPr bwMode="auto">
              <a:xfrm>
                <a:off x="640" y="21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26"/>
              <p:cNvSpPr>
                <a:spLocks noChangeShapeType="1"/>
              </p:cNvSpPr>
              <p:nvPr/>
            </p:nvSpPr>
            <p:spPr bwMode="auto">
              <a:xfrm>
                <a:off x="688" y="105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27"/>
              <p:cNvSpPr>
                <a:spLocks noChangeShapeType="1"/>
              </p:cNvSpPr>
              <p:nvPr/>
            </p:nvSpPr>
            <p:spPr bwMode="auto">
              <a:xfrm>
                <a:off x="1024" y="148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28"/>
              <p:cNvSpPr>
                <a:spLocks noChangeShapeType="1"/>
              </p:cNvSpPr>
              <p:nvPr/>
            </p:nvSpPr>
            <p:spPr bwMode="auto">
              <a:xfrm>
                <a:off x="1696" y="86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29"/>
              <p:cNvSpPr>
                <a:spLocks noChangeShapeType="1"/>
              </p:cNvSpPr>
              <p:nvPr/>
            </p:nvSpPr>
            <p:spPr bwMode="auto">
              <a:xfrm>
                <a:off x="1504" y="124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Text Box 30"/>
              <p:cNvSpPr txBox="1">
                <a:spLocks noChangeArrowheads="1"/>
              </p:cNvSpPr>
              <p:nvPr/>
            </p:nvSpPr>
            <p:spPr bwMode="auto">
              <a:xfrm>
                <a:off x="784" y="2016"/>
                <a:ext cx="46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</a:t>
                </a:r>
              </a:p>
              <a:p>
                <a:pPr eaLnBrk="0" hangingPunct="0"/>
                <a:r>
                  <a:rPr lang="en-US" sz="1200"/>
                  <a:t>Address</a:t>
                </a:r>
              </a:p>
            </p:txBody>
          </p:sp>
          <p:sp>
            <p:nvSpPr>
              <p:cNvPr id="27669" name="Text Box 31"/>
              <p:cNvSpPr txBox="1">
                <a:spLocks noChangeArrowheads="1"/>
              </p:cNvSpPr>
              <p:nvPr/>
            </p:nvSpPr>
            <p:spPr bwMode="auto">
              <a:xfrm>
                <a:off x="1264" y="2064"/>
                <a:ext cx="55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Instruction</a:t>
                </a:r>
              </a:p>
            </p:txBody>
          </p:sp>
          <p:sp>
            <p:nvSpPr>
              <p:cNvPr id="27670" name="Text Box 32"/>
              <p:cNvSpPr txBox="1">
                <a:spLocks noChangeArrowheads="1"/>
              </p:cNvSpPr>
              <p:nvPr/>
            </p:nvSpPr>
            <p:spPr bwMode="auto">
              <a:xfrm>
                <a:off x="976" y="1728"/>
                <a:ext cx="613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Instruction</a:t>
                </a:r>
              </a:p>
              <a:p>
                <a:pPr algn="ctr" eaLnBrk="0" hangingPunct="0"/>
                <a:r>
                  <a:rPr lang="en-US" sz="1200" b="1"/>
                  <a:t>Memory</a:t>
                </a:r>
              </a:p>
            </p:txBody>
          </p:sp>
          <p:sp>
            <p:nvSpPr>
              <p:cNvPr id="27671" name="Text Box 33"/>
              <p:cNvSpPr txBox="1">
                <a:spLocks noChangeArrowheads="1"/>
              </p:cNvSpPr>
              <p:nvPr/>
            </p:nvSpPr>
            <p:spPr bwMode="auto">
              <a:xfrm>
                <a:off x="1264" y="1200"/>
                <a:ext cx="303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Add</a:t>
                </a:r>
              </a:p>
            </p:txBody>
          </p:sp>
          <p:sp>
            <p:nvSpPr>
              <p:cNvPr id="27672" name="Text Box 34"/>
              <p:cNvSpPr txBox="1">
                <a:spLocks noChangeArrowheads="1"/>
              </p:cNvSpPr>
              <p:nvPr/>
            </p:nvSpPr>
            <p:spPr bwMode="auto">
              <a:xfrm>
                <a:off x="448" y="2064"/>
                <a:ext cx="24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PC</a:t>
                </a:r>
              </a:p>
            </p:txBody>
          </p:sp>
          <p:sp>
            <p:nvSpPr>
              <p:cNvPr id="27673" name="Line 35"/>
              <p:cNvSpPr>
                <a:spLocks noChangeShapeType="1"/>
              </p:cNvSpPr>
              <p:nvPr/>
            </p:nvSpPr>
            <p:spPr bwMode="auto">
              <a:xfrm>
                <a:off x="304" y="86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36"/>
              <p:cNvSpPr>
                <a:spLocks noChangeShapeType="1"/>
              </p:cNvSpPr>
              <p:nvPr/>
            </p:nvSpPr>
            <p:spPr bwMode="auto">
              <a:xfrm>
                <a:off x="304" y="864"/>
                <a:ext cx="0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Line 37"/>
              <p:cNvSpPr>
                <a:spLocks noChangeShapeType="1"/>
              </p:cNvSpPr>
              <p:nvPr/>
            </p:nvSpPr>
            <p:spPr bwMode="auto">
              <a:xfrm>
                <a:off x="304" y="21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Line 38"/>
              <p:cNvSpPr>
                <a:spLocks noChangeShapeType="1"/>
              </p:cNvSpPr>
              <p:nvPr/>
            </p:nvSpPr>
            <p:spPr bwMode="auto">
              <a:xfrm>
                <a:off x="688" y="1056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Text Box 39"/>
              <p:cNvSpPr txBox="1">
                <a:spLocks noChangeArrowheads="1"/>
              </p:cNvSpPr>
              <p:nvPr/>
            </p:nvSpPr>
            <p:spPr bwMode="auto">
              <a:xfrm>
                <a:off x="880" y="1392"/>
                <a:ext cx="1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4</a:t>
                </a:r>
              </a:p>
            </p:txBody>
          </p:sp>
          <p:sp>
            <p:nvSpPr>
              <p:cNvPr id="27678" name="Rectangle 40"/>
              <p:cNvSpPr>
                <a:spLocks noChangeArrowheads="1"/>
              </p:cNvSpPr>
              <p:nvPr/>
            </p:nvSpPr>
            <p:spPr bwMode="auto">
              <a:xfrm>
                <a:off x="2096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9" name="Line 41"/>
              <p:cNvSpPr>
                <a:spLocks noChangeShapeType="1"/>
              </p:cNvSpPr>
              <p:nvPr/>
            </p:nvSpPr>
            <p:spPr bwMode="auto">
              <a:xfrm>
                <a:off x="1744" y="2160"/>
                <a:ext cx="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42"/>
              <p:cNvSpPr>
                <a:spLocks noChangeShapeType="1"/>
              </p:cNvSpPr>
              <p:nvPr/>
            </p:nvSpPr>
            <p:spPr bwMode="auto">
              <a:xfrm>
                <a:off x="1904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43"/>
              <p:cNvSpPr>
                <a:spLocks noChangeShapeType="1"/>
              </p:cNvSpPr>
              <p:nvPr/>
            </p:nvSpPr>
            <p:spPr bwMode="auto">
              <a:xfrm>
                <a:off x="1904" y="225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44"/>
              <p:cNvSpPr>
                <a:spLocks noChangeShapeType="1"/>
              </p:cNvSpPr>
              <p:nvPr/>
            </p:nvSpPr>
            <p:spPr bwMode="auto">
              <a:xfrm>
                <a:off x="1904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45"/>
              <p:cNvSpPr>
                <a:spLocks noChangeShapeType="1"/>
              </p:cNvSpPr>
              <p:nvPr/>
            </p:nvSpPr>
            <p:spPr bwMode="auto">
              <a:xfrm>
                <a:off x="3008" y="1920"/>
                <a:ext cx="5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46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47"/>
              <p:cNvSpPr>
                <a:spLocks noChangeShapeType="1"/>
              </p:cNvSpPr>
              <p:nvPr/>
            </p:nvSpPr>
            <p:spPr bwMode="auto">
              <a:xfrm flipH="1">
                <a:off x="3984" y="1872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Text Box 48"/>
              <p:cNvSpPr txBox="1">
                <a:spLocks noChangeArrowheads="1"/>
              </p:cNvSpPr>
              <p:nvPr/>
            </p:nvSpPr>
            <p:spPr bwMode="auto">
              <a:xfrm>
                <a:off x="2048" y="2400"/>
                <a:ext cx="5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Data</a:t>
                </a:r>
              </a:p>
            </p:txBody>
          </p:sp>
          <p:sp>
            <p:nvSpPr>
              <p:cNvPr id="27687" name="Text Box 49"/>
              <p:cNvSpPr txBox="1">
                <a:spLocks noChangeArrowheads="1"/>
              </p:cNvSpPr>
              <p:nvPr/>
            </p:nvSpPr>
            <p:spPr bwMode="auto">
              <a:xfrm>
                <a:off x="2048" y="1680"/>
                <a:ext cx="653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Addr 1</a:t>
                </a:r>
              </a:p>
            </p:txBody>
          </p:sp>
          <p:sp>
            <p:nvSpPr>
              <p:cNvPr id="27688" name="Text Box 50"/>
              <p:cNvSpPr txBox="1">
                <a:spLocks noChangeArrowheads="1"/>
              </p:cNvSpPr>
              <p:nvPr/>
            </p:nvSpPr>
            <p:spPr bwMode="auto">
              <a:xfrm>
                <a:off x="2048" y="1920"/>
                <a:ext cx="653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Addr 2</a:t>
                </a:r>
              </a:p>
            </p:txBody>
          </p:sp>
          <p:sp>
            <p:nvSpPr>
              <p:cNvPr id="27689" name="Text Box 51"/>
              <p:cNvSpPr txBox="1">
                <a:spLocks noChangeArrowheads="1"/>
              </p:cNvSpPr>
              <p:nvPr/>
            </p:nvSpPr>
            <p:spPr bwMode="auto">
              <a:xfrm>
                <a:off x="2048" y="2160"/>
                <a:ext cx="5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Addr</a:t>
                </a:r>
              </a:p>
            </p:txBody>
          </p:sp>
          <p:sp>
            <p:nvSpPr>
              <p:cNvPr id="27690" name="Text Box 52"/>
              <p:cNvSpPr txBox="1">
                <a:spLocks noChangeArrowheads="1"/>
              </p:cNvSpPr>
              <p:nvPr/>
            </p:nvSpPr>
            <p:spPr bwMode="auto">
              <a:xfrm>
                <a:off x="2252" y="1824"/>
                <a:ext cx="499" cy="40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Register</a:t>
                </a:r>
              </a:p>
              <a:p>
                <a:pPr algn="ctr" eaLnBrk="0" hangingPunct="0"/>
                <a:endParaRPr lang="en-US" sz="1200" b="1"/>
              </a:p>
              <a:p>
                <a:pPr algn="ctr" eaLnBrk="0" hangingPunct="0"/>
                <a:r>
                  <a:rPr lang="en-US" sz="1200" b="1"/>
                  <a:t>File</a:t>
                </a:r>
              </a:p>
            </p:txBody>
          </p:sp>
          <p:sp>
            <p:nvSpPr>
              <p:cNvPr id="27691" name="Text Box 53"/>
              <p:cNvSpPr txBox="1">
                <a:spLocks noChangeArrowheads="1"/>
              </p:cNvSpPr>
              <p:nvPr/>
            </p:nvSpPr>
            <p:spPr bwMode="auto">
              <a:xfrm>
                <a:off x="2624" y="1776"/>
                <a:ext cx="425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200"/>
                  <a:t>Read</a:t>
                </a:r>
              </a:p>
              <a:p>
                <a:pPr algn="r" eaLnBrk="0" hangingPunct="0"/>
                <a:r>
                  <a:rPr lang="en-US" sz="1200"/>
                  <a:t> Data 1</a:t>
                </a:r>
              </a:p>
            </p:txBody>
          </p:sp>
          <p:sp>
            <p:nvSpPr>
              <p:cNvPr id="27692" name="Text Box 54"/>
              <p:cNvSpPr txBox="1">
                <a:spLocks noChangeArrowheads="1"/>
              </p:cNvSpPr>
              <p:nvPr/>
            </p:nvSpPr>
            <p:spPr bwMode="auto">
              <a:xfrm>
                <a:off x="2640" y="2208"/>
                <a:ext cx="425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200"/>
                  <a:t>Read</a:t>
                </a:r>
              </a:p>
              <a:p>
                <a:pPr algn="r" eaLnBrk="0" hangingPunct="0"/>
                <a:r>
                  <a:rPr lang="en-US" sz="1200"/>
                  <a:t> Data 2</a:t>
                </a:r>
              </a:p>
            </p:txBody>
          </p:sp>
          <p:sp>
            <p:nvSpPr>
              <p:cNvPr id="27693" name="Freeform 55"/>
              <p:cNvSpPr>
                <a:spLocks/>
              </p:cNvSpPr>
              <p:nvPr/>
            </p:nvSpPr>
            <p:spPr bwMode="auto">
              <a:xfrm>
                <a:off x="3536" y="1728"/>
                <a:ext cx="336" cy="816"/>
              </a:xfrm>
              <a:custGeom>
                <a:avLst/>
                <a:gdLst>
                  <a:gd name="T0" fmla="*/ 0 w 388"/>
                  <a:gd name="T1" fmla="*/ 0 h 1099"/>
                  <a:gd name="T2" fmla="*/ 0 w 388"/>
                  <a:gd name="T3" fmla="*/ 317 h 1099"/>
                  <a:gd name="T4" fmla="*/ 96 w 388"/>
                  <a:gd name="T5" fmla="*/ 411 h 1099"/>
                  <a:gd name="T6" fmla="*/ 0 w 388"/>
                  <a:gd name="T7" fmla="*/ 498 h 1099"/>
                  <a:gd name="T8" fmla="*/ 0 w 388"/>
                  <a:gd name="T9" fmla="*/ 815 h 1099"/>
                  <a:gd name="T10" fmla="*/ 335 w 388"/>
                  <a:gd name="T11" fmla="*/ 587 h 1099"/>
                  <a:gd name="T12" fmla="*/ 335 w 388"/>
                  <a:gd name="T13" fmla="*/ 229 h 1099"/>
                  <a:gd name="T14" fmla="*/ 0 w 388"/>
                  <a:gd name="T15" fmla="*/ 0 h 10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8"/>
                  <a:gd name="T25" fmla="*/ 0 h 1099"/>
                  <a:gd name="T26" fmla="*/ 388 w 388"/>
                  <a:gd name="T27" fmla="*/ 1099 h 109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Rectangle 56"/>
              <p:cNvSpPr>
                <a:spLocks noChangeArrowheads="1"/>
              </p:cNvSpPr>
              <p:nvPr/>
            </p:nvSpPr>
            <p:spPr bwMode="auto">
              <a:xfrm>
                <a:off x="3600" y="2112"/>
                <a:ext cx="31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6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ALU</a:t>
                </a:r>
              </a:p>
            </p:txBody>
          </p:sp>
          <p:sp>
            <p:nvSpPr>
              <p:cNvPr id="27695" name="Rectangle 57"/>
              <p:cNvSpPr>
                <a:spLocks noChangeArrowheads="1"/>
              </p:cNvSpPr>
              <p:nvPr/>
            </p:nvSpPr>
            <p:spPr bwMode="auto">
              <a:xfrm>
                <a:off x="3632" y="1440"/>
                <a:ext cx="48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ovf</a:t>
                </a:r>
              </a:p>
            </p:txBody>
          </p:sp>
          <p:sp>
            <p:nvSpPr>
              <p:cNvPr id="27696" name="Rectangle 58"/>
              <p:cNvSpPr>
                <a:spLocks noChangeArrowheads="1"/>
              </p:cNvSpPr>
              <p:nvPr/>
            </p:nvSpPr>
            <p:spPr bwMode="auto">
              <a:xfrm>
                <a:off x="3728" y="1584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zero</a:t>
                </a:r>
              </a:p>
            </p:txBody>
          </p:sp>
          <p:sp>
            <p:nvSpPr>
              <p:cNvPr id="27697" name="Rectangle 59"/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FF3300"/>
                    </a:solidFill>
                  </a:rPr>
                  <a:t>ALU control</a:t>
                </a:r>
              </a:p>
            </p:txBody>
          </p:sp>
          <p:sp>
            <p:nvSpPr>
              <p:cNvPr id="27698" name="Line 60"/>
              <p:cNvSpPr>
                <a:spLocks noChangeShapeType="1"/>
              </p:cNvSpPr>
              <p:nvPr/>
            </p:nvSpPr>
            <p:spPr bwMode="auto">
              <a:xfrm>
                <a:off x="3632" y="148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Line 61"/>
              <p:cNvSpPr>
                <a:spLocks noChangeShapeType="1"/>
              </p:cNvSpPr>
              <p:nvPr/>
            </p:nvSpPr>
            <p:spPr bwMode="auto">
              <a:xfrm>
                <a:off x="2528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Rectangle 62"/>
              <p:cNvSpPr>
                <a:spLocks noChangeArrowheads="1"/>
              </p:cNvSpPr>
              <p:nvPr/>
            </p:nvSpPr>
            <p:spPr bwMode="auto">
              <a:xfrm>
                <a:off x="2336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 dirty="0" err="1">
                    <a:solidFill>
                      <a:srgbClr val="FF3300"/>
                    </a:solidFill>
                  </a:rPr>
                  <a:t>RegWrite</a:t>
                </a:r>
                <a:endParaRPr lang="en-US" sz="140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27701" name="Line 63"/>
              <p:cNvSpPr>
                <a:spLocks noChangeShapeType="1"/>
              </p:cNvSpPr>
              <p:nvPr/>
            </p:nvSpPr>
            <p:spPr bwMode="auto">
              <a:xfrm flipV="1">
                <a:off x="3728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Line 64"/>
              <p:cNvSpPr>
                <a:spLocks noChangeShapeType="1"/>
              </p:cNvSpPr>
              <p:nvPr/>
            </p:nvSpPr>
            <p:spPr bwMode="auto">
              <a:xfrm flipV="1">
                <a:off x="3824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Rectangle 66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Line 67"/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Line 68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Line 69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Text Box 70"/>
              <p:cNvSpPr txBox="1">
                <a:spLocks noChangeArrowheads="1"/>
              </p:cNvSpPr>
              <p:nvPr/>
            </p:nvSpPr>
            <p:spPr bwMode="auto">
              <a:xfrm>
                <a:off x="4176" y="1968"/>
                <a:ext cx="483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Data</a:t>
                </a:r>
              </a:p>
              <a:p>
                <a:pPr algn="ctr" eaLnBrk="0" hangingPunct="0"/>
                <a:r>
                  <a:rPr lang="en-US" sz="1200" b="1"/>
                  <a:t>Memory</a:t>
                </a:r>
              </a:p>
            </p:txBody>
          </p:sp>
          <p:sp>
            <p:nvSpPr>
              <p:cNvPr id="27709" name="Text Box 71"/>
              <p:cNvSpPr txBox="1">
                <a:spLocks noChangeArrowheads="1"/>
              </p:cNvSpPr>
              <p:nvPr/>
            </p:nvSpPr>
            <p:spPr bwMode="auto">
              <a:xfrm>
                <a:off x="4176" y="1776"/>
                <a:ext cx="46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Address</a:t>
                </a:r>
              </a:p>
            </p:txBody>
          </p:sp>
          <p:sp>
            <p:nvSpPr>
              <p:cNvPr id="27710" name="Text Box 72"/>
              <p:cNvSpPr txBox="1">
                <a:spLocks noChangeArrowheads="1"/>
              </p:cNvSpPr>
              <p:nvPr/>
            </p:nvSpPr>
            <p:spPr bwMode="auto">
              <a:xfrm>
                <a:off x="4176" y="2304"/>
                <a:ext cx="5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Data</a:t>
                </a:r>
              </a:p>
            </p:txBody>
          </p:sp>
          <p:sp>
            <p:nvSpPr>
              <p:cNvPr id="27711" name="Text Box 73"/>
              <p:cNvSpPr txBox="1">
                <a:spLocks noChangeArrowheads="1"/>
              </p:cNvSpPr>
              <p:nvPr/>
            </p:nvSpPr>
            <p:spPr bwMode="auto">
              <a:xfrm>
                <a:off x="4608" y="2064"/>
                <a:ext cx="573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Data</a:t>
                </a:r>
              </a:p>
            </p:txBody>
          </p:sp>
          <p:sp>
            <p:nvSpPr>
              <p:cNvPr id="27712" name="Line 74"/>
              <p:cNvSpPr>
                <a:spLocks noChangeShapeType="1"/>
              </p:cNvSpPr>
              <p:nvPr/>
            </p:nvSpPr>
            <p:spPr bwMode="auto">
              <a:xfrm>
                <a:off x="4656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Rectangle 75"/>
              <p:cNvSpPr>
                <a:spLocks noChangeArrowheads="1"/>
              </p:cNvSpPr>
              <p:nvPr/>
            </p:nvSpPr>
            <p:spPr bwMode="auto">
              <a:xfrm>
                <a:off x="4368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>
                    <a:solidFill>
                      <a:srgbClr val="FF3300"/>
                    </a:solidFill>
                  </a:rPr>
                  <a:t>MemWrite</a:t>
                </a:r>
              </a:p>
            </p:txBody>
          </p:sp>
          <p:sp>
            <p:nvSpPr>
              <p:cNvPr id="27714" name="Rectangle 76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>
                    <a:solidFill>
                      <a:srgbClr val="FF3300"/>
                    </a:solidFill>
                  </a:rPr>
                  <a:t>MemRead</a:t>
                </a:r>
              </a:p>
            </p:txBody>
          </p:sp>
          <p:sp>
            <p:nvSpPr>
              <p:cNvPr id="27715" name="Line 77"/>
              <p:cNvSpPr>
                <a:spLocks noChangeShapeType="1"/>
              </p:cNvSpPr>
              <p:nvPr/>
            </p:nvSpPr>
            <p:spPr bwMode="auto">
              <a:xfrm>
                <a:off x="4656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7" name="Line 79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80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Oval 81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384" cy="57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0" name="Rectangle 82"/>
              <p:cNvSpPr>
                <a:spLocks noChangeArrowheads="1"/>
              </p:cNvSpPr>
              <p:nvPr/>
            </p:nvSpPr>
            <p:spPr bwMode="auto">
              <a:xfrm>
                <a:off x="2576" y="2880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</a:rPr>
                  <a:t>Sign</a:t>
                </a:r>
              </a:p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</a:rPr>
                  <a:t>Extend</a:t>
                </a:r>
              </a:p>
            </p:txBody>
          </p:sp>
          <p:sp>
            <p:nvSpPr>
              <p:cNvPr id="27721" name="Line 83"/>
              <p:cNvSpPr>
                <a:spLocks noChangeShapeType="1"/>
              </p:cNvSpPr>
              <p:nvPr/>
            </p:nvSpPr>
            <p:spPr bwMode="auto">
              <a:xfrm>
                <a:off x="1920" y="302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Line 84"/>
              <p:cNvSpPr>
                <a:spLocks noChangeShapeType="1"/>
              </p:cNvSpPr>
              <p:nvPr/>
            </p:nvSpPr>
            <p:spPr bwMode="auto">
              <a:xfrm>
                <a:off x="2336" y="2976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Line 85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Text Box 86"/>
              <p:cNvSpPr txBox="1">
                <a:spLocks noChangeArrowheads="1"/>
              </p:cNvSpPr>
              <p:nvPr/>
            </p:nvSpPr>
            <p:spPr bwMode="auto">
              <a:xfrm>
                <a:off x="2336" y="3024"/>
                <a:ext cx="22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16</a:t>
                </a:r>
              </a:p>
            </p:txBody>
          </p:sp>
          <p:sp>
            <p:nvSpPr>
              <p:cNvPr id="27725" name="Text Box 87"/>
              <p:cNvSpPr txBox="1">
                <a:spLocks noChangeArrowheads="1"/>
              </p:cNvSpPr>
              <p:nvPr/>
            </p:nvSpPr>
            <p:spPr bwMode="auto">
              <a:xfrm>
                <a:off x="2976" y="3024"/>
                <a:ext cx="22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32</a:t>
                </a:r>
              </a:p>
            </p:txBody>
          </p:sp>
          <p:sp>
            <p:nvSpPr>
              <p:cNvPr id="27726" name="Line 88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7" name="Line 89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9" name="Line 91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1" name="Line 93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2" name="Line 94"/>
              <p:cNvSpPr>
                <a:spLocks noChangeShapeType="1"/>
              </p:cNvSpPr>
              <p:nvPr/>
            </p:nvSpPr>
            <p:spPr bwMode="auto">
              <a:xfrm>
                <a:off x="2976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3024" y="1248"/>
              <a:ext cx="480" cy="1392"/>
              <a:chOff x="3024" y="1248"/>
              <a:chExt cx="480" cy="1392"/>
            </a:xfrm>
          </p:grpSpPr>
          <p:sp>
            <p:nvSpPr>
              <p:cNvPr id="27655" name="Line 96"/>
              <p:cNvSpPr>
                <a:spLocks noChangeShapeType="1"/>
              </p:cNvSpPr>
              <p:nvPr/>
            </p:nvSpPr>
            <p:spPr bwMode="auto">
              <a:xfrm>
                <a:off x="3024" y="2304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6" name="Line 97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7" name="AutoShape 98"/>
              <p:cNvSpPr>
                <a:spLocks noChangeArrowheads="1"/>
              </p:cNvSpPr>
              <p:nvPr/>
            </p:nvSpPr>
            <p:spPr bwMode="auto">
              <a:xfrm rot="-5400000">
                <a:off x="3120" y="2352"/>
                <a:ext cx="432" cy="144"/>
              </a:xfrm>
              <a:custGeom>
                <a:avLst/>
                <a:gdLst>
                  <a:gd name="T0" fmla="*/ 8 w 21600"/>
                  <a:gd name="T1" fmla="*/ 0 h 21600"/>
                  <a:gd name="T2" fmla="*/ 4 w 21600"/>
                  <a:gd name="T3" fmla="*/ 1 h 21600"/>
                  <a:gd name="T4" fmla="*/ 1 w 21600"/>
                  <a:gd name="T5" fmla="*/ 0 h 21600"/>
                  <a:gd name="T6" fmla="*/ 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8" name="Line 99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659" name="Rectangle 100"/>
              <p:cNvSpPr>
                <a:spLocks noChangeArrowheads="1"/>
              </p:cNvSpPr>
              <p:nvPr/>
            </p:nvSpPr>
            <p:spPr bwMode="auto">
              <a:xfrm>
                <a:off x="3072" y="1248"/>
                <a:ext cx="432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ALUSrc</a:t>
                </a:r>
              </a:p>
            </p:txBody>
          </p:sp>
        </p:grpSp>
      </p:grpSp>
      <p:sp>
        <p:nvSpPr>
          <p:cNvPr id="101" name="Line 33"/>
          <p:cNvSpPr>
            <a:spLocks noChangeShapeType="1"/>
          </p:cNvSpPr>
          <p:nvPr/>
        </p:nvSpPr>
        <p:spPr bwMode="auto">
          <a:xfrm>
            <a:off x="3124200" y="3962400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" name="Line 37"/>
          <p:cNvSpPr>
            <a:spLocks noChangeShapeType="1"/>
          </p:cNvSpPr>
          <p:nvPr/>
        </p:nvSpPr>
        <p:spPr bwMode="auto">
          <a:xfrm>
            <a:off x="3124200" y="4343400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82"/>
          <p:cNvSpPr>
            <a:spLocks noChangeShapeType="1"/>
          </p:cNvSpPr>
          <p:nvPr/>
        </p:nvSpPr>
        <p:spPr bwMode="auto">
          <a:xfrm>
            <a:off x="3124200" y="3962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Memory</a:t>
            </a:r>
          </a:p>
        </p:txBody>
      </p:sp>
      <p:sp>
        <p:nvSpPr>
          <p:cNvPr id="101" name="Line 33"/>
          <p:cNvSpPr>
            <a:spLocks noChangeShapeType="1"/>
          </p:cNvSpPr>
          <p:nvPr/>
        </p:nvSpPr>
        <p:spPr bwMode="auto">
          <a:xfrm>
            <a:off x="3124200" y="3962400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" name="Line 37"/>
          <p:cNvSpPr>
            <a:spLocks noChangeShapeType="1"/>
          </p:cNvSpPr>
          <p:nvPr/>
        </p:nvSpPr>
        <p:spPr bwMode="auto">
          <a:xfrm>
            <a:off x="3124200" y="4343400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82"/>
          <p:cNvSpPr>
            <a:spLocks noChangeShapeType="1"/>
          </p:cNvSpPr>
          <p:nvPr/>
        </p:nvSpPr>
        <p:spPr bwMode="auto">
          <a:xfrm>
            <a:off x="3124200" y="3962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482600" y="1371600"/>
            <a:ext cx="8520113" cy="3962400"/>
            <a:chOff x="482600" y="1371600"/>
            <a:chExt cx="8520113" cy="39624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482600" y="1371600"/>
              <a:ext cx="8520113" cy="3962400"/>
              <a:chOff x="304" y="864"/>
              <a:chExt cx="5367" cy="249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088" y="1248"/>
                <a:ext cx="583" cy="816"/>
                <a:chOff x="5088" y="1248"/>
                <a:chExt cx="583" cy="816"/>
              </a:xfrm>
            </p:grpSpPr>
            <p:sp>
              <p:nvSpPr>
                <p:cNvPr id="27747" name="Line 12"/>
                <p:cNvSpPr>
                  <a:spLocks noChangeShapeType="1"/>
                </p:cNvSpPr>
                <p:nvPr/>
              </p:nvSpPr>
              <p:spPr bwMode="auto">
                <a:xfrm>
                  <a:off x="5376" y="1488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748" name="Rectangle 13"/>
                <p:cNvSpPr>
                  <a:spLocks noChangeArrowheads="1"/>
                </p:cNvSpPr>
                <p:nvPr/>
              </p:nvSpPr>
              <p:spPr bwMode="auto">
                <a:xfrm>
                  <a:off x="5088" y="1248"/>
                  <a:ext cx="583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eaLnBrk="0" hangingPunct="0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1400" b="1" dirty="0" err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MemtoReg</a:t>
                  </a:r>
                  <a:endParaRPr lang="en-US" sz="1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04" y="864"/>
                <a:ext cx="4877" cy="2496"/>
                <a:chOff x="304" y="864"/>
                <a:chExt cx="4877" cy="2496"/>
              </a:xfrm>
            </p:grpSpPr>
            <p:grpSp>
              <p:nvGrpSpPr>
                <p:cNvPr id="6" name="Group 15"/>
                <p:cNvGrpSpPr>
                  <a:grpSpLocks/>
                </p:cNvGrpSpPr>
                <p:nvPr/>
              </p:nvGrpSpPr>
              <p:grpSpPr bwMode="auto">
                <a:xfrm>
                  <a:off x="1264" y="960"/>
                  <a:ext cx="240" cy="624"/>
                  <a:chOff x="1392" y="2880"/>
                  <a:chExt cx="288" cy="480"/>
                </a:xfrm>
              </p:grpSpPr>
              <p:sp>
                <p:nvSpPr>
                  <p:cNvPr id="2773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3072"/>
                    <a:ext cx="48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4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92" y="3120"/>
                    <a:ext cx="48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5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2880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6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316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7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3216"/>
                    <a:ext cx="288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8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3024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880"/>
                    <a:ext cx="288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661" name="Rectangle 23"/>
                <p:cNvSpPr>
                  <a:spLocks noChangeArrowheads="1"/>
                </p:cNvSpPr>
                <p:nvPr/>
              </p:nvSpPr>
              <p:spPr bwMode="auto">
                <a:xfrm>
                  <a:off x="832" y="1680"/>
                  <a:ext cx="912" cy="91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2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1920"/>
                  <a:ext cx="144" cy="5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3" name="Line 25"/>
                <p:cNvSpPr>
                  <a:spLocks noChangeShapeType="1"/>
                </p:cNvSpPr>
                <p:nvPr/>
              </p:nvSpPr>
              <p:spPr bwMode="auto">
                <a:xfrm>
                  <a:off x="640" y="21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4" name="Line 26"/>
                <p:cNvSpPr>
                  <a:spLocks noChangeShapeType="1"/>
                </p:cNvSpPr>
                <p:nvPr/>
              </p:nvSpPr>
              <p:spPr bwMode="auto">
                <a:xfrm>
                  <a:off x="688" y="1056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5" name="Line 27"/>
                <p:cNvSpPr>
                  <a:spLocks noChangeShapeType="1"/>
                </p:cNvSpPr>
                <p:nvPr/>
              </p:nvSpPr>
              <p:spPr bwMode="auto">
                <a:xfrm>
                  <a:off x="1024" y="148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6" name="Line 28"/>
                <p:cNvSpPr>
                  <a:spLocks noChangeShapeType="1"/>
                </p:cNvSpPr>
                <p:nvPr/>
              </p:nvSpPr>
              <p:spPr bwMode="auto">
                <a:xfrm>
                  <a:off x="1696" y="86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7" name="Line 29"/>
                <p:cNvSpPr>
                  <a:spLocks noChangeShapeType="1"/>
                </p:cNvSpPr>
                <p:nvPr/>
              </p:nvSpPr>
              <p:spPr bwMode="auto">
                <a:xfrm>
                  <a:off x="1504" y="124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84" y="2016"/>
                  <a:ext cx="467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Read</a:t>
                  </a:r>
                </a:p>
                <a:p>
                  <a:pPr eaLnBrk="0" hangingPunct="0"/>
                  <a:r>
                    <a:rPr lang="en-US" sz="1200"/>
                    <a:t>Address</a:t>
                  </a:r>
                </a:p>
              </p:txBody>
            </p:sp>
            <p:sp>
              <p:nvSpPr>
                <p:cNvPr id="2766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264" y="2064"/>
                  <a:ext cx="558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Instruction</a:t>
                  </a:r>
                </a:p>
              </p:txBody>
            </p:sp>
            <p:sp>
              <p:nvSpPr>
                <p:cNvPr id="2767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76" y="1728"/>
                  <a:ext cx="613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1200" b="1"/>
                    <a:t>Instruction</a:t>
                  </a:r>
                </a:p>
                <a:p>
                  <a:pPr algn="ctr" eaLnBrk="0" hangingPunct="0"/>
                  <a:r>
                    <a:rPr lang="en-US" sz="1200" b="1"/>
                    <a:t>Memory</a:t>
                  </a:r>
                </a:p>
              </p:txBody>
            </p:sp>
            <p:sp>
              <p:nvSpPr>
                <p:cNvPr id="2767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264" y="1200"/>
                  <a:ext cx="303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/>
                    <a:t>Add</a:t>
                  </a:r>
                </a:p>
              </p:txBody>
            </p:sp>
            <p:sp>
              <p:nvSpPr>
                <p:cNvPr id="2767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48" y="2064"/>
                  <a:ext cx="24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/>
                    <a:t>PC</a:t>
                  </a:r>
                </a:p>
              </p:txBody>
            </p:sp>
            <p:sp>
              <p:nvSpPr>
                <p:cNvPr id="27673" name="Line 35"/>
                <p:cNvSpPr>
                  <a:spLocks noChangeShapeType="1"/>
                </p:cNvSpPr>
                <p:nvPr/>
              </p:nvSpPr>
              <p:spPr bwMode="auto">
                <a:xfrm>
                  <a:off x="304" y="864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Line 36"/>
                <p:cNvSpPr>
                  <a:spLocks noChangeShapeType="1"/>
                </p:cNvSpPr>
                <p:nvPr/>
              </p:nvSpPr>
              <p:spPr bwMode="auto">
                <a:xfrm>
                  <a:off x="304" y="864"/>
                  <a:ext cx="0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Line 37"/>
                <p:cNvSpPr>
                  <a:spLocks noChangeShapeType="1"/>
                </p:cNvSpPr>
                <p:nvPr/>
              </p:nvSpPr>
              <p:spPr bwMode="auto">
                <a:xfrm>
                  <a:off x="304" y="21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6" name="Line 38"/>
                <p:cNvSpPr>
                  <a:spLocks noChangeShapeType="1"/>
                </p:cNvSpPr>
                <p:nvPr/>
              </p:nvSpPr>
              <p:spPr bwMode="auto">
                <a:xfrm>
                  <a:off x="688" y="1056"/>
                  <a:ext cx="0" cy="110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80" y="1392"/>
                  <a:ext cx="16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/>
                    <a:t>4</a:t>
                  </a:r>
                </a:p>
              </p:txBody>
            </p:sp>
            <p:sp>
              <p:nvSpPr>
                <p:cNvPr id="27678" name="Rectangle 40"/>
                <p:cNvSpPr>
                  <a:spLocks noChangeArrowheads="1"/>
                </p:cNvSpPr>
                <p:nvPr/>
              </p:nvSpPr>
              <p:spPr bwMode="auto">
                <a:xfrm>
                  <a:off x="2096" y="1680"/>
                  <a:ext cx="912" cy="91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9" name="Line 41"/>
                <p:cNvSpPr>
                  <a:spLocks noChangeShapeType="1"/>
                </p:cNvSpPr>
                <p:nvPr/>
              </p:nvSpPr>
              <p:spPr bwMode="auto">
                <a:xfrm>
                  <a:off x="1744" y="2160"/>
                  <a:ext cx="1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0" name="Line 42"/>
                <p:cNvSpPr>
                  <a:spLocks noChangeShapeType="1"/>
                </p:cNvSpPr>
                <p:nvPr/>
              </p:nvSpPr>
              <p:spPr bwMode="auto">
                <a:xfrm>
                  <a:off x="1904" y="201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Line 43"/>
                <p:cNvSpPr>
                  <a:spLocks noChangeShapeType="1"/>
                </p:cNvSpPr>
                <p:nvPr/>
              </p:nvSpPr>
              <p:spPr bwMode="auto">
                <a:xfrm>
                  <a:off x="1904" y="225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2" name="Line 44"/>
                <p:cNvSpPr>
                  <a:spLocks noChangeShapeType="1"/>
                </p:cNvSpPr>
                <p:nvPr/>
              </p:nvSpPr>
              <p:spPr bwMode="auto">
                <a:xfrm>
                  <a:off x="1904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3" name="Line 45"/>
                <p:cNvSpPr>
                  <a:spLocks noChangeShapeType="1"/>
                </p:cNvSpPr>
                <p:nvPr/>
              </p:nvSpPr>
              <p:spPr bwMode="auto">
                <a:xfrm>
                  <a:off x="3008" y="1920"/>
                  <a:ext cx="5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4" name="Line 46"/>
                <p:cNvSpPr>
                  <a:spLocks noChangeShapeType="1"/>
                </p:cNvSpPr>
                <p:nvPr/>
              </p:nvSpPr>
              <p:spPr bwMode="auto">
                <a:xfrm>
                  <a:off x="3888" y="2160"/>
                  <a:ext cx="1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3984" y="1872"/>
                  <a:ext cx="0" cy="86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048" y="2400"/>
                  <a:ext cx="56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Write Data</a:t>
                  </a:r>
                </a:p>
              </p:txBody>
            </p:sp>
            <p:sp>
              <p:nvSpPr>
                <p:cNvPr id="2768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48" y="1680"/>
                  <a:ext cx="653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Read Addr 1</a:t>
                  </a:r>
                </a:p>
              </p:txBody>
            </p:sp>
            <p:sp>
              <p:nvSpPr>
                <p:cNvPr id="2768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048" y="1920"/>
                  <a:ext cx="653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Read Addr 2</a:t>
                  </a:r>
                </a:p>
              </p:txBody>
            </p:sp>
            <p:sp>
              <p:nvSpPr>
                <p:cNvPr id="2768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048" y="2160"/>
                  <a:ext cx="56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Write Addr</a:t>
                  </a:r>
                </a:p>
              </p:txBody>
            </p:sp>
            <p:sp>
              <p:nvSpPr>
                <p:cNvPr id="2769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252" y="1824"/>
                  <a:ext cx="499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1200" b="1"/>
                    <a:t>Register</a:t>
                  </a:r>
                </a:p>
                <a:p>
                  <a:pPr algn="ctr" eaLnBrk="0" hangingPunct="0"/>
                  <a:endParaRPr lang="en-US" sz="1200" b="1"/>
                </a:p>
                <a:p>
                  <a:pPr algn="ctr" eaLnBrk="0" hangingPunct="0"/>
                  <a:r>
                    <a:rPr lang="en-US" sz="1200" b="1"/>
                    <a:t>File</a:t>
                  </a:r>
                </a:p>
              </p:txBody>
            </p:sp>
            <p:sp>
              <p:nvSpPr>
                <p:cNvPr id="2769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624" y="1776"/>
                  <a:ext cx="425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sz="1200"/>
                    <a:t>Read</a:t>
                  </a:r>
                </a:p>
                <a:p>
                  <a:pPr algn="r" eaLnBrk="0" hangingPunct="0"/>
                  <a:r>
                    <a:rPr lang="en-US" sz="1200"/>
                    <a:t> Data 1</a:t>
                  </a:r>
                </a:p>
              </p:txBody>
            </p:sp>
            <p:sp>
              <p:nvSpPr>
                <p:cNvPr id="2769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640" y="2208"/>
                  <a:ext cx="425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sz="1200"/>
                    <a:t>Read</a:t>
                  </a:r>
                </a:p>
                <a:p>
                  <a:pPr algn="r" eaLnBrk="0" hangingPunct="0"/>
                  <a:r>
                    <a:rPr lang="en-US" sz="1200"/>
                    <a:t> Data 2</a:t>
                  </a:r>
                </a:p>
              </p:txBody>
            </p:sp>
            <p:sp>
              <p:nvSpPr>
                <p:cNvPr id="27693" name="Freeform 55"/>
                <p:cNvSpPr>
                  <a:spLocks/>
                </p:cNvSpPr>
                <p:nvPr/>
              </p:nvSpPr>
              <p:spPr bwMode="auto">
                <a:xfrm>
                  <a:off x="3536" y="1728"/>
                  <a:ext cx="336" cy="816"/>
                </a:xfrm>
                <a:custGeom>
                  <a:avLst/>
                  <a:gdLst>
                    <a:gd name="T0" fmla="*/ 0 w 388"/>
                    <a:gd name="T1" fmla="*/ 0 h 1099"/>
                    <a:gd name="T2" fmla="*/ 0 w 388"/>
                    <a:gd name="T3" fmla="*/ 317 h 1099"/>
                    <a:gd name="T4" fmla="*/ 96 w 388"/>
                    <a:gd name="T5" fmla="*/ 411 h 1099"/>
                    <a:gd name="T6" fmla="*/ 0 w 388"/>
                    <a:gd name="T7" fmla="*/ 498 h 1099"/>
                    <a:gd name="T8" fmla="*/ 0 w 388"/>
                    <a:gd name="T9" fmla="*/ 815 h 1099"/>
                    <a:gd name="T10" fmla="*/ 335 w 388"/>
                    <a:gd name="T11" fmla="*/ 587 h 1099"/>
                    <a:gd name="T12" fmla="*/ 335 w 388"/>
                    <a:gd name="T13" fmla="*/ 229 h 1099"/>
                    <a:gd name="T14" fmla="*/ 0 w 388"/>
                    <a:gd name="T15" fmla="*/ 0 h 10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88"/>
                    <a:gd name="T25" fmla="*/ 0 h 1099"/>
                    <a:gd name="T26" fmla="*/ 388 w 388"/>
                    <a:gd name="T27" fmla="*/ 1099 h 10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88" h="1099">
                      <a:moveTo>
                        <a:pt x="0" y="0"/>
                      </a:moveTo>
                      <a:lnTo>
                        <a:pt x="0" y="427"/>
                      </a:lnTo>
                      <a:lnTo>
                        <a:pt x="111" y="553"/>
                      </a:lnTo>
                      <a:lnTo>
                        <a:pt x="0" y="671"/>
                      </a:lnTo>
                      <a:lnTo>
                        <a:pt x="0" y="1098"/>
                      </a:lnTo>
                      <a:lnTo>
                        <a:pt x="387" y="790"/>
                      </a:lnTo>
                      <a:lnTo>
                        <a:pt x="387" y="3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Rectangle 56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1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defTabSz="904875" eaLnBrk="0" hangingPunct="0">
                    <a:lnSpc>
                      <a:spcPts val="1600"/>
                    </a:lnSpc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200" b="1">
                      <a:solidFill>
                        <a:srgbClr val="000000"/>
                      </a:solidFill>
                    </a:rPr>
                    <a:t>ALU</a:t>
                  </a:r>
                </a:p>
              </p:txBody>
            </p:sp>
            <p:sp>
              <p:nvSpPr>
                <p:cNvPr id="27695" name="Rectangle 57"/>
                <p:cNvSpPr>
                  <a:spLocks noChangeArrowheads="1"/>
                </p:cNvSpPr>
                <p:nvPr/>
              </p:nvSpPr>
              <p:spPr bwMode="auto">
                <a:xfrm>
                  <a:off x="3632" y="1440"/>
                  <a:ext cx="48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defTabSz="904875" ea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ovf</a:t>
                  </a:r>
                </a:p>
              </p:txBody>
            </p:sp>
            <p:sp>
              <p:nvSpPr>
                <p:cNvPr id="27696" name="Rectangle 58"/>
                <p:cNvSpPr>
                  <a:spLocks noChangeArrowheads="1"/>
                </p:cNvSpPr>
                <p:nvPr/>
              </p:nvSpPr>
              <p:spPr bwMode="auto">
                <a:xfrm>
                  <a:off x="3728" y="1584"/>
                  <a:ext cx="336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defTabSz="904875" ea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zero</a:t>
                  </a:r>
                </a:p>
              </p:txBody>
            </p:sp>
            <p:sp>
              <p:nvSpPr>
                <p:cNvPr id="27697" name="Rectangle 59"/>
                <p:cNvSpPr>
                  <a:spLocks noChangeArrowheads="1"/>
                </p:cNvSpPr>
                <p:nvPr/>
              </p:nvSpPr>
              <p:spPr bwMode="auto">
                <a:xfrm>
                  <a:off x="3552" y="1248"/>
                  <a:ext cx="583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defTabSz="904875" ea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400">
                      <a:solidFill>
                        <a:srgbClr val="FF3300"/>
                      </a:solidFill>
                    </a:rPr>
                    <a:t>ALU control</a:t>
                  </a:r>
                </a:p>
              </p:txBody>
            </p:sp>
            <p:sp>
              <p:nvSpPr>
                <p:cNvPr id="27698" name="Line 60"/>
                <p:cNvSpPr>
                  <a:spLocks noChangeShapeType="1"/>
                </p:cNvSpPr>
                <p:nvPr/>
              </p:nvSpPr>
              <p:spPr bwMode="auto">
                <a:xfrm>
                  <a:off x="3632" y="148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9" name="Line 61"/>
                <p:cNvSpPr>
                  <a:spLocks noChangeShapeType="1"/>
                </p:cNvSpPr>
                <p:nvPr/>
              </p:nvSpPr>
              <p:spPr bwMode="auto">
                <a:xfrm>
                  <a:off x="2528" y="148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0" name="Rectangle 62"/>
                <p:cNvSpPr>
                  <a:spLocks noChangeArrowheads="1"/>
                </p:cNvSpPr>
                <p:nvPr/>
              </p:nvSpPr>
              <p:spPr bwMode="auto">
                <a:xfrm>
                  <a:off x="2336" y="1248"/>
                  <a:ext cx="583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defTabSz="904875" ea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400" dirty="0" err="1">
                      <a:solidFill>
                        <a:srgbClr val="FF3300"/>
                      </a:solidFill>
                    </a:rPr>
                    <a:t>RegWrite</a:t>
                  </a:r>
                  <a:endParaRPr lang="en-US" sz="1400" dirty="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2770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728" y="158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3824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Rectangle 66"/>
                <p:cNvSpPr>
                  <a:spLocks noChangeArrowheads="1"/>
                </p:cNvSpPr>
                <p:nvPr/>
              </p:nvSpPr>
              <p:spPr bwMode="auto">
                <a:xfrm>
                  <a:off x="4224" y="1680"/>
                  <a:ext cx="912" cy="91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05" name="Line 67"/>
                <p:cNvSpPr>
                  <a:spLocks noChangeShapeType="1"/>
                </p:cNvSpPr>
                <p:nvPr/>
              </p:nvSpPr>
              <p:spPr bwMode="auto">
                <a:xfrm>
                  <a:off x="3984" y="187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Line 68"/>
                <p:cNvSpPr>
                  <a:spLocks noChangeShapeType="1"/>
                </p:cNvSpPr>
                <p:nvPr/>
              </p:nvSpPr>
              <p:spPr bwMode="auto">
                <a:xfrm>
                  <a:off x="4080" y="240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7" name="Line 69"/>
                <p:cNvSpPr>
                  <a:spLocks noChangeShapeType="1"/>
                </p:cNvSpPr>
                <p:nvPr/>
              </p:nvSpPr>
              <p:spPr bwMode="auto">
                <a:xfrm>
                  <a:off x="4080" y="240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176" y="1968"/>
                  <a:ext cx="483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1200" b="1"/>
                    <a:t>Data</a:t>
                  </a:r>
                </a:p>
                <a:p>
                  <a:pPr algn="ctr" eaLnBrk="0" hangingPunct="0"/>
                  <a:r>
                    <a:rPr lang="en-US" sz="1200" b="1"/>
                    <a:t>Memory</a:t>
                  </a:r>
                </a:p>
              </p:txBody>
            </p:sp>
            <p:sp>
              <p:nvSpPr>
                <p:cNvPr id="2770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176" y="1776"/>
                  <a:ext cx="467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Address</a:t>
                  </a:r>
                </a:p>
              </p:txBody>
            </p:sp>
            <p:sp>
              <p:nvSpPr>
                <p:cNvPr id="2771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176" y="2304"/>
                  <a:ext cx="56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Write Data</a:t>
                  </a:r>
                </a:p>
              </p:txBody>
            </p:sp>
            <p:sp>
              <p:nvSpPr>
                <p:cNvPr id="2771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608" y="2064"/>
                  <a:ext cx="573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Read Data</a:t>
                  </a:r>
                </a:p>
              </p:txBody>
            </p:sp>
            <p:sp>
              <p:nvSpPr>
                <p:cNvPr id="27712" name="Line 74"/>
                <p:cNvSpPr>
                  <a:spLocks noChangeShapeType="1"/>
                </p:cNvSpPr>
                <p:nvPr/>
              </p:nvSpPr>
              <p:spPr bwMode="auto">
                <a:xfrm>
                  <a:off x="4656" y="148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3" name="Rectangle 75"/>
                <p:cNvSpPr>
                  <a:spLocks noChangeArrowheads="1"/>
                </p:cNvSpPr>
                <p:nvPr/>
              </p:nvSpPr>
              <p:spPr bwMode="auto">
                <a:xfrm>
                  <a:off x="4368" y="1248"/>
                  <a:ext cx="583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eaLnBrk="0" hangingPunct="0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1400">
                      <a:solidFill>
                        <a:srgbClr val="FF3300"/>
                      </a:solidFill>
                    </a:rPr>
                    <a:t>MemWrite</a:t>
                  </a:r>
                </a:p>
              </p:txBody>
            </p:sp>
            <p:sp>
              <p:nvSpPr>
                <p:cNvPr id="27714" name="Rectangle 76"/>
                <p:cNvSpPr>
                  <a:spLocks noChangeArrowheads="1"/>
                </p:cNvSpPr>
                <p:nvPr/>
              </p:nvSpPr>
              <p:spPr bwMode="auto">
                <a:xfrm>
                  <a:off x="4416" y="2784"/>
                  <a:ext cx="583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eaLnBrk="0" hangingPunct="0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1400" b="1" dirty="0" err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MemRead</a:t>
                  </a:r>
                  <a:endParaRPr lang="en-US" sz="1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715" name="Line 77"/>
                <p:cNvSpPr>
                  <a:spLocks noChangeShapeType="1"/>
                </p:cNvSpPr>
                <p:nvPr/>
              </p:nvSpPr>
              <p:spPr bwMode="auto">
                <a:xfrm>
                  <a:off x="4656" y="259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7" name="Line 79"/>
                <p:cNvSpPr>
                  <a:spLocks noChangeShapeType="1"/>
                </p:cNvSpPr>
                <p:nvPr/>
              </p:nvSpPr>
              <p:spPr bwMode="auto">
                <a:xfrm>
                  <a:off x="3072" y="2688"/>
                  <a:ext cx="10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8" name="Line 80"/>
                <p:cNvSpPr>
                  <a:spLocks noChangeShapeType="1"/>
                </p:cNvSpPr>
                <p:nvPr/>
              </p:nvSpPr>
              <p:spPr bwMode="auto">
                <a:xfrm>
                  <a:off x="2928" y="3024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9" name="Oval 81"/>
                <p:cNvSpPr>
                  <a:spLocks noChangeArrowheads="1"/>
                </p:cNvSpPr>
                <p:nvPr/>
              </p:nvSpPr>
              <p:spPr bwMode="auto">
                <a:xfrm>
                  <a:off x="2544" y="2784"/>
                  <a:ext cx="384" cy="57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20" name="Rectangle 82"/>
                <p:cNvSpPr>
                  <a:spLocks noChangeArrowheads="1"/>
                </p:cNvSpPr>
                <p:nvPr/>
              </p:nvSpPr>
              <p:spPr bwMode="auto">
                <a:xfrm>
                  <a:off x="2576" y="2880"/>
                  <a:ext cx="336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algn="ctr" eaLnBrk="0" hangingPunct="0"/>
                  <a:r>
                    <a:rPr lang="en-US" sz="1200" b="1">
                      <a:solidFill>
                        <a:srgbClr val="000000"/>
                      </a:solidFill>
                    </a:rPr>
                    <a:t>Sign</a:t>
                  </a:r>
                </a:p>
                <a:p>
                  <a:pPr algn="ctr" eaLnBrk="0" hangingPunct="0"/>
                  <a:r>
                    <a:rPr lang="en-US" sz="1200" b="1">
                      <a:solidFill>
                        <a:srgbClr val="000000"/>
                      </a:solidFill>
                    </a:rPr>
                    <a:t>Extend</a:t>
                  </a:r>
                </a:p>
              </p:txBody>
            </p:sp>
            <p:sp>
              <p:nvSpPr>
                <p:cNvPr id="27721" name="Line 83"/>
                <p:cNvSpPr>
                  <a:spLocks noChangeShapeType="1"/>
                </p:cNvSpPr>
                <p:nvPr/>
              </p:nvSpPr>
              <p:spPr bwMode="auto">
                <a:xfrm>
                  <a:off x="1920" y="3024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2" name="Line 84"/>
                <p:cNvSpPr>
                  <a:spLocks noChangeShapeType="1"/>
                </p:cNvSpPr>
                <p:nvPr/>
              </p:nvSpPr>
              <p:spPr bwMode="auto">
                <a:xfrm>
                  <a:off x="2336" y="2976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3" name="Line 85"/>
                <p:cNvSpPr>
                  <a:spLocks noChangeShapeType="1"/>
                </p:cNvSpPr>
                <p:nvPr/>
              </p:nvSpPr>
              <p:spPr bwMode="auto">
                <a:xfrm>
                  <a:off x="2976" y="2976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336" y="3024"/>
                  <a:ext cx="222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16</a:t>
                  </a:r>
                </a:p>
              </p:txBody>
            </p:sp>
            <p:sp>
              <p:nvSpPr>
                <p:cNvPr id="27725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976" y="3024"/>
                  <a:ext cx="222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32</a:t>
                  </a:r>
                </a:p>
              </p:txBody>
            </p:sp>
            <p:sp>
              <p:nvSpPr>
                <p:cNvPr id="27726" name="Line 88"/>
                <p:cNvSpPr>
                  <a:spLocks noChangeShapeType="1"/>
                </p:cNvSpPr>
                <p:nvPr/>
              </p:nvSpPr>
              <p:spPr bwMode="auto">
                <a:xfrm>
                  <a:off x="3072" y="230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7" name="Line 89"/>
                <p:cNvSpPr>
                  <a:spLocks noChangeShapeType="1"/>
                </p:cNvSpPr>
                <p:nvPr/>
              </p:nvSpPr>
              <p:spPr bwMode="auto">
                <a:xfrm>
                  <a:off x="1920" y="1776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9" name="Line 91"/>
                <p:cNvSpPr>
                  <a:spLocks noChangeShapeType="1"/>
                </p:cNvSpPr>
                <p:nvPr/>
              </p:nvSpPr>
              <p:spPr bwMode="auto">
                <a:xfrm>
                  <a:off x="3408" y="240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1" name="Line 93"/>
                <p:cNvSpPr>
                  <a:spLocks noChangeShapeType="1"/>
                </p:cNvSpPr>
                <p:nvPr/>
              </p:nvSpPr>
              <p:spPr bwMode="auto">
                <a:xfrm>
                  <a:off x="3168" y="2544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Line 94"/>
                <p:cNvSpPr>
                  <a:spLocks noChangeShapeType="1"/>
                </p:cNvSpPr>
                <p:nvPr/>
              </p:nvSpPr>
              <p:spPr bwMode="auto">
                <a:xfrm>
                  <a:off x="2976" y="230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95"/>
              <p:cNvGrpSpPr>
                <a:grpSpLocks/>
              </p:cNvGrpSpPr>
              <p:nvPr/>
            </p:nvGrpSpPr>
            <p:grpSpPr bwMode="auto">
              <a:xfrm>
                <a:off x="3024" y="1248"/>
                <a:ext cx="480" cy="1392"/>
                <a:chOff x="3024" y="1248"/>
                <a:chExt cx="480" cy="1392"/>
              </a:xfrm>
            </p:grpSpPr>
            <p:sp>
              <p:nvSpPr>
                <p:cNvPr id="27655" name="Line 96"/>
                <p:cNvSpPr>
                  <a:spLocks noChangeShapeType="1"/>
                </p:cNvSpPr>
                <p:nvPr/>
              </p:nvSpPr>
              <p:spPr bwMode="auto">
                <a:xfrm>
                  <a:off x="3024" y="2304"/>
                  <a:ext cx="2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56" name="Line 97"/>
                <p:cNvSpPr>
                  <a:spLocks noChangeShapeType="1"/>
                </p:cNvSpPr>
                <p:nvPr/>
              </p:nvSpPr>
              <p:spPr bwMode="auto">
                <a:xfrm>
                  <a:off x="3168" y="2544"/>
                  <a:ext cx="1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57" name="AutoShape 98"/>
                <p:cNvSpPr>
                  <a:spLocks noChangeArrowheads="1"/>
                </p:cNvSpPr>
                <p:nvPr/>
              </p:nvSpPr>
              <p:spPr bwMode="auto">
                <a:xfrm rot="-5400000">
                  <a:off x="3120" y="2352"/>
                  <a:ext cx="432" cy="144"/>
                </a:xfrm>
                <a:custGeom>
                  <a:avLst/>
                  <a:gdLst>
                    <a:gd name="T0" fmla="*/ 8 w 21600"/>
                    <a:gd name="T1" fmla="*/ 0 h 21600"/>
                    <a:gd name="T2" fmla="*/ 4 w 21600"/>
                    <a:gd name="T3" fmla="*/ 1 h 21600"/>
                    <a:gd name="T4" fmla="*/ 1 w 21600"/>
                    <a:gd name="T5" fmla="*/ 0 h 21600"/>
                    <a:gd name="T6" fmla="*/ 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8" name="Line 99"/>
                <p:cNvSpPr>
                  <a:spLocks noChangeShapeType="1"/>
                </p:cNvSpPr>
                <p:nvPr/>
              </p:nvSpPr>
              <p:spPr bwMode="auto">
                <a:xfrm>
                  <a:off x="3312" y="148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59" name="Rectangle 100"/>
                <p:cNvSpPr>
                  <a:spLocks noChangeArrowheads="1"/>
                </p:cNvSpPr>
                <p:nvPr/>
              </p:nvSpPr>
              <p:spPr bwMode="auto">
                <a:xfrm>
                  <a:off x="3072" y="1248"/>
                  <a:ext cx="432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defTabSz="904875" ea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400">
                      <a:solidFill>
                        <a:srgbClr val="FF3300"/>
                      </a:solidFill>
                    </a:rPr>
                    <a:t>ALUSrc</a:t>
                  </a:r>
                </a:p>
              </p:txBody>
            </p:sp>
          </p:grpSp>
        </p:grpSp>
        <p:sp>
          <p:nvSpPr>
            <p:cNvPr id="93" name="Line 67"/>
            <p:cNvSpPr>
              <a:spLocks noChangeShapeType="1"/>
            </p:cNvSpPr>
            <p:nvPr/>
          </p:nvSpPr>
          <p:spPr bwMode="auto">
            <a:xfrm>
              <a:off x="8153400" y="32766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0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R-type + load + store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2600" y="1371600"/>
            <a:ext cx="8520113" cy="3962400"/>
            <a:chOff x="304" y="864"/>
            <a:chExt cx="5367" cy="24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088" y="1248"/>
              <a:ext cx="583" cy="816"/>
              <a:chOff x="5088" y="1248"/>
              <a:chExt cx="583" cy="816"/>
            </a:xfrm>
          </p:grpSpPr>
          <p:sp>
            <p:nvSpPr>
              <p:cNvPr id="27747" name="Line 12"/>
              <p:cNvSpPr>
                <a:spLocks noChangeShapeType="1"/>
              </p:cNvSpPr>
              <p:nvPr/>
            </p:nvSpPr>
            <p:spPr bwMode="auto">
              <a:xfrm>
                <a:off x="5376" y="1488"/>
                <a:ext cx="0" cy="576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8" name="Rectangle 13"/>
              <p:cNvSpPr>
                <a:spLocks noChangeArrowheads="1"/>
              </p:cNvSpPr>
              <p:nvPr/>
            </p:nvSpPr>
            <p:spPr bwMode="auto">
              <a:xfrm>
                <a:off x="5088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>
                    <a:solidFill>
                      <a:srgbClr val="FF3300"/>
                    </a:solidFill>
                  </a:rPr>
                  <a:t>MemtoReg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04" y="864"/>
              <a:ext cx="4877" cy="2496"/>
              <a:chOff x="304" y="864"/>
              <a:chExt cx="4877" cy="2496"/>
            </a:xfrm>
          </p:grpSpPr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1264" y="960"/>
                <a:ext cx="240" cy="624"/>
                <a:chOff x="1392" y="2880"/>
                <a:chExt cx="288" cy="480"/>
              </a:xfrm>
            </p:grpSpPr>
            <p:sp>
              <p:nvSpPr>
                <p:cNvPr id="27733" name="Line 16"/>
                <p:cNvSpPr>
                  <a:spLocks noChangeShapeType="1"/>
                </p:cNvSpPr>
                <p:nvPr/>
              </p:nvSpPr>
              <p:spPr bwMode="auto">
                <a:xfrm>
                  <a:off x="1392" y="3072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392" y="3120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92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316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92" y="3216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Line 22"/>
                <p:cNvSpPr>
                  <a:spLocks noChangeShapeType="1"/>
                </p:cNvSpPr>
                <p:nvPr/>
              </p:nvSpPr>
              <p:spPr bwMode="auto">
                <a:xfrm>
                  <a:off x="1392" y="2880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1" name="Rectangle 23"/>
              <p:cNvSpPr>
                <a:spLocks noChangeArrowheads="1"/>
              </p:cNvSpPr>
              <p:nvPr/>
            </p:nvSpPr>
            <p:spPr bwMode="auto">
              <a:xfrm>
                <a:off x="832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Rectangle 24"/>
              <p:cNvSpPr>
                <a:spLocks noChangeArrowheads="1"/>
              </p:cNvSpPr>
              <p:nvPr/>
            </p:nvSpPr>
            <p:spPr bwMode="auto">
              <a:xfrm>
                <a:off x="496" y="1920"/>
                <a:ext cx="14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3" name="Line 25"/>
              <p:cNvSpPr>
                <a:spLocks noChangeShapeType="1"/>
              </p:cNvSpPr>
              <p:nvPr/>
            </p:nvSpPr>
            <p:spPr bwMode="auto">
              <a:xfrm>
                <a:off x="640" y="21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26"/>
              <p:cNvSpPr>
                <a:spLocks noChangeShapeType="1"/>
              </p:cNvSpPr>
              <p:nvPr/>
            </p:nvSpPr>
            <p:spPr bwMode="auto">
              <a:xfrm>
                <a:off x="688" y="105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27"/>
              <p:cNvSpPr>
                <a:spLocks noChangeShapeType="1"/>
              </p:cNvSpPr>
              <p:nvPr/>
            </p:nvSpPr>
            <p:spPr bwMode="auto">
              <a:xfrm>
                <a:off x="1024" y="148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28"/>
              <p:cNvSpPr>
                <a:spLocks noChangeShapeType="1"/>
              </p:cNvSpPr>
              <p:nvPr/>
            </p:nvSpPr>
            <p:spPr bwMode="auto">
              <a:xfrm>
                <a:off x="1696" y="86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29"/>
              <p:cNvSpPr>
                <a:spLocks noChangeShapeType="1"/>
              </p:cNvSpPr>
              <p:nvPr/>
            </p:nvSpPr>
            <p:spPr bwMode="auto">
              <a:xfrm>
                <a:off x="1504" y="124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Text Box 30"/>
              <p:cNvSpPr txBox="1">
                <a:spLocks noChangeArrowheads="1"/>
              </p:cNvSpPr>
              <p:nvPr/>
            </p:nvSpPr>
            <p:spPr bwMode="auto">
              <a:xfrm>
                <a:off x="784" y="2016"/>
                <a:ext cx="46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</a:t>
                </a:r>
              </a:p>
              <a:p>
                <a:pPr eaLnBrk="0" hangingPunct="0"/>
                <a:r>
                  <a:rPr lang="en-US" sz="1200"/>
                  <a:t>Address</a:t>
                </a:r>
              </a:p>
            </p:txBody>
          </p:sp>
          <p:sp>
            <p:nvSpPr>
              <p:cNvPr id="27669" name="Text Box 31"/>
              <p:cNvSpPr txBox="1">
                <a:spLocks noChangeArrowheads="1"/>
              </p:cNvSpPr>
              <p:nvPr/>
            </p:nvSpPr>
            <p:spPr bwMode="auto">
              <a:xfrm>
                <a:off x="1264" y="2064"/>
                <a:ext cx="55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Instruction</a:t>
                </a:r>
              </a:p>
            </p:txBody>
          </p:sp>
          <p:sp>
            <p:nvSpPr>
              <p:cNvPr id="27670" name="Text Box 32"/>
              <p:cNvSpPr txBox="1">
                <a:spLocks noChangeArrowheads="1"/>
              </p:cNvSpPr>
              <p:nvPr/>
            </p:nvSpPr>
            <p:spPr bwMode="auto">
              <a:xfrm>
                <a:off x="976" y="1728"/>
                <a:ext cx="613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Instruction</a:t>
                </a:r>
              </a:p>
              <a:p>
                <a:pPr algn="ctr" eaLnBrk="0" hangingPunct="0"/>
                <a:r>
                  <a:rPr lang="en-US" sz="1200" b="1"/>
                  <a:t>Memory</a:t>
                </a:r>
              </a:p>
            </p:txBody>
          </p:sp>
          <p:sp>
            <p:nvSpPr>
              <p:cNvPr id="27671" name="Text Box 33"/>
              <p:cNvSpPr txBox="1">
                <a:spLocks noChangeArrowheads="1"/>
              </p:cNvSpPr>
              <p:nvPr/>
            </p:nvSpPr>
            <p:spPr bwMode="auto">
              <a:xfrm>
                <a:off x="1264" y="1200"/>
                <a:ext cx="303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Add</a:t>
                </a:r>
              </a:p>
            </p:txBody>
          </p:sp>
          <p:sp>
            <p:nvSpPr>
              <p:cNvPr id="27672" name="Text Box 34"/>
              <p:cNvSpPr txBox="1">
                <a:spLocks noChangeArrowheads="1"/>
              </p:cNvSpPr>
              <p:nvPr/>
            </p:nvSpPr>
            <p:spPr bwMode="auto">
              <a:xfrm>
                <a:off x="448" y="2064"/>
                <a:ext cx="24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PC</a:t>
                </a:r>
              </a:p>
            </p:txBody>
          </p:sp>
          <p:sp>
            <p:nvSpPr>
              <p:cNvPr id="27673" name="Line 35"/>
              <p:cNvSpPr>
                <a:spLocks noChangeShapeType="1"/>
              </p:cNvSpPr>
              <p:nvPr/>
            </p:nvSpPr>
            <p:spPr bwMode="auto">
              <a:xfrm>
                <a:off x="304" y="86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36"/>
              <p:cNvSpPr>
                <a:spLocks noChangeShapeType="1"/>
              </p:cNvSpPr>
              <p:nvPr/>
            </p:nvSpPr>
            <p:spPr bwMode="auto">
              <a:xfrm>
                <a:off x="304" y="864"/>
                <a:ext cx="0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Line 37"/>
              <p:cNvSpPr>
                <a:spLocks noChangeShapeType="1"/>
              </p:cNvSpPr>
              <p:nvPr/>
            </p:nvSpPr>
            <p:spPr bwMode="auto">
              <a:xfrm>
                <a:off x="304" y="21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Line 38"/>
              <p:cNvSpPr>
                <a:spLocks noChangeShapeType="1"/>
              </p:cNvSpPr>
              <p:nvPr/>
            </p:nvSpPr>
            <p:spPr bwMode="auto">
              <a:xfrm>
                <a:off x="688" y="1056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Text Box 39"/>
              <p:cNvSpPr txBox="1">
                <a:spLocks noChangeArrowheads="1"/>
              </p:cNvSpPr>
              <p:nvPr/>
            </p:nvSpPr>
            <p:spPr bwMode="auto">
              <a:xfrm>
                <a:off x="880" y="1392"/>
                <a:ext cx="1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4</a:t>
                </a:r>
              </a:p>
            </p:txBody>
          </p:sp>
          <p:sp>
            <p:nvSpPr>
              <p:cNvPr id="27678" name="Rectangle 40"/>
              <p:cNvSpPr>
                <a:spLocks noChangeArrowheads="1"/>
              </p:cNvSpPr>
              <p:nvPr/>
            </p:nvSpPr>
            <p:spPr bwMode="auto">
              <a:xfrm>
                <a:off x="2096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9" name="Line 41"/>
              <p:cNvSpPr>
                <a:spLocks noChangeShapeType="1"/>
              </p:cNvSpPr>
              <p:nvPr/>
            </p:nvSpPr>
            <p:spPr bwMode="auto">
              <a:xfrm>
                <a:off x="1744" y="2160"/>
                <a:ext cx="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42"/>
              <p:cNvSpPr>
                <a:spLocks noChangeShapeType="1"/>
              </p:cNvSpPr>
              <p:nvPr/>
            </p:nvSpPr>
            <p:spPr bwMode="auto">
              <a:xfrm>
                <a:off x="1904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43"/>
              <p:cNvSpPr>
                <a:spLocks noChangeShapeType="1"/>
              </p:cNvSpPr>
              <p:nvPr/>
            </p:nvSpPr>
            <p:spPr bwMode="auto">
              <a:xfrm>
                <a:off x="1904" y="225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44"/>
              <p:cNvSpPr>
                <a:spLocks noChangeShapeType="1"/>
              </p:cNvSpPr>
              <p:nvPr/>
            </p:nvSpPr>
            <p:spPr bwMode="auto">
              <a:xfrm>
                <a:off x="1904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45"/>
              <p:cNvSpPr>
                <a:spLocks noChangeShapeType="1"/>
              </p:cNvSpPr>
              <p:nvPr/>
            </p:nvSpPr>
            <p:spPr bwMode="auto">
              <a:xfrm>
                <a:off x="3008" y="1920"/>
                <a:ext cx="5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46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47"/>
              <p:cNvSpPr>
                <a:spLocks noChangeShapeType="1"/>
              </p:cNvSpPr>
              <p:nvPr/>
            </p:nvSpPr>
            <p:spPr bwMode="auto">
              <a:xfrm flipH="1">
                <a:off x="3984" y="1872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Text Box 48"/>
              <p:cNvSpPr txBox="1">
                <a:spLocks noChangeArrowheads="1"/>
              </p:cNvSpPr>
              <p:nvPr/>
            </p:nvSpPr>
            <p:spPr bwMode="auto">
              <a:xfrm>
                <a:off x="2048" y="2400"/>
                <a:ext cx="5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dirty="0"/>
                  <a:t>Write Data</a:t>
                </a:r>
              </a:p>
            </p:txBody>
          </p:sp>
          <p:sp>
            <p:nvSpPr>
              <p:cNvPr id="27687" name="Text Box 49"/>
              <p:cNvSpPr txBox="1">
                <a:spLocks noChangeArrowheads="1"/>
              </p:cNvSpPr>
              <p:nvPr/>
            </p:nvSpPr>
            <p:spPr bwMode="auto">
              <a:xfrm>
                <a:off x="2048" y="1680"/>
                <a:ext cx="653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Addr 1</a:t>
                </a:r>
              </a:p>
            </p:txBody>
          </p:sp>
          <p:sp>
            <p:nvSpPr>
              <p:cNvPr id="27688" name="Text Box 50"/>
              <p:cNvSpPr txBox="1">
                <a:spLocks noChangeArrowheads="1"/>
              </p:cNvSpPr>
              <p:nvPr/>
            </p:nvSpPr>
            <p:spPr bwMode="auto">
              <a:xfrm>
                <a:off x="2048" y="1920"/>
                <a:ext cx="653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Addr 2</a:t>
                </a:r>
              </a:p>
            </p:txBody>
          </p:sp>
          <p:sp>
            <p:nvSpPr>
              <p:cNvPr id="27689" name="Text Box 51"/>
              <p:cNvSpPr txBox="1">
                <a:spLocks noChangeArrowheads="1"/>
              </p:cNvSpPr>
              <p:nvPr/>
            </p:nvSpPr>
            <p:spPr bwMode="auto">
              <a:xfrm>
                <a:off x="2048" y="2160"/>
                <a:ext cx="5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Addr</a:t>
                </a:r>
              </a:p>
            </p:txBody>
          </p:sp>
          <p:sp>
            <p:nvSpPr>
              <p:cNvPr id="27690" name="Text Box 52"/>
              <p:cNvSpPr txBox="1">
                <a:spLocks noChangeArrowheads="1"/>
              </p:cNvSpPr>
              <p:nvPr/>
            </p:nvSpPr>
            <p:spPr bwMode="auto">
              <a:xfrm>
                <a:off x="2252" y="1824"/>
                <a:ext cx="499" cy="40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Register</a:t>
                </a:r>
              </a:p>
              <a:p>
                <a:pPr algn="ctr" eaLnBrk="0" hangingPunct="0"/>
                <a:endParaRPr lang="en-US" sz="1200" b="1"/>
              </a:p>
              <a:p>
                <a:pPr algn="ctr" eaLnBrk="0" hangingPunct="0"/>
                <a:r>
                  <a:rPr lang="en-US" sz="1200" b="1"/>
                  <a:t>File</a:t>
                </a:r>
              </a:p>
            </p:txBody>
          </p:sp>
          <p:sp>
            <p:nvSpPr>
              <p:cNvPr id="27691" name="Text Box 53"/>
              <p:cNvSpPr txBox="1">
                <a:spLocks noChangeArrowheads="1"/>
              </p:cNvSpPr>
              <p:nvPr/>
            </p:nvSpPr>
            <p:spPr bwMode="auto">
              <a:xfrm>
                <a:off x="2624" y="1776"/>
                <a:ext cx="425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200"/>
                  <a:t>Read</a:t>
                </a:r>
              </a:p>
              <a:p>
                <a:pPr algn="r" eaLnBrk="0" hangingPunct="0"/>
                <a:r>
                  <a:rPr lang="en-US" sz="1200"/>
                  <a:t> Data 1</a:t>
                </a:r>
              </a:p>
            </p:txBody>
          </p:sp>
          <p:sp>
            <p:nvSpPr>
              <p:cNvPr id="27692" name="Text Box 54"/>
              <p:cNvSpPr txBox="1">
                <a:spLocks noChangeArrowheads="1"/>
              </p:cNvSpPr>
              <p:nvPr/>
            </p:nvSpPr>
            <p:spPr bwMode="auto">
              <a:xfrm>
                <a:off x="2640" y="2208"/>
                <a:ext cx="425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200"/>
                  <a:t>Read</a:t>
                </a:r>
              </a:p>
              <a:p>
                <a:pPr algn="r" eaLnBrk="0" hangingPunct="0"/>
                <a:r>
                  <a:rPr lang="en-US" sz="1200"/>
                  <a:t> Data 2</a:t>
                </a:r>
              </a:p>
            </p:txBody>
          </p:sp>
          <p:sp>
            <p:nvSpPr>
              <p:cNvPr id="27693" name="Freeform 55"/>
              <p:cNvSpPr>
                <a:spLocks/>
              </p:cNvSpPr>
              <p:nvPr/>
            </p:nvSpPr>
            <p:spPr bwMode="auto">
              <a:xfrm>
                <a:off x="3536" y="1728"/>
                <a:ext cx="336" cy="816"/>
              </a:xfrm>
              <a:custGeom>
                <a:avLst/>
                <a:gdLst>
                  <a:gd name="T0" fmla="*/ 0 w 388"/>
                  <a:gd name="T1" fmla="*/ 0 h 1099"/>
                  <a:gd name="T2" fmla="*/ 0 w 388"/>
                  <a:gd name="T3" fmla="*/ 317 h 1099"/>
                  <a:gd name="T4" fmla="*/ 96 w 388"/>
                  <a:gd name="T5" fmla="*/ 411 h 1099"/>
                  <a:gd name="T6" fmla="*/ 0 w 388"/>
                  <a:gd name="T7" fmla="*/ 498 h 1099"/>
                  <a:gd name="T8" fmla="*/ 0 w 388"/>
                  <a:gd name="T9" fmla="*/ 815 h 1099"/>
                  <a:gd name="T10" fmla="*/ 335 w 388"/>
                  <a:gd name="T11" fmla="*/ 587 h 1099"/>
                  <a:gd name="T12" fmla="*/ 335 w 388"/>
                  <a:gd name="T13" fmla="*/ 229 h 1099"/>
                  <a:gd name="T14" fmla="*/ 0 w 388"/>
                  <a:gd name="T15" fmla="*/ 0 h 10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8"/>
                  <a:gd name="T25" fmla="*/ 0 h 1099"/>
                  <a:gd name="T26" fmla="*/ 388 w 388"/>
                  <a:gd name="T27" fmla="*/ 1099 h 109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Rectangle 56"/>
              <p:cNvSpPr>
                <a:spLocks noChangeArrowheads="1"/>
              </p:cNvSpPr>
              <p:nvPr/>
            </p:nvSpPr>
            <p:spPr bwMode="auto">
              <a:xfrm>
                <a:off x="3600" y="2112"/>
                <a:ext cx="31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6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ALU</a:t>
                </a:r>
              </a:p>
            </p:txBody>
          </p:sp>
          <p:sp>
            <p:nvSpPr>
              <p:cNvPr id="27695" name="Rectangle 57"/>
              <p:cNvSpPr>
                <a:spLocks noChangeArrowheads="1"/>
              </p:cNvSpPr>
              <p:nvPr/>
            </p:nvSpPr>
            <p:spPr bwMode="auto">
              <a:xfrm>
                <a:off x="3632" y="1440"/>
                <a:ext cx="48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ovf</a:t>
                </a:r>
              </a:p>
            </p:txBody>
          </p:sp>
          <p:sp>
            <p:nvSpPr>
              <p:cNvPr id="27696" name="Rectangle 58"/>
              <p:cNvSpPr>
                <a:spLocks noChangeArrowheads="1"/>
              </p:cNvSpPr>
              <p:nvPr/>
            </p:nvSpPr>
            <p:spPr bwMode="auto">
              <a:xfrm>
                <a:off x="3728" y="1584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zero</a:t>
                </a:r>
              </a:p>
            </p:txBody>
          </p:sp>
          <p:sp>
            <p:nvSpPr>
              <p:cNvPr id="27697" name="Rectangle 59"/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FF3300"/>
                    </a:solidFill>
                  </a:rPr>
                  <a:t>ALU control</a:t>
                </a:r>
              </a:p>
            </p:txBody>
          </p:sp>
          <p:sp>
            <p:nvSpPr>
              <p:cNvPr id="27698" name="Line 60"/>
              <p:cNvSpPr>
                <a:spLocks noChangeShapeType="1"/>
              </p:cNvSpPr>
              <p:nvPr/>
            </p:nvSpPr>
            <p:spPr bwMode="auto">
              <a:xfrm>
                <a:off x="3632" y="148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Line 61"/>
              <p:cNvSpPr>
                <a:spLocks noChangeShapeType="1"/>
              </p:cNvSpPr>
              <p:nvPr/>
            </p:nvSpPr>
            <p:spPr bwMode="auto">
              <a:xfrm>
                <a:off x="2528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Rectangle 62"/>
              <p:cNvSpPr>
                <a:spLocks noChangeArrowheads="1"/>
              </p:cNvSpPr>
              <p:nvPr/>
            </p:nvSpPr>
            <p:spPr bwMode="auto">
              <a:xfrm>
                <a:off x="2336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 dirty="0" err="1">
                    <a:solidFill>
                      <a:srgbClr val="FF3300"/>
                    </a:solidFill>
                  </a:rPr>
                  <a:t>RegWrite</a:t>
                </a:r>
                <a:endParaRPr lang="en-US" sz="140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27701" name="Line 63"/>
              <p:cNvSpPr>
                <a:spLocks noChangeShapeType="1"/>
              </p:cNvSpPr>
              <p:nvPr/>
            </p:nvSpPr>
            <p:spPr bwMode="auto">
              <a:xfrm flipV="1">
                <a:off x="3728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Line 64"/>
              <p:cNvSpPr>
                <a:spLocks noChangeShapeType="1"/>
              </p:cNvSpPr>
              <p:nvPr/>
            </p:nvSpPr>
            <p:spPr bwMode="auto">
              <a:xfrm flipV="1">
                <a:off x="3824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Rectangle 66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Line 67"/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Line 68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Line 69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Text Box 70"/>
              <p:cNvSpPr txBox="1">
                <a:spLocks noChangeArrowheads="1"/>
              </p:cNvSpPr>
              <p:nvPr/>
            </p:nvSpPr>
            <p:spPr bwMode="auto">
              <a:xfrm>
                <a:off x="4176" y="1968"/>
                <a:ext cx="483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Data</a:t>
                </a:r>
              </a:p>
              <a:p>
                <a:pPr algn="ctr" eaLnBrk="0" hangingPunct="0"/>
                <a:r>
                  <a:rPr lang="en-US" sz="1200" b="1"/>
                  <a:t>Memory</a:t>
                </a:r>
              </a:p>
            </p:txBody>
          </p:sp>
          <p:sp>
            <p:nvSpPr>
              <p:cNvPr id="27709" name="Text Box 71"/>
              <p:cNvSpPr txBox="1">
                <a:spLocks noChangeArrowheads="1"/>
              </p:cNvSpPr>
              <p:nvPr/>
            </p:nvSpPr>
            <p:spPr bwMode="auto">
              <a:xfrm>
                <a:off x="4176" y="1776"/>
                <a:ext cx="46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Address</a:t>
                </a:r>
              </a:p>
            </p:txBody>
          </p:sp>
          <p:sp>
            <p:nvSpPr>
              <p:cNvPr id="27710" name="Text Box 72"/>
              <p:cNvSpPr txBox="1">
                <a:spLocks noChangeArrowheads="1"/>
              </p:cNvSpPr>
              <p:nvPr/>
            </p:nvSpPr>
            <p:spPr bwMode="auto">
              <a:xfrm>
                <a:off x="4176" y="2304"/>
                <a:ext cx="5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Data</a:t>
                </a:r>
              </a:p>
            </p:txBody>
          </p:sp>
          <p:sp>
            <p:nvSpPr>
              <p:cNvPr id="27711" name="Text Box 73"/>
              <p:cNvSpPr txBox="1">
                <a:spLocks noChangeArrowheads="1"/>
              </p:cNvSpPr>
              <p:nvPr/>
            </p:nvSpPr>
            <p:spPr bwMode="auto">
              <a:xfrm>
                <a:off x="4608" y="2064"/>
                <a:ext cx="573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Data</a:t>
                </a:r>
              </a:p>
            </p:txBody>
          </p:sp>
          <p:sp>
            <p:nvSpPr>
              <p:cNvPr id="27712" name="Line 74"/>
              <p:cNvSpPr>
                <a:spLocks noChangeShapeType="1"/>
              </p:cNvSpPr>
              <p:nvPr/>
            </p:nvSpPr>
            <p:spPr bwMode="auto">
              <a:xfrm>
                <a:off x="4656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Rectangle 75"/>
              <p:cNvSpPr>
                <a:spLocks noChangeArrowheads="1"/>
              </p:cNvSpPr>
              <p:nvPr/>
            </p:nvSpPr>
            <p:spPr bwMode="auto">
              <a:xfrm>
                <a:off x="4368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>
                    <a:solidFill>
                      <a:srgbClr val="FF3300"/>
                    </a:solidFill>
                  </a:rPr>
                  <a:t>MemWrite</a:t>
                </a:r>
              </a:p>
            </p:txBody>
          </p:sp>
          <p:sp>
            <p:nvSpPr>
              <p:cNvPr id="27714" name="Rectangle 76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MemRead</a:t>
                </a:r>
              </a:p>
            </p:txBody>
          </p:sp>
          <p:sp>
            <p:nvSpPr>
              <p:cNvPr id="27715" name="Line 77"/>
              <p:cNvSpPr>
                <a:spLocks noChangeShapeType="1"/>
              </p:cNvSpPr>
              <p:nvPr/>
            </p:nvSpPr>
            <p:spPr bwMode="auto">
              <a:xfrm>
                <a:off x="4656" y="259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17" name="Line 79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80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Oval 81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384" cy="57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0" name="Rectangle 82"/>
              <p:cNvSpPr>
                <a:spLocks noChangeArrowheads="1"/>
              </p:cNvSpPr>
              <p:nvPr/>
            </p:nvSpPr>
            <p:spPr bwMode="auto">
              <a:xfrm>
                <a:off x="2576" y="2880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</a:rPr>
                  <a:t>Sign</a:t>
                </a:r>
              </a:p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</a:rPr>
                  <a:t>Extend</a:t>
                </a:r>
              </a:p>
            </p:txBody>
          </p:sp>
          <p:sp>
            <p:nvSpPr>
              <p:cNvPr id="27721" name="Line 83"/>
              <p:cNvSpPr>
                <a:spLocks noChangeShapeType="1"/>
              </p:cNvSpPr>
              <p:nvPr/>
            </p:nvSpPr>
            <p:spPr bwMode="auto">
              <a:xfrm>
                <a:off x="1920" y="302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Line 84"/>
              <p:cNvSpPr>
                <a:spLocks noChangeShapeType="1"/>
              </p:cNvSpPr>
              <p:nvPr/>
            </p:nvSpPr>
            <p:spPr bwMode="auto">
              <a:xfrm>
                <a:off x="2336" y="2976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Line 85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Text Box 86"/>
              <p:cNvSpPr txBox="1">
                <a:spLocks noChangeArrowheads="1"/>
              </p:cNvSpPr>
              <p:nvPr/>
            </p:nvSpPr>
            <p:spPr bwMode="auto">
              <a:xfrm>
                <a:off x="2336" y="3024"/>
                <a:ext cx="22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16</a:t>
                </a:r>
              </a:p>
            </p:txBody>
          </p:sp>
          <p:sp>
            <p:nvSpPr>
              <p:cNvPr id="27725" name="Text Box 87"/>
              <p:cNvSpPr txBox="1">
                <a:spLocks noChangeArrowheads="1"/>
              </p:cNvSpPr>
              <p:nvPr/>
            </p:nvSpPr>
            <p:spPr bwMode="auto">
              <a:xfrm>
                <a:off x="2976" y="3024"/>
                <a:ext cx="22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32</a:t>
                </a:r>
              </a:p>
            </p:txBody>
          </p:sp>
          <p:sp>
            <p:nvSpPr>
              <p:cNvPr id="27726" name="Line 88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7" name="Line 89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9" name="Line 91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1" name="Line 93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2" name="Line 94"/>
              <p:cNvSpPr>
                <a:spLocks noChangeShapeType="1"/>
              </p:cNvSpPr>
              <p:nvPr/>
            </p:nvSpPr>
            <p:spPr bwMode="auto">
              <a:xfrm>
                <a:off x="2976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024" y="1248"/>
              <a:ext cx="480" cy="1392"/>
              <a:chOff x="3024" y="1248"/>
              <a:chExt cx="480" cy="1392"/>
            </a:xfrm>
          </p:grpSpPr>
          <p:sp>
            <p:nvSpPr>
              <p:cNvPr id="27655" name="Line 96"/>
              <p:cNvSpPr>
                <a:spLocks noChangeShapeType="1"/>
              </p:cNvSpPr>
              <p:nvPr/>
            </p:nvSpPr>
            <p:spPr bwMode="auto">
              <a:xfrm>
                <a:off x="3024" y="2304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6" name="Line 97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7" name="AutoShape 98"/>
              <p:cNvSpPr>
                <a:spLocks noChangeArrowheads="1"/>
              </p:cNvSpPr>
              <p:nvPr/>
            </p:nvSpPr>
            <p:spPr bwMode="auto">
              <a:xfrm rot="-5400000">
                <a:off x="3120" y="2352"/>
                <a:ext cx="432" cy="144"/>
              </a:xfrm>
              <a:custGeom>
                <a:avLst/>
                <a:gdLst>
                  <a:gd name="T0" fmla="*/ 8 w 21600"/>
                  <a:gd name="T1" fmla="*/ 0 h 21600"/>
                  <a:gd name="T2" fmla="*/ 4 w 21600"/>
                  <a:gd name="T3" fmla="*/ 1 h 21600"/>
                  <a:gd name="T4" fmla="*/ 1 w 21600"/>
                  <a:gd name="T5" fmla="*/ 0 h 21600"/>
                  <a:gd name="T6" fmla="*/ 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8" name="Line 99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72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9" name="Rectangle 100"/>
              <p:cNvSpPr>
                <a:spLocks noChangeArrowheads="1"/>
              </p:cNvSpPr>
              <p:nvPr/>
            </p:nvSpPr>
            <p:spPr bwMode="auto">
              <a:xfrm>
                <a:off x="3072" y="1248"/>
                <a:ext cx="432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FF3300"/>
                    </a:solidFill>
                  </a:rPr>
                  <a:t>ALUSrc</a:t>
                </a:r>
              </a:p>
            </p:txBody>
          </p:sp>
        </p:grpSp>
      </p:grpSp>
      <p:sp>
        <p:nvSpPr>
          <p:cNvPr id="101" name="Line 33"/>
          <p:cNvSpPr>
            <a:spLocks noChangeShapeType="1"/>
          </p:cNvSpPr>
          <p:nvPr/>
        </p:nvSpPr>
        <p:spPr bwMode="auto">
          <a:xfrm>
            <a:off x="3124200" y="3962400"/>
            <a:ext cx="2032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" name="Line 37"/>
          <p:cNvSpPr>
            <a:spLocks noChangeShapeType="1"/>
          </p:cNvSpPr>
          <p:nvPr/>
        </p:nvSpPr>
        <p:spPr bwMode="auto">
          <a:xfrm>
            <a:off x="3124200" y="4343400"/>
            <a:ext cx="3200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82"/>
          <p:cNvSpPr>
            <a:spLocks noChangeShapeType="1"/>
          </p:cNvSpPr>
          <p:nvPr/>
        </p:nvSpPr>
        <p:spPr bwMode="auto">
          <a:xfrm>
            <a:off x="3124200" y="3962400"/>
            <a:ext cx="0" cy="3810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Line 57"/>
          <p:cNvSpPr>
            <a:spLocks noChangeShapeType="1"/>
          </p:cNvSpPr>
          <p:nvPr/>
        </p:nvSpPr>
        <p:spPr bwMode="auto">
          <a:xfrm>
            <a:off x="8458200" y="3429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Line 59"/>
          <p:cNvSpPr>
            <a:spLocks noChangeShapeType="1"/>
          </p:cNvSpPr>
          <p:nvPr/>
        </p:nvSpPr>
        <p:spPr bwMode="auto">
          <a:xfrm>
            <a:off x="8153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71"/>
          <p:cNvSpPr>
            <a:spLocks noChangeShapeType="1"/>
          </p:cNvSpPr>
          <p:nvPr/>
        </p:nvSpPr>
        <p:spPr bwMode="auto">
          <a:xfrm>
            <a:off x="2895600" y="54864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86"/>
          <p:cNvSpPr>
            <a:spLocks noChangeShapeType="1"/>
          </p:cNvSpPr>
          <p:nvPr/>
        </p:nvSpPr>
        <p:spPr bwMode="auto">
          <a:xfrm flipV="1">
            <a:off x="2895600" y="3886200"/>
            <a:ext cx="0" cy="16002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87"/>
          <p:cNvSpPr>
            <a:spLocks noChangeShapeType="1"/>
          </p:cNvSpPr>
          <p:nvPr/>
        </p:nvSpPr>
        <p:spPr bwMode="auto">
          <a:xfrm>
            <a:off x="2895600" y="3886200"/>
            <a:ext cx="4572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57"/>
          <p:cNvSpPr>
            <a:spLocks noChangeShapeType="1"/>
          </p:cNvSpPr>
          <p:nvPr/>
        </p:nvSpPr>
        <p:spPr bwMode="auto">
          <a:xfrm>
            <a:off x="8458200" y="3429000"/>
            <a:ext cx="0" cy="20574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59"/>
          <p:cNvSpPr>
            <a:spLocks noChangeShapeType="1"/>
          </p:cNvSpPr>
          <p:nvPr/>
        </p:nvSpPr>
        <p:spPr bwMode="auto">
          <a:xfrm>
            <a:off x="8153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Line 71"/>
          <p:cNvSpPr>
            <a:spLocks noChangeShapeType="1"/>
          </p:cNvSpPr>
          <p:nvPr/>
        </p:nvSpPr>
        <p:spPr bwMode="auto">
          <a:xfrm>
            <a:off x="3124200" y="5486400"/>
            <a:ext cx="53340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Oval 88"/>
          <p:cNvSpPr>
            <a:spLocks noChangeArrowheads="1"/>
          </p:cNvSpPr>
          <p:nvPr/>
        </p:nvSpPr>
        <p:spPr bwMode="auto">
          <a:xfrm>
            <a:off x="3048000" y="3733800"/>
            <a:ext cx="5334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Multiplexor Insertion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2600" y="1371600"/>
            <a:ext cx="8520113" cy="4114800"/>
            <a:chOff x="304" y="864"/>
            <a:chExt cx="5367" cy="259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984" y="1248"/>
              <a:ext cx="1687" cy="1776"/>
              <a:chOff x="3984" y="1248"/>
              <a:chExt cx="1687" cy="1776"/>
            </a:xfrm>
          </p:grpSpPr>
          <p:sp>
            <p:nvSpPr>
              <p:cNvPr id="27740" name="Line 5"/>
              <p:cNvSpPr>
                <a:spLocks noChangeShapeType="1"/>
              </p:cNvSpPr>
              <p:nvPr/>
            </p:nvSpPr>
            <p:spPr bwMode="auto">
              <a:xfrm>
                <a:off x="3984" y="302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088" y="1248"/>
                <a:ext cx="583" cy="1776"/>
                <a:chOff x="5088" y="1248"/>
                <a:chExt cx="583" cy="1776"/>
              </a:xfrm>
            </p:grpSpPr>
            <p:sp>
              <p:nvSpPr>
                <p:cNvPr id="27742" name="Line 7"/>
                <p:cNvSpPr>
                  <a:spLocks noChangeShapeType="1"/>
                </p:cNvSpPr>
                <p:nvPr/>
              </p:nvSpPr>
              <p:spPr bwMode="auto">
                <a:xfrm>
                  <a:off x="5184" y="240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3" name="Line 8"/>
                <p:cNvSpPr>
                  <a:spLocks noChangeShapeType="1"/>
                </p:cNvSpPr>
                <p:nvPr/>
              </p:nvSpPr>
              <p:spPr bwMode="auto">
                <a:xfrm>
                  <a:off x="5136" y="21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4" name="Line 9"/>
                <p:cNvSpPr>
                  <a:spLocks noChangeShapeType="1"/>
                </p:cNvSpPr>
                <p:nvPr/>
              </p:nvSpPr>
              <p:spPr bwMode="auto">
                <a:xfrm>
                  <a:off x="5184" y="2400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5" name="AutoShape 10"/>
                <p:cNvSpPr>
                  <a:spLocks noChangeArrowheads="1"/>
                </p:cNvSpPr>
                <p:nvPr/>
              </p:nvSpPr>
              <p:spPr bwMode="auto">
                <a:xfrm rot="-5400000">
                  <a:off x="5184" y="2208"/>
                  <a:ext cx="432" cy="144"/>
                </a:xfrm>
                <a:custGeom>
                  <a:avLst/>
                  <a:gdLst>
                    <a:gd name="T0" fmla="*/ 8 w 21600"/>
                    <a:gd name="T1" fmla="*/ 0 h 21600"/>
                    <a:gd name="T2" fmla="*/ 4 w 21600"/>
                    <a:gd name="T3" fmla="*/ 1 h 21600"/>
                    <a:gd name="T4" fmla="*/ 1 w 21600"/>
                    <a:gd name="T5" fmla="*/ 0 h 21600"/>
                    <a:gd name="T6" fmla="*/ 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46" name="Line 11"/>
                <p:cNvSpPr>
                  <a:spLocks noChangeShapeType="1"/>
                </p:cNvSpPr>
                <p:nvPr/>
              </p:nvSpPr>
              <p:spPr bwMode="auto">
                <a:xfrm>
                  <a:off x="5472" y="225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7" name="Line 12"/>
                <p:cNvSpPr>
                  <a:spLocks noChangeShapeType="1"/>
                </p:cNvSpPr>
                <p:nvPr/>
              </p:nvSpPr>
              <p:spPr bwMode="auto">
                <a:xfrm>
                  <a:off x="5376" y="1488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8" name="Rectangle 13"/>
                <p:cNvSpPr>
                  <a:spLocks noChangeArrowheads="1"/>
                </p:cNvSpPr>
                <p:nvPr/>
              </p:nvSpPr>
              <p:spPr bwMode="auto">
                <a:xfrm>
                  <a:off x="5088" y="1248"/>
                  <a:ext cx="583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eaLnBrk="0" hangingPunct="0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1400" b="1" dirty="0" err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MemtoReg</a:t>
                  </a:r>
                  <a:endParaRPr lang="en-US" sz="1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04" y="864"/>
              <a:ext cx="5264" cy="2592"/>
              <a:chOff x="304" y="864"/>
              <a:chExt cx="5264" cy="2592"/>
            </a:xfrm>
          </p:grpSpPr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264" y="960"/>
                <a:ext cx="240" cy="624"/>
                <a:chOff x="1392" y="2880"/>
                <a:chExt cx="288" cy="480"/>
              </a:xfrm>
            </p:grpSpPr>
            <p:sp>
              <p:nvSpPr>
                <p:cNvPr id="27733" name="Line 16"/>
                <p:cNvSpPr>
                  <a:spLocks noChangeShapeType="1"/>
                </p:cNvSpPr>
                <p:nvPr/>
              </p:nvSpPr>
              <p:spPr bwMode="auto">
                <a:xfrm>
                  <a:off x="1392" y="3072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392" y="3120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92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316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92" y="3216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Line 22"/>
                <p:cNvSpPr>
                  <a:spLocks noChangeShapeType="1"/>
                </p:cNvSpPr>
                <p:nvPr/>
              </p:nvSpPr>
              <p:spPr bwMode="auto">
                <a:xfrm>
                  <a:off x="1392" y="2880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1" name="Rectangle 23"/>
              <p:cNvSpPr>
                <a:spLocks noChangeArrowheads="1"/>
              </p:cNvSpPr>
              <p:nvPr/>
            </p:nvSpPr>
            <p:spPr bwMode="auto">
              <a:xfrm>
                <a:off x="832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Rectangle 24"/>
              <p:cNvSpPr>
                <a:spLocks noChangeArrowheads="1"/>
              </p:cNvSpPr>
              <p:nvPr/>
            </p:nvSpPr>
            <p:spPr bwMode="auto">
              <a:xfrm>
                <a:off x="496" y="1920"/>
                <a:ext cx="14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3" name="Line 25"/>
              <p:cNvSpPr>
                <a:spLocks noChangeShapeType="1"/>
              </p:cNvSpPr>
              <p:nvPr/>
            </p:nvSpPr>
            <p:spPr bwMode="auto">
              <a:xfrm>
                <a:off x="640" y="21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26"/>
              <p:cNvSpPr>
                <a:spLocks noChangeShapeType="1"/>
              </p:cNvSpPr>
              <p:nvPr/>
            </p:nvSpPr>
            <p:spPr bwMode="auto">
              <a:xfrm>
                <a:off x="688" y="105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27"/>
              <p:cNvSpPr>
                <a:spLocks noChangeShapeType="1"/>
              </p:cNvSpPr>
              <p:nvPr/>
            </p:nvSpPr>
            <p:spPr bwMode="auto">
              <a:xfrm>
                <a:off x="1024" y="148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28"/>
              <p:cNvSpPr>
                <a:spLocks noChangeShapeType="1"/>
              </p:cNvSpPr>
              <p:nvPr/>
            </p:nvSpPr>
            <p:spPr bwMode="auto">
              <a:xfrm>
                <a:off x="1696" y="86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29"/>
              <p:cNvSpPr>
                <a:spLocks noChangeShapeType="1"/>
              </p:cNvSpPr>
              <p:nvPr/>
            </p:nvSpPr>
            <p:spPr bwMode="auto">
              <a:xfrm>
                <a:off x="1504" y="124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Text Box 30"/>
              <p:cNvSpPr txBox="1">
                <a:spLocks noChangeArrowheads="1"/>
              </p:cNvSpPr>
              <p:nvPr/>
            </p:nvSpPr>
            <p:spPr bwMode="auto">
              <a:xfrm>
                <a:off x="784" y="2016"/>
                <a:ext cx="46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</a:t>
                </a:r>
              </a:p>
              <a:p>
                <a:pPr eaLnBrk="0" hangingPunct="0"/>
                <a:r>
                  <a:rPr lang="en-US" sz="1200"/>
                  <a:t>Address</a:t>
                </a:r>
              </a:p>
            </p:txBody>
          </p:sp>
          <p:sp>
            <p:nvSpPr>
              <p:cNvPr id="27669" name="Text Box 31"/>
              <p:cNvSpPr txBox="1">
                <a:spLocks noChangeArrowheads="1"/>
              </p:cNvSpPr>
              <p:nvPr/>
            </p:nvSpPr>
            <p:spPr bwMode="auto">
              <a:xfrm>
                <a:off x="1264" y="2064"/>
                <a:ext cx="55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Instruction</a:t>
                </a:r>
              </a:p>
            </p:txBody>
          </p:sp>
          <p:sp>
            <p:nvSpPr>
              <p:cNvPr id="27670" name="Text Box 32"/>
              <p:cNvSpPr txBox="1">
                <a:spLocks noChangeArrowheads="1"/>
              </p:cNvSpPr>
              <p:nvPr/>
            </p:nvSpPr>
            <p:spPr bwMode="auto">
              <a:xfrm>
                <a:off x="976" y="1728"/>
                <a:ext cx="613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Instruction</a:t>
                </a:r>
              </a:p>
              <a:p>
                <a:pPr algn="ctr" eaLnBrk="0" hangingPunct="0"/>
                <a:r>
                  <a:rPr lang="en-US" sz="1200" b="1"/>
                  <a:t>Memory</a:t>
                </a:r>
              </a:p>
            </p:txBody>
          </p:sp>
          <p:sp>
            <p:nvSpPr>
              <p:cNvPr id="27671" name="Text Box 33"/>
              <p:cNvSpPr txBox="1">
                <a:spLocks noChangeArrowheads="1"/>
              </p:cNvSpPr>
              <p:nvPr/>
            </p:nvSpPr>
            <p:spPr bwMode="auto">
              <a:xfrm>
                <a:off x="1264" y="1200"/>
                <a:ext cx="303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Add</a:t>
                </a:r>
              </a:p>
            </p:txBody>
          </p:sp>
          <p:sp>
            <p:nvSpPr>
              <p:cNvPr id="27672" name="Text Box 34"/>
              <p:cNvSpPr txBox="1">
                <a:spLocks noChangeArrowheads="1"/>
              </p:cNvSpPr>
              <p:nvPr/>
            </p:nvSpPr>
            <p:spPr bwMode="auto">
              <a:xfrm>
                <a:off x="448" y="2064"/>
                <a:ext cx="24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PC</a:t>
                </a:r>
              </a:p>
            </p:txBody>
          </p:sp>
          <p:sp>
            <p:nvSpPr>
              <p:cNvPr id="27673" name="Line 35"/>
              <p:cNvSpPr>
                <a:spLocks noChangeShapeType="1"/>
              </p:cNvSpPr>
              <p:nvPr/>
            </p:nvSpPr>
            <p:spPr bwMode="auto">
              <a:xfrm>
                <a:off x="304" y="86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36"/>
              <p:cNvSpPr>
                <a:spLocks noChangeShapeType="1"/>
              </p:cNvSpPr>
              <p:nvPr/>
            </p:nvSpPr>
            <p:spPr bwMode="auto">
              <a:xfrm>
                <a:off x="304" y="864"/>
                <a:ext cx="0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Line 37"/>
              <p:cNvSpPr>
                <a:spLocks noChangeShapeType="1"/>
              </p:cNvSpPr>
              <p:nvPr/>
            </p:nvSpPr>
            <p:spPr bwMode="auto">
              <a:xfrm>
                <a:off x="304" y="21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Line 38"/>
              <p:cNvSpPr>
                <a:spLocks noChangeShapeType="1"/>
              </p:cNvSpPr>
              <p:nvPr/>
            </p:nvSpPr>
            <p:spPr bwMode="auto">
              <a:xfrm>
                <a:off x="688" y="1056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Text Box 39"/>
              <p:cNvSpPr txBox="1">
                <a:spLocks noChangeArrowheads="1"/>
              </p:cNvSpPr>
              <p:nvPr/>
            </p:nvSpPr>
            <p:spPr bwMode="auto">
              <a:xfrm>
                <a:off x="880" y="1392"/>
                <a:ext cx="1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4</a:t>
                </a:r>
              </a:p>
            </p:txBody>
          </p:sp>
          <p:sp>
            <p:nvSpPr>
              <p:cNvPr id="27678" name="Rectangle 40"/>
              <p:cNvSpPr>
                <a:spLocks noChangeArrowheads="1"/>
              </p:cNvSpPr>
              <p:nvPr/>
            </p:nvSpPr>
            <p:spPr bwMode="auto">
              <a:xfrm>
                <a:off x="2096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9" name="Line 41"/>
              <p:cNvSpPr>
                <a:spLocks noChangeShapeType="1"/>
              </p:cNvSpPr>
              <p:nvPr/>
            </p:nvSpPr>
            <p:spPr bwMode="auto">
              <a:xfrm>
                <a:off x="1744" y="2160"/>
                <a:ext cx="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42"/>
              <p:cNvSpPr>
                <a:spLocks noChangeShapeType="1"/>
              </p:cNvSpPr>
              <p:nvPr/>
            </p:nvSpPr>
            <p:spPr bwMode="auto">
              <a:xfrm>
                <a:off x="1904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43"/>
              <p:cNvSpPr>
                <a:spLocks noChangeShapeType="1"/>
              </p:cNvSpPr>
              <p:nvPr/>
            </p:nvSpPr>
            <p:spPr bwMode="auto">
              <a:xfrm>
                <a:off x="1904" y="225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44"/>
              <p:cNvSpPr>
                <a:spLocks noChangeShapeType="1"/>
              </p:cNvSpPr>
              <p:nvPr/>
            </p:nvSpPr>
            <p:spPr bwMode="auto">
              <a:xfrm>
                <a:off x="1904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45"/>
              <p:cNvSpPr>
                <a:spLocks noChangeShapeType="1"/>
              </p:cNvSpPr>
              <p:nvPr/>
            </p:nvSpPr>
            <p:spPr bwMode="auto">
              <a:xfrm>
                <a:off x="3008" y="1920"/>
                <a:ext cx="5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46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47"/>
              <p:cNvSpPr>
                <a:spLocks noChangeShapeType="1"/>
              </p:cNvSpPr>
              <p:nvPr/>
            </p:nvSpPr>
            <p:spPr bwMode="auto">
              <a:xfrm flipH="1">
                <a:off x="3984" y="1872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Text Box 48"/>
              <p:cNvSpPr txBox="1">
                <a:spLocks noChangeArrowheads="1"/>
              </p:cNvSpPr>
              <p:nvPr/>
            </p:nvSpPr>
            <p:spPr bwMode="auto">
              <a:xfrm>
                <a:off x="2048" y="2400"/>
                <a:ext cx="5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Data</a:t>
                </a:r>
              </a:p>
            </p:txBody>
          </p:sp>
          <p:sp>
            <p:nvSpPr>
              <p:cNvPr id="27687" name="Text Box 49"/>
              <p:cNvSpPr txBox="1">
                <a:spLocks noChangeArrowheads="1"/>
              </p:cNvSpPr>
              <p:nvPr/>
            </p:nvSpPr>
            <p:spPr bwMode="auto">
              <a:xfrm>
                <a:off x="2048" y="1680"/>
                <a:ext cx="653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Addr 1</a:t>
                </a:r>
              </a:p>
            </p:txBody>
          </p:sp>
          <p:sp>
            <p:nvSpPr>
              <p:cNvPr id="27688" name="Text Box 50"/>
              <p:cNvSpPr txBox="1">
                <a:spLocks noChangeArrowheads="1"/>
              </p:cNvSpPr>
              <p:nvPr/>
            </p:nvSpPr>
            <p:spPr bwMode="auto">
              <a:xfrm>
                <a:off x="2048" y="1920"/>
                <a:ext cx="653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Addr 2</a:t>
                </a:r>
              </a:p>
            </p:txBody>
          </p:sp>
          <p:sp>
            <p:nvSpPr>
              <p:cNvPr id="27689" name="Text Box 51"/>
              <p:cNvSpPr txBox="1">
                <a:spLocks noChangeArrowheads="1"/>
              </p:cNvSpPr>
              <p:nvPr/>
            </p:nvSpPr>
            <p:spPr bwMode="auto">
              <a:xfrm>
                <a:off x="2048" y="2160"/>
                <a:ext cx="5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Addr</a:t>
                </a:r>
              </a:p>
            </p:txBody>
          </p:sp>
          <p:sp>
            <p:nvSpPr>
              <p:cNvPr id="27690" name="Text Box 52"/>
              <p:cNvSpPr txBox="1">
                <a:spLocks noChangeArrowheads="1"/>
              </p:cNvSpPr>
              <p:nvPr/>
            </p:nvSpPr>
            <p:spPr bwMode="auto">
              <a:xfrm>
                <a:off x="2252" y="1824"/>
                <a:ext cx="499" cy="40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Register</a:t>
                </a:r>
              </a:p>
              <a:p>
                <a:pPr algn="ctr" eaLnBrk="0" hangingPunct="0"/>
                <a:endParaRPr lang="en-US" sz="1200" b="1"/>
              </a:p>
              <a:p>
                <a:pPr algn="ctr" eaLnBrk="0" hangingPunct="0"/>
                <a:r>
                  <a:rPr lang="en-US" sz="1200" b="1"/>
                  <a:t>File</a:t>
                </a:r>
              </a:p>
            </p:txBody>
          </p:sp>
          <p:sp>
            <p:nvSpPr>
              <p:cNvPr id="27691" name="Text Box 53"/>
              <p:cNvSpPr txBox="1">
                <a:spLocks noChangeArrowheads="1"/>
              </p:cNvSpPr>
              <p:nvPr/>
            </p:nvSpPr>
            <p:spPr bwMode="auto">
              <a:xfrm>
                <a:off x="2624" y="1776"/>
                <a:ext cx="425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200"/>
                  <a:t>Read</a:t>
                </a:r>
              </a:p>
              <a:p>
                <a:pPr algn="r" eaLnBrk="0" hangingPunct="0"/>
                <a:r>
                  <a:rPr lang="en-US" sz="1200"/>
                  <a:t> Data 1</a:t>
                </a:r>
              </a:p>
            </p:txBody>
          </p:sp>
          <p:sp>
            <p:nvSpPr>
              <p:cNvPr id="27692" name="Text Box 54"/>
              <p:cNvSpPr txBox="1">
                <a:spLocks noChangeArrowheads="1"/>
              </p:cNvSpPr>
              <p:nvPr/>
            </p:nvSpPr>
            <p:spPr bwMode="auto">
              <a:xfrm>
                <a:off x="2640" y="2208"/>
                <a:ext cx="425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200"/>
                  <a:t>Read</a:t>
                </a:r>
              </a:p>
              <a:p>
                <a:pPr algn="r" eaLnBrk="0" hangingPunct="0"/>
                <a:r>
                  <a:rPr lang="en-US" sz="1200"/>
                  <a:t> Data 2</a:t>
                </a:r>
              </a:p>
            </p:txBody>
          </p:sp>
          <p:sp>
            <p:nvSpPr>
              <p:cNvPr id="27693" name="Freeform 55"/>
              <p:cNvSpPr>
                <a:spLocks/>
              </p:cNvSpPr>
              <p:nvPr/>
            </p:nvSpPr>
            <p:spPr bwMode="auto">
              <a:xfrm>
                <a:off x="3536" y="1728"/>
                <a:ext cx="336" cy="816"/>
              </a:xfrm>
              <a:custGeom>
                <a:avLst/>
                <a:gdLst>
                  <a:gd name="T0" fmla="*/ 0 w 388"/>
                  <a:gd name="T1" fmla="*/ 0 h 1099"/>
                  <a:gd name="T2" fmla="*/ 0 w 388"/>
                  <a:gd name="T3" fmla="*/ 317 h 1099"/>
                  <a:gd name="T4" fmla="*/ 96 w 388"/>
                  <a:gd name="T5" fmla="*/ 411 h 1099"/>
                  <a:gd name="T6" fmla="*/ 0 w 388"/>
                  <a:gd name="T7" fmla="*/ 498 h 1099"/>
                  <a:gd name="T8" fmla="*/ 0 w 388"/>
                  <a:gd name="T9" fmla="*/ 815 h 1099"/>
                  <a:gd name="T10" fmla="*/ 335 w 388"/>
                  <a:gd name="T11" fmla="*/ 587 h 1099"/>
                  <a:gd name="T12" fmla="*/ 335 w 388"/>
                  <a:gd name="T13" fmla="*/ 229 h 1099"/>
                  <a:gd name="T14" fmla="*/ 0 w 388"/>
                  <a:gd name="T15" fmla="*/ 0 h 10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8"/>
                  <a:gd name="T25" fmla="*/ 0 h 1099"/>
                  <a:gd name="T26" fmla="*/ 388 w 388"/>
                  <a:gd name="T27" fmla="*/ 1099 h 109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Rectangle 56"/>
              <p:cNvSpPr>
                <a:spLocks noChangeArrowheads="1"/>
              </p:cNvSpPr>
              <p:nvPr/>
            </p:nvSpPr>
            <p:spPr bwMode="auto">
              <a:xfrm>
                <a:off x="3600" y="2112"/>
                <a:ext cx="31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6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ALU</a:t>
                </a:r>
              </a:p>
            </p:txBody>
          </p:sp>
          <p:sp>
            <p:nvSpPr>
              <p:cNvPr id="27695" name="Rectangle 57"/>
              <p:cNvSpPr>
                <a:spLocks noChangeArrowheads="1"/>
              </p:cNvSpPr>
              <p:nvPr/>
            </p:nvSpPr>
            <p:spPr bwMode="auto">
              <a:xfrm>
                <a:off x="3632" y="1440"/>
                <a:ext cx="48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ovf</a:t>
                </a:r>
              </a:p>
            </p:txBody>
          </p:sp>
          <p:sp>
            <p:nvSpPr>
              <p:cNvPr id="27696" name="Rectangle 58"/>
              <p:cNvSpPr>
                <a:spLocks noChangeArrowheads="1"/>
              </p:cNvSpPr>
              <p:nvPr/>
            </p:nvSpPr>
            <p:spPr bwMode="auto">
              <a:xfrm>
                <a:off x="3728" y="1584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zero</a:t>
                </a:r>
              </a:p>
            </p:txBody>
          </p:sp>
          <p:sp>
            <p:nvSpPr>
              <p:cNvPr id="27697" name="Rectangle 59"/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FF3300"/>
                    </a:solidFill>
                  </a:rPr>
                  <a:t>ALU control</a:t>
                </a:r>
              </a:p>
            </p:txBody>
          </p:sp>
          <p:sp>
            <p:nvSpPr>
              <p:cNvPr id="27698" name="Line 60"/>
              <p:cNvSpPr>
                <a:spLocks noChangeShapeType="1"/>
              </p:cNvSpPr>
              <p:nvPr/>
            </p:nvSpPr>
            <p:spPr bwMode="auto">
              <a:xfrm>
                <a:off x="3632" y="148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Line 61"/>
              <p:cNvSpPr>
                <a:spLocks noChangeShapeType="1"/>
              </p:cNvSpPr>
              <p:nvPr/>
            </p:nvSpPr>
            <p:spPr bwMode="auto">
              <a:xfrm>
                <a:off x="2528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Rectangle 62"/>
              <p:cNvSpPr>
                <a:spLocks noChangeArrowheads="1"/>
              </p:cNvSpPr>
              <p:nvPr/>
            </p:nvSpPr>
            <p:spPr bwMode="auto">
              <a:xfrm>
                <a:off x="2336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 dirty="0" err="1">
                    <a:solidFill>
                      <a:srgbClr val="FF3300"/>
                    </a:solidFill>
                  </a:rPr>
                  <a:t>RegWrite</a:t>
                </a:r>
                <a:endParaRPr lang="en-US" sz="140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27701" name="Line 63"/>
              <p:cNvSpPr>
                <a:spLocks noChangeShapeType="1"/>
              </p:cNvSpPr>
              <p:nvPr/>
            </p:nvSpPr>
            <p:spPr bwMode="auto">
              <a:xfrm flipV="1">
                <a:off x="3728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Line 64"/>
              <p:cNvSpPr>
                <a:spLocks noChangeShapeType="1"/>
              </p:cNvSpPr>
              <p:nvPr/>
            </p:nvSpPr>
            <p:spPr bwMode="auto">
              <a:xfrm flipV="1">
                <a:off x="3824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3" name="Line 65"/>
              <p:cNvSpPr>
                <a:spLocks noChangeShapeType="1"/>
              </p:cNvSpPr>
              <p:nvPr/>
            </p:nvSpPr>
            <p:spPr bwMode="auto">
              <a:xfrm>
                <a:off x="5568" y="2256"/>
                <a:ext cx="0" cy="120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Rectangle 66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Line 67"/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Line 68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Line 69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Text Box 70"/>
              <p:cNvSpPr txBox="1">
                <a:spLocks noChangeArrowheads="1"/>
              </p:cNvSpPr>
              <p:nvPr/>
            </p:nvSpPr>
            <p:spPr bwMode="auto">
              <a:xfrm>
                <a:off x="4176" y="1968"/>
                <a:ext cx="483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Data</a:t>
                </a:r>
              </a:p>
              <a:p>
                <a:pPr algn="ctr" eaLnBrk="0" hangingPunct="0"/>
                <a:r>
                  <a:rPr lang="en-US" sz="1200" b="1"/>
                  <a:t>Memory</a:t>
                </a:r>
              </a:p>
            </p:txBody>
          </p:sp>
          <p:sp>
            <p:nvSpPr>
              <p:cNvPr id="27709" name="Text Box 71"/>
              <p:cNvSpPr txBox="1">
                <a:spLocks noChangeArrowheads="1"/>
              </p:cNvSpPr>
              <p:nvPr/>
            </p:nvSpPr>
            <p:spPr bwMode="auto">
              <a:xfrm>
                <a:off x="4176" y="1776"/>
                <a:ext cx="46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Address</a:t>
                </a:r>
              </a:p>
            </p:txBody>
          </p:sp>
          <p:sp>
            <p:nvSpPr>
              <p:cNvPr id="27710" name="Text Box 72"/>
              <p:cNvSpPr txBox="1">
                <a:spLocks noChangeArrowheads="1"/>
              </p:cNvSpPr>
              <p:nvPr/>
            </p:nvSpPr>
            <p:spPr bwMode="auto">
              <a:xfrm>
                <a:off x="4176" y="2304"/>
                <a:ext cx="5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Data</a:t>
                </a:r>
              </a:p>
            </p:txBody>
          </p:sp>
          <p:sp>
            <p:nvSpPr>
              <p:cNvPr id="27711" name="Text Box 73"/>
              <p:cNvSpPr txBox="1">
                <a:spLocks noChangeArrowheads="1"/>
              </p:cNvSpPr>
              <p:nvPr/>
            </p:nvSpPr>
            <p:spPr bwMode="auto">
              <a:xfrm>
                <a:off x="4608" y="2064"/>
                <a:ext cx="573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Data</a:t>
                </a:r>
              </a:p>
            </p:txBody>
          </p:sp>
          <p:sp>
            <p:nvSpPr>
              <p:cNvPr id="27712" name="Line 74"/>
              <p:cNvSpPr>
                <a:spLocks noChangeShapeType="1"/>
              </p:cNvSpPr>
              <p:nvPr/>
            </p:nvSpPr>
            <p:spPr bwMode="auto">
              <a:xfrm>
                <a:off x="4656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Rectangle 75"/>
              <p:cNvSpPr>
                <a:spLocks noChangeArrowheads="1"/>
              </p:cNvSpPr>
              <p:nvPr/>
            </p:nvSpPr>
            <p:spPr bwMode="auto">
              <a:xfrm>
                <a:off x="4368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>
                    <a:solidFill>
                      <a:srgbClr val="FF3300"/>
                    </a:solidFill>
                  </a:rPr>
                  <a:t>MemWrite</a:t>
                </a:r>
              </a:p>
            </p:txBody>
          </p:sp>
          <p:sp>
            <p:nvSpPr>
              <p:cNvPr id="27714" name="Rectangle 76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>
                    <a:solidFill>
                      <a:srgbClr val="FF3300"/>
                    </a:solidFill>
                  </a:rPr>
                  <a:t>MemRead</a:t>
                </a:r>
              </a:p>
            </p:txBody>
          </p:sp>
          <p:sp>
            <p:nvSpPr>
              <p:cNvPr id="27715" name="Line 77"/>
              <p:cNvSpPr>
                <a:spLocks noChangeShapeType="1"/>
              </p:cNvSpPr>
              <p:nvPr/>
            </p:nvSpPr>
            <p:spPr bwMode="auto">
              <a:xfrm>
                <a:off x="4656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6" name="Line 78"/>
              <p:cNvSpPr>
                <a:spLocks noChangeShapeType="1"/>
              </p:cNvSpPr>
              <p:nvPr/>
            </p:nvSpPr>
            <p:spPr bwMode="auto">
              <a:xfrm>
                <a:off x="1824" y="3456"/>
                <a:ext cx="3744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7" name="Line 79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80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Oval 81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384" cy="57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0" name="Rectangle 82"/>
              <p:cNvSpPr>
                <a:spLocks noChangeArrowheads="1"/>
              </p:cNvSpPr>
              <p:nvPr/>
            </p:nvSpPr>
            <p:spPr bwMode="auto">
              <a:xfrm>
                <a:off x="2576" y="2880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</a:rPr>
                  <a:t>Sign</a:t>
                </a:r>
              </a:p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</a:rPr>
                  <a:t>Extend</a:t>
                </a:r>
              </a:p>
            </p:txBody>
          </p:sp>
          <p:sp>
            <p:nvSpPr>
              <p:cNvPr id="27721" name="Line 83"/>
              <p:cNvSpPr>
                <a:spLocks noChangeShapeType="1"/>
              </p:cNvSpPr>
              <p:nvPr/>
            </p:nvSpPr>
            <p:spPr bwMode="auto">
              <a:xfrm>
                <a:off x="1920" y="302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Line 84"/>
              <p:cNvSpPr>
                <a:spLocks noChangeShapeType="1"/>
              </p:cNvSpPr>
              <p:nvPr/>
            </p:nvSpPr>
            <p:spPr bwMode="auto">
              <a:xfrm>
                <a:off x="2336" y="2976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Line 85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Text Box 86"/>
              <p:cNvSpPr txBox="1">
                <a:spLocks noChangeArrowheads="1"/>
              </p:cNvSpPr>
              <p:nvPr/>
            </p:nvSpPr>
            <p:spPr bwMode="auto">
              <a:xfrm>
                <a:off x="2336" y="3024"/>
                <a:ext cx="22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16</a:t>
                </a:r>
              </a:p>
            </p:txBody>
          </p:sp>
          <p:sp>
            <p:nvSpPr>
              <p:cNvPr id="27725" name="Text Box 87"/>
              <p:cNvSpPr txBox="1">
                <a:spLocks noChangeArrowheads="1"/>
              </p:cNvSpPr>
              <p:nvPr/>
            </p:nvSpPr>
            <p:spPr bwMode="auto">
              <a:xfrm>
                <a:off x="2976" y="3024"/>
                <a:ext cx="22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32</a:t>
                </a:r>
              </a:p>
            </p:txBody>
          </p:sp>
          <p:sp>
            <p:nvSpPr>
              <p:cNvPr id="27726" name="Line 88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7" name="Line 89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8" name="Line 90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9" name="Line 91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0" name="Line 92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0" cy="96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1" name="Line 93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2" name="Line 94"/>
              <p:cNvSpPr>
                <a:spLocks noChangeShapeType="1"/>
              </p:cNvSpPr>
              <p:nvPr/>
            </p:nvSpPr>
            <p:spPr bwMode="auto">
              <a:xfrm>
                <a:off x="2976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3024" y="1248"/>
              <a:ext cx="480" cy="1392"/>
              <a:chOff x="3024" y="1248"/>
              <a:chExt cx="480" cy="1392"/>
            </a:xfrm>
          </p:grpSpPr>
          <p:sp>
            <p:nvSpPr>
              <p:cNvPr id="27655" name="Line 96"/>
              <p:cNvSpPr>
                <a:spLocks noChangeShapeType="1"/>
              </p:cNvSpPr>
              <p:nvPr/>
            </p:nvSpPr>
            <p:spPr bwMode="auto">
              <a:xfrm>
                <a:off x="3024" y="2304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6" name="Line 97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7" name="AutoShape 98"/>
              <p:cNvSpPr>
                <a:spLocks noChangeArrowheads="1"/>
              </p:cNvSpPr>
              <p:nvPr/>
            </p:nvSpPr>
            <p:spPr bwMode="auto">
              <a:xfrm rot="-5400000">
                <a:off x="3120" y="2352"/>
                <a:ext cx="432" cy="144"/>
              </a:xfrm>
              <a:custGeom>
                <a:avLst/>
                <a:gdLst>
                  <a:gd name="T0" fmla="*/ 8 w 21600"/>
                  <a:gd name="T1" fmla="*/ 0 h 21600"/>
                  <a:gd name="T2" fmla="*/ 4 w 21600"/>
                  <a:gd name="T3" fmla="*/ 1 h 21600"/>
                  <a:gd name="T4" fmla="*/ 1 w 21600"/>
                  <a:gd name="T5" fmla="*/ 0 h 21600"/>
                  <a:gd name="T6" fmla="*/ 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8" name="Line 99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72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9" name="Rectangle 100"/>
              <p:cNvSpPr>
                <a:spLocks noChangeArrowheads="1"/>
              </p:cNvSpPr>
              <p:nvPr/>
            </p:nvSpPr>
            <p:spPr bwMode="auto">
              <a:xfrm>
                <a:off x="3072" y="1248"/>
                <a:ext cx="432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FF3300"/>
                    </a:solidFill>
                  </a:rPr>
                  <a:t>ALUSrc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31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r>
              <a:rPr lang="en-US" dirty="0" smtClean="0"/>
              <a:t>Adding the Branch Portion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1096" y="2590800"/>
            <a:ext cx="6081713" cy="3429000"/>
            <a:chOff x="1744" y="1632"/>
            <a:chExt cx="3831" cy="2160"/>
          </a:xfrm>
        </p:grpSpPr>
        <p:sp>
          <p:nvSpPr>
            <p:cNvPr id="29755" name="Rectangle 4"/>
            <p:cNvSpPr>
              <a:spLocks noChangeArrowheads="1"/>
            </p:cNvSpPr>
            <p:nvPr/>
          </p:nvSpPr>
          <p:spPr bwMode="auto">
            <a:xfrm>
              <a:off x="2016" y="201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6" name="Line 5"/>
            <p:cNvSpPr>
              <a:spLocks noChangeShapeType="1"/>
            </p:cNvSpPr>
            <p:nvPr/>
          </p:nvSpPr>
          <p:spPr bwMode="auto">
            <a:xfrm>
              <a:off x="1824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Line 6"/>
            <p:cNvSpPr>
              <a:spLocks noChangeShapeType="1"/>
            </p:cNvSpPr>
            <p:nvPr/>
          </p:nvSpPr>
          <p:spPr bwMode="auto">
            <a:xfrm>
              <a:off x="1824" y="259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Line 7"/>
            <p:cNvSpPr>
              <a:spLocks noChangeShapeType="1"/>
            </p:cNvSpPr>
            <p:nvPr/>
          </p:nvSpPr>
          <p:spPr bwMode="auto">
            <a:xfrm>
              <a:off x="5104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Line 8"/>
            <p:cNvSpPr>
              <a:spLocks noChangeShapeType="1"/>
            </p:cNvSpPr>
            <p:nvPr/>
          </p:nvSpPr>
          <p:spPr bwMode="auto">
            <a:xfrm>
              <a:off x="1824" y="21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Line 9"/>
            <p:cNvSpPr>
              <a:spLocks noChangeShapeType="1"/>
            </p:cNvSpPr>
            <p:nvPr/>
          </p:nvSpPr>
          <p:spPr bwMode="auto">
            <a:xfrm>
              <a:off x="2928" y="2256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Line 10"/>
            <p:cNvSpPr>
              <a:spLocks noChangeShapeType="1"/>
            </p:cNvSpPr>
            <p:nvPr/>
          </p:nvSpPr>
          <p:spPr bwMode="auto">
            <a:xfrm>
              <a:off x="2944" y="2640"/>
              <a:ext cx="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Line 11"/>
            <p:cNvSpPr>
              <a:spLocks noChangeShapeType="1"/>
            </p:cNvSpPr>
            <p:nvPr/>
          </p:nvSpPr>
          <p:spPr bwMode="auto">
            <a:xfrm>
              <a:off x="3904" y="3360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Line 12"/>
            <p:cNvSpPr>
              <a:spLocks noChangeShapeType="1"/>
            </p:cNvSpPr>
            <p:nvPr/>
          </p:nvSpPr>
          <p:spPr bwMode="auto">
            <a:xfrm>
              <a:off x="3808" y="249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4" name="Line 13"/>
            <p:cNvSpPr>
              <a:spLocks noChangeShapeType="1"/>
            </p:cNvSpPr>
            <p:nvPr/>
          </p:nvSpPr>
          <p:spPr bwMode="auto">
            <a:xfrm flipH="1">
              <a:off x="3904" y="220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Text Box 14"/>
            <p:cNvSpPr txBox="1">
              <a:spLocks noChangeArrowheads="1"/>
            </p:cNvSpPr>
            <p:nvPr/>
          </p:nvSpPr>
          <p:spPr bwMode="auto">
            <a:xfrm>
              <a:off x="1968" y="273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29766" name="Text Box 15"/>
            <p:cNvSpPr txBox="1">
              <a:spLocks noChangeArrowheads="1"/>
            </p:cNvSpPr>
            <p:nvPr/>
          </p:nvSpPr>
          <p:spPr bwMode="auto">
            <a:xfrm>
              <a:off x="1968" y="2016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1</a:t>
              </a:r>
            </a:p>
          </p:txBody>
        </p:sp>
        <p:sp>
          <p:nvSpPr>
            <p:cNvPr id="29767" name="Text Box 16"/>
            <p:cNvSpPr txBox="1">
              <a:spLocks noChangeArrowheads="1"/>
            </p:cNvSpPr>
            <p:nvPr/>
          </p:nvSpPr>
          <p:spPr bwMode="auto">
            <a:xfrm>
              <a:off x="1968" y="2256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2</a:t>
              </a:r>
            </a:p>
          </p:txBody>
        </p:sp>
        <p:sp>
          <p:nvSpPr>
            <p:cNvPr id="29768" name="Text Box 17"/>
            <p:cNvSpPr txBox="1">
              <a:spLocks noChangeArrowheads="1"/>
            </p:cNvSpPr>
            <p:nvPr/>
          </p:nvSpPr>
          <p:spPr bwMode="auto">
            <a:xfrm>
              <a:off x="1968" y="249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Addr</a:t>
              </a:r>
            </a:p>
          </p:txBody>
        </p:sp>
        <p:sp>
          <p:nvSpPr>
            <p:cNvPr id="29769" name="Text Box 18"/>
            <p:cNvSpPr txBox="1">
              <a:spLocks noChangeArrowheads="1"/>
            </p:cNvSpPr>
            <p:nvPr/>
          </p:nvSpPr>
          <p:spPr bwMode="auto">
            <a:xfrm>
              <a:off x="2172" y="2160"/>
              <a:ext cx="49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Register</a:t>
              </a:r>
            </a:p>
            <a:p>
              <a:pPr algn="ctr" eaLnBrk="0" hangingPunct="0"/>
              <a:endParaRPr lang="en-US" sz="1200" b="1"/>
            </a:p>
            <a:p>
              <a:pPr algn="ctr" eaLnBrk="0" hangingPunct="0"/>
              <a:r>
                <a:rPr lang="en-US" sz="1200" b="1"/>
                <a:t>File</a:t>
              </a:r>
            </a:p>
          </p:txBody>
        </p:sp>
        <p:sp>
          <p:nvSpPr>
            <p:cNvPr id="29770" name="Text Box 19"/>
            <p:cNvSpPr txBox="1">
              <a:spLocks noChangeArrowheads="1"/>
            </p:cNvSpPr>
            <p:nvPr/>
          </p:nvSpPr>
          <p:spPr bwMode="auto">
            <a:xfrm>
              <a:off x="2544" y="2112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1</a:t>
              </a:r>
            </a:p>
          </p:txBody>
        </p:sp>
        <p:sp>
          <p:nvSpPr>
            <p:cNvPr id="29771" name="Text Box 20"/>
            <p:cNvSpPr txBox="1">
              <a:spLocks noChangeArrowheads="1"/>
            </p:cNvSpPr>
            <p:nvPr/>
          </p:nvSpPr>
          <p:spPr bwMode="auto">
            <a:xfrm>
              <a:off x="2560" y="2544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2</a:t>
              </a:r>
            </a:p>
          </p:txBody>
        </p:sp>
        <p:sp>
          <p:nvSpPr>
            <p:cNvPr id="29772" name="Freeform 21"/>
            <p:cNvSpPr>
              <a:spLocks/>
            </p:cNvSpPr>
            <p:nvPr/>
          </p:nvSpPr>
          <p:spPr bwMode="auto">
            <a:xfrm>
              <a:off x="3456" y="2064"/>
              <a:ext cx="336" cy="816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317 h 1099"/>
                <a:gd name="T4" fmla="*/ 96 w 388"/>
                <a:gd name="T5" fmla="*/ 411 h 1099"/>
                <a:gd name="T6" fmla="*/ 0 w 388"/>
                <a:gd name="T7" fmla="*/ 498 h 1099"/>
                <a:gd name="T8" fmla="*/ 0 w 388"/>
                <a:gd name="T9" fmla="*/ 815 h 1099"/>
                <a:gd name="T10" fmla="*/ 335 w 388"/>
                <a:gd name="T11" fmla="*/ 587 h 1099"/>
                <a:gd name="T12" fmla="*/ 335 w 388"/>
                <a:gd name="T13" fmla="*/ 229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Rectangle 22"/>
            <p:cNvSpPr>
              <a:spLocks noChangeArrowheads="1"/>
            </p:cNvSpPr>
            <p:nvPr/>
          </p:nvSpPr>
          <p:spPr bwMode="auto">
            <a:xfrm>
              <a:off x="3520" y="2448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29774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4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ovf</a:t>
              </a:r>
            </a:p>
          </p:txBody>
        </p:sp>
        <p:sp>
          <p:nvSpPr>
            <p:cNvPr id="29775" name="Rectangle 24"/>
            <p:cNvSpPr>
              <a:spLocks noChangeArrowheads="1"/>
            </p:cNvSpPr>
            <p:nvPr/>
          </p:nvSpPr>
          <p:spPr bwMode="auto">
            <a:xfrm>
              <a:off x="3648" y="192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29776" name="Rectangle 25"/>
            <p:cNvSpPr>
              <a:spLocks noChangeArrowheads="1"/>
            </p:cNvSpPr>
            <p:nvPr/>
          </p:nvSpPr>
          <p:spPr bwMode="auto">
            <a:xfrm>
              <a:off x="3504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ALU control</a:t>
              </a:r>
            </a:p>
          </p:txBody>
        </p:sp>
        <p:sp>
          <p:nvSpPr>
            <p:cNvPr id="29777" name="Line 26"/>
            <p:cNvSpPr>
              <a:spLocks noChangeShapeType="1"/>
            </p:cNvSpPr>
            <p:nvPr/>
          </p:nvSpPr>
          <p:spPr bwMode="auto">
            <a:xfrm>
              <a:off x="3552" y="1824"/>
              <a:ext cx="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Line 27"/>
            <p:cNvSpPr>
              <a:spLocks noChangeShapeType="1"/>
            </p:cNvSpPr>
            <p:nvPr/>
          </p:nvSpPr>
          <p:spPr bwMode="auto">
            <a:xfrm>
              <a:off x="2448" y="1824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Rectangle 28"/>
            <p:cNvSpPr>
              <a:spLocks noChangeArrowheads="1"/>
            </p:cNvSpPr>
            <p:nvPr/>
          </p:nvSpPr>
          <p:spPr bwMode="auto">
            <a:xfrm>
              <a:off x="2240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RegWrite</a:t>
              </a:r>
            </a:p>
          </p:txBody>
        </p:sp>
        <p:sp>
          <p:nvSpPr>
            <p:cNvPr id="29780" name="Line 29"/>
            <p:cNvSpPr>
              <a:spLocks noChangeShapeType="1"/>
            </p:cNvSpPr>
            <p:nvPr/>
          </p:nvSpPr>
          <p:spPr bwMode="auto">
            <a:xfrm flipV="1">
              <a:off x="3648" y="192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30"/>
            <p:cNvSpPr>
              <a:spLocks noChangeShapeType="1"/>
            </p:cNvSpPr>
            <p:nvPr/>
          </p:nvSpPr>
          <p:spPr bwMode="auto">
            <a:xfrm flipV="1">
              <a:off x="3744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Line 31"/>
            <p:cNvSpPr>
              <a:spLocks noChangeShapeType="1"/>
            </p:cNvSpPr>
            <p:nvPr/>
          </p:nvSpPr>
          <p:spPr bwMode="auto">
            <a:xfrm>
              <a:off x="5488" y="25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Rectangle 32"/>
            <p:cNvSpPr>
              <a:spLocks noChangeArrowheads="1"/>
            </p:cNvSpPr>
            <p:nvPr/>
          </p:nvSpPr>
          <p:spPr bwMode="auto">
            <a:xfrm>
              <a:off x="4144" y="201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4" name="Line 33"/>
            <p:cNvSpPr>
              <a:spLocks noChangeShapeType="1"/>
            </p:cNvSpPr>
            <p:nvPr/>
          </p:nvSpPr>
          <p:spPr bwMode="auto">
            <a:xfrm>
              <a:off x="5056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5" name="Line 34"/>
            <p:cNvSpPr>
              <a:spLocks noChangeShapeType="1"/>
            </p:cNvSpPr>
            <p:nvPr/>
          </p:nvSpPr>
          <p:spPr bwMode="auto">
            <a:xfrm>
              <a:off x="3904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6" name="Line 35"/>
            <p:cNvSpPr>
              <a:spLocks noChangeShapeType="1"/>
            </p:cNvSpPr>
            <p:nvPr/>
          </p:nvSpPr>
          <p:spPr bwMode="auto">
            <a:xfrm>
              <a:off x="4000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7" name="Line 36"/>
            <p:cNvSpPr>
              <a:spLocks noChangeShapeType="1"/>
            </p:cNvSpPr>
            <p:nvPr/>
          </p:nvSpPr>
          <p:spPr bwMode="auto">
            <a:xfrm>
              <a:off x="4000" y="27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8" name="Text Box 37"/>
            <p:cNvSpPr txBox="1">
              <a:spLocks noChangeArrowheads="1"/>
            </p:cNvSpPr>
            <p:nvPr/>
          </p:nvSpPr>
          <p:spPr bwMode="auto">
            <a:xfrm>
              <a:off x="4096" y="2304"/>
              <a:ext cx="4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Data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29789" name="Text Box 38"/>
            <p:cNvSpPr txBox="1">
              <a:spLocks noChangeArrowheads="1"/>
            </p:cNvSpPr>
            <p:nvPr/>
          </p:nvSpPr>
          <p:spPr bwMode="auto">
            <a:xfrm>
              <a:off x="4096" y="2112"/>
              <a:ext cx="4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29790" name="Text Box 39"/>
            <p:cNvSpPr txBox="1">
              <a:spLocks noChangeArrowheads="1"/>
            </p:cNvSpPr>
            <p:nvPr/>
          </p:nvSpPr>
          <p:spPr bwMode="auto">
            <a:xfrm>
              <a:off x="4096" y="2640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29791" name="Text Box 40"/>
            <p:cNvSpPr txBox="1">
              <a:spLocks noChangeArrowheads="1"/>
            </p:cNvSpPr>
            <p:nvPr/>
          </p:nvSpPr>
          <p:spPr bwMode="auto">
            <a:xfrm>
              <a:off x="4528" y="2400"/>
              <a:ext cx="57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Data</a:t>
              </a:r>
            </a:p>
          </p:txBody>
        </p:sp>
        <p:sp>
          <p:nvSpPr>
            <p:cNvPr id="29792" name="Line 41"/>
            <p:cNvSpPr>
              <a:spLocks noChangeShapeType="1"/>
            </p:cNvSpPr>
            <p:nvPr/>
          </p:nvSpPr>
          <p:spPr bwMode="auto">
            <a:xfrm>
              <a:off x="4576" y="1824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3" name="Rectangle 42"/>
            <p:cNvSpPr>
              <a:spLocks noChangeArrowheads="1"/>
            </p:cNvSpPr>
            <p:nvPr/>
          </p:nvSpPr>
          <p:spPr bwMode="auto">
            <a:xfrm>
              <a:off x="4320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MemWrite</a:t>
              </a:r>
            </a:p>
          </p:txBody>
        </p:sp>
        <p:sp>
          <p:nvSpPr>
            <p:cNvPr id="29794" name="Rectangle 43"/>
            <p:cNvSpPr>
              <a:spLocks noChangeArrowheads="1"/>
            </p:cNvSpPr>
            <p:nvPr/>
          </p:nvSpPr>
          <p:spPr bwMode="auto">
            <a:xfrm>
              <a:off x="4336" y="312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MemRead</a:t>
              </a:r>
            </a:p>
          </p:txBody>
        </p:sp>
        <p:sp>
          <p:nvSpPr>
            <p:cNvPr id="29795" name="Line 44"/>
            <p:cNvSpPr>
              <a:spLocks noChangeShapeType="1"/>
            </p:cNvSpPr>
            <p:nvPr/>
          </p:nvSpPr>
          <p:spPr bwMode="auto">
            <a:xfrm>
              <a:off x="4576" y="2928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6" name="Line 45"/>
            <p:cNvSpPr>
              <a:spLocks noChangeShapeType="1"/>
            </p:cNvSpPr>
            <p:nvPr/>
          </p:nvSpPr>
          <p:spPr bwMode="auto">
            <a:xfrm>
              <a:off x="1744" y="3792"/>
              <a:ext cx="3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7" name="Line 46"/>
            <p:cNvSpPr>
              <a:spLocks noChangeShapeType="1"/>
            </p:cNvSpPr>
            <p:nvPr/>
          </p:nvSpPr>
          <p:spPr bwMode="auto">
            <a:xfrm>
              <a:off x="2992" y="302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8" name="Line 47"/>
            <p:cNvSpPr>
              <a:spLocks noChangeShapeType="1"/>
            </p:cNvSpPr>
            <p:nvPr/>
          </p:nvSpPr>
          <p:spPr bwMode="auto">
            <a:xfrm>
              <a:off x="2848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" name="Oval 48"/>
            <p:cNvSpPr>
              <a:spLocks noChangeArrowheads="1"/>
            </p:cNvSpPr>
            <p:nvPr/>
          </p:nvSpPr>
          <p:spPr bwMode="auto">
            <a:xfrm>
              <a:off x="2464" y="3120"/>
              <a:ext cx="384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" name="Rectangle 49"/>
            <p:cNvSpPr>
              <a:spLocks noChangeArrowheads="1"/>
            </p:cNvSpPr>
            <p:nvPr/>
          </p:nvSpPr>
          <p:spPr bwMode="auto">
            <a:xfrm>
              <a:off x="2496" y="3216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Sign</a:t>
              </a:r>
            </a:p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Extend</a:t>
              </a:r>
            </a:p>
          </p:txBody>
        </p:sp>
        <p:sp>
          <p:nvSpPr>
            <p:cNvPr id="29801" name="Line 50"/>
            <p:cNvSpPr>
              <a:spLocks noChangeShapeType="1"/>
            </p:cNvSpPr>
            <p:nvPr/>
          </p:nvSpPr>
          <p:spPr bwMode="auto">
            <a:xfrm>
              <a:off x="1840" y="336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2" name="Line 51"/>
            <p:cNvSpPr>
              <a:spLocks noChangeShapeType="1"/>
            </p:cNvSpPr>
            <p:nvPr/>
          </p:nvSpPr>
          <p:spPr bwMode="auto">
            <a:xfrm>
              <a:off x="2256" y="3312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3" name="Line 52"/>
            <p:cNvSpPr>
              <a:spLocks noChangeShapeType="1"/>
            </p:cNvSpPr>
            <p:nvPr/>
          </p:nvSpPr>
          <p:spPr bwMode="auto">
            <a:xfrm>
              <a:off x="2896" y="3312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4" name="Text Box 53"/>
            <p:cNvSpPr txBox="1">
              <a:spLocks noChangeArrowheads="1"/>
            </p:cNvSpPr>
            <p:nvPr/>
          </p:nvSpPr>
          <p:spPr bwMode="auto">
            <a:xfrm>
              <a:off x="2256" y="3360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16</a:t>
              </a:r>
            </a:p>
          </p:txBody>
        </p:sp>
        <p:sp>
          <p:nvSpPr>
            <p:cNvPr id="29805" name="Text Box 54"/>
            <p:cNvSpPr txBox="1">
              <a:spLocks noChangeArrowheads="1"/>
            </p:cNvSpPr>
            <p:nvPr/>
          </p:nvSpPr>
          <p:spPr bwMode="auto">
            <a:xfrm>
              <a:off x="2896" y="3360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32</a:t>
              </a:r>
            </a:p>
          </p:txBody>
        </p:sp>
        <p:sp>
          <p:nvSpPr>
            <p:cNvPr id="29806" name="Line 55"/>
            <p:cNvSpPr>
              <a:spLocks noChangeShapeType="1"/>
            </p:cNvSpPr>
            <p:nvPr/>
          </p:nvSpPr>
          <p:spPr bwMode="auto">
            <a:xfrm>
              <a:off x="2992" y="26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7" name="Line 56"/>
            <p:cNvSpPr>
              <a:spLocks noChangeShapeType="1"/>
            </p:cNvSpPr>
            <p:nvPr/>
          </p:nvSpPr>
          <p:spPr bwMode="auto">
            <a:xfrm>
              <a:off x="5104" y="273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8" name="Line 57"/>
            <p:cNvSpPr>
              <a:spLocks noChangeShapeType="1"/>
            </p:cNvSpPr>
            <p:nvPr/>
          </p:nvSpPr>
          <p:spPr bwMode="auto">
            <a:xfrm>
              <a:off x="3072" y="2880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9" name="Line 58"/>
            <p:cNvSpPr>
              <a:spLocks noChangeShapeType="1"/>
            </p:cNvSpPr>
            <p:nvPr/>
          </p:nvSpPr>
          <p:spPr bwMode="auto">
            <a:xfrm>
              <a:off x="1744" y="28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0" name="AutoShape 59"/>
            <p:cNvSpPr>
              <a:spLocks noChangeArrowheads="1"/>
            </p:cNvSpPr>
            <p:nvPr/>
          </p:nvSpPr>
          <p:spPr bwMode="auto">
            <a:xfrm rot="-5400000">
              <a:off x="5096" y="2552"/>
              <a:ext cx="432" cy="128"/>
            </a:xfrm>
            <a:custGeom>
              <a:avLst/>
              <a:gdLst>
                <a:gd name="T0" fmla="*/ 8 w 21600"/>
                <a:gd name="T1" fmla="*/ 0 h 21600"/>
                <a:gd name="T2" fmla="*/ 4 w 21600"/>
                <a:gd name="T3" fmla="*/ 1 h 21600"/>
                <a:gd name="T4" fmla="*/ 1 w 21600"/>
                <a:gd name="T5" fmla="*/ 0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56 h 21600"/>
                <a:gd name="T14" fmla="*/ 17100 w 21600"/>
                <a:gd name="T15" fmla="*/ 1704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1" name="Line 60"/>
            <p:cNvSpPr>
              <a:spLocks noChangeShapeType="1"/>
            </p:cNvSpPr>
            <p:nvPr/>
          </p:nvSpPr>
          <p:spPr bwMode="auto">
            <a:xfrm>
              <a:off x="5392" y="25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2" name="AutoShape 61"/>
            <p:cNvSpPr>
              <a:spLocks noChangeArrowheads="1"/>
            </p:cNvSpPr>
            <p:nvPr/>
          </p:nvSpPr>
          <p:spPr bwMode="auto">
            <a:xfrm rot="-5400000">
              <a:off x="3032" y="2696"/>
              <a:ext cx="432" cy="128"/>
            </a:xfrm>
            <a:custGeom>
              <a:avLst/>
              <a:gdLst>
                <a:gd name="T0" fmla="*/ 8 w 21600"/>
                <a:gd name="T1" fmla="*/ 0 h 21600"/>
                <a:gd name="T2" fmla="*/ 4 w 21600"/>
                <a:gd name="T3" fmla="*/ 1 h 21600"/>
                <a:gd name="T4" fmla="*/ 1 w 21600"/>
                <a:gd name="T5" fmla="*/ 0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56 h 21600"/>
                <a:gd name="T14" fmla="*/ 17100 w 21600"/>
                <a:gd name="T15" fmla="*/ 1704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3" name="Line 62"/>
            <p:cNvSpPr>
              <a:spLocks noChangeShapeType="1"/>
            </p:cNvSpPr>
            <p:nvPr/>
          </p:nvSpPr>
          <p:spPr bwMode="auto">
            <a:xfrm>
              <a:off x="3328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4" name="Line 63"/>
            <p:cNvSpPr>
              <a:spLocks noChangeShapeType="1"/>
            </p:cNvSpPr>
            <p:nvPr/>
          </p:nvSpPr>
          <p:spPr bwMode="auto">
            <a:xfrm>
              <a:off x="3232" y="1824"/>
              <a:ext cx="0" cy="72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5" name="Line 64"/>
            <p:cNvSpPr>
              <a:spLocks noChangeShapeType="1"/>
            </p:cNvSpPr>
            <p:nvPr/>
          </p:nvSpPr>
          <p:spPr bwMode="auto">
            <a:xfrm>
              <a:off x="5296" y="1824"/>
              <a:ext cx="0" cy="5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6" name="Rectangle 65"/>
            <p:cNvSpPr>
              <a:spLocks noChangeArrowheads="1"/>
            </p:cNvSpPr>
            <p:nvPr/>
          </p:nvSpPr>
          <p:spPr bwMode="auto">
            <a:xfrm>
              <a:off x="4992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MemtoReg</a:t>
              </a:r>
            </a:p>
          </p:txBody>
        </p:sp>
        <p:sp>
          <p:nvSpPr>
            <p:cNvPr id="29817" name="Rectangle 66"/>
            <p:cNvSpPr>
              <a:spLocks noChangeArrowheads="1"/>
            </p:cNvSpPr>
            <p:nvPr/>
          </p:nvSpPr>
          <p:spPr bwMode="auto">
            <a:xfrm>
              <a:off x="3024" y="1632"/>
              <a:ext cx="432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ALUSrc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248096" y="1143000"/>
            <a:ext cx="2565400" cy="4876800"/>
            <a:chOff x="224" y="720"/>
            <a:chExt cx="1616" cy="3072"/>
          </a:xfrm>
        </p:grpSpPr>
        <p:grpSp>
          <p:nvGrpSpPr>
            <p:cNvPr id="4" name="Group 68"/>
            <p:cNvGrpSpPr>
              <a:grpSpLocks/>
            </p:cNvGrpSpPr>
            <p:nvPr/>
          </p:nvGrpSpPr>
          <p:grpSpPr bwMode="auto">
            <a:xfrm>
              <a:off x="1200" y="816"/>
              <a:ext cx="240" cy="624"/>
              <a:chOff x="1392" y="2880"/>
              <a:chExt cx="288" cy="480"/>
            </a:xfrm>
          </p:grpSpPr>
          <p:sp>
            <p:nvSpPr>
              <p:cNvPr id="29748" name="Line 69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9" name="Line 70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0" name="Line 71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1" name="Line 72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2" name="Line 73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3" name="Line 74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4" name="Line 75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30" name="Rectangle 76"/>
            <p:cNvSpPr>
              <a:spLocks noChangeArrowheads="1"/>
            </p:cNvSpPr>
            <p:nvPr/>
          </p:nvSpPr>
          <p:spPr bwMode="auto">
            <a:xfrm>
              <a:off x="752" y="201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Rectangle 77"/>
            <p:cNvSpPr>
              <a:spLocks noChangeArrowheads="1"/>
            </p:cNvSpPr>
            <p:nvPr/>
          </p:nvSpPr>
          <p:spPr bwMode="auto">
            <a:xfrm>
              <a:off x="416" y="2256"/>
              <a:ext cx="144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Line 78"/>
            <p:cNvSpPr>
              <a:spLocks noChangeShapeType="1"/>
            </p:cNvSpPr>
            <p:nvPr/>
          </p:nvSpPr>
          <p:spPr bwMode="auto">
            <a:xfrm>
              <a:off x="560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79"/>
            <p:cNvSpPr>
              <a:spLocks noChangeShapeType="1"/>
            </p:cNvSpPr>
            <p:nvPr/>
          </p:nvSpPr>
          <p:spPr bwMode="auto">
            <a:xfrm>
              <a:off x="624" y="91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80"/>
            <p:cNvSpPr>
              <a:spLocks noChangeShapeType="1"/>
            </p:cNvSpPr>
            <p:nvPr/>
          </p:nvSpPr>
          <p:spPr bwMode="auto">
            <a:xfrm>
              <a:off x="960" y="134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81"/>
            <p:cNvSpPr>
              <a:spLocks noChangeShapeType="1"/>
            </p:cNvSpPr>
            <p:nvPr/>
          </p:nvSpPr>
          <p:spPr bwMode="auto">
            <a:xfrm>
              <a:off x="1440" y="11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Text Box 82"/>
            <p:cNvSpPr txBox="1">
              <a:spLocks noChangeArrowheads="1"/>
            </p:cNvSpPr>
            <p:nvPr/>
          </p:nvSpPr>
          <p:spPr bwMode="auto">
            <a:xfrm>
              <a:off x="704" y="2352"/>
              <a:ext cx="46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</a:t>
              </a:r>
            </a:p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29737" name="Text Box 83"/>
            <p:cNvSpPr txBox="1">
              <a:spLocks noChangeArrowheads="1"/>
            </p:cNvSpPr>
            <p:nvPr/>
          </p:nvSpPr>
          <p:spPr bwMode="auto">
            <a:xfrm>
              <a:off x="1184" y="2400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Instruction</a:t>
              </a:r>
            </a:p>
          </p:txBody>
        </p:sp>
        <p:sp>
          <p:nvSpPr>
            <p:cNvPr id="29738" name="Text Box 84"/>
            <p:cNvSpPr txBox="1">
              <a:spLocks noChangeArrowheads="1"/>
            </p:cNvSpPr>
            <p:nvPr/>
          </p:nvSpPr>
          <p:spPr bwMode="auto">
            <a:xfrm>
              <a:off x="896" y="2064"/>
              <a:ext cx="61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Instruction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29739" name="Text Box 85"/>
            <p:cNvSpPr txBox="1">
              <a:spLocks noChangeArrowheads="1"/>
            </p:cNvSpPr>
            <p:nvPr/>
          </p:nvSpPr>
          <p:spPr bwMode="auto">
            <a:xfrm>
              <a:off x="1200" y="1056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Add</a:t>
              </a:r>
            </a:p>
          </p:txBody>
        </p:sp>
        <p:sp>
          <p:nvSpPr>
            <p:cNvPr id="29740" name="Text Box 86"/>
            <p:cNvSpPr txBox="1">
              <a:spLocks noChangeArrowheads="1"/>
            </p:cNvSpPr>
            <p:nvPr/>
          </p:nvSpPr>
          <p:spPr bwMode="auto">
            <a:xfrm>
              <a:off x="368" y="2400"/>
              <a:ext cx="24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PC</a:t>
              </a:r>
            </a:p>
          </p:txBody>
        </p:sp>
        <p:sp>
          <p:nvSpPr>
            <p:cNvPr id="29741" name="Line 87"/>
            <p:cNvSpPr>
              <a:spLocks noChangeShapeType="1"/>
            </p:cNvSpPr>
            <p:nvPr/>
          </p:nvSpPr>
          <p:spPr bwMode="auto">
            <a:xfrm>
              <a:off x="224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Text Box 88"/>
            <p:cNvSpPr txBox="1">
              <a:spLocks noChangeArrowheads="1"/>
            </p:cNvSpPr>
            <p:nvPr/>
          </p:nvSpPr>
          <p:spPr bwMode="auto">
            <a:xfrm>
              <a:off x="816" y="1248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4</a:t>
              </a:r>
            </a:p>
          </p:txBody>
        </p:sp>
        <p:sp>
          <p:nvSpPr>
            <p:cNvPr id="29743" name="Line 89"/>
            <p:cNvSpPr>
              <a:spLocks noChangeShapeType="1"/>
            </p:cNvSpPr>
            <p:nvPr/>
          </p:nvSpPr>
          <p:spPr bwMode="auto">
            <a:xfrm>
              <a:off x="1664" y="2496"/>
              <a:ext cx="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Line 90"/>
            <p:cNvSpPr>
              <a:spLocks noChangeShapeType="1"/>
            </p:cNvSpPr>
            <p:nvPr/>
          </p:nvSpPr>
          <p:spPr bwMode="auto">
            <a:xfrm>
              <a:off x="1840" y="2112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Line 91"/>
            <p:cNvSpPr>
              <a:spLocks noChangeShapeType="1"/>
            </p:cNvSpPr>
            <p:nvPr/>
          </p:nvSpPr>
          <p:spPr bwMode="auto">
            <a:xfrm>
              <a:off x="1744" y="2832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Line 92"/>
            <p:cNvSpPr>
              <a:spLocks noChangeShapeType="1"/>
            </p:cNvSpPr>
            <p:nvPr/>
          </p:nvSpPr>
          <p:spPr bwMode="auto">
            <a:xfrm>
              <a:off x="624" y="912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Line 93"/>
            <p:cNvSpPr>
              <a:spLocks noChangeShapeType="1"/>
            </p:cNvSpPr>
            <p:nvPr/>
          </p:nvSpPr>
          <p:spPr bwMode="auto">
            <a:xfrm>
              <a:off x="240" y="720"/>
              <a:ext cx="0" cy="17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273496" y="1143000"/>
            <a:ext cx="6705600" cy="4191000"/>
            <a:chOff x="240" y="720"/>
            <a:chExt cx="4224" cy="2640"/>
          </a:xfrm>
        </p:grpSpPr>
        <p:sp>
          <p:nvSpPr>
            <p:cNvPr id="29705" name="Line 95"/>
            <p:cNvSpPr>
              <a:spLocks noChangeShapeType="1"/>
            </p:cNvSpPr>
            <p:nvPr/>
          </p:nvSpPr>
          <p:spPr bwMode="auto">
            <a:xfrm>
              <a:off x="240" y="720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96"/>
            <p:cNvSpPr>
              <a:spLocks noChangeShapeType="1"/>
            </p:cNvSpPr>
            <p:nvPr/>
          </p:nvSpPr>
          <p:spPr bwMode="auto">
            <a:xfrm>
              <a:off x="3072" y="1440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Oval 97"/>
            <p:cNvSpPr>
              <a:spLocks noChangeArrowheads="1"/>
            </p:cNvSpPr>
            <p:nvPr/>
          </p:nvSpPr>
          <p:spPr bwMode="auto">
            <a:xfrm>
              <a:off x="3216" y="1248"/>
              <a:ext cx="288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98"/>
            <p:cNvSpPr>
              <a:spLocks noChangeArrowheads="1"/>
            </p:cNvSpPr>
            <p:nvPr/>
          </p:nvSpPr>
          <p:spPr bwMode="auto">
            <a:xfrm>
              <a:off x="3216" y="129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Shift</a:t>
              </a:r>
            </a:p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left 2</a:t>
              </a:r>
            </a:p>
          </p:txBody>
        </p:sp>
        <p:sp>
          <p:nvSpPr>
            <p:cNvPr id="29709" name="Line 99"/>
            <p:cNvSpPr>
              <a:spLocks noChangeShapeType="1"/>
            </p:cNvSpPr>
            <p:nvPr/>
          </p:nvSpPr>
          <p:spPr bwMode="auto">
            <a:xfrm>
              <a:off x="3072" y="14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100"/>
            <p:cNvSpPr>
              <a:spLocks noChangeShapeType="1"/>
            </p:cNvSpPr>
            <p:nvPr/>
          </p:nvSpPr>
          <p:spPr bwMode="auto">
            <a:xfrm>
              <a:off x="1440" y="1104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01"/>
            <p:cNvGrpSpPr>
              <a:grpSpLocks/>
            </p:cNvGrpSpPr>
            <p:nvPr/>
          </p:nvGrpSpPr>
          <p:grpSpPr bwMode="auto">
            <a:xfrm>
              <a:off x="3648" y="1008"/>
              <a:ext cx="240" cy="576"/>
              <a:chOff x="1392" y="2880"/>
              <a:chExt cx="288" cy="480"/>
            </a:xfrm>
          </p:grpSpPr>
          <p:sp>
            <p:nvSpPr>
              <p:cNvPr id="29722" name="Line 102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Line 103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4" name="Line 104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105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6" name="Line 106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7" name="Line 107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8" name="Line 108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2" name="Text Box 109"/>
            <p:cNvSpPr txBox="1">
              <a:spLocks noChangeArrowheads="1"/>
            </p:cNvSpPr>
            <p:nvPr/>
          </p:nvSpPr>
          <p:spPr bwMode="auto">
            <a:xfrm>
              <a:off x="3648" y="1200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Add</a:t>
              </a:r>
            </a:p>
          </p:txBody>
        </p:sp>
        <p:sp>
          <p:nvSpPr>
            <p:cNvPr id="29713" name="Line 110"/>
            <p:cNvSpPr>
              <a:spLocks noChangeShapeType="1"/>
            </p:cNvSpPr>
            <p:nvPr/>
          </p:nvSpPr>
          <p:spPr bwMode="auto">
            <a:xfrm>
              <a:off x="3504" y="14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11"/>
            <p:cNvSpPr>
              <a:spLocks noChangeShapeType="1"/>
            </p:cNvSpPr>
            <p:nvPr/>
          </p:nvSpPr>
          <p:spPr bwMode="auto">
            <a:xfrm>
              <a:off x="3888" y="12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AutoShape 112"/>
            <p:cNvSpPr>
              <a:spLocks noChangeArrowheads="1"/>
            </p:cNvSpPr>
            <p:nvPr/>
          </p:nvSpPr>
          <p:spPr bwMode="auto">
            <a:xfrm rot="-5400000">
              <a:off x="3840" y="1056"/>
              <a:ext cx="528" cy="144"/>
            </a:xfrm>
            <a:custGeom>
              <a:avLst/>
              <a:gdLst>
                <a:gd name="T0" fmla="*/ 11 w 21600"/>
                <a:gd name="T1" fmla="*/ 0 h 21600"/>
                <a:gd name="T2" fmla="*/ 6 w 21600"/>
                <a:gd name="T3" fmla="*/ 1 h 21600"/>
                <a:gd name="T4" fmla="*/ 2 w 21600"/>
                <a:gd name="T5" fmla="*/ 0 h 21600"/>
                <a:gd name="T6" fmla="*/ 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113"/>
            <p:cNvSpPr>
              <a:spLocks noChangeShapeType="1"/>
            </p:cNvSpPr>
            <p:nvPr/>
          </p:nvSpPr>
          <p:spPr bwMode="auto">
            <a:xfrm>
              <a:off x="3072" y="96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114"/>
            <p:cNvSpPr>
              <a:spLocks noChangeShapeType="1"/>
            </p:cNvSpPr>
            <p:nvPr/>
          </p:nvSpPr>
          <p:spPr bwMode="auto">
            <a:xfrm>
              <a:off x="3072" y="9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15"/>
            <p:cNvSpPr>
              <a:spLocks noChangeShapeType="1"/>
            </p:cNvSpPr>
            <p:nvPr/>
          </p:nvSpPr>
          <p:spPr bwMode="auto">
            <a:xfrm>
              <a:off x="4176" y="1152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16"/>
            <p:cNvSpPr>
              <a:spLocks noChangeShapeType="1"/>
            </p:cNvSpPr>
            <p:nvPr/>
          </p:nvSpPr>
          <p:spPr bwMode="auto">
            <a:xfrm>
              <a:off x="4272" y="7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17"/>
            <p:cNvSpPr>
              <a:spLocks noChangeShapeType="1"/>
            </p:cNvSpPr>
            <p:nvPr/>
          </p:nvSpPr>
          <p:spPr bwMode="auto">
            <a:xfrm>
              <a:off x="4128" y="1296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Rectangle 118"/>
            <p:cNvSpPr>
              <a:spLocks noChangeArrowheads="1"/>
            </p:cNvSpPr>
            <p:nvPr/>
          </p:nvSpPr>
          <p:spPr bwMode="auto">
            <a:xfrm>
              <a:off x="4032" y="1440"/>
              <a:ext cx="432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 dirty="0" err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PCSrc</a:t>
              </a:r>
              <a:endParaRPr lang="en-US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702" name="Line 119"/>
          <p:cNvSpPr>
            <a:spLocks noChangeShapeType="1"/>
          </p:cNvSpPr>
          <p:nvPr/>
        </p:nvSpPr>
        <p:spPr bwMode="auto">
          <a:xfrm>
            <a:off x="4769296" y="4572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120"/>
          <p:cNvSpPr>
            <a:spLocks noChangeShapeType="1"/>
          </p:cNvSpPr>
          <p:nvPr/>
        </p:nvSpPr>
        <p:spPr bwMode="auto">
          <a:xfrm>
            <a:off x="273496" y="11430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2" name="Straight Connector 121"/>
          <p:cNvCxnSpPr>
            <a:stCxn id="29703" idx="1"/>
          </p:cNvCxnSpPr>
          <p:nvPr/>
        </p:nvCxnSpPr>
        <p:spPr>
          <a:xfrm>
            <a:off x="2483296" y="1143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" name="TextBox 122"/>
          <p:cNvSpPr txBox="1"/>
          <p:nvPr/>
        </p:nvSpPr>
        <p:spPr>
          <a:xfrm>
            <a:off x="3245296" y="1447800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PC + 4</a:t>
            </a:r>
            <a:endParaRPr lang="en-US" sz="1600" b="1" dirty="0"/>
          </a:p>
        </p:txBody>
      </p:sp>
      <p:sp>
        <p:nvSpPr>
          <p:cNvPr id="124" name="Line Callout 1 123"/>
          <p:cNvSpPr/>
          <p:nvPr/>
        </p:nvSpPr>
        <p:spPr>
          <a:xfrm>
            <a:off x="6979096" y="914400"/>
            <a:ext cx="2057400" cy="838200"/>
          </a:xfrm>
          <a:prstGeom prst="borderCallout1">
            <a:avLst>
              <a:gd name="adj1" fmla="val 81099"/>
              <a:gd name="adj2" fmla="val -978"/>
              <a:gd name="adj3" fmla="val 90305"/>
              <a:gd name="adj4" fmla="val -27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3CC"/>
                </a:solidFill>
              </a:rPr>
              <a:t>Select PC+4 or branch offset address</a:t>
            </a:r>
            <a:endParaRPr lang="en-US" b="1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0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39"/>
          <p:cNvSpPr txBox="1">
            <a:spLocks noChangeArrowheads="1"/>
          </p:cNvSpPr>
          <p:nvPr/>
        </p:nvSpPr>
        <p:spPr bwMode="auto">
          <a:xfrm>
            <a:off x="2695575" y="1136104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26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r>
              <a:rPr lang="en-US" dirty="0" smtClean="0"/>
              <a:t>Adding the Jump Portion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06688" y="2736304"/>
            <a:ext cx="6081712" cy="3429000"/>
            <a:chOff x="1744" y="1632"/>
            <a:chExt cx="3831" cy="2160"/>
          </a:xfrm>
        </p:grpSpPr>
        <p:sp>
          <p:nvSpPr>
            <p:cNvPr id="30795" name="Rectangle 4"/>
            <p:cNvSpPr>
              <a:spLocks noChangeArrowheads="1"/>
            </p:cNvSpPr>
            <p:nvPr/>
          </p:nvSpPr>
          <p:spPr bwMode="auto">
            <a:xfrm>
              <a:off x="2016" y="201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6" name="Line 5"/>
            <p:cNvSpPr>
              <a:spLocks noChangeShapeType="1"/>
            </p:cNvSpPr>
            <p:nvPr/>
          </p:nvSpPr>
          <p:spPr bwMode="auto">
            <a:xfrm>
              <a:off x="1824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Line 6"/>
            <p:cNvSpPr>
              <a:spLocks noChangeShapeType="1"/>
            </p:cNvSpPr>
            <p:nvPr/>
          </p:nvSpPr>
          <p:spPr bwMode="auto">
            <a:xfrm>
              <a:off x="1824" y="259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7"/>
            <p:cNvSpPr>
              <a:spLocks noChangeShapeType="1"/>
            </p:cNvSpPr>
            <p:nvPr/>
          </p:nvSpPr>
          <p:spPr bwMode="auto">
            <a:xfrm>
              <a:off x="5104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Line 8"/>
            <p:cNvSpPr>
              <a:spLocks noChangeShapeType="1"/>
            </p:cNvSpPr>
            <p:nvPr/>
          </p:nvSpPr>
          <p:spPr bwMode="auto">
            <a:xfrm>
              <a:off x="1824" y="21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Line 9"/>
            <p:cNvSpPr>
              <a:spLocks noChangeShapeType="1"/>
            </p:cNvSpPr>
            <p:nvPr/>
          </p:nvSpPr>
          <p:spPr bwMode="auto">
            <a:xfrm>
              <a:off x="2928" y="2256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10"/>
            <p:cNvSpPr>
              <a:spLocks noChangeShapeType="1"/>
            </p:cNvSpPr>
            <p:nvPr/>
          </p:nvSpPr>
          <p:spPr bwMode="auto">
            <a:xfrm>
              <a:off x="2944" y="2640"/>
              <a:ext cx="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11"/>
            <p:cNvSpPr>
              <a:spLocks noChangeShapeType="1"/>
            </p:cNvSpPr>
            <p:nvPr/>
          </p:nvSpPr>
          <p:spPr bwMode="auto">
            <a:xfrm>
              <a:off x="3904" y="3360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12"/>
            <p:cNvSpPr>
              <a:spLocks noChangeShapeType="1"/>
            </p:cNvSpPr>
            <p:nvPr/>
          </p:nvSpPr>
          <p:spPr bwMode="auto">
            <a:xfrm>
              <a:off x="3808" y="249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Line 13"/>
            <p:cNvSpPr>
              <a:spLocks noChangeShapeType="1"/>
            </p:cNvSpPr>
            <p:nvPr/>
          </p:nvSpPr>
          <p:spPr bwMode="auto">
            <a:xfrm flipH="1">
              <a:off x="3904" y="220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Text Box 14"/>
            <p:cNvSpPr txBox="1">
              <a:spLocks noChangeArrowheads="1"/>
            </p:cNvSpPr>
            <p:nvPr/>
          </p:nvSpPr>
          <p:spPr bwMode="auto">
            <a:xfrm>
              <a:off x="1968" y="273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30806" name="Text Box 15"/>
            <p:cNvSpPr txBox="1">
              <a:spLocks noChangeArrowheads="1"/>
            </p:cNvSpPr>
            <p:nvPr/>
          </p:nvSpPr>
          <p:spPr bwMode="auto">
            <a:xfrm>
              <a:off x="1968" y="2016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1</a:t>
              </a:r>
            </a:p>
          </p:txBody>
        </p:sp>
        <p:sp>
          <p:nvSpPr>
            <p:cNvPr id="30807" name="Text Box 16"/>
            <p:cNvSpPr txBox="1">
              <a:spLocks noChangeArrowheads="1"/>
            </p:cNvSpPr>
            <p:nvPr/>
          </p:nvSpPr>
          <p:spPr bwMode="auto">
            <a:xfrm>
              <a:off x="1968" y="2256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2</a:t>
              </a:r>
            </a:p>
          </p:txBody>
        </p:sp>
        <p:sp>
          <p:nvSpPr>
            <p:cNvPr id="30808" name="Text Box 17"/>
            <p:cNvSpPr txBox="1">
              <a:spLocks noChangeArrowheads="1"/>
            </p:cNvSpPr>
            <p:nvPr/>
          </p:nvSpPr>
          <p:spPr bwMode="auto">
            <a:xfrm>
              <a:off x="1968" y="249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Addr</a:t>
              </a:r>
            </a:p>
          </p:txBody>
        </p:sp>
        <p:sp>
          <p:nvSpPr>
            <p:cNvPr id="30809" name="Text Box 18"/>
            <p:cNvSpPr txBox="1">
              <a:spLocks noChangeArrowheads="1"/>
            </p:cNvSpPr>
            <p:nvPr/>
          </p:nvSpPr>
          <p:spPr bwMode="auto">
            <a:xfrm>
              <a:off x="2172" y="2160"/>
              <a:ext cx="49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Register</a:t>
              </a:r>
            </a:p>
            <a:p>
              <a:pPr algn="ctr" eaLnBrk="0" hangingPunct="0"/>
              <a:endParaRPr lang="en-US" sz="1200" b="1"/>
            </a:p>
            <a:p>
              <a:pPr algn="ctr" eaLnBrk="0" hangingPunct="0"/>
              <a:r>
                <a:rPr lang="en-US" sz="1200" b="1"/>
                <a:t>File</a:t>
              </a:r>
            </a:p>
          </p:txBody>
        </p:sp>
        <p:sp>
          <p:nvSpPr>
            <p:cNvPr id="30810" name="Text Box 19"/>
            <p:cNvSpPr txBox="1">
              <a:spLocks noChangeArrowheads="1"/>
            </p:cNvSpPr>
            <p:nvPr/>
          </p:nvSpPr>
          <p:spPr bwMode="auto">
            <a:xfrm>
              <a:off x="2544" y="2112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1</a:t>
              </a:r>
            </a:p>
          </p:txBody>
        </p:sp>
        <p:sp>
          <p:nvSpPr>
            <p:cNvPr id="30811" name="Text Box 20"/>
            <p:cNvSpPr txBox="1">
              <a:spLocks noChangeArrowheads="1"/>
            </p:cNvSpPr>
            <p:nvPr/>
          </p:nvSpPr>
          <p:spPr bwMode="auto">
            <a:xfrm>
              <a:off x="2560" y="2544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2</a:t>
              </a:r>
            </a:p>
          </p:txBody>
        </p:sp>
        <p:sp>
          <p:nvSpPr>
            <p:cNvPr id="30812" name="Freeform 21"/>
            <p:cNvSpPr>
              <a:spLocks/>
            </p:cNvSpPr>
            <p:nvPr/>
          </p:nvSpPr>
          <p:spPr bwMode="auto">
            <a:xfrm>
              <a:off x="3456" y="2064"/>
              <a:ext cx="336" cy="816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317 h 1099"/>
                <a:gd name="T4" fmla="*/ 96 w 388"/>
                <a:gd name="T5" fmla="*/ 411 h 1099"/>
                <a:gd name="T6" fmla="*/ 0 w 388"/>
                <a:gd name="T7" fmla="*/ 498 h 1099"/>
                <a:gd name="T8" fmla="*/ 0 w 388"/>
                <a:gd name="T9" fmla="*/ 815 h 1099"/>
                <a:gd name="T10" fmla="*/ 335 w 388"/>
                <a:gd name="T11" fmla="*/ 587 h 1099"/>
                <a:gd name="T12" fmla="*/ 335 w 388"/>
                <a:gd name="T13" fmla="*/ 229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3" name="Rectangle 22"/>
            <p:cNvSpPr>
              <a:spLocks noChangeArrowheads="1"/>
            </p:cNvSpPr>
            <p:nvPr/>
          </p:nvSpPr>
          <p:spPr bwMode="auto">
            <a:xfrm>
              <a:off x="3520" y="2448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30814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4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ovf</a:t>
              </a:r>
            </a:p>
          </p:txBody>
        </p:sp>
        <p:sp>
          <p:nvSpPr>
            <p:cNvPr id="30815" name="Rectangle 24"/>
            <p:cNvSpPr>
              <a:spLocks noChangeArrowheads="1"/>
            </p:cNvSpPr>
            <p:nvPr/>
          </p:nvSpPr>
          <p:spPr bwMode="auto">
            <a:xfrm>
              <a:off x="3648" y="192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30816" name="Rectangle 25"/>
            <p:cNvSpPr>
              <a:spLocks noChangeArrowheads="1"/>
            </p:cNvSpPr>
            <p:nvPr/>
          </p:nvSpPr>
          <p:spPr bwMode="auto">
            <a:xfrm>
              <a:off x="3504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ALU control</a:t>
              </a:r>
            </a:p>
          </p:txBody>
        </p:sp>
        <p:sp>
          <p:nvSpPr>
            <p:cNvPr id="30817" name="Line 26"/>
            <p:cNvSpPr>
              <a:spLocks noChangeShapeType="1"/>
            </p:cNvSpPr>
            <p:nvPr/>
          </p:nvSpPr>
          <p:spPr bwMode="auto">
            <a:xfrm>
              <a:off x="3552" y="1824"/>
              <a:ext cx="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8" name="Line 27"/>
            <p:cNvSpPr>
              <a:spLocks noChangeShapeType="1"/>
            </p:cNvSpPr>
            <p:nvPr/>
          </p:nvSpPr>
          <p:spPr bwMode="auto">
            <a:xfrm>
              <a:off x="2448" y="1824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9" name="Rectangle 28"/>
            <p:cNvSpPr>
              <a:spLocks noChangeArrowheads="1"/>
            </p:cNvSpPr>
            <p:nvPr/>
          </p:nvSpPr>
          <p:spPr bwMode="auto">
            <a:xfrm>
              <a:off x="2240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RegWrite</a:t>
              </a:r>
            </a:p>
          </p:txBody>
        </p:sp>
        <p:sp>
          <p:nvSpPr>
            <p:cNvPr id="30820" name="Line 29"/>
            <p:cNvSpPr>
              <a:spLocks noChangeShapeType="1"/>
            </p:cNvSpPr>
            <p:nvPr/>
          </p:nvSpPr>
          <p:spPr bwMode="auto">
            <a:xfrm flipV="1">
              <a:off x="3648" y="192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1" name="Line 30"/>
            <p:cNvSpPr>
              <a:spLocks noChangeShapeType="1"/>
            </p:cNvSpPr>
            <p:nvPr/>
          </p:nvSpPr>
          <p:spPr bwMode="auto">
            <a:xfrm flipV="1">
              <a:off x="3744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2" name="Line 31"/>
            <p:cNvSpPr>
              <a:spLocks noChangeShapeType="1"/>
            </p:cNvSpPr>
            <p:nvPr/>
          </p:nvSpPr>
          <p:spPr bwMode="auto">
            <a:xfrm>
              <a:off x="5488" y="25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3" name="Rectangle 32"/>
            <p:cNvSpPr>
              <a:spLocks noChangeArrowheads="1"/>
            </p:cNvSpPr>
            <p:nvPr/>
          </p:nvSpPr>
          <p:spPr bwMode="auto">
            <a:xfrm>
              <a:off x="4144" y="201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4" name="Line 33"/>
            <p:cNvSpPr>
              <a:spLocks noChangeShapeType="1"/>
            </p:cNvSpPr>
            <p:nvPr/>
          </p:nvSpPr>
          <p:spPr bwMode="auto">
            <a:xfrm>
              <a:off x="5056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5" name="Line 34"/>
            <p:cNvSpPr>
              <a:spLocks noChangeShapeType="1"/>
            </p:cNvSpPr>
            <p:nvPr/>
          </p:nvSpPr>
          <p:spPr bwMode="auto">
            <a:xfrm>
              <a:off x="3904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6" name="Line 35"/>
            <p:cNvSpPr>
              <a:spLocks noChangeShapeType="1"/>
            </p:cNvSpPr>
            <p:nvPr/>
          </p:nvSpPr>
          <p:spPr bwMode="auto">
            <a:xfrm>
              <a:off x="4000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7" name="Line 36"/>
            <p:cNvSpPr>
              <a:spLocks noChangeShapeType="1"/>
            </p:cNvSpPr>
            <p:nvPr/>
          </p:nvSpPr>
          <p:spPr bwMode="auto">
            <a:xfrm>
              <a:off x="4000" y="27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8" name="Text Box 37"/>
            <p:cNvSpPr txBox="1">
              <a:spLocks noChangeArrowheads="1"/>
            </p:cNvSpPr>
            <p:nvPr/>
          </p:nvSpPr>
          <p:spPr bwMode="auto">
            <a:xfrm>
              <a:off x="4096" y="2304"/>
              <a:ext cx="4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Data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30829" name="Text Box 38"/>
            <p:cNvSpPr txBox="1">
              <a:spLocks noChangeArrowheads="1"/>
            </p:cNvSpPr>
            <p:nvPr/>
          </p:nvSpPr>
          <p:spPr bwMode="auto">
            <a:xfrm>
              <a:off x="4096" y="2112"/>
              <a:ext cx="4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30830" name="Text Box 39"/>
            <p:cNvSpPr txBox="1">
              <a:spLocks noChangeArrowheads="1"/>
            </p:cNvSpPr>
            <p:nvPr/>
          </p:nvSpPr>
          <p:spPr bwMode="auto">
            <a:xfrm>
              <a:off x="4096" y="2640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30831" name="Text Box 40"/>
            <p:cNvSpPr txBox="1">
              <a:spLocks noChangeArrowheads="1"/>
            </p:cNvSpPr>
            <p:nvPr/>
          </p:nvSpPr>
          <p:spPr bwMode="auto">
            <a:xfrm>
              <a:off x="4528" y="2400"/>
              <a:ext cx="57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Data</a:t>
              </a:r>
            </a:p>
          </p:txBody>
        </p:sp>
        <p:sp>
          <p:nvSpPr>
            <p:cNvPr id="30832" name="Line 41"/>
            <p:cNvSpPr>
              <a:spLocks noChangeShapeType="1"/>
            </p:cNvSpPr>
            <p:nvPr/>
          </p:nvSpPr>
          <p:spPr bwMode="auto">
            <a:xfrm>
              <a:off x="4576" y="1824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3" name="Rectangle 42"/>
            <p:cNvSpPr>
              <a:spLocks noChangeArrowheads="1"/>
            </p:cNvSpPr>
            <p:nvPr/>
          </p:nvSpPr>
          <p:spPr bwMode="auto">
            <a:xfrm>
              <a:off x="4320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MemWrite</a:t>
              </a:r>
            </a:p>
          </p:txBody>
        </p:sp>
        <p:sp>
          <p:nvSpPr>
            <p:cNvPr id="30834" name="Rectangle 43"/>
            <p:cNvSpPr>
              <a:spLocks noChangeArrowheads="1"/>
            </p:cNvSpPr>
            <p:nvPr/>
          </p:nvSpPr>
          <p:spPr bwMode="auto">
            <a:xfrm>
              <a:off x="4336" y="312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MemRead</a:t>
              </a:r>
            </a:p>
          </p:txBody>
        </p:sp>
        <p:sp>
          <p:nvSpPr>
            <p:cNvPr id="30835" name="Line 44"/>
            <p:cNvSpPr>
              <a:spLocks noChangeShapeType="1"/>
            </p:cNvSpPr>
            <p:nvPr/>
          </p:nvSpPr>
          <p:spPr bwMode="auto">
            <a:xfrm>
              <a:off x="4576" y="2928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6" name="Line 45"/>
            <p:cNvSpPr>
              <a:spLocks noChangeShapeType="1"/>
            </p:cNvSpPr>
            <p:nvPr/>
          </p:nvSpPr>
          <p:spPr bwMode="auto">
            <a:xfrm>
              <a:off x="1744" y="3792"/>
              <a:ext cx="3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7" name="Line 46"/>
            <p:cNvSpPr>
              <a:spLocks noChangeShapeType="1"/>
            </p:cNvSpPr>
            <p:nvPr/>
          </p:nvSpPr>
          <p:spPr bwMode="auto">
            <a:xfrm>
              <a:off x="2992" y="302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8" name="Line 47"/>
            <p:cNvSpPr>
              <a:spLocks noChangeShapeType="1"/>
            </p:cNvSpPr>
            <p:nvPr/>
          </p:nvSpPr>
          <p:spPr bwMode="auto">
            <a:xfrm>
              <a:off x="2848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9" name="Oval 48"/>
            <p:cNvSpPr>
              <a:spLocks noChangeArrowheads="1"/>
            </p:cNvSpPr>
            <p:nvPr/>
          </p:nvSpPr>
          <p:spPr bwMode="auto">
            <a:xfrm>
              <a:off x="2464" y="3120"/>
              <a:ext cx="384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0" name="Rectangle 49"/>
            <p:cNvSpPr>
              <a:spLocks noChangeArrowheads="1"/>
            </p:cNvSpPr>
            <p:nvPr/>
          </p:nvSpPr>
          <p:spPr bwMode="auto">
            <a:xfrm>
              <a:off x="2496" y="3216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Sign</a:t>
              </a:r>
            </a:p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Extend</a:t>
              </a:r>
            </a:p>
          </p:txBody>
        </p:sp>
        <p:sp>
          <p:nvSpPr>
            <p:cNvPr id="30841" name="Line 50"/>
            <p:cNvSpPr>
              <a:spLocks noChangeShapeType="1"/>
            </p:cNvSpPr>
            <p:nvPr/>
          </p:nvSpPr>
          <p:spPr bwMode="auto">
            <a:xfrm>
              <a:off x="1840" y="336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2" name="Line 51"/>
            <p:cNvSpPr>
              <a:spLocks noChangeShapeType="1"/>
            </p:cNvSpPr>
            <p:nvPr/>
          </p:nvSpPr>
          <p:spPr bwMode="auto">
            <a:xfrm>
              <a:off x="2256" y="3312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3" name="Line 52"/>
            <p:cNvSpPr>
              <a:spLocks noChangeShapeType="1"/>
            </p:cNvSpPr>
            <p:nvPr/>
          </p:nvSpPr>
          <p:spPr bwMode="auto">
            <a:xfrm>
              <a:off x="2896" y="3312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4" name="Text Box 53"/>
            <p:cNvSpPr txBox="1">
              <a:spLocks noChangeArrowheads="1"/>
            </p:cNvSpPr>
            <p:nvPr/>
          </p:nvSpPr>
          <p:spPr bwMode="auto">
            <a:xfrm>
              <a:off x="2256" y="3360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16</a:t>
              </a:r>
            </a:p>
          </p:txBody>
        </p:sp>
        <p:sp>
          <p:nvSpPr>
            <p:cNvPr id="30845" name="Text Box 54"/>
            <p:cNvSpPr txBox="1">
              <a:spLocks noChangeArrowheads="1"/>
            </p:cNvSpPr>
            <p:nvPr/>
          </p:nvSpPr>
          <p:spPr bwMode="auto">
            <a:xfrm>
              <a:off x="2896" y="3360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32</a:t>
              </a:r>
            </a:p>
          </p:txBody>
        </p:sp>
        <p:sp>
          <p:nvSpPr>
            <p:cNvPr id="30846" name="Line 55"/>
            <p:cNvSpPr>
              <a:spLocks noChangeShapeType="1"/>
            </p:cNvSpPr>
            <p:nvPr/>
          </p:nvSpPr>
          <p:spPr bwMode="auto">
            <a:xfrm>
              <a:off x="2992" y="26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7" name="Line 56"/>
            <p:cNvSpPr>
              <a:spLocks noChangeShapeType="1"/>
            </p:cNvSpPr>
            <p:nvPr/>
          </p:nvSpPr>
          <p:spPr bwMode="auto">
            <a:xfrm>
              <a:off x="5104" y="273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8" name="Line 57"/>
            <p:cNvSpPr>
              <a:spLocks noChangeShapeType="1"/>
            </p:cNvSpPr>
            <p:nvPr/>
          </p:nvSpPr>
          <p:spPr bwMode="auto">
            <a:xfrm>
              <a:off x="3072" y="2880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9" name="Line 58"/>
            <p:cNvSpPr>
              <a:spLocks noChangeShapeType="1"/>
            </p:cNvSpPr>
            <p:nvPr/>
          </p:nvSpPr>
          <p:spPr bwMode="auto">
            <a:xfrm>
              <a:off x="1744" y="28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0" name="AutoShape 59"/>
            <p:cNvSpPr>
              <a:spLocks noChangeArrowheads="1"/>
            </p:cNvSpPr>
            <p:nvPr/>
          </p:nvSpPr>
          <p:spPr bwMode="auto">
            <a:xfrm rot="-5400000">
              <a:off x="5096" y="2552"/>
              <a:ext cx="432" cy="128"/>
            </a:xfrm>
            <a:custGeom>
              <a:avLst/>
              <a:gdLst>
                <a:gd name="T0" fmla="*/ 8 w 21600"/>
                <a:gd name="T1" fmla="*/ 0 h 21600"/>
                <a:gd name="T2" fmla="*/ 4 w 21600"/>
                <a:gd name="T3" fmla="*/ 1 h 21600"/>
                <a:gd name="T4" fmla="*/ 1 w 21600"/>
                <a:gd name="T5" fmla="*/ 0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56 h 21600"/>
                <a:gd name="T14" fmla="*/ 17100 w 21600"/>
                <a:gd name="T15" fmla="*/ 1704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1" name="Line 60"/>
            <p:cNvSpPr>
              <a:spLocks noChangeShapeType="1"/>
            </p:cNvSpPr>
            <p:nvPr/>
          </p:nvSpPr>
          <p:spPr bwMode="auto">
            <a:xfrm>
              <a:off x="5392" y="25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2" name="AutoShape 61"/>
            <p:cNvSpPr>
              <a:spLocks noChangeArrowheads="1"/>
            </p:cNvSpPr>
            <p:nvPr/>
          </p:nvSpPr>
          <p:spPr bwMode="auto">
            <a:xfrm rot="-5400000">
              <a:off x="3032" y="2696"/>
              <a:ext cx="432" cy="128"/>
            </a:xfrm>
            <a:custGeom>
              <a:avLst/>
              <a:gdLst>
                <a:gd name="T0" fmla="*/ 8 w 21600"/>
                <a:gd name="T1" fmla="*/ 0 h 21600"/>
                <a:gd name="T2" fmla="*/ 4 w 21600"/>
                <a:gd name="T3" fmla="*/ 1 h 21600"/>
                <a:gd name="T4" fmla="*/ 1 w 21600"/>
                <a:gd name="T5" fmla="*/ 0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56 h 21600"/>
                <a:gd name="T14" fmla="*/ 17100 w 21600"/>
                <a:gd name="T15" fmla="*/ 1704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3" name="Line 62"/>
            <p:cNvSpPr>
              <a:spLocks noChangeShapeType="1"/>
            </p:cNvSpPr>
            <p:nvPr/>
          </p:nvSpPr>
          <p:spPr bwMode="auto">
            <a:xfrm>
              <a:off x="3328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4" name="Line 63"/>
            <p:cNvSpPr>
              <a:spLocks noChangeShapeType="1"/>
            </p:cNvSpPr>
            <p:nvPr/>
          </p:nvSpPr>
          <p:spPr bwMode="auto">
            <a:xfrm>
              <a:off x="3232" y="1824"/>
              <a:ext cx="0" cy="72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5" name="Line 64"/>
            <p:cNvSpPr>
              <a:spLocks noChangeShapeType="1"/>
            </p:cNvSpPr>
            <p:nvPr/>
          </p:nvSpPr>
          <p:spPr bwMode="auto">
            <a:xfrm>
              <a:off x="5296" y="1824"/>
              <a:ext cx="0" cy="5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6" name="Rectangle 65"/>
            <p:cNvSpPr>
              <a:spLocks noChangeArrowheads="1"/>
            </p:cNvSpPr>
            <p:nvPr/>
          </p:nvSpPr>
          <p:spPr bwMode="auto">
            <a:xfrm>
              <a:off x="4992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MemtoReg</a:t>
              </a:r>
            </a:p>
          </p:txBody>
        </p:sp>
        <p:sp>
          <p:nvSpPr>
            <p:cNvPr id="30857" name="Rectangle 66"/>
            <p:cNvSpPr>
              <a:spLocks noChangeArrowheads="1"/>
            </p:cNvSpPr>
            <p:nvPr/>
          </p:nvSpPr>
          <p:spPr bwMode="auto">
            <a:xfrm>
              <a:off x="3024" y="1632"/>
              <a:ext cx="432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ALUSrc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843088" y="1440904"/>
            <a:ext cx="381000" cy="990600"/>
            <a:chOff x="1392" y="2880"/>
            <a:chExt cx="288" cy="480"/>
          </a:xfrm>
        </p:grpSpPr>
        <p:sp>
          <p:nvSpPr>
            <p:cNvPr id="30788" name="Line 69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9" name="Line 70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Line 71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1" name="Line 72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2" name="Line 73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3" name="Line 74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4" name="Line 75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6" name="Rectangle 76"/>
          <p:cNvSpPr>
            <a:spLocks noChangeArrowheads="1"/>
          </p:cNvSpPr>
          <p:nvPr/>
        </p:nvSpPr>
        <p:spPr bwMode="auto">
          <a:xfrm>
            <a:off x="1131888" y="3345904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7"/>
          <p:cNvSpPr>
            <a:spLocks noChangeArrowheads="1"/>
          </p:cNvSpPr>
          <p:nvPr/>
        </p:nvSpPr>
        <p:spPr bwMode="auto">
          <a:xfrm>
            <a:off x="598488" y="3726904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78"/>
          <p:cNvSpPr>
            <a:spLocks noChangeShapeType="1"/>
          </p:cNvSpPr>
          <p:nvPr/>
        </p:nvSpPr>
        <p:spPr bwMode="auto">
          <a:xfrm>
            <a:off x="827088" y="410790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Line 79"/>
          <p:cNvSpPr>
            <a:spLocks noChangeShapeType="1"/>
          </p:cNvSpPr>
          <p:nvPr/>
        </p:nvSpPr>
        <p:spPr bwMode="auto">
          <a:xfrm>
            <a:off x="928688" y="159330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Line 80"/>
          <p:cNvSpPr>
            <a:spLocks noChangeShapeType="1"/>
          </p:cNvSpPr>
          <p:nvPr/>
        </p:nvSpPr>
        <p:spPr bwMode="auto">
          <a:xfrm>
            <a:off x="1462088" y="2279104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Line 81"/>
          <p:cNvSpPr>
            <a:spLocks noChangeShapeType="1"/>
          </p:cNvSpPr>
          <p:nvPr/>
        </p:nvSpPr>
        <p:spPr bwMode="auto">
          <a:xfrm>
            <a:off x="2224088" y="189810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Text Box 82"/>
          <p:cNvSpPr txBox="1">
            <a:spLocks noChangeArrowheads="1"/>
          </p:cNvSpPr>
          <p:nvPr/>
        </p:nvSpPr>
        <p:spPr bwMode="auto">
          <a:xfrm>
            <a:off x="1055688" y="3879304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</a:t>
            </a:r>
          </a:p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30733" name="Text Box 83"/>
          <p:cNvSpPr txBox="1">
            <a:spLocks noChangeArrowheads="1"/>
          </p:cNvSpPr>
          <p:nvPr/>
        </p:nvSpPr>
        <p:spPr bwMode="auto">
          <a:xfrm>
            <a:off x="1817688" y="3955504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Instruction</a:t>
            </a:r>
          </a:p>
        </p:txBody>
      </p:sp>
      <p:sp>
        <p:nvSpPr>
          <p:cNvPr id="30734" name="Text Box 84"/>
          <p:cNvSpPr txBox="1">
            <a:spLocks noChangeArrowheads="1"/>
          </p:cNvSpPr>
          <p:nvPr/>
        </p:nvSpPr>
        <p:spPr bwMode="auto">
          <a:xfrm>
            <a:off x="1360488" y="3422104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Instruction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30735" name="Text Box 85"/>
          <p:cNvSpPr txBox="1">
            <a:spLocks noChangeArrowheads="1"/>
          </p:cNvSpPr>
          <p:nvPr/>
        </p:nvSpPr>
        <p:spPr bwMode="auto">
          <a:xfrm>
            <a:off x="1843088" y="1821904"/>
            <a:ext cx="481012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30736" name="Text Box 86"/>
          <p:cNvSpPr txBox="1">
            <a:spLocks noChangeArrowheads="1"/>
          </p:cNvSpPr>
          <p:nvPr/>
        </p:nvSpPr>
        <p:spPr bwMode="auto">
          <a:xfrm>
            <a:off x="522288" y="3955504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30737" name="Text Box 88"/>
          <p:cNvSpPr txBox="1">
            <a:spLocks noChangeArrowheads="1"/>
          </p:cNvSpPr>
          <p:nvPr/>
        </p:nvSpPr>
        <p:spPr bwMode="auto">
          <a:xfrm>
            <a:off x="1233488" y="2126704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30738" name="Line 89"/>
          <p:cNvSpPr>
            <a:spLocks noChangeShapeType="1"/>
          </p:cNvSpPr>
          <p:nvPr/>
        </p:nvSpPr>
        <p:spPr bwMode="auto">
          <a:xfrm>
            <a:off x="2579688" y="4107904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Line 90"/>
          <p:cNvSpPr>
            <a:spLocks noChangeShapeType="1"/>
          </p:cNvSpPr>
          <p:nvPr/>
        </p:nvSpPr>
        <p:spPr bwMode="auto">
          <a:xfrm>
            <a:off x="2859088" y="3498304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Line 91"/>
          <p:cNvSpPr>
            <a:spLocks noChangeShapeType="1"/>
          </p:cNvSpPr>
          <p:nvPr/>
        </p:nvSpPr>
        <p:spPr bwMode="auto">
          <a:xfrm>
            <a:off x="2706688" y="4641304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Line 92"/>
          <p:cNvSpPr>
            <a:spLocks noChangeShapeType="1"/>
          </p:cNvSpPr>
          <p:nvPr/>
        </p:nvSpPr>
        <p:spPr bwMode="auto">
          <a:xfrm>
            <a:off x="928688" y="1593304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2" name="Line 96"/>
          <p:cNvSpPr>
            <a:spLocks noChangeShapeType="1"/>
          </p:cNvSpPr>
          <p:nvPr/>
        </p:nvSpPr>
        <p:spPr bwMode="auto">
          <a:xfrm>
            <a:off x="4814888" y="2431504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Oval 97"/>
          <p:cNvSpPr>
            <a:spLocks noChangeArrowheads="1"/>
          </p:cNvSpPr>
          <p:nvPr/>
        </p:nvSpPr>
        <p:spPr bwMode="auto">
          <a:xfrm>
            <a:off x="5043488" y="2126704"/>
            <a:ext cx="4572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98"/>
          <p:cNvSpPr>
            <a:spLocks noChangeArrowheads="1"/>
          </p:cNvSpPr>
          <p:nvPr/>
        </p:nvSpPr>
        <p:spPr bwMode="auto">
          <a:xfrm>
            <a:off x="5043488" y="2202904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30745" name="Line 99"/>
          <p:cNvSpPr>
            <a:spLocks noChangeShapeType="1"/>
          </p:cNvSpPr>
          <p:nvPr/>
        </p:nvSpPr>
        <p:spPr bwMode="auto">
          <a:xfrm>
            <a:off x="4814888" y="243150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100"/>
          <p:cNvSpPr>
            <a:spLocks noChangeShapeType="1"/>
          </p:cNvSpPr>
          <p:nvPr/>
        </p:nvSpPr>
        <p:spPr bwMode="auto">
          <a:xfrm>
            <a:off x="2224088" y="1898104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5729288" y="1745704"/>
            <a:ext cx="381000" cy="914400"/>
            <a:chOff x="1392" y="2880"/>
            <a:chExt cx="288" cy="480"/>
          </a:xfrm>
        </p:grpSpPr>
        <p:sp>
          <p:nvSpPr>
            <p:cNvPr id="30781" name="Line 102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103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Line 104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Line 105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Line 106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Line 107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7" name="Line 108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8" name="Text Box 109"/>
          <p:cNvSpPr txBox="1">
            <a:spLocks noChangeArrowheads="1"/>
          </p:cNvSpPr>
          <p:nvPr/>
        </p:nvSpPr>
        <p:spPr bwMode="auto">
          <a:xfrm>
            <a:off x="5729288" y="2050504"/>
            <a:ext cx="481012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30749" name="Line 110"/>
          <p:cNvSpPr>
            <a:spLocks noChangeShapeType="1"/>
          </p:cNvSpPr>
          <p:nvPr/>
        </p:nvSpPr>
        <p:spPr bwMode="auto">
          <a:xfrm>
            <a:off x="5500688" y="243150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50" name="Line 111"/>
          <p:cNvSpPr>
            <a:spLocks noChangeShapeType="1"/>
          </p:cNvSpPr>
          <p:nvPr/>
        </p:nvSpPr>
        <p:spPr bwMode="auto">
          <a:xfrm>
            <a:off x="6110288" y="220290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51" name="AutoShape 112"/>
          <p:cNvSpPr>
            <a:spLocks noChangeArrowheads="1"/>
          </p:cNvSpPr>
          <p:nvPr/>
        </p:nvSpPr>
        <p:spPr bwMode="auto">
          <a:xfrm rot="-5400000">
            <a:off x="6034088" y="1821904"/>
            <a:ext cx="838200" cy="228600"/>
          </a:xfrm>
          <a:custGeom>
            <a:avLst/>
            <a:gdLst>
              <a:gd name="T0" fmla="*/ 28460964 w 21600"/>
              <a:gd name="T1" fmla="*/ 1209675 h 21600"/>
              <a:gd name="T2" fmla="*/ 16263407 w 21600"/>
              <a:gd name="T3" fmla="*/ 2419350 h 21600"/>
              <a:gd name="T4" fmla="*/ 4065852 w 21600"/>
              <a:gd name="T5" fmla="*/ 1209675 h 21600"/>
              <a:gd name="T6" fmla="*/ 162634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Line 113"/>
          <p:cNvSpPr>
            <a:spLocks noChangeShapeType="1"/>
          </p:cNvSpPr>
          <p:nvPr/>
        </p:nvSpPr>
        <p:spPr bwMode="auto">
          <a:xfrm>
            <a:off x="4814888" y="1669504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53" name="Line 114"/>
          <p:cNvSpPr>
            <a:spLocks noChangeShapeType="1"/>
          </p:cNvSpPr>
          <p:nvPr/>
        </p:nvSpPr>
        <p:spPr bwMode="auto">
          <a:xfrm>
            <a:off x="4814888" y="166950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4" name="Line 117"/>
          <p:cNvSpPr>
            <a:spLocks noChangeShapeType="1"/>
          </p:cNvSpPr>
          <p:nvPr/>
        </p:nvSpPr>
        <p:spPr bwMode="auto">
          <a:xfrm>
            <a:off x="6491288" y="2202904"/>
            <a:ext cx="0" cy="304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5" name="Rectangle 118"/>
          <p:cNvSpPr>
            <a:spLocks noChangeArrowheads="1"/>
          </p:cNvSpPr>
          <p:nvPr/>
        </p:nvSpPr>
        <p:spPr bwMode="auto">
          <a:xfrm>
            <a:off x="6338888" y="2431504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dirty="0" err="1">
                <a:solidFill>
                  <a:srgbClr val="FF3300"/>
                </a:solidFill>
              </a:rPr>
              <a:t>PCSrc</a:t>
            </a:r>
            <a:endParaRPr lang="en-US" sz="1400" dirty="0">
              <a:solidFill>
                <a:srgbClr val="FF3300"/>
              </a:solidFill>
            </a:endParaRPr>
          </a:p>
        </p:txBody>
      </p:sp>
      <p:sp>
        <p:nvSpPr>
          <p:cNvPr id="30756" name="Line 119"/>
          <p:cNvSpPr>
            <a:spLocks noChangeShapeType="1"/>
          </p:cNvSpPr>
          <p:nvPr/>
        </p:nvSpPr>
        <p:spPr bwMode="auto">
          <a:xfrm>
            <a:off x="4814888" y="4717504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Line 122"/>
          <p:cNvSpPr>
            <a:spLocks noChangeShapeType="1"/>
          </p:cNvSpPr>
          <p:nvPr/>
        </p:nvSpPr>
        <p:spPr bwMode="auto">
          <a:xfrm>
            <a:off x="7724775" y="1059904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AutoShape 123"/>
          <p:cNvSpPr>
            <a:spLocks noChangeArrowheads="1"/>
          </p:cNvSpPr>
          <p:nvPr/>
        </p:nvSpPr>
        <p:spPr bwMode="auto">
          <a:xfrm rot="-5400000">
            <a:off x="6886575" y="1440904"/>
            <a:ext cx="838200" cy="228600"/>
          </a:xfrm>
          <a:custGeom>
            <a:avLst/>
            <a:gdLst>
              <a:gd name="T0" fmla="*/ 28460964 w 21600"/>
              <a:gd name="T1" fmla="*/ 1209675 h 21600"/>
              <a:gd name="T2" fmla="*/ 16263407 w 21600"/>
              <a:gd name="T3" fmla="*/ 2419350 h 21600"/>
              <a:gd name="T4" fmla="*/ 4065852 w 21600"/>
              <a:gd name="T5" fmla="*/ 1209675 h 21600"/>
              <a:gd name="T6" fmla="*/ 162634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Line 124"/>
          <p:cNvSpPr>
            <a:spLocks noChangeShapeType="1"/>
          </p:cNvSpPr>
          <p:nvPr/>
        </p:nvSpPr>
        <p:spPr bwMode="auto">
          <a:xfrm>
            <a:off x="7419975" y="1593304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Rectangle 125"/>
          <p:cNvSpPr>
            <a:spLocks noChangeArrowheads="1"/>
          </p:cNvSpPr>
          <p:nvPr/>
        </p:nvSpPr>
        <p:spPr bwMode="auto">
          <a:xfrm>
            <a:off x="7191375" y="1669504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0761" name="Rectangle 126"/>
          <p:cNvSpPr>
            <a:spLocks noChangeArrowheads="1"/>
          </p:cNvSpPr>
          <p:nvPr/>
        </p:nvSpPr>
        <p:spPr bwMode="auto">
          <a:xfrm>
            <a:off x="7191375" y="1136104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0762" name="Line 127"/>
          <p:cNvSpPr>
            <a:spLocks noChangeShapeType="1"/>
          </p:cNvSpPr>
          <p:nvPr/>
        </p:nvSpPr>
        <p:spPr bwMode="auto">
          <a:xfrm>
            <a:off x="7267575" y="678904"/>
            <a:ext cx="0" cy="533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3" name="Line 128"/>
          <p:cNvSpPr>
            <a:spLocks noChangeShapeType="1"/>
          </p:cNvSpPr>
          <p:nvPr/>
        </p:nvSpPr>
        <p:spPr bwMode="auto">
          <a:xfrm>
            <a:off x="319088" y="1059904"/>
            <a:ext cx="74056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4" name="Line 129"/>
          <p:cNvSpPr>
            <a:spLocks noChangeShapeType="1"/>
          </p:cNvSpPr>
          <p:nvPr/>
        </p:nvSpPr>
        <p:spPr bwMode="auto">
          <a:xfrm>
            <a:off x="319088" y="4107904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5" name="Line 130"/>
          <p:cNvSpPr>
            <a:spLocks noChangeShapeType="1"/>
          </p:cNvSpPr>
          <p:nvPr/>
        </p:nvSpPr>
        <p:spPr bwMode="auto">
          <a:xfrm flipH="1">
            <a:off x="304800" y="1059904"/>
            <a:ext cx="14288" cy="3048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6" name="Line 131"/>
          <p:cNvSpPr>
            <a:spLocks noChangeShapeType="1"/>
          </p:cNvSpPr>
          <p:nvPr/>
        </p:nvSpPr>
        <p:spPr bwMode="auto">
          <a:xfrm>
            <a:off x="2860675" y="1364704"/>
            <a:ext cx="0" cy="3429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7" name="Oval 132"/>
          <p:cNvSpPr>
            <a:spLocks noChangeArrowheads="1"/>
          </p:cNvSpPr>
          <p:nvPr/>
        </p:nvSpPr>
        <p:spPr bwMode="auto">
          <a:xfrm>
            <a:off x="3138488" y="1136104"/>
            <a:ext cx="457200" cy="5334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8" name="Line 133"/>
          <p:cNvSpPr>
            <a:spLocks noChangeShapeType="1"/>
          </p:cNvSpPr>
          <p:nvPr/>
        </p:nvSpPr>
        <p:spPr bwMode="auto">
          <a:xfrm>
            <a:off x="3519488" y="1288504"/>
            <a:ext cx="3660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9" name="Rectangle 134"/>
          <p:cNvSpPr>
            <a:spLocks noChangeArrowheads="1"/>
          </p:cNvSpPr>
          <p:nvPr/>
        </p:nvSpPr>
        <p:spPr bwMode="auto">
          <a:xfrm>
            <a:off x="3138488" y="1212304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30770" name="Line 135"/>
          <p:cNvSpPr>
            <a:spLocks noChangeShapeType="1"/>
          </p:cNvSpPr>
          <p:nvPr/>
        </p:nvSpPr>
        <p:spPr bwMode="auto">
          <a:xfrm>
            <a:off x="2847975" y="1364704"/>
            <a:ext cx="2905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71" name="Rectangle 136"/>
          <p:cNvSpPr>
            <a:spLocks noChangeArrowheads="1"/>
          </p:cNvSpPr>
          <p:nvPr/>
        </p:nvSpPr>
        <p:spPr bwMode="auto">
          <a:xfrm>
            <a:off x="7315200" y="504279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>
                <a:solidFill>
                  <a:srgbClr val="FF3300"/>
                </a:solidFill>
              </a:rPr>
              <a:t>Jump</a:t>
            </a:r>
          </a:p>
        </p:txBody>
      </p:sp>
      <p:sp>
        <p:nvSpPr>
          <p:cNvPr id="30772" name="Line 137"/>
          <p:cNvSpPr>
            <a:spLocks noChangeShapeType="1"/>
          </p:cNvSpPr>
          <p:nvPr/>
        </p:nvSpPr>
        <p:spPr bwMode="auto">
          <a:xfrm>
            <a:off x="6553200" y="1898104"/>
            <a:ext cx="6350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73" name="Line 138"/>
          <p:cNvSpPr>
            <a:spLocks noChangeShapeType="1"/>
          </p:cNvSpPr>
          <p:nvPr/>
        </p:nvSpPr>
        <p:spPr bwMode="auto">
          <a:xfrm flipV="1">
            <a:off x="4357688" y="1288504"/>
            <a:ext cx="0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4" name="Line 140"/>
          <p:cNvSpPr>
            <a:spLocks noChangeShapeType="1"/>
          </p:cNvSpPr>
          <p:nvPr/>
        </p:nvSpPr>
        <p:spPr bwMode="auto">
          <a:xfrm>
            <a:off x="2971800" y="1288504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5" name="Line 141"/>
          <p:cNvSpPr>
            <a:spLocks noChangeShapeType="1"/>
          </p:cNvSpPr>
          <p:nvPr/>
        </p:nvSpPr>
        <p:spPr bwMode="auto">
          <a:xfrm>
            <a:off x="3748088" y="1212304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6" name="Text Box 142"/>
          <p:cNvSpPr txBox="1">
            <a:spLocks noChangeArrowheads="1"/>
          </p:cNvSpPr>
          <p:nvPr/>
        </p:nvSpPr>
        <p:spPr bwMode="auto">
          <a:xfrm>
            <a:off x="3671888" y="1288504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28</a:t>
            </a:r>
          </a:p>
        </p:txBody>
      </p:sp>
      <p:sp>
        <p:nvSpPr>
          <p:cNvPr id="30777" name="Rectangle 143"/>
          <p:cNvSpPr>
            <a:spLocks noChangeArrowheads="1"/>
          </p:cNvSpPr>
          <p:nvPr/>
        </p:nvSpPr>
        <p:spPr bwMode="auto">
          <a:xfrm>
            <a:off x="4419600" y="1364704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PC+4[31-28]</a:t>
            </a:r>
          </a:p>
        </p:txBody>
      </p:sp>
      <p:sp>
        <p:nvSpPr>
          <p:cNvPr id="30778" name="Text Box 144"/>
          <p:cNvSpPr txBox="1">
            <a:spLocks noChangeArrowheads="1"/>
          </p:cNvSpPr>
          <p:nvPr/>
        </p:nvSpPr>
        <p:spPr bwMode="auto">
          <a:xfrm>
            <a:off x="4586288" y="1059904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30779" name="Line 145"/>
          <p:cNvSpPr>
            <a:spLocks noChangeShapeType="1"/>
          </p:cNvSpPr>
          <p:nvPr/>
        </p:nvSpPr>
        <p:spPr bwMode="auto">
          <a:xfrm>
            <a:off x="4586288" y="1212304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0" name="Line 146"/>
          <p:cNvSpPr>
            <a:spLocks noChangeShapeType="1"/>
          </p:cNvSpPr>
          <p:nvPr/>
        </p:nvSpPr>
        <p:spPr bwMode="auto">
          <a:xfrm>
            <a:off x="4279900" y="1475829"/>
            <a:ext cx="139700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85"/>
          <p:cNvSpPr txBox="1">
            <a:spLocks noChangeArrowheads="1"/>
          </p:cNvSpPr>
          <p:nvPr/>
        </p:nvSpPr>
        <p:spPr bwMode="auto">
          <a:xfrm>
            <a:off x="2757488" y="1249363"/>
            <a:ext cx="35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26</a:t>
            </a:r>
          </a:p>
        </p:txBody>
      </p:sp>
      <p:sp>
        <p:nvSpPr>
          <p:cNvPr id="31747" name="Rectangle 184"/>
          <p:cNvSpPr>
            <a:spLocks noChangeArrowheads="1"/>
          </p:cNvSpPr>
          <p:nvPr/>
        </p:nvSpPr>
        <p:spPr bwMode="auto">
          <a:xfrm>
            <a:off x="2300288" y="9144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Instr[25-0]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534400" cy="474662"/>
          </a:xfrm>
        </p:spPr>
        <p:txBody>
          <a:bodyPr/>
          <a:lstStyle/>
          <a:p>
            <a:r>
              <a:rPr lang="en-US" sz="3600" dirty="0" smtClean="0"/>
              <a:t>MIPS Machine (with Controls)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0688" y="1219200"/>
            <a:ext cx="381000" cy="990600"/>
            <a:chOff x="1392" y="2880"/>
            <a:chExt cx="288" cy="480"/>
          </a:xfrm>
        </p:grpSpPr>
        <p:sp>
          <p:nvSpPr>
            <p:cNvPr id="31926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7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8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9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0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1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2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0" name="Rectangle 11"/>
          <p:cNvSpPr>
            <a:spLocks noChangeArrowheads="1"/>
          </p:cNvSpPr>
          <p:nvPr/>
        </p:nvSpPr>
        <p:spPr bwMode="auto">
          <a:xfrm>
            <a:off x="990600" y="38862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12"/>
          <p:cNvSpPr>
            <a:spLocks noChangeArrowheads="1"/>
          </p:cNvSpPr>
          <p:nvPr/>
        </p:nvSpPr>
        <p:spPr bwMode="auto">
          <a:xfrm>
            <a:off x="457200" y="4267200"/>
            <a:ext cx="228600" cy="838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13"/>
          <p:cNvSpPr>
            <a:spLocks noChangeShapeType="1"/>
          </p:cNvSpPr>
          <p:nvPr/>
        </p:nvSpPr>
        <p:spPr bwMode="auto">
          <a:xfrm>
            <a:off x="685800" y="4648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14"/>
          <p:cNvSpPr>
            <a:spLocks noChangeShapeType="1"/>
          </p:cNvSpPr>
          <p:nvPr/>
        </p:nvSpPr>
        <p:spPr bwMode="auto">
          <a:xfrm>
            <a:off x="776288" y="13716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Line 15"/>
          <p:cNvSpPr>
            <a:spLocks noChangeShapeType="1"/>
          </p:cNvSpPr>
          <p:nvPr/>
        </p:nvSpPr>
        <p:spPr bwMode="auto">
          <a:xfrm>
            <a:off x="1309688" y="20574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Text Box 16"/>
          <p:cNvSpPr txBox="1">
            <a:spLocks noChangeArrowheads="1"/>
          </p:cNvSpPr>
          <p:nvPr/>
        </p:nvSpPr>
        <p:spPr bwMode="auto">
          <a:xfrm>
            <a:off x="914400" y="4419600"/>
            <a:ext cx="7413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</a:t>
            </a:r>
          </a:p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31756" name="Text Box 17"/>
          <p:cNvSpPr txBox="1">
            <a:spLocks noChangeArrowheads="1"/>
          </p:cNvSpPr>
          <p:nvPr/>
        </p:nvSpPr>
        <p:spPr bwMode="auto">
          <a:xfrm>
            <a:off x="1676400" y="44958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Instr[31-0]</a:t>
            </a:r>
          </a:p>
        </p:txBody>
      </p:sp>
      <p:sp>
        <p:nvSpPr>
          <p:cNvPr id="31757" name="Text Box 18"/>
          <p:cNvSpPr txBox="1">
            <a:spLocks noChangeArrowheads="1"/>
          </p:cNvSpPr>
          <p:nvPr/>
        </p:nvSpPr>
        <p:spPr bwMode="auto">
          <a:xfrm>
            <a:off x="1219200" y="3962400"/>
            <a:ext cx="973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Instruction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31758" name="Text Box 19"/>
          <p:cNvSpPr txBox="1">
            <a:spLocks noChangeArrowheads="1"/>
          </p:cNvSpPr>
          <p:nvPr/>
        </p:nvSpPr>
        <p:spPr bwMode="auto">
          <a:xfrm>
            <a:off x="1690688" y="1600200"/>
            <a:ext cx="481012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31759" name="Text Box 20"/>
          <p:cNvSpPr txBox="1">
            <a:spLocks noChangeArrowheads="1"/>
          </p:cNvSpPr>
          <p:nvPr/>
        </p:nvSpPr>
        <p:spPr bwMode="auto">
          <a:xfrm>
            <a:off x="381000" y="4495800"/>
            <a:ext cx="395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31760" name="Line 21"/>
          <p:cNvSpPr>
            <a:spLocks noChangeShapeType="1"/>
          </p:cNvSpPr>
          <p:nvPr/>
        </p:nvSpPr>
        <p:spPr bwMode="auto">
          <a:xfrm>
            <a:off x="166688" y="914400"/>
            <a:ext cx="762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>
            <a:off x="152400" y="4648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Text Box 23"/>
          <p:cNvSpPr txBox="1">
            <a:spLocks noChangeArrowheads="1"/>
          </p:cNvSpPr>
          <p:nvPr/>
        </p:nvSpPr>
        <p:spPr bwMode="auto">
          <a:xfrm>
            <a:off x="1081088" y="19050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31763" name="Rectangle 24"/>
          <p:cNvSpPr>
            <a:spLocks noChangeArrowheads="1"/>
          </p:cNvSpPr>
          <p:nvPr/>
        </p:nvSpPr>
        <p:spPr bwMode="auto">
          <a:xfrm>
            <a:off x="3443288" y="38862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25"/>
          <p:cNvSpPr>
            <a:spLocks noChangeShapeType="1"/>
          </p:cNvSpPr>
          <p:nvPr/>
        </p:nvSpPr>
        <p:spPr bwMode="auto">
          <a:xfrm>
            <a:off x="2438400" y="46482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Line 26"/>
          <p:cNvSpPr>
            <a:spLocks noChangeShapeType="1"/>
          </p:cNvSpPr>
          <p:nvPr/>
        </p:nvSpPr>
        <p:spPr bwMode="auto">
          <a:xfrm>
            <a:off x="2590800" y="4419600"/>
            <a:ext cx="852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Line 27"/>
          <p:cNvSpPr>
            <a:spLocks noChangeShapeType="1"/>
          </p:cNvSpPr>
          <p:nvPr/>
        </p:nvSpPr>
        <p:spPr bwMode="auto">
          <a:xfrm>
            <a:off x="2590800" y="4953000"/>
            <a:ext cx="471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Line 28"/>
          <p:cNvSpPr>
            <a:spLocks noChangeShapeType="1"/>
          </p:cNvSpPr>
          <p:nvPr/>
        </p:nvSpPr>
        <p:spPr bwMode="auto">
          <a:xfrm>
            <a:off x="8320088" y="5029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Line 29"/>
          <p:cNvSpPr>
            <a:spLocks noChangeShapeType="1"/>
          </p:cNvSpPr>
          <p:nvPr/>
        </p:nvSpPr>
        <p:spPr bwMode="auto">
          <a:xfrm>
            <a:off x="2590800" y="4038600"/>
            <a:ext cx="852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Line 30"/>
          <p:cNvSpPr>
            <a:spLocks noChangeShapeType="1"/>
          </p:cNvSpPr>
          <p:nvPr/>
        </p:nvSpPr>
        <p:spPr bwMode="auto">
          <a:xfrm>
            <a:off x="4891088" y="4267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Line 31"/>
          <p:cNvSpPr>
            <a:spLocks noChangeShapeType="1"/>
          </p:cNvSpPr>
          <p:nvPr/>
        </p:nvSpPr>
        <p:spPr bwMode="auto">
          <a:xfrm>
            <a:off x="5043488" y="48768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Line 32"/>
          <p:cNvSpPr>
            <a:spLocks noChangeShapeType="1"/>
          </p:cNvSpPr>
          <p:nvPr/>
        </p:nvSpPr>
        <p:spPr bwMode="auto">
          <a:xfrm>
            <a:off x="6415088" y="6019800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Line 33"/>
          <p:cNvSpPr>
            <a:spLocks noChangeShapeType="1"/>
          </p:cNvSpPr>
          <p:nvPr/>
        </p:nvSpPr>
        <p:spPr bwMode="auto">
          <a:xfrm>
            <a:off x="6262688" y="46482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Text Box 34"/>
          <p:cNvSpPr txBox="1">
            <a:spLocks noChangeArrowheads="1"/>
          </p:cNvSpPr>
          <p:nvPr/>
        </p:nvSpPr>
        <p:spPr bwMode="auto">
          <a:xfrm>
            <a:off x="3367088" y="5029200"/>
            <a:ext cx="903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31774" name="Text Box 35"/>
          <p:cNvSpPr txBox="1">
            <a:spLocks noChangeArrowheads="1"/>
          </p:cNvSpPr>
          <p:nvPr/>
        </p:nvSpPr>
        <p:spPr bwMode="auto">
          <a:xfrm>
            <a:off x="3367088" y="3886200"/>
            <a:ext cx="103663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1</a:t>
            </a:r>
          </a:p>
        </p:txBody>
      </p:sp>
      <p:sp>
        <p:nvSpPr>
          <p:cNvPr id="31775" name="Text Box 36"/>
          <p:cNvSpPr txBox="1">
            <a:spLocks noChangeArrowheads="1"/>
          </p:cNvSpPr>
          <p:nvPr/>
        </p:nvSpPr>
        <p:spPr bwMode="auto">
          <a:xfrm>
            <a:off x="3367088" y="4267200"/>
            <a:ext cx="103663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2</a:t>
            </a:r>
          </a:p>
        </p:txBody>
      </p:sp>
      <p:sp>
        <p:nvSpPr>
          <p:cNvPr id="31776" name="Text Box 37"/>
          <p:cNvSpPr txBox="1">
            <a:spLocks noChangeArrowheads="1"/>
          </p:cNvSpPr>
          <p:nvPr/>
        </p:nvSpPr>
        <p:spPr bwMode="auto">
          <a:xfrm>
            <a:off x="3367088" y="4648200"/>
            <a:ext cx="903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Addr</a:t>
            </a:r>
          </a:p>
        </p:txBody>
      </p:sp>
      <p:sp>
        <p:nvSpPr>
          <p:cNvPr id="31777" name="Text Box 38"/>
          <p:cNvSpPr txBox="1">
            <a:spLocks noChangeArrowheads="1"/>
          </p:cNvSpPr>
          <p:nvPr/>
        </p:nvSpPr>
        <p:spPr bwMode="auto">
          <a:xfrm>
            <a:off x="3690938" y="4114800"/>
            <a:ext cx="792162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Register</a:t>
            </a:r>
          </a:p>
          <a:p>
            <a:pPr algn="ctr" eaLnBrk="0" hangingPunct="0"/>
            <a:endParaRPr lang="en-US" sz="1200" b="1"/>
          </a:p>
          <a:p>
            <a:pPr algn="ctr" eaLnBrk="0" hangingPunct="0"/>
            <a:r>
              <a:rPr lang="en-US" sz="1200" b="1"/>
              <a:t>File</a:t>
            </a:r>
          </a:p>
        </p:txBody>
      </p:sp>
      <p:sp>
        <p:nvSpPr>
          <p:cNvPr id="31778" name="Text Box 39"/>
          <p:cNvSpPr txBox="1">
            <a:spLocks noChangeArrowheads="1"/>
          </p:cNvSpPr>
          <p:nvPr/>
        </p:nvSpPr>
        <p:spPr bwMode="auto">
          <a:xfrm>
            <a:off x="4281488" y="4038600"/>
            <a:ext cx="6746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1</a:t>
            </a:r>
          </a:p>
        </p:txBody>
      </p:sp>
      <p:sp>
        <p:nvSpPr>
          <p:cNvPr id="31779" name="Text Box 40"/>
          <p:cNvSpPr txBox="1">
            <a:spLocks noChangeArrowheads="1"/>
          </p:cNvSpPr>
          <p:nvPr/>
        </p:nvSpPr>
        <p:spPr bwMode="auto">
          <a:xfrm>
            <a:off x="4306888" y="4724400"/>
            <a:ext cx="6746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2</a:t>
            </a:r>
          </a:p>
        </p:txBody>
      </p:sp>
      <p:sp>
        <p:nvSpPr>
          <p:cNvPr id="31780" name="Freeform 41"/>
          <p:cNvSpPr>
            <a:spLocks/>
          </p:cNvSpPr>
          <p:nvPr/>
        </p:nvSpPr>
        <p:spPr bwMode="auto">
          <a:xfrm>
            <a:off x="5729288" y="39624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03308 h 1099"/>
              <a:gd name="T4" fmla="*/ 152596 w 388"/>
              <a:gd name="T5" fmla="*/ 651825 h 1099"/>
              <a:gd name="T6" fmla="*/ 0 w 388"/>
              <a:gd name="T7" fmla="*/ 790913 h 1099"/>
              <a:gd name="T8" fmla="*/ 0 w 388"/>
              <a:gd name="T9" fmla="*/ 1294221 h 1099"/>
              <a:gd name="T10" fmla="*/ 532025 w 388"/>
              <a:gd name="T11" fmla="*/ 931179 h 1099"/>
              <a:gd name="T12" fmla="*/ 532025 w 388"/>
              <a:gd name="T13" fmla="*/ 363042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Rectangle 42"/>
          <p:cNvSpPr>
            <a:spLocks noChangeArrowheads="1"/>
          </p:cNvSpPr>
          <p:nvPr/>
        </p:nvSpPr>
        <p:spPr bwMode="auto">
          <a:xfrm>
            <a:off x="5830888" y="45720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31782" name="Rectangle 43"/>
          <p:cNvSpPr>
            <a:spLocks noChangeArrowheads="1"/>
          </p:cNvSpPr>
          <p:nvPr/>
        </p:nvSpPr>
        <p:spPr bwMode="auto">
          <a:xfrm>
            <a:off x="5729288" y="35814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ovf</a:t>
            </a:r>
          </a:p>
        </p:txBody>
      </p:sp>
      <p:sp>
        <p:nvSpPr>
          <p:cNvPr id="31783" name="Rectangle 44"/>
          <p:cNvSpPr>
            <a:spLocks noChangeArrowheads="1"/>
          </p:cNvSpPr>
          <p:nvPr/>
        </p:nvSpPr>
        <p:spPr bwMode="auto">
          <a:xfrm>
            <a:off x="5881688" y="41910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31784" name="Line 45"/>
          <p:cNvSpPr>
            <a:spLocks noChangeShapeType="1"/>
          </p:cNvSpPr>
          <p:nvPr/>
        </p:nvSpPr>
        <p:spPr bwMode="auto">
          <a:xfrm>
            <a:off x="6034088" y="50292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Line 46"/>
          <p:cNvSpPr>
            <a:spLocks noChangeShapeType="1"/>
          </p:cNvSpPr>
          <p:nvPr/>
        </p:nvSpPr>
        <p:spPr bwMode="auto">
          <a:xfrm>
            <a:off x="4129088" y="3276600"/>
            <a:ext cx="0" cy="609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Rectangle 47"/>
          <p:cNvSpPr>
            <a:spLocks noChangeArrowheads="1"/>
          </p:cNvSpPr>
          <p:nvPr/>
        </p:nvSpPr>
        <p:spPr bwMode="auto">
          <a:xfrm>
            <a:off x="4129088" y="3276600"/>
            <a:ext cx="925512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3300"/>
                </a:solidFill>
              </a:rPr>
              <a:t>RegWrite</a:t>
            </a:r>
          </a:p>
        </p:txBody>
      </p:sp>
      <p:sp>
        <p:nvSpPr>
          <p:cNvPr id="31787" name="Line 48"/>
          <p:cNvSpPr>
            <a:spLocks noChangeShapeType="1"/>
          </p:cNvSpPr>
          <p:nvPr/>
        </p:nvSpPr>
        <p:spPr bwMode="auto">
          <a:xfrm flipV="1">
            <a:off x="5881688" y="3810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Line 49"/>
          <p:cNvSpPr>
            <a:spLocks noChangeShapeType="1"/>
          </p:cNvSpPr>
          <p:nvPr/>
        </p:nvSpPr>
        <p:spPr bwMode="auto">
          <a:xfrm flipV="1">
            <a:off x="6186488" y="2514600"/>
            <a:ext cx="0" cy="1752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Line 50"/>
          <p:cNvSpPr>
            <a:spLocks noChangeShapeType="1"/>
          </p:cNvSpPr>
          <p:nvPr/>
        </p:nvSpPr>
        <p:spPr bwMode="auto">
          <a:xfrm>
            <a:off x="8929688" y="48006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Rectangle 51"/>
          <p:cNvSpPr>
            <a:spLocks noChangeArrowheads="1"/>
          </p:cNvSpPr>
          <p:nvPr/>
        </p:nvSpPr>
        <p:spPr bwMode="auto">
          <a:xfrm>
            <a:off x="6796088" y="38862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52"/>
          <p:cNvSpPr>
            <a:spLocks noChangeShapeType="1"/>
          </p:cNvSpPr>
          <p:nvPr/>
        </p:nvSpPr>
        <p:spPr bwMode="auto">
          <a:xfrm>
            <a:off x="8243888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Line 53"/>
          <p:cNvSpPr>
            <a:spLocks noChangeShapeType="1"/>
          </p:cNvSpPr>
          <p:nvPr/>
        </p:nvSpPr>
        <p:spPr bwMode="auto">
          <a:xfrm>
            <a:off x="6415088" y="41910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Line 54"/>
          <p:cNvSpPr>
            <a:spLocks noChangeShapeType="1"/>
          </p:cNvSpPr>
          <p:nvPr/>
        </p:nvSpPr>
        <p:spPr bwMode="auto">
          <a:xfrm>
            <a:off x="6567488" y="5029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4" name="Text Box 55"/>
          <p:cNvSpPr txBox="1">
            <a:spLocks noChangeArrowheads="1"/>
          </p:cNvSpPr>
          <p:nvPr/>
        </p:nvSpPr>
        <p:spPr bwMode="auto">
          <a:xfrm>
            <a:off x="6719888" y="4343400"/>
            <a:ext cx="766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Data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31795" name="Text Box 56"/>
          <p:cNvSpPr txBox="1">
            <a:spLocks noChangeArrowheads="1"/>
          </p:cNvSpPr>
          <p:nvPr/>
        </p:nvSpPr>
        <p:spPr bwMode="auto">
          <a:xfrm>
            <a:off x="6719888" y="4038600"/>
            <a:ext cx="741362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31796" name="Text Box 57"/>
          <p:cNvSpPr txBox="1">
            <a:spLocks noChangeArrowheads="1"/>
          </p:cNvSpPr>
          <p:nvPr/>
        </p:nvSpPr>
        <p:spPr bwMode="auto">
          <a:xfrm>
            <a:off x="6719888" y="4876800"/>
            <a:ext cx="903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31797" name="Text Box 58"/>
          <p:cNvSpPr txBox="1">
            <a:spLocks noChangeArrowheads="1"/>
          </p:cNvSpPr>
          <p:nvPr/>
        </p:nvSpPr>
        <p:spPr bwMode="auto">
          <a:xfrm>
            <a:off x="7405688" y="4495800"/>
            <a:ext cx="90963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Data</a:t>
            </a:r>
          </a:p>
        </p:txBody>
      </p:sp>
      <p:sp>
        <p:nvSpPr>
          <p:cNvPr id="31798" name="Line 59"/>
          <p:cNvSpPr>
            <a:spLocks noChangeShapeType="1"/>
          </p:cNvSpPr>
          <p:nvPr/>
        </p:nvSpPr>
        <p:spPr bwMode="auto">
          <a:xfrm>
            <a:off x="7481888" y="2971800"/>
            <a:ext cx="0" cy="914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Rectangle 60"/>
          <p:cNvSpPr>
            <a:spLocks noChangeArrowheads="1"/>
          </p:cNvSpPr>
          <p:nvPr/>
        </p:nvSpPr>
        <p:spPr bwMode="auto">
          <a:xfrm>
            <a:off x="6491288" y="2743200"/>
            <a:ext cx="925512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F3300"/>
                </a:solidFill>
              </a:rPr>
              <a:t>MemWrite</a:t>
            </a:r>
          </a:p>
        </p:txBody>
      </p:sp>
      <p:sp>
        <p:nvSpPr>
          <p:cNvPr id="31800" name="Rectangle 61"/>
          <p:cNvSpPr>
            <a:spLocks noChangeArrowheads="1"/>
          </p:cNvSpPr>
          <p:nvPr/>
        </p:nvSpPr>
        <p:spPr bwMode="auto">
          <a:xfrm>
            <a:off x="7786688" y="2438400"/>
            <a:ext cx="925512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F3300"/>
                </a:solidFill>
              </a:rPr>
              <a:t>MemRead</a:t>
            </a:r>
          </a:p>
        </p:txBody>
      </p:sp>
      <p:sp>
        <p:nvSpPr>
          <p:cNvPr id="31801" name="Line 62"/>
          <p:cNvSpPr>
            <a:spLocks noChangeShapeType="1"/>
          </p:cNvSpPr>
          <p:nvPr/>
        </p:nvSpPr>
        <p:spPr bwMode="auto">
          <a:xfrm>
            <a:off x="7481888" y="5334000"/>
            <a:ext cx="0" cy="304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Line 63"/>
          <p:cNvSpPr>
            <a:spLocks noChangeShapeType="1"/>
          </p:cNvSpPr>
          <p:nvPr/>
        </p:nvSpPr>
        <p:spPr bwMode="auto">
          <a:xfrm>
            <a:off x="3214688" y="6781800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3" name="Line 64"/>
          <p:cNvSpPr>
            <a:spLocks noChangeShapeType="1"/>
          </p:cNvSpPr>
          <p:nvPr/>
        </p:nvSpPr>
        <p:spPr bwMode="auto">
          <a:xfrm>
            <a:off x="4992688" y="5486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Line 65"/>
          <p:cNvSpPr>
            <a:spLocks noChangeShapeType="1"/>
          </p:cNvSpPr>
          <p:nvPr/>
        </p:nvSpPr>
        <p:spPr bwMode="auto">
          <a:xfrm>
            <a:off x="4749800" y="5867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Oval 66"/>
          <p:cNvSpPr>
            <a:spLocks noChangeArrowheads="1"/>
          </p:cNvSpPr>
          <p:nvPr/>
        </p:nvSpPr>
        <p:spPr bwMode="auto">
          <a:xfrm>
            <a:off x="4140200" y="5486400"/>
            <a:ext cx="6096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06" name="Rectangle 67"/>
          <p:cNvSpPr>
            <a:spLocks noChangeArrowheads="1"/>
          </p:cNvSpPr>
          <p:nvPr/>
        </p:nvSpPr>
        <p:spPr bwMode="auto">
          <a:xfrm>
            <a:off x="4191000" y="5638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31807" name="Line 68"/>
          <p:cNvSpPr>
            <a:spLocks noChangeShapeType="1"/>
          </p:cNvSpPr>
          <p:nvPr/>
        </p:nvSpPr>
        <p:spPr bwMode="auto">
          <a:xfrm>
            <a:off x="2576513" y="5867400"/>
            <a:ext cx="1563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Line 69"/>
          <p:cNvSpPr>
            <a:spLocks noChangeShapeType="1"/>
          </p:cNvSpPr>
          <p:nvPr/>
        </p:nvSpPr>
        <p:spPr bwMode="auto">
          <a:xfrm>
            <a:off x="3810000" y="5791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Line 70"/>
          <p:cNvSpPr>
            <a:spLocks noChangeShapeType="1"/>
          </p:cNvSpPr>
          <p:nvPr/>
        </p:nvSpPr>
        <p:spPr bwMode="auto">
          <a:xfrm>
            <a:off x="4826000" y="5791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Text Box 71"/>
          <p:cNvSpPr txBox="1">
            <a:spLocks noChangeArrowheads="1"/>
          </p:cNvSpPr>
          <p:nvPr/>
        </p:nvSpPr>
        <p:spPr bwMode="auto">
          <a:xfrm>
            <a:off x="3810000" y="58674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16</a:t>
            </a:r>
          </a:p>
        </p:txBody>
      </p:sp>
      <p:sp>
        <p:nvSpPr>
          <p:cNvPr id="31811" name="Text Box 72"/>
          <p:cNvSpPr txBox="1">
            <a:spLocks noChangeArrowheads="1"/>
          </p:cNvSpPr>
          <p:nvPr/>
        </p:nvSpPr>
        <p:spPr bwMode="auto">
          <a:xfrm>
            <a:off x="4814888" y="58674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31812" name="Line 73"/>
          <p:cNvSpPr>
            <a:spLocks noChangeShapeType="1"/>
          </p:cNvSpPr>
          <p:nvPr/>
        </p:nvSpPr>
        <p:spPr bwMode="auto">
          <a:xfrm>
            <a:off x="4992688" y="4876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Line 74"/>
          <p:cNvSpPr>
            <a:spLocks noChangeShapeType="1"/>
          </p:cNvSpPr>
          <p:nvPr/>
        </p:nvSpPr>
        <p:spPr bwMode="auto">
          <a:xfrm>
            <a:off x="8320088" y="5029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Line 75"/>
          <p:cNvSpPr>
            <a:spLocks noChangeShapeType="1"/>
          </p:cNvSpPr>
          <p:nvPr/>
        </p:nvSpPr>
        <p:spPr bwMode="auto">
          <a:xfrm>
            <a:off x="5119688" y="52578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Line 76"/>
          <p:cNvSpPr>
            <a:spLocks noChangeShapeType="1"/>
          </p:cNvSpPr>
          <p:nvPr/>
        </p:nvSpPr>
        <p:spPr bwMode="auto">
          <a:xfrm>
            <a:off x="3214688" y="51816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AutoShape 77"/>
          <p:cNvSpPr>
            <a:spLocks noChangeArrowheads="1"/>
          </p:cNvSpPr>
          <p:nvPr/>
        </p:nvSpPr>
        <p:spPr bwMode="auto">
          <a:xfrm rot="-5400000">
            <a:off x="8320088" y="4724400"/>
            <a:ext cx="685800" cy="228600"/>
          </a:xfrm>
          <a:custGeom>
            <a:avLst/>
            <a:gdLst>
              <a:gd name="T0" fmla="*/ 19052382 w 21600"/>
              <a:gd name="T1" fmla="*/ 1209675 h 21600"/>
              <a:gd name="T2" fmla="*/ 10887075 w 21600"/>
              <a:gd name="T3" fmla="*/ 2419350 h 21600"/>
              <a:gd name="T4" fmla="*/ 2721769 w 21600"/>
              <a:gd name="T5" fmla="*/ 1209675 h 21600"/>
              <a:gd name="T6" fmla="*/ 108870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7" name="Line 78"/>
          <p:cNvSpPr>
            <a:spLocks noChangeShapeType="1"/>
          </p:cNvSpPr>
          <p:nvPr/>
        </p:nvSpPr>
        <p:spPr bwMode="auto">
          <a:xfrm>
            <a:off x="8777288" y="4800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AutoShape 79"/>
          <p:cNvSpPr>
            <a:spLocks noChangeArrowheads="1"/>
          </p:cNvSpPr>
          <p:nvPr/>
        </p:nvSpPr>
        <p:spPr bwMode="auto">
          <a:xfrm rot="-5400000">
            <a:off x="5030788" y="4914900"/>
            <a:ext cx="762000" cy="228600"/>
          </a:xfrm>
          <a:custGeom>
            <a:avLst/>
            <a:gdLst>
              <a:gd name="T0" fmla="*/ 23521459 w 21600"/>
              <a:gd name="T1" fmla="*/ 1209675 h 21600"/>
              <a:gd name="T2" fmla="*/ 13440833 w 21600"/>
              <a:gd name="T3" fmla="*/ 2419350 h 21600"/>
              <a:gd name="T4" fmla="*/ 3360208 w 21600"/>
              <a:gd name="T5" fmla="*/ 1209675 h 21600"/>
              <a:gd name="T6" fmla="*/ 134408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9" name="Line 80"/>
          <p:cNvSpPr>
            <a:spLocks noChangeShapeType="1"/>
          </p:cNvSpPr>
          <p:nvPr/>
        </p:nvSpPr>
        <p:spPr bwMode="auto">
          <a:xfrm>
            <a:off x="5526088" y="5029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Line 81"/>
          <p:cNvSpPr>
            <a:spLocks noChangeShapeType="1"/>
          </p:cNvSpPr>
          <p:nvPr/>
        </p:nvSpPr>
        <p:spPr bwMode="auto">
          <a:xfrm>
            <a:off x="3214688" y="5181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Line 82"/>
          <p:cNvSpPr>
            <a:spLocks noChangeShapeType="1"/>
          </p:cNvSpPr>
          <p:nvPr/>
        </p:nvSpPr>
        <p:spPr bwMode="auto">
          <a:xfrm>
            <a:off x="8624888" y="2819400"/>
            <a:ext cx="0" cy="1752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Rectangle 83"/>
          <p:cNvSpPr>
            <a:spLocks noChangeArrowheads="1"/>
          </p:cNvSpPr>
          <p:nvPr/>
        </p:nvSpPr>
        <p:spPr bwMode="auto">
          <a:xfrm>
            <a:off x="7100888" y="2590800"/>
            <a:ext cx="925512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F3300"/>
                </a:solidFill>
              </a:rPr>
              <a:t>MemtoReg</a:t>
            </a:r>
          </a:p>
        </p:txBody>
      </p:sp>
      <p:sp>
        <p:nvSpPr>
          <p:cNvPr id="31823" name="Rectangle 84"/>
          <p:cNvSpPr>
            <a:spLocks noChangeArrowheads="1"/>
          </p:cNvSpPr>
          <p:nvPr/>
        </p:nvSpPr>
        <p:spPr bwMode="auto">
          <a:xfrm>
            <a:off x="4281488" y="2895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3300"/>
                </a:solidFill>
              </a:rPr>
              <a:t>ALUSrc</a:t>
            </a:r>
          </a:p>
        </p:txBody>
      </p:sp>
      <p:sp>
        <p:nvSpPr>
          <p:cNvPr id="31824" name="Oval 85"/>
          <p:cNvSpPr>
            <a:spLocks noChangeArrowheads="1"/>
          </p:cNvSpPr>
          <p:nvPr/>
        </p:nvSpPr>
        <p:spPr bwMode="auto">
          <a:xfrm>
            <a:off x="5348288" y="19050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5" name="Rectangle 86"/>
          <p:cNvSpPr>
            <a:spLocks noChangeArrowheads="1"/>
          </p:cNvSpPr>
          <p:nvPr/>
        </p:nvSpPr>
        <p:spPr bwMode="auto">
          <a:xfrm>
            <a:off x="5348288" y="1905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31826" name="Line 87"/>
          <p:cNvSpPr>
            <a:spLocks noChangeShapeType="1"/>
          </p:cNvSpPr>
          <p:nvPr/>
        </p:nvSpPr>
        <p:spPr bwMode="auto">
          <a:xfrm>
            <a:off x="5119688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Line 88"/>
          <p:cNvSpPr>
            <a:spLocks noChangeShapeType="1"/>
          </p:cNvSpPr>
          <p:nvPr/>
        </p:nvSpPr>
        <p:spPr bwMode="auto">
          <a:xfrm>
            <a:off x="4357688" y="1752600"/>
            <a:ext cx="1690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034088" y="1447800"/>
            <a:ext cx="381000" cy="914400"/>
            <a:chOff x="1392" y="2880"/>
            <a:chExt cx="288" cy="480"/>
          </a:xfrm>
        </p:grpSpPr>
        <p:sp>
          <p:nvSpPr>
            <p:cNvPr id="31919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0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1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2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3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4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5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829" name="Text Box 97"/>
          <p:cNvSpPr txBox="1">
            <a:spLocks noChangeArrowheads="1"/>
          </p:cNvSpPr>
          <p:nvPr/>
        </p:nvSpPr>
        <p:spPr bwMode="auto">
          <a:xfrm>
            <a:off x="6034088" y="1752600"/>
            <a:ext cx="481012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31830" name="Line 98"/>
          <p:cNvSpPr>
            <a:spLocks noChangeShapeType="1"/>
          </p:cNvSpPr>
          <p:nvPr/>
        </p:nvSpPr>
        <p:spPr bwMode="auto">
          <a:xfrm>
            <a:off x="5791200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Line 99"/>
          <p:cNvSpPr>
            <a:spLocks noChangeShapeType="1"/>
          </p:cNvSpPr>
          <p:nvPr/>
        </p:nvSpPr>
        <p:spPr bwMode="auto">
          <a:xfrm>
            <a:off x="6415088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2" name="Line 100"/>
          <p:cNvSpPr>
            <a:spLocks noChangeShapeType="1"/>
          </p:cNvSpPr>
          <p:nvPr/>
        </p:nvSpPr>
        <p:spPr bwMode="auto">
          <a:xfrm>
            <a:off x="776288" y="1371600"/>
            <a:ext cx="0" cy="327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3" name="AutoShape 101"/>
          <p:cNvSpPr>
            <a:spLocks noChangeArrowheads="1"/>
          </p:cNvSpPr>
          <p:nvPr/>
        </p:nvSpPr>
        <p:spPr bwMode="auto">
          <a:xfrm rot="-5400000">
            <a:off x="6338888" y="1524000"/>
            <a:ext cx="838200" cy="228600"/>
          </a:xfrm>
          <a:custGeom>
            <a:avLst/>
            <a:gdLst>
              <a:gd name="T0" fmla="*/ 28460964 w 21600"/>
              <a:gd name="T1" fmla="*/ 1209675 h 21600"/>
              <a:gd name="T2" fmla="*/ 16263407 w 21600"/>
              <a:gd name="T3" fmla="*/ 2419350 h 21600"/>
              <a:gd name="T4" fmla="*/ 4065852 w 21600"/>
              <a:gd name="T5" fmla="*/ 1209675 h 21600"/>
              <a:gd name="T6" fmla="*/ 162634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4" name="Line 102"/>
          <p:cNvSpPr>
            <a:spLocks noChangeShapeType="1"/>
          </p:cNvSpPr>
          <p:nvPr/>
        </p:nvSpPr>
        <p:spPr bwMode="auto">
          <a:xfrm>
            <a:off x="5119688" y="13716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5" name="Line 103"/>
          <p:cNvSpPr>
            <a:spLocks noChangeShapeType="1"/>
          </p:cNvSpPr>
          <p:nvPr/>
        </p:nvSpPr>
        <p:spPr bwMode="auto">
          <a:xfrm>
            <a:off x="5119688" y="137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6" name="Line 104"/>
          <p:cNvSpPr>
            <a:spLocks noChangeShapeType="1"/>
          </p:cNvSpPr>
          <p:nvPr/>
        </p:nvSpPr>
        <p:spPr bwMode="auto">
          <a:xfrm>
            <a:off x="6872288" y="1676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7" name="Line 105"/>
          <p:cNvSpPr>
            <a:spLocks noChangeShapeType="1"/>
          </p:cNvSpPr>
          <p:nvPr/>
        </p:nvSpPr>
        <p:spPr bwMode="auto">
          <a:xfrm>
            <a:off x="6796088" y="1905000"/>
            <a:ext cx="0" cy="533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Rectangle 106"/>
          <p:cNvSpPr>
            <a:spLocks noChangeArrowheads="1"/>
          </p:cNvSpPr>
          <p:nvPr/>
        </p:nvSpPr>
        <p:spPr bwMode="auto">
          <a:xfrm>
            <a:off x="6858000" y="20574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 err="1">
                <a:solidFill>
                  <a:srgbClr val="FF3300"/>
                </a:solidFill>
              </a:rPr>
              <a:t>PCSrc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31839" name="Line 107"/>
          <p:cNvSpPr>
            <a:spLocks noChangeShapeType="1"/>
          </p:cNvSpPr>
          <p:nvPr/>
        </p:nvSpPr>
        <p:spPr bwMode="auto">
          <a:xfrm>
            <a:off x="6567488" y="5029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40" name="AutoShape 108"/>
          <p:cNvSpPr>
            <a:spLocks noChangeArrowheads="1"/>
          </p:cNvSpPr>
          <p:nvPr/>
        </p:nvSpPr>
        <p:spPr bwMode="auto">
          <a:xfrm rot="-5400000">
            <a:off x="2871788" y="4686300"/>
            <a:ext cx="609600" cy="228600"/>
          </a:xfrm>
          <a:custGeom>
            <a:avLst/>
            <a:gdLst>
              <a:gd name="T0" fmla="*/ 15053735 w 21600"/>
              <a:gd name="T1" fmla="*/ 1209675 h 21600"/>
              <a:gd name="T2" fmla="*/ 8602134 w 21600"/>
              <a:gd name="T3" fmla="*/ 2419350 h 21600"/>
              <a:gd name="T4" fmla="*/ 2150533 w 21600"/>
              <a:gd name="T5" fmla="*/ 1209675 h 21600"/>
              <a:gd name="T6" fmla="*/ 860213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1" name="Line 109"/>
          <p:cNvSpPr>
            <a:spLocks noChangeShapeType="1"/>
          </p:cNvSpPr>
          <p:nvPr/>
        </p:nvSpPr>
        <p:spPr bwMode="auto">
          <a:xfrm>
            <a:off x="3290888" y="48006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42" name="Line 110"/>
          <p:cNvSpPr>
            <a:spLocks noChangeShapeType="1"/>
          </p:cNvSpPr>
          <p:nvPr/>
        </p:nvSpPr>
        <p:spPr bwMode="auto">
          <a:xfrm>
            <a:off x="2895600" y="4419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3" name="Line 111"/>
          <p:cNvSpPr>
            <a:spLocks noChangeShapeType="1"/>
          </p:cNvSpPr>
          <p:nvPr/>
        </p:nvSpPr>
        <p:spPr bwMode="auto">
          <a:xfrm>
            <a:off x="2895600" y="4648200"/>
            <a:ext cx="166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44" name="Line 112"/>
          <p:cNvSpPr>
            <a:spLocks noChangeShapeType="1"/>
          </p:cNvSpPr>
          <p:nvPr/>
        </p:nvSpPr>
        <p:spPr bwMode="auto">
          <a:xfrm>
            <a:off x="3138488" y="3276600"/>
            <a:ext cx="0" cy="1295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45" name="Rectangle 113"/>
          <p:cNvSpPr>
            <a:spLocks noChangeArrowheads="1"/>
          </p:cNvSpPr>
          <p:nvPr/>
        </p:nvSpPr>
        <p:spPr bwMode="auto">
          <a:xfrm>
            <a:off x="2605088" y="3429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3300"/>
                </a:solidFill>
              </a:rPr>
              <a:t>RegDst</a:t>
            </a:r>
          </a:p>
        </p:txBody>
      </p:sp>
      <p:sp>
        <p:nvSpPr>
          <p:cNvPr id="31846" name="Oval 114"/>
          <p:cNvSpPr>
            <a:spLocks noChangeArrowheads="1"/>
          </p:cNvSpPr>
          <p:nvPr/>
        </p:nvSpPr>
        <p:spPr bwMode="auto">
          <a:xfrm>
            <a:off x="5729288" y="5562600"/>
            <a:ext cx="609600" cy="7620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rgbClr val="FF3300"/>
                </a:solidFill>
              </a:rPr>
              <a:t>ALU </a:t>
            </a:r>
          </a:p>
          <a:p>
            <a:pPr algn="ctr"/>
            <a:r>
              <a:rPr lang="en-US" sz="1200" dirty="0" smtClean="0">
                <a:solidFill>
                  <a:srgbClr val="FF3300"/>
                </a:solidFill>
              </a:rPr>
              <a:t>Control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31848" name="Line 116"/>
          <p:cNvSpPr>
            <a:spLocks noChangeShapeType="1"/>
          </p:cNvSpPr>
          <p:nvPr/>
        </p:nvSpPr>
        <p:spPr bwMode="auto">
          <a:xfrm>
            <a:off x="3595688" y="64770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" name="Line 117"/>
          <p:cNvSpPr>
            <a:spLocks noChangeShapeType="1"/>
          </p:cNvSpPr>
          <p:nvPr/>
        </p:nvSpPr>
        <p:spPr bwMode="auto">
          <a:xfrm>
            <a:off x="5486400" y="579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50" name="Rectangle 118"/>
          <p:cNvSpPr>
            <a:spLocks noChangeArrowheads="1"/>
          </p:cNvSpPr>
          <p:nvPr/>
        </p:nvSpPr>
        <p:spPr bwMode="auto">
          <a:xfrm>
            <a:off x="8548688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1851" name="Rectangle 119"/>
          <p:cNvSpPr>
            <a:spLocks noChangeArrowheads="1"/>
          </p:cNvSpPr>
          <p:nvPr/>
        </p:nvSpPr>
        <p:spPr bwMode="auto">
          <a:xfrm>
            <a:off x="5348288" y="5105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1852" name="Rectangle 120"/>
          <p:cNvSpPr>
            <a:spLocks noChangeArrowheads="1"/>
          </p:cNvSpPr>
          <p:nvPr/>
        </p:nvSpPr>
        <p:spPr bwMode="auto">
          <a:xfrm>
            <a:off x="3062288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1853" name="Rectangle 121"/>
          <p:cNvSpPr>
            <a:spLocks noChangeArrowheads="1"/>
          </p:cNvSpPr>
          <p:nvPr/>
        </p:nvSpPr>
        <p:spPr bwMode="auto">
          <a:xfrm>
            <a:off x="3062288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1854" name="Rectangle 122"/>
          <p:cNvSpPr>
            <a:spLocks noChangeArrowheads="1"/>
          </p:cNvSpPr>
          <p:nvPr/>
        </p:nvSpPr>
        <p:spPr bwMode="auto">
          <a:xfrm>
            <a:off x="5348288" y="4724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1855" name="Rectangle 123"/>
          <p:cNvSpPr>
            <a:spLocks noChangeArrowheads="1"/>
          </p:cNvSpPr>
          <p:nvPr/>
        </p:nvSpPr>
        <p:spPr bwMode="auto">
          <a:xfrm>
            <a:off x="8548688" y="4876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1856" name="Rectangle 124"/>
          <p:cNvSpPr>
            <a:spLocks noChangeArrowheads="1"/>
          </p:cNvSpPr>
          <p:nvPr/>
        </p:nvSpPr>
        <p:spPr bwMode="auto">
          <a:xfrm>
            <a:off x="6643688" y="1295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1857" name="Rectangle 125"/>
          <p:cNvSpPr>
            <a:spLocks noChangeArrowheads="1"/>
          </p:cNvSpPr>
          <p:nvPr/>
        </p:nvSpPr>
        <p:spPr bwMode="auto">
          <a:xfrm>
            <a:off x="6643688" y="1752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1858" name="Rectangle 126"/>
          <p:cNvSpPr>
            <a:spLocks noChangeArrowheads="1"/>
          </p:cNvSpPr>
          <p:nvPr/>
        </p:nvSpPr>
        <p:spPr bwMode="auto">
          <a:xfrm>
            <a:off x="2452688" y="2209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3300"/>
                </a:solidFill>
              </a:rPr>
              <a:t>ALUOp</a:t>
            </a:r>
          </a:p>
        </p:txBody>
      </p:sp>
      <p:sp>
        <p:nvSpPr>
          <p:cNvPr id="31859" name="Line 127"/>
          <p:cNvSpPr>
            <a:spLocks noChangeShapeType="1"/>
          </p:cNvSpPr>
          <p:nvPr/>
        </p:nvSpPr>
        <p:spPr bwMode="auto">
          <a:xfrm>
            <a:off x="6034088" y="6324600"/>
            <a:ext cx="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0" name="Rectangle 128"/>
          <p:cNvSpPr>
            <a:spLocks noChangeArrowheads="1"/>
          </p:cNvSpPr>
          <p:nvPr/>
        </p:nvSpPr>
        <p:spPr bwMode="auto">
          <a:xfrm>
            <a:off x="4662488" y="61722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Instr[5-0]</a:t>
            </a:r>
          </a:p>
        </p:txBody>
      </p:sp>
      <p:sp>
        <p:nvSpPr>
          <p:cNvPr id="31861" name="Rectangle 129"/>
          <p:cNvSpPr>
            <a:spLocks noChangeArrowheads="1"/>
          </p:cNvSpPr>
          <p:nvPr/>
        </p:nvSpPr>
        <p:spPr bwMode="auto">
          <a:xfrm>
            <a:off x="2605088" y="56388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Instr[15-0]</a:t>
            </a:r>
          </a:p>
        </p:txBody>
      </p:sp>
      <p:sp>
        <p:nvSpPr>
          <p:cNvPr id="31862" name="Rectangle 130"/>
          <p:cNvSpPr>
            <a:spLocks noChangeArrowheads="1"/>
          </p:cNvSpPr>
          <p:nvPr/>
        </p:nvSpPr>
        <p:spPr bwMode="auto">
          <a:xfrm>
            <a:off x="2590800" y="3810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Instr[25-21]</a:t>
            </a:r>
          </a:p>
        </p:txBody>
      </p:sp>
      <p:sp>
        <p:nvSpPr>
          <p:cNvPr id="31863" name="Rectangle 131"/>
          <p:cNvSpPr>
            <a:spLocks noChangeArrowheads="1"/>
          </p:cNvSpPr>
          <p:nvPr/>
        </p:nvSpPr>
        <p:spPr bwMode="auto">
          <a:xfrm>
            <a:off x="2590800" y="4191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Instr[20-16]</a:t>
            </a:r>
          </a:p>
        </p:txBody>
      </p:sp>
      <p:sp>
        <p:nvSpPr>
          <p:cNvPr id="31864" name="Text Box 132"/>
          <p:cNvSpPr txBox="1">
            <a:spLocks noChangeArrowheads="1"/>
          </p:cNvSpPr>
          <p:nvPr/>
        </p:nvSpPr>
        <p:spPr bwMode="auto">
          <a:xfrm>
            <a:off x="2514600" y="49530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/>
              <a:t>Instr[15  -11]</a:t>
            </a:r>
          </a:p>
        </p:txBody>
      </p:sp>
      <p:sp>
        <p:nvSpPr>
          <p:cNvPr id="31865" name="Line 133"/>
          <p:cNvSpPr>
            <a:spLocks noChangeShapeType="1"/>
          </p:cNvSpPr>
          <p:nvPr/>
        </p:nvSpPr>
        <p:spPr bwMode="auto">
          <a:xfrm>
            <a:off x="166688" y="914400"/>
            <a:ext cx="0" cy="3733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6" name="Line 134"/>
          <p:cNvSpPr>
            <a:spLocks noChangeShapeType="1"/>
          </p:cNvSpPr>
          <p:nvPr/>
        </p:nvSpPr>
        <p:spPr bwMode="auto">
          <a:xfrm>
            <a:off x="7786688" y="9144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7" name="Line 135"/>
          <p:cNvSpPr>
            <a:spLocks noChangeShapeType="1"/>
          </p:cNvSpPr>
          <p:nvPr/>
        </p:nvSpPr>
        <p:spPr bwMode="auto">
          <a:xfrm>
            <a:off x="5119688" y="5257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8" name="Oval 136"/>
          <p:cNvSpPr>
            <a:spLocks noChangeArrowheads="1"/>
          </p:cNvSpPr>
          <p:nvPr/>
        </p:nvSpPr>
        <p:spPr bwMode="auto">
          <a:xfrm>
            <a:off x="2909888" y="2133600"/>
            <a:ext cx="762000" cy="1219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rgbClr val="FF3300"/>
                </a:solidFill>
              </a:rPr>
              <a:t>Control </a:t>
            </a:r>
          </a:p>
          <a:p>
            <a:pPr algn="ctr"/>
            <a:r>
              <a:rPr lang="en-US" sz="1400" dirty="0" smtClean="0">
                <a:solidFill>
                  <a:srgbClr val="FF3300"/>
                </a:solidFill>
              </a:rPr>
              <a:t>Unit</a:t>
            </a:r>
            <a:endParaRPr lang="en-US" sz="1400" dirty="0">
              <a:solidFill>
                <a:srgbClr val="FF3300"/>
              </a:solidFill>
            </a:endParaRPr>
          </a:p>
        </p:txBody>
      </p:sp>
      <p:sp>
        <p:nvSpPr>
          <p:cNvPr id="31870" name="Line 138"/>
          <p:cNvSpPr>
            <a:spLocks noChangeShapeType="1"/>
          </p:cNvSpPr>
          <p:nvPr/>
        </p:nvSpPr>
        <p:spPr bwMode="auto">
          <a:xfrm>
            <a:off x="2605088" y="1219200"/>
            <a:ext cx="0" cy="3429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1" name="Line 139"/>
          <p:cNvSpPr>
            <a:spLocks noChangeShapeType="1"/>
          </p:cNvSpPr>
          <p:nvPr/>
        </p:nvSpPr>
        <p:spPr bwMode="auto">
          <a:xfrm>
            <a:off x="2605088" y="2819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72" name="Rectangle 140"/>
          <p:cNvSpPr>
            <a:spLocks noChangeArrowheads="1"/>
          </p:cNvSpPr>
          <p:nvPr/>
        </p:nvSpPr>
        <p:spPr bwMode="auto">
          <a:xfrm>
            <a:off x="2147888" y="25908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Instr[31-26]</a:t>
            </a:r>
          </a:p>
        </p:txBody>
      </p:sp>
      <p:sp>
        <p:nvSpPr>
          <p:cNvPr id="31873" name="AutoShape 141"/>
          <p:cNvSpPr>
            <a:spLocks noChangeArrowheads="1"/>
          </p:cNvSpPr>
          <p:nvPr/>
        </p:nvSpPr>
        <p:spPr bwMode="auto">
          <a:xfrm>
            <a:off x="6338888" y="2286000"/>
            <a:ext cx="304800" cy="304800"/>
          </a:xfrm>
          <a:prstGeom prst="flowChartDelay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74" name="Line 142"/>
          <p:cNvSpPr>
            <a:spLocks noChangeShapeType="1"/>
          </p:cNvSpPr>
          <p:nvPr/>
        </p:nvSpPr>
        <p:spPr bwMode="auto">
          <a:xfrm>
            <a:off x="6643688" y="2438400"/>
            <a:ext cx="152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5" name="Line 143"/>
          <p:cNvSpPr>
            <a:spLocks noChangeShapeType="1"/>
          </p:cNvSpPr>
          <p:nvPr/>
        </p:nvSpPr>
        <p:spPr bwMode="auto">
          <a:xfrm>
            <a:off x="6186488" y="2514600"/>
            <a:ext cx="152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6" name="Line 144"/>
          <p:cNvSpPr>
            <a:spLocks noChangeShapeType="1"/>
          </p:cNvSpPr>
          <p:nvPr/>
        </p:nvSpPr>
        <p:spPr bwMode="auto">
          <a:xfrm>
            <a:off x="3671888" y="2514600"/>
            <a:ext cx="2438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7" name="Rectangle 145"/>
          <p:cNvSpPr>
            <a:spLocks noChangeArrowheads="1"/>
          </p:cNvSpPr>
          <p:nvPr/>
        </p:nvSpPr>
        <p:spPr bwMode="auto">
          <a:xfrm>
            <a:off x="3748088" y="2286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3300"/>
                </a:solidFill>
              </a:rPr>
              <a:t>Branch</a:t>
            </a:r>
          </a:p>
        </p:txBody>
      </p:sp>
      <p:sp>
        <p:nvSpPr>
          <p:cNvPr id="31878" name="Line 146"/>
          <p:cNvSpPr>
            <a:spLocks noChangeShapeType="1"/>
          </p:cNvSpPr>
          <p:nvPr/>
        </p:nvSpPr>
        <p:spPr bwMode="auto">
          <a:xfrm>
            <a:off x="3671888" y="2667000"/>
            <a:ext cx="51816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9" name="Line 147"/>
          <p:cNvSpPr>
            <a:spLocks noChangeShapeType="1"/>
          </p:cNvSpPr>
          <p:nvPr/>
        </p:nvSpPr>
        <p:spPr bwMode="auto">
          <a:xfrm>
            <a:off x="7481888" y="5638800"/>
            <a:ext cx="13716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0" name="Line 148"/>
          <p:cNvSpPr>
            <a:spLocks noChangeShapeType="1"/>
          </p:cNvSpPr>
          <p:nvPr/>
        </p:nvSpPr>
        <p:spPr bwMode="auto">
          <a:xfrm>
            <a:off x="8853488" y="2667000"/>
            <a:ext cx="0" cy="297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1" name="Line 149"/>
          <p:cNvSpPr>
            <a:spLocks noChangeShapeType="1"/>
          </p:cNvSpPr>
          <p:nvPr/>
        </p:nvSpPr>
        <p:spPr bwMode="auto">
          <a:xfrm>
            <a:off x="3671888" y="2819400"/>
            <a:ext cx="49530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2" name="Line 150"/>
          <p:cNvSpPr>
            <a:spLocks noChangeShapeType="1"/>
          </p:cNvSpPr>
          <p:nvPr/>
        </p:nvSpPr>
        <p:spPr bwMode="auto">
          <a:xfrm>
            <a:off x="3671888" y="2971800"/>
            <a:ext cx="38100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3" name="Line 151"/>
          <p:cNvSpPr>
            <a:spLocks noChangeShapeType="1"/>
          </p:cNvSpPr>
          <p:nvPr/>
        </p:nvSpPr>
        <p:spPr bwMode="auto">
          <a:xfrm>
            <a:off x="3519488" y="3276600"/>
            <a:ext cx="6096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4" name="Line 152"/>
          <p:cNvSpPr>
            <a:spLocks noChangeShapeType="1"/>
          </p:cNvSpPr>
          <p:nvPr/>
        </p:nvSpPr>
        <p:spPr bwMode="auto">
          <a:xfrm>
            <a:off x="3595688" y="3124200"/>
            <a:ext cx="1828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5" name="Line 153"/>
          <p:cNvSpPr>
            <a:spLocks noChangeShapeType="1"/>
          </p:cNvSpPr>
          <p:nvPr/>
        </p:nvSpPr>
        <p:spPr bwMode="auto">
          <a:xfrm>
            <a:off x="5424488" y="3124200"/>
            <a:ext cx="0" cy="1676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86" name="Line 154"/>
          <p:cNvSpPr>
            <a:spLocks noChangeShapeType="1"/>
          </p:cNvSpPr>
          <p:nvPr/>
        </p:nvSpPr>
        <p:spPr bwMode="auto">
          <a:xfrm>
            <a:off x="2528888" y="6629400"/>
            <a:ext cx="3505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7" name="Line 155"/>
          <p:cNvSpPr>
            <a:spLocks noChangeShapeType="1"/>
          </p:cNvSpPr>
          <p:nvPr/>
        </p:nvSpPr>
        <p:spPr bwMode="auto">
          <a:xfrm>
            <a:off x="2528888" y="2438400"/>
            <a:ext cx="0" cy="419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8" name="Line 156"/>
          <p:cNvSpPr>
            <a:spLocks noChangeShapeType="1"/>
          </p:cNvSpPr>
          <p:nvPr/>
        </p:nvSpPr>
        <p:spPr bwMode="auto">
          <a:xfrm>
            <a:off x="2528888" y="2438400"/>
            <a:ext cx="457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9" name="Line 157"/>
          <p:cNvSpPr>
            <a:spLocks noChangeShapeType="1"/>
          </p:cNvSpPr>
          <p:nvPr/>
        </p:nvSpPr>
        <p:spPr bwMode="auto">
          <a:xfrm>
            <a:off x="3595688" y="5867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0" name="Line 158"/>
          <p:cNvSpPr>
            <a:spLocks noChangeShapeType="1"/>
          </p:cNvSpPr>
          <p:nvPr/>
        </p:nvSpPr>
        <p:spPr bwMode="auto">
          <a:xfrm>
            <a:off x="5500688" y="579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1" name="Line 159"/>
          <p:cNvSpPr>
            <a:spLocks noChangeShapeType="1"/>
          </p:cNvSpPr>
          <p:nvPr/>
        </p:nvSpPr>
        <p:spPr bwMode="auto">
          <a:xfrm>
            <a:off x="6110288" y="2362200"/>
            <a:ext cx="2286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2" name="Line 160"/>
          <p:cNvSpPr>
            <a:spLocks noChangeShapeType="1"/>
          </p:cNvSpPr>
          <p:nvPr/>
        </p:nvSpPr>
        <p:spPr bwMode="auto">
          <a:xfrm flipV="1">
            <a:off x="6110288" y="2362200"/>
            <a:ext cx="0" cy="152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3" name="Line 161"/>
          <p:cNvSpPr>
            <a:spLocks noChangeShapeType="1"/>
          </p:cNvSpPr>
          <p:nvPr/>
        </p:nvSpPr>
        <p:spPr bwMode="auto">
          <a:xfrm>
            <a:off x="2071688" y="1752600"/>
            <a:ext cx="2286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4" name="Line 162"/>
          <p:cNvSpPr>
            <a:spLocks noChangeShapeType="1"/>
          </p:cNvSpPr>
          <p:nvPr/>
        </p:nvSpPr>
        <p:spPr bwMode="auto">
          <a:xfrm>
            <a:off x="4891088" y="4876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5" name="Line 163"/>
          <p:cNvSpPr>
            <a:spLocks noChangeShapeType="1"/>
          </p:cNvSpPr>
          <p:nvPr/>
        </p:nvSpPr>
        <p:spPr bwMode="auto">
          <a:xfrm>
            <a:off x="6415088" y="4191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6" name="Line 164"/>
          <p:cNvSpPr>
            <a:spLocks noChangeShapeType="1"/>
          </p:cNvSpPr>
          <p:nvPr/>
        </p:nvSpPr>
        <p:spPr bwMode="auto">
          <a:xfrm>
            <a:off x="6415088" y="46482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7" name="Line 165"/>
          <p:cNvSpPr>
            <a:spLocks noChangeShapeType="1"/>
          </p:cNvSpPr>
          <p:nvPr/>
        </p:nvSpPr>
        <p:spPr bwMode="auto">
          <a:xfrm>
            <a:off x="5119688" y="22098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8" name="Line 166"/>
          <p:cNvSpPr>
            <a:spLocks noChangeShapeType="1"/>
          </p:cNvSpPr>
          <p:nvPr/>
        </p:nvSpPr>
        <p:spPr bwMode="auto">
          <a:xfrm>
            <a:off x="2605088" y="4648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9" name="AutoShape 167"/>
          <p:cNvSpPr>
            <a:spLocks noChangeArrowheads="1"/>
          </p:cNvSpPr>
          <p:nvPr/>
        </p:nvSpPr>
        <p:spPr bwMode="auto">
          <a:xfrm rot="-5400000">
            <a:off x="6948488" y="1295400"/>
            <a:ext cx="838200" cy="228600"/>
          </a:xfrm>
          <a:custGeom>
            <a:avLst/>
            <a:gdLst>
              <a:gd name="T0" fmla="*/ 28460964 w 21600"/>
              <a:gd name="T1" fmla="*/ 1209675 h 21600"/>
              <a:gd name="T2" fmla="*/ 16263407 w 21600"/>
              <a:gd name="T3" fmla="*/ 2419350 h 21600"/>
              <a:gd name="T4" fmla="*/ 4065852 w 21600"/>
              <a:gd name="T5" fmla="*/ 1209675 h 21600"/>
              <a:gd name="T6" fmla="*/ 162634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0" name="Line 168"/>
          <p:cNvSpPr>
            <a:spLocks noChangeShapeType="1"/>
          </p:cNvSpPr>
          <p:nvPr/>
        </p:nvSpPr>
        <p:spPr bwMode="auto">
          <a:xfrm>
            <a:off x="7481888" y="14478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1" name="Oval 169"/>
          <p:cNvSpPr>
            <a:spLocks noChangeArrowheads="1"/>
          </p:cNvSpPr>
          <p:nvPr/>
        </p:nvSpPr>
        <p:spPr bwMode="auto">
          <a:xfrm>
            <a:off x="3138488" y="990600"/>
            <a:ext cx="457200" cy="5334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2" name="Rectangle 170"/>
          <p:cNvSpPr>
            <a:spLocks noChangeArrowheads="1"/>
          </p:cNvSpPr>
          <p:nvPr/>
        </p:nvSpPr>
        <p:spPr bwMode="auto">
          <a:xfrm>
            <a:off x="3138488" y="1066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31903" name="Line 171"/>
          <p:cNvSpPr>
            <a:spLocks noChangeShapeType="1"/>
          </p:cNvSpPr>
          <p:nvPr/>
        </p:nvSpPr>
        <p:spPr bwMode="auto">
          <a:xfrm>
            <a:off x="3519488" y="1143000"/>
            <a:ext cx="3733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04" name="Rectangle 172"/>
          <p:cNvSpPr>
            <a:spLocks noChangeArrowheads="1"/>
          </p:cNvSpPr>
          <p:nvPr/>
        </p:nvSpPr>
        <p:spPr bwMode="auto">
          <a:xfrm>
            <a:off x="7253288" y="1524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1905" name="Rectangle 173"/>
          <p:cNvSpPr>
            <a:spLocks noChangeArrowheads="1"/>
          </p:cNvSpPr>
          <p:nvPr/>
        </p:nvSpPr>
        <p:spPr bwMode="auto">
          <a:xfrm>
            <a:off x="7253288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1906" name="Line 174"/>
          <p:cNvSpPr>
            <a:spLocks noChangeShapeType="1"/>
          </p:cNvSpPr>
          <p:nvPr/>
        </p:nvSpPr>
        <p:spPr bwMode="auto">
          <a:xfrm>
            <a:off x="4891088" y="533400"/>
            <a:ext cx="2438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7" name="Line 175"/>
          <p:cNvSpPr>
            <a:spLocks noChangeShapeType="1"/>
          </p:cNvSpPr>
          <p:nvPr/>
        </p:nvSpPr>
        <p:spPr bwMode="auto">
          <a:xfrm>
            <a:off x="7329488" y="533400"/>
            <a:ext cx="0" cy="533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08" name="Line 176"/>
          <p:cNvSpPr>
            <a:spLocks noChangeShapeType="1"/>
          </p:cNvSpPr>
          <p:nvPr/>
        </p:nvSpPr>
        <p:spPr bwMode="auto">
          <a:xfrm>
            <a:off x="3595688" y="2362200"/>
            <a:ext cx="1295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9" name="Line 177"/>
          <p:cNvSpPr>
            <a:spLocks noChangeShapeType="1"/>
          </p:cNvSpPr>
          <p:nvPr/>
        </p:nvSpPr>
        <p:spPr bwMode="auto">
          <a:xfrm>
            <a:off x="4891088" y="533400"/>
            <a:ext cx="0" cy="1828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0" name="Rectangle 178"/>
          <p:cNvSpPr>
            <a:spLocks noChangeArrowheads="1"/>
          </p:cNvSpPr>
          <p:nvPr/>
        </p:nvSpPr>
        <p:spPr bwMode="auto">
          <a:xfrm>
            <a:off x="4357688" y="2133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FF3300"/>
                </a:solidFill>
              </a:rPr>
              <a:t>Jump</a:t>
            </a:r>
          </a:p>
        </p:txBody>
      </p:sp>
      <p:sp>
        <p:nvSpPr>
          <p:cNvPr id="31911" name="Line 179"/>
          <p:cNvSpPr>
            <a:spLocks noChangeShapeType="1"/>
          </p:cNvSpPr>
          <p:nvPr/>
        </p:nvSpPr>
        <p:spPr bwMode="auto">
          <a:xfrm flipV="1">
            <a:off x="4357688" y="1143000"/>
            <a:ext cx="0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2" name="Line 180"/>
          <p:cNvSpPr>
            <a:spLocks noChangeShapeType="1"/>
          </p:cNvSpPr>
          <p:nvPr/>
        </p:nvSpPr>
        <p:spPr bwMode="auto">
          <a:xfrm>
            <a:off x="2605088" y="1219200"/>
            <a:ext cx="53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13" name="Text Box 181"/>
          <p:cNvSpPr txBox="1">
            <a:spLocks noChangeArrowheads="1"/>
          </p:cNvSpPr>
          <p:nvPr/>
        </p:nvSpPr>
        <p:spPr bwMode="auto">
          <a:xfrm>
            <a:off x="4586288" y="1143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31914" name="Line 182"/>
          <p:cNvSpPr>
            <a:spLocks noChangeShapeType="1"/>
          </p:cNvSpPr>
          <p:nvPr/>
        </p:nvSpPr>
        <p:spPr bwMode="auto">
          <a:xfrm>
            <a:off x="2833688" y="11430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5" name="Line 183"/>
          <p:cNvSpPr>
            <a:spLocks noChangeShapeType="1"/>
          </p:cNvSpPr>
          <p:nvPr/>
        </p:nvSpPr>
        <p:spPr bwMode="auto">
          <a:xfrm>
            <a:off x="4586288" y="1066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6" name="Rectangle 186"/>
          <p:cNvSpPr>
            <a:spLocks noChangeArrowheads="1"/>
          </p:cNvSpPr>
          <p:nvPr/>
        </p:nvSpPr>
        <p:spPr bwMode="auto">
          <a:xfrm>
            <a:off x="3976688" y="13716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PC+4[31-28]</a:t>
            </a:r>
          </a:p>
        </p:txBody>
      </p:sp>
      <p:sp>
        <p:nvSpPr>
          <p:cNvPr id="31917" name="Line 188"/>
          <p:cNvSpPr>
            <a:spLocks noChangeShapeType="1"/>
          </p:cNvSpPr>
          <p:nvPr/>
        </p:nvSpPr>
        <p:spPr bwMode="auto">
          <a:xfrm>
            <a:off x="3748088" y="1066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8" name="Text Box 189"/>
          <p:cNvSpPr txBox="1">
            <a:spLocks noChangeArrowheads="1"/>
          </p:cNvSpPr>
          <p:nvPr/>
        </p:nvSpPr>
        <p:spPr bwMode="auto">
          <a:xfrm>
            <a:off x="3671888" y="1143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/>
              <a:t>28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2489200" y="6019800"/>
            <a:ext cx="295026" cy="276999"/>
            <a:chOff x="2489200" y="6019800"/>
            <a:chExt cx="295026" cy="276999"/>
          </a:xfrm>
        </p:grpSpPr>
        <p:sp>
          <p:nvSpPr>
            <p:cNvPr id="187" name="Line 188"/>
            <p:cNvSpPr>
              <a:spLocks noChangeShapeType="1"/>
            </p:cNvSpPr>
            <p:nvPr/>
          </p:nvSpPr>
          <p:spPr bwMode="auto">
            <a:xfrm>
              <a:off x="2489200" y="6070600"/>
              <a:ext cx="76200" cy="15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88" name="Text Box 189"/>
            <p:cNvSpPr txBox="1">
              <a:spLocks noChangeArrowheads="1"/>
            </p:cNvSpPr>
            <p:nvPr/>
          </p:nvSpPr>
          <p:spPr bwMode="auto">
            <a:xfrm>
              <a:off x="2514600" y="6019800"/>
              <a:ext cx="26962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480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Control Unit</a:t>
            </a:r>
          </a:p>
        </p:txBody>
      </p:sp>
      <p:graphicFrame>
        <p:nvGraphicFramePr>
          <p:cNvPr id="274512" name="Group 80"/>
          <p:cNvGraphicFramePr>
            <a:graphicFrameLocks noGrp="1"/>
          </p:cNvGraphicFramePr>
          <p:nvPr/>
        </p:nvGraphicFramePr>
        <p:xfrm>
          <a:off x="914400" y="1385888"/>
          <a:ext cx="7467600" cy="3175001"/>
        </p:xfrm>
        <a:graphic>
          <a:graphicData uri="http://schemas.openxmlformats.org/drawingml/2006/table">
            <a:tbl>
              <a:tblPr/>
              <a:tblGrid>
                <a:gridCol w="808038"/>
                <a:gridCol w="739775"/>
                <a:gridCol w="738187"/>
                <a:gridCol w="914400"/>
                <a:gridCol w="609600"/>
                <a:gridCol w="696913"/>
                <a:gridCol w="741362"/>
                <a:gridCol w="738188"/>
                <a:gridCol w="741362"/>
                <a:gridCol w="73977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Instr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RegDst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ALUSrc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MemtoReg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RegWr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MemRd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MemWr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Branch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ALUOp1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ALUOp2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R-type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lw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100011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sw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101011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beq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000100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9" name="Rectangle 73"/>
          <p:cNvSpPr>
            <a:spLocks noChangeArrowheads="1"/>
          </p:cNvSpPr>
          <p:nvPr/>
        </p:nvSpPr>
        <p:spPr bwMode="auto">
          <a:xfrm>
            <a:off x="533400" y="4648200"/>
            <a:ext cx="7848600" cy="1019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/>
              <a:t>Completely determined by the instruction </a:t>
            </a:r>
            <a:r>
              <a:rPr lang="en-US" sz="2400" dirty="0" err="1"/>
              <a:t>opcode</a:t>
            </a:r>
            <a:r>
              <a:rPr lang="en-US" sz="2400" dirty="0"/>
              <a:t> field</a:t>
            </a:r>
          </a:p>
          <a:p>
            <a:pPr marL="741363" lvl="1" indent="-246063" eaLnBrk="0" hangingPunct="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Note that a multiplexor whose control input is 0 has a definite action, even if it is not used in performing the operation</a:t>
            </a:r>
          </a:p>
        </p:txBody>
      </p:sp>
    </p:spTree>
    <p:extLst>
      <p:ext uri="{BB962C8B-B14F-4D97-AF65-F5344CB8AC3E}">
        <p14:creationId xmlns:p14="http://schemas.microsoft.com/office/powerpoint/2010/main" val="2817056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 dirty="0" smtClean="0"/>
              <a:t>R-type Instruction Data/Control Flow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23719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0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1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2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3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4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5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6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</a:t>
            </a:r>
          </a:p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3562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Instr[31-0]</a:t>
            </a:r>
          </a:p>
        </p:txBody>
      </p:sp>
      <p:sp>
        <p:nvSpPr>
          <p:cNvPr id="23563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Instruction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3564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3565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23566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23569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Line 26"/>
          <p:cNvSpPr>
            <a:spLocks noChangeShapeType="1"/>
          </p:cNvSpPr>
          <p:nvPr/>
        </p:nvSpPr>
        <p:spPr bwMode="auto">
          <a:xfrm>
            <a:off x="2652713" y="4114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3580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Read Addr 1</a:t>
            </a:r>
          </a:p>
        </p:txBody>
      </p:sp>
      <p:sp>
        <p:nvSpPr>
          <p:cNvPr id="23581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2</a:t>
            </a:r>
          </a:p>
        </p:txBody>
      </p:sp>
      <p:sp>
        <p:nvSpPr>
          <p:cNvPr id="23582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Addr</a:t>
            </a:r>
          </a:p>
        </p:txBody>
      </p:sp>
      <p:sp>
        <p:nvSpPr>
          <p:cNvPr id="23583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Register</a:t>
            </a:r>
          </a:p>
          <a:p>
            <a:pPr algn="ctr" eaLnBrk="0" hangingPunct="0"/>
            <a:endParaRPr lang="en-US" sz="1200" b="1"/>
          </a:p>
          <a:p>
            <a:pPr algn="ctr" eaLnBrk="0" hangingPunct="0"/>
            <a:r>
              <a:rPr lang="en-US" sz="1200" b="1"/>
              <a:t>File</a:t>
            </a:r>
          </a:p>
        </p:txBody>
      </p:sp>
      <p:sp>
        <p:nvSpPr>
          <p:cNvPr id="23584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1</a:t>
            </a:r>
          </a:p>
        </p:txBody>
      </p:sp>
      <p:sp>
        <p:nvSpPr>
          <p:cNvPr id="23585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2</a:t>
            </a:r>
          </a:p>
        </p:txBody>
      </p:sp>
      <p:sp>
        <p:nvSpPr>
          <p:cNvPr id="23586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7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3588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ovf</a:t>
            </a:r>
          </a:p>
        </p:txBody>
      </p:sp>
      <p:sp>
        <p:nvSpPr>
          <p:cNvPr id="23589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3590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1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2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RegWrite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3593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4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5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6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8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9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0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Data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3601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3602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3603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Data</a:t>
            </a:r>
          </a:p>
        </p:txBody>
      </p:sp>
      <p:sp>
        <p:nvSpPr>
          <p:cNvPr id="23604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05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 dirty="0" err="1">
                <a:solidFill>
                  <a:srgbClr val="3333CC"/>
                </a:solidFill>
              </a:rPr>
              <a:t>MemWrite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3606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MemRead</a:t>
            </a:r>
          </a:p>
        </p:txBody>
      </p:sp>
      <p:sp>
        <p:nvSpPr>
          <p:cNvPr id="23607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8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9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0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1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23613" name="Line 68"/>
          <p:cNvSpPr>
            <a:spLocks noChangeShapeType="1"/>
          </p:cNvSpPr>
          <p:nvPr/>
        </p:nvSpPr>
        <p:spPr bwMode="auto">
          <a:xfrm>
            <a:off x="2638425" y="5562600"/>
            <a:ext cx="10191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4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5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6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16</a:t>
            </a:r>
          </a:p>
        </p:txBody>
      </p:sp>
      <p:sp>
        <p:nvSpPr>
          <p:cNvPr id="23617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23618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9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0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21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22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3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4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26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7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28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 dirty="0" err="1">
                <a:solidFill>
                  <a:srgbClr val="3333CC"/>
                </a:solidFill>
              </a:rPr>
              <a:t>MemtoReg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3629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ALUSrc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3630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31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3632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3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23712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3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4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5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6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7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8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35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3636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7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8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9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40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41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2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3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4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PCSrc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3645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46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48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9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50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51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RegDst</a:t>
            </a:r>
          </a:p>
        </p:txBody>
      </p:sp>
      <p:sp>
        <p:nvSpPr>
          <p:cNvPr id="23652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ALU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</p:txBody>
      </p:sp>
      <p:sp>
        <p:nvSpPr>
          <p:cNvPr id="23654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5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56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657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658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659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3660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3661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3662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3663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664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ALUOp</a:t>
            </a:r>
          </a:p>
        </p:txBody>
      </p:sp>
      <p:sp>
        <p:nvSpPr>
          <p:cNvPr id="23665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6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Instr[5-0]</a:t>
            </a:r>
          </a:p>
        </p:txBody>
      </p:sp>
      <p:sp>
        <p:nvSpPr>
          <p:cNvPr id="23667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Instr[15-0]</a:t>
            </a:r>
          </a:p>
        </p:txBody>
      </p:sp>
      <p:sp>
        <p:nvSpPr>
          <p:cNvPr id="23668" name="Rectangle 130"/>
          <p:cNvSpPr>
            <a:spLocks noChangeArrowheads="1"/>
          </p:cNvSpPr>
          <p:nvPr/>
        </p:nvSpPr>
        <p:spPr bwMode="auto">
          <a:xfrm>
            <a:off x="2667000" y="3505200"/>
            <a:ext cx="77628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Instr[25-21]</a:t>
            </a:r>
          </a:p>
        </p:txBody>
      </p:sp>
      <p:sp>
        <p:nvSpPr>
          <p:cNvPr id="23669" name="Rectangle 131"/>
          <p:cNvSpPr>
            <a:spLocks noChangeArrowheads="1"/>
          </p:cNvSpPr>
          <p:nvPr/>
        </p:nvSpPr>
        <p:spPr bwMode="auto">
          <a:xfrm>
            <a:off x="2652713" y="3886200"/>
            <a:ext cx="852487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Instr[20-16]</a:t>
            </a:r>
          </a:p>
        </p:txBody>
      </p:sp>
      <p:sp>
        <p:nvSpPr>
          <p:cNvPr id="23670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/>
              <a:t>Instr[15  -11]</a:t>
            </a:r>
          </a:p>
        </p:txBody>
      </p:sp>
      <p:sp>
        <p:nvSpPr>
          <p:cNvPr id="23671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2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3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4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75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Unit</a:t>
            </a:r>
          </a:p>
        </p:txBody>
      </p:sp>
      <p:sp>
        <p:nvSpPr>
          <p:cNvPr id="23676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7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78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Instr[31-26]</a:t>
            </a:r>
          </a:p>
        </p:txBody>
      </p:sp>
      <p:sp>
        <p:nvSpPr>
          <p:cNvPr id="23679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80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1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2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3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Branch</a:t>
            </a:r>
          </a:p>
        </p:txBody>
      </p:sp>
      <p:sp>
        <p:nvSpPr>
          <p:cNvPr id="23684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5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6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7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8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9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0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1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92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3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4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5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6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7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8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9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0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1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2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3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4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5" name="Oval 167"/>
          <p:cNvSpPr>
            <a:spLocks noChangeArrowheads="1"/>
          </p:cNvSpPr>
          <p:nvPr/>
        </p:nvSpPr>
        <p:spPr bwMode="auto">
          <a:xfrm>
            <a:off x="8534400" y="4495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06" name="Oval 168"/>
          <p:cNvSpPr>
            <a:spLocks noChangeArrowheads="1"/>
          </p:cNvSpPr>
          <p:nvPr/>
        </p:nvSpPr>
        <p:spPr bwMode="auto">
          <a:xfrm>
            <a:off x="5334000" y="4343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07" name="Oval 169"/>
          <p:cNvSpPr>
            <a:spLocks noChangeArrowheads="1"/>
          </p:cNvSpPr>
          <p:nvPr/>
        </p:nvSpPr>
        <p:spPr bwMode="auto">
          <a:xfrm>
            <a:off x="3048000" y="44196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08" name="Oval 170"/>
          <p:cNvSpPr>
            <a:spLocks noChangeArrowheads="1"/>
          </p:cNvSpPr>
          <p:nvPr/>
        </p:nvSpPr>
        <p:spPr bwMode="auto">
          <a:xfrm>
            <a:off x="4038600" y="3352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09" name="Oval 171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10" name="Line 172"/>
          <p:cNvSpPr>
            <a:spLocks noChangeShapeType="1"/>
          </p:cNvSpPr>
          <p:nvPr/>
        </p:nvSpPr>
        <p:spPr bwMode="auto">
          <a:xfrm>
            <a:off x="3657600" y="5562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11" name="Oval 173"/>
          <p:cNvSpPr>
            <a:spLocks noChangeArrowheads="1"/>
          </p:cNvSpPr>
          <p:nvPr/>
        </p:nvSpPr>
        <p:spPr bwMode="auto">
          <a:xfrm>
            <a:off x="5943600" y="57912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2552700" y="5943600"/>
            <a:ext cx="295026" cy="276999"/>
            <a:chOff x="2489200" y="6019800"/>
            <a:chExt cx="295026" cy="276999"/>
          </a:xfrm>
        </p:grpSpPr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489200" y="6070600"/>
              <a:ext cx="76200" cy="15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76" name="Text Box 189"/>
            <p:cNvSpPr txBox="1">
              <a:spLocks noChangeArrowheads="1"/>
            </p:cNvSpPr>
            <p:nvPr/>
          </p:nvSpPr>
          <p:spPr bwMode="auto">
            <a:xfrm>
              <a:off x="2514600" y="6019800"/>
              <a:ext cx="26962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706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2" name="Line 50"/>
          <p:cNvSpPr>
            <a:spLocks noChangeShapeType="1"/>
          </p:cNvSpPr>
          <p:nvPr/>
        </p:nvSpPr>
        <p:spPr bwMode="auto">
          <a:xfrm>
            <a:off x="1779588" y="2186658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52" name="Rectangle 60"/>
          <p:cNvSpPr>
            <a:spLocks noChangeArrowheads="1"/>
          </p:cNvSpPr>
          <p:nvPr/>
        </p:nvSpPr>
        <p:spPr bwMode="auto">
          <a:xfrm>
            <a:off x="1905000" y="2127920"/>
            <a:ext cx="1247775" cy="593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32</a:t>
            </a:r>
          </a:p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registers</a:t>
            </a:r>
          </a:p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($zero - $ra)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10000" y="509972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048000" y="487112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48000" y="532832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495800" y="3575720"/>
            <a:ext cx="985838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read data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066800" y="392179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514600" y="392179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200400" y="410912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438400" y="437899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962400" y="388052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200400" y="369319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200400" y="281372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200400" y="189932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752600" y="288992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828800" y="258512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828800" y="220412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1828800" y="182312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1828800" y="2127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1828800" y="1746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4572000" y="304232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019800" y="494732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6019800" y="471872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8391" name="Rectangle 2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9960"/>
          </a:xfrm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MIPS Organization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685800" y="1289720"/>
            <a:ext cx="3810000" cy="4419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5562600" y="1442120"/>
            <a:ext cx="1600200" cy="3733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1905000" y="908720"/>
            <a:ext cx="12446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</a:rPr>
              <a:t>Processor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5867400" y="1061120"/>
            <a:ext cx="10033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5562600" y="5252120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6096000" y="5252120"/>
            <a:ext cx="649288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8153400" y="1518320"/>
            <a:ext cx="0" cy="3657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8153400" y="2813720"/>
            <a:ext cx="668338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2</a:t>
            </a:r>
            <a:r>
              <a:rPr lang="en-US" sz="1600" baseline="30000">
                <a:solidFill>
                  <a:srgbClr val="000000"/>
                </a:solidFill>
              </a:rPr>
              <a:t>30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words</a:t>
            </a: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4495800" y="304232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4572000" y="2432720"/>
            <a:ext cx="1019175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read/write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 addr</a:t>
            </a:r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4495800" y="388052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4495800" y="4261520"/>
            <a:ext cx="10080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write data</a:t>
            </a:r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4495800" y="456632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7239000" y="5175920"/>
            <a:ext cx="1346200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word address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(binary)</a:t>
            </a:r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7162800" y="494732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0…0000</a:t>
            </a: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7162800" y="471872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0…0100</a:t>
            </a: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7162800" y="449012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0…1000</a:t>
            </a:r>
          </a:p>
        </p:txBody>
      </p:sp>
      <p:sp>
        <p:nvSpPr>
          <p:cNvPr id="8233" name="Rectangle 41"/>
          <p:cNvSpPr>
            <a:spLocks noChangeArrowheads="1"/>
          </p:cNvSpPr>
          <p:nvPr/>
        </p:nvSpPr>
        <p:spPr bwMode="auto">
          <a:xfrm>
            <a:off x="7162800" y="426152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0…1100</a:t>
            </a:r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7162800" y="151832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1…1100</a:t>
            </a:r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2103438" y="1600870"/>
            <a:ext cx="1136650" cy="1463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2103438" y="1365920"/>
            <a:ext cx="113665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Register File</a:t>
            </a:r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973138" y="1716758"/>
            <a:ext cx="865187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src1 addr</a:t>
            </a:r>
          </a:p>
        </p:txBody>
      </p:sp>
      <p:sp>
        <p:nvSpPr>
          <p:cNvPr id="8238" name="Rectangle 46"/>
          <p:cNvSpPr>
            <a:spLocks noChangeArrowheads="1"/>
          </p:cNvSpPr>
          <p:nvPr/>
        </p:nvSpPr>
        <p:spPr bwMode="auto">
          <a:xfrm>
            <a:off x="969963" y="2069183"/>
            <a:ext cx="8667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src2 addr</a:t>
            </a:r>
          </a:p>
        </p:txBody>
      </p:sp>
      <p:sp>
        <p:nvSpPr>
          <p:cNvPr id="8239" name="Rectangle 47"/>
          <p:cNvSpPr>
            <a:spLocks noChangeArrowheads="1"/>
          </p:cNvSpPr>
          <p:nvPr/>
        </p:nvSpPr>
        <p:spPr bwMode="auto">
          <a:xfrm>
            <a:off x="1031875" y="2420020"/>
            <a:ext cx="7667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dst addr</a:t>
            </a:r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1779588" y="2537495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>
            <a:off x="1779588" y="1834233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>
            <a:off x="1779588" y="2888333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44" name="Rectangle 52"/>
          <p:cNvSpPr>
            <a:spLocks noChangeArrowheads="1"/>
          </p:cNvSpPr>
          <p:nvPr/>
        </p:nvSpPr>
        <p:spPr bwMode="auto">
          <a:xfrm>
            <a:off x="914400" y="2770858"/>
            <a:ext cx="9191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write data</a:t>
            </a:r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>
            <a:off x="2103438" y="3182020"/>
            <a:ext cx="1136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66950" y="3182020"/>
            <a:ext cx="9191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>
            <a:off x="3240088" y="1892970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>
            <a:off x="3240088" y="2772445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49" name="Rectangle 57"/>
          <p:cNvSpPr>
            <a:spLocks noChangeArrowheads="1"/>
          </p:cNvSpPr>
          <p:nvPr/>
        </p:nvSpPr>
        <p:spPr bwMode="auto">
          <a:xfrm>
            <a:off x="3530600" y="1718345"/>
            <a:ext cx="471488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src1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3530600" y="2594645"/>
            <a:ext cx="471488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src2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8251" name="Line 59"/>
          <p:cNvSpPr>
            <a:spLocks noChangeShapeType="1"/>
          </p:cNvSpPr>
          <p:nvPr/>
        </p:nvSpPr>
        <p:spPr bwMode="auto">
          <a:xfrm>
            <a:off x="3124200" y="1594520"/>
            <a:ext cx="0" cy="1463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53" name="Rectangle 61"/>
          <p:cNvSpPr>
            <a:spLocks noChangeArrowheads="1"/>
          </p:cNvSpPr>
          <p:nvPr/>
        </p:nvSpPr>
        <p:spPr bwMode="auto">
          <a:xfrm>
            <a:off x="4572000" y="456632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54" name="Rectangle 62"/>
          <p:cNvSpPr>
            <a:spLocks noChangeArrowheads="1"/>
          </p:cNvSpPr>
          <p:nvPr/>
        </p:nvSpPr>
        <p:spPr bwMode="auto">
          <a:xfrm>
            <a:off x="5181600" y="388052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 flipH="1">
            <a:off x="4572000" y="44901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6" name="Line 64"/>
          <p:cNvSpPr>
            <a:spLocks noChangeShapeType="1"/>
          </p:cNvSpPr>
          <p:nvPr/>
        </p:nvSpPr>
        <p:spPr bwMode="auto">
          <a:xfrm flipH="1">
            <a:off x="5257800" y="38043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7" name="Line 65"/>
          <p:cNvSpPr>
            <a:spLocks noChangeShapeType="1"/>
          </p:cNvSpPr>
          <p:nvPr/>
        </p:nvSpPr>
        <p:spPr bwMode="auto">
          <a:xfrm flipH="1">
            <a:off x="4572000" y="29661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8" name="Line 66"/>
          <p:cNvSpPr>
            <a:spLocks noChangeShapeType="1"/>
          </p:cNvSpPr>
          <p:nvPr/>
        </p:nvSpPr>
        <p:spPr bwMode="auto">
          <a:xfrm flipH="1">
            <a:off x="3276600" y="18231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9" name="Line 67"/>
          <p:cNvSpPr>
            <a:spLocks noChangeShapeType="1"/>
          </p:cNvSpPr>
          <p:nvPr/>
        </p:nvSpPr>
        <p:spPr bwMode="auto">
          <a:xfrm flipH="1">
            <a:off x="3276600" y="27375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0" name="Line 68"/>
          <p:cNvSpPr>
            <a:spLocks noChangeShapeType="1"/>
          </p:cNvSpPr>
          <p:nvPr/>
        </p:nvSpPr>
        <p:spPr bwMode="auto">
          <a:xfrm flipH="1">
            <a:off x="1828800" y="28137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1" name="Line 69"/>
          <p:cNvSpPr>
            <a:spLocks noChangeShapeType="1"/>
          </p:cNvSpPr>
          <p:nvPr/>
        </p:nvSpPr>
        <p:spPr bwMode="auto">
          <a:xfrm flipH="1">
            <a:off x="1828800" y="2508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2" name="Rectangle 70"/>
          <p:cNvSpPr>
            <a:spLocks noChangeArrowheads="1"/>
          </p:cNvSpPr>
          <p:nvPr/>
        </p:nvSpPr>
        <p:spPr bwMode="auto">
          <a:xfrm>
            <a:off x="1371600" y="3845595"/>
            <a:ext cx="10668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63" name="Rectangle 71"/>
          <p:cNvSpPr>
            <a:spLocks noChangeArrowheads="1"/>
          </p:cNvSpPr>
          <p:nvPr/>
        </p:nvSpPr>
        <p:spPr bwMode="auto">
          <a:xfrm>
            <a:off x="1752600" y="3845595"/>
            <a:ext cx="374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FF3300"/>
                </a:solidFill>
              </a:rPr>
              <a:t>PC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3352800" y="4718720"/>
            <a:ext cx="457200" cy="762000"/>
            <a:chOff x="1392" y="2880"/>
            <a:chExt cx="288" cy="480"/>
          </a:xfrm>
        </p:grpSpPr>
        <p:sp>
          <p:nvSpPr>
            <p:cNvPr id="8329" name="Line 73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74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75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2" name="Line 76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3" name="Line 77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4" name="Line 78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5" name="Line 79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65" name="Rectangle 80"/>
          <p:cNvSpPr>
            <a:spLocks noChangeArrowheads="1"/>
          </p:cNvSpPr>
          <p:nvPr/>
        </p:nvSpPr>
        <p:spPr bwMode="auto">
          <a:xfrm>
            <a:off x="3352800" y="4947320"/>
            <a:ext cx="47307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8266" name="Line 81"/>
          <p:cNvSpPr>
            <a:spLocks noChangeShapeType="1"/>
          </p:cNvSpPr>
          <p:nvPr/>
        </p:nvSpPr>
        <p:spPr bwMode="auto">
          <a:xfrm flipV="1">
            <a:off x="3048000" y="48711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67" name="Line 82"/>
          <p:cNvSpPr>
            <a:spLocks noChangeShapeType="1"/>
          </p:cNvSpPr>
          <p:nvPr/>
        </p:nvSpPr>
        <p:spPr bwMode="auto">
          <a:xfrm flipV="1">
            <a:off x="3048000" y="53283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68" name="Line 83"/>
          <p:cNvSpPr>
            <a:spLocks noChangeShapeType="1"/>
          </p:cNvSpPr>
          <p:nvPr/>
        </p:nvSpPr>
        <p:spPr bwMode="auto">
          <a:xfrm flipV="1">
            <a:off x="3810000" y="50997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69" name="Line 84"/>
          <p:cNvSpPr>
            <a:spLocks noChangeShapeType="1"/>
          </p:cNvSpPr>
          <p:nvPr/>
        </p:nvSpPr>
        <p:spPr bwMode="auto">
          <a:xfrm flipV="1">
            <a:off x="1066800" y="392179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70" name="Line 85"/>
          <p:cNvSpPr>
            <a:spLocks noChangeShapeType="1"/>
          </p:cNvSpPr>
          <p:nvPr/>
        </p:nvSpPr>
        <p:spPr bwMode="auto">
          <a:xfrm flipV="1">
            <a:off x="2438400" y="392179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71" name="Line 86"/>
          <p:cNvSpPr>
            <a:spLocks noChangeShapeType="1"/>
          </p:cNvSpPr>
          <p:nvPr/>
        </p:nvSpPr>
        <p:spPr bwMode="auto">
          <a:xfrm flipH="1">
            <a:off x="1066800" y="384559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2" name="Line 87"/>
          <p:cNvSpPr>
            <a:spLocks noChangeShapeType="1"/>
          </p:cNvSpPr>
          <p:nvPr/>
        </p:nvSpPr>
        <p:spPr bwMode="auto">
          <a:xfrm flipH="1">
            <a:off x="2514600" y="384559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3" name="Line 88"/>
          <p:cNvSpPr>
            <a:spLocks noChangeShapeType="1"/>
          </p:cNvSpPr>
          <p:nvPr/>
        </p:nvSpPr>
        <p:spPr bwMode="auto">
          <a:xfrm flipH="1">
            <a:off x="3810000" y="50235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4" name="Line 89"/>
          <p:cNvSpPr>
            <a:spLocks noChangeShapeType="1"/>
          </p:cNvSpPr>
          <p:nvPr/>
        </p:nvSpPr>
        <p:spPr bwMode="auto">
          <a:xfrm flipH="1">
            <a:off x="3048000" y="4794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5" name="Line 90"/>
          <p:cNvSpPr>
            <a:spLocks noChangeShapeType="1"/>
          </p:cNvSpPr>
          <p:nvPr/>
        </p:nvSpPr>
        <p:spPr bwMode="auto">
          <a:xfrm flipH="1">
            <a:off x="3048000" y="52521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6" name="Line 91"/>
          <p:cNvSpPr>
            <a:spLocks noChangeShapeType="1"/>
          </p:cNvSpPr>
          <p:nvPr/>
        </p:nvSpPr>
        <p:spPr bwMode="auto">
          <a:xfrm>
            <a:off x="5562600" y="4947320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7" name="Line 92"/>
          <p:cNvSpPr>
            <a:spLocks noChangeShapeType="1"/>
          </p:cNvSpPr>
          <p:nvPr/>
        </p:nvSpPr>
        <p:spPr bwMode="auto">
          <a:xfrm>
            <a:off x="5562600" y="4718720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8" name="Line 93"/>
          <p:cNvSpPr>
            <a:spLocks noChangeShapeType="1"/>
          </p:cNvSpPr>
          <p:nvPr/>
        </p:nvSpPr>
        <p:spPr bwMode="auto">
          <a:xfrm flipV="1">
            <a:off x="6324600" y="449012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9" name="Line 94"/>
          <p:cNvSpPr>
            <a:spLocks noChangeShapeType="1"/>
          </p:cNvSpPr>
          <p:nvPr/>
        </p:nvSpPr>
        <p:spPr bwMode="auto">
          <a:xfrm flipV="1">
            <a:off x="6705600" y="449012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0" name="Line 95"/>
          <p:cNvSpPr>
            <a:spLocks noChangeShapeType="1"/>
          </p:cNvSpPr>
          <p:nvPr/>
        </p:nvSpPr>
        <p:spPr bwMode="auto">
          <a:xfrm flipV="1">
            <a:off x="5943600" y="449012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1" name="Line 96"/>
          <p:cNvSpPr>
            <a:spLocks noChangeShapeType="1"/>
          </p:cNvSpPr>
          <p:nvPr/>
        </p:nvSpPr>
        <p:spPr bwMode="auto">
          <a:xfrm flipV="1">
            <a:off x="5943600" y="4185320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2" name="Line 97"/>
          <p:cNvSpPr>
            <a:spLocks noChangeShapeType="1"/>
          </p:cNvSpPr>
          <p:nvPr/>
        </p:nvSpPr>
        <p:spPr bwMode="auto">
          <a:xfrm flipV="1">
            <a:off x="6324600" y="4185320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3" name="Line 98"/>
          <p:cNvSpPr>
            <a:spLocks noChangeShapeType="1"/>
          </p:cNvSpPr>
          <p:nvPr/>
        </p:nvSpPr>
        <p:spPr bwMode="auto">
          <a:xfrm flipV="1">
            <a:off x="6705600" y="4185320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4" name="Rectangle 99"/>
          <p:cNvSpPr>
            <a:spLocks noChangeArrowheads="1"/>
          </p:cNvSpPr>
          <p:nvPr/>
        </p:nvSpPr>
        <p:spPr bwMode="auto">
          <a:xfrm>
            <a:off x="5638800" y="494732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85" name="Rectangle 100"/>
          <p:cNvSpPr>
            <a:spLocks noChangeArrowheads="1"/>
          </p:cNvSpPr>
          <p:nvPr/>
        </p:nvSpPr>
        <p:spPr bwMode="auto">
          <a:xfrm>
            <a:off x="6400800" y="494732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6" name="Rectangle 101"/>
          <p:cNvSpPr>
            <a:spLocks noChangeArrowheads="1"/>
          </p:cNvSpPr>
          <p:nvPr/>
        </p:nvSpPr>
        <p:spPr bwMode="auto">
          <a:xfrm>
            <a:off x="6781800" y="494732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7" name="Rectangle 102"/>
          <p:cNvSpPr>
            <a:spLocks noChangeArrowheads="1"/>
          </p:cNvSpPr>
          <p:nvPr/>
        </p:nvSpPr>
        <p:spPr bwMode="auto">
          <a:xfrm>
            <a:off x="6781800" y="471872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288" name="Rectangle 103"/>
          <p:cNvSpPr>
            <a:spLocks noChangeArrowheads="1"/>
          </p:cNvSpPr>
          <p:nvPr/>
        </p:nvSpPr>
        <p:spPr bwMode="auto">
          <a:xfrm>
            <a:off x="6400800" y="471872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289" name="Rectangle 104"/>
          <p:cNvSpPr>
            <a:spLocks noChangeArrowheads="1"/>
          </p:cNvSpPr>
          <p:nvPr/>
        </p:nvSpPr>
        <p:spPr bwMode="auto">
          <a:xfrm>
            <a:off x="5638800" y="471872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90" name="Rectangle 105"/>
          <p:cNvSpPr>
            <a:spLocks noChangeArrowheads="1"/>
          </p:cNvSpPr>
          <p:nvPr/>
        </p:nvSpPr>
        <p:spPr bwMode="auto">
          <a:xfrm>
            <a:off x="5257800" y="5633120"/>
            <a:ext cx="1141413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byte address</a:t>
            </a:r>
          </a:p>
          <a:p>
            <a:pPr eaLnBrk="0" hangingPunct="0"/>
            <a:r>
              <a:rPr lang="en-US" sz="1400">
                <a:solidFill>
                  <a:srgbClr val="000000"/>
                </a:solidFill>
              </a:rPr>
              <a:t>(big Endian)</a:t>
            </a:r>
          </a:p>
        </p:txBody>
      </p:sp>
      <p:cxnSp>
        <p:nvCxnSpPr>
          <p:cNvPr id="8291" name="AutoShape 106"/>
          <p:cNvCxnSpPr>
            <a:cxnSpLocks noChangeShapeType="1"/>
            <a:stCxn id="8290" idx="0"/>
            <a:endCxn id="8213" idx="1"/>
          </p:cNvCxnSpPr>
          <p:nvPr/>
        </p:nvCxnSpPr>
        <p:spPr bwMode="auto">
          <a:xfrm rot="-5400000">
            <a:off x="5647531" y="5260852"/>
            <a:ext cx="554037" cy="190500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8292" name="Oval 107"/>
          <p:cNvSpPr>
            <a:spLocks noChangeArrowheads="1"/>
          </p:cNvSpPr>
          <p:nvPr/>
        </p:nvSpPr>
        <p:spPr bwMode="auto">
          <a:xfrm>
            <a:off x="1066800" y="4337720"/>
            <a:ext cx="990600" cy="457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3" name="Text Box 108"/>
          <p:cNvSpPr txBox="1">
            <a:spLocks noChangeArrowheads="1"/>
          </p:cNvSpPr>
          <p:nvPr/>
        </p:nvSpPr>
        <p:spPr bwMode="auto">
          <a:xfrm>
            <a:off x="990600" y="4280570"/>
            <a:ext cx="11430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</a:rPr>
              <a:t>Fetch</a:t>
            </a:r>
          </a:p>
          <a:p>
            <a:pPr algn="ctr" eaLnBrk="0" hangingPunct="0"/>
            <a:r>
              <a:rPr lang="en-US" sz="1400" b="1">
                <a:solidFill>
                  <a:srgbClr val="000000"/>
                </a:solidFill>
              </a:rPr>
              <a:t>PC = PC+4</a:t>
            </a:r>
          </a:p>
        </p:txBody>
      </p:sp>
      <p:sp>
        <p:nvSpPr>
          <p:cNvPr id="8294" name="Oval 109"/>
          <p:cNvSpPr>
            <a:spLocks noChangeArrowheads="1"/>
          </p:cNvSpPr>
          <p:nvPr/>
        </p:nvSpPr>
        <p:spPr bwMode="auto">
          <a:xfrm>
            <a:off x="1898650" y="4991770"/>
            <a:ext cx="577850" cy="33655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" name="Text Box 110"/>
          <p:cNvSpPr txBox="1">
            <a:spLocks noChangeArrowheads="1"/>
          </p:cNvSpPr>
          <p:nvPr/>
        </p:nvSpPr>
        <p:spPr bwMode="auto">
          <a:xfrm>
            <a:off x="1828800" y="4966370"/>
            <a:ext cx="8239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Decode</a:t>
            </a:r>
          </a:p>
        </p:txBody>
      </p:sp>
      <p:sp>
        <p:nvSpPr>
          <p:cNvPr id="8296" name="Oval 111"/>
          <p:cNvSpPr>
            <a:spLocks noChangeArrowheads="1"/>
          </p:cNvSpPr>
          <p:nvPr/>
        </p:nvSpPr>
        <p:spPr bwMode="auto">
          <a:xfrm>
            <a:off x="762000" y="4991770"/>
            <a:ext cx="536575" cy="33655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7" name="Text Box 112"/>
          <p:cNvSpPr txBox="1">
            <a:spLocks noChangeArrowheads="1"/>
          </p:cNvSpPr>
          <p:nvPr/>
        </p:nvSpPr>
        <p:spPr bwMode="auto">
          <a:xfrm>
            <a:off x="685800" y="4966370"/>
            <a:ext cx="5984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Exec</a:t>
            </a:r>
          </a:p>
        </p:txBody>
      </p:sp>
      <p:cxnSp>
        <p:nvCxnSpPr>
          <p:cNvPr id="58481" name="AutoShape 113"/>
          <p:cNvCxnSpPr>
            <a:cxnSpLocks noChangeShapeType="1"/>
            <a:stCxn id="8292" idx="6"/>
            <a:endCxn id="8294" idx="0"/>
          </p:cNvCxnSpPr>
          <p:nvPr/>
        </p:nvCxnSpPr>
        <p:spPr bwMode="auto">
          <a:xfrm>
            <a:off x="2057400" y="4566320"/>
            <a:ext cx="130175" cy="425450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8482" name="AutoShape 114"/>
          <p:cNvCxnSpPr>
            <a:cxnSpLocks noChangeShapeType="1"/>
            <a:stCxn id="8294" idx="4"/>
            <a:endCxn id="8296" idx="4"/>
          </p:cNvCxnSpPr>
          <p:nvPr/>
        </p:nvCxnSpPr>
        <p:spPr bwMode="auto">
          <a:xfrm rot="5400000">
            <a:off x="1608138" y="4750470"/>
            <a:ext cx="1588" cy="1157287"/>
          </a:xfrm>
          <a:prstGeom prst="curvedConnector3">
            <a:avLst>
              <a:gd name="adj1" fmla="val 14400005"/>
            </a:avLst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8483" name="AutoShape 115"/>
          <p:cNvCxnSpPr>
            <a:cxnSpLocks noChangeShapeType="1"/>
            <a:stCxn id="8296" idx="0"/>
            <a:endCxn id="8292" idx="2"/>
          </p:cNvCxnSpPr>
          <p:nvPr/>
        </p:nvCxnSpPr>
        <p:spPr bwMode="auto">
          <a:xfrm rot="-5400000">
            <a:off x="835819" y="4760789"/>
            <a:ext cx="425450" cy="36512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2743200" y="3728120"/>
            <a:ext cx="457200" cy="762000"/>
            <a:chOff x="1392" y="2880"/>
            <a:chExt cx="288" cy="480"/>
          </a:xfrm>
        </p:grpSpPr>
        <p:sp>
          <p:nvSpPr>
            <p:cNvPr id="8322" name="Line 117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3" name="Line 118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4" name="Line 119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5" name="Line 120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6" name="Line 121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7" name="Line 122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8" name="Line 123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02" name="Rectangle 124"/>
          <p:cNvSpPr>
            <a:spLocks noChangeArrowheads="1"/>
          </p:cNvSpPr>
          <p:nvPr/>
        </p:nvSpPr>
        <p:spPr bwMode="auto">
          <a:xfrm>
            <a:off x="2743200" y="3956720"/>
            <a:ext cx="4429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8303" name="Line 125"/>
          <p:cNvSpPr>
            <a:spLocks noChangeShapeType="1"/>
          </p:cNvSpPr>
          <p:nvPr/>
        </p:nvSpPr>
        <p:spPr bwMode="auto">
          <a:xfrm flipV="1">
            <a:off x="2438400" y="437899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04" name="Line 126"/>
          <p:cNvSpPr>
            <a:spLocks noChangeShapeType="1"/>
          </p:cNvSpPr>
          <p:nvPr/>
        </p:nvSpPr>
        <p:spPr bwMode="auto">
          <a:xfrm flipV="1">
            <a:off x="3200400" y="41091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05" name="Line 127"/>
          <p:cNvSpPr>
            <a:spLocks noChangeShapeType="1"/>
          </p:cNvSpPr>
          <p:nvPr/>
        </p:nvSpPr>
        <p:spPr bwMode="auto">
          <a:xfrm flipH="1">
            <a:off x="3200400" y="40329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6" name="Line 128"/>
          <p:cNvSpPr>
            <a:spLocks noChangeShapeType="1"/>
          </p:cNvSpPr>
          <p:nvPr/>
        </p:nvSpPr>
        <p:spPr bwMode="auto">
          <a:xfrm flipH="1">
            <a:off x="2438400" y="430279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07" name="Rectangle 129"/>
          <p:cNvSpPr>
            <a:spLocks noChangeArrowheads="1"/>
          </p:cNvSpPr>
          <p:nvPr/>
        </p:nvSpPr>
        <p:spPr bwMode="auto">
          <a:xfrm>
            <a:off x="2209800" y="4226595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3505200" y="3499520"/>
            <a:ext cx="457200" cy="762000"/>
            <a:chOff x="1392" y="2880"/>
            <a:chExt cx="288" cy="480"/>
          </a:xfrm>
        </p:grpSpPr>
        <p:sp>
          <p:nvSpPr>
            <p:cNvPr id="8315" name="Line 131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6" name="Line 132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7" name="Line 133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8" name="Line 134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9" name="Line 135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0" name="Line 136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1" name="Line 137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09" name="Rectangle 138"/>
          <p:cNvSpPr>
            <a:spLocks noChangeArrowheads="1"/>
          </p:cNvSpPr>
          <p:nvPr/>
        </p:nvSpPr>
        <p:spPr bwMode="auto">
          <a:xfrm>
            <a:off x="3505200" y="3728120"/>
            <a:ext cx="4429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8310" name="Line 139"/>
          <p:cNvSpPr>
            <a:spLocks noChangeShapeType="1"/>
          </p:cNvSpPr>
          <p:nvPr/>
        </p:nvSpPr>
        <p:spPr bwMode="auto">
          <a:xfrm flipV="1">
            <a:off x="3962400" y="38805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1" name="Line 140"/>
          <p:cNvSpPr>
            <a:spLocks noChangeShapeType="1"/>
          </p:cNvSpPr>
          <p:nvPr/>
        </p:nvSpPr>
        <p:spPr bwMode="auto">
          <a:xfrm flipH="1">
            <a:off x="3962400" y="380432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12" name="Line 141"/>
          <p:cNvSpPr>
            <a:spLocks noChangeShapeType="1"/>
          </p:cNvSpPr>
          <p:nvPr/>
        </p:nvSpPr>
        <p:spPr bwMode="auto">
          <a:xfrm flipV="1">
            <a:off x="3200400" y="36519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3" name="Line 142"/>
          <p:cNvSpPr>
            <a:spLocks noChangeShapeType="1"/>
          </p:cNvSpPr>
          <p:nvPr/>
        </p:nvSpPr>
        <p:spPr bwMode="auto">
          <a:xfrm flipH="1">
            <a:off x="3200400" y="361699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14" name="Rectangle 143"/>
          <p:cNvSpPr>
            <a:spLocks noChangeArrowheads="1"/>
          </p:cNvSpPr>
          <p:nvPr/>
        </p:nvSpPr>
        <p:spPr bwMode="auto">
          <a:xfrm>
            <a:off x="2438400" y="3499520"/>
            <a:ext cx="76676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br offset</a:t>
            </a:r>
          </a:p>
        </p:txBody>
      </p:sp>
    </p:spTree>
    <p:extLst>
      <p:ext uri="{BB962C8B-B14F-4D97-AF65-F5344CB8AC3E}">
        <p14:creationId xmlns:p14="http://schemas.microsoft.com/office/powerpoint/2010/main" val="2076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23719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0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1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2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3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4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5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6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</a:t>
            </a:r>
          </a:p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3562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Instr[31-0]</a:t>
            </a:r>
          </a:p>
        </p:txBody>
      </p:sp>
      <p:sp>
        <p:nvSpPr>
          <p:cNvPr id="23563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Instruction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3564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3565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23566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23569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Line 26"/>
          <p:cNvSpPr>
            <a:spLocks noChangeShapeType="1"/>
          </p:cNvSpPr>
          <p:nvPr/>
        </p:nvSpPr>
        <p:spPr bwMode="auto">
          <a:xfrm>
            <a:off x="2652713" y="4114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3580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Read Addr 1</a:t>
            </a:r>
          </a:p>
        </p:txBody>
      </p:sp>
      <p:sp>
        <p:nvSpPr>
          <p:cNvPr id="23581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2</a:t>
            </a:r>
          </a:p>
        </p:txBody>
      </p:sp>
      <p:sp>
        <p:nvSpPr>
          <p:cNvPr id="23582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Addr</a:t>
            </a:r>
          </a:p>
        </p:txBody>
      </p:sp>
      <p:sp>
        <p:nvSpPr>
          <p:cNvPr id="23583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Register</a:t>
            </a:r>
          </a:p>
          <a:p>
            <a:pPr algn="ctr" eaLnBrk="0" hangingPunct="0"/>
            <a:endParaRPr lang="en-US" sz="1200" b="1"/>
          </a:p>
          <a:p>
            <a:pPr algn="ctr" eaLnBrk="0" hangingPunct="0"/>
            <a:r>
              <a:rPr lang="en-US" sz="1200" b="1"/>
              <a:t>File</a:t>
            </a:r>
          </a:p>
        </p:txBody>
      </p:sp>
      <p:sp>
        <p:nvSpPr>
          <p:cNvPr id="23584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1</a:t>
            </a:r>
          </a:p>
        </p:txBody>
      </p:sp>
      <p:sp>
        <p:nvSpPr>
          <p:cNvPr id="23585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 dirty="0"/>
              <a:t>Read</a:t>
            </a:r>
          </a:p>
          <a:p>
            <a:pPr algn="r" eaLnBrk="0" hangingPunct="0"/>
            <a:r>
              <a:rPr lang="en-US" sz="1200" dirty="0"/>
              <a:t> Data 2</a:t>
            </a:r>
          </a:p>
        </p:txBody>
      </p:sp>
      <p:sp>
        <p:nvSpPr>
          <p:cNvPr id="23586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7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3588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ovf</a:t>
            </a:r>
          </a:p>
        </p:txBody>
      </p:sp>
      <p:sp>
        <p:nvSpPr>
          <p:cNvPr id="23589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3590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1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2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RegWrite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3593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4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5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6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8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9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0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Data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3601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3602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3603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Data</a:t>
            </a:r>
          </a:p>
        </p:txBody>
      </p:sp>
      <p:sp>
        <p:nvSpPr>
          <p:cNvPr id="23604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05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 dirty="0" err="1">
                <a:solidFill>
                  <a:srgbClr val="3333CC"/>
                </a:solidFill>
              </a:rPr>
              <a:t>MemWrite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3606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MemRead</a:t>
            </a:r>
          </a:p>
        </p:txBody>
      </p:sp>
      <p:sp>
        <p:nvSpPr>
          <p:cNvPr id="23607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8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9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0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1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23613" name="Line 68"/>
          <p:cNvSpPr>
            <a:spLocks noChangeShapeType="1"/>
          </p:cNvSpPr>
          <p:nvPr/>
        </p:nvSpPr>
        <p:spPr bwMode="auto">
          <a:xfrm>
            <a:off x="2638425" y="5562600"/>
            <a:ext cx="10191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4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5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6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16</a:t>
            </a:r>
          </a:p>
        </p:txBody>
      </p:sp>
      <p:sp>
        <p:nvSpPr>
          <p:cNvPr id="23617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23618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9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0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21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22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3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4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26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7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28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 dirty="0" err="1">
                <a:solidFill>
                  <a:srgbClr val="3333CC"/>
                </a:solidFill>
              </a:rPr>
              <a:t>MemtoReg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3629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ALUSrc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3630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31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3632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3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23712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3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4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5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6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7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8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35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3636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7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8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9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40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41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2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3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4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PCSrc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3645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46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48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9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50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51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RegDst</a:t>
            </a:r>
          </a:p>
        </p:txBody>
      </p:sp>
      <p:sp>
        <p:nvSpPr>
          <p:cNvPr id="23652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ALU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</p:txBody>
      </p:sp>
      <p:sp>
        <p:nvSpPr>
          <p:cNvPr id="23654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5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56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657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658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659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3660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3661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3662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3663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664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ALUOp</a:t>
            </a:r>
          </a:p>
        </p:txBody>
      </p:sp>
      <p:sp>
        <p:nvSpPr>
          <p:cNvPr id="23665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6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Instr[5-0]</a:t>
            </a:r>
          </a:p>
        </p:txBody>
      </p:sp>
      <p:sp>
        <p:nvSpPr>
          <p:cNvPr id="23667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Instr[15-0]</a:t>
            </a:r>
          </a:p>
        </p:txBody>
      </p:sp>
      <p:sp>
        <p:nvSpPr>
          <p:cNvPr id="23668" name="Rectangle 130"/>
          <p:cNvSpPr>
            <a:spLocks noChangeArrowheads="1"/>
          </p:cNvSpPr>
          <p:nvPr/>
        </p:nvSpPr>
        <p:spPr bwMode="auto">
          <a:xfrm>
            <a:off x="2667000" y="3505200"/>
            <a:ext cx="77628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Instr[25-21]</a:t>
            </a:r>
          </a:p>
        </p:txBody>
      </p:sp>
      <p:sp>
        <p:nvSpPr>
          <p:cNvPr id="23669" name="Rectangle 131"/>
          <p:cNvSpPr>
            <a:spLocks noChangeArrowheads="1"/>
          </p:cNvSpPr>
          <p:nvPr/>
        </p:nvSpPr>
        <p:spPr bwMode="auto">
          <a:xfrm>
            <a:off x="2652713" y="3886200"/>
            <a:ext cx="852487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Instr[20-16]</a:t>
            </a:r>
          </a:p>
        </p:txBody>
      </p:sp>
      <p:sp>
        <p:nvSpPr>
          <p:cNvPr id="23670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/>
              <a:t>Instr[15  -11]</a:t>
            </a:r>
          </a:p>
        </p:txBody>
      </p:sp>
      <p:sp>
        <p:nvSpPr>
          <p:cNvPr id="23671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2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3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4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75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Unit</a:t>
            </a:r>
          </a:p>
        </p:txBody>
      </p:sp>
      <p:sp>
        <p:nvSpPr>
          <p:cNvPr id="23676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7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78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Instr[31-26]</a:t>
            </a:r>
          </a:p>
        </p:txBody>
      </p:sp>
      <p:sp>
        <p:nvSpPr>
          <p:cNvPr id="23679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80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1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2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3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Branch</a:t>
            </a:r>
          </a:p>
        </p:txBody>
      </p:sp>
      <p:sp>
        <p:nvSpPr>
          <p:cNvPr id="23684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5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6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7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8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9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0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1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92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3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4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5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6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7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8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99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0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1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2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3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4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5" name="Oval 167"/>
          <p:cNvSpPr>
            <a:spLocks noChangeArrowheads="1"/>
          </p:cNvSpPr>
          <p:nvPr/>
        </p:nvSpPr>
        <p:spPr bwMode="auto">
          <a:xfrm>
            <a:off x="8534400" y="4495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06" name="Oval 168"/>
          <p:cNvSpPr>
            <a:spLocks noChangeArrowheads="1"/>
          </p:cNvSpPr>
          <p:nvPr/>
        </p:nvSpPr>
        <p:spPr bwMode="auto">
          <a:xfrm>
            <a:off x="5334000" y="4343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07" name="Oval 169"/>
          <p:cNvSpPr>
            <a:spLocks noChangeArrowheads="1"/>
          </p:cNvSpPr>
          <p:nvPr/>
        </p:nvSpPr>
        <p:spPr bwMode="auto">
          <a:xfrm>
            <a:off x="3048000" y="44196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08" name="Oval 170"/>
          <p:cNvSpPr>
            <a:spLocks noChangeArrowheads="1"/>
          </p:cNvSpPr>
          <p:nvPr/>
        </p:nvSpPr>
        <p:spPr bwMode="auto">
          <a:xfrm>
            <a:off x="4038600" y="3352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09" name="Oval 171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10" name="Line 172"/>
          <p:cNvSpPr>
            <a:spLocks noChangeShapeType="1"/>
          </p:cNvSpPr>
          <p:nvPr/>
        </p:nvSpPr>
        <p:spPr bwMode="auto">
          <a:xfrm>
            <a:off x="3657600" y="5562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11" name="Oval 173"/>
          <p:cNvSpPr>
            <a:spLocks noChangeArrowheads="1"/>
          </p:cNvSpPr>
          <p:nvPr/>
        </p:nvSpPr>
        <p:spPr bwMode="auto">
          <a:xfrm>
            <a:off x="5943600" y="57912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73"/>
          <p:cNvGrpSpPr/>
          <p:nvPr/>
        </p:nvGrpSpPr>
        <p:grpSpPr>
          <a:xfrm>
            <a:off x="2552700" y="5943600"/>
            <a:ext cx="295026" cy="276999"/>
            <a:chOff x="2489200" y="6019800"/>
            <a:chExt cx="295026" cy="276999"/>
          </a:xfrm>
        </p:grpSpPr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489200" y="6070600"/>
              <a:ext cx="76200" cy="15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76" name="Text Box 189"/>
            <p:cNvSpPr txBox="1">
              <a:spLocks noChangeArrowheads="1"/>
            </p:cNvSpPr>
            <p:nvPr/>
          </p:nvSpPr>
          <p:spPr bwMode="auto">
            <a:xfrm>
              <a:off x="2514600" y="6019800"/>
              <a:ext cx="26962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8" name="Group 35"/>
          <p:cNvGrpSpPr>
            <a:grpSpLocks/>
          </p:cNvGrpSpPr>
          <p:nvPr/>
        </p:nvGrpSpPr>
        <p:grpSpPr bwMode="auto">
          <a:xfrm>
            <a:off x="2811462" y="-50800"/>
            <a:ext cx="5875338" cy="823912"/>
            <a:chOff x="720" y="672"/>
            <a:chExt cx="3701" cy="519"/>
          </a:xfrm>
        </p:grpSpPr>
        <p:sp>
          <p:nvSpPr>
            <p:cNvPr id="179" name="Rectangle 36"/>
            <p:cNvSpPr>
              <a:spLocks noChangeArrowheads="1"/>
            </p:cNvSpPr>
            <p:nvPr/>
          </p:nvSpPr>
          <p:spPr bwMode="auto">
            <a:xfrm>
              <a:off x="720" y="912"/>
              <a:ext cx="61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R-type:</a:t>
              </a:r>
            </a:p>
          </p:txBody>
        </p:sp>
        <p:grpSp>
          <p:nvGrpSpPr>
            <p:cNvPr id="180" name="Group 37"/>
            <p:cNvGrpSpPr>
              <a:grpSpLocks/>
            </p:cNvGrpSpPr>
            <p:nvPr/>
          </p:nvGrpSpPr>
          <p:grpSpPr bwMode="auto">
            <a:xfrm>
              <a:off x="1317" y="890"/>
              <a:ext cx="560" cy="272"/>
              <a:chOff x="1016" y="728"/>
              <a:chExt cx="560" cy="272"/>
            </a:xfrm>
          </p:grpSpPr>
          <p:sp>
            <p:nvSpPr>
              <p:cNvPr id="223" name="Rectangle 38"/>
              <p:cNvSpPr>
                <a:spLocks noChangeArrowheads="1"/>
              </p:cNvSpPr>
              <p:nvPr/>
            </p:nvSpPr>
            <p:spPr bwMode="auto">
              <a:xfrm>
                <a:off x="1016" y="728"/>
                <a:ext cx="560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4" name="Line 39"/>
              <p:cNvSpPr>
                <a:spLocks noChangeShapeType="1"/>
              </p:cNvSpPr>
              <p:nvPr/>
            </p:nvSpPr>
            <p:spPr bwMode="auto">
              <a:xfrm>
                <a:off x="139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5" name="Line 40"/>
              <p:cNvSpPr>
                <a:spLocks noChangeShapeType="1"/>
              </p:cNvSpPr>
              <p:nvPr/>
            </p:nvSpPr>
            <p:spPr bwMode="auto">
              <a:xfrm>
                <a:off x="129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6" name="Line 41"/>
              <p:cNvSpPr>
                <a:spLocks noChangeShapeType="1"/>
              </p:cNvSpPr>
              <p:nvPr/>
            </p:nvSpPr>
            <p:spPr bwMode="auto">
              <a:xfrm>
                <a:off x="148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7" name="Line 42"/>
              <p:cNvSpPr>
                <a:spLocks noChangeShapeType="1"/>
              </p:cNvSpPr>
              <p:nvPr/>
            </p:nvSpPr>
            <p:spPr bwMode="auto">
              <a:xfrm>
                <a:off x="120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8" name="Line 43"/>
              <p:cNvSpPr>
                <a:spLocks noChangeShapeType="1"/>
              </p:cNvSpPr>
              <p:nvPr/>
            </p:nvSpPr>
            <p:spPr bwMode="auto">
              <a:xfrm>
                <a:off x="1104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81" name="Group 44"/>
            <p:cNvGrpSpPr>
              <a:grpSpLocks/>
            </p:cNvGrpSpPr>
            <p:nvPr/>
          </p:nvGrpSpPr>
          <p:grpSpPr bwMode="auto">
            <a:xfrm>
              <a:off x="1893" y="890"/>
              <a:ext cx="464" cy="272"/>
              <a:chOff x="1592" y="728"/>
              <a:chExt cx="464" cy="272"/>
            </a:xfrm>
          </p:grpSpPr>
          <p:sp>
            <p:nvSpPr>
              <p:cNvPr id="218" name="Rectangle 45"/>
              <p:cNvSpPr>
                <a:spLocks noChangeArrowheads="1"/>
              </p:cNvSpPr>
              <p:nvPr/>
            </p:nvSpPr>
            <p:spPr bwMode="auto">
              <a:xfrm>
                <a:off x="159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9" name="Line 46"/>
              <p:cNvSpPr>
                <a:spLocks noChangeShapeType="1"/>
              </p:cNvSpPr>
              <p:nvPr/>
            </p:nvSpPr>
            <p:spPr bwMode="auto">
              <a:xfrm>
                <a:off x="177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0" name="Line 47"/>
              <p:cNvSpPr>
                <a:spLocks noChangeShapeType="1"/>
              </p:cNvSpPr>
              <p:nvPr/>
            </p:nvSpPr>
            <p:spPr bwMode="auto">
              <a:xfrm>
                <a:off x="168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1" name="Line 48"/>
              <p:cNvSpPr>
                <a:spLocks noChangeShapeType="1"/>
              </p:cNvSpPr>
              <p:nvPr/>
            </p:nvSpPr>
            <p:spPr bwMode="auto">
              <a:xfrm>
                <a:off x="187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2" name="Line 49"/>
              <p:cNvSpPr>
                <a:spLocks noChangeShapeType="1"/>
              </p:cNvSpPr>
              <p:nvPr/>
            </p:nvSpPr>
            <p:spPr bwMode="auto">
              <a:xfrm>
                <a:off x="196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82" name="Group 50"/>
            <p:cNvGrpSpPr>
              <a:grpSpLocks/>
            </p:cNvGrpSpPr>
            <p:nvPr/>
          </p:nvGrpSpPr>
          <p:grpSpPr bwMode="auto">
            <a:xfrm>
              <a:off x="2373" y="890"/>
              <a:ext cx="464" cy="272"/>
              <a:chOff x="2072" y="728"/>
              <a:chExt cx="464" cy="272"/>
            </a:xfrm>
          </p:grpSpPr>
          <p:sp>
            <p:nvSpPr>
              <p:cNvPr id="213" name="Rectangle 51"/>
              <p:cNvSpPr>
                <a:spLocks noChangeArrowheads="1"/>
              </p:cNvSpPr>
              <p:nvPr/>
            </p:nvSpPr>
            <p:spPr bwMode="auto">
              <a:xfrm>
                <a:off x="207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4" name="Line 52"/>
              <p:cNvSpPr>
                <a:spLocks noChangeShapeType="1"/>
              </p:cNvSpPr>
              <p:nvPr/>
            </p:nvSpPr>
            <p:spPr bwMode="auto">
              <a:xfrm>
                <a:off x="225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5" name="Line 53"/>
              <p:cNvSpPr>
                <a:spLocks noChangeShapeType="1"/>
              </p:cNvSpPr>
              <p:nvPr/>
            </p:nvSpPr>
            <p:spPr bwMode="auto">
              <a:xfrm>
                <a:off x="216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6" name="Line 54"/>
              <p:cNvSpPr>
                <a:spLocks noChangeShapeType="1"/>
              </p:cNvSpPr>
              <p:nvPr/>
            </p:nvSpPr>
            <p:spPr bwMode="auto">
              <a:xfrm>
                <a:off x="235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7" name="Line 55"/>
              <p:cNvSpPr>
                <a:spLocks noChangeShapeType="1"/>
              </p:cNvSpPr>
              <p:nvPr/>
            </p:nvSpPr>
            <p:spPr bwMode="auto">
              <a:xfrm>
                <a:off x="244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83" name="Group 56"/>
            <p:cNvGrpSpPr>
              <a:grpSpLocks/>
            </p:cNvGrpSpPr>
            <p:nvPr/>
          </p:nvGrpSpPr>
          <p:grpSpPr bwMode="auto">
            <a:xfrm>
              <a:off x="2853" y="890"/>
              <a:ext cx="464" cy="272"/>
              <a:chOff x="2552" y="728"/>
              <a:chExt cx="464" cy="272"/>
            </a:xfrm>
          </p:grpSpPr>
          <p:sp>
            <p:nvSpPr>
              <p:cNvPr id="208" name="Rectangle 57"/>
              <p:cNvSpPr>
                <a:spLocks noChangeArrowheads="1"/>
              </p:cNvSpPr>
              <p:nvPr/>
            </p:nvSpPr>
            <p:spPr bwMode="auto">
              <a:xfrm>
                <a:off x="255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9" name="Line 58"/>
              <p:cNvSpPr>
                <a:spLocks noChangeShapeType="1"/>
              </p:cNvSpPr>
              <p:nvPr/>
            </p:nvSpPr>
            <p:spPr bwMode="auto">
              <a:xfrm>
                <a:off x="273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0" name="Line 59"/>
              <p:cNvSpPr>
                <a:spLocks noChangeShapeType="1"/>
              </p:cNvSpPr>
              <p:nvPr/>
            </p:nvSpPr>
            <p:spPr bwMode="auto">
              <a:xfrm>
                <a:off x="264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1" name="Line 60"/>
              <p:cNvSpPr>
                <a:spLocks noChangeShapeType="1"/>
              </p:cNvSpPr>
              <p:nvPr/>
            </p:nvSpPr>
            <p:spPr bwMode="auto">
              <a:xfrm>
                <a:off x="283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2" name="Line 61"/>
              <p:cNvSpPr>
                <a:spLocks noChangeShapeType="1"/>
              </p:cNvSpPr>
              <p:nvPr/>
            </p:nvSpPr>
            <p:spPr bwMode="auto">
              <a:xfrm>
                <a:off x="292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184" name="Rectangle 62"/>
            <p:cNvSpPr>
              <a:spLocks noChangeArrowheads="1"/>
            </p:cNvSpPr>
            <p:nvPr/>
          </p:nvSpPr>
          <p:spPr bwMode="auto">
            <a:xfrm>
              <a:off x="3333" y="890"/>
              <a:ext cx="46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5" name="Rectangle 63"/>
            <p:cNvSpPr>
              <a:spLocks noChangeArrowheads="1"/>
            </p:cNvSpPr>
            <p:nvPr/>
          </p:nvSpPr>
          <p:spPr bwMode="auto">
            <a:xfrm>
              <a:off x="3813" y="890"/>
              <a:ext cx="560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6" name="Line 64"/>
            <p:cNvSpPr>
              <a:spLocks noChangeShapeType="1"/>
            </p:cNvSpPr>
            <p:nvPr/>
          </p:nvSpPr>
          <p:spPr bwMode="auto">
            <a:xfrm>
              <a:off x="4189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7" name="Line 65"/>
            <p:cNvSpPr>
              <a:spLocks noChangeShapeType="1"/>
            </p:cNvSpPr>
            <p:nvPr/>
          </p:nvSpPr>
          <p:spPr bwMode="auto">
            <a:xfrm>
              <a:off x="4093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8" name="Line 66"/>
            <p:cNvSpPr>
              <a:spLocks noChangeShapeType="1"/>
            </p:cNvSpPr>
            <p:nvPr/>
          </p:nvSpPr>
          <p:spPr bwMode="auto">
            <a:xfrm>
              <a:off x="3408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9" name="Line 67"/>
            <p:cNvSpPr>
              <a:spLocks noChangeShapeType="1"/>
            </p:cNvSpPr>
            <p:nvPr/>
          </p:nvSpPr>
          <p:spPr bwMode="auto">
            <a:xfrm>
              <a:off x="3997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0" name="Line 68"/>
            <p:cNvSpPr>
              <a:spLocks noChangeShapeType="1"/>
            </p:cNvSpPr>
            <p:nvPr/>
          </p:nvSpPr>
          <p:spPr bwMode="auto">
            <a:xfrm>
              <a:off x="3901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1" name="Rectangle 69"/>
            <p:cNvSpPr>
              <a:spLocks noChangeArrowheads="1"/>
            </p:cNvSpPr>
            <p:nvPr/>
          </p:nvSpPr>
          <p:spPr bwMode="auto">
            <a:xfrm>
              <a:off x="1248" y="67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31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2" name="Rectangle 70"/>
            <p:cNvSpPr>
              <a:spLocks noChangeArrowheads="1"/>
            </p:cNvSpPr>
            <p:nvPr/>
          </p:nvSpPr>
          <p:spPr bwMode="auto">
            <a:xfrm>
              <a:off x="1824" y="67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25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3" name="Rectangle 71"/>
            <p:cNvSpPr>
              <a:spLocks noChangeArrowheads="1"/>
            </p:cNvSpPr>
            <p:nvPr/>
          </p:nvSpPr>
          <p:spPr bwMode="auto">
            <a:xfrm>
              <a:off x="2304" y="67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20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4" name="Rectangle 72"/>
            <p:cNvSpPr>
              <a:spLocks noChangeArrowheads="1"/>
            </p:cNvSpPr>
            <p:nvPr/>
          </p:nvSpPr>
          <p:spPr bwMode="auto">
            <a:xfrm>
              <a:off x="2784" y="67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15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5" name="Rectangle 73"/>
            <p:cNvSpPr>
              <a:spLocks noChangeArrowheads="1"/>
            </p:cNvSpPr>
            <p:nvPr/>
          </p:nvSpPr>
          <p:spPr bwMode="auto">
            <a:xfrm>
              <a:off x="3744" y="672"/>
              <a:ext cx="19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5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6" name="Rectangle 74"/>
            <p:cNvSpPr>
              <a:spLocks noChangeArrowheads="1"/>
            </p:cNvSpPr>
            <p:nvPr/>
          </p:nvSpPr>
          <p:spPr bwMode="auto">
            <a:xfrm>
              <a:off x="4224" y="672"/>
              <a:ext cx="19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0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7" name="Rectangle 75"/>
            <p:cNvSpPr>
              <a:spLocks noChangeArrowheads="1"/>
            </p:cNvSpPr>
            <p:nvPr/>
          </p:nvSpPr>
          <p:spPr bwMode="auto">
            <a:xfrm>
              <a:off x="1344" y="960"/>
              <a:ext cx="3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0000"/>
                  </a:solidFill>
                </a:rPr>
                <a:t>op</a:t>
              </a:r>
            </a:p>
          </p:txBody>
        </p:sp>
        <p:sp>
          <p:nvSpPr>
            <p:cNvPr id="198" name="Rectangle 76"/>
            <p:cNvSpPr>
              <a:spLocks noChangeArrowheads="1"/>
            </p:cNvSpPr>
            <p:nvPr/>
          </p:nvSpPr>
          <p:spPr bwMode="auto">
            <a:xfrm>
              <a:off x="1920" y="960"/>
              <a:ext cx="22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rs</a:t>
              </a:r>
            </a:p>
          </p:txBody>
        </p:sp>
        <p:sp>
          <p:nvSpPr>
            <p:cNvPr id="199" name="Rectangle 77"/>
            <p:cNvSpPr>
              <a:spLocks noChangeArrowheads="1"/>
            </p:cNvSpPr>
            <p:nvPr/>
          </p:nvSpPr>
          <p:spPr bwMode="auto">
            <a:xfrm>
              <a:off x="2400" y="960"/>
              <a:ext cx="20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rt</a:t>
              </a:r>
            </a:p>
          </p:txBody>
        </p:sp>
        <p:sp>
          <p:nvSpPr>
            <p:cNvPr id="200" name="Rectangle 78"/>
            <p:cNvSpPr>
              <a:spLocks noChangeArrowheads="1"/>
            </p:cNvSpPr>
            <p:nvPr/>
          </p:nvSpPr>
          <p:spPr bwMode="auto">
            <a:xfrm>
              <a:off x="2832" y="960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rd</a:t>
              </a:r>
            </a:p>
          </p:txBody>
        </p:sp>
        <p:sp>
          <p:nvSpPr>
            <p:cNvPr id="201" name="Rectangle 79"/>
            <p:cNvSpPr>
              <a:spLocks noChangeArrowheads="1"/>
            </p:cNvSpPr>
            <p:nvPr/>
          </p:nvSpPr>
          <p:spPr bwMode="auto">
            <a:xfrm>
              <a:off x="3840" y="960"/>
              <a:ext cx="46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 err="1">
                  <a:solidFill>
                    <a:srgbClr val="FF0000"/>
                  </a:solidFill>
                </a:rPr>
                <a:t>funct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2" name="Rectangle 80"/>
            <p:cNvSpPr>
              <a:spLocks noChangeArrowheads="1"/>
            </p:cNvSpPr>
            <p:nvPr/>
          </p:nvSpPr>
          <p:spPr bwMode="auto">
            <a:xfrm>
              <a:off x="3312" y="960"/>
              <a:ext cx="5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shamt</a:t>
              </a:r>
            </a:p>
          </p:txBody>
        </p:sp>
        <p:sp>
          <p:nvSpPr>
            <p:cNvPr id="203" name="Line 81"/>
            <p:cNvSpPr>
              <a:spLocks noChangeShapeType="1"/>
            </p:cNvSpPr>
            <p:nvPr/>
          </p:nvSpPr>
          <p:spPr bwMode="auto">
            <a:xfrm>
              <a:off x="3504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4" name="Line 82"/>
            <p:cNvSpPr>
              <a:spLocks noChangeShapeType="1"/>
            </p:cNvSpPr>
            <p:nvPr/>
          </p:nvSpPr>
          <p:spPr bwMode="auto">
            <a:xfrm>
              <a:off x="3600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5" name="Line 83"/>
            <p:cNvSpPr>
              <a:spLocks noChangeShapeType="1"/>
            </p:cNvSpPr>
            <p:nvPr/>
          </p:nvSpPr>
          <p:spPr bwMode="auto">
            <a:xfrm>
              <a:off x="3696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6" name="Line 84"/>
            <p:cNvSpPr>
              <a:spLocks noChangeShapeType="1"/>
            </p:cNvSpPr>
            <p:nvPr/>
          </p:nvSpPr>
          <p:spPr bwMode="auto">
            <a:xfrm>
              <a:off x="4272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7" name="Rectangle 85"/>
            <p:cNvSpPr>
              <a:spLocks noChangeArrowheads="1"/>
            </p:cNvSpPr>
            <p:nvPr/>
          </p:nvSpPr>
          <p:spPr bwMode="auto">
            <a:xfrm>
              <a:off x="3264" y="67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10</a:t>
              </a:r>
              <a:endParaRPr lang="en-US" b="1">
                <a:solidFill>
                  <a:schemeClr val="accent1"/>
                </a:solidFill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251520" y="15240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ARITHMETIC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61109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Control Unit</a:t>
            </a:r>
          </a:p>
        </p:txBody>
      </p:sp>
      <p:graphicFrame>
        <p:nvGraphicFramePr>
          <p:cNvPr id="313420" name="Group 76"/>
          <p:cNvGraphicFramePr>
            <a:graphicFrameLocks noGrp="1"/>
          </p:cNvGraphicFramePr>
          <p:nvPr/>
        </p:nvGraphicFramePr>
        <p:xfrm>
          <a:off x="762000" y="1371600"/>
          <a:ext cx="7543800" cy="3276601"/>
        </p:xfrm>
        <a:graphic>
          <a:graphicData uri="http://schemas.openxmlformats.org/drawingml/2006/table">
            <a:tbl>
              <a:tblPr/>
              <a:tblGrid>
                <a:gridCol w="814388"/>
                <a:gridCol w="749300"/>
                <a:gridCol w="747712"/>
                <a:gridCol w="889000"/>
                <a:gridCol w="606425"/>
                <a:gridCol w="747713"/>
                <a:gridCol w="746125"/>
                <a:gridCol w="747712"/>
                <a:gridCol w="747713"/>
                <a:gridCol w="747712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Instr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RegDst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ALUSrc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MemtoReg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RegWr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MemRd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MemWr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Branch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ALUOp1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ALUOp0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R-type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beq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000100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45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 dirty="0" smtClean="0"/>
              <a:t>Load Word Instruction Data/Control Flow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25768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9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0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1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2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3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4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4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</a:t>
            </a:r>
          </a:p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5610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Instr[31-0]</a:t>
            </a:r>
          </a:p>
        </p:txBody>
      </p:sp>
      <p:sp>
        <p:nvSpPr>
          <p:cNvPr id="25611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Instruction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5612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5613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25614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25617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26"/>
          <p:cNvSpPr>
            <a:spLocks noChangeShapeType="1"/>
          </p:cNvSpPr>
          <p:nvPr/>
        </p:nvSpPr>
        <p:spPr bwMode="auto">
          <a:xfrm>
            <a:off x="2971800" y="4114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5628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1</a:t>
            </a:r>
          </a:p>
        </p:txBody>
      </p:sp>
      <p:sp>
        <p:nvSpPr>
          <p:cNvPr id="25629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2</a:t>
            </a:r>
          </a:p>
        </p:txBody>
      </p:sp>
      <p:sp>
        <p:nvSpPr>
          <p:cNvPr id="25630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Addr</a:t>
            </a:r>
          </a:p>
        </p:txBody>
      </p:sp>
      <p:sp>
        <p:nvSpPr>
          <p:cNvPr id="25631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Register</a:t>
            </a:r>
          </a:p>
          <a:p>
            <a:pPr algn="ctr" eaLnBrk="0" hangingPunct="0"/>
            <a:endParaRPr lang="en-US" sz="1200" b="1"/>
          </a:p>
          <a:p>
            <a:pPr algn="ctr" eaLnBrk="0" hangingPunct="0"/>
            <a:r>
              <a:rPr lang="en-US" sz="1200" b="1"/>
              <a:t>File</a:t>
            </a:r>
          </a:p>
        </p:txBody>
      </p:sp>
      <p:sp>
        <p:nvSpPr>
          <p:cNvPr id="25632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1</a:t>
            </a:r>
          </a:p>
        </p:txBody>
      </p:sp>
      <p:sp>
        <p:nvSpPr>
          <p:cNvPr id="25633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2</a:t>
            </a:r>
          </a:p>
        </p:txBody>
      </p:sp>
      <p:sp>
        <p:nvSpPr>
          <p:cNvPr id="25634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5636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ovf</a:t>
            </a:r>
          </a:p>
        </p:txBody>
      </p:sp>
      <p:sp>
        <p:nvSpPr>
          <p:cNvPr id="25637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5638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0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RegWrite</a:t>
            </a:r>
          </a:p>
        </p:txBody>
      </p:sp>
      <p:sp>
        <p:nvSpPr>
          <p:cNvPr id="25641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2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6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7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Data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5649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5650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5651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Data</a:t>
            </a:r>
          </a:p>
        </p:txBody>
      </p:sp>
      <p:sp>
        <p:nvSpPr>
          <p:cNvPr id="25652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53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MemWrite</a:t>
            </a:r>
          </a:p>
        </p:txBody>
      </p:sp>
      <p:sp>
        <p:nvSpPr>
          <p:cNvPr id="25654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MemRead</a:t>
            </a:r>
          </a:p>
        </p:txBody>
      </p:sp>
      <p:sp>
        <p:nvSpPr>
          <p:cNvPr id="25655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6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7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8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9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0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25661" name="Line 68"/>
          <p:cNvSpPr>
            <a:spLocks noChangeShapeType="1"/>
          </p:cNvSpPr>
          <p:nvPr/>
        </p:nvSpPr>
        <p:spPr bwMode="auto">
          <a:xfrm>
            <a:off x="2638425" y="5562600"/>
            <a:ext cx="15636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2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3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4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16</a:t>
            </a:r>
          </a:p>
        </p:txBody>
      </p:sp>
      <p:sp>
        <p:nvSpPr>
          <p:cNvPr id="25665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25666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7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8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69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70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2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74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5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76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MemtoReg</a:t>
            </a:r>
          </a:p>
        </p:txBody>
      </p:sp>
      <p:sp>
        <p:nvSpPr>
          <p:cNvPr id="25677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ALUSrc</a:t>
            </a:r>
          </a:p>
        </p:txBody>
      </p:sp>
      <p:sp>
        <p:nvSpPr>
          <p:cNvPr id="25678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9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5680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81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25761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2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3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4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5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6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7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83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5684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85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86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7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88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89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0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1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2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PCSrc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5693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94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95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96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7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98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99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RegDst</a:t>
            </a:r>
          </a:p>
        </p:txBody>
      </p:sp>
      <p:sp>
        <p:nvSpPr>
          <p:cNvPr id="25700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1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ALU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</p:txBody>
      </p:sp>
      <p:sp>
        <p:nvSpPr>
          <p:cNvPr id="25702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3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704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705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706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707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5708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5709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5710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5711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712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ALUOp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5713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4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Instr[5-0]</a:t>
            </a:r>
          </a:p>
        </p:txBody>
      </p:sp>
      <p:sp>
        <p:nvSpPr>
          <p:cNvPr id="25715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Instr[15-0]</a:t>
            </a:r>
          </a:p>
        </p:txBody>
      </p:sp>
      <p:sp>
        <p:nvSpPr>
          <p:cNvPr id="25716" name="Rectangle 130"/>
          <p:cNvSpPr>
            <a:spLocks noChangeArrowheads="1"/>
          </p:cNvSpPr>
          <p:nvPr/>
        </p:nvSpPr>
        <p:spPr bwMode="auto">
          <a:xfrm>
            <a:off x="2667000" y="3505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Instr[25-21]</a:t>
            </a:r>
          </a:p>
        </p:txBody>
      </p:sp>
      <p:sp>
        <p:nvSpPr>
          <p:cNvPr id="25717" name="Rectangle 131"/>
          <p:cNvSpPr>
            <a:spLocks noChangeArrowheads="1"/>
          </p:cNvSpPr>
          <p:nvPr/>
        </p:nvSpPr>
        <p:spPr bwMode="auto">
          <a:xfrm>
            <a:off x="2667000" y="3886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Instr[20-16]</a:t>
            </a:r>
          </a:p>
        </p:txBody>
      </p:sp>
      <p:sp>
        <p:nvSpPr>
          <p:cNvPr id="25718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/>
              <a:t>Instr[15  -11]</a:t>
            </a:r>
          </a:p>
        </p:txBody>
      </p:sp>
      <p:sp>
        <p:nvSpPr>
          <p:cNvPr id="25719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0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1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2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3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Unit</a:t>
            </a:r>
          </a:p>
        </p:txBody>
      </p:sp>
      <p:sp>
        <p:nvSpPr>
          <p:cNvPr id="25724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5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726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Instr[31-26]</a:t>
            </a:r>
          </a:p>
        </p:txBody>
      </p:sp>
      <p:sp>
        <p:nvSpPr>
          <p:cNvPr id="25727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8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9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0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1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3333CC"/>
                </a:solidFill>
              </a:rPr>
              <a:t>Branch</a:t>
            </a:r>
          </a:p>
        </p:txBody>
      </p:sp>
      <p:sp>
        <p:nvSpPr>
          <p:cNvPr id="25732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3333CC"/>
              </a:solidFill>
            </a:endParaRPr>
          </a:p>
        </p:txBody>
      </p:sp>
      <p:sp>
        <p:nvSpPr>
          <p:cNvPr id="25733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4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5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3333CC"/>
              </a:solidFill>
            </a:endParaRPr>
          </a:p>
        </p:txBody>
      </p:sp>
      <p:sp>
        <p:nvSpPr>
          <p:cNvPr id="25736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3333CC"/>
              </a:solidFill>
            </a:endParaRPr>
          </a:p>
        </p:txBody>
      </p:sp>
      <p:sp>
        <p:nvSpPr>
          <p:cNvPr id="25737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8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9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740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1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2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3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4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5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6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7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8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9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0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1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2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3" name="Oval 167"/>
          <p:cNvSpPr>
            <a:spLocks noChangeArrowheads="1"/>
          </p:cNvSpPr>
          <p:nvPr/>
        </p:nvSpPr>
        <p:spPr bwMode="auto">
          <a:xfrm>
            <a:off x="3048000" y="4114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4" name="Oval 168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5" name="Oval 169"/>
          <p:cNvSpPr>
            <a:spLocks noChangeArrowheads="1"/>
          </p:cNvSpPr>
          <p:nvPr/>
        </p:nvSpPr>
        <p:spPr bwMode="auto">
          <a:xfrm>
            <a:off x="8534400" y="4114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6" name="Oval 170"/>
          <p:cNvSpPr>
            <a:spLocks noChangeArrowheads="1"/>
          </p:cNvSpPr>
          <p:nvPr/>
        </p:nvSpPr>
        <p:spPr bwMode="auto">
          <a:xfrm>
            <a:off x="5334000" y="4724400"/>
            <a:ext cx="304800" cy="3810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7" name="Line 171"/>
          <p:cNvSpPr>
            <a:spLocks noChangeShapeType="1"/>
          </p:cNvSpPr>
          <p:nvPr/>
        </p:nvSpPr>
        <p:spPr bwMode="auto">
          <a:xfrm>
            <a:off x="2667000" y="41148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8" name="Oval 172"/>
          <p:cNvSpPr>
            <a:spLocks noChangeArrowheads="1"/>
          </p:cNvSpPr>
          <p:nvPr/>
        </p:nvSpPr>
        <p:spPr bwMode="auto">
          <a:xfrm>
            <a:off x="7391400" y="4876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9" name="Oval 173"/>
          <p:cNvSpPr>
            <a:spLocks noChangeArrowheads="1"/>
          </p:cNvSpPr>
          <p:nvPr/>
        </p:nvSpPr>
        <p:spPr bwMode="auto">
          <a:xfrm>
            <a:off x="4038600" y="3352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60" name="Oval 174"/>
          <p:cNvSpPr>
            <a:spLocks noChangeArrowheads="1"/>
          </p:cNvSpPr>
          <p:nvPr/>
        </p:nvSpPr>
        <p:spPr bwMode="auto">
          <a:xfrm>
            <a:off x="5943600" y="5867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" name="Group 174"/>
          <p:cNvGrpSpPr/>
          <p:nvPr/>
        </p:nvGrpSpPr>
        <p:grpSpPr>
          <a:xfrm>
            <a:off x="2552700" y="5943600"/>
            <a:ext cx="295026" cy="276999"/>
            <a:chOff x="2489200" y="6019800"/>
            <a:chExt cx="295026" cy="276999"/>
          </a:xfrm>
        </p:grpSpPr>
        <p:sp>
          <p:nvSpPr>
            <p:cNvPr id="176" name="Line 188"/>
            <p:cNvSpPr>
              <a:spLocks noChangeShapeType="1"/>
            </p:cNvSpPr>
            <p:nvPr/>
          </p:nvSpPr>
          <p:spPr bwMode="auto">
            <a:xfrm>
              <a:off x="2489200" y="6070600"/>
              <a:ext cx="76200" cy="15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77" name="Text Box 189"/>
            <p:cNvSpPr txBox="1">
              <a:spLocks noChangeArrowheads="1"/>
            </p:cNvSpPr>
            <p:nvPr/>
          </p:nvSpPr>
          <p:spPr bwMode="auto">
            <a:xfrm>
              <a:off x="2514600" y="6019800"/>
              <a:ext cx="26962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776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25768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9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0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1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2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3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4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4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</a:t>
            </a:r>
          </a:p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5610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Instr[31-0]</a:t>
            </a:r>
          </a:p>
        </p:txBody>
      </p:sp>
      <p:sp>
        <p:nvSpPr>
          <p:cNvPr id="25611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Instruction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5612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5613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25614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25617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26"/>
          <p:cNvSpPr>
            <a:spLocks noChangeShapeType="1"/>
          </p:cNvSpPr>
          <p:nvPr/>
        </p:nvSpPr>
        <p:spPr bwMode="auto">
          <a:xfrm>
            <a:off x="2971800" y="4114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5628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1</a:t>
            </a:r>
          </a:p>
        </p:txBody>
      </p:sp>
      <p:sp>
        <p:nvSpPr>
          <p:cNvPr id="25629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2</a:t>
            </a:r>
          </a:p>
        </p:txBody>
      </p:sp>
      <p:sp>
        <p:nvSpPr>
          <p:cNvPr id="25630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Addr</a:t>
            </a:r>
          </a:p>
        </p:txBody>
      </p:sp>
      <p:sp>
        <p:nvSpPr>
          <p:cNvPr id="25631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Register</a:t>
            </a:r>
          </a:p>
          <a:p>
            <a:pPr algn="ctr" eaLnBrk="0" hangingPunct="0"/>
            <a:endParaRPr lang="en-US" sz="1200" b="1"/>
          </a:p>
          <a:p>
            <a:pPr algn="ctr" eaLnBrk="0" hangingPunct="0"/>
            <a:r>
              <a:rPr lang="en-US" sz="1200" b="1"/>
              <a:t>File</a:t>
            </a:r>
          </a:p>
        </p:txBody>
      </p:sp>
      <p:sp>
        <p:nvSpPr>
          <p:cNvPr id="25632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1</a:t>
            </a:r>
          </a:p>
        </p:txBody>
      </p:sp>
      <p:sp>
        <p:nvSpPr>
          <p:cNvPr id="25633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2</a:t>
            </a:r>
          </a:p>
        </p:txBody>
      </p:sp>
      <p:sp>
        <p:nvSpPr>
          <p:cNvPr id="25634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5636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ovf</a:t>
            </a:r>
          </a:p>
        </p:txBody>
      </p:sp>
      <p:sp>
        <p:nvSpPr>
          <p:cNvPr id="25637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5638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0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RegWrite</a:t>
            </a:r>
          </a:p>
        </p:txBody>
      </p:sp>
      <p:sp>
        <p:nvSpPr>
          <p:cNvPr id="25641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2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6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7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Data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5649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5650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5651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Data</a:t>
            </a:r>
          </a:p>
        </p:txBody>
      </p:sp>
      <p:sp>
        <p:nvSpPr>
          <p:cNvPr id="25652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53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MemWrite</a:t>
            </a:r>
          </a:p>
        </p:txBody>
      </p:sp>
      <p:sp>
        <p:nvSpPr>
          <p:cNvPr id="25654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MemRead</a:t>
            </a:r>
          </a:p>
        </p:txBody>
      </p:sp>
      <p:sp>
        <p:nvSpPr>
          <p:cNvPr id="25655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6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7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8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9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0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25661" name="Line 68"/>
          <p:cNvSpPr>
            <a:spLocks noChangeShapeType="1"/>
          </p:cNvSpPr>
          <p:nvPr/>
        </p:nvSpPr>
        <p:spPr bwMode="auto">
          <a:xfrm>
            <a:off x="2638425" y="5562600"/>
            <a:ext cx="15636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2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3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4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16</a:t>
            </a:r>
          </a:p>
        </p:txBody>
      </p:sp>
      <p:sp>
        <p:nvSpPr>
          <p:cNvPr id="25665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25666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7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8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69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70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2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74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5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76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MemtoReg</a:t>
            </a:r>
          </a:p>
        </p:txBody>
      </p:sp>
      <p:sp>
        <p:nvSpPr>
          <p:cNvPr id="25677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ALUSrc</a:t>
            </a:r>
          </a:p>
        </p:txBody>
      </p:sp>
      <p:sp>
        <p:nvSpPr>
          <p:cNvPr id="25678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9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5680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81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25761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2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3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4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5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6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7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83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5684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85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86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7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88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89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0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1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2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PCSrc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5693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94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95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96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7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98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99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RegDst</a:t>
            </a:r>
          </a:p>
        </p:txBody>
      </p:sp>
      <p:sp>
        <p:nvSpPr>
          <p:cNvPr id="25700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1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ALU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</p:txBody>
      </p:sp>
      <p:sp>
        <p:nvSpPr>
          <p:cNvPr id="25702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3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704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705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706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707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5708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5709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5710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5711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712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ALUOp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5713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4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Instr[5-0]</a:t>
            </a:r>
          </a:p>
        </p:txBody>
      </p:sp>
      <p:sp>
        <p:nvSpPr>
          <p:cNvPr id="25715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Instr[15-0]</a:t>
            </a:r>
          </a:p>
        </p:txBody>
      </p:sp>
      <p:sp>
        <p:nvSpPr>
          <p:cNvPr id="25716" name="Rectangle 130"/>
          <p:cNvSpPr>
            <a:spLocks noChangeArrowheads="1"/>
          </p:cNvSpPr>
          <p:nvPr/>
        </p:nvSpPr>
        <p:spPr bwMode="auto">
          <a:xfrm>
            <a:off x="2667000" y="3505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Instr[25-21]</a:t>
            </a:r>
          </a:p>
        </p:txBody>
      </p:sp>
      <p:sp>
        <p:nvSpPr>
          <p:cNvPr id="25717" name="Rectangle 131"/>
          <p:cNvSpPr>
            <a:spLocks noChangeArrowheads="1"/>
          </p:cNvSpPr>
          <p:nvPr/>
        </p:nvSpPr>
        <p:spPr bwMode="auto">
          <a:xfrm>
            <a:off x="2667000" y="3886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Instr[20-16]</a:t>
            </a:r>
          </a:p>
        </p:txBody>
      </p:sp>
      <p:sp>
        <p:nvSpPr>
          <p:cNvPr id="25718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/>
              <a:t>Instr[15  -11]</a:t>
            </a:r>
          </a:p>
        </p:txBody>
      </p:sp>
      <p:sp>
        <p:nvSpPr>
          <p:cNvPr id="25719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0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1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2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3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Unit</a:t>
            </a:r>
          </a:p>
        </p:txBody>
      </p:sp>
      <p:sp>
        <p:nvSpPr>
          <p:cNvPr id="25724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5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726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Instr[31-26]</a:t>
            </a:r>
          </a:p>
        </p:txBody>
      </p:sp>
      <p:sp>
        <p:nvSpPr>
          <p:cNvPr id="25727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8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9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0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1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3333CC"/>
                </a:solidFill>
              </a:rPr>
              <a:t>Branch</a:t>
            </a:r>
          </a:p>
        </p:txBody>
      </p:sp>
      <p:sp>
        <p:nvSpPr>
          <p:cNvPr id="25732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3333CC"/>
              </a:solidFill>
            </a:endParaRPr>
          </a:p>
        </p:txBody>
      </p:sp>
      <p:sp>
        <p:nvSpPr>
          <p:cNvPr id="25733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4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5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3333CC"/>
              </a:solidFill>
            </a:endParaRPr>
          </a:p>
        </p:txBody>
      </p:sp>
      <p:sp>
        <p:nvSpPr>
          <p:cNvPr id="25736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3333CC"/>
              </a:solidFill>
            </a:endParaRPr>
          </a:p>
        </p:txBody>
      </p:sp>
      <p:sp>
        <p:nvSpPr>
          <p:cNvPr id="25737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8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9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740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1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2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3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4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5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6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7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8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9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0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1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2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3" name="Oval 167"/>
          <p:cNvSpPr>
            <a:spLocks noChangeArrowheads="1"/>
          </p:cNvSpPr>
          <p:nvPr/>
        </p:nvSpPr>
        <p:spPr bwMode="auto">
          <a:xfrm>
            <a:off x="3048000" y="4114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4" name="Oval 168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5" name="Oval 169"/>
          <p:cNvSpPr>
            <a:spLocks noChangeArrowheads="1"/>
          </p:cNvSpPr>
          <p:nvPr/>
        </p:nvSpPr>
        <p:spPr bwMode="auto">
          <a:xfrm>
            <a:off x="8534400" y="4114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6" name="Oval 170"/>
          <p:cNvSpPr>
            <a:spLocks noChangeArrowheads="1"/>
          </p:cNvSpPr>
          <p:nvPr/>
        </p:nvSpPr>
        <p:spPr bwMode="auto">
          <a:xfrm>
            <a:off x="5334000" y="4724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7" name="Line 171"/>
          <p:cNvSpPr>
            <a:spLocks noChangeShapeType="1"/>
          </p:cNvSpPr>
          <p:nvPr/>
        </p:nvSpPr>
        <p:spPr bwMode="auto">
          <a:xfrm>
            <a:off x="2667000" y="41148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8" name="Oval 172"/>
          <p:cNvSpPr>
            <a:spLocks noChangeArrowheads="1"/>
          </p:cNvSpPr>
          <p:nvPr/>
        </p:nvSpPr>
        <p:spPr bwMode="auto">
          <a:xfrm>
            <a:off x="7391400" y="4876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9" name="Oval 173"/>
          <p:cNvSpPr>
            <a:spLocks noChangeArrowheads="1"/>
          </p:cNvSpPr>
          <p:nvPr/>
        </p:nvSpPr>
        <p:spPr bwMode="auto">
          <a:xfrm>
            <a:off x="4038600" y="3352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60" name="Oval 174"/>
          <p:cNvSpPr>
            <a:spLocks noChangeArrowheads="1"/>
          </p:cNvSpPr>
          <p:nvPr/>
        </p:nvSpPr>
        <p:spPr bwMode="auto">
          <a:xfrm>
            <a:off x="5943600" y="5867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74"/>
          <p:cNvGrpSpPr/>
          <p:nvPr/>
        </p:nvGrpSpPr>
        <p:grpSpPr>
          <a:xfrm>
            <a:off x="2552700" y="5943600"/>
            <a:ext cx="295026" cy="276999"/>
            <a:chOff x="2489200" y="6019800"/>
            <a:chExt cx="295026" cy="276999"/>
          </a:xfrm>
        </p:grpSpPr>
        <p:sp>
          <p:nvSpPr>
            <p:cNvPr id="176" name="Line 188"/>
            <p:cNvSpPr>
              <a:spLocks noChangeShapeType="1"/>
            </p:cNvSpPr>
            <p:nvPr/>
          </p:nvSpPr>
          <p:spPr bwMode="auto">
            <a:xfrm>
              <a:off x="2489200" y="6070600"/>
              <a:ext cx="76200" cy="15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77" name="Text Box 189"/>
            <p:cNvSpPr txBox="1">
              <a:spLocks noChangeArrowheads="1"/>
            </p:cNvSpPr>
            <p:nvPr/>
          </p:nvSpPr>
          <p:spPr bwMode="auto">
            <a:xfrm>
              <a:off x="2514600" y="6019800"/>
              <a:ext cx="26962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9" name="Group 4"/>
          <p:cNvGrpSpPr>
            <a:grpSpLocks/>
          </p:cNvGrpSpPr>
          <p:nvPr/>
        </p:nvGrpSpPr>
        <p:grpSpPr bwMode="auto">
          <a:xfrm>
            <a:off x="2819400" y="-20637"/>
            <a:ext cx="5908676" cy="782637"/>
            <a:chOff x="699" y="1392"/>
            <a:chExt cx="3722" cy="493"/>
          </a:xfrm>
        </p:grpSpPr>
        <p:grpSp>
          <p:nvGrpSpPr>
            <p:cNvPr id="180" name="Group 5"/>
            <p:cNvGrpSpPr>
              <a:grpSpLocks/>
            </p:cNvGrpSpPr>
            <p:nvPr/>
          </p:nvGrpSpPr>
          <p:grpSpPr bwMode="auto">
            <a:xfrm>
              <a:off x="2832" y="1584"/>
              <a:ext cx="1520" cy="272"/>
              <a:chOff x="2552" y="1160"/>
              <a:chExt cx="1520" cy="272"/>
            </a:xfrm>
          </p:grpSpPr>
          <p:sp>
            <p:nvSpPr>
              <p:cNvPr id="209" name="Line 6"/>
              <p:cNvSpPr>
                <a:spLocks noChangeShapeType="1"/>
              </p:cNvSpPr>
              <p:nvPr/>
            </p:nvSpPr>
            <p:spPr bwMode="auto">
              <a:xfrm>
                <a:off x="283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0" name="Line 7"/>
              <p:cNvSpPr>
                <a:spLocks noChangeShapeType="1"/>
              </p:cNvSpPr>
              <p:nvPr/>
            </p:nvSpPr>
            <p:spPr bwMode="auto">
              <a:xfrm>
                <a:off x="273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1" name="Line 8"/>
              <p:cNvSpPr>
                <a:spLocks noChangeShapeType="1"/>
              </p:cNvSpPr>
              <p:nvPr/>
            </p:nvSpPr>
            <p:spPr bwMode="auto">
              <a:xfrm>
                <a:off x="292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2" name="Line 9"/>
              <p:cNvSpPr>
                <a:spLocks noChangeShapeType="1"/>
              </p:cNvSpPr>
              <p:nvPr/>
            </p:nvSpPr>
            <p:spPr bwMode="auto">
              <a:xfrm>
                <a:off x="302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3" name="Line 10"/>
              <p:cNvSpPr>
                <a:spLocks noChangeShapeType="1"/>
              </p:cNvSpPr>
              <p:nvPr/>
            </p:nvSpPr>
            <p:spPr bwMode="auto">
              <a:xfrm>
                <a:off x="331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4" name="Line 11"/>
              <p:cNvSpPr>
                <a:spLocks noChangeShapeType="1"/>
              </p:cNvSpPr>
              <p:nvPr/>
            </p:nvSpPr>
            <p:spPr bwMode="auto">
              <a:xfrm>
                <a:off x="321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5" name="Line 12"/>
              <p:cNvSpPr>
                <a:spLocks noChangeShapeType="1"/>
              </p:cNvSpPr>
              <p:nvPr/>
            </p:nvSpPr>
            <p:spPr bwMode="auto">
              <a:xfrm>
                <a:off x="340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6" name="Line 13"/>
              <p:cNvSpPr>
                <a:spLocks noChangeShapeType="1"/>
              </p:cNvSpPr>
              <p:nvPr/>
            </p:nvSpPr>
            <p:spPr bwMode="auto">
              <a:xfrm>
                <a:off x="350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7" name="Line 14"/>
              <p:cNvSpPr>
                <a:spLocks noChangeShapeType="1"/>
              </p:cNvSpPr>
              <p:nvPr/>
            </p:nvSpPr>
            <p:spPr bwMode="auto">
              <a:xfrm>
                <a:off x="379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8" name="Line 15"/>
              <p:cNvSpPr>
                <a:spLocks noChangeShapeType="1"/>
              </p:cNvSpPr>
              <p:nvPr/>
            </p:nvSpPr>
            <p:spPr bwMode="auto">
              <a:xfrm>
                <a:off x="369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9" name="Line 16"/>
              <p:cNvSpPr>
                <a:spLocks noChangeShapeType="1"/>
              </p:cNvSpPr>
              <p:nvPr/>
            </p:nvSpPr>
            <p:spPr bwMode="auto">
              <a:xfrm>
                <a:off x="388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0" name="Line 17"/>
              <p:cNvSpPr>
                <a:spLocks noChangeShapeType="1"/>
              </p:cNvSpPr>
              <p:nvPr/>
            </p:nvSpPr>
            <p:spPr bwMode="auto">
              <a:xfrm>
                <a:off x="398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1" name="Rectangle 18"/>
              <p:cNvSpPr>
                <a:spLocks noChangeArrowheads="1"/>
              </p:cNvSpPr>
              <p:nvPr/>
            </p:nvSpPr>
            <p:spPr bwMode="auto">
              <a:xfrm>
                <a:off x="2552" y="1160"/>
                <a:ext cx="1520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2" name="Line 19"/>
              <p:cNvSpPr>
                <a:spLocks noChangeShapeType="1"/>
              </p:cNvSpPr>
              <p:nvPr/>
            </p:nvSpPr>
            <p:spPr bwMode="auto">
              <a:xfrm>
                <a:off x="264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3" name="Line 20"/>
              <p:cNvSpPr>
                <a:spLocks noChangeShapeType="1"/>
              </p:cNvSpPr>
              <p:nvPr/>
            </p:nvSpPr>
            <p:spPr bwMode="auto">
              <a:xfrm>
                <a:off x="312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4" name="Line 21"/>
              <p:cNvSpPr>
                <a:spLocks noChangeShapeType="1"/>
              </p:cNvSpPr>
              <p:nvPr/>
            </p:nvSpPr>
            <p:spPr bwMode="auto">
              <a:xfrm>
                <a:off x="360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181" name="Rectangle 22"/>
            <p:cNvSpPr>
              <a:spLocks noChangeArrowheads="1"/>
            </p:cNvSpPr>
            <p:nvPr/>
          </p:nvSpPr>
          <p:spPr bwMode="auto">
            <a:xfrm>
              <a:off x="1296" y="1584"/>
              <a:ext cx="560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2" name="Line 23"/>
            <p:cNvSpPr>
              <a:spLocks noChangeShapeType="1"/>
            </p:cNvSpPr>
            <p:nvPr/>
          </p:nvSpPr>
          <p:spPr bwMode="auto">
            <a:xfrm>
              <a:off x="1672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3" name="Line 24"/>
            <p:cNvSpPr>
              <a:spLocks noChangeShapeType="1"/>
            </p:cNvSpPr>
            <p:nvPr/>
          </p:nvSpPr>
          <p:spPr bwMode="auto">
            <a:xfrm>
              <a:off x="1576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4" name="Line 25"/>
            <p:cNvSpPr>
              <a:spLocks noChangeShapeType="1"/>
            </p:cNvSpPr>
            <p:nvPr/>
          </p:nvSpPr>
          <p:spPr bwMode="auto">
            <a:xfrm>
              <a:off x="1768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5" name="Line 26"/>
            <p:cNvSpPr>
              <a:spLocks noChangeShapeType="1"/>
            </p:cNvSpPr>
            <p:nvPr/>
          </p:nvSpPr>
          <p:spPr bwMode="auto">
            <a:xfrm>
              <a:off x="1480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6" name="Line 27"/>
            <p:cNvSpPr>
              <a:spLocks noChangeShapeType="1"/>
            </p:cNvSpPr>
            <p:nvPr/>
          </p:nvSpPr>
          <p:spPr bwMode="auto">
            <a:xfrm>
              <a:off x="1384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187" name="Group 28"/>
            <p:cNvGrpSpPr>
              <a:grpSpLocks/>
            </p:cNvGrpSpPr>
            <p:nvPr/>
          </p:nvGrpSpPr>
          <p:grpSpPr bwMode="auto">
            <a:xfrm>
              <a:off x="1872" y="1584"/>
              <a:ext cx="464" cy="272"/>
              <a:chOff x="1592" y="1160"/>
              <a:chExt cx="464" cy="272"/>
            </a:xfrm>
          </p:grpSpPr>
          <p:sp>
            <p:nvSpPr>
              <p:cNvPr id="204" name="Rectangle 29"/>
              <p:cNvSpPr>
                <a:spLocks noChangeArrowheads="1"/>
              </p:cNvSpPr>
              <p:nvPr/>
            </p:nvSpPr>
            <p:spPr bwMode="auto">
              <a:xfrm>
                <a:off x="159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5" name="Line 30"/>
              <p:cNvSpPr>
                <a:spLocks noChangeShapeType="1"/>
              </p:cNvSpPr>
              <p:nvPr/>
            </p:nvSpPr>
            <p:spPr bwMode="auto">
              <a:xfrm>
                <a:off x="177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6" name="Line 31"/>
              <p:cNvSpPr>
                <a:spLocks noChangeShapeType="1"/>
              </p:cNvSpPr>
              <p:nvPr/>
            </p:nvSpPr>
            <p:spPr bwMode="auto">
              <a:xfrm>
                <a:off x="168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7" name="Line 32"/>
              <p:cNvSpPr>
                <a:spLocks noChangeShapeType="1"/>
              </p:cNvSpPr>
              <p:nvPr/>
            </p:nvSpPr>
            <p:spPr bwMode="auto">
              <a:xfrm>
                <a:off x="187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8" name="Line 33"/>
              <p:cNvSpPr>
                <a:spLocks noChangeShapeType="1"/>
              </p:cNvSpPr>
              <p:nvPr/>
            </p:nvSpPr>
            <p:spPr bwMode="auto">
              <a:xfrm>
                <a:off x="196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88" name="Group 34"/>
            <p:cNvGrpSpPr>
              <a:grpSpLocks/>
            </p:cNvGrpSpPr>
            <p:nvPr/>
          </p:nvGrpSpPr>
          <p:grpSpPr bwMode="auto">
            <a:xfrm>
              <a:off x="2352" y="1584"/>
              <a:ext cx="464" cy="272"/>
              <a:chOff x="2072" y="1160"/>
              <a:chExt cx="464" cy="272"/>
            </a:xfrm>
          </p:grpSpPr>
          <p:sp>
            <p:nvSpPr>
              <p:cNvPr id="199" name="Rectangle 35"/>
              <p:cNvSpPr>
                <a:spLocks noChangeArrowheads="1"/>
              </p:cNvSpPr>
              <p:nvPr/>
            </p:nvSpPr>
            <p:spPr bwMode="auto">
              <a:xfrm>
                <a:off x="207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0" name="Line 36"/>
              <p:cNvSpPr>
                <a:spLocks noChangeShapeType="1"/>
              </p:cNvSpPr>
              <p:nvPr/>
            </p:nvSpPr>
            <p:spPr bwMode="auto">
              <a:xfrm>
                <a:off x="225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1" name="Line 37"/>
              <p:cNvSpPr>
                <a:spLocks noChangeShapeType="1"/>
              </p:cNvSpPr>
              <p:nvPr/>
            </p:nvSpPr>
            <p:spPr bwMode="auto">
              <a:xfrm>
                <a:off x="216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2" name="Line 38"/>
              <p:cNvSpPr>
                <a:spLocks noChangeShapeType="1"/>
              </p:cNvSpPr>
              <p:nvPr/>
            </p:nvSpPr>
            <p:spPr bwMode="auto">
              <a:xfrm>
                <a:off x="235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3" name="Line 39"/>
              <p:cNvSpPr>
                <a:spLocks noChangeShapeType="1"/>
              </p:cNvSpPr>
              <p:nvPr/>
            </p:nvSpPr>
            <p:spPr bwMode="auto">
              <a:xfrm>
                <a:off x="244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189" name="Rectangle 40"/>
            <p:cNvSpPr>
              <a:spLocks noChangeArrowheads="1"/>
            </p:cNvSpPr>
            <p:nvPr/>
          </p:nvSpPr>
          <p:spPr bwMode="auto">
            <a:xfrm>
              <a:off x="699" y="1606"/>
              <a:ext cx="5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0000"/>
                  </a:solidFill>
                </a:rPr>
                <a:t>I-Type:</a:t>
              </a:r>
            </a:p>
          </p:txBody>
        </p:sp>
        <p:sp>
          <p:nvSpPr>
            <p:cNvPr id="190" name="Rectangle 41"/>
            <p:cNvSpPr>
              <a:spLocks noChangeArrowheads="1"/>
            </p:cNvSpPr>
            <p:nvPr/>
          </p:nvSpPr>
          <p:spPr bwMode="auto">
            <a:xfrm>
              <a:off x="1323" y="1654"/>
              <a:ext cx="3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op</a:t>
              </a:r>
            </a:p>
          </p:txBody>
        </p:sp>
        <p:sp>
          <p:nvSpPr>
            <p:cNvPr id="191" name="Rectangle 42"/>
            <p:cNvSpPr>
              <a:spLocks noChangeArrowheads="1"/>
            </p:cNvSpPr>
            <p:nvPr/>
          </p:nvSpPr>
          <p:spPr bwMode="auto">
            <a:xfrm>
              <a:off x="1899" y="1654"/>
              <a:ext cx="22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rs</a:t>
              </a:r>
            </a:p>
          </p:txBody>
        </p:sp>
        <p:sp>
          <p:nvSpPr>
            <p:cNvPr id="192" name="Rectangle 43"/>
            <p:cNvSpPr>
              <a:spLocks noChangeArrowheads="1"/>
            </p:cNvSpPr>
            <p:nvPr/>
          </p:nvSpPr>
          <p:spPr bwMode="auto">
            <a:xfrm>
              <a:off x="2379" y="1654"/>
              <a:ext cx="20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rt</a:t>
              </a:r>
            </a:p>
          </p:txBody>
        </p:sp>
        <p:sp>
          <p:nvSpPr>
            <p:cNvPr id="193" name="Rectangle 44"/>
            <p:cNvSpPr>
              <a:spLocks noChangeArrowheads="1"/>
            </p:cNvSpPr>
            <p:nvPr/>
          </p:nvSpPr>
          <p:spPr bwMode="auto">
            <a:xfrm>
              <a:off x="3024" y="1632"/>
              <a:ext cx="10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address offset</a:t>
              </a:r>
            </a:p>
          </p:txBody>
        </p:sp>
        <p:sp>
          <p:nvSpPr>
            <p:cNvPr id="194" name="Rectangle 45"/>
            <p:cNvSpPr>
              <a:spLocks noChangeArrowheads="1"/>
            </p:cNvSpPr>
            <p:nvPr/>
          </p:nvSpPr>
          <p:spPr bwMode="auto">
            <a:xfrm>
              <a:off x="1200" y="139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/>
                <a:t>31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95" name="Rectangle 46"/>
            <p:cNvSpPr>
              <a:spLocks noChangeArrowheads="1"/>
            </p:cNvSpPr>
            <p:nvPr/>
          </p:nvSpPr>
          <p:spPr bwMode="auto">
            <a:xfrm>
              <a:off x="1776" y="139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25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6" name="Rectangle 47"/>
            <p:cNvSpPr>
              <a:spLocks noChangeArrowheads="1"/>
            </p:cNvSpPr>
            <p:nvPr/>
          </p:nvSpPr>
          <p:spPr bwMode="auto">
            <a:xfrm>
              <a:off x="2256" y="139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20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7" name="Rectangle 48"/>
            <p:cNvSpPr>
              <a:spLocks noChangeArrowheads="1"/>
            </p:cNvSpPr>
            <p:nvPr/>
          </p:nvSpPr>
          <p:spPr bwMode="auto">
            <a:xfrm>
              <a:off x="2736" y="139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15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8" name="Rectangle 49"/>
            <p:cNvSpPr>
              <a:spLocks noChangeArrowheads="1"/>
            </p:cNvSpPr>
            <p:nvPr/>
          </p:nvSpPr>
          <p:spPr bwMode="auto">
            <a:xfrm>
              <a:off x="4224" y="1392"/>
              <a:ext cx="19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0</a:t>
              </a:r>
              <a:endParaRPr lang="en-US" b="1">
                <a:solidFill>
                  <a:schemeClr val="accent1"/>
                </a:solidFill>
              </a:endParaRPr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685800" y="152400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LOAD WORD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5971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Control Unit</a:t>
            </a:r>
          </a:p>
        </p:txBody>
      </p:sp>
      <p:graphicFrame>
        <p:nvGraphicFramePr>
          <p:cNvPr id="315468" name="Group 76"/>
          <p:cNvGraphicFramePr>
            <a:graphicFrameLocks noGrp="1"/>
          </p:cNvGraphicFramePr>
          <p:nvPr/>
        </p:nvGraphicFramePr>
        <p:xfrm>
          <a:off x="762000" y="1371600"/>
          <a:ext cx="7772400" cy="3276601"/>
        </p:xfrm>
        <a:graphic>
          <a:graphicData uri="http://schemas.openxmlformats.org/drawingml/2006/table">
            <a:tbl>
              <a:tblPr/>
              <a:tblGrid>
                <a:gridCol w="839788"/>
                <a:gridCol w="771525"/>
                <a:gridCol w="769937"/>
                <a:gridCol w="895350"/>
                <a:gridCol w="646113"/>
                <a:gridCol w="769937"/>
                <a:gridCol w="768350"/>
                <a:gridCol w="769938"/>
                <a:gridCol w="771525"/>
                <a:gridCol w="76993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Instr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RegDst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ALUSrc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MemtoReg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RegWr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MemRd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MemWr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Branch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ALUOp1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ALUOp0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R-type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beq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000100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17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 dirty="0" smtClean="0"/>
              <a:t>Store Word Instruction Data/Control Flow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27812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3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4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5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6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7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8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2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</a:t>
            </a:r>
          </a:p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7658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Instr[31-0]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Instruction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7660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7661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27662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27665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Line 26"/>
          <p:cNvSpPr>
            <a:spLocks noChangeShapeType="1"/>
          </p:cNvSpPr>
          <p:nvPr/>
        </p:nvSpPr>
        <p:spPr bwMode="auto">
          <a:xfrm>
            <a:off x="2652713" y="4114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9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0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2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5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7676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1</a:t>
            </a:r>
          </a:p>
        </p:txBody>
      </p:sp>
      <p:sp>
        <p:nvSpPr>
          <p:cNvPr id="27677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2</a:t>
            </a:r>
          </a:p>
        </p:txBody>
      </p:sp>
      <p:sp>
        <p:nvSpPr>
          <p:cNvPr id="27678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Addr</a:t>
            </a:r>
          </a:p>
        </p:txBody>
      </p:sp>
      <p:sp>
        <p:nvSpPr>
          <p:cNvPr id="27679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Register</a:t>
            </a:r>
          </a:p>
          <a:p>
            <a:pPr algn="ctr" eaLnBrk="0" hangingPunct="0"/>
            <a:endParaRPr lang="en-US" sz="1200" b="1"/>
          </a:p>
          <a:p>
            <a:pPr algn="ctr" eaLnBrk="0" hangingPunct="0"/>
            <a:r>
              <a:rPr lang="en-US" sz="1200" b="1"/>
              <a:t>File</a:t>
            </a:r>
          </a:p>
        </p:txBody>
      </p:sp>
      <p:sp>
        <p:nvSpPr>
          <p:cNvPr id="27680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1</a:t>
            </a:r>
          </a:p>
        </p:txBody>
      </p:sp>
      <p:sp>
        <p:nvSpPr>
          <p:cNvPr id="27681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2</a:t>
            </a:r>
          </a:p>
        </p:txBody>
      </p:sp>
      <p:sp>
        <p:nvSpPr>
          <p:cNvPr id="27682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3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7684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ovf</a:t>
            </a:r>
          </a:p>
        </p:txBody>
      </p:sp>
      <p:sp>
        <p:nvSpPr>
          <p:cNvPr id="27685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7686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7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8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RegWrite</a:t>
            </a:r>
          </a:p>
        </p:txBody>
      </p:sp>
      <p:sp>
        <p:nvSpPr>
          <p:cNvPr id="27689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0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1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2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4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5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6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Data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7697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7698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7699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Data</a:t>
            </a:r>
          </a:p>
        </p:txBody>
      </p:sp>
      <p:sp>
        <p:nvSpPr>
          <p:cNvPr id="27700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01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MemWrite</a:t>
            </a:r>
          </a:p>
        </p:txBody>
      </p:sp>
      <p:sp>
        <p:nvSpPr>
          <p:cNvPr id="27702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MemRead</a:t>
            </a:r>
          </a:p>
        </p:txBody>
      </p:sp>
      <p:sp>
        <p:nvSpPr>
          <p:cNvPr id="27703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4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5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6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7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8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27709" name="Line 68"/>
          <p:cNvSpPr>
            <a:spLocks noChangeShapeType="1"/>
          </p:cNvSpPr>
          <p:nvPr/>
        </p:nvSpPr>
        <p:spPr bwMode="auto">
          <a:xfrm>
            <a:off x="2638425" y="5562600"/>
            <a:ext cx="15636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0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1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2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16</a:t>
            </a:r>
          </a:p>
        </p:txBody>
      </p:sp>
      <p:sp>
        <p:nvSpPr>
          <p:cNvPr id="27713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27714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5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6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17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18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9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20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22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23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24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MemtoReg</a:t>
            </a:r>
          </a:p>
        </p:txBody>
      </p:sp>
      <p:sp>
        <p:nvSpPr>
          <p:cNvPr id="27725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ALUSrc</a:t>
            </a:r>
          </a:p>
        </p:txBody>
      </p:sp>
      <p:sp>
        <p:nvSpPr>
          <p:cNvPr id="27726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7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7728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29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27805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6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7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8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9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0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1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731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7732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33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34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5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36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37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8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9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0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PCSrc</a:t>
            </a:r>
          </a:p>
        </p:txBody>
      </p:sp>
      <p:sp>
        <p:nvSpPr>
          <p:cNvPr id="27741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42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3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44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5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46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47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RegDst</a:t>
            </a:r>
          </a:p>
        </p:txBody>
      </p:sp>
      <p:sp>
        <p:nvSpPr>
          <p:cNvPr id="27748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9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ALU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</p:txBody>
      </p:sp>
      <p:sp>
        <p:nvSpPr>
          <p:cNvPr id="27750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1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52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753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754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755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7756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7757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7758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7759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760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ALUOp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7761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62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Instr[5-0]</a:t>
            </a:r>
          </a:p>
        </p:txBody>
      </p:sp>
      <p:sp>
        <p:nvSpPr>
          <p:cNvPr id="27763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Instr[15-0]</a:t>
            </a:r>
          </a:p>
        </p:txBody>
      </p:sp>
      <p:sp>
        <p:nvSpPr>
          <p:cNvPr id="27764" name="Rectangle 130"/>
          <p:cNvSpPr>
            <a:spLocks noChangeArrowheads="1"/>
          </p:cNvSpPr>
          <p:nvPr/>
        </p:nvSpPr>
        <p:spPr bwMode="auto">
          <a:xfrm>
            <a:off x="2667000" y="3505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Instr[25-21]</a:t>
            </a:r>
          </a:p>
        </p:txBody>
      </p:sp>
      <p:sp>
        <p:nvSpPr>
          <p:cNvPr id="27765" name="Rectangle 131"/>
          <p:cNvSpPr>
            <a:spLocks noChangeArrowheads="1"/>
          </p:cNvSpPr>
          <p:nvPr/>
        </p:nvSpPr>
        <p:spPr bwMode="auto">
          <a:xfrm>
            <a:off x="2667000" y="3886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Instr[20-16]</a:t>
            </a:r>
          </a:p>
        </p:txBody>
      </p:sp>
      <p:sp>
        <p:nvSpPr>
          <p:cNvPr id="27766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/>
              <a:t>Instr[15  -11]</a:t>
            </a:r>
          </a:p>
        </p:txBody>
      </p:sp>
      <p:sp>
        <p:nvSpPr>
          <p:cNvPr id="27767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68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69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70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1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Unit</a:t>
            </a:r>
          </a:p>
        </p:txBody>
      </p:sp>
      <p:sp>
        <p:nvSpPr>
          <p:cNvPr id="27772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73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74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Instr[31-26]</a:t>
            </a:r>
          </a:p>
        </p:txBody>
      </p:sp>
      <p:sp>
        <p:nvSpPr>
          <p:cNvPr id="27775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6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77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78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79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3333CC"/>
                </a:solidFill>
              </a:rPr>
              <a:t>Branch</a:t>
            </a:r>
          </a:p>
        </p:txBody>
      </p:sp>
      <p:sp>
        <p:nvSpPr>
          <p:cNvPr id="27780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3333CC"/>
              </a:solidFill>
            </a:endParaRPr>
          </a:p>
        </p:txBody>
      </p:sp>
      <p:sp>
        <p:nvSpPr>
          <p:cNvPr id="27781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2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3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4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5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6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7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88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9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0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1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2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3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4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5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6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7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8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9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800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801" name="Oval 167"/>
          <p:cNvSpPr>
            <a:spLocks noChangeArrowheads="1"/>
          </p:cNvSpPr>
          <p:nvPr/>
        </p:nvSpPr>
        <p:spPr bwMode="auto">
          <a:xfrm>
            <a:off x="7391400" y="34290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2" name="Oval 168"/>
          <p:cNvSpPr>
            <a:spLocks noChangeArrowheads="1"/>
          </p:cNvSpPr>
          <p:nvPr/>
        </p:nvSpPr>
        <p:spPr bwMode="auto">
          <a:xfrm>
            <a:off x="5943600" y="5867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3" name="Oval 169"/>
          <p:cNvSpPr>
            <a:spLocks noChangeArrowheads="1"/>
          </p:cNvSpPr>
          <p:nvPr/>
        </p:nvSpPr>
        <p:spPr bwMode="auto">
          <a:xfrm>
            <a:off x="5334000" y="4724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4" name="Oval 170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2552700" y="5971401"/>
            <a:ext cx="295026" cy="276999"/>
            <a:chOff x="2489200" y="6019800"/>
            <a:chExt cx="295026" cy="276999"/>
          </a:xfrm>
        </p:grpSpPr>
        <p:sp>
          <p:nvSpPr>
            <p:cNvPr id="172" name="Line 188"/>
            <p:cNvSpPr>
              <a:spLocks noChangeShapeType="1"/>
            </p:cNvSpPr>
            <p:nvPr/>
          </p:nvSpPr>
          <p:spPr bwMode="auto">
            <a:xfrm>
              <a:off x="2489200" y="6070600"/>
              <a:ext cx="76200" cy="15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73" name="Text Box 189"/>
            <p:cNvSpPr txBox="1">
              <a:spLocks noChangeArrowheads="1"/>
            </p:cNvSpPr>
            <p:nvPr/>
          </p:nvSpPr>
          <p:spPr bwMode="auto">
            <a:xfrm>
              <a:off x="2514600" y="6019800"/>
              <a:ext cx="26962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530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27812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3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4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5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6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7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8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2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</a:t>
            </a:r>
          </a:p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7658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Instr[31-0]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Instruction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7660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7661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27662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27665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Line 26"/>
          <p:cNvSpPr>
            <a:spLocks noChangeShapeType="1"/>
          </p:cNvSpPr>
          <p:nvPr/>
        </p:nvSpPr>
        <p:spPr bwMode="auto">
          <a:xfrm>
            <a:off x="2652713" y="4114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9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0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2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5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7676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1</a:t>
            </a:r>
          </a:p>
        </p:txBody>
      </p:sp>
      <p:sp>
        <p:nvSpPr>
          <p:cNvPr id="27677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2</a:t>
            </a:r>
          </a:p>
        </p:txBody>
      </p:sp>
      <p:sp>
        <p:nvSpPr>
          <p:cNvPr id="27678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Addr</a:t>
            </a:r>
          </a:p>
        </p:txBody>
      </p:sp>
      <p:sp>
        <p:nvSpPr>
          <p:cNvPr id="27679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Register</a:t>
            </a:r>
          </a:p>
          <a:p>
            <a:pPr algn="ctr" eaLnBrk="0" hangingPunct="0"/>
            <a:endParaRPr lang="en-US" sz="1200" b="1"/>
          </a:p>
          <a:p>
            <a:pPr algn="ctr" eaLnBrk="0" hangingPunct="0"/>
            <a:r>
              <a:rPr lang="en-US" sz="1200" b="1"/>
              <a:t>File</a:t>
            </a:r>
          </a:p>
        </p:txBody>
      </p:sp>
      <p:sp>
        <p:nvSpPr>
          <p:cNvPr id="27680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1</a:t>
            </a:r>
          </a:p>
        </p:txBody>
      </p:sp>
      <p:sp>
        <p:nvSpPr>
          <p:cNvPr id="27681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2</a:t>
            </a:r>
          </a:p>
        </p:txBody>
      </p:sp>
      <p:sp>
        <p:nvSpPr>
          <p:cNvPr id="27682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3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7684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ovf</a:t>
            </a:r>
          </a:p>
        </p:txBody>
      </p:sp>
      <p:sp>
        <p:nvSpPr>
          <p:cNvPr id="27685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7686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7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8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RegWrite</a:t>
            </a:r>
          </a:p>
        </p:txBody>
      </p:sp>
      <p:sp>
        <p:nvSpPr>
          <p:cNvPr id="27689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0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1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2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4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5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6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Data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7697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7698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7699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Data</a:t>
            </a:r>
          </a:p>
        </p:txBody>
      </p:sp>
      <p:sp>
        <p:nvSpPr>
          <p:cNvPr id="27700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01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MemWrite</a:t>
            </a:r>
          </a:p>
        </p:txBody>
      </p:sp>
      <p:sp>
        <p:nvSpPr>
          <p:cNvPr id="27702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MemRead</a:t>
            </a:r>
          </a:p>
        </p:txBody>
      </p:sp>
      <p:sp>
        <p:nvSpPr>
          <p:cNvPr id="27703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4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5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6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7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8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27709" name="Line 68"/>
          <p:cNvSpPr>
            <a:spLocks noChangeShapeType="1"/>
          </p:cNvSpPr>
          <p:nvPr/>
        </p:nvSpPr>
        <p:spPr bwMode="auto">
          <a:xfrm>
            <a:off x="2638425" y="5562600"/>
            <a:ext cx="15636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0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1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2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16</a:t>
            </a:r>
          </a:p>
        </p:txBody>
      </p:sp>
      <p:sp>
        <p:nvSpPr>
          <p:cNvPr id="27713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27714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5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6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17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18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9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20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22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23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24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MemtoReg</a:t>
            </a:r>
          </a:p>
        </p:txBody>
      </p:sp>
      <p:sp>
        <p:nvSpPr>
          <p:cNvPr id="27725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ALUSrc</a:t>
            </a:r>
          </a:p>
        </p:txBody>
      </p:sp>
      <p:sp>
        <p:nvSpPr>
          <p:cNvPr id="27726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7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7728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29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27805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6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7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8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9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0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1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731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7732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33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34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5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36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37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8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39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0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PCSrc</a:t>
            </a:r>
          </a:p>
        </p:txBody>
      </p:sp>
      <p:sp>
        <p:nvSpPr>
          <p:cNvPr id="27741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42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3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44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5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46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47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RegDst</a:t>
            </a:r>
          </a:p>
        </p:txBody>
      </p:sp>
      <p:sp>
        <p:nvSpPr>
          <p:cNvPr id="27748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9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ALU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</p:txBody>
      </p:sp>
      <p:sp>
        <p:nvSpPr>
          <p:cNvPr id="27750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1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52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753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754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755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7756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7757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7758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7759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760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ALUOp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7761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62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Instr[5-0]</a:t>
            </a:r>
          </a:p>
        </p:txBody>
      </p:sp>
      <p:sp>
        <p:nvSpPr>
          <p:cNvPr id="27763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Instr[15-0]</a:t>
            </a:r>
          </a:p>
        </p:txBody>
      </p:sp>
      <p:sp>
        <p:nvSpPr>
          <p:cNvPr id="27764" name="Rectangle 130"/>
          <p:cNvSpPr>
            <a:spLocks noChangeArrowheads="1"/>
          </p:cNvSpPr>
          <p:nvPr/>
        </p:nvSpPr>
        <p:spPr bwMode="auto">
          <a:xfrm>
            <a:off x="2667000" y="3505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Instr[25-21]</a:t>
            </a:r>
          </a:p>
        </p:txBody>
      </p:sp>
      <p:sp>
        <p:nvSpPr>
          <p:cNvPr id="27765" name="Rectangle 131"/>
          <p:cNvSpPr>
            <a:spLocks noChangeArrowheads="1"/>
          </p:cNvSpPr>
          <p:nvPr/>
        </p:nvSpPr>
        <p:spPr bwMode="auto">
          <a:xfrm>
            <a:off x="2667000" y="3886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Instr[20-16]</a:t>
            </a:r>
          </a:p>
        </p:txBody>
      </p:sp>
      <p:sp>
        <p:nvSpPr>
          <p:cNvPr id="27766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/>
              <a:t>Instr[15  -11]</a:t>
            </a:r>
          </a:p>
        </p:txBody>
      </p:sp>
      <p:sp>
        <p:nvSpPr>
          <p:cNvPr id="27767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68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69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70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1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Unit</a:t>
            </a:r>
          </a:p>
        </p:txBody>
      </p:sp>
      <p:sp>
        <p:nvSpPr>
          <p:cNvPr id="27772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73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74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Instr[31-26]</a:t>
            </a:r>
          </a:p>
        </p:txBody>
      </p:sp>
      <p:sp>
        <p:nvSpPr>
          <p:cNvPr id="27775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6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77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78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79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3333CC"/>
                </a:solidFill>
              </a:rPr>
              <a:t>Branch</a:t>
            </a:r>
          </a:p>
        </p:txBody>
      </p:sp>
      <p:sp>
        <p:nvSpPr>
          <p:cNvPr id="27780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3333CC"/>
              </a:solidFill>
            </a:endParaRPr>
          </a:p>
        </p:txBody>
      </p:sp>
      <p:sp>
        <p:nvSpPr>
          <p:cNvPr id="27781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2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3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4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5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6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7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88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89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0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1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2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3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4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5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6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7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8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99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800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801" name="Oval 167"/>
          <p:cNvSpPr>
            <a:spLocks noChangeArrowheads="1"/>
          </p:cNvSpPr>
          <p:nvPr/>
        </p:nvSpPr>
        <p:spPr bwMode="auto">
          <a:xfrm>
            <a:off x="7391400" y="34290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2" name="Oval 168"/>
          <p:cNvSpPr>
            <a:spLocks noChangeArrowheads="1"/>
          </p:cNvSpPr>
          <p:nvPr/>
        </p:nvSpPr>
        <p:spPr bwMode="auto">
          <a:xfrm>
            <a:off x="5943600" y="5867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3" name="Oval 169"/>
          <p:cNvSpPr>
            <a:spLocks noChangeArrowheads="1"/>
          </p:cNvSpPr>
          <p:nvPr/>
        </p:nvSpPr>
        <p:spPr bwMode="auto">
          <a:xfrm>
            <a:off x="5334000" y="4724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4" name="Oval 170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70"/>
          <p:cNvGrpSpPr/>
          <p:nvPr/>
        </p:nvGrpSpPr>
        <p:grpSpPr>
          <a:xfrm>
            <a:off x="2552700" y="5971401"/>
            <a:ext cx="295026" cy="276999"/>
            <a:chOff x="2489200" y="6019800"/>
            <a:chExt cx="295026" cy="276999"/>
          </a:xfrm>
        </p:grpSpPr>
        <p:sp>
          <p:nvSpPr>
            <p:cNvPr id="172" name="Line 188"/>
            <p:cNvSpPr>
              <a:spLocks noChangeShapeType="1"/>
            </p:cNvSpPr>
            <p:nvPr/>
          </p:nvSpPr>
          <p:spPr bwMode="auto">
            <a:xfrm>
              <a:off x="2489200" y="6070600"/>
              <a:ext cx="76200" cy="15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73" name="Text Box 189"/>
            <p:cNvSpPr txBox="1">
              <a:spLocks noChangeArrowheads="1"/>
            </p:cNvSpPr>
            <p:nvPr/>
          </p:nvSpPr>
          <p:spPr bwMode="auto">
            <a:xfrm>
              <a:off x="2514600" y="6019800"/>
              <a:ext cx="26962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5" name="Group 4"/>
          <p:cNvGrpSpPr>
            <a:grpSpLocks/>
          </p:cNvGrpSpPr>
          <p:nvPr/>
        </p:nvGrpSpPr>
        <p:grpSpPr bwMode="auto">
          <a:xfrm>
            <a:off x="2930524" y="-20637"/>
            <a:ext cx="5908676" cy="782637"/>
            <a:chOff x="699" y="1392"/>
            <a:chExt cx="3722" cy="493"/>
          </a:xfrm>
        </p:grpSpPr>
        <p:grpSp>
          <p:nvGrpSpPr>
            <p:cNvPr id="176" name="Group 5"/>
            <p:cNvGrpSpPr>
              <a:grpSpLocks/>
            </p:cNvGrpSpPr>
            <p:nvPr/>
          </p:nvGrpSpPr>
          <p:grpSpPr bwMode="auto">
            <a:xfrm>
              <a:off x="2832" y="1584"/>
              <a:ext cx="1520" cy="272"/>
              <a:chOff x="2552" y="1160"/>
              <a:chExt cx="1520" cy="272"/>
            </a:xfrm>
          </p:grpSpPr>
          <p:sp>
            <p:nvSpPr>
              <p:cNvPr id="205" name="Line 6"/>
              <p:cNvSpPr>
                <a:spLocks noChangeShapeType="1"/>
              </p:cNvSpPr>
              <p:nvPr/>
            </p:nvSpPr>
            <p:spPr bwMode="auto">
              <a:xfrm>
                <a:off x="283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6" name="Line 7"/>
              <p:cNvSpPr>
                <a:spLocks noChangeShapeType="1"/>
              </p:cNvSpPr>
              <p:nvPr/>
            </p:nvSpPr>
            <p:spPr bwMode="auto">
              <a:xfrm>
                <a:off x="273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7" name="Line 8"/>
              <p:cNvSpPr>
                <a:spLocks noChangeShapeType="1"/>
              </p:cNvSpPr>
              <p:nvPr/>
            </p:nvSpPr>
            <p:spPr bwMode="auto">
              <a:xfrm>
                <a:off x="292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8" name="Line 9"/>
              <p:cNvSpPr>
                <a:spLocks noChangeShapeType="1"/>
              </p:cNvSpPr>
              <p:nvPr/>
            </p:nvSpPr>
            <p:spPr bwMode="auto">
              <a:xfrm>
                <a:off x="302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9" name="Line 10"/>
              <p:cNvSpPr>
                <a:spLocks noChangeShapeType="1"/>
              </p:cNvSpPr>
              <p:nvPr/>
            </p:nvSpPr>
            <p:spPr bwMode="auto">
              <a:xfrm>
                <a:off x="331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0" name="Line 11"/>
              <p:cNvSpPr>
                <a:spLocks noChangeShapeType="1"/>
              </p:cNvSpPr>
              <p:nvPr/>
            </p:nvSpPr>
            <p:spPr bwMode="auto">
              <a:xfrm>
                <a:off x="321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1" name="Line 12"/>
              <p:cNvSpPr>
                <a:spLocks noChangeShapeType="1"/>
              </p:cNvSpPr>
              <p:nvPr/>
            </p:nvSpPr>
            <p:spPr bwMode="auto">
              <a:xfrm>
                <a:off x="340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2" name="Line 13"/>
              <p:cNvSpPr>
                <a:spLocks noChangeShapeType="1"/>
              </p:cNvSpPr>
              <p:nvPr/>
            </p:nvSpPr>
            <p:spPr bwMode="auto">
              <a:xfrm>
                <a:off x="350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3" name="Line 14"/>
              <p:cNvSpPr>
                <a:spLocks noChangeShapeType="1"/>
              </p:cNvSpPr>
              <p:nvPr/>
            </p:nvSpPr>
            <p:spPr bwMode="auto">
              <a:xfrm>
                <a:off x="379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4" name="Line 15"/>
              <p:cNvSpPr>
                <a:spLocks noChangeShapeType="1"/>
              </p:cNvSpPr>
              <p:nvPr/>
            </p:nvSpPr>
            <p:spPr bwMode="auto">
              <a:xfrm>
                <a:off x="369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5" name="Line 16"/>
              <p:cNvSpPr>
                <a:spLocks noChangeShapeType="1"/>
              </p:cNvSpPr>
              <p:nvPr/>
            </p:nvSpPr>
            <p:spPr bwMode="auto">
              <a:xfrm>
                <a:off x="388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6" name="Line 17"/>
              <p:cNvSpPr>
                <a:spLocks noChangeShapeType="1"/>
              </p:cNvSpPr>
              <p:nvPr/>
            </p:nvSpPr>
            <p:spPr bwMode="auto">
              <a:xfrm>
                <a:off x="398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7" name="Rectangle 18"/>
              <p:cNvSpPr>
                <a:spLocks noChangeArrowheads="1"/>
              </p:cNvSpPr>
              <p:nvPr/>
            </p:nvSpPr>
            <p:spPr bwMode="auto">
              <a:xfrm>
                <a:off x="2552" y="1160"/>
                <a:ext cx="1520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8" name="Line 19"/>
              <p:cNvSpPr>
                <a:spLocks noChangeShapeType="1"/>
              </p:cNvSpPr>
              <p:nvPr/>
            </p:nvSpPr>
            <p:spPr bwMode="auto">
              <a:xfrm>
                <a:off x="264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9" name="Line 20"/>
              <p:cNvSpPr>
                <a:spLocks noChangeShapeType="1"/>
              </p:cNvSpPr>
              <p:nvPr/>
            </p:nvSpPr>
            <p:spPr bwMode="auto">
              <a:xfrm>
                <a:off x="312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0" name="Line 21"/>
              <p:cNvSpPr>
                <a:spLocks noChangeShapeType="1"/>
              </p:cNvSpPr>
              <p:nvPr/>
            </p:nvSpPr>
            <p:spPr bwMode="auto">
              <a:xfrm>
                <a:off x="360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177" name="Rectangle 22"/>
            <p:cNvSpPr>
              <a:spLocks noChangeArrowheads="1"/>
            </p:cNvSpPr>
            <p:nvPr/>
          </p:nvSpPr>
          <p:spPr bwMode="auto">
            <a:xfrm>
              <a:off x="1296" y="1584"/>
              <a:ext cx="560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8" name="Line 23"/>
            <p:cNvSpPr>
              <a:spLocks noChangeShapeType="1"/>
            </p:cNvSpPr>
            <p:nvPr/>
          </p:nvSpPr>
          <p:spPr bwMode="auto">
            <a:xfrm>
              <a:off x="1672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9" name="Line 24"/>
            <p:cNvSpPr>
              <a:spLocks noChangeShapeType="1"/>
            </p:cNvSpPr>
            <p:nvPr/>
          </p:nvSpPr>
          <p:spPr bwMode="auto">
            <a:xfrm>
              <a:off x="1576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0" name="Line 25"/>
            <p:cNvSpPr>
              <a:spLocks noChangeShapeType="1"/>
            </p:cNvSpPr>
            <p:nvPr/>
          </p:nvSpPr>
          <p:spPr bwMode="auto">
            <a:xfrm>
              <a:off x="1768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1" name="Line 26"/>
            <p:cNvSpPr>
              <a:spLocks noChangeShapeType="1"/>
            </p:cNvSpPr>
            <p:nvPr/>
          </p:nvSpPr>
          <p:spPr bwMode="auto">
            <a:xfrm>
              <a:off x="1480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2" name="Line 27"/>
            <p:cNvSpPr>
              <a:spLocks noChangeShapeType="1"/>
            </p:cNvSpPr>
            <p:nvPr/>
          </p:nvSpPr>
          <p:spPr bwMode="auto">
            <a:xfrm>
              <a:off x="1384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183" name="Group 28"/>
            <p:cNvGrpSpPr>
              <a:grpSpLocks/>
            </p:cNvGrpSpPr>
            <p:nvPr/>
          </p:nvGrpSpPr>
          <p:grpSpPr bwMode="auto">
            <a:xfrm>
              <a:off x="1872" y="1584"/>
              <a:ext cx="464" cy="272"/>
              <a:chOff x="1592" y="1160"/>
              <a:chExt cx="464" cy="272"/>
            </a:xfrm>
          </p:grpSpPr>
          <p:sp>
            <p:nvSpPr>
              <p:cNvPr id="200" name="Rectangle 29"/>
              <p:cNvSpPr>
                <a:spLocks noChangeArrowheads="1"/>
              </p:cNvSpPr>
              <p:nvPr/>
            </p:nvSpPr>
            <p:spPr bwMode="auto">
              <a:xfrm>
                <a:off x="159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1" name="Line 30"/>
              <p:cNvSpPr>
                <a:spLocks noChangeShapeType="1"/>
              </p:cNvSpPr>
              <p:nvPr/>
            </p:nvSpPr>
            <p:spPr bwMode="auto">
              <a:xfrm>
                <a:off x="177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2" name="Line 31"/>
              <p:cNvSpPr>
                <a:spLocks noChangeShapeType="1"/>
              </p:cNvSpPr>
              <p:nvPr/>
            </p:nvSpPr>
            <p:spPr bwMode="auto">
              <a:xfrm>
                <a:off x="168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3" name="Line 32"/>
              <p:cNvSpPr>
                <a:spLocks noChangeShapeType="1"/>
              </p:cNvSpPr>
              <p:nvPr/>
            </p:nvSpPr>
            <p:spPr bwMode="auto">
              <a:xfrm>
                <a:off x="187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4" name="Line 33"/>
              <p:cNvSpPr>
                <a:spLocks noChangeShapeType="1"/>
              </p:cNvSpPr>
              <p:nvPr/>
            </p:nvSpPr>
            <p:spPr bwMode="auto">
              <a:xfrm>
                <a:off x="196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84" name="Group 34"/>
            <p:cNvGrpSpPr>
              <a:grpSpLocks/>
            </p:cNvGrpSpPr>
            <p:nvPr/>
          </p:nvGrpSpPr>
          <p:grpSpPr bwMode="auto">
            <a:xfrm>
              <a:off x="2352" y="1584"/>
              <a:ext cx="464" cy="272"/>
              <a:chOff x="2072" y="1160"/>
              <a:chExt cx="464" cy="272"/>
            </a:xfrm>
          </p:grpSpPr>
          <p:sp>
            <p:nvSpPr>
              <p:cNvPr id="195" name="Rectangle 35"/>
              <p:cNvSpPr>
                <a:spLocks noChangeArrowheads="1"/>
              </p:cNvSpPr>
              <p:nvPr/>
            </p:nvSpPr>
            <p:spPr bwMode="auto">
              <a:xfrm>
                <a:off x="207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96" name="Line 36"/>
              <p:cNvSpPr>
                <a:spLocks noChangeShapeType="1"/>
              </p:cNvSpPr>
              <p:nvPr/>
            </p:nvSpPr>
            <p:spPr bwMode="auto">
              <a:xfrm>
                <a:off x="225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97" name="Line 37"/>
              <p:cNvSpPr>
                <a:spLocks noChangeShapeType="1"/>
              </p:cNvSpPr>
              <p:nvPr/>
            </p:nvSpPr>
            <p:spPr bwMode="auto">
              <a:xfrm>
                <a:off x="216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98" name="Line 38"/>
              <p:cNvSpPr>
                <a:spLocks noChangeShapeType="1"/>
              </p:cNvSpPr>
              <p:nvPr/>
            </p:nvSpPr>
            <p:spPr bwMode="auto">
              <a:xfrm>
                <a:off x="235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99" name="Line 39"/>
              <p:cNvSpPr>
                <a:spLocks noChangeShapeType="1"/>
              </p:cNvSpPr>
              <p:nvPr/>
            </p:nvSpPr>
            <p:spPr bwMode="auto">
              <a:xfrm>
                <a:off x="244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185" name="Rectangle 40"/>
            <p:cNvSpPr>
              <a:spLocks noChangeArrowheads="1"/>
            </p:cNvSpPr>
            <p:nvPr/>
          </p:nvSpPr>
          <p:spPr bwMode="auto">
            <a:xfrm>
              <a:off x="699" y="1606"/>
              <a:ext cx="5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0000"/>
                  </a:solidFill>
                </a:rPr>
                <a:t>I-Type:</a:t>
              </a:r>
            </a:p>
          </p:txBody>
        </p:sp>
        <p:sp>
          <p:nvSpPr>
            <p:cNvPr id="186" name="Rectangle 41"/>
            <p:cNvSpPr>
              <a:spLocks noChangeArrowheads="1"/>
            </p:cNvSpPr>
            <p:nvPr/>
          </p:nvSpPr>
          <p:spPr bwMode="auto">
            <a:xfrm>
              <a:off x="1323" y="1654"/>
              <a:ext cx="3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op</a:t>
              </a:r>
            </a:p>
          </p:txBody>
        </p:sp>
        <p:sp>
          <p:nvSpPr>
            <p:cNvPr id="187" name="Rectangle 42"/>
            <p:cNvSpPr>
              <a:spLocks noChangeArrowheads="1"/>
            </p:cNvSpPr>
            <p:nvPr/>
          </p:nvSpPr>
          <p:spPr bwMode="auto">
            <a:xfrm>
              <a:off x="1899" y="1654"/>
              <a:ext cx="22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rs</a:t>
              </a:r>
            </a:p>
          </p:txBody>
        </p:sp>
        <p:sp>
          <p:nvSpPr>
            <p:cNvPr id="188" name="Rectangle 43"/>
            <p:cNvSpPr>
              <a:spLocks noChangeArrowheads="1"/>
            </p:cNvSpPr>
            <p:nvPr/>
          </p:nvSpPr>
          <p:spPr bwMode="auto">
            <a:xfrm>
              <a:off x="2379" y="1654"/>
              <a:ext cx="20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rt</a:t>
              </a:r>
            </a:p>
          </p:txBody>
        </p:sp>
        <p:sp>
          <p:nvSpPr>
            <p:cNvPr id="189" name="Rectangle 44"/>
            <p:cNvSpPr>
              <a:spLocks noChangeArrowheads="1"/>
            </p:cNvSpPr>
            <p:nvPr/>
          </p:nvSpPr>
          <p:spPr bwMode="auto">
            <a:xfrm>
              <a:off x="3024" y="1632"/>
              <a:ext cx="10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address offset</a:t>
              </a:r>
            </a:p>
          </p:txBody>
        </p:sp>
        <p:sp>
          <p:nvSpPr>
            <p:cNvPr id="190" name="Rectangle 45"/>
            <p:cNvSpPr>
              <a:spLocks noChangeArrowheads="1"/>
            </p:cNvSpPr>
            <p:nvPr/>
          </p:nvSpPr>
          <p:spPr bwMode="auto">
            <a:xfrm>
              <a:off x="1200" y="139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/>
                <a:t>31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91" name="Rectangle 46"/>
            <p:cNvSpPr>
              <a:spLocks noChangeArrowheads="1"/>
            </p:cNvSpPr>
            <p:nvPr/>
          </p:nvSpPr>
          <p:spPr bwMode="auto">
            <a:xfrm>
              <a:off x="1776" y="139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25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2" name="Rectangle 47"/>
            <p:cNvSpPr>
              <a:spLocks noChangeArrowheads="1"/>
            </p:cNvSpPr>
            <p:nvPr/>
          </p:nvSpPr>
          <p:spPr bwMode="auto">
            <a:xfrm>
              <a:off x="2256" y="139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20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3" name="Rectangle 48"/>
            <p:cNvSpPr>
              <a:spLocks noChangeArrowheads="1"/>
            </p:cNvSpPr>
            <p:nvPr/>
          </p:nvSpPr>
          <p:spPr bwMode="auto">
            <a:xfrm>
              <a:off x="2736" y="139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15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4" name="Rectangle 49"/>
            <p:cNvSpPr>
              <a:spLocks noChangeArrowheads="1"/>
            </p:cNvSpPr>
            <p:nvPr/>
          </p:nvSpPr>
          <p:spPr bwMode="auto">
            <a:xfrm>
              <a:off x="4224" y="1392"/>
              <a:ext cx="19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0</a:t>
              </a:r>
              <a:endParaRPr lang="en-US" b="1">
                <a:solidFill>
                  <a:schemeClr val="accent1"/>
                </a:solidFill>
              </a:endParaRPr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685800" y="15240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STORE WORD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8642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Control Unit</a:t>
            </a:r>
          </a:p>
        </p:txBody>
      </p:sp>
      <p:graphicFrame>
        <p:nvGraphicFramePr>
          <p:cNvPr id="317517" name="Group 77"/>
          <p:cNvGraphicFramePr>
            <a:graphicFrameLocks noGrp="1"/>
          </p:cNvGraphicFramePr>
          <p:nvPr/>
        </p:nvGraphicFramePr>
        <p:xfrm>
          <a:off x="762000" y="1371600"/>
          <a:ext cx="7543800" cy="3276601"/>
        </p:xfrm>
        <a:graphic>
          <a:graphicData uri="http://schemas.openxmlformats.org/drawingml/2006/table">
            <a:tbl>
              <a:tblPr/>
              <a:tblGrid>
                <a:gridCol w="814388"/>
                <a:gridCol w="749300"/>
                <a:gridCol w="747712"/>
                <a:gridCol w="889000"/>
                <a:gridCol w="606425"/>
                <a:gridCol w="747713"/>
                <a:gridCol w="746125"/>
                <a:gridCol w="747712"/>
                <a:gridCol w="747713"/>
                <a:gridCol w="747712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Instr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RegDst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ALUSrc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MemtoReg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RegWr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MemRd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MemWr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Branch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ALUOp1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ALUOp0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R-type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X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X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X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beq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000100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76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Branch Instruction Data/Control Flow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29861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2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3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4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5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6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7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0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</a:t>
            </a:r>
          </a:p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9706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Instr[31-0]</a:t>
            </a:r>
          </a:p>
        </p:txBody>
      </p:sp>
      <p:sp>
        <p:nvSpPr>
          <p:cNvPr id="29707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Instruction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9708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9709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29710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29713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Line 26"/>
          <p:cNvSpPr>
            <a:spLocks noChangeShapeType="1"/>
          </p:cNvSpPr>
          <p:nvPr/>
        </p:nvSpPr>
        <p:spPr bwMode="auto">
          <a:xfrm>
            <a:off x="2652713" y="4114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6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8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9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20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21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2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3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9724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1</a:t>
            </a:r>
          </a:p>
        </p:txBody>
      </p:sp>
      <p:sp>
        <p:nvSpPr>
          <p:cNvPr id="29725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2</a:t>
            </a:r>
          </a:p>
        </p:txBody>
      </p:sp>
      <p:sp>
        <p:nvSpPr>
          <p:cNvPr id="29726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Addr</a:t>
            </a:r>
          </a:p>
        </p:txBody>
      </p:sp>
      <p:sp>
        <p:nvSpPr>
          <p:cNvPr id="29727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Register</a:t>
            </a:r>
          </a:p>
          <a:p>
            <a:pPr algn="ctr" eaLnBrk="0" hangingPunct="0"/>
            <a:endParaRPr lang="en-US" sz="1200" b="1"/>
          </a:p>
          <a:p>
            <a:pPr algn="ctr" eaLnBrk="0" hangingPunct="0"/>
            <a:r>
              <a:rPr lang="en-US" sz="1200" b="1"/>
              <a:t>File</a:t>
            </a:r>
          </a:p>
        </p:txBody>
      </p:sp>
      <p:sp>
        <p:nvSpPr>
          <p:cNvPr id="29728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1</a:t>
            </a:r>
          </a:p>
        </p:txBody>
      </p:sp>
      <p:sp>
        <p:nvSpPr>
          <p:cNvPr id="29729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2</a:t>
            </a:r>
          </a:p>
        </p:txBody>
      </p:sp>
      <p:sp>
        <p:nvSpPr>
          <p:cNvPr id="29730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1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9732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ovf</a:t>
            </a:r>
          </a:p>
        </p:txBody>
      </p:sp>
      <p:sp>
        <p:nvSpPr>
          <p:cNvPr id="29733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9734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5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6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RegWrite</a:t>
            </a:r>
          </a:p>
        </p:txBody>
      </p:sp>
      <p:sp>
        <p:nvSpPr>
          <p:cNvPr id="29737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8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9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0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42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43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4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Data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9745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9746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9747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Data</a:t>
            </a:r>
          </a:p>
        </p:txBody>
      </p:sp>
      <p:sp>
        <p:nvSpPr>
          <p:cNvPr id="29748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49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MemWrite</a:t>
            </a:r>
          </a:p>
        </p:txBody>
      </p:sp>
      <p:sp>
        <p:nvSpPr>
          <p:cNvPr id="29750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 dirty="0" err="1">
                <a:solidFill>
                  <a:srgbClr val="3333CC"/>
                </a:solidFill>
              </a:rPr>
              <a:t>MemRead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9751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2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3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4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5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56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29757" name="Line 68"/>
          <p:cNvSpPr>
            <a:spLocks noChangeShapeType="1"/>
          </p:cNvSpPr>
          <p:nvPr/>
        </p:nvSpPr>
        <p:spPr bwMode="auto">
          <a:xfrm>
            <a:off x="2638425" y="5562600"/>
            <a:ext cx="15636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8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9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60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16</a:t>
            </a:r>
          </a:p>
        </p:txBody>
      </p:sp>
      <p:sp>
        <p:nvSpPr>
          <p:cNvPr id="29761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29762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63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64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65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66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7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68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9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70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71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72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MemtoReg</a:t>
            </a:r>
          </a:p>
        </p:txBody>
      </p:sp>
      <p:sp>
        <p:nvSpPr>
          <p:cNvPr id="29773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ALUSrc</a:t>
            </a:r>
          </a:p>
        </p:txBody>
      </p:sp>
      <p:sp>
        <p:nvSpPr>
          <p:cNvPr id="29774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75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9776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77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29854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5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6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7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8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9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0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79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9780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81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82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83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84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85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86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87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88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 err="1">
                <a:solidFill>
                  <a:schemeClr val="accent1"/>
                </a:solidFill>
              </a:rPr>
              <a:t>PCSrc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9789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0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1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2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93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4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5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RegDst</a:t>
            </a:r>
          </a:p>
        </p:txBody>
      </p:sp>
      <p:sp>
        <p:nvSpPr>
          <p:cNvPr id="29796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7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ALU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</p:txBody>
      </p:sp>
      <p:sp>
        <p:nvSpPr>
          <p:cNvPr id="29798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99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0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9801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9802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9803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9804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9805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9806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9807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9808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ALUOp</a:t>
            </a:r>
          </a:p>
        </p:txBody>
      </p:sp>
      <p:sp>
        <p:nvSpPr>
          <p:cNvPr id="29809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10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Instr[5-0]</a:t>
            </a:r>
          </a:p>
        </p:txBody>
      </p:sp>
      <p:sp>
        <p:nvSpPr>
          <p:cNvPr id="29811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Instr[15-0]</a:t>
            </a:r>
          </a:p>
        </p:txBody>
      </p:sp>
      <p:sp>
        <p:nvSpPr>
          <p:cNvPr id="29812" name="Rectangle 130"/>
          <p:cNvSpPr>
            <a:spLocks noChangeArrowheads="1"/>
          </p:cNvSpPr>
          <p:nvPr/>
        </p:nvSpPr>
        <p:spPr bwMode="auto">
          <a:xfrm>
            <a:off x="2667000" y="3505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Instr[25-21]</a:t>
            </a:r>
          </a:p>
        </p:txBody>
      </p:sp>
      <p:sp>
        <p:nvSpPr>
          <p:cNvPr id="29813" name="Rectangle 131"/>
          <p:cNvSpPr>
            <a:spLocks noChangeArrowheads="1"/>
          </p:cNvSpPr>
          <p:nvPr/>
        </p:nvSpPr>
        <p:spPr bwMode="auto">
          <a:xfrm>
            <a:off x="2667000" y="3886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Instr[20-16]</a:t>
            </a:r>
          </a:p>
        </p:txBody>
      </p:sp>
      <p:sp>
        <p:nvSpPr>
          <p:cNvPr id="29814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/>
              <a:t>Instr[15  -11]</a:t>
            </a:r>
          </a:p>
        </p:txBody>
      </p:sp>
      <p:sp>
        <p:nvSpPr>
          <p:cNvPr id="29815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16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17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18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9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Unit</a:t>
            </a:r>
          </a:p>
        </p:txBody>
      </p:sp>
      <p:sp>
        <p:nvSpPr>
          <p:cNvPr id="29820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21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22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Instr[31-26]</a:t>
            </a:r>
          </a:p>
        </p:txBody>
      </p:sp>
      <p:sp>
        <p:nvSpPr>
          <p:cNvPr id="29823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24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25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26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27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Branch</a:t>
            </a:r>
          </a:p>
        </p:txBody>
      </p:sp>
      <p:sp>
        <p:nvSpPr>
          <p:cNvPr id="29828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29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0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1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2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3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4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5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36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7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8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9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0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1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2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3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4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5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6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7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8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9" name="Oval 167"/>
          <p:cNvSpPr>
            <a:spLocks noChangeArrowheads="1"/>
          </p:cNvSpPr>
          <p:nvPr/>
        </p:nvSpPr>
        <p:spPr bwMode="auto">
          <a:xfrm>
            <a:off x="6629400" y="1447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50" name="Oval 168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51" name="Oval 169"/>
          <p:cNvSpPr>
            <a:spLocks noChangeArrowheads="1"/>
          </p:cNvSpPr>
          <p:nvPr/>
        </p:nvSpPr>
        <p:spPr bwMode="auto">
          <a:xfrm>
            <a:off x="5943600" y="57912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52" name="Oval 170"/>
          <p:cNvSpPr>
            <a:spLocks noChangeArrowheads="1"/>
          </p:cNvSpPr>
          <p:nvPr/>
        </p:nvSpPr>
        <p:spPr bwMode="auto">
          <a:xfrm>
            <a:off x="5334000" y="4343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53" name="Oval 171"/>
          <p:cNvSpPr>
            <a:spLocks noChangeArrowheads="1"/>
          </p:cNvSpPr>
          <p:nvPr/>
        </p:nvSpPr>
        <p:spPr bwMode="auto">
          <a:xfrm>
            <a:off x="5943600" y="3810000"/>
            <a:ext cx="3810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2552700" y="5943600"/>
            <a:ext cx="295026" cy="276999"/>
            <a:chOff x="2489200" y="6019800"/>
            <a:chExt cx="295026" cy="276999"/>
          </a:xfrm>
        </p:grpSpPr>
        <p:sp>
          <p:nvSpPr>
            <p:cNvPr id="173" name="Line 188"/>
            <p:cNvSpPr>
              <a:spLocks noChangeShapeType="1"/>
            </p:cNvSpPr>
            <p:nvPr/>
          </p:nvSpPr>
          <p:spPr bwMode="auto">
            <a:xfrm>
              <a:off x="2489200" y="6070600"/>
              <a:ext cx="76200" cy="15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74" name="Text Box 189"/>
            <p:cNvSpPr txBox="1">
              <a:spLocks noChangeArrowheads="1"/>
            </p:cNvSpPr>
            <p:nvPr/>
          </p:nvSpPr>
          <p:spPr bwMode="auto">
            <a:xfrm>
              <a:off x="2514600" y="6019800"/>
              <a:ext cx="26962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343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29861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2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3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4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5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6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7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0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</a:t>
            </a:r>
          </a:p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9706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Instr[31-0]</a:t>
            </a:r>
          </a:p>
        </p:txBody>
      </p:sp>
      <p:sp>
        <p:nvSpPr>
          <p:cNvPr id="29707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Instruction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9708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9709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29710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29713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Line 26"/>
          <p:cNvSpPr>
            <a:spLocks noChangeShapeType="1"/>
          </p:cNvSpPr>
          <p:nvPr/>
        </p:nvSpPr>
        <p:spPr bwMode="auto">
          <a:xfrm>
            <a:off x="2652713" y="4114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6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8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9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20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21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2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3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9724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1</a:t>
            </a:r>
          </a:p>
        </p:txBody>
      </p:sp>
      <p:sp>
        <p:nvSpPr>
          <p:cNvPr id="29725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2</a:t>
            </a:r>
          </a:p>
        </p:txBody>
      </p:sp>
      <p:sp>
        <p:nvSpPr>
          <p:cNvPr id="29726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Addr</a:t>
            </a:r>
          </a:p>
        </p:txBody>
      </p:sp>
      <p:sp>
        <p:nvSpPr>
          <p:cNvPr id="29727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Register</a:t>
            </a:r>
          </a:p>
          <a:p>
            <a:pPr algn="ctr" eaLnBrk="0" hangingPunct="0"/>
            <a:endParaRPr lang="en-US" sz="1200" b="1"/>
          </a:p>
          <a:p>
            <a:pPr algn="ctr" eaLnBrk="0" hangingPunct="0"/>
            <a:r>
              <a:rPr lang="en-US" sz="1200" b="1"/>
              <a:t>File</a:t>
            </a:r>
          </a:p>
        </p:txBody>
      </p:sp>
      <p:sp>
        <p:nvSpPr>
          <p:cNvPr id="29728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1</a:t>
            </a:r>
          </a:p>
        </p:txBody>
      </p:sp>
      <p:sp>
        <p:nvSpPr>
          <p:cNvPr id="29729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2</a:t>
            </a:r>
          </a:p>
        </p:txBody>
      </p:sp>
      <p:sp>
        <p:nvSpPr>
          <p:cNvPr id="29730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7 h 1099"/>
              <a:gd name="T4" fmla="*/ 2147483647 w 388"/>
              <a:gd name="T5" fmla="*/ 2147483647 h 1099"/>
              <a:gd name="T6" fmla="*/ 0 w 388"/>
              <a:gd name="T7" fmla="*/ 2147483647 h 1099"/>
              <a:gd name="T8" fmla="*/ 0 w 388"/>
              <a:gd name="T9" fmla="*/ 2147483647 h 1099"/>
              <a:gd name="T10" fmla="*/ 2147483647 w 388"/>
              <a:gd name="T11" fmla="*/ 2147483647 h 1099"/>
              <a:gd name="T12" fmla="*/ 2147483647 w 388"/>
              <a:gd name="T13" fmla="*/ 2147483647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1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9732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ovf</a:t>
            </a:r>
          </a:p>
        </p:txBody>
      </p:sp>
      <p:sp>
        <p:nvSpPr>
          <p:cNvPr id="29733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9734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5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6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RegWrite</a:t>
            </a:r>
          </a:p>
        </p:txBody>
      </p:sp>
      <p:sp>
        <p:nvSpPr>
          <p:cNvPr id="29737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8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9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0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42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43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4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Data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29745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29746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29747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Data</a:t>
            </a:r>
          </a:p>
        </p:txBody>
      </p:sp>
      <p:sp>
        <p:nvSpPr>
          <p:cNvPr id="29748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49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MemWrite</a:t>
            </a:r>
          </a:p>
        </p:txBody>
      </p:sp>
      <p:sp>
        <p:nvSpPr>
          <p:cNvPr id="29750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 dirty="0" err="1">
                <a:solidFill>
                  <a:srgbClr val="3333CC"/>
                </a:solidFill>
              </a:rPr>
              <a:t>MemRead</a:t>
            </a:r>
            <a:endParaRPr lang="en-US" sz="1200" b="1" dirty="0">
              <a:solidFill>
                <a:srgbClr val="3333CC"/>
              </a:solidFill>
            </a:endParaRPr>
          </a:p>
        </p:txBody>
      </p:sp>
      <p:sp>
        <p:nvSpPr>
          <p:cNvPr id="29751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2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3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4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5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56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29757" name="Line 68"/>
          <p:cNvSpPr>
            <a:spLocks noChangeShapeType="1"/>
          </p:cNvSpPr>
          <p:nvPr/>
        </p:nvSpPr>
        <p:spPr bwMode="auto">
          <a:xfrm>
            <a:off x="2638425" y="5562600"/>
            <a:ext cx="15636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8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9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60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16</a:t>
            </a:r>
          </a:p>
        </p:txBody>
      </p:sp>
      <p:sp>
        <p:nvSpPr>
          <p:cNvPr id="29761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29762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63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64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65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66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7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68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9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70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71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72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rgbClr val="3333CC"/>
                </a:solidFill>
              </a:rPr>
              <a:t>MemtoReg</a:t>
            </a:r>
          </a:p>
        </p:txBody>
      </p:sp>
      <p:sp>
        <p:nvSpPr>
          <p:cNvPr id="29773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ALUSrc</a:t>
            </a:r>
          </a:p>
        </p:txBody>
      </p:sp>
      <p:sp>
        <p:nvSpPr>
          <p:cNvPr id="29774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75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9776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77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29854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5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6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7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8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9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60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79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29780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81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82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83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84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85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86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87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88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 err="1">
                <a:solidFill>
                  <a:schemeClr val="accent1"/>
                </a:solidFill>
              </a:rPr>
              <a:t>PCSrc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9789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0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1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2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93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4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5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RegDst</a:t>
            </a:r>
          </a:p>
        </p:txBody>
      </p:sp>
      <p:sp>
        <p:nvSpPr>
          <p:cNvPr id="29796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7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ALU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</p:txBody>
      </p:sp>
      <p:sp>
        <p:nvSpPr>
          <p:cNvPr id="29798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99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0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9801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9802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9803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9804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9805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9806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9807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9808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ALUOp</a:t>
            </a:r>
          </a:p>
        </p:txBody>
      </p:sp>
      <p:sp>
        <p:nvSpPr>
          <p:cNvPr id="29809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10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Instr[5-0]</a:t>
            </a:r>
          </a:p>
        </p:txBody>
      </p:sp>
      <p:sp>
        <p:nvSpPr>
          <p:cNvPr id="29811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Instr[15-0]</a:t>
            </a:r>
          </a:p>
        </p:txBody>
      </p:sp>
      <p:sp>
        <p:nvSpPr>
          <p:cNvPr id="29812" name="Rectangle 130"/>
          <p:cNvSpPr>
            <a:spLocks noChangeArrowheads="1"/>
          </p:cNvSpPr>
          <p:nvPr/>
        </p:nvSpPr>
        <p:spPr bwMode="auto">
          <a:xfrm>
            <a:off x="2667000" y="3505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Instr[25-21]</a:t>
            </a:r>
          </a:p>
        </p:txBody>
      </p:sp>
      <p:sp>
        <p:nvSpPr>
          <p:cNvPr id="29813" name="Rectangle 131"/>
          <p:cNvSpPr>
            <a:spLocks noChangeArrowheads="1"/>
          </p:cNvSpPr>
          <p:nvPr/>
        </p:nvSpPr>
        <p:spPr bwMode="auto">
          <a:xfrm>
            <a:off x="2667000" y="3886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Instr[20-16]</a:t>
            </a:r>
          </a:p>
        </p:txBody>
      </p:sp>
      <p:sp>
        <p:nvSpPr>
          <p:cNvPr id="29814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/>
              <a:t>Instr[15  -11]</a:t>
            </a:r>
          </a:p>
        </p:txBody>
      </p:sp>
      <p:sp>
        <p:nvSpPr>
          <p:cNvPr id="29815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16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17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18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9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Control</a:t>
            </a:r>
          </a:p>
          <a:p>
            <a:pPr algn="ctr" eaLnBrk="0" hangingPunct="0"/>
            <a:r>
              <a:rPr lang="en-US" sz="1200" b="1">
                <a:solidFill>
                  <a:schemeClr val="accent1"/>
                </a:solidFill>
              </a:rPr>
              <a:t>Unit</a:t>
            </a:r>
          </a:p>
        </p:txBody>
      </p:sp>
      <p:sp>
        <p:nvSpPr>
          <p:cNvPr id="29820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21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22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Instr[31-26]</a:t>
            </a:r>
          </a:p>
        </p:txBody>
      </p:sp>
      <p:sp>
        <p:nvSpPr>
          <p:cNvPr id="29823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24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25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26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27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3333CC"/>
                </a:solidFill>
              </a:rPr>
              <a:t>Branch</a:t>
            </a:r>
          </a:p>
        </p:txBody>
      </p:sp>
      <p:sp>
        <p:nvSpPr>
          <p:cNvPr id="29828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29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0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1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2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3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4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5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36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7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8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39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0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1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2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3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4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5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6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7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8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49" name="Oval 167"/>
          <p:cNvSpPr>
            <a:spLocks noChangeArrowheads="1"/>
          </p:cNvSpPr>
          <p:nvPr/>
        </p:nvSpPr>
        <p:spPr bwMode="auto">
          <a:xfrm>
            <a:off x="6629400" y="14478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50" name="Oval 168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51" name="Oval 169"/>
          <p:cNvSpPr>
            <a:spLocks noChangeArrowheads="1"/>
          </p:cNvSpPr>
          <p:nvPr/>
        </p:nvSpPr>
        <p:spPr bwMode="auto">
          <a:xfrm>
            <a:off x="5943600" y="57912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52" name="Oval 170"/>
          <p:cNvSpPr>
            <a:spLocks noChangeArrowheads="1"/>
          </p:cNvSpPr>
          <p:nvPr/>
        </p:nvSpPr>
        <p:spPr bwMode="auto">
          <a:xfrm>
            <a:off x="5334000" y="4343400"/>
            <a:ext cx="3048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53" name="Oval 171"/>
          <p:cNvSpPr>
            <a:spLocks noChangeArrowheads="1"/>
          </p:cNvSpPr>
          <p:nvPr/>
        </p:nvSpPr>
        <p:spPr bwMode="auto">
          <a:xfrm>
            <a:off x="5943600" y="3810000"/>
            <a:ext cx="381000" cy="381000"/>
          </a:xfrm>
          <a:prstGeom prst="ellips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71"/>
          <p:cNvGrpSpPr/>
          <p:nvPr/>
        </p:nvGrpSpPr>
        <p:grpSpPr>
          <a:xfrm>
            <a:off x="2552700" y="5943600"/>
            <a:ext cx="295026" cy="276999"/>
            <a:chOff x="2489200" y="6019800"/>
            <a:chExt cx="295026" cy="276999"/>
          </a:xfrm>
        </p:grpSpPr>
        <p:sp>
          <p:nvSpPr>
            <p:cNvPr id="173" name="Line 188"/>
            <p:cNvSpPr>
              <a:spLocks noChangeShapeType="1"/>
            </p:cNvSpPr>
            <p:nvPr/>
          </p:nvSpPr>
          <p:spPr bwMode="auto">
            <a:xfrm>
              <a:off x="2489200" y="6070600"/>
              <a:ext cx="76200" cy="15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74" name="Text Box 189"/>
            <p:cNvSpPr txBox="1">
              <a:spLocks noChangeArrowheads="1"/>
            </p:cNvSpPr>
            <p:nvPr/>
          </p:nvSpPr>
          <p:spPr bwMode="auto">
            <a:xfrm>
              <a:off x="2514600" y="6019800"/>
              <a:ext cx="26962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Group 4"/>
          <p:cNvGrpSpPr>
            <a:grpSpLocks/>
          </p:cNvGrpSpPr>
          <p:nvPr/>
        </p:nvGrpSpPr>
        <p:grpSpPr bwMode="auto">
          <a:xfrm>
            <a:off x="2854324" y="-20637"/>
            <a:ext cx="5908676" cy="782637"/>
            <a:chOff x="699" y="1392"/>
            <a:chExt cx="3722" cy="493"/>
          </a:xfrm>
        </p:grpSpPr>
        <p:grpSp>
          <p:nvGrpSpPr>
            <p:cNvPr id="177" name="Group 5"/>
            <p:cNvGrpSpPr>
              <a:grpSpLocks/>
            </p:cNvGrpSpPr>
            <p:nvPr/>
          </p:nvGrpSpPr>
          <p:grpSpPr bwMode="auto">
            <a:xfrm>
              <a:off x="2832" y="1584"/>
              <a:ext cx="1520" cy="272"/>
              <a:chOff x="2552" y="1160"/>
              <a:chExt cx="1520" cy="272"/>
            </a:xfrm>
          </p:grpSpPr>
          <p:sp>
            <p:nvSpPr>
              <p:cNvPr id="206" name="Line 6"/>
              <p:cNvSpPr>
                <a:spLocks noChangeShapeType="1"/>
              </p:cNvSpPr>
              <p:nvPr/>
            </p:nvSpPr>
            <p:spPr bwMode="auto">
              <a:xfrm>
                <a:off x="283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7" name="Line 7"/>
              <p:cNvSpPr>
                <a:spLocks noChangeShapeType="1"/>
              </p:cNvSpPr>
              <p:nvPr/>
            </p:nvSpPr>
            <p:spPr bwMode="auto">
              <a:xfrm>
                <a:off x="273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8" name="Line 8"/>
              <p:cNvSpPr>
                <a:spLocks noChangeShapeType="1"/>
              </p:cNvSpPr>
              <p:nvPr/>
            </p:nvSpPr>
            <p:spPr bwMode="auto">
              <a:xfrm>
                <a:off x="292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9" name="Line 9"/>
              <p:cNvSpPr>
                <a:spLocks noChangeShapeType="1"/>
              </p:cNvSpPr>
              <p:nvPr/>
            </p:nvSpPr>
            <p:spPr bwMode="auto">
              <a:xfrm>
                <a:off x="302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0" name="Line 10"/>
              <p:cNvSpPr>
                <a:spLocks noChangeShapeType="1"/>
              </p:cNvSpPr>
              <p:nvPr/>
            </p:nvSpPr>
            <p:spPr bwMode="auto">
              <a:xfrm>
                <a:off x="331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1" name="Line 11"/>
              <p:cNvSpPr>
                <a:spLocks noChangeShapeType="1"/>
              </p:cNvSpPr>
              <p:nvPr/>
            </p:nvSpPr>
            <p:spPr bwMode="auto">
              <a:xfrm>
                <a:off x="321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2" name="Line 12"/>
              <p:cNvSpPr>
                <a:spLocks noChangeShapeType="1"/>
              </p:cNvSpPr>
              <p:nvPr/>
            </p:nvSpPr>
            <p:spPr bwMode="auto">
              <a:xfrm>
                <a:off x="340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3" name="Line 13"/>
              <p:cNvSpPr>
                <a:spLocks noChangeShapeType="1"/>
              </p:cNvSpPr>
              <p:nvPr/>
            </p:nvSpPr>
            <p:spPr bwMode="auto">
              <a:xfrm>
                <a:off x="350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4" name="Line 14"/>
              <p:cNvSpPr>
                <a:spLocks noChangeShapeType="1"/>
              </p:cNvSpPr>
              <p:nvPr/>
            </p:nvSpPr>
            <p:spPr bwMode="auto">
              <a:xfrm>
                <a:off x="379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5" name="Line 15"/>
              <p:cNvSpPr>
                <a:spLocks noChangeShapeType="1"/>
              </p:cNvSpPr>
              <p:nvPr/>
            </p:nvSpPr>
            <p:spPr bwMode="auto">
              <a:xfrm>
                <a:off x="369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6" name="Line 16"/>
              <p:cNvSpPr>
                <a:spLocks noChangeShapeType="1"/>
              </p:cNvSpPr>
              <p:nvPr/>
            </p:nvSpPr>
            <p:spPr bwMode="auto">
              <a:xfrm>
                <a:off x="388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7" name="Line 17"/>
              <p:cNvSpPr>
                <a:spLocks noChangeShapeType="1"/>
              </p:cNvSpPr>
              <p:nvPr/>
            </p:nvSpPr>
            <p:spPr bwMode="auto">
              <a:xfrm>
                <a:off x="398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8" name="Rectangle 18"/>
              <p:cNvSpPr>
                <a:spLocks noChangeArrowheads="1"/>
              </p:cNvSpPr>
              <p:nvPr/>
            </p:nvSpPr>
            <p:spPr bwMode="auto">
              <a:xfrm>
                <a:off x="2552" y="1160"/>
                <a:ext cx="1520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9" name="Line 19"/>
              <p:cNvSpPr>
                <a:spLocks noChangeShapeType="1"/>
              </p:cNvSpPr>
              <p:nvPr/>
            </p:nvSpPr>
            <p:spPr bwMode="auto">
              <a:xfrm>
                <a:off x="264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0" name="Line 20"/>
              <p:cNvSpPr>
                <a:spLocks noChangeShapeType="1"/>
              </p:cNvSpPr>
              <p:nvPr/>
            </p:nvSpPr>
            <p:spPr bwMode="auto">
              <a:xfrm>
                <a:off x="312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1" name="Line 21"/>
              <p:cNvSpPr>
                <a:spLocks noChangeShapeType="1"/>
              </p:cNvSpPr>
              <p:nvPr/>
            </p:nvSpPr>
            <p:spPr bwMode="auto">
              <a:xfrm>
                <a:off x="360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178" name="Rectangle 22"/>
            <p:cNvSpPr>
              <a:spLocks noChangeArrowheads="1"/>
            </p:cNvSpPr>
            <p:nvPr/>
          </p:nvSpPr>
          <p:spPr bwMode="auto">
            <a:xfrm>
              <a:off x="1296" y="1584"/>
              <a:ext cx="560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9" name="Line 23"/>
            <p:cNvSpPr>
              <a:spLocks noChangeShapeType="1"/>
            </p:cNvSpPr>
            <p:nvPr/>
          </p:nvSpPr>
          <p:spPr bwMode="auto">
            <a:xfrm>
              <a:off x="1672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0" name="Line 24"/>
            <p:cNvSpPr>
              <a:spLocks noChangeShapeType="1"/>
            </p:cNvSpPr>
            <p:nvPr/>
          </p:nvSpPr>
          <p:spPr bwMode="auto">
            <a:xfrm>
              <a:off x="1576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1" name="Line 25"/>
            <p:cNvSpPr>
              <a:spLocks noChangeShapeType="1"/>
            </p:cNvSpPr>
            <p:nvPr/>
          </p:nvSpPr>
          <p:spPr bwMode="auto">
            <a:xfrm>
              <a:off x="1768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2" name="Line 26"/>
            <p:cNvSpPr>
              <a:spLocks noChangeShapeType="1"/>
            </p:cNvSpPr>
            <p:nvPr/>
          </p:nvSpPr>
          <p:spPr bwMode="auto">
            <a:xfrm>
              <a:off x="1480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3" name="Line 27"/>
            <p:cNvSpPr>
              <a:spLocks noChangeShapeType="1"/>
            </p:cNvSpPr>
            <p:nvPr/>
          </p:nvSpPr>
          <p:spPr bwMode="auto">
            <a:xfrm>
              <a:off x="1384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184" name="Group 28"/>
            <p:cNvGrpSpPr>
              <a:grpSpLocks/>
            </p:cNvGrpSpPr>
            <p:nvPr/>
          </p:nvGrpSpPr>
          <p:grpSpPr bwMode="auto">
            <a:xfrm>
              <a:off x="1872" y="1584"/>
              <a:ext cx="464" cy="272"/>
              <a:chOff x="1592" y="1160"/>
              <a:chExt cx="464" cy="272"/>
            </a:xfrm>
          </p:grpSpPr>
          <p:sp>
            <p:nvSpPr>
              <p:cNvPr id="201" name="Rectangle 29"/>
              <p:cNvSpPr>
                <a:spLocks noChangeArrowheads="1"/>
              </p:cNvSpPr>
              <p:nvPr/>
            </p:nvSpPr>
            <p:spPr bwMode="auto">
              <a:xfrm>
                <a:off x="159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2" name="Line 30"/>
              <p:cNvSpPr>
                <a:spLocks noChangeShapeType="1"/>
              </p:cNvSpPr>
              <p:nvPr/>
            </p:nvSpPr>
            <p:spPr bwMode="auto">
              <a:xfrm>
                <a:off x="177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3" name="Line 31"/>
              <p:cNvSpPr>
                <a:spLocks noChangeShapeType="1"/>
              </p:cNvSpPr>
              <p:nvPr/>
            </p:nvSpPr>
            <p:spPr bwMode="auto">
              <a:xfrm>
                <a:off x="168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4" name="Line 32"/>
              <p:cNvSpPr>
                <a:spLocks noChangeShapeType="1"/>
              </p:cNvSpPr>
              <p:nvPr/>
            </p:nvSpPr>
            <p:spPr bwMode="auto">
              <a:xfrm>
                <a:off x="187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5" name="Line 33"/>
              <p:cNvSpPr>
                <a:spLocks noChangeShapeType="1"/>
              </p:cNvSpPr>
              <p:nvPr/>
            </p:nvSpPr>
            <p:spPr bwMode="auto">
              <a:xfrm>
                <a:off x="196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85" name="Group 34"/>
            <p:cNvGrpSpPr>
              <a:grpSpLocks/>
            </p:cNvGrpSpPr>
            <p:nvPr/>
          </p:nvGrpSpPr>
          <p:grpSpPr bwMode="auto">
            <a:xfrm>
              <a:off x="2352" y="1584"/>
              <a:ext cx="464" cy="272"/>
              <a:chOff x="2072" y="1160"/>
              <a:chExt cx="464" cy="272"/>
            </a:xfrm>
          </p:grpSpPr>
          <p:sp>
            <p:nvSpPr>
              <p:cNvPr id="196" name="Rectangle 35"/>
              <p:cNvSpPr>
                <a:spLocks noChangeArrowheads="1"/>
              </p:cNvSpPr>
              <p:nvPr/>
            </p:nvSpPr>
            <p:spPr bwMode="auto">
              <a:xfrm>
                <a:off x="207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97" name="Line 36"/>
              <p:cNvSpPr>
                <a:spLocks noChangeShapeType="1"/>
              </p:cNvSpPr>
              <p:nvPr/>
            </p:nvSpPr>
            <p:spPr bwMode="auto">
              <a:xfrm>
                <a:off x="225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98" name="Line 37"/>
              <p:cNvSpPr>
                <a:spLocks noChangeShapeType="1"/>
              </p:cNvSpPr>
              <p:nvPr/>
            </p:nvSpPr>
            <p:spPr bwMode="auto">
              <a:xfrm>
                <a:off x="216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99" name="Line 38"/>
              <p:cNvSpPr>
                <a:spLocks noChangeShapeType="1"/>
              </p:cNvSpPr>
              <p:nvPr/>
            </p:nvSpPr>
            <p:spPr bwMode="auto">
              <a:xfrm>
                <a:off x="235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0" name="Line 39"/>
              <p:cNvSpPr>
                <a:spLocks noChangeShapeType="1"/>
              </p:cNvSpPr>
              <p:nvPr/>
            </p:nvSpPr>
            <p:spPr bwMode="auto">
              <a:xfrm>
                <a:off x="244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186" name="Rectangle 40"/>
            <p:cNvSpPr>
              <a:spLocks noChangeArrowheads="1"/>
            </p:cNvSpPr>
            <p:nvPr/>
          </p:nvSpPr>
          <p:spPr bwMode="auto">
            <a:xfrm>
              <a:off x="699" y="1606"/>
              <a:ext cx="5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0000"/>
                  </a:solidFill>
                </a:rPr>
                <a:t>I-Type:</a:t>
              </a:r>
            </a:p>
          </p:txBody>
        </p:sp>
        <p:sp>
          <p:nvSpPr>
            <p:cNvPr id="187" name="Rectangle 41"/>
            <p:cNvSpPr>
              <a:spLocks noChangeArrowheads="1"/>
            </p:cNvSpPr>
            <p:nvPr/>
          </p:nvSpPr>
          <p:spPr bwMode="auto">
            <a:xfrm>
              <a:off x="1323" y="1654"/>
              <a:ext cx="3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op</a:t>
              </a:r>
            </a:p>
          </p:txBody>
        </p:sp>
        <p:sp>
          <p:nvSpPr>
            <p:cNvPr id="188" name="Rectangle 42"/>
            <p:cNvSpPr>
              <a:spLocks noChangeArrowheads="1"/>
            </p:cNvSpPr>
            <p:nvPr/>
          </p:nvSpPr>
          <p:spPr bwMode="auto">
            <a:xfrm>
              <a:off x="1899" y="1654"/>
              <a:ext cx="22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rs</a:t>
              </a:r>
            </a:p>
          </p:txBody>
        </p:sp>
        <p:sp>
          <p:nvSpPr>
            <p:cNvPr id="189" name="Rectangle 43"/>
            <p:cNvSpPr>
              <a:spLocks noChangeArrowheads="1"/>
            </p:cNvSpPr>
            <p:nvPr/>
          </p:nvSpPr>
          <p:spPr bwMode="auto">
            <a:xfrm>
              <a:off x="2379" y="1654"/>
              <a:ext cx="20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rt</a:t>
              </a:r>
            </a:p>
          </p:txBody>
        </p:sp>
        <p:sp>
          <p:nvSpPr>
            <p:cNvPr id="190" name="Rectangle 44"/>
            <p:cNvSpPr>
              <a:spLocks noChangeArrowheads="1"/>
            </p:cNvSpPr>
            <p:nvPr/>
          </p:nvSpPr>
          <p:spPr bwMode="auto">
            <a:xfrm>
              <a:off x="3024" y="1632"/>
              <a:ext cx="10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address offset</a:t>
              </a:r>
            </a:p>
          </p:txBody>
        </p:sp>
        <p:sp>
          <p:nvSpPr>
            <p:cNvPr id="191" name="Rectangle 45"/>
            <p:cNvSpPr>
              <a:spLocks noChangeArrowheads="1"/>
            </p:cNvSpPr>
            <p:nvPr/>
          </p:nvSpPr>
          <p:spPr bwMode="auto">
            <a:xfrm>
              <a:off x="1200" y="139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/>
                <a:t>31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92" name="Rectangle 46"/>
            <p:cNvSpPr>
              <a:spLocks noChangeArrowheads="1"/>
            </p:cNvSpPr>
            <p:nvPr/>
          </p:nvSpPr>
          <p:spPr bwMode="auto">
            <a:xfrm>
              <a:off x="1776" y="139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25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3" name="Rectangle 47"/>
            <p:cNvSpPr>
              <a:spLocks noChangeArrowheads="1"/>
            </p:cNvSpPr>
            <p:nvPr/>
          </p:nvSpPr>
          <p:spPr bwMode="auto">
            <a:xfrm>
              <a:off x="2256" y="139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20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4" name="Rectangle 48"/>
            <p:cNvSpPr>
              <a:spLocks noChangeArrowheads="1"/>
            </p:cNvSpPr>
            <p:nvPr/>
          </p:nvSpPr>
          <p:spPr bwMode="auto">
            <a:xfrm>
              <a:off x="2736" y="1392"/>
              <a:ext cx="2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15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195" name="Rectangle 49"/>
            <p:cNvSpPr>
              <a:spLocks noChangeArrowheads="1"/>
            </p:cNvSpPr>
            <p:nvPr/>
          </p:nvSpPr>
          <p:spPr bwMode="auto">
            <a:xfrm>
              <a:off x="4224" y="1392"/>
              <a:ext cx="19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0</a:t>
              </a:r>
              <a:endParaRPr lang="en-US" b="1">
                <a:solidFill>
                  <a:schemeClr val="accent1"/>
                </a:solidFill>
              </a:endParaRPr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685800" y="152400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BRANCH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19843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9960"/>
          </a:xfrm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MIPS R3000 ISA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052736"/>
            <a:ext cx="5448300" cy="2886075"/>
          </a:xfrm>
          <a:noFill/>
        </p:spPr>
        <p:txBody>
          <a:bodyPr lIns="63500" tIns="25400" rIns="63500" bIns="25400">
            <a:spAutoFit/>
          </a:bodyPr>
          <a:lstStyle/>
          <a:p>
            <a:pPr eaLnBrk="1" hangingPunct="1">
              <a:lnSpc>
                <a:spcPct val="86000"/>
              </a:lnSpc>
            </a:pPr>
            <a:r>
              <a:rPr lang="en-US" sz="2400" dirty="0" smtClean="0"/>
              <a:t>Instruction Categories</a:t>
            </a:r>
          </a:p>
          <a:p>
            <a:pPr marL="800100" lvl="1" indent="-342900" eaLnBrk="1" hangingPunct="1"/>
            <a:r>
              <a:rPr lang="en-US" sz="2000" dirty="0" smtClean="0">
                <a:solidFill>
                  <a:srgbClr val="6600FF"/>
                </a:solidFill>
              </a:rPr>
              <a:t>Arithmetic </a:t>
            </a:r>
          </a:p>
          <a:p>
            <a:pPr marL="800100" lvl="1" indent="-342900" eaLnBrk="1" hangingPunct="1"/>
            <a:r>
              <a:rPr lang="en-US" sz="2000" dirty="0" smtClean="0">
                <a:solidFill>
                  <a:srgbClr val="6600FF"/>
                </a:solidFill>
              </a:rPr>
              <a:t>Load/Store</a:t>
            </a:r>
          </a:p>
          <a:p>
            <a:pPr marL="800100" lvl="1" indent="-342900" eaLnBrk="1" hangingPunct="1"/>
            <a:r>
              <a:rPr lang="en-US" sz="2000" dirty="0" smtClean="0">
                <a:solidFill>
                  <a:srgbClr val="6600FF"/>
                </a:solidFill>
              </a:rPr>
              <a:t>Jump and Branch</a:t>
            </a:r>
          </a:p>
          <a:p>
            <a:pPr marL="800100" lvl="1" indent="-342900" eaLnBrk="1" hangingPunct="1"/>
            <a:r>
              <a:rPr lang="en-US" sz="2000" dirty="0" smtClean="0"/>
              <a:t>Floating Point</a:t>
            </a:r>
          </a:p>
          <a:p>
            <a:pPr marL="1146175" lvl="2" indent="-176213" eaLnBrk="1" hangingPunct="1"/>
            <a:r>
              <a:rPr lang="en-US" sz="1800" dirty="0" smtClean="0"/>
              <a:t>coprocessor</a:t>
            </a:r>
          </a:p>
          <a:p>
            <a:pPr marL="800100" lvl="1" indent="-342900" eaLnBrk="1" hangingPunct="1"/>
            <a:r>
              <a:rPr lang="en-US" sz="2000" dirty="0" smtClean="0"/>
              <a:t>Memory Management</a:t>
            </a:r>
          </a:p>
          <a:p>
            <a:pPr marL="800100" lvl="1" indent="-342900" eaLnBrk="1" hangingPunct="1"/>
            <a:r>
              <a:rPr lang="en-US" sz="2000" dirty="0" smtClean="0"/>
              <a:t>Special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07100" y="1227385"/>
            <a:ext cx="1993900" cy="163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432550" y="1819523"/>
            <a:ext cx="939800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</a:rPr>
              <a:t>R0 - R31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007100" y="2954585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007100" y="3259385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007100" y="3589585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750050" y="2941885"/>
            <a:ext cx="407988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813550" y="3246685"/>
            <a:ext cx="330200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</a:rPr>
              <a:t>HI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750050" y="3602285"/>
            <a:ext cx="409575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</a:rPr>
              <a:t>LO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337990" y="4737571"/>
            <a:ext cx="11366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687240" y="4756621"/>
            <a:ext cx="3841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496865" y="4737571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389040" y="4737571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337990" y="5301134"/>
            <a:ext cx="11366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687240" y="5320184"/>
            <a:ext cx="3841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496865" y="5301134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3389040" y="5301134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271690" y="5301134"/>
            <a:ext cx="26987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331640" y="5842471"/>
            <a:ext cx="11366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687240" y="5861521"/>
            <a:ext cx="3841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2527028" y="5842471"/>
            <a:ext cx="4443412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4281215" y="4737571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157515" y="4737571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056040" y="4737571"/>
            <a:ext cx="9525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2774678" y="4712171"/>
            <a:ext cx="2952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rs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3662090" y="4712171"/>
            <a:ext cx="255588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rt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597128" y="4756621"/>
            <a:ext cx="30480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rd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5400403" y="4756621"/>
            <a:ext cx="32385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sa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6167165" y="4756621"/>
            <a:ext cx="55880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funct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2774678" y="5270971"/>
            <a:ext cx="2952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rs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3662090" y="5326534"/>
            <a:ext cx="255588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rt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4916215" y="5326534"/>
            <a:ext cx="1004888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immediate</a:t>
            </a:r>
          </a:p>
        </p:txBody>
      </p:sp>
      <p:sp>
        <p:nvSpPr>
          <p:cNvPr id="9251" name="Rectangle 36"/>
          <p:cNvSpPr>
            <a:spLocks noChangeArrowheads="1"/>
          </p:cNvSpPr>
          <p:nvPr/>
        </p:nvSpPr>
        <p:spPr bwMode="auto">
          <a:xfrm>
            <a:off x="6429375" y="811460"/>
            <a:ext cx="11064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</a:rPr>
              <a:t>Registers</a:t>
            </a:r>
          </a:p>
        </p:txBody>
      </p:sp>
      <p:sp>
        <p:nvSpPr>
          <p:cNvPr id="9252" name="Rectangle 37"/>
          <p:cNvSpPr>
            <a:spLocks noChangeArrowheads="1"/>
          </p:cNvSpPr>
          <p:nvPr/>
        </p:nvSpPr>
        <p:spPr bwMode="auto">
          <a:xfrm>
            <a:off x="6970440" y="4661371"/>
            <a:ext cx="1073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3300"/>
                </a:solidFill>
              </a:rPr>
              <a:t>R Format</a:t>
            </a:r>
          </a:p>
        </p:txBody>
      </p:sp>
      <p:sp>
        <p:nvSpPr>
          <p:cNvPr id="9253" name="Rectangle 38"/>
          <p:cNvSpPr>
            <a:spLocks noChangeArrowheads="1"/>
          </p:cNvSpPr>
          <p:nvPr/>
        </p:nvSpPr>
        <p:spPr bwMode="auto">
          <a:xfrm>
            <a:off x="7030765" y="5194771"/>
            <a:ext cx="984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3300"/>
                </a:solidFill>
              </a:rPr>
              <a:t>I Format</a:t>
            </a:r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>
            <a:off x="1572940" y="4510559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55" name="Rectangle 40"/>
          <p:cNvSpPr>
            <a:spLocks noChangeArrowheads="1"/>
          </p:cNvSpPr>
          <p:nvPr/>
        </p:nvSpPr>
        <p:spPr bwMode="auto">
          <a:xfrm>
            <a:off x="2623865" y="4510559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6" name="Rectangle 41"/>
          <p:cNvSpPr>
            <a:spLocks noChangeArrowheads="1"/>
          </p:cNvSpPr>
          <p:nvPr/>
        </p:nvSpPr>
        <p:spPr bwMode="auto">
          <a:xfrm>
            <a:off x="3538265" y="4510559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7" name="Rectangle 42"/>
          <p:cNvSpPr>
            <a:spLocks noChangeArrowheads="1"/>
          </p:cNvSpPr>
          <p:nvPr/>
        </p:nvSpPr>
        <p:spPr bwMode="auto">
          <a:xfrm>
            <a:off x="4455840" y="4510559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8" name="Rectangle 43"/>
          <p:cNvSpPr>
            <a:spLocks noChangeArrowheads="1"/>
          </p:cNvSpPr>
          <p:nvPr/>
        </p:nvSpPr>
        <p:spPr bwMode="auto">
          <a:xfrm>
            <a:off x="5294040" y="4510559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9" name="Rectangle 44"/>
          <p:cNvSpPr>
            <a:spLocks noChangeArrowheads="1"/>
          </p:cNvSpPr>
          <p:nvPr/>
        </p:nvSpPr>
        <p:spPr bwMode="auto">
          <a:xfrm>
            <a:off x="6284640" y="4510559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60" name="Rectangle 45"/>
          <p:cNvSpPr>
            <a:spLocks noChangeArrowheads="1"/>
          </p:cNvSpPr>
          <p:nvPr/>
        </p:nvSpPr>
        <p:spPr bwMode="auto">
          <a:xfrm>
            <a:off x="763960" y="3992786"/>
            <a:ext cx="58674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86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583E14"/>
                </a:solidFill>
                <a:latin typeface="Palatino Linotype" pitchFamily="18" charset="0"/>
              </a:rPr>
              <a:t>3 Instruction Formats: all 32 bits wide</a:t>
            </a:r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>
            <a:off x="1569765" y="5012209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62" name="Rectangle 47"/>
          <p:cNvSpPr>
            <a:spLocks noChangeArrowheads="1"/>
          </p:cNvSpPr>
          <p:nvPr/>
        </p:nvSpPr>
        <p:spPr bwMode="auto">
          <a:xfrm>
            <a:off x="2620690" y="5012209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63" name="Rectangle 48"/>
          <p:cNvSpPr>
            <a:spLocks noChangeArrowheads="1"/>
          </p:cNvSpPr>
          <p:nvPr/>
        </p:nvSpPr>
        <p:spPr bwMode="auto">
          <a:xfrm>
            <a:off x="3535090" y="5012209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64" name="Rectangle 51"/>
          <p:cNvSpPr>
            <a:spLocks noChangeArrowheads="1"/>
          </p:cNvSpPr>
          <p:nvPr/>
        </p:nvSpPr>
        <p:spPr bwMode="auto">
          <a:xfrm>
            <a:off x="5217840" y="5012209"/>
            <a:ext cx="725488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16 bits</a:t>
            </a:r>
          </a:p>
        </p:txBody>
      </p:sp>
      <p:sp>
        <p:nvSpPr>
          <p:cNvPr id="9265" name="Rectangle 52"/>
          <p:cNvSpPr>
            <a:spLocks noChangeArrowheads="1"/>
          </p:cNvSpPr>
          <p:nvPr/>
        </p:nvSpPr>
        <p:spPr bwMode="auto">
          <a:xfrm>
            <a:off x="7046640" y="5759921"/>
            <a:ext cx="10398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3300"/>
                </a:solidFill>
              </a:rPr>
              <a:t>J Format</a:t>
            </a:r>
          </a:p>
        </p:txBody>
      </p:sp>
      <p:sp>
        <p:nvSpPr>
          <p:cNvPr id="9266" name="Rectangle 53"/>
          <p:cNvSpPr>
            <a:spLocks noChangeArrowheads="1"/>
          </p:cNvSpPr>
          <p:nvPr/>
        </p:nvSpPr>
        <p:spPr bwMode="auto">
          <a:xfrm>
            <a:off x="1560240" y="5607521"/>
            <a:ext cx="612775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67" name="Rectangle 58"/>
          <p:cNvSpPr>
            <a:spLocks noChangeArrowheads="1"/>
          </p:cNvSpPr>
          <p:nvPr/>
        </p:nvSpPr>
        <p:spPr bwMode="auto">
          <a:xfrm>
            <a:off x="4379640" y="5607521"/>
            <a:ext cx="725488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26 bits</a:t>
            </a:r>
          </a:p>
        </p:txBody>
      </p:sp>
      <p:sp>
        <p:nvSpPr>
          <p:cNvPr id="9268" name="Rectangle 59"/>
          <p:cNvSpPr>
            <a:spLocks noChangeArrowheads="1"/>
          </p:cNvSpPr>
          <p:nvPr/>
        </p:nvSpPr>
        <p:spPr bwMode="auto">
          <a:xfrm>
            <a:off x="4913040" y="5832946"/>
            <a:ext cx="109220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jump target</a:t>
            </a:r>
          </a:p>
        </p:txBody>
      </p:sp>
    </p:spTree>
    <p:extLst>
      <p:ext uri="{BB962C8B-B14F-4D97-AF65-F5344CB8AC3E}">
        <p14:creationId xmlns:p14="http://schemas.microsoft.com/office/powerpoint/2010/main" val="2155050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Control Unit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257800"/>
            <a:ext cx="7848600" cy="901700"/>
          </a:xfrm>
        </p:spPr>
        <p:txBody>
          <a:bodyPr>
            <a:normAutofit fontScale="92500" lnSpcReduction="10000"/>
          </a:bodyPr>
          <a:lstStyle/>
          <a:p>
            <a:r>
              <a:rPr lang="en-US" sz="2000" smtClean="0"/>
              <a:t>Completely determined by the instruction opcode field</a:t>
            </a:r>
          </a:p>
          <a:p>
            <a:pPr lvl="1"/>
            <a:r>
              <a:rPr lang="en-US" sz="1800" smtClean="0"/>
              <a:t>Note that a multiplexor whose control input is 0 has a definite action, even if it is not used in performing the operation</a:t>
            </a:r>
          </a:p>
        </p:txBody>
      </p:sp>
      <p:graphicFrame>
        <p:nvGraphicFramePr>
          <p:cNvPr id="292944" name="Group 80"/>
          <p:cNvGraphicFramePr>
            <a:graphicFrameLocks noGrp="1"/>
          </p:cNvGraphicFramePr>
          <p:nvPr/>
        </p:nvGraphicFramePr>
        <p:xfrm>
          <a:off x="762000" y="1371600"/>
          <a:ext cx="7543800" cy="3276601"/>
        </p:xfrm>
        <a:graphic>
          <a:graphicData uri="http://schemas.openxmlformats.org/drawingml/2006/table">
            <a:tbl>
              <a:tblPr/>
              <a:tblGrid>
                <a:gridCol w="814388"/>
                <a:gridCol w="749300"/>
                <a:gridCol w="747712"/>
                <a:gridCol w="889000"/>
                <a:gridCol w="606425"/>
                <a:gridCol w="747713"/>
                <a:gridCol w="746125"/>
                <a:gridCol w="747712"/>
                <a:gridCol w="747713"/>
                <a:gridCol w="747712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Instr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RegDst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ALUSrc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MemtoReg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RegWr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MemRd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MemWr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Branch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ALUOp1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ALUOp0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R-type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</a:rPr>
                        <a:t>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X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X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X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beq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000100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X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X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X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</a:rPr>
                        <a:t>1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805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smtClean="0"/>
              <a:t>Control Unit Logic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838200"/>
            <a:ext cx="7848600" cy="32543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From the truth table can design the Main Control logic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 flipH="1">
            <a:off x="5867400" y="3630960"/>
            <a:ext cx="533400" cy="457200"/>
          </a:xfrm>
          <a:prstGeom prst="moon">
            <a:avLst>
              <a:gd name="adj" fmla="val 8273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 rot="5400000">
            <a:off x="1447800" y="2487960"/>
            <a:ext cx="609600" cy="9144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12954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1371600" y="134496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4478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524000" y="149736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16002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1676400" y="164976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17526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1828800" y="180216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19050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1981200" y="195456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20574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133600" y="210696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 rot="5400000">
            <a:off x="2590800" y="2487960"/>
            <a:ext cx="609600" cy="9144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2514600" y="134496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25908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2667000" y="149736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27432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2819400" y="164976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28956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2971800" y="180216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auto">
          <a:xfrm rot="5400000">
            <a:off x="3733800" y="2487960"/>
            <a:ext cx="609600" cy="9144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37338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3810000" y="149736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Oval 29"/>
          <p:cNvSpPr>
            <a:spLocks noChangeArrowheads="1"/>
          </p:cNvSpPr>
          <p:nvPr/>
        </p:nvSpPr>
        <p:spPr bwMode="auto">
          <a:xfrm>
            <a:off x="40386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H="1">
            <a:off x="4114800" y="180216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AutoShape 31"/>
          <p:cNvSpPr>
            <a:spLocks noChangeArrowheads="1"/>
          </p:cNvSpPr>
          <p:nvPr/>
        </p:nvSpPr>
        <p:spPr bwMode="auto">
          <a:xfrm rot="5400000">
            <a:off x="4953000" y="2487960"/>
            <a:ext cx="609600" cy="9144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Oval 32"/>
          <p:cNvSpPr>
            <a:spLocks noChangeArrowheads="1"/>
          </p:cNvSpPr>
          <p:nvPr/>
        </p:nvSpPr>
        <p:spPr bwMode="auto">
          <a:xfrm>
            <a:off x="48006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>
            <a:off x="4876800" y="134496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Oval 34"/>
          <p:cNvSpPr>
            <a:spLocks noChangeArrowheads="1"/>
          </p:cNvSpPr>
          <p:nvPr/>
        </p:nvSpPr>
        <p:spPr bwMode="auto">
          <a:xfrm>
            <a:off x="49530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5029200" y="149736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Oval 36"/>
          <p:cNvSpPr>
            <a:spLocks noChangeArrowheads="1"/>
          </p:cNvSpPr>
          <p:nvPr/>
        </p:nvSpPr>
        <p:spPr bwMode="auto">
          <a:xfrm>
            <a:off x="51054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Oval 37"/>
          <p:cNvSpPr>
            <a:spLocks noChangeArrowheads="1"/>
          </p:cNvSpPr>
          <p:nvPr/>
        </p:nvSpPr>
        <p:spPr bwMode="auto">
          <a:xfrm>
            <a:off x="54102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5486400" y="195456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5562600" y="248796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5638800" y="210696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3124200" y="195456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3276600" y="210696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>
            <a:off x="3657600" y="134496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3962400" y="164976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4267200" y="195456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4419600" y="210696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5334000" y="180216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5181600" y="164976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838200" y="134496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838200" y="1497360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838200" y="164976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>
            <a:off x="838200" y="180216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838200" y="195456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>
            <a:off x="838200" y="2106960"/>
            <a:ext cx="480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152400" y="1268760"/>
            <a:ext cx="7620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Instr</a:t>
            </a:r>
            <a:r>
              <a:rPr lang="en-US" sz="1200" b="1" dirty="0">
                <a:solidFill>
                  <a:srgbClr val="3333CC"/>
                </a:solidFill>
              </a:rPr>
              <a:t>[31]</a:t>
            </a:r>
          </a:p>
          <a:p>
            <a:pPr defTabSz="904875" eaLnBrk="0" hangingPunct="0">
              <a:lnSpc>
                <a:spcPts val="2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Instr</a:t>
            </a:r>
            <a:r>
              <a:rPr lang="en-US" sz="1200" b="1" dirty="0">
                <a:solidFill>
                  <a:srgbClr val="3333CC"/>
                </a:solidFill>
              </a:rPr>
              <a:t>[30]</a:t>
            </a:r>
          </a:p>
          <a:p>
            <a:pPr defTabSz="904875" eaLnBrk="0" hangingPunct="0">
              <a:lnSpc>
                <a:spcPts val="2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Instr</a:t>
            </a:r>
            <a:r>
              <a:rPr lang="en-US" sz="1200" b="1" dirty="0">
                <a:solidFill>
                  <a:srgbClr val="3333CC"/>
                </a:solidFill>
              </a:rPr>
              <a:t>[29]</a:t>
            </a:r>
          </a:p>
          <a:p>
            <a:pPr defTabSz="904875" eaLnBrk="0" hangingPunct="0">
              <a:lnSpc>
                <a:spcPts val="2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Instr</a:t>
            </a:r>
            <a:r>
              <a:rPr lang="en-US" sz="1200" b="1" dirty="0">
                <a:solidFill>
                  <a:srgbClr val="3333CC"/>
                </a:solidFill>
              </a:rPr>
              <a:t>[28]</a:t>
            </a:r>
          </a:p>
          <a:p>
            <a:pPr defTabSz="904875" eaLnBrk="0" hangingPunct="0">
              <a:lnSpc>
                <a:spcPts val="2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Instr</a:t>
            </a:r>
            <a:r>
              <a:rPr lang="en-US" sz="1200" b="1" dirty="0">
                <a:solidFill>
                  <a:srgbClr val="3333CC"/>
                </a:solidFill>
              </a:rPr>
              <a:t>[27]</a:t>
            </a:r>
          </a:p>
          <a:p>
            <a:pPr defTabSz="904875" eaLnBrk="0" hangingPunct="0">
              <a:lnSpc>
                <a:spcPts val="2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 err="1">
                <a:solidFill>
                  <a:srgbClr val="3333CC"/>
                </a:solidFill>
              </a:rPr>
              <a:t>Instr</a:t>
            </a:r>
            <a:r>
              <a:rPr lang="en-US" sz="1200" b="1" dirty="0">
                <a:solidFill>
                  <a:srgbClr val="3333CC"/>
                </a:solidFill>
              </a:rPr>
              <a:t>[26]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990600" y="317376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600"/>
              <a:t>R-type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2438400" y="317376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600" b="1">
                <a:latin typeface="Courier New" pitchFamily="49" charset="0"/>
              </a:rPr>
              <a:t>lw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3657600" y="317376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600" b="1">
                <a:latin typeface="Courier New" pitchFamily="49" charset="0"/>
              </a:rPr>
              <a:t>sw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4800600" y="317376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600" b="1">
                <a:latin typeface="Courier New" pitchFamily="49" charset="0"/>
              </a:rPr>
              <a:t>beq</a:t>
            </a:r>
          </a:p>
        </p:txBody>
      </p:sp>
      <p:sp>
        <p:nvSpPr>
          <p:cNvPr id="31804" name="Line 60"/>
          <p:cNvSpPr>
            <a:spLocks noChangeShapeType="1"/>
          </p:cNvSpPr>
          <p:nvPr/>
        </p:nvSpPr>
        <p:spPr bwMode="auto">
          <a:xfrm>
            <a:off x="1752600" y="324996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Line 61"/>
          <p:cNvSpPr>
            <a:spLocks noChangeShapeType="1"/>
          </p:cNvSpPr>
          <p:nvPr/>
        </p:nvSpPr>
        <p:spPr bwMode="auto">
          <a:xfrm>
            <a:off x="2895600" y="324996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6" name="Line 62"/>
          <p:cNvSpPr>
            <a:spLocks noChangeShapeType="1"/>
          </p:cNvSpPr>
          <p:nvPr/>
        </p:nvSpPr>
        <p:spPr bwMode="auto">
          <a:xfrm>
            <a:off x="4038600" y="324996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7" name="Line 63"/>
          <p:cNvSpPr>
            <a:spLocks noChangeShapeType="1"/>
          </p:cNvSpPr>
          <p:nvPr/>
        </p:nvSpPr>
        <p:spPr bwMode="auto">
          <a:xfrm>
            <a:off x="5257800" y="324996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Line 64"/>
          <p:cNvSpPr>
            <a:spLocks noChangeShapeType="1"/>
          </p:cNvSpPr>
          <p:nvPr/>
        </p:nvSpPr>
        <p:spPr bwMode="auto">
          <a:xfrm>
            <a:off x="1752600" y="355476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Rectangle 65"/>
          <p:cNvSpPr>
            <a:spLocks noChangeArrowheads="1"/>
          </p:cNvSpPr>
          <p:nvPr/>
        </p:nvSpPr>
        <p:spPr bwMode="auto">
          <a:xfrm>
            <a:off x="7467600" y="332616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b="1">
                <a:solidFill>
                  <a:srgbClr val="FF3300"/>
                </a:solidFill>
              </a:rPr>
              <a:t>RegDst</a:t>
            </a:r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7467600" y="370716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 b="1">
                <a:solidFill>
                  <a:srgbClr val="FF3300"/>
                </a:solidFill>
              </a:rPr>
              <a:t>ALUSrc</a:t>
            </a: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7467600" y="401196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 b="1">
                <a:solidFill>
                  <a:srgbClr val="FF3300"/>
                </a:solidFill>
              </a:rPr>
              <a:t>MemtoReg</a:t>
            </a:r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7467600" y="431676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 b="1">
                <a:solidFill>
                  <a:srgbClr val="FF3300"/>
                </a:solidFill>
              </a:rPr>
              <a:t>RegWrite</a:t>
            </a:r>
          </a:p>
        </p:txBody>
      </p:sp>
      <p:sp>
        <p:nvSpPr>
          <p:cNvPr id="31813" name="Rectangle 69"/>
          <p:cNvSpPr>
            <a:spLocks noChangeArrowheads="1"/>
          </p:cNvSpPr>
          <p:nvPr/>
        </p:nvSpPr>
        <p:spPr bwMode="auto">
          <a:xfrm>
            <a:off x="7467600" y="462156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 b="1">
                <a:solidFill>
                  <a:srgbClr val="FF3300"/>
                </a:solidFill>
              </a:rPr>
              <a:t>MemRead</a:t>
            </a:r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7467600" y="492636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 b="1">
                <a:solidFill>
                  <a:srgbClr val="FF3300"/>
                </a:solidFill>
              </a:rPr>
              <a:t>MemWrite</a:t>
            </a:r>
          </a:p>
        </p:txBody>
      </p:sp>
      <p:sp>
        <p:nvSpPr>
          <p:cNvPr id="31815" name="Rectangle 71"/>
          <p:cNvSpPr>
            <a:spLocks noChangeArrowheads="1"/>
          </p:cNvSpPr>
          <p:nvPr/>
        </p:nvSpPr>
        <p:spPr bwMode="auto">
          <a:xfrm>
            <a:off x="7467600" y="523116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 b="1">
                <a:solidFill>
                  <a:srgbClr val="FF3300"/>
                </a:solidFill>
              </a:rPr>
              <a:t>Branch</a:t>
            </a:r>
          </a:p>
        </p:txBody>
      </p:sp>
      <p:sp>
        <p:nvSpPr>
          <p:cNvPr id="31816" name="Rectangle 72"/>
          <p:cNvSpPr>
            <a:spLocks noChangeArrowheads="1"/>
          </p:cNvSpPr>
          <p:nvPr/>
        </p:nvSpPr>
        <p:spPr bwMode="auto">
          <a:xfrm>
            <a:off x="7467600" y="553596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 b="1">
                <a:solidFill>
                  <a:srgbClr val="FF3300"/>
                </a:solidFill>
              </a:rPr>
              <a:t>ALUOp1</a:t>
            </a:r>
          </a:p>
        </p:txBody>
      </p:sp>
      <p:sp>
        <p:nvSpPr>
          <p:cNvPr id="31817" name="Rectangle 73"/>
          <p:cNvSpPr>
            <a:spLocks noChangeArrowheads="1"/>
          </p:cNvSpPr>
          <p:nvPr/>
        </p:nvSpPr>
        <p:spPr bwMode="auto">
          <a:xfrm>
            <a:off x="7467600" y="584076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 b="1">
                <a:solidFill>
                  <a:srgbClr val="FF3300"/>
                </a:solidFill>
              </a:rPr>
              <a:t>ALUOp0</a:t>
            </a:r>
          </a:p>
        </p:txBody>
      </p:sp>
      <p:sp>
        <p:nvSpPr>
          <p:cNvPr id="31818" name="Line 74"/>
          <p:cNvSpPr>
            <a:spLocks noChangeShapeType="1"/>
          </p:cNvSpPr>
          <p:nvPr/>
        </p:nvSpPr>
        <p:spPr bwMode="auto">
          <a:xfrm>
            <a:off x="4038600" y="393576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Line 75"/>
          <p:cNvSpPr>
            <a:spLocks noChangeShapeType="1"/>
          </p:cNvSpPr>
          <p:nvPr/>
        </p:nvSpPr>
        <p:spPr bwMode="auto">
          <a:xfrm>
            <a:off x="2895600" y="378336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Line 76"/>
          <p:cNvSpPr>
            <a:spLocks noChangeShapeType="1"/>
          </p:cNvSpPr>
          <p:nvPr/>
        </p:nvSpPr>
        <p:spPr bwMode="auto">
          <a:xfrm>
            <a:off x="6400800" y="385956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Line 77"/>
          <p:cNvSpPr>
            <a:spLocks noChangeShapeType="1"/>
          </p:cNvSpPr>
          <p:nvPr/>
        </p:nvSpPr>
        <p:spPr bwMode="auto">
          <a:xfrm flipV="1">
            <a:off x="2895600" y="416436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Line 78"/>
          <p:cNvSpPr>
            <a:spLocks noChangeShapeType="1"/>
          </p:cNvSpPr>
          <p:nvPr/>
        </p:nvSpPr>
        <p:spPr bwMode="auto">
          <a:xfrm>
            <a:off x="1752600" y="4392960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3" name="Line 79"/>
          <p:cNvSpPr>
            <a:spLocks noChangeShapeType="1"/>
          </p:cNvSpPr>
          <p:nvPr/>
        </p:nvSpPr>
        <p:spPr bwMode="auto">
          <a:xfrm>
            <a:off x="2895600" y="454536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4" name="AutoShape 80"/>
          <p:cNvSpPr>
            <a:spLocks noChangeArrowheads="1"/>
          </p:cNvSpPr>
          <p:nvPr/>
        </p:nvSpPr>
        <p:spPr bwMode="auto">
          <a:xfrm flipH="1">
            <a:off x="5867400" y="4240560"/>
            <a:ext cx="533400" cy="457200"/>
          </a:xfrm>
          <a:prstGeom prst="moon">
            <a:avLst>
              <a:gd name="adj" fmla="val 8273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5" name="Line 81"/>
          <p:cNvSpPr>
            <a:spLocks noChangeShapeType="1"/>
          </p:cNvSpPr>
          <p:nvPr/>
        </p:nvSpPr>
        <p:spPr bwMode="auto">
          <a:xfrm>
            <a:off x="6400800" y="446916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6" name="Line 82"/>
          <p:cNvSpPr>
            <a:spLocks noChangeShapeType="1"/>
          </p:cNvSpPr>
          <p:nvPr/>
        </p:nvSpPr>
        <p:spPr bwMode="auto">
          <a:xfrm>
            <a:off x="2895600" y="477396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>
            <a:off x="4038600" y="507876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8" name="Line 84"/>
          <p:cNvSpPr>
            <a:spLocks noChangeShapeType="1"/>
          </p:cNvSpPr>
          <p:nvPr/>
        </p:nvSpPr>
        <p:spPr bwMode="auto">
          <a:xfrm>
            <a:off x="5257800" y="538356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9" name="Line 85"/>
          <p:cNvSpPr>
            <a:spLocks noChangeShapeType="1"/>
          </p:cNvSpPr>
          <p:nvPr/>
        </p:nvSpPr>
        <p:spPr bwMode="auto">
          <a:xfrm>
            <a:off x="1752600" y="568836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0" name="Line 86"/>
          <p:cNvSpPr>
            <a:spLocks noChangeShapeType="1"/>
          </p:cNvSpPr>
          <p:nvPr/>
        </p:nvSpPr>
        <p:spPr bwMode="auto">
          <a:xfrm>
            <a:off x="5257800" y="599316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Oval 87"/>
          <p:cNvSpPr>
            <a:spLocks noChangeArrowheads="1"/>
          </p:cNvSpPr>
          <p:nvPr/>
        </p:nvSpPr>
        <p:spPr bwMode="auto">
          <a:xfrm>
            <a:off x="5257800" y="538356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2" name="Oval 88"/>
          <p:cNvSpPr>
            <a:spLocks noChangeArrowheads="1"/>
          </p:cNvSpPr>
          <p:nvPr/>
        </p:nvSpPr>
        <p:spPr bwMode="auto">
          <a:xfrm>
            <a:off x="2895600" y="454536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3" name="Oval 89"/>
          <p:cNvSpPr>
            <a:spLocks noChangeArrowheads="1"/>
          </p:cNvSpPr>
          <p:nvPr/>
        </p:nvSpPr>
        <p:spPr bwMode="auto">
          <a:xfrm>
            <a:off x="2895600" y="416436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4" name="Oval 90"/>
          <p:cNvSpPr>
            <a:spLocks noChangeArrowheads="1"/>
          </p:cNvSpPr>
          <p:nvPr/>
        </p:nvSpPr>
        <p:spPr bwMode="auto">
          <a:xfrm>
            <a:off x="2895600" y="378336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5" name="Oval 91"/>
          <p:cNvSpPr>
            <a:spLocks noChangeArrowheads="1"/>
          </p:cNvSpPr>
          <p:nvPr/>
        </p:nvSpPr>
        <p:spPr bwMode="auto">
          <a:xfrm>
            <a:off x="4038600" y="393576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6" name="Oval 92"/>
          <p:cNvSpPr>
            <a:spLocks noChangeArrowheads="1"/>
          </p:cNvSpPr>
          <p:nvPr/>
        </p:nvSpPr>
        <p:spPr bwMode="auto">
          <a:xfrm>
            <a:off x="1752600" y="347856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7" name="Oval 93"/>
          <p:cNvSpPr>
            <a:spLocks noChangeArrowheads="1"/>
          </p:cNvSpPr>
          <p:nvPr/>
        </p:nvSpPr>
        <p:spPr bwMode="auto">
          <a:xfrm>
            <a:off x="1752600" y="439296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11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b="1380"/>
          <a:stretch>
            <a:fillRect/>
          </a:stretch>
        </p:blipFill>
        <p:spPr bwMode="auto">
          <a:xfrm>
            <a:off x="3064063" y="2115343"/>
            <a:ext cx="609266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26" y="3107142"/>
            <a:ext cx="2498275" cy="257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man_question_mar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1772816"/>
            <a:ext cx="2806311" cy="352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Spring 2016 -- Lecture 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7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Register Convention</a:t>
            </a:r>
          </a:p>
        </p:txBody>
      </p:sp>
      <p:graphicFrame>
        <p:nvGraphicFramePr>
          <p:cNvPr id="93341" name="Group 157"/>
          <p:cNvGraphicFramePr>
            <a:graphicFrameLocks noGrp="1"/>
          </p:cNvGraphicFramePr>
          <p:nvPr>
            <p:ph type="tbl" idx="1"/>
          </p:nvPr>
        </p:nvGraphicFramePr>
        <p:xfrm>
          <a:off x="838200" y="1404938"/>
          <a:ext cx="7543800" cy="3931920"/>
        </p:xfrm>
        <a:graphic>
          <a:graphicData uri="http://schemas.openxmlformats.org/drawingml/2006/table">
            <a:tbl>
              <a:tblPr/>
              <a:tblGrid>
                <a:gridCol w="1538288"/>
                <a:gridCol w="1538287"/>
                <a:gridCol w="2581275"/>
                <a:gridCol w="1885950"/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Should preserve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the constant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$v0 - 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returned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$a0 - 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$t0 - $t7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$s0 - $s7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saved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$t8 - 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$ra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6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Requirements for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692696"/>
            <a:ext cx="7772400" cy="5791200"/>
          </a:xfrm>
        </p:spPr>
        <p:txBody>
          <a:bodyPr/>
          <a:lstStyle/>
          <a:p>
            <a:r>
              <a:rPr lang="en-US" sz="2400" dirty="0" smtClean="0"/>
              <a:t>Pass arguments to the function</a:t>
            </a:r>
          </a:p>
          <a:p>
            <a:pPr lvl="1" eaLnBrk="1" hangingPunct="1"/>
            <a:r>
              <a:rPr lang="en-US" sz="2000" b="1" dirty="0" smtClean="0"/>
              <a:t>$a0, $a1, $a2, $a3</a:t>
            </a:r>
          </a:p>
          <a:p>
            <a:r>
              <a:rPr lang="en-US" sz="2400" dirty="0" smtClean="0"/>
              <a:t>Get results from the function</a:t>
            </a:r>
          </a:p>
          <a:p>
            <a:pPr lvl="1" eaLnBrk="1" hangingPunct="1"/>
            <a:r>
              <a:rPr lang="en-US" sz="2000" b="1" dirty="0" smtClean="0"/>
              <a:t>$v0, $v1</a:t>
            </a:r>
          </a:p>
          <a:p>
            <a:r>
              <a:rPr lang="en-US" sz="2400" dirty="0" smtClean="0"/>
              <a:t>Can call from anywhere</a:t>
            </a:r>
          </a:p>
          <a:p>
            <a:pPr lvl="1" eaLnBrk="1" hangingPunct="1"/>
            <a:r>
              <a:rPr lang="en-US" sz="2000" b="1" dirty="0" err="1" smtClean="0"/>
              <a:t>jal</a:t>
            </a:r>
            <a:endParaRPr lang="en-US" sz="2000" b="1" dirty="0" smtClean="0"/>
          </a:p>
          <a:p>
            <a:r>
              <a:rPr lang="en-US" sz="2400" dirty="0" smtClean="0"/>
              <a:t>Can always return back</a:t>
            </a:r>
          </a:p>
          <a:p>
            <a:pPr lvl="1" eaLnBrk="1" hangingPunct="1"/>
            <a:r>
              <a:rPr lang="en-US" sz="2000" b="1" dirty="0" err="1" smtClean="0"/>
              <a:t>jr</a:t>
            </a:r>
            <a:endParaRPr lang="en-US" sz="2000" b="1" dirty="0" smtClean="0"/>
          </a:p>
          <a:p>
            <a:r>
              <a:rPr lang="en-US" sz="2400" dirty="0" smtClean="0"/>
              <a:t>Nested and Recursive Functions</a:t>
            </a:r>
          </a:p>
          <a:p>
            <a:pPr lvl="1" eaLnBrk="1" hangingPunct="1"/>
            <a:r>
              <a:rPr lang="en-US" sz="1800" dirty="0" smtClean="0"/>
              <a:t>Save $</a:t>
            </a:r>
            <a:r>
              <a:rPr lang="en-US" sz="1800" dirty="0" err="1" smtClean="0"/>
              <a:t>ra</a:t>
            </a:r>
            <a:r>
              <a:rPr lang="en-US" sz="1800" dirty="0" smtClean="0"/>
              <a:t> on stack</a:t>
            </a:r>
          </a:p>
          <a:p>
            <a:pPr eaLnBrk="1" hangingPunct="1"/>
            <a:r>
              <a:rPr lang="en-US" sz="2400" dirty="0" smtClean="0"/>
              <a:t>Saving and Restoring Registers</a:t>
            </a:r>
          </a:p>
          <a:p>
            <a:pPr lvl="1" eaLnBrk="1" hangingPunct="1"/>
            <a:r>
              <a:rPr lang="en-US" sz="1800" dirty="0" smtClean="0"/>
              <a:t>Register Conventions</a:t>
            </a:r>
          </a:p>
          <a:p>
            <a:pPr eaLnBrk="1" hangingPunct="1"/>
            <a:r>
              <a:rPr lang="en-US" sz="2400" dirty="0" smtClean="0"/>
              <a:t>Functions with more than 4 parameters</a:t>
            </a:r>
          </a:p>
          <a:p>
            <a:pPr lvl="1" eaLnBrk="1" hangingPunct="1"/>
            <a:r>
              <a:rPr lang="en-US" sz="1800" dirty="0" smtClean="0"/>
              <a:t>Pass them on the stack</a:t>
            </a:r>
          </a:p>
        </p:txBody>
      </p:sp>
    </p:spTree>
    <p:extLst>
      <p:ext uri="{BB962C8B-B14F-4D97-AF65-F5344CB8AC3E}">
        <p14:creationId xmlns:p14="http://schemas.microsoft.com/office/powerpoint/2010/main" val="165984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Assembling Code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229350"/>
            <a:ext cx="175260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CDD05-7D11-48A2-9ABC-55913F41125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295400"/>
            <a:ext cx="7010400" cy="2743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dirty="0" smtClean="0"/>
              <a:t>Example:</a:t>
            </a:r>
            <a:r>
              <a:rPr lang="en-US" sz="2400" b="1" dirty="0" smtClean="0">
                <a:latin typeface="Courier New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CC"/>
                </a:solidFill>
                <a:latin typeface="Courier New" pitchFamily="49" charset="0"/>
              </a:rPr>
              <a:t>A[8] = A[2] – b</a:t>
            </a:r>
          </a:p>
          <a:p>
            <a:pPr lvl="1" eaLnBrk="1" hangingPunct="1">
              <a:buFontTx/>
              <a:buNone/>
            </a:pPr>
            <a:endParaRPr lang="en-US" sz="20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lw</a:t>
            </a:r>
            <a:r>
              <a:rPr lang="en-US" sz="1800" b="1" dirty="0" smtClean="0">
                <a:latin typeface="Courier New" pitchFamily="49" charset="0"/>
              </a:rPr>
              <a:t>  $t0, 8($s3)		#load A[2] into $t0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sub $t0, $t0, $s2	#subtract b from A[2]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sw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$t0, 32($s3)		#store result in A[8]</a:t>
            </a:r>
          </a:p>
          <a:p>
            <a:pPr lvl="2" eaLnBrk="1" hangingPunct="1">
              <a:lnSpc>
                <a:spcPct val="60000"/>
              </a:lnSpc>
              <a:buFontTx/>
              <a:buNone/>
            </a:pPr>
            <a:endParaRPr lang="en-US" sz="1600" b="1" dirty="0" smtClean="0"/>
          </a:p>
          <a:p>
            <a:pPr eaLnBrk="1" hangingPunct="1"/>
            <a:r>
              <a:rPr lang="en-US" sz="2000" dirty="0" smtClean="0"/>
              <a:t>Assemble the MIPS code for these three instructions</a:t>
            </a:r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12A27C-9215-4DCE-9D31-6F92C6BEFA74}" type="datetime1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1828800" y="4343400"/>
            <a:ext cx="57912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5"/>
          <p:cNvSpPr>
            <a:spLocks noChangeShapeType="1"/>
          </p:cNvSpPr>
          <p:nvPr/>
        </p:nvSpPr>
        <p:spPr bwMode="auto">
          <a:xfrm>
            <a:off x="2895600" y="4343400"/>
            <a:ext cx="0" cy="366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 flipH="1">
            <a:off x="3803650" y="4343400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 flipH="1">
            <a:off x="4718050" y="4343400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Text Box 8"/>
          <p:cNvSpPr txBox="1">
            <a:spLocks noChangeArrowheads="1"/>
          </p:cNvSpPr>
          <p:nvPr/>
        </p:nvSpPr>
        <p:spPr bwMode="auto">
          <a:xfrm>
            <a:off x="2133600" y="4343400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9707" name="Text Box 9"/>
          <p:cNvSpPr txBox="1">
            <a:spLocks noChangeArrowheads="1"/>
          </p:cNvSpPr>
          <p:nvPr/>
        </p:nvSpPr>
        <p:spPr bwMode="auto">
          <a:xfrm>
            <a:off x="1187450" y="4341813"/>
            <a:ext cx="488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lw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3124200" y="4343400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4114800" y="43434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5791200" y="43434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9711" name="Rectangle 13"/>
          <p:cNvSpPr>
            <a:spLocks noChangeArrowheads="1"/>
          </p:cNvSpPr>
          <p:nvPr/>
        </p:nvSpPr>
        <p:spPr bwMode="auto">
          <a:xfrm>
            <a:off x="1828800" y="5564188"/>
            <a:ext cx="57912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4"/>
          <p:cNvSpPr>
            <a:spLocks noChangeShapeType="1"/>
          </p:cNvSpPr>
          <p:nvPr/>
        </p:nvSpPr>
        <p:spPr bwMode="auto">
          <a:xfrm>
            <a:off x="2895600" y="5564188"/>
            <a:ext cx="0" cy="366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 flipH="1">
            <a:off x="3803650" y="5564188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4" name="Line 16"/>
          <p:cNvSpPr>
            <a:spLocks noChangeShapeType="1"/>
          </p:cNvSpPr>
          <p:nvPr/>
        </p:nvSpPr>
        <p:spPr bwMode="auto">
          <a:xfrm flipH="1">
            <a:off x="4718050" y="5564188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2133600" y="5564188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29716" name="Text Box 18"/>
          <p:cNvSpPr txBox="1">
            <a:spLocks noChangeArrowheads="1"/>
          </p:cNvSpPr>
          <p:nvPr/>
        </p:nvSpPr>
        <p:spPr bwMode="auto">
          <a:xfrm>
            <a:off x="1187450" y="5562600"/>
            <a:ext cx="488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sw</a:t>
            </a:r>
          </a:p>
        </p:txBody>
      </p:sp>
      <p:sp>
        <p:nvSpPr>
          <p:cNvPr id="29717" name="Text Box 19"/>
          <p:cNvSpPr txBox="1">
            <a:spLocks noChangeArrowheads="1"/>
          </p:cNvSpPr>
          <p:nvPr/>
        </p:nvSpPr>
        <p:spPr bwMode="auto">
          <a:xfrm>
            <a:off x="3124200" y="5564188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29718" name="Text Box 20"/>
          <p:cNvSpPr txBox="1">
            <a:spLocks noChangeArrowheads="1"/>
          </p:cNvSpPr>
          <p:nvPr/>
        </p:nvSpPr>
        <p:spPr bwMode="auto">
          <a:xfrm>
            <a:off x="4114800" y="55641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9719" name="Text Box 21"/>
          <p:cNvSpPr txBox="1">
            <a:spLocks noChangeArrowheads="1"/>
          </p:cNvSpPr>
          <p:nvPr/>
        </p:nvSpPr>
        <p:spPr bwMode="auto">
          <a:xfrm>
            <a:off x="5791200" y="5564188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9720" name="Rectangle 22"/>
          <p:cNvSpPr>
            <a:spLocks noChangeArrowheads="1"/>
          </p:cNvSpPr>
          <p:nvPr/>
        </p:nvSpPr>
        <p:spPr bwMode="auto">
          <a:xfrm>
            <a:off x="1828800" y="4954588"/>
            <a:ext cx="57912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Line 23"/>
          <p:cNvSpPr>
            <a:spLocks noChangeShapeType="1"/>
          </p:cNvSpPr>
          <p:nvPr/>
        </p:nvSpPr>
        <p:spPr bwMode="auto">
          <a:xfrm>
            <a:off x="2895600" y="4954588"/>
            <a:ext cx="0" cy="366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2" name="Line 24"/>
          <p:cNvSpPr>
            <a:spLocks noChangeShapeType="1"/>
          </p:cNvSpPr>
          <p:nvPr/>
        </p:nvSpPr>
        <p:spPr bwMode="auto">
          <a:xfrm flipH="1">
            <a:off x="3803650" y="4954588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3" name="Line 25"/>
          <p:cNvSpPr>
            <a:spLocks noChangeShapeType="1"/>
          </p:cNvSpPr>
          <p:nvPr/>
        </p:nvSpPr>
        <p:spPr bwMode="auto">
          <a:xfrm flipH="1">
            <a:off x="4718050" y="4954588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2133600" y="49545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725" name="Text Box 27"/>
          <p:cNvSpPr txBox="1">
            <a:spLocks noChangeArrowheads="1"/>
          </p:cNvSpPr>
          <p:nvPr/>
        </p:nvSpPr>
        <p:spPr bwMode="auto">
          <a:xfrm>
            <a:off x="1111250" y="4953000"/>
            <a:ext cx="6413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sub</a:t>
            </a:r>
          </a:p>
        </p:txBody>
      </p:sp>
      <p:sp>
        <p:nvSpPr>
          <p:cNvPr id="29726" name="Text Box 28"/>
          <p:cNvSpPr txBox="1">
            <a:spLocks noChangeArrowheads="1"/>
          </p:cNvSpPr>
          <p:nvPr/>
        </p:nvSpPr>
        <p:spPr bwMode="auto">
          <a:xfrm>
            <a:off x="3124200" y="49545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9727" name="Text Box 29"/>
          <p:cNvSpPr txBox="1">
            <a:spLocks noChangeArrowheads="1"/>
          </p:cNvSpPr>
          <p:nvPr/>
        </p:nvSpPr>
        <p:spPr bwMode="auto">
          <a:xfrm>
            <a:off x="4114800" y="4954588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9728" name="Text Box 30"/>
          <p:cNvSpPr txBox="1">
            <a:spLocks noChangeArrowheads="1"/>
          </p:cNvSpPr>
          <p:nvPr/>
        </p:nvSpPr>
        <p:spPr bwMode="auto">
          <a:xfrm>
            <a:off x="5029200" y="49545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9729" name="Line 31"/>
          <p:cNvSpPr>
            <a:spLocks noChangeShapeType="1"/>
          </p:cNvSpPr>
          <p:nvPr/>
        </p:nvSpPr>
        <p:spPr bwMode="auto">
          <a:xfrm flipH="1">
            <a:off x="5638800" y="4954588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0" name="Line 32"/>
          <p:cNvSpPr>
            <a:spLocks noChangeShapeType="1"/>
          </p:cNvSpPr>
          <p:nvPr/>
        </p:nvSpPr>
        <p:spPr bwMode="auto">
          <a:xfrm flipH="1">
            <a:off x="6553200" y="4954588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1" name="Text Box 33"/>
          <p:cNvSpPr txBox="1">
            <a:spLocks noChangeArrowheads="1"/>
          </p:cNvSpPr>
          <p:nvPr/>
        </p:nvSpPr>
        <p:spPr bwMode="auto">
          <a:xfrm>
            <a:off x="5943600" y="49545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732" name="Text Box 34"/>
          <p:cNvSpPr txBox="1">
            <a:spLocks noChangeArrowheads="1"/>
          </p:cNvSpPr>
          <p:nvPr/>
        </p:nvSpPr>
        <p:spPr bwMode="auto">
          <a:xfrm>
            <a:off x="6934200" y="4954588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667212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52600" y="22510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00400" y="22510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86200" y="24384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124200" y="27082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648200" y="22098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886200" y="20224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0" name="Rectangle 70"/>
          <p:cNvSpPr>
            <a:spLocks noChangeArrowheads="1"/>
          </p:cNvSpPr>
          <p:nvPr/>
        </p:nvSpPr>
        <p:spPr bwMode="auto">
          <a:xfrm>
            <a:off x="2057400" y="2174875"/>
            <a:ext cx="10668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1"/>
          <p:cNvSpPr>
            <a:spLocks noChangeArrowheads="1"/>
          </p:cNvSpPr>
          <p:nvPr/>
        </p:nvSpPr>
        <p:spPr bwMode="auto">
          <a:xfrm>
            <a:off x="2438400" y="2174875"/>
            <a:ext cx="374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FF3300"/>
                </a:solidFill>
              </a:rPr>
              <a:t>PC</a:t>
            </a:r>
          </a:p>
        </p:txBody>
      </p:sp>
      <p:sp>
        <p:nvSpPr>
          <p:cNvPr id="12" name="Line 84"/>
          <p:cNvSpPr>
            <a:spLocks noChangeShapeType="1"/>
          </p:cNvSpPr>
          <p:nvPr/>
        </p:nvSpPr>
        <p:spPr bwMode="auto">
          <a:xfrm flipV="1">
            <a:off x="1752600" y="225107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 flipV="1">
            <a:off x="3124200" y="225107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86"/>
          <p:cNvSpPr>
            <a:spLocks noChangeShapeType="1"/>
          </p:cNvSpPr>
          <p:nvPr/>
        </p:nvSpPr>
        <p:spPr bwMode="auto">
          <a:xfrm flipH="1">
            <a:off x="1752600" y="217487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87"/>
          <p:cNvSpPr>
            <a:spLocks noChangeShapeType="1"/>
          </p:cNvSpPr>
          <p:nvPr/>
        </p:nvSpPr>
        <p:spPr bwMode="auto">
          <a:xfrm flipH="1">
            <a:off x="3200400" y="217487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3429000" y="2057400"/>
            <a:ext cx="457200" cy="762000"/>
            <a:chOff x="1392" y="2880"/>
            <a:chExt cx="288" cy="480"/>
          </a:xfrm>
        </p:grpSpPr>
        <p:sp>
          <p:nvSpPr>
            <p:cNvPr id="17" name="Line 117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18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19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0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1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22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23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124"/>
          <p:cNvSpPr>
            <a:spLocks noChangeArrowheads="1"/>
          </p:cNvSpPr>
          <p:nvPr/>
        </p:nvSpPr>
        <p:spPr bwMode="auto">
          <a:xfrm>
            <a:off x="3429000" y="2286000"/>
            <a:ext cx="4429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5" name="Line 125"/>
          <p:cNvSpPr>
            <a:spLocks noChangeShapeType="1"/>
          </p:cNvSpPr>
          <p:nvPr/>
        </p:nvSpPr>
        <p:spPr bwMode="auto">
          <a:xfrm flipV="1">
            <a:off x="3124200" y="270827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26"/>
          <p:cNvSpPr>
            <a:spLocks noChangeShapeType="1"/>
          </p:cNvSpPr>
          <p:nvPr/>
        </p:nvSpPr>
        <p:spPr bwMode="auto">
          <a:xfrm flipV="1">
            <a:off x="3886200" y="24384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27"/>
          <p:cNvSpPr>
            <a:spLocks noChangeShapeType="1"/>
          </p:cNvSpPr>
          <p:nvPr/>
        </p:nvSpPr>
        <p:spPr bwMode="auto">
          <a:xfrm flipH="1">
            <a:off x="3886200" y="23622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28"/>
          <p:cNvSpPr>
            <a:spLocks noChangeShapeType="1"/>
          </p:cNvSpPr>
          <p:nvPr/>
        </p:nvSpPr>
        <p:spPr bwMode="auto">
          <a:xfrm flipH="1">
            <a:off x="3124200" y="263207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129"/>
          <p:cNvSpPr>
            <a:spLocks noChangeArrowheads="1"/>
          </p:cNvSpPr>
          <p:nvPr/>
        </p:nvSpPr>
        <p:spPr bwMode="auto">
          <a:xfrm>
            <a:off x="2895600" y="2555875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30" name="Group 130"/>
          <p:cNvGrpSpPr>
            <a:grpSpLocks/>
          </p:cNvGrpSpPr>
          <p:nvPr/>
        </p:nvGrpSpPr>
        <p:grpSpPr bwMode="auto">
          <a:xfrm>
            <a:off x="4191000" y="1828800"/>
            <a:ext cx="457200" cy="762000"/>
            <a:chOff x="1392" y="2880"/>
            <a:chExt cx="288" cy="480"/>
          </a:xfrm>
        </p:grpSpPr>
        <p:sp>
          <p:nvSpPr>
            <p:cNvPr id="31" name="Line 131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32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33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34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35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36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37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138"/>
          <p:cNvSpPr>
            <a:spLocks noChangeArrowheads="1"/>
          </p:cNvSpPr>
          <p:nvPr/>
        </p:nvSpPr>
        <p:spPr bwMode="auto">
          <a:xfrm>
            <a:off x="4191000" y="2057400"/>
            <a:ext cx="4429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39" name="Line 139"/>
          <p:cNvSpPr>
            <a:spLocks noChangeShapeType="1"/>
          </p:cNvSpPr>
          <p:nvPr/>
        </p:nvSpPr>
        <p:spPr bwMode="auto">
          <a:xfrm flipV="1">
            <a:off x="4648200" y="22098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40"/>
          <p:cNvSpPr>
            <a:spLocks noChangeShapeType="1"/>
          </p:cNvSpPr>
          <p:nvPr/>
        </p:nvSpPr>
        <p:spPr bwMode="auto">
          <a:xfrm flipH="1">
            <a:off x="4648200" y="21336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141"/>
          <p:cNvSpPr>
            <a:spLocks noChangeShapeType="1"/>
          </p:cNvSpPr>
          <p:nvPr/>
        </p:nvSpPr>
        <p:spPr bwMode="auto">
          <a:xfrm flipV="1">
            <a:off x="3886200" y="19812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142"/>
          <p:cNvSpPr>
            <a:spLocks noChangeShapeType="1"/>
          </p:cNvSpPr>
          <p:nvPr/>
        </p:nvSpPr>
        <p:spPr bwMode="auto">
          <a:xfrm flipH="1">
            <a:off x="3886200" y="194627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143"/>
          <p:cNvSpPr>
            <a:spLocks noChangeArrowheads="1"/>
          </p:cNvSpPr>
          <p:nvPr/>
        </p:nvSpPr>
        <p:spPr bwMode="auto">
          <a:xfrm>
            <a:off x="2057400" y="1676400"/>
            <a:ext cx="931345" cy="2975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 b="1" dirty="0" err="1">
                <a:solidFill>
                  <a:srgbClr val="000000"/>
                </a:solidFill>
              </a:rPr>
              <a:t>br</a:t>
            </a:r>
            <a:r>
              <a:rPr lang="en-US" sz="1600" b="1" dirty="0">
                <a:solidFill>
                  <a:srgbClr val="000000"/>
                </a:solidFill>
              </a:rPr>
              <a:t> offset</a:t>
            </a:r>
          </a:p>
        </p:txBody>
      </p:sp>
      <p:cxnSp>
        <p:nvCxnSpPr>
          <p:cNvPr id="47" name="Elbow Connector 46"/>
          <p:cNvCxnSpPr/>
          <p:nvPr/>
        </p:nvCxnSpPr>
        <p:spPr>
          <a:xfrm>
            <a:off x="3505200" y="1828800"/>
            <a:ext cx="381000" cy="152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362200" y="1981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86"/>
          <p:cNvSpPr>
            <a:spLocks noChangeShapeType="1"/>
          </p:cNvSpPr>
          <p:nvPr/>
        </p:nvSpPr>
        <p:spPr bwMode="auto">
          <a:xfrm flipH="1">
            <a:off x="3581400" y="17526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657600" y="1524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52" name="Line 86"/>
          <p:cNvSpPr>
            <a:spLocks noChangeShapeType="1"/>
          </p:cNvSpPr>
          <p:nvPr/>
        </p:nvSpPr>
        <p:spPr bwMode="auto">
          <a:xfrm flipH="1">
            <a:off x="3276600" y="19050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3124200" y="1752600"/>
            <a:ext cx="327013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</a:rPr>
              <a:t>16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6600" y="16002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3333CC"/>
                </a:solidFill>
              </a:rPr>
              <a:t>00</a:t>
            </a:r>
            <a:endParaRPr lang="en-US" sz="1400" b="1" dirty="0">
              <a:solidFill>
                <a:srgbClr val="3333CC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773556" y="990600"/>
            <a:ext cx="2932044" cy="1093304"/>
            <a:chOff x="3773556" y="990600"/>
            <a:chExt cx="2932044" cy="1093304"/>
          </a:xfrm>
        </p:grpSpPr>
        <p:sp>
          <p:nvSpPr>
            <p:cNvPr id="56" name="Rectangle 55"/>
            <p:cNvSpPr/>
            <p:nvPr/>
          </p:nvSpPr>
          <p:spPr>
            <a:xfrm>
              <a:off x="3773556" y="1855304"/>
              <a:ext cx="76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ular Callout 56"/>
            <p:cNvSpPr/>
            <p:nvPr/>
          </p:nvSpPr>
          <p:spPr>
            <a:xfrm>
              <a:off x="4724400" y="990600"/>
              <a:ext cx="1981200" cy="612648"/>
            </a:xfrm>
            <a:prstGeom prst="wedgeRectCallout">
              <a:avLst>
                <a:gd name="adj1" fmla="val -95303"/>
                <a:gd name="adj2" fmla="val 9278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Offset </a:t>
              </a:r>
            </a:p>
            <a:p>
              <a:pPr algn="ctr"/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Pre-processing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867400" y="1828800"/>
            <a:ext cx="2499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Branch instructions</a:t>
            </a:r>
          </a:p>
          <a:p>
            <a:r>
              <a:rPr lang="en-US" sz="2000" b="1" dirty="0" smtClean="0"/>
              <a:t>- Offset + PC + 4</a:t>
            </a:r>
            <a:endParaRPr lang="en-US" sz="2000" b="1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304800" y="3200400"/>
            <a:ext cx="861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782039" y="3581400"/>
            <a:ext cx="8292203" cy="2400340"/>
            <a:chOff x="782039" y="3581400"/>
            <a:chExt cx="8292203" cy="2400340"/>
          </a:xfrm>
        </p:grpSpPr>
        <p:sp>
          <p:nvSpPr>
            <p:cNvPr id="129" name="TextBox 128"/>
            <p:cNvSpPr txBox="1"/>
            <p:nvPr/>
          </p:nvSpPr>
          <p:spPr>
            <a:xfrm>
              <a:off x="5486400" y="3657600"/>
              <a:ext cx="35878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Jump Instructions</a:t>
              </a:r>
            </a:p>
            <a:p>
              <a:pPr>
                <a:buFontTx/>
                <a:buChar char="-"/>
              </a:pPr>
              <a:r>
                <a:rPr lang="en-US" sz="2000" b="1" dirty="0" smtClean="0"/>
                <a:t>Concatenate</a:t>
              </a:r>
            </a:p>
            <a:p>
              <a:pPr lvl="1">
                <a:buFontTx/>
                <a:buChar char="-"/>
              </a:pPr>
              <a:r>
                <a:rPr lang="en-US" sz="2000" b="1" dirty="0" smtClean="0"/>
                <a:t>PC (4 MSB bits)</a:t>
              </a:r>
            </a:p>
            <a:p>
              <a:pPr lvl="1">
                <a:buFontTx/>
                <a:buChar char="-"/>
              </a:pPr>
              <a:r>
                <a:rPr lang="en-US" sz="2000" b="1" dirty="0" smtClean="0"/>
                <a:t> Instruction (26 LSB bits)</a:t>
              </a:r>
              <a:endParaRPr lang="en-US" sz="2000" b="1" dirty="0"/>
            </a:p>
          </p:txBody>
        </p:sp>
        <p:sp>
          <p:nvSpPr>
            <p:cNvPr id="94" name="Rectangle 6"/>
            <p:cNvSpPr>
              <a:spLocks noChangeArrowheads="1"/>
            </p:cNvSpPr>
            <p:nvPr/>
          </p:nvSpPr>
          <p:spPr bwMode="auto">
            <a:xfrm>
              <a:off x="2344190" y="5715000"/>
              <a:ext cx="585097" cy="2667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rgbClr val="000000"/>
                  </a:solidFill>
                </a:rPr>
                <a:t>31-28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5" name="Rectangle 7"/>
            <p:cNvSpPr>
              <a:spLocks noChangeArrowheads="1"/>
            </p:cNvSpPr>
            <p:nvPr/>
          </p:nvSpPr>
          <p:spPr bwMode="auto">
            <a:xfrm>
              <a:off x="4134890" y="4956175"/>
              <a:ext cx="323850" cy="2635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96" name="Rectangle 70"/>
            <p:cNvSpPr>
              <a:spLocks noChangeArrowheads="1"/>
            </p:cNvSpPr>
            <p:nvPr/>
          </p:nvSpPr>
          <p:spPr bwMode="auto">
            <a:xfrm>
              <a:off x="1315439" y="5587092"/>
              <a:ext cx="1066800" cy="2286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>
              <a:off x="1696439" y="5587092"/>
              <a:ext cx="687689" cy="2667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FF3300"/>
                  </a:solidFill>
                </a:rPr>
                <a:t>PC + 4</a:t>
              </a:r>
              <a:endParaRPr lang="en-US" sz="1400" b="1" dirty="0">
                <a:solidFill>
                  <a:srgbClr val="FF3300"/>
                </a:solidFill>
              </a:endParaRPr>
            </a:p>
          </p:txBody>
        </p:sp>
        <p:sp>
          <p:nvSpPr>
            <p:cNvPr id="98" name="Line 84"/>
            <p:cNvSpPr>
              <a:spLocks noChangeShapeType="1"/>
            </p:cNvSpPr>
            <p:nvPr/>
          </p:nvSpPr>
          <p:spPr bwMode="auto">
            <a:xfrm flipV="1">
              <a:off x="2382239" y="5663292"/>
              <a:ext cx="609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85"/>
            <p:cNvSpPr>
              <a:spLocks noChangeShapeType="1"/>
            </p:cNvSpPr>
            <p:nvPr/>
          </p:nvSpPr>
          <p:spPr bwMode="auto">
            <a:xfrm flipV="1">
              <a:off x="4172990" y="4956175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86"/>
            <p:cNvSpPr>
              <a:spLocks noChangeShapeType="1"/>
            </p:cNvSpPr>
            <p:nvPr/>
          </p:nvSpPr>
          <p:spPr bwMode="auto">
            <a:xfrm flipH="1">
              <a:off x="3423690" y="5334000"/>
              <a:ext cx="1524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87"/>
            <p:cNvSpPr>
              <a:spLocks noChangeShapeType="1"/>
            </p:cNvSpPr>
            <p:nvPr/>
          </p:nvSpPr>
          <p:spPr bwMode="auto">
            <a:xfrm flipH="1">
              <a:off x="4134890" y="4879975"/>
              <a:ext cx="1524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129"/>
            <p:cNvSpPr>
              <a:spLocks noChangeArrowheads="1"/>
            </p:cNvSpPr>
            <p:nvPr/>
          </p:nvSpPr>
          <p:spPr bwMode="auto">
            <a:xfrm>
              <a:off x="4439639" y="4724400"/>
              <a:ext cx="1046761" cy="3282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000000"/>
                  </a:solidFill>
                </a:rPr>
                <a:t>NEXT PC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03" name="Rectangular Callout 102"/>
            <p:cNvSpPr/>
            <p:nvPr/>
          </p:nvSpPr>
          <p:spPr>
            <a:xfrm>
              <a:off x="3106190" y="3581400"/>
              <a:ext cx="1981200" cy="612648"/>
            </a:xfrm>
            <a:prstGeom prst="wedgeRectCallout">
              <a:avLst>
                <a:gd name="adj1" fmla="val -95303"/>
                <a:gd name="adj2" fmla="val 1300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From Instruction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82039" y="4672692"/>
              <a:ext cx="16065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jmp</a:t>
              </a:r>
              <a:r>
                <a:rPr lang="en-US" dirty="0" smtClean="0"/>
                <a:t>  address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66638" y="51689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dirty="0"/>
            </a:p>
          </p:txBody>
        </p:sp>
        <p:sp>
          <p:nvSpPr>
            <p:cNvPr id="106" name="Rectangle 6"/>
            <p:cNvSpPr>
              <a:spLocks noChangeArrowheads="1"/>
            </p:cNvSpPr>
            <p:nvPr/>
          </p:nvSpPr>
          <p:spPr bwMode="auto">
            <a:xfrm>
              <a:off x="2429980" y="4864100"/>
              <a:ext cx="485710" cy="2667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rgbClr val="000000"/>
                  </a:solidFill>
                </a:rPr>
                <a:t>25-0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7" name="Line 84"/>
            <p:cNvSpPr>
              <a:spLocks noChangeShapeType="1"/>
            </p:cNvSpPr>
            <p:nvPr/>
          </p:nvSpPr>
          <p:spPr bwMode="auto">
            <a:xfrm flipV="1">
              <a:off x="2407588" y="4825092"/>
              <a:ext cx="609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86"/>
            <p:cNvSpPr>
              <a:spLocks noChangeShapeType="1"/>
            </p:cNvSpPr>
            <p:nvPr/>
          </p:nvSpPr>
          <p:spPr bwMode="auto">
            <a:xfrm flipH="1">
              <a:off x="3118839" y="4876800"/>
              <a:ext cx="1524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53790" y="46482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26</a:t>
              </a:r>
              <a:endParaRPr lang="en-US" dirty="0"/>
            </a:p>
          </p:txBody>
        </p:sp>
        <p:cxnSp>
          <p:nvCxnSpPr>
            <p:cNvPr id="122" name="Elbow Connector 121"/>
            <p:cNvCxnSpPr/>
            <p:nvPr/>
          </p:nvCxnSpPr>
          <p:spPr>
            <a:xfrm>
              <a:off x="3791990" y="4800600"/>
              <a:ext cx="381000" cy="1524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Line 86"/>
            <p:cNvSpPr>
              <a:spLocks noChangeShapeType="1"/>
            </p:cNvSpPr>
            <p:nvPr/>
          </p:nvSpPr>
          <p:spPr bwMode="auto">
            <a:xfrm flipH="1">
              <a:off x="3868190" y="4724400"/>
              <a:ext cx="1524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944390" y="44958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563390" y="45720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3333CC"/>
                  </a:solidFill>
                </a:rPr>
                <a:t>00</a:t>
              </a:r>
              <a:endParaRPr lang="en-US" sz="1400" b="1" dirty="0">
                <a:solidFill>
                  <a:srgbClr val="3333CC"/>
                </a:solidFill>
              </a:endParaRPr>
            </a:p>
          </p:txBody>
        </p:sp>
        <p:cxnSp>
          <p:nvCxnSpPr>
            <p:cNvPr id="127" name="Shape 126"/>
            <p:cNvCxnSpPr>
              <a:stCxn id="107" idx="1"/>
            </p:cNvCxnSpPr>
            <p:nvPr/>
          </p:nvCxnSpPr>
          <p:spPr>
            <a:xfrm rot="16200000" flipH="1">
              <a:off x="3454935" y="4387345"/>
              <a:ext cx="127908" cy="100340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hape 130"/>
            <p:cNvCxnSpPr>
              <a:stCxn id="98" idx="1"/>
            </p:cNvCxnSpPr>
            <p:nvPr/>
          </p:nvCxnSpPr>
          <p:spPr>
            <a:xfrm rot="5400000" flipH="1" flipV="1">
              <a:off x="3151068" y="4793770"/>
              <a:ext cx="710292" cy="1028751"/>
            </a:xfrm>
            <a:prstGeom prst="bentConnector4">
              <a:avLst>
                <a:gd name="adj1" fmla="val -3218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0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4" name="Rectangle 106"/>
          <p:cNvSpPr>
            <a:spLocks noChangeArrowheads="1"/>
          </p:cNvSpPr>
          <p:nvPr/>
        </p:nvSpPr>
        <p:spPr bwMode="auto">
          <a:xfrm>
            <a:off x="6796088" y="20574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 err="1">
                <a:solidFill>
                  <a:srgbClr val="FF0000"/>
                </a:solidFill>
              </a:rPr>
              <a:t>PCSrc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463"/>
            <a:ext cx="9144000" cy="817563"/>
          </a:xfrm>
        </p:spPr>
        <p:txBody>
          <a:bodyPr/>
          <a:lstStyle/>
          <a:p>
            <a:r>
              <a:rPr lang="en-US" dirty="0" smtClean="0"/>
              <a:t>MIPS Machine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0688" y="1219200"/>
            <a:ext cx="381000" cy="990600"/>
            <a:chOff x="1392" y="2880"/>
            <a:chExt cx="288" cy="480"/>
          </a:xfrm>
        </p:grpSpPr>
        <p:sp>
          <p:nvSpPr>
            <p:cNvPr id="18614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5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7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8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9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0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6" name="Rectangle 11"/>
          <p:cNvSpPr>
            <a:spLocks noChangeArrowheads="1"/>
          </p:cNvSpPr>
          <p:nvPr/>
        </p:nvSpPr>
        <p:spPr bwMode="auto">
          <a:xfrm>
            <a:off x="990600" y="38862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12"/>
          <p:cNvSpPr>
            <a:spLocks noChangeArrowheads="1"/>
          </p:cNvSpPr>
          <p:nvPr/>
        </p:nvSpPr>
        <p:spPr bwMode="auto">
          <a:xfrm>
            <a:off x="457200" y="4267200"/>
            <a:ext cx="228600" cy="838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13"/>
          <p:cNvSpPr>
            <a:spLocks noChangeShapeType="1"/>
          </p:cNvSpPr>
          <p:nvPr/>
        </p:nvSpPr>
        <p:spPr bwMode="auto">
          <a:xfrm>
            <a:off x="685800" y="4648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14"/>
          <p:cNvSpPr>
            <a:spLocks noChangeShapeType="1"/>
          </p:cNvSpPr>
          <p:nvPr/>
        </p:nvSpPr>
        <p:spPr bwMode="auto">
          <a:xfrm>
            <a:off x="776288" y="13716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15"/>
          <p:cNvSpPr>
            <a:spLocks noChangeShapeType="1"/>
          </p:cNvSpPr>
          <p:nvPr/>
        </p:nvSpPr>
        <p:spPr bwMode="auto">
          <a:xfrm>
            <a:off x="1309688" y="20574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Text Box 16"/>
          <p:cNvSpPr txBox="1">
            <a:spLocks noChangeArrowheads="1"/>
          </p:cNvSpPr>
          <p:nvPr/>
        </p:nvSpPr>
        <p:spPr bwMode="auto">
          <a:xfrm>
            <a:off x="914400" y="4419600"/>
            <a:ext cx="7413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</a:t>
            </a:r>
          </a:p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18442" name="Text Box 17"/>
          <p:cNvSpPr txBox="1">
            <a:spLocks noChangeArrowheads="1"/>
          </p:cNvSpPr>
          <p:nvPr/>
        </p:nvSpPr>
        <p:spPr bwMode="auto">
          <a:xfrm>
            <a:off x="1676400" y="44958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Instr[31-0]</a:t>
            </a:r>
          </a:p>
        </p:txBody>
      </p:sp>
      <p:sp>
        <p:nvSpPr>
          <p:cNvPr id="18443" name="Text Box 18"/>
          <p:cNvSpPr txBox="1">
            <a:spLocks noChangeArrowheads="1"/>
          </p:cNvSpPr>
          <p:nvPr/>
        </p:nvSpPr>
        <p:spPr bwMode="auto">
          <a:xfrm>
            <a:off x="1219200" y="3962400"/>
            <a:ext cx="973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Instruction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18444" name="Text Box 19"/>
          <p:cNvSpPr txBox="1">
            <a:spLocks noChangeArrowheads="1"/>
          </p:cNvSpPr>
          <p:nvPr/>
        </p:nvSpPr>
        <p:spPr bwMode="auto">
          <a:xfrm>
            <a:off x="1690688" y="1600200"/>
            <a:ext cx="481012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18445" name="Text Box 20"/>
          <p:cNvSpPr txBox="1">
            <a:spLocks noChangeArrowheads="1"/>
          </p:cNvSpPr>
          <p:nvPr/>
        </p:nvSpPr>
        <p:spPr bwMode="auto">
          <a:xfrm>
            <a:off x="381000" y="4495800"/>
            <a:ext cx="395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18446" name="Line 21"/>
          <p:cNvSpPr>
            <a:spLocks noChangeShapeType="1"/>
          </p:cNvSpPr>
          <p:nvPr/>
        </p:nvSpPr>
        <p:spPr bwMode="auto">
          <a:xfrm>
            <a:off x="166688" y="914400"/>
            <a:ext cx="762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22"/>
          <p:cNvSpPr>
            <a:spLocks noChangeShapeType="1"/>
          </p:cNvSpPr>
          <p:nvPr/>
        </p:nvSpPr>
        <p:spPr bwMode="auto">
          <a:xfrm>
            <a:off x="152400" y="4648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Text Box 23"/>
          <p:cNvSpPr txBox="1">
            <a:spLocks noChangeArrowheads="1"/>
          </p:cNvSpPr>
          <p:nvPr/>
        </p:nvSpPr>
        <p:spPr bwMode="auto">
          <a:xfrm>
            <a:off x="1081088" y="19050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18449" name="Rectangle 24"/>
          <p:cNvSpPr>
            <a:spLocks noChangeArrowheads="1"/>
          </p:cNvSpPr>
          <p:nvPr/>
        </p:nvSpPr>
        <p:spPr bwMode="auto">
          <a:xfrm>
            <a:off x="3443288" y="38862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25"/>
          <p:cNvSpPr>
            <a:spLocks noChangeShapeType="1"/>
          </p:cNvSpPr>
          <p:nvPr/>
        </p:nvSpPr>
        <p:spPr bwMode="auto">
          <a:xfrm>
            <a:off x="2438400" y="46482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6"/>
          <p:cNvSpPr>
            <a:spLocks noChangeShapeType="1"/>
          </p:cNvSpPr>
          <p:nvPr/>
        </p:nvSpPr>
        <p:spPr bwMode="auto">
          <a:xfrm>
            <a:off x="2590800" y="4419600"/>
            <a:ext cx="852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27"/>
          <p:cNvSpPr>
            <a:spLocks noChangeShapeType="1"/>
          </p:cNvSpPr>
          <p:nvPr/>
        </p:nvSpPr>
        <p:spPr bwMode="auto">
          <a:xfrm>
            <a:off x="2590800" y="4953000"/>
            <a:ext cx="471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28"/>
          <p:cNvSpPr>
            <a:spLocks noChangeShapeType="1"/>
          </p:cNvSpPr>
          <p:nvPr/>
        </p:nvSpPr>
        <p:spPr bwMode="auto">
          <a:xfrm>
            <a:off x="8320088" y="5029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29"/>
          <p:cNvSpPr>
            <a:spLocks noChangeShapeType="1"/>
          </p:cNvSpPr>
          <p:nvPr/>
        </p:nvSpPr>
        <p:spPr bwMode="auto">
          <a:xfrm>
            <a:off x="2590800" y="4038600"/>
            <a:ext cx="852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30"/>
          <p:cNvSpPr>
            <a:spLocks noChangeShapeType="1"/>
          </p:cNvSpPr>
          <p:nvPr/>
        </p:nvSpPr>
        <p:spPr bwMode="auto">
          <a:xfrm>
            <a:off x="4891088" y="4267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31"/>
          <p:cNvSpPr>
            <a:spLocks noChangeShapeType="1"/>
          </p:cNvSpPr>
          <p:nvPr/>
        </p:nvSpPr>
        <p:spPr bwMode="auto">
          <a:xfrm>
            <a:off x="5043488" y="48768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32"/>
          <p:cNvSpPr>
            <a:spLocks noChangeShapeType="1"/>
          </p:cNvSpPr>
          <p:nvPr/>
        </p:nvSpPr>
        <p:spPr bwMode="auto">
          <a:xfrm>
            <a:off x="6415088" y="6019800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33"/>
          <p:cNvSpPr>
            <a:spLocks noChangeShapeType="1"/>
          </p:cNvSpPr>
          <p:nvPr/>
        </p:nvSpPr>
        <p:spPr bwMode="auto">
          <a:xfrm>
            <a:off x="6262688" y="46482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Text Box 34"/>
          <p:cNvSpPr txBox="1">
            <a:spLocks noChangeArrowheads="1"/>
          </p:cNvSpPr>
          <p:nvPr/>
        </p:nvSpPr>
        <p:spPr bwMode="auto">
          <a:xfrm>
            <a:off x="3367088" y="5029200"/>
            <a:ext cx="903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18460" name="Text Box 35"/>
          <p:cNvSpPr txBox="1">
            <a:spLocks noChangeArrowheads="1"/>
          </p:cNvSpPr>
          <p:nvPr/>
        </p:nvSpPr>
        <p:spPr bwMode="auto">
          <a:xfrm>
            <a:off x="3367088" y="3886200"/>
            <a:ext cx="103663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1</a:t>
            </a:r>
          </a:p>
        </p:txBody>
      </p:sp>
      <p:sp>
        <p:nvSpPr>
          <p:cNvPr id="18461" name="Text Box 36"/>
          <p:cNvSpPr txBox="1">
            <a:spLocks noChangeArrowheads="1"/>
          </p:cNvSpPr>
          <p:nvPr/>
        </p:nvSpPr>
        <p:spPr bwMode="auto">
          <a:xfrm>
            <a:off x="3367088" y="4267200"/>
            <a:ext cx="103663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2</a:t>
            </a:r>
          </a:p>
        </p:txBody>
      </p:sp>
      <p:sp>
        <p:nvSpPr>
          <p:cNvPr id="18462" name="Text Box 37"/>
          <p:cNvSpPr txBox="1">
            <a:spLocks noChangeArrowheads="1"/>
          </p:cNvSpPr>
          <p:nvPr/>
        </p:nvSpPr>
        <p:spPr bwMode="auto">
          <a:xfrm>
            <a:off x="3367088" y="4648200"/>
            <a:ext cx="903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Addr</a:t>
            </a:r>
          </a:p>
        </p:txBody>
      </p:sp>
      <p:sp>
        <p:nvSpPr>
          <p:cNvPr id="18463" name="Text Box 38"/>
          <p:cNvSpPr txBox="1">
            <a:spLocks noChangeArrowheads="1"/>
          </p:cNvSpPr>
          <p:nvPr/>
        </p:nvSpPr>
        <p:spPr bwMode="auto">
          <a:xfrm>
            <a:off x="3690938" y="4114800"/>
            <a:ext cx="792162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Register</a:t>
            </a:r>
          </a:p>
          <a:p>
            <a:pPr algn="ctr" eaLnBrk="0" hangingPunct="0"/>
            <a:endParaRPr lang="en-US" sz="1200" b="1"/>
          </a:p>
          <a:p>
            <a:pPr algn="ctr" eaLnBrk="0" hangingPunct="0"/>
            <a:r>
              <a:rPr lang="en-US" sz="1200" b="1"/>
              <a:t>File</a:t>
            </a:r>
          </a:p>
        </p:txBody>
      </p:sp>
      <p:sp>
        <p:nvSpPr>
          <p:cNvPr id="18464" name="Text Box 39"/>
          <p:cNvSpPr txBox="1">
            <a:spLocks noChangeArrowheads="1"/>
          </p:cNvSpPr>
          <p:nvPr/>
        </p:nvSpPr>
        <p:spPr bwMode="auto">
          <a:xfrm>
            <a:off x="4281488" y="4038600"/>
            <a:ext cx="6746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1</a:t>
            </a:r>
          </a:p>
        </p:txBody>
      </p:sp>
      <p:sp>
        <p:nvSpPr>
          <p:cNvPr id="18465" name="Text Box 40"/>
          <p:cNvSpPr txBox="1">
            <a:spLocks noChangeArrowheads="1"/>
          </p:cNvSpPr>
          <p:nvPr/>
        </p:nvSpPr>
        <p:spPr bwMode="auto">
          <a:xfrm>
            <a:off x="4306888" y="4724400"/>
            <a:ext cx="6746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2</a:t>
            </a:r>
          </a:p>
        </p:txBody>
      </p:sp>
      <p:sp>
        <p:nvSpPr>
          <p:cNvPr id="18466" name="Freeform 41"/>
          <p:cNvSpPr>
            <a:spLocks/>
          </p:cNvSpPr>
          <p:nvPr/>
        </p:nvSpPr>
        <p:spPr bwMode="auto">
          <a:xfrm>
            <a:off x="5729288" y="39624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03308 h 1099"/>
              <a:gd name="T4" fmla="*/ 152596 w 388"/>
              <a:gd name="T5" fmla="*/ 651825 h 1099"/>
              <a:gd name="T6" fmla="*/ 0 w 388"/>
              <a:gd name="T7" fmla="*/ 790913 h 1099"/>
              <a:gd name="T8" fmla="*/ 0 w 388"/>
              <a:gd name="T9" fmla="*/ 1294221 h 1099"/>
              <a:gd name="T10" fmla="*/ 532025 w 388"/>
              <a:gd name="T11" fmla="*/ 931179 h 1099"/>
              <a:gd name="T12" fmla="*/ 532025 w 388"/>
              <a:gd name="T13" fmla="*/ 363042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7" name="Rectangle 42"/>
          <p:cNvSpPr>
            <a:spLocks noChangeArrowheads="1"/>
          </p:cNvSpPr>
          <p:nvPr/>
        </p:nvSpPr>
        <p:spPr bwMode="auto">
          <a:xfrm>
            <a:off x="5830888" y="45720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18468" name="Rectangle 43"/>
          <p:cNvSpPr>
            <a:spLocks noChangeArrowheads="1"/>
          </p:cNvSpPr>
          <p:nvPr/>
        </p:nvSpPr>
        <p:spPr bwMode="auto">
          <a:xfrm>
            <a:off x="5729288" y="35814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ovf</a:t>
            </a:r>
          </a:p>
        </p:txBody>
      </p:sp>
      <p:sp>
        <p:nvSpPr>
          <p:cNvPr id="18469" name="Rectangle 44"/>
          <p:cNvSpPr>
            <a:spLocks noChangeArrowheads="1"/>
          </p:cNvSpPr>
          <p:nvPr/>
        </p:nvSpPr>
        <p:spPr bwMode="auto">
          <a:xfrm>
            <a:off x="5881688" y="41910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18470" name="Line 45"/>
          <p:cNvSpPr>
            <a:spLocks noChangeShapeType="1"/>
          </p:cNvSpPr>
          <p:nvPr/>
        </p:nvSpPr>
        <p:spPr bwMode="auto">
          <a:xfrm>
            <a:off x="6034088" y="50292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Line 46"/>
          <p:cNvSpPr>
            <a:spLocks noChangeShapeType="1"/>
          </p:cNvSpPr>
          <p:nvPr/>
        </p:nvSpPr>
        <p:spPr bwMode="auto">
          <a:xfrm>
            <a:off x="4129088" y="3276600"/>
            <a:ext cx="0" cy="609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Rectangle 47"/>
          <p:cNvSpPr>
            <a:spLocks noChangeArrowheads="1"/>
          </p:cNvSpPr>
          <p:nvPr/>
        </p:nvSpPr>
        <p:spPr bwMode="auto">
          <a:xfrm>
            <a:off x="4129088" y="3276600"/>
            <a:ext cx="925512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0000"/>
                </a:solidFill>
              </a:rPr>
              <a:t>RegWrite</a:t>
            </a:r>
          </a:p>
        </p:txBody>
      </p:sp>
      <p:sp>
        <p:nvSpPr>
          <p:cNvPr id="18473" name="Line 48"/>
          <p:cNvSpPr>
            <a:spLocks noChangeShapeType="1"/>
          </p:cNvSpPr>
          <p:nvPr/>
        </p:nvSpPr>
        <p:spPr bwMode="auto">
          <a:xfrm flipV="1">
            <a:off x="5881688" y="3810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49"/>
          <p:cNvSpPr>
            <a:spLocks noChangeShapeType="1"/>
          </p:cNvSpPr>
          <p:nvPr/>
        </p:nvSpPr>
        <p:spPr bwMode="auto">
          <a:xfrm flipV="1">
            <a:off x="6186488" y="2514600"/>
            <a:ext cx="0" cy="1752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Line 50"/>
          <p:cNvSpPr>
            <a:spLocks noChangeShapeType="1"/>
          </p:cNvSpPr>
          <p:nvPr/>
        </p:nvSpPr>
        <p:spPr bwMode="auto">
          <a:xfrm>
            <a:off x="8929688" y="48006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Rectangle 51"/>
          <p:cNvSpPr>
            <a:spLocks noChangeArrowheads="1"/>
          </p:cNvSpPr>
          <p:nvPr/>
        </p:nvSpPr>
        <p:spPr bwMode="auto">
          <a:xfrm>
            <a:off x="6796088" y="38862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Line 52"/>
          <p:cNvSpPr>
            <a:spLocks noChangeShapeType="1"/>
          </p:cNvSpPr>
          <p:nvPr/>
        </p:nvSpPr>
        <p:spPr bwMode="auto">
          <a:xfrm>
            <a:off x="8243888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53"/>
          <p:cNvSpPr>
            <a:spLocks noChangeShapeType="1"/>
          </p:cNvSpPr>
          <p:nvPr/>
        </p:nvSpPr>
        <p:spPr bwMode="auto">
          <a:xfrm>
            <a:off x="6415088" y="41910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Line 54"/>
          <p:cNvSpPr>
            <a:spLocks noChangeShapeType="1"/>
          </p:cNvSpPr>
          <p:nvPr/>
        </p:nvSpPr>
        <p:spPr bwMode="auto">
          <a:xfrm>
            <a:off x="6567488" y="5029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0" name="Text Box 55"/>
          <p:cNvSpPr txBox="1">
            <a:spLocks noChangeArrowheads="1"/>
          </p:cNvSpPr>
          <p:nvPr/>
        </p:nvSpPr>
        <p:spPr bwMode="auto">
          <a:xfrm>
            <a:off x="6719888" y="4343400"/>
            <a:ext cx="766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Data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18481" name="Text Box 56"/>
          <p:cNvSpPr txBox="1">
            <a:spLocks noChangeArrowheads="1"/>
          </p:cNvSpPr>
          <p:nvPr/>
        </p:nvSpPr>
        <p:spPr bwMode="auto">
          <a:xfrm>
            <a:off x="6719888" y="4038600"/>
            <a:ext cx="741362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18482" name="Text Box 57"/>
          <p:cNvSpPr txBox="1">
            <a:spLocks noChangeArrowheads="1"/>
          </p:cNvSpPr>
          <p:nvPr/>
        </p:nvSpPr>
        <p:spPr bwMode="auto">
          <a:xfrm>
            <a:off x="6719888" y="4876800"/>
            <a:ext cx="903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18483" name="Text Box 58"/>
          <p:cNvSpPr txBox="1">
            <a:spLocks noChangeArrowheads="1"/>
          </p:cNvSpPr>
          <p:nvPr/>
        </p:nvSpPr>
        <p:spPr bwMode="auto">
          <a:xfrm>
            <a:off x="7405688" y="4495800"/>
            <a:ext cx="90963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Data</a:t>
            </a:r>
          </a:p>
        </p:txBody>
      </p:sp>
      <p:sp>
        <p:nvSpPr>
          <p:cNvPr id="18484" name="Line 59"/>
          <p:cNvSpPr>
            <a:spLocks noChangeShapeType="1"/>
          </p:cNvSpPr>
          <p:nvPr/>
        </p:nvSpPr>
        <p:spPr bwMode="auto">
          <a:xfrm>
            <a:off x="7481888" y="2971800"/>
            <a:ext cx="0" cy="914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85" name="Rectangle 60"/>
          <p:cNvSpPr>
            <a:spLocks noChangeArrowheads="1"/>
          </p:cNvSpPr>
          <p:nvPr/>
        </p:nvSpPr>
        <p:spPr bwMode="auto">
          <a:xfrm>
            <a:off x="6491288" y="2743200"/>
            <a:ext cx="925512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F0000"/>
                </a:solidFill>
              </a:rPr>
              <a:t>MemWrite</a:t>
            </a:r>
          </a:p>
        </p:txBody>
      </p:sp>
      <p:sp>
        <p:nvSpPr>
          <p:cNvPr id="18486" name="Rectangle 61"/>
          <p:cNvSpPr>
            <a:spLocks noChangeArrowheads="1"/>
          </p:cNvSpPr>
          <p:nvPr/>
        </p:nvSpPr>
        <p:spPr bwMode="auto">
          <a:xfrm>
            <a:off x="7786688" y="2438400"/>
            <a:ext cx="925512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F0000"/>
                </a:solidFill>
              </a:rPr>
              <a:t>MemRead</a:t>
            </a:r>
          </a:p>
        </p:txBody>
      </p:sp>
      <p:sp>
        <p:nvSpPr>
          <p:cNvPr id="18487" name="Line 62"/>
          <p:cNvSpPr>
            <a:spLocks noChangeShapeType="1"/>
          </p:cNvSpPr>
          <p:nvPr/>
        </p:nvSpPr>
        <p:spPr bwMode="auto">
          <a:xfrm>
            <a:off x="7481888" y="5334000"/>
            <a:ext cx="0" cy="304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8" name="Line 63"/>
          <p:cNvSpPr>
            <a:spLocks noChangeShapeType="1"/>
          </p:cNvSpPr>
          <p:nvPr/>
        </p:nvSpPr>
        <p:spPr bwMode="auto">
          <a:xfrm>
            <a:off x="3214688" y="6781800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Line 64"/>
          <p:cNvSpPr>
            <a:spLocks noChangeShapeType="1"/>
          </p:cNvSpPr>
          <p:nvPr/>
        </p:nvSpPr>
        <p:spPr bwMode="auto">
          <a:xfrm>
            <a:off x="4992688" y="5486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0" name="Line 65"/>
          <p:cNvSpPr>
            <a:spLocks noChangeShapeType="1"/>
          </p:cNvSpPr>
          <p:nvPr/>
        </p:nvSpPr>
        <p:spPr bwMode="auto">
          <a:xfrm>
            <a:off x="4749800" y="5867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1" name="Oval 66"/>
          <p:cNvSpPr>
            <a:spLocks noChangeArrowheads="1"/>
          </p:cNvSpPr>
          <p:nvPr/>
        </p:nvSpPr>
        <p:spPr bwMode="auto">
          <a:xfrm>
            <a:off x="4140200" y="5486400"/>
            <a:ext cx="6096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Rectangle 67"/>
          <p:cNvSpPr>
            <a:spLocks noChangeArrowheads="1"/>
          </p:cNvSpPr>
          <p:nvPr/>
        </p:nvSpPr>
        <p:spPr bwMode="auto">
          <a:xfrm>
            <a:off x="4191000" y="5638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18493" name="Line 68"/>
          <p:cNvSpPr>
            <a:spLocks noChangeShapeType="1"/>
          </p:cNvSpPr>
          <p:nvPr/>
        </p:nvSpPr>
        <p:spPr bwMode="auto">
          <a:xfrm>
            <a:off x="2576513" y="5867400"/>
            <a:ext cx="1563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4" name="Line 69"/>
          <p:cNvSpPr>
            <a:spLocks noChangeShapeType="1"/>
          </p:cNvSpPr>
          <p:nvPr/>
        </p:nvSpPr>
        <p:spPr bwMode="auto">
          <a:xfrm>
            <a:off x="3810000" y="5791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5" name="Line 70"/>
          <p:cNvSpPr>
            <a:spLocks noChangeShapeType="1"/>
          </p:cNvSpPr>
          <p:nvPr/>
        </p:nvSpPr>
        <p:spPr bwMode="auto">
          <a:xfrm>
            <a:off x="4826000" y="5791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6" name="Text Box 71"/>
          <p:cNvSpPr txBox="1">
            <a:spLocks noChangeArrowheads="1"/>
          </p:cNvSpPr>
          <p:nvPr/>
        </p:nvSpPr>
        <p:spPr bwMode="auto">
          <a:xfrm>
            <a:off x="3810000" y="58674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16</a:t>
            </a:r>
          </a:p>
        </p:txBody>
      </p:sp>
      <p:sp>
        <p:nvSpPr>
          <p:cNvPr id="18497" name="Text Box 72"/>
          <p:cNvSpPr txBox="1">
            <a:spLocks noChangeArrowheads="1"/>
          </p:cNvSpPr>
          <p:nvPr/>
        </p:nvSpPr>
        <p:spPr bwMode="auto">
          <a:xfrm>
            <a:off x="4814888" y="58674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18498" name="Line 73"/>
          <p:cNvSpPr>
            <a:spLocks noChangeShapeType="1"/>
          </p:cNvSpPr>
          <p:nvPr/>
        </p:nvSpPr>
        <p:spPr bwMode="auto">
          <a:xfrm>
            <a:off x="4992688" y="4876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9" name="Line 74"/>
          <p:cNvSpPr>
            <a:spLocks noChangeShapeType="1"/>
          </p:cNvSpPr>
          <p:nvPr/>
        </p:nvSpPr>
        <p:spPr bwMode="auto">
          <a:xfrm>
            <a:off x="8320088" y="5029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0" name="Line 75"/>
          <p:cNvSpPr>
            <a:spLocks noChangeShapeType="1"/>
          </p:cNvSpPr>
          <p:nvPr/>
        </p:nvSpPr>
        <p:spPr bwMode="auto">
          <a:xfrm>
            <a:off x="5119688" y="52578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01" name="Line 76"/>
          <p:cNvSpPr>
            <a:spLocks noChangeShapeType="1"/>
          </p:cNvSpPr>
          <p:nvPr/>
        </p:nvSpPr>
        <p:spPr bwMode="auto">
          <a:xfrm>
            <a:off x="3214688" y="51816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02" name="AutoShape 77"/>
          <p:cNvSpPr>
            <a:spLocks noChangeArrowheads="1"/>
          </p:cNvSpPr>
          <p:nvPr/>
        </p:nvSpPr>
        <p:spPr bwMode="auto">
          <a:xfrm rot="-5400000">
            <a:off x="8320088" y="4724400"/>
            <a:ext cx="685800" cy="228600"/>
          </a:xfrm>
          <a:custGeom>
            <a:avLst/>
            <a:gdLst>
              <a:gd name="T0" fmla="*/ 19052382 w 21600"/>
              <a:gd name="T1" fmla="*/ 1209675 h 21600"/>
              <a:gd name="T2" fmla="*/ 10887075 w 21600"/>
              <a:gd name="T3" fmla="*/ 2419350 h 21600"/>
              <a:gd name="T4" fmla="*/ 2721769 w 21600"/>
              <a:gd name="T5" fmla="*/ 1209675 h 21600"/>
              <a:gd name="T6" fmla="*/ 108870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Line 78"/>
          <p:cNvSpPr>
            <a:spLocks noChangeShapeType="1"/>
          </p:cNvSpPr>
          <p:nvPr/>
        </p:nvSpPr>
        <p:spPr bwMode="auto">
          <a:xfrm>
            <a:off x="8777288" y="4800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4" name="AutoShape 79"/>
          <p:cNvSpPr>
            <a:spLocks noChangeArrowheads="1"/>
          </p:cNvSpPr>
          <p:nvPr/>
        </p:nvSpPr>
        <p:spPr bwMode="auto">
          <a:xfrm rot="-5400000">
            <a:off x="5030788" y="4914900"/>
            <a:ext cx="762000" cy="228600"/>
          </a:xfrm>
          <a:custGeom>
            <a:avLst/>
            <a:gdLst>
              <a:gd name="T0" fmla="*/ 23521459 w 21600"/>
              <a:gd name="T1" fmla="*/ 1209675 h 21600"/>
              <a:gd name="T2" fmla="*/ 13440833 w 21600"/>
              <a:gd name="T3" fmla="*/ 2419350 h 21600"/>
              <a:gd name="T4" fmla="*/ 3360208 w 21600"/>
              <a:gd name="T5" fmla="*/ 1209675 h 21600"/>
              <a:gd name="T6" fmla="*/ 134408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05" name="Line 80"/>
          <p:cNvSpPr>
            <a:spLocks noChangeShapeType="1"/>
          </p:cNvSpPr>
          <p:nvPr/>
        </p:nvSpPr>
        <p:spPr bwMode="auto">
          <a:xfrm>
            <a:off x="5526088" y="5029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06" name="Line 81"/>
          <p:cNvSpPr>
            <a:spLocks noChangeShapeType="1"/>
          </p:cNvSpPr>
          <p:nvPr/>
        </p:nvSpPr>
        <p:spPr bwMode="auto">
          <a:xfrm>
            <a:off x="3214688" y="5181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7" name="Line 82"/>
          <p:cNvSpPr>
            <a:spLocks noChangeShapeType="1"/>
          </p:cNvSpPr>
          <p:nvPr/>
        </p:nvSpPr>
        <p:spPr bwMode="auto">
          <a:xfrm>
            <a:off x="8624888" y="2819400"/>
            <a:ext cx="0" cy="1752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08" name="Rectangle 83"/>
          <p:cNvSpPr>
            <a:spLocks noChangeArrowheads="1"/>
          </p:cNvSpPr>
          <p:nvPr/>
        </p:nvSpPr>
        <p:spPr bwMode="auto">
          <a:xfrm>
            <a:off x="7100888" y="2590800"/>
            <a:ext cx="925512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F0000"/>
                </a:solidFill>
              </a:rPr>
              <a:t>MemtoReg</a:t>
            </a:r>
          </a:p>
        </p:txBody>
      </p:sp>
      <p:sp>
        <p:nvSpPr>
          <p:cNvPr id="18509" name="Rectangle 84"/>
          <p:cNvSpPr>
            <a:spLocks noChangeArrowheads="1"/>
          </p:cNvSpPr>
          <p:nvPr/>
        </p:nvSpPr>
        <p:spPr bwMode="auto">
          <a:xfrm>
            <a:off x="4281488" y="2895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0000"/>
                </a:solidFill>
              </a:rPr>
              <a:t>ALUSrc</a:t>
            </a:r>
          </a:p>
        </p:txBody>
      </p:sp>
      <p:sp>
        <p:nvSpPr>
          <p:cNvPr id="18510" name="Oval 85"/>
          <p:cNvSpPr>
            <a:spLocks noChangeArrowheads="1"/>
          </p:cNvSpPr>
          <p:nvPr/>
        </p:nvSpPr>
        <p:spPr bwMode="auto">
          <a:xfrm>
            <a:off x="5348288" y="19050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11" name="Rectangle 86"/>
          <p:cNvSpPr>
            <a:spLocks noChangeArrowheads="1"/>
          </p:cNvSpPr>
          <p:nvPr/>
        </p:nvSpPr>
        <p:spPr bwMode="auto">
          <a:xfrm>
            <a:off x="5348288" y="1905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18512" name="Line 87"/>
          <p:cNvSpPr>
            <a:spLocks noChangeShapeType="1"/>
          </p:cNvSpPr>
          <p:nvPr/>
        </p:nvSpPr>
        <p:spPr bwMode="auto">
          <a:xfrm>
            <a:off x="5119688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13" name="Line 88"/>
          <p:cNvSpPr>
            <a:spLocks noChangeShapeType="1"/>
          </p:cNvSpPr>
          <p:nvPr/>
        </p:nvSpPr>
        <p:spPr bwMode="auto">
          <a:xfrm>
            <a:off x="4357688" y="1752600"/>
            <a:ext cx="1690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034088" y="1447800"/>
            <a:ext cx="381000" cy="914400"/>
            <a:chOff x="1392" y="2880"/>
            <a:chExt cx="288" cy="480"/>
          </a:xfrm>
        </p:grpSpPr>
        <p:sp>
          <p:nvSpPr>
            <p:cNvPr id="18607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08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09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0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1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2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3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515" name="Text Box 97"/>
          <p:cNvSpPr txBox="1">
            <a:spLocks noChangeArrowheads="1"/>
          </p:cNvSpPr>
          <p:nvPr/>
        </p:nvSpPr>
        <p:spPr bwMode="auto">
          <a:xfrm>
            <a:off x="6034088" y="1752600"/>
            <a:ext cx="481012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18516" name="Line 98"/>
          <p:cNvSpPr>
            <a:spLocks noChangeShapeType="1"/>
          </p:cNvSpPr>
          <p:nvPr/>
        </p:nvSpPr>
        <p:spPr bwMode="auto">
          <a:xfrm>
            <a:off x="5791200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17" name="Line 99"/>
          <p:cNvSpPr>
            <a:spLocks noChangeShapeType="1"/>
          </p:cNvSpPr>
          <p:nvPr/>
        </p:nvSpPr>
        <p:spPr bwMode="auto">
          <a:xfrm>
            <a:off x="6415088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18" name="Line 100"/>
          <p:cNvSpPr>
            <a:spLocks noChangeShapeType="1"/>
          </p:cNvSpPr>
          <p:nvPr/>
        </p:nvSpPr>
        <p:spPr bwMode="auto">
          <a:xfrm>
            <a:off x="776288" y="1371600"/>
            <a:ext cx="0" cy="327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9" name="AutoShape 101"/>
          <p:cNvSpPr>
            <a:spLocks noChangeArrowheads="1"/>
          </p:cNvSpPr>
          <p:nvPr/>
        </p:nvSpPr>
        <p:spPr bwMode="auto">
          <a:xfrm rot="-5400000">
            <a:off x="6338888" y="1524000"/>
            <a:ext cx="838200" cy="228600"/>
          </a:xfrm>
          <a:custGeom>
            <a:avLst/>
            <a:gdLst>
              <a:gd name="T0" fmla="*/ 28460964 w 21600"/>
              <a:gd name="T1" fmla="*/ 1209675 h 21600"/>
              <a:gd name="T2" fmla="*/ 16263407 w 21600"/>
              <a:gd name="T3" fmla="*/ 2419350 h 21600"/>
              <a:gd name="T4" fmla="*/ 4065852 w 21600"/>
              <a:gd name="T5" fmla="*/ 1209675 h 21600"/>
              <a:gd name="T6" fmla="*/ 162634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20" name="Line 102"/>
          <p:cNvSpPr>
            <a:spLocks noChangeShapeType="1"/>
          </p:cNvSpPr>
          <p:nvPr/>
        </p:nvSpPr>
        <p:spPr bwMode="auto">
          <a:xfrm>
            <a:off x="5119688" y="13716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21" name="Line 103"/>
          <p:cNvSpPr>
            <a:spLocks noChangeShapeType="1"/>
          </p:cNvSpPr>
          <p:nvPr/>
        </p:nvSpPr>
        <p:spPr bwMode="auto">
          <a:xfrm>
            <a:off x="5119688" y="137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2" name="Line 104"/>
          <p:cNvSpPr>
            <a:spLocks noChangeShapeType="1"/>
          </p:cNvSpPr>
          <p:nvPr/>
        </p:nvSpPr>
        <p:spPr bwMode="auto">
          <a:xfrm>
            <a:off x="6872288" y="1676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23" name="Line 105"/>
          <p:cNvSpPr>
            <a:spLocks noChangeShapeType="1"/>
          </p:cNvSpPr>
          <p:nvPr/>
        </p:nvSpPr>
        <p:spPr bwMode="auto">
          <a:xfrm>
            <a:off x="6796088" y="1905000"/>
            <a:ext cx="0" cy="533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5" name="Line 107"/>
          <p:cNvSpPr>
            <a:spLocks noChangeShapeType="1"/>
          </p:cNvSpPr>
          <p:nvPr/>
        </p:nvSpPr>
        <p:spPr bwMode="auto">
          <a:xfrm>
            <a:off x="6567488" y="5029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26" name="AutoShape 108"/>
          <p:cNvSpPr>
            <a:spLocks noChangeArrowheads="1"/>
          </p:cNvSpPr>
          <p:nvPr/>
        </p:nvSpPr>
        <p:spPr bwMode="auto">
          <a:xfrm rot="-5400000">
            <a:off x="2871788" y="4686300"/>
            <a:ext cx="609600" cy="228600"/>
          </a:xfrm>
          <a:custGeom>
            <a:avLst/>
            <a:gdLst>
              <a:gd name="T0" fmla="*/ 15053735 w 21600"/>
              <a:gd name="T1" fmla="*/ 1209675 h 21600"/>
              <a:gd name="T2" fmla="*/ 8602134 w 21600"/>
              <a:gd name="T3" fmla="*/ 2419350 h 21600"/>
              <a:gd name="T4" fmla="*/ 2150533 w 21600"/>
              <a:gd name="T5" fmla="*/ 1209675 h 21600"/>
              <a:gd name="T6" fmla="*/ 860213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27" name="Line 109"/>
          <p:cNvSpPr>
            <a:spLocks noChangeShapeType="1"/>
          </p:cNvSpPr>
          <p:nvPr/>
        </p:nvSpPr>
        <p:spPr bwMode="auto">
          <a:xfrm>
            <a:off x="3290888" y="48006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28" name="Line 110"/>
          <p:cNvSpPr>
            <a:spLocks noChangeShapeType="1"/>
          </p:cNvSpPr>
          <p:nvPr/>
        </p:nvSpPr>
        <p:spPr bwMode="auto">
          <a:xfrm>
            <a:off x="2895600" y="4419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9" name="Line 111"/>
          <p:cNvSpPr>
            <a:spLocks noChangeShapeType="1"/>
          </p:cNvSpPr>
          <p:nvPr/>
        </p:nvSpPr>
        <p:spPr bwMode="auto">
          <a:xfrm>
            <a:off x="2895600" y="4648200"/>
            <a:ext cx="166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30" name="Line 112"/>
          <p:cNvSpPr>
            <a:spLocks noChangeShapeType="1"/>
          </p:cNvSpPr>
          <p:nvPr/>
        </p:nvSpPr>
        <p:spPr bwMode="auto">
          <a:xfrm>
            <a:off x="3138488" y="3276600"/>
            <a:ext cx="0" cy="1295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31" name="Rectangle 113"/>
          <p:cNvSpPr>
            <a:spLocks noChangeArrowheads="1"/>
          </p:cNvSpPr>
          <p:nvPr/>
        </p:nvSpPr>
        <p:spPr bwMode="auto">
          <a:xfrm>
            <a:off x="2605088" y="3429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0000"/>
                </a:solidFill>
              </a:rPr>
              <a:t>RegDst</a:t>
            </a:r>
          </a:p>
        </p:txBody>
      </p:sp>
      <p:sp>
        <p:nvSpPr>
          <p:cNvPr id="18532" name="Oval 114"/>
          <p:cNvSpPr>
            <a:spLocks noChangeArrowheads="1"/>
          </p:cNvSpPr>
          <p:nvPr/>
        </p:nvSpPr>
        <p:spPr bwMode="auto">
          <a:xfrm>
            <a:off x="5729288" y="5562600"/>
            <a:ext cx="609600" cy="7620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3" name="Rectangle 115"/>
          <p:cNvSpPr>
            <a:spLocks noChangeArrowheads="1"/>
          </p:cNvSpPr>
          <p:nvPr/>
        </p:nvSpPr>
        <p:spPr bwMode="auto">
          <a:xfrm>
            <a:off x="5805488" y="5715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</a:rPr>
              <a:t>ALU</a:t>
            </a:r>
          </a:p>
          <a:p>
            <a:pPr algn="ctr" eaLnBrk="0" hangingPunct="0"/>
            <a:r>
              <a:rPr lang="en-US" sz="1200" b="1">
                <a:solidFill>
                  <a:srgbClr val="FF0000"/>
                </a:solidFill>
              </a:rPr>
              <a:t>control</a:t>
            </a:r>
          </a:p>
        </p:txBody>
      </p:sp>
      <p:sp>
        <p:nvSpPr>
          <p:cNvPr id="18534" name="Line 116"/>
          <p:cNvSpPr>
            <a:spLocks noChangeShapeType="1"/>
          </p:cNvSpPr>
          <p:nvPr/>
        </p:nvSpPr>
        <p:spPr bwMode="auto">
          <a:xfrm>
            <a:off x="3595688" y="64770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" name="Line 117"/>
          <p:cNvSpPr>
            <a:spLocks noChangeShapeType="1"/>
          </p:cNvSpPr>
          <p:nvPr/>
        </p:nvSpPr>
        <p:spPr bwMode="auto">
          <a:xfrm>
            <a:off x="5486400" y="579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36" name="Rectangle 118"/>
          <p:cNvSpPr>
            <a:spLocks noChangeArrowheads="1"/>
          </p:cNvSpPr>
          <p:nvPr/>
        </p:nvSpPr>
        <p:spPr bwMode="auto">
          <a:xfrm>
            <a:off x="8548688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537" name="Rectangle 119"/>
          <p:cNvSpPr>
            <a:spLocks noChangeArrowheads="1"/>
          </p:cNvSpPr>
          <p:nvPr/>
        </p:nvSpPr>
        <p:spPr bwMode="auto">
          <a:xfrm>
            <a:off x="5348288" y="5105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538" name="Rectangle 120"/>
          <p:cNvSpPr>
            <a:spLocks noChangeArrowheads="1"/>
          </p:cNvSpPr>
          <p:nvPr/>
        </p:nvSpPr>
        <p:spPr bwMode="auto">
          <a:xfrm>
            <a:off x="3062288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539" name="Rectangle 121"/>
          <p:cNvSpPr>
            <a:spLocks noChangeArrowheads="1"/>
          </p:cNvSpPr>
          <p:nvPr/>
        </p:nvSpPr>
        <p:spPr bwMode="auto">
          <a:xfrm>
            <a:off x="3062288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540" name="Rectangle 122"/>
          <p:cNvSpPr>
            <a:spLocks noChangeArrowheads="1"/>
          </p:cNvSpPr>
          <p:nvPr/>
        </p:nvSpPr>
        <p:spPr bwMode="auto">
          <a:xfrm>
            <a:off x="5348288" y="4724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541" name="Rectangle 123"/>
          <p:cNvSpPr>
            <a:spLocks noChangeArrowheads="1"/>
          </p:cNvSpPr>
          <p:nvPr/>
        </p:nvSpPr>
        <p:spPr bwMode="auto">
          <a:xfrm>
            <a:off x="8548688" y="4876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542" name="Rectangle 124"/>
          <p:cNvSpPr>
            <a:spLocks noChangeArrowheads="1"/>
          </p:cNvSpPr>
          <p:nvPr/>
        </p:nvSpPr>
        <p:spPr bwMode="auto">
          <a:xfrm>
            <a:off x="6643688" y="1295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543" name="Rectangle 125"/>
          <p:cNvSpPr>
            <a:spLocks noChangeArrowheads="1"/>
          </p:cNvSpPr>
          <p:nvPr/>
        </p:nvSpPr>
        <p:spPr bwMode="auto">
          <a:xfrm>
            <a:off x="6643688" y="1752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544" name="Rectangle 126"/>
          <p:cNvSpPr>
            <a:spLocks noChangeArrowheads="1"/>
          </p:cNvSpPr>
          <p:nvPr/>
        </p:nvSpPr>
        <p:spPr bwMode="auto">
          <a:xfrm>
            <a:off x="2452688" y="2209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0000"/>
                </a:solidFill>
              </a:rPr>
              <a:t>ALUOp</a:t>
            </a:r>
          </a:p>
        </p:txBody>
      </p:sp>
      <p:sp>
        <p:nvSpPr>
          <p:cNvPr id="18545" name="Line 127"/>
          <p:cNvSpPr>
            <a:spLocks noChangeShapeType="1"/>
          </p:cNvSpPr>
          <p:nvPr/>
        </p:nvSpPr>
        <p:spPr bwMode="auto">
          <a:xfrm>
            <a:off x="6034088" y="6324600"/>
            <a:ext cx="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6" name="Rectangle 128"/>
          <p:cNvSpPr>
            <a:spLocks noChangeArrowheads="1"/>
          </p:cNvSpPr>
          <p:nvPr/>
        </p:nvSpPr>
        <p:spPr bwMode="auto">
          <a:xfrm>
            <a:off x="4662488" y="61722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Instr[5-0]</a:t>
            </a:r>
          </a:p>
        </p:txBody>
      </p:sp>
      <p:sp>
        <p:nvSpPr>
          <p:cNvPr id="18547" name="Rectangle 129"/>
          <p:cNvSpPr>
            <a:spLocks noChangeArrowheads="1"/>
          </p:cNvSpPr>
          <p:nvPr/>
        </p:nvSpPr>
        <p:spPr bwMode="auto">
          <a:xfrm>
            <a:off x="2605088" y="56388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Instr[15-0]</a:t>
            </a:r>
          </a:p>
        </p:txBody>
      </p:sp>
      <p:sp>
        <p:nvSpPr>
          <p:cNvPr id="18548" name="Rectangle 130"/>
          <p:cNvSpPr>
            <a:spLocks noChangeArrowheads="1"/>
          </p:cNvSpPr>
          <p:nvPr/>
        </p:nvSpPr>
        <p:spPr bwMode="auto">
          <a:xfrm>
            <a:off x="2590800" y="3810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 err="1"/>
              <a:t>Instr</a:t>
            </a:r>
            <a:r>
              <a:rPr lang="en-US" sz="1200" dirty="0"/>
              <a:t>[25-21]</a:t>
            </a:r>
          </a:p>
        </p:txBody>
      </p:sp>
      <p:sp>
        <p:nvSpPr>
          <p:cNvPr id="18549" name="Rectangle 131"/>
          <p:cNvSpPr>
            <a:spLocks noChangeArrowheads="1"/>
          </p:cNvSpPr>
          <p:nvPr/>
        </p:nvSpPr>
        <p:spPr bwMode="auto">
          <a:xfrm>
            <a:off x="2590800" y="4191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 err="1"/>
              <a:t>Instr</a:t>
            </a:r>
            <a:r>
              <a:rPr lang="en-US" sz="1200" dirty="0"/>
              <a:t>[20-16]</a:t>
            </a:r>
          </a:p>
        </p:txBody>
      </p:sp>
      <p:sp>
        <p:nvSpPr>
          <p:cNvPr id="18550" name="Text Box 132"/>
          <p:cNvSpPr txBox="1">
            <a:spLocks noChangeArrowheads="1"/>
          </p:cNvSpPr>
          <p:nvPr/>
        </p:nvSpPr>
        <p:spPr bwMode="auto">
          <a:xfrm>
            <a:off x="2514600" y="49530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/>
              <a:t>Instr[15  -11]</a:t>
            </a:r>
          </a:p>
        </p:txBody>
      </p:sp>
      <p:sp>
        <p:nvSpPr>
          <p:cNvPr id="18551" name="Line 133"/>
          <p:cNvSpPr>
            <a:spLocks noChangeShapeType="1"/>
          </p:cNvSpPr>
          <p:nvPr/>
        </p:nvSpPr>
        <p:spPr bwMode="auto">
          <a:xfrm>
            <a:off x="166688" y="914400"/>
            <a:ext cx="0" cy="3733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2" name="Line 134"/>
          <p:cNvSpPr>
            <a:spLocks noChangeShapeType="1"/>
          </p:cNvSpPr>
          <p:nvPr/>
        </p:nvSpPr>
        <p:spPr bwMode="auto">
          <a:xfrm>
            <a:off x="7786688" y="9144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3" name="Line 135"/>
          <p:cNvSpPr>
            <a:spLocks noChangeShapeType="1"/>
          </p:cNvSpPr>
          <p:nvPr/>
        </p:nvSpPr>
        <p:spPr bwMode="auto">
          <a:xfrm>
            <a:off x="5119688" y="5257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4" name="Oval 136"/>
          <p:cNvSpPr>
            <a:spLocks noChangeArrowheads="1"/>
          </p:cNvSpPr>
          <p:nvPr/>
        </p:nvSpPr>
        <p:spPr bwMode="auto">
          <a:xfrm>
            <a:off x="2909888" y="2133600"/>
            <a:ext cx="762000" cy="1219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55" name="Rectangle 137"/>
          <p:cNvSpPr>
            <a:spLocks noChangeArrowheads="1"/>
          </p:cNvSpPr>
          <p:nvPr/>
        </p:nvSpPr>
        <p:spPr bwMode="auto">
          <a:xfrm>
            <a:off x="3062288" y="2590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</a:rPr>
              <a:t>Control</a:t>
            </a:r>
          </a:p>
          <a:p>
            <a:pPr algn="ctr" eaLnBrk="0" hangingPunct="0"/>
            <a:r>
              <a:rPr lang="en-US" sz="1200" b="1">
                <a:solidFill>
                  <a:srgbClr val="FF0000"/>
                </a:solidFill>
              </a:rPr>
              <a:t>Unit</a:t>
            </a:r>
          </a:p>
        </p:txBody>
      </p:sp>
      <p:sp>
        <p:nvSpPr>
          <p:cNvPr id="18556" name="Line 138"/>
          <p:cNvSpPr>
            <a:spLocks noChangeShapeType="1"/>
          </p:cNvSpPr>
          <p:nvPr/>
        </p:nvSpPr>
        <p:spPr bwMode="auto">
          <a:xfrm>
            <a:off x="2605088" y="1219200"/>
            <a:ext cx="0" cy="3429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7" name="Line 139"/>
          <p:cNvSpPr>
            <a:spLocks noChangeShapeType="1"/>
          </p:cNvSpPr>
          <p:nvPr/>
        </p:nvSpPr>
        <p:spPr bwMode="auto">
          <a:xfrm>
            <a:off x="2605088" y="2819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58" name="Rectangle 140"/>
          <p:cNvSpPr>
            <a:spLocks noChangeArrowheads="1"/>
          </p:cNvSpPr>
          <p:nvPr/>
        </p:nvSpPr>
        <p:spPr bwMode="auto">
          <a:xfrm>
            <a:off x="2147888" y="25908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Instr[31-26]</a:t>
            </a:r>
          </a:p>
        </p:txBody>
      </p:sp>
      <p:sp>
        <p:nvSpPr>
          <p:cNvPr id="18559" name="AutoShape 141"/>
          <p:cNvSpPr>
            <a:spLocks noChangeArrowheads="1"/>
          </p:cNvSpPr>
          <p:nvPr/>
        </p:nvSpPr>
        <p:spPr bwMode="auto">
          <a:xfrm>
            <a:off x="6338888" y="2286000"/>
            <a:ext cx="304800" cy="304800"/>
          </a:xfrm>
          <a:prstGeom prst="flowChartDelay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60" name="Line 142"/>
          <p:cNvSpPr>
            <a:spLocks noChangeShapeType="1"/>
          </p:cNvSpPr>
          <p:nvPr/>
        </p:nvSpPr>
        <p:spPr bwMode="auto">
          <a:xfrm>
            <a:off x="6643688" y="2438400"/>
            <a:ext cx="152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1" name="Line 143"/>
          <p:cNvSpPr>
            <a:spLocks noChangeShapeType="1"/>
          </p:cNvSpPr>
          <p:nvPr/>
        </p:nvSpPr>
        <p:spPr bwMode="auto">
          <a:xfrm>
            <a:off x="6186488" y="2514600"/>
            <a:ext cx="152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2" name="Line 144"/>
          <p:cNvSpPr>
            <a:spLocks noChangeShapeType="1"/>
          </p:cNvSpPr>
          <p:nvPr/>
        </p:nvSpPr>
        <p:spPr bwMode="auto">
          <a:xfrm>
            <a:off x="3671888" y="2514600"/>
            <a:ext cx="2438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3" name="Rectangle 145"/>
          <p:cNvSpPr>
            <a:spLocks noChangeArrowheads="1"/>
          </p:cNvSpPr>
          <p:nvPr/>
        </p:nvSpPr>
        <p:spPr bwMode="auto">
          <a:xfrm>
            <a:off x="3748088" y="2286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18564" name="Line 146"/>
          <p:cNvSpPr>
            <a:spLocks noChangeShapeType="1"/>
          </p:cNvSpPr>
          <p:nvPr/>
        </p:nvSpPr>
        <p:spPr bwMode="auto">
          <a:xfrm>
            <a:off x="3671888" y="2667000"/>
            <a:ext cx="51816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5" name="Line 147"/>
          <p:cNvSpPr>
            <a:spLocks noChangeShapeType="1"/>
          </p:cNvSpPr>
          <p:nvPr/>
        </p:nvSpPr>
        <p:spPr bwMode="auto">
          <a:xfrm>
            <a:off x="7481888" y="5638800"/>
            <a:ext cx="13716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6" name="Line 148"/>
          <p:cNvSpPr>
            <a:spLocks noChangeShapeType="1"/>
          </p:cNvSpPr>
          <p:nvPr/>
        </p:nvSpPr>
        <p:spPr bwMode="auto">
          <a:xfrm>
            <a:off x="8853488" y="2667000"/>
            <a:ext cx="0" cy="297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7" name="Line 149"/>
          <p:cNvSpPr>
            <a:spLocks noChangeShapeType="1"/>
          </p:cNvSpPr>
          <p:nvPr/>
        </p:nvSpPr>
        <p:spPr bwMode="auto">
          <a:xfrm>
            <a:off x="3671888" y="2819400"/>
            <a:ext cx="49530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568" name="Line 150"/>
          <p:cNvSpPr>
            <a:spLocks noChangeShapeType="1"/>
          </p:cNvSpPr>
          <p:nvPr/>
        </p:nvSpPr>
        <p:spPr bwMode="auto">
          <a:xfrm>
            <a:off x="3671888" y="2971800"/>
            <a:ext cx="38100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69" name="Line 151"/>
          <p:cNvSpPr>
            <a:spLocks noChangeShapeType="1"/>
          </p:cNvSpPr>
          <p:nvPr/>
        </p:nvSpPr>
        <p:spPr bwMode="auto">
          <a:xfrm>
            <a:off x="3519488" y="3276600"/>
            <a:ext cx="6096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0" name="Line 152"/>
          <p:cNvSpPr>
            <a:spLocks noChangeShapeType="1"/>
          </p:cNvSpPr>
          <p:nvPr/>
        </p:nvSpPr>
        <p:spPr bwMode="auto">
          <a:xfrm>
            <a:off x="3595688" y="3124200"/>
            <a:ext cx="1828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1" name="Line 153"/>
          <p:cNvSpPr>
            <a:spLocks noChangeShapeType="1"/>
          </p:cNvSpPr>
          <p:nvPr/>
        </p:nvSpPr>
        <p:spPr bwMode="auto">
          <a:xfrm>
            <a:off x="5424488" y="3124200"/>
            <a:ext cx="0" cy="1676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72" name="Line 154"/>
          <p:cNvSpPr>
            <a:spLocks noChangeShapeType="1"/>
          </p:cNvSpPr>
          <p:nvPr/>
        </p:nvSpPr>
        <p:spPr bwMode="auto">
          <a:xfrm>
            <a:off x="2528888" y="6629400"/>
            <a:ext cx="3505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3" name="Line 155"/>
          <p:cNvSpPr>
            <a:spLocks noChangeShapeType="1"/>
          </p:cNvSpPr>
          <p:nvPr/>
        </p:nvSpPr>
        <p:spPr bwMode="auto">
          <a:xfrm>
            <a:off x="2528888" y="2438400"/>
            <a:ext cx="0" cy="419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4" name="Line 156"/>
          <p:cNvSpPr>
            <a:spLocks noChangeShapeType="1"/>
          </p:cNvSpPr>
          <p:nvPr/>
        </p:nvSpPr>
        <p:spPr bwMode="auto">
          <a:xfrm>
            <a:off x="2528888" y="2438400"/>
            <a:ext cx="457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5" name="Line 157"/>
          <p:cNvSpPr>
            <a:spLocks noChangeShapeType="1"/>
          </p:cNvSpPr>
          <p:nvPr/>
        </p:nvSpPr>
        <p:spPr bwMode="auto">
          <a:xfrm>
            <a:off x="3595688" y="5867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6" name="Line 158"/>
          <p:cNvSpPr>
            <a:spLocks noChangeShapeType="1"/>
          </p:cNvSpPr>
          <p:nvPr/>
        </p:nvSpPr>
        <p:spPr bwMode="auto">
          <a:xfrm>
            <a:off x="5500688" y="579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7" name="Line 159"/>
          <p:cNvSpPr>
            <a:spLocks noChangeShapeType="1"/>
          </p:cNvSpPr>
          <p:nvPr/>
        </p:nvSpPr>
        <p:spPr bwMode="auto">
          <a:xfrm>
            <a:off x="6110288" y="2362200"/>
            <a:ext cx="2286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8" name="Line 160"/>
          <p:cNvSpPr>
            <a:spLocks noChangeShapeType="1"/>
          </p:cNvSpPr>
          <p:nvPr/>
        </p:nvSpPr>
        <p:spPr bwMode="auto">
          <a:xfrm flipV="1">
            <a:off x="6110288" y="2362200"/>
            <a:ext cx="0" cy="152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79" name="Line 161"/>
          <p:cNvSpPr>
            <a:spLocks noChangeShapeType="1"/>
          </p:cNvSpPr>
          <p:nvPr/>
        </p:nvSpPr>
        <p:spPr bwMode="auto">
          <a:xfrm>
            <a:off x="2071688" y="1752600"/>
            <a:ext cx="2286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0" name="Line 162"/>
          <p:cNvSpPr>
            <a:spLocks noChangeShapeType="1"/>
          </p:cNvSpPr>
          <p:nvPr/>
        </p:nvSpPr>
        <p:spPr bwMode="auto">
          <a:xfrm>
            <a:off x="4891088" y="4876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1" name="Line 163"/>
          <p:cNvSpPr>
            <a:spLocks noChangeShapeType="1"/>
          </p:cNvSpPr>
          <p:nvPr/>
        </p:nvSpPr>
        <p:spPr bwMode="auto">
          <a:xfrm>
            <a:off x="6415088" y="4191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2" name="Line 164"/>
          <p:cNvSpPr>
            <a:spLocks noChangeShapeType="1"/>
          </p:cNvSpPr>
          <p:nvPr/>
        </p:nvSpPr>
        <p:spPr bwMode="auto">
          <a:xfrm>
            <a:off x="6415088" y="46482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3" name="Line 165"/>
          <p:cNvSpPr>
            <a:spLocks noChangeShapeType="1"/>
          </p:cNvSpPr>
          <p:nvPr/>
        </p:nvSpPr>
        <p:spPr bwMode="auto">
          <a:xfrm>
            <a:off x="5119688" y="22098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4" name="Line 166"/>
          <p:cNvSpPr>
            <a:spLocks noChangeShapeType="1"/>
          </p:cNvSpPr>
          <p:nvPr/>
        </p:nvSpPr>
        <p:spPr bwMode="auto">
          <a:xfrm>
            <a:off x="2605088" y="4648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5" name="AutoShape 167"/>
          <p:cNvSpPr>
            <a:spLocks noChangeArrowheads="1"/>
          </p:cNvSpPr>
          <p:nvPr/>
        </p:nvSpPr>
        <p:spPr bwMode="auto">
          <a:xfrm rot="-5400000">
            <a:off x="6948488" y="1295400"/>
            <a:ext cx="838200" cy="228600"/>
          </a:xfrm>
          <a:custGeom>
            <a:avLst/>
            <a:gdLst>
              <a:gd name="T0" fmla="*/ 28460964 w 21600"/>
              <a:gd name="T1" fmla="*/ 1209675 h 21600"/>
              <a:gd name="T2" fmla="*/ 16263407 w 21600"/>
              <a:gd name="T3" fmla="*/ 2419350 h 21600"/>
              <a:gd name="T4" fmla="*/ 4065852 w 21600"/>
              <a:gd name="T5" fmla="*/ 1209675 h 21600"/>
              <a:gd name="T6" fmla="*/ 162634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86" name="Line 168"/>
          <p:cNvSpPr>
            <a:spLocks noChangeShapeType="1"/>
          </p:cNvSpPr>
          <p:nvPr/>
        </p:nvSpPr>
        <p:spPr bwMode="auto">
          <a:xfrm>
            <a:off x="7481888" y="14478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87" name="Oval 169"/>
          <p:cNvSpPr>
            <a:spLocks noChangeArrowheads="1"/>
          </p:cNvSpPr>
          <p:nvPr/>
        </p:nvSpPr>
        <p:spPr bwMode="auto">
          <a:xfrm>
            <a:off x="3138488" y="990600"/>
            <a:ext cx="457200" cy="5334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88" name="Rectangle 170"/>
          <p:cNvSpPr>
            <a:spLocks noChangeArrowheads="1"/>
          </p:cNvSpPr>
          <p:nvPr/>
        </p:nvSpPr>
        <p:spPr bwMode="auto">
          <a:xfrm>
            <a:off x="3138488" y="1066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18589" name="Line 171"/>
          <p:cNvSpPr>
            <a:spLocks noChangeShapeType="1"/>
          </p:cNvSpPr>
          <p:nvPr/>
        </p:nvSpPr>
        <p:spPr bwMode="auto">
          <a:xfrm>
            <a:off x="3519488" y="1143000"/>
            <a:ext cx="3733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90" name="Rectangle 172"/>
          <p:cNvSpPr>
            <a:spLocks noChangeArrowheads="1"/>
          </p:cNvSpPr>
          <p:nvPr/>
        </p:nvSpPr>
        <p:spPr bwMode="auto">
          <a:xfrm>
            <a:off x="7253288" y="1524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591" name="Rectangle 173"/>
          <p:cNvSpPr>
            <a:spLocks noChangeArrowheads="1"/>
          </p:cNvSpPr>
          <p:nvPr/>
        </p:nvSpPr>
        <p:spPr bwMode="auto">
          <a:xfrm>
            <a:off x="7253288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592" name="Line 174"/>
          <p:cNvSpPr>
            <a:spLocks noChangeShapeType="1"/>
          </p:cNvSpPr>
          <p:nvPr/>
        </p:nvSpPr>
        <p:spPr bwMode="auto">
          <a:xfrm>
            <a:off x="4891088" y="533400"/>
            <a:ext cx="2438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93" name="Line 175"/>
          <p:cNvSpPr>
            <a:spLocks noChangeShapeType="1"/>
          </p:cNvSpPr>
          <p:nvPr/>
        </p:nvSpPr>
        <p:spPr bwMode="auto">
          <a:xfrm>
            <a:off x="7329488" y="533400"/>
            <a:ext cx="0" cy="533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94" name="Line 176"/>
          <p:cNvSpPr>
            <a:spLocks noChangeShapeType="1"/>
          </p:cNvSpPr>
          <p:nvPr/>
        </p:nvSpPr>
        <p:spPr bwMode="auto">
          <a:xfrm>
            <a:off x="3595688" y="2362200"/>
            <a:ext cx="1295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595" name="Line 177"/>
          <p:cNvSpPr>
            <a:spLocks noChangeShapeType="1"/>
          </p:cNvSpPr>
          <p:nvPr/>
        </p:nvSpPr>
        <p:spPr bwMode="auto">
          <a:xfrm>
            <a:off x="4891088" y="533400"/>
            <a:ext cx="0" cy="1828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96" name="Rectangle 178"/>
          <p:cNvSpPr>
            <a:spLocks noChangeArrowheads="1"/>
          </p:cNvSpPr>
          <p:nvPr/>
        </p:nvSpPr>
        <p:spPr bwMode="auto">
          <a:xfrm>
            <a:off x="4357688" y="2133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FF0000"/>
                </a:solidFill>
              </a:rPr>
              <a:t>Jump</a:t>
            </a:r>
          </a:p>
        </p:txBody>
      </p:sp>
      <p:sp>
        <p:nvSpPr>
          <p:cNvPr id="18597" name="Line 179"/>
          <p:cNvSpPr>
            <a:spLocks noChangeShapeType="1"/>
          </p:cNvSpPr>
          <p:nvPr/>
        </p:nvSpPr>
        <p:spPr bwMode="auto">
          <a:xfrm flipV="1">
            <a:off x="4357688" y="1143000"/>
            <a:ext cx="0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98" name="Line 180"/>
          <p:cNvSpPr>
            <a:spLocks noChangeShapeType="1"/>
          </p:cNvSpPr>
          <p:nvPr/>
        </p:nvSpPr>
        <p:spPr bwMode="auto">
          <a:xfrm>
            <a:off x="2605088" y="1219200"/>
            <a:ext cx="53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99" name="Text Box 181"/>
          <p:cNvSpPr txBox="1">
            <a:spLocks noChangeArrowheads="1"/>
          </p:cNvSpPr>
          <p:nvPr/>
        </p:nvSpPr>
        <p:spPr bwMode="auto">
          <a:xfrm>
            <a:off x="4586288" y="1143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18600" name="Line 182"/>
          <p:cNvSpPr>
            <a:spLocks noChangeShapeType="1"/>
          </p:cNvSpPr>
          <p:nvPr/>
        </p:nvSpPr>
        <p:spPr bwMode="auto">
          <a:xfrm>
            <a:off x="2833688" y="11430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01" name="Line 183"/>
          <p:cNvSpPr>
            <a:spLocks noChangeShapeType="1"/>
          </p:cNvSpPr>
          <p:nvPr/>
        </p:nvSpPr>
        <p:spPr bwMode="auto">
          <a:xfrm>
            <a:off x="4586288" y="1066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02" name="Rectangle 184"/>
          <p:cNvSpPr>
            <a:spLocks noChangeArrowheads="1"/>
          </p:cNvSpPr>
          <p:nvPr/>
        </p:nvSpPr>
        <p:spPr bwMode="auto">
          <a:xfrm>
            <a:off x="2300288" y="9144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Instr[25-0]</a:t>
            </a:r>
          </a:p>
        </p:txBody>
      </p:sp>
      <p:sp>
        <p:nvSpPr>
          <p:cNvPr id="18603" name="Text Box 185"/>
          <p:cNvSpPr txBox="1">
            <a:spLocks noChangeArrowheads="1"/>
          </p:cNvSpPr>
          <p:nvPr/>
        </p:nvSpPr>
        <p:spPr bwMode="auto">
          <a:xfrm>
            <a:off x="2757488" y="12192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26</a:t>
            </a:r>
          </a:p>
        </p:txBody>
      </p:sp>
      <p:sp>
        <p:nvSpPr>
          <p:cNvPr id="18604" name="Rectangle 186"/>
          <p:cNvSpPr>
            <a:spLocks noChangeArrowheads="1"/>
          </p:cNvSpPr>
          <p:nvPr/>
        </p:nvSpPr>
        <p:spPr bwMode="auto">
          <a:xfrm>
            <a:off x="3976688" y="13716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PC+4[31-28]</a:t>
            </a:r>
          </a:p>
        </p:txBody>
      </p:sp>
      <p:sp>
        <p:nvSpPr>
          <p:cNvPr id="18605" name="Line 188"/>
          <p:cNvSpPr>
            <a:spLocks noChangeShapeType="1"/>
          </p:cNvSpPr>
          <p:nvPr/>
        </p:nvSpPr>
        <p:spPr bwMode="auto">
          <a:xfrm>
            <a:off x="3748088" y="1066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06" name="Text Box 189"/>
          <p:cNvSpPr txBox="1">
            <a:spLocks noChangeArrowheads="1"/>
          </p:cNvSpPr>
          <p:nvPr/>
        </p:nvSpPr>
        <p:spPr bwMode="auto">
          <a:xfrm>
            <a:off x="3671888" y="1143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823763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LabTemple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DCLabTemplete</Template>
  <TotalTime>977</TotalTime>
  <Words>3126</Words>
  <Application>Microsoft Office PowerPoint</Application>
  <PresentationFormat>화면 슬라이드 쇼(4:3)</PresentationFormat>
  <Paragraphs>1849</Paragraphs>
  <Slides>42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4" baseType="lpstr">
      <vt:lpstr>Trebuchet MS</vt:lpstr>
      <vt:lpstr>굴림</vt:lpstr>
      <vt:lpstr>Candara</vt:lpstr>
      <vt:lpstr>Wingdings</vt:lpstr>
      <vt:lpstr>Arial</vt:lpstr>
      <vt:lpstr>연세소제목체</vt:lpstr>
      <vt:lpstr>Monotype Sorts</vt:lpstr>
      <vt:lpstr>Palatino Linotype</vt:lpstr>
      <vt:lpstr>YonseiLogo</vt:lpstr>
      <vt:lpstr>맑은 고딕</vt:lpstr>
      <vt:lpstr>Courier New</vt:lpstr>
      <vt:lpstr>DCLabTemplete</vt:lpstr>
      <vt:lpstr>CSI3102: Computer Architecture I</vt:lpstr>
      <vt:lpstr>MIPS Instruction Set</vt:lpstr>
      <vt:lpstr>MIPS Organization</vt:lpstr>
      <vt:lpstr>MIPS R3000 ISA</vt:lpstr>
      <vt:lpstr>MIPS Register Convention</vt:lpstr>
      <vt:lpstr>Requirements for Functions</vt:lpstr>
      <vt:lpstr>Assembling Code</vt:lpstr>
      <vt:lpstr>Branching</vt:lpstr>
      <vt:lpstr>MIPS Machine </vt:lpstr>
      <vt:lpstr>Fetching Instructions</vt:lpstr>
      <vt:lpstr>Decoding Instructions</vt:lpstr>
      <vt:lpstr>Executing R Format Operations</vt:lpstr>
      <vt:lpstr>Executing Load and Store</vt:lpstr>
      <vt:lpstr>Executing Load and Store</vt:lpstr>
      <vt:lpstr>Executing Store and Load</vt:lpstr>
      <vt:lpstr>Executing Branch Operations</vt:lpstr>
      <vt:lpstr>Executing Branch Operations</vt:lpstr>
      <vt:lpstr>Executing Jump Operations</vt:lpstr>
      <vt:lpstr>Adding the pieces together</vt:lpstr>
      <vt:lpstr>R-type instructions + store</vt:lpstr>
      <vt:lpstr>Multiplexor Insertion</vt:lpstr>
      <vt:lpstr>Reading from Memory</vt:lpstr>
      <vt:lpstr>R-type + load + store</vt:lpstr>
      <vt:lpstr>Multiplexor Insertion</vt:lpstr>
      <vt:lpstr>Adding the Branch Portion</vt:lpstr>
      <vt:lpstr>Adding the Jump Portion</vt:lpstr>
      <vt:lpstr>MIPS Machine (with Controls) </vt:lpstr>
      <vt:lpstr>Main Control Unit</vt:lpstr>
      <vt:lpstr>R-type Instruction Data/Control Flow</vt:lpstr>
      <vt:lpstr>PowerPoint 프레젠테이션</vt:lpstr>
      <vt:lpstr>Main Control Unit</vt:lpstr>
      <vt:lpstr>Load Word Instruction Data/Control Flow</vt:lpstr>
      <vt:lpstr>PowerPoint 프레젠테이션</vt:lpstr>
      <vt:lpstr>Main Control Unit</vt:lpstr>
      <vt:lpstr>Store Word Instruction Data/Control Flow</vt:lpstr>
      <vt:lpstr>PowerPoint 프레젠테이션</vt:lpstr>
      <vt:lpstr>Main Control Unit</vt:lpstr>
      <vt:lpstr>Branch Instruction Data/Control Flow</vt:lpstr>
      <vt:lpstr>PowerPoint 프레젠테이션</vt:lpstr>
      <vt:lpstr>Main Control Unit</vt:lpstr>
      <vt:lpstr>Control Unit Logic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Multicore Computing</dc:title>
  <dc:creator>kyoung</dc:creator>
  <cp:lastModifiedBy>Registered User</cp:lastModifiedBy>
  <cp:revision>84</cp:revision>
  <dcterms:created xsi:type="dcterms:W3CDTF">2012-01-04T05:21:43Z</dcterms:created>
  <dcterms:modified xsi:type="dcterms:W3CDTF">2016-03-09T00:14:20Z</dcterms:modified>
</cp:coreProperties>
</file>