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8" r:id="rId3"/>
    <p:sldId id="258" r:id="rId4"/>
    <p:sldId id="257" r:id="rId5"/>
    <p:sldId id="259" r:id="rId6"/>
    <p:sldId id="275" r:id="rId7"/>
    <p:sldId id="262" r:id="rId8"/>
    <p:sldId id="263" r:id="rId9"/>
    <p:sldId id="267" r:id="rId10"/>
    <p:sldId id="276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77" r:id="rId19"/>
    <p:sldId id="260" r:id="rId20"/>
    <p:sldId id="264" r:id="rId21"/>
    <p:sldId id="268" r:id="rId22"/>
    <p:sldId id="272" r:id="rId23"/>
    <p:sldId id="273" r:id="rId24"/>
    <p:sldId id="274" r:id="rId25"/>
    <p:sldId id="265" r:id="rId26"/>
    <p:sldId id="296" r:id="rId27"/>
    <p:sldId id="269" r:id="rId28"/>
    <p:sldId id="270" r:id="rId29"/>
    <p:sldId id="271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CC"/>
    <a:srgbClr val="69FBF4"/>
    <a:srgbClr val="FFFF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4613" autoAdjust="0"/>
  </p:normalViewPr>
  <p:slideViewPr>
    <p:cSldViewPr>
      <p:cViewPr varScale="1">
        <p:scale>
          <a:sx n="178" d="100"/>
          <a:sy n="178" d="100"/>
        </p:scale>
        <p:origin x="-16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8D693A-702A-4704-B957-2B03E2B945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1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F9885A7-DCD2-4229-B2F3-426D14311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6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A0C64-28DA-4783-B82F-5C9D12CFD1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7A4C6D23-204F-4367-A879-4577F6EE5BE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E838552C-3E0D-4D3C-9529-C1D42E996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4267200" cy="5943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267200" cy="5943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CS1-</a:t>
            </a:r>
            <a:fld id="{22125E45-CF6B-4A93-BD72-884A64B7490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5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63DEC-24DB-4DE5-A269-6F93E30A67A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12D08AEB-8EE5-4E2C-9135-26B7CE201F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72A05BC4-DF5C-4887-8720-7395737157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1D5A8C8E-BE81-4001-949D-69285FA30A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DF095F6F-95AF-4775-B973-5CA2B721D6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CD51BE42-CD22-45DF-B08C-A50A7E1F22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03213" y="6564313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i="1"/>
              <a:t>Computer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628800"/>
            <a:ext cx="64770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4400" dirty="0" smtClean="0"/>
              <a:t>Chap 1:  Basic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933056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Computer Systems (CSI2107-02)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YONSEI UNIVERSITY</a:t>
            </a:r>
          </a:p>
          <a:p>
            <a:pPr eaLnBrk="1" hangingPunct="1"/>
            <a:r>
              <a:rPr lang="en-US" altLang="ko-KR" dirty="0" smtClean="0"/>
              <a:t>Spring 2015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86000" y="60270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(Courtesy of Prof. Shin-Dug Kim in YU</a:t>
            </a:r>
          </a:p>
          <a:p>
            <a:r>
              <a:rPr lang="en-US" altLang="ko-KR" dirty="0" smtClean="0"/>
              <a:t>and Textbook Author)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Welcome to Assembly Language</a:t>
            </a:r>
          </a:p>
          <a:p>
            <a:pPr eaLnBrk="1" hangingPunct="1"/>
            <a:r>
              <a:rPr lang="en-US" altLang="ko-KR" dirty="0" smtClean="0">
                <a:solidFill>
                  <a:srgbClr val="002060"/>
                </a:solidFill>
              </a:rPr>
              <a:t>Virtual Machine Concept</a:t>
            </a:r>
          </a:p>
          <a:p>
            <a:pPr eaLnBrk="1" hangingPunct="1"/>
            <a:r>
              <a:rPr lang="en-US" altLang="ko-KR" dirty="0" smtClean="0"/>
              <a:t>Data representation</a:t>
            </a:r>
          </a:p>
          <a:p>
            <a:pPr eaLnBrk="1" hangingPunct="1"/>
            <a:r>
              <a:rPr lang="en-US" altLang="ko-KR" dirty="0" smtClean="0"/>
              <a:t>Boolean Operations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8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Virtual Machines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405" y="1484784"/>
            <a:ext cx="7865043" cy="5373216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ea typeface="굴림" charset="-127"/>
              </a:rPr>
              <a:t>Tanenbaum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Virtual machine concept</a:t>
            </a:r>
          </a:p>
          <a:p>
            <a:r>
              <a:rPr lang="en-US" altLang="ko-KR" sz="2000" dirty="0">
                <a:ea typeface="굴림" charset="-127"/>
              </a:rPr>
              <a:t>Programming Language analogy:</a:t>
            </a:r>
          </a:p>
          <a:p>
            <a:pPr lvl="1"/>
            <a:r>
              <a:rPr lang="en-US" altLang="ko-KR" sz="2000" dirty="0">
                <a:ea typeface="굴림" charset="-127"/>
              </a:rPr>
              <a:t>Each computer has a native machine language (language L0) that runs directly on its hardware</a:t>
            </a:r>
          </a:p>
          <a:p>
            <a:pPr lvl="1"/>
            <a:r>
              <a:rPr lang="en-US" altLang="ko-KR" sz="2000" dirty="0">
                <a:ea typeface="굴림" charset="-127"/>
              </a:rPr>
              <a:t>A more human-friendly language is usually constructed above machine language, called Language </a:t>
            </a:r>
            <a:r>
              <a:rPr lang="en-US" altLang="ko-KR" sz="2000" dirty="0" smtClean="0">
                <a:ea typeface="굴림" charset="-127"/>
              </a:rPr>
              <a:t>L1</a:t>
            </a:r>
          </a:p>
          <a:p>
            <a:r>
              <a:rPr lang="en-US" altLang="ko-KR" sz="2300" dirty="0" smtClean="0">
                <a:ea typeface="굴림" charset="-127"/>
              </a:rPr>
              <a:t>Programs </a:t>
            </a:r>
            <a:r>
              <a:rPr lang="en-US" altLang="ko-KR" sz="2400" dirty="0">
                <a:ea typeface="굴림" charset="-127"/>
              </a:rPr>
              <a:t>written in L1 can run two different ways:</a:t>
            </a:r>
          </a:p>
          <a:p>
            <a:pPr lvl="1"/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Interpretation</a:t>
            </a:r>
            <a:r>
              <a:rPr lang="en-US" altLang="ko-KR" sz="2000" dirty="0">
                <a:ea typeface="굴림" charset="-127"/>
              </a:rPr>
              <a:t> – L0 program interprets and executes L1 instructions one by one</a:t>
            </a:r>
          </a:p>
          <a:p>
            <a:pPr lvl="1"/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Translation</a:t>
            </a:r>
            <a:r>
              <a:rPr lang="en-US" altLang="ko-KR" sz="2000" dirty="0">
                <a:ea typeface="굴림" charset="-127"/>
              </a:rPr>
              <a:t> – L1 program is completely translated into an L0 program, which then runs on the computer hardware</a:t>
            </a:r>
          </a:p>
          <a:p>
            <a:pPr lvl="1"/>
            <a:endParaRPr lang="en-US" altLang="ko-KR" sz="2000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1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Translating Languages</a:t>
            </a:r>
          </a:p>
        </p:txBody>
      </p:sp>
      <p:sp>
        <p:nvSpPr>
          <p:cNvPr id="92163" name="Text Box 1027"/>
          <p:cNvSpPr txBox="1">
            <a:spLocks noChangeArrowheads="1"/>
          </p:cNvSpPr>
          <p:nvPr/>
        </p:nvSpPr>
        <p:spPr bwMode="auto">
          <a:xfrm>
            <a:off x="685800" y="1591146"/>
            <a:ext cx="7054552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charset="-127"/>
              </a:rPr>
              <a:t>English:</a:t>
            </a:r>
            <a:r>
              <a:rPr lang="en-US" altLang="ko-KR">
                <a:ea typeface="굴림" charset="-127"/>
              </a:rPr>
              <a:t> Display the sum of A times B plus C.</a:t>
            </a:r>
          </a:p>
        </p:txBody>
      </p:sp>
      <p:sp>
        <p:nvSpPr>
          <p:cNvPr id="92164" name="Text Box 1028"/>
          <p:cNvSpPr txBox="1">
            <a:spLocks noChangeArrowheads="1"/>
          </p:cNvSpPr>
          <p:nvPr/>
        </p:nvSpPr>
        <p:spPr bwMode="auto">
          <a:xfrm>
            <a:off x="685800" y="2734146"/>
            <a:ext cx="460628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charset="-127"/>
              </a:rPr>
              <a:t>C++:</a:t>
            </a:r>
            <a:r>
              <a:rPr lang="en-US" altLang="ko-KR">
                <a:ea typeface="굴림" charset="-127"/>
              </a:rPr>
              <a:t>  cout &lt;&lt; (A * B + C);</a:t>
            </a:r>
          </a:p>
        </p:txBody>
      </p:sp>
      <p:sp>
        <p:nvSpPr>
          <p:cNvPr id="92165" name="Text Box 1029"/>
          <p:cNvSpPr txBox="1">
            <a:spLocks noChangeArrowheads="1"/>
          </p:cNvSpPr>
          <p:nvPr/>
        </p:nvSpPr>
        <p:spPr bwMode="auto">
          <a:xfrm>
            <a:off x="685800" y="3953346"/>
            <a:ext cx="3200400" cy="2160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tx2"/>
                </a:solidFill>
                <a:ea typeface="굴림" charset="-127"/>
              </a:rPr>
              <a:t>Assembly Language: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 err="1">
                <a:ea typeface="굴림" charset="-127"/>
              </a:rPr>
              <a:t>mov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eax,A</a:t>
            </a:r>
            <a:endParaRPr lang="en-US" altLang="ko-KR" dirty="0">
              <a:ea typeface="굴림" charset="-127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dirty="0" err="1">
                <a:ea typeface="굴림" charset="-127"/>
              </a:rPr>
              <a:t>mul</a:t>
            </a:r>
            <a:r>
              <a:rPr lang="en-US" altLang="ko-KR" dirty="0">
                <a:ea typeface="굴림" charset="-127"/>
              </a:rPr>
              <a:t> B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add </a:t>
            </a:r>
            <a:r>
              <a:rPr lang="en-US" altLang="ko-KR" dirty="0" err="1">
                <a:ea typeface="굴림" charset="-127"/>
              </a:rPr>
              <a:t>eax,C</a:t>
            </a:r>
            <a:endParaRPr lang="en-US" altLang="ko-KR" dirty="0">
              <a:ea typeface="굴림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call </a:t>
            </a:r>
            <a:r>
              <a:rPr lang="en-US" altLang="ko-KR" dirty="0" err="1">
                <a:ea typeface="굴림" charset="-127"/>
              </a:rPr>
              <a:t>WriteInt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2166" name="Text Box 1030"/>
          <p:cNvSpPr txBox="1">
            <a:spLocks noChangeArrowheads="1"/>
          </p:cNvSpPr>
          <p:nvPr/>
        </p:nvSpPr>
        <p:spPr bwMode="auto">
          <a:xfrm>
            <a:off x="4724400" y="3953346"/>
            <a:ext cx="4096072" cy="2427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tx2"/>
                </a:solidFill>
                <a:ea typeface="굴림" charset="-127"/>
              </a:rPr>
              <a:t>Intel Machine Language: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A1 00000000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F7 25 00000004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03 05 00000008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E8 00500000</a:t>
            </a:r>
          </a:p>
        </p:txBody>
      </p:sp>
      <p:sp>
        <p:nvSpPr>
          <p:cNvPr id="92167" name="Line 1031"/>
          <p:cNvSpPr>
            <a:spLocks noChangeShapeType="1"/>
          </p:cNvSpPr>
          <p:nvPr/>
        </p:nvSpPr>
        <p:spPr bwMode="auto">
          <a:xfrm>
            <a:off x="1981200" y="2276946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ko-KR" altLang="en-US"/>
          </a:p>
        </p:txBody>
      </p:sp>
      <p:sp>
        <p:nvSpPr>
          <p:cNvPr id="92168" name="Line 1032"/>
          <p:cNvSpPr>
            <a:spLocks noChangeShapeType="1"/>
          </p:cNvSpPr>
          <p:nvPr/>
        </p:nvSpPr>
        <p:spPr bwMode="auto">
          <a:xfrm>
            <a:off x="1981200" y="3419946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ko-KR" altLang="en-US"/>
          </a:p>
        </p:txBody>
      </p:sp>
      <p:sp>
        <p:nvSpPr>
          <p:cNvPr id="92169" name="Line 1033"/>
          <p:cNvSpPr>
            <a:spLocks noChangeShapeType="1"/>
          </p:cNvSpPr>
          <p:nvPr/>
        </p:nvSpPr>
        <p:spPr bwMode="auto">
          <a:xfrm>
            <a:off x="3886200" y="4867746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62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Specific Machine Levels</a:t>
            </a:r>
            <a:endParaRPr lang="en-US" altLang="ko-KR" sz="2400" i="1">
              <a:ea typeface="굴림" charset="-127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715000" y="4724400"/>
            <a:ext cx="2971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43" y="2316162"/>
            <a:ext cx="3810000" cy="33988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69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High-Level Language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6477000" cy="27432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Level 4</a:t>
            </a:r>
          </a:p>
          <a:p>
            <a:r>
              <a:rPr lang="en-US" altLang="ko-KR">
                <a:ea typeface="굴림" charset="-127"/>
              </a:rPr>
              <a:t>Application-oriented languages</a:t>
            </a:r>
          </a:p>
          <a:p>
            <a:pPr lvl="1"/>
            <a:r>
              <a:rPr lang="en-US" altLang="ko-KR" sz="2400">
                <a:ea typeface="굴림" charset="-127"/>
              </a:rPr>
              <a:t>C++, Java, Pascal, Visual Basic . . .</a:t>
            </a:r>
          </a:p>
          <a:p>
            <a:r>
              <a:rPr lang="en-US" altLang="ko-KR">
                <a:ea typeface="굴림" charset="-127"/>
              </a:rPr>
              <a:t>Programs compile into assembly language (Level 4)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40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Assembly Language</a:t>
            </a:r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6477000" cy="2819400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ea typeface="굴림" charset="-127"/>
              </a:rPr>
              <a:t>Level 3</a:t>
            </a:r>
          </a:p>
          <a:p>
            <a:r>
              <a:rPr lang="en-US" altLang="ko-KR" dirty="0">
                <a:ea typeface="굴림" charset="-127"/>
              </a:rPr>
              <a:t>Instruction mnemonics that have </a:t>
            </a:r>
            <a:r>
              <a:rPr lang="en-US" altLang="ko-KR" dirty="0" smtClean="0">
                <a:ea typeface="굴림" charset="-127"/>
              </a:rPr>
              <a:t>an </a:t>
            </a:r>
            <a:r>
              <a:rPr lang="en-US" altLang="ko-KR" dirty="0">
                <a:ea typeface="굴림" charset="-127"/>
              </a:rPr>
              <a:t>one-to-one correspondence to machine language</a:t>
            </a:r>
          </a:p>
          <a:p>
            <a:r>
              <a:rPr lang="en-US" altLang="ko-KR" dirty="0">
                <a:ea typeface="굴림" charset="-127"/>
              </a:rPr>
              <a:t>Programs are translated into Instruction Set Architecture Level - machine language (Level 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9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Instruction Set Architecture (ISA)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6477000" cy="2667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Level 2</a:t>
            </a:r>
          </a:p>
          <a:p>
            <a:r>
              <a:rPr lang="en-US" altLang="ko-KR">
                <a:ea typeface="굴림" charset="-127"/>
              </a:rPr>
              <a:t>Also known as </a:t>
            </a:r>
            <a:r>
              <a:rPr lang="en-US" altLang="ko-KR">
                <a:solidFill>
                  <a:schemeClr val="tx2"/>
                </a:solidFill>
                <a:ea typeface="굴림" charset="-127"/>
              </a:rPr>
              <a:t>conventional machine language</a:t>
            </a:r>
          </a:p>
          <a:p>
            <a:r>
              <a:rPr lang="en-US" altLang="ko-KR">
                <a:ea typeface="굴림" charset="-127"/>
              </a:rPr>
              <a:t>Executed by Level 1 (Digital Logic)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9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Digital Logic</a:t>
            </a:r>
          </a:p>
        </p:txBody>
      </p:sp>
      <p:sp>
        <p:nvSpPr>
          <p:cNvPr id="8397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6477000" cy="2667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Level 1</a:t>
            </a:r>
          </a:p>
          <a:p>
            <a:r>
              <a:rPr lang="en-US" altLang="ko-KR" dirty="0">
                <a:ea typeface="굴림" charset="-127"/>
              </a:rPr>
              <a:t>CPU, constructed from digital logic gates</a:t>
            </a:r>
          </a:p>
          <a:p>
            <a:r>
              <a:rPr lang="en-US" altLang="ko-KR" dirty="0">
                <a:ea typeface="굴림" charset="-127"/>
              </a:rPr>
              <a:t>System bus</a:t>
            </a:r>
          </a:p>
          <a:p>
            <a:r>
              <a:rPr lang="en-US" altLang="ko-KR" dirty="0">
                <a:ea typeface="굴림" charset="-127"/>
              </a:rPr>
              <a:t>Memory</a:t>
            </a:r>
          </a:p>
          <a:p>
            <a:r>
              <a:rPr lang="en-US" altLang="ko-KR" dirty="0">
                <a:ea typeface="굴림" charset="-127"/>
              </a:rPr>
              <a:t>Implemented using bipolar transistors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7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Welcome to Assembly Language</a:t>
            </a:r>
          </a:p>
          <a:p>
            <a:pPr eaLnBrk="1" hangingPunct="1"/>
            <a:r>
              <a:rPr lang="en-US" altLang="ko-KR" dirty="0" smtClean="0"/>
              <a:t>Virtual Machine Concept</a:t>
            </a:r>
          </a:p>
          <a:p>
            <a:pPr eaLnBrk="1" hangingPunct="1"/>
            <a:r>
              <a:rPr lang="en-US" altLang="ko-KR" dirty="0" smtClean="0">
                <a:solidFill>
                  <a:srgbClr val="002060"/>
                </a:solidFill>
              </a:rPr>
              <a:t>Data representation</a:t>
            </a:r>
          </a:p>
          <a:p>
            <a:pPr eaLnBrk="1" hangingPunct="1"/>
            <a:r>
              <a:rPr lang="en-US" altLang="ko-KR" dirty="0" smtClean="0"/>
              <a:t>Boolean Operations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9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Data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12912"/>
            <a:ext cx="8686800" cy="273481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Binary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0/off/0v, 1/on/5v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Bits, bytes, words and D-words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word: 16-bits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double word: 32bits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quad word: 64bits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47800" y="5018112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1 0 1 1 0  1 0 1      1 0 1 1 0 1 0 1 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447800" y="4865712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447800" y="48657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429000" y="48657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733800" y="4865712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733800" y="48657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5715000" y="48657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447800" y="5780112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447800" y="56277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867400" y="56277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819400" y="5780112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word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981200" y="4408512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byte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191000" y="4408512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byte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265863" y="5018112"/>
            <a:ext cx="62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bits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5791200" y="5246712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 of the course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984" y="1484784"/>
            <a:ext cx="8229600" cy="5001419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Intro. to computer system organization</a:t>
            </a:r>
          </a:p>
          <a:p>
            <a:r>
              <a:rPr lang="en-US" altLang="ko-KR" sz="1600" dirty="0" smtClean="0"/>
              <a:t>Processor architecture and design</a:t>
            </a:r>
          </a:p>
          <a:p>
            <a:r>
              <a:rPr lang="en-US" altLang="ko-KR" sz="1600" dirty="0" smtClean="0"/>
              <a:t>I/O organization</a:t>
            </a:r>
          </a:p>
          <a:p>
            <a:r>
              <a:rPr lang="en-US" altLang="ko-KR" sz="1600" dirty="0" smtClean="0"/>
              <a:t>Chap 1: Basic Concepts</a:t>
            </a:r>
          </a:p>
          <a:p>
            <a:r>
              <a:rPr lang="en-US" altLang="ko-KR" sz="1600" dirty="0" smtClean="0"/>
              <a:t>Chap 2: x86 Processor Architecture</a:t>
            </a:r>
          </a:p>
          <a:p>
            <a:r>
              <a:rPr lang="en-US" altLang="ko-KR" sz="1600" dirty="0" smtClean="0"/>
              <a:t>Chap 3: Assembly Language Fundamentals</a:t>
            </a:r>
          </a:p>
          <a:p>
            <a:r>
              <a:rPr lang="en-US" altLang="ko-KR" sz="1600" dirty="0" smtClean="0"/>
              <a:t>Chap 4: Data Transfers, Addressing, and Arithmetic</a:t>
            </a:r>
          </a:p>
          <a:p>
            <a:r>
              <a:rPr lang="en-US" altLang="ko-KR" sz="1600" dirty="0" smtClean="0"/>
              <a:t>Chap 5: Procedures</a:t>
            </a:r>
          </a:p>
          <a:p>
            <a:r>
              <a:rPr lang="en-US" altLang="ko-KR" sz="1600" dirty="0" smtClean="0"/>
              <a:t>Chap 6: Conditional Processing</a:t>
            </a:r>
          </a:p>
          <a:p>
            <a:r>
              <a:rPr lang="en-US" altLang="ko-KR" sz="1600" dirty="0" smtClean="0"/>
              <a:t>Chap 7: Integer Arithmetic</a:t>
            </a:r>
          </a:p>
          <a:p>
            <a:r>
              <a:rPr lang="en-US" altLang="ko-KR" sz="1600" dirty="0" smtClean="0"/>
              <a:t>Chap 8: Advanced Procedures</a:t>
            </a:r>
          </a:p>
          <a:p>
            <a:r>
              <a:rPr lang="en-US" altLang="ko-KR" sz="1600" dirty="0" smtClean="0"/>
              <a:t>Chap 9: Strings and Arrays</a:t>
            </a:r>
          </a:p>
          <a:p>
            <a:r>
              <a:rPr lang="en-US" altLang="ko-KR" sz="1600" dirty="0" smtClean="0"/>
              <a:t>Chap 10: Structures and Macros</a:t>
            </a:r>
          </a:p>
          <a:p>
            <a:r>
              <a:rPr lang="en-US" altLang="ko-KR" sz="1600" dirty="0" smtClean="0"/>
              <a:t>Chap 11: MS-Windows Programming</a:t>
            </a:r>
          </a:p>
          <a:p>
            <a:r>
              <a:rPr lang="en-US" altLang="ko-KR" sz="1600" dirty="0" smtClean="0"/>
              <a:t>Chap 12: Floating-Point Processing and Instruction Encoding</a:t>
            </a:r>
          </a:p>
          <a:p>
            <a:r>
              <a:rPr lang="en-US" altLang="ko-KR" sz="1600" dirty="0" smtClean="0"/>
              <a:t>Chap 13: High-Level Language Interface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5020091" y="1556792"/>
            <a:ext cx="1143008" cy="1753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05076" y="2128155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Computer System </a:t>
            </a:r>
          </a:p>
          <a:p>
            <a:r>
              <a:rPr lang="en-US" altLang="ko-KR" dirty="0" smtClean="0"/>
              <a:t>Organization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5000628" y="3501008"/>
            <a:ext cx="1143008" cy="11555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05076" y="3917892"/>
            <a:ext cx="2555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Basic Assembly </a:t>
            </a:r>
          </a:p>
          <a:p>
            <a:r>
              <a:rPr lang="en-US" altLang="ko-KR" dirty="0" smtClean="0"/>
              <a:t>Language</a:t>
            </a:r>
            <a:endParaRPr lang="ko-KR" altLang="en-US" dirty="0"/>
          </a:p>
        </p:txBody>
      </p:sp>
      <p:sp>
        <p:nvSpPr>
          <p:cNvPr id="8" name="오른쪽 중괄호 7"/>
          <p:cNvSpPr/>
          <p:nvPr/>
        </p:nvSpPr>
        <p:spPr>
          <a:xfrm>
            <a:off x="5000628" y="4797152"/>
            <a:ext cx="1143008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05076" y="5589240"/>
            <a:ext cx="235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 Assembly </a:t>
            </a:r>
          </a:p>
          <a:p>
            <a:r>
              <a:rPr lang="en-US" altLang="ko-KR" dirty="0" smtClean="0"/>
              <a:t>Programming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40B25D-5B80-4D69-9C9C-C2A58135AFA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Data Representation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24744"/>
            <a:ext cx="8686800" cy="519985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Various number systems</a:t>
            </a:r>
          </a:p>
          <a:p>
            <a:pPr eaLnBrk="1" hangingPunct="1"/>
            <a:endParaRPr lang="en-US" altLang="ko-KR" dirty="0" smtClean="0"/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958442"/>
              </p:ext>
            </p:extLst>
          </p:nvPr>
        </p:nvGraphicFramePr>
        <p:xfrm>
          <a:off x="1547664" y="1556792"/>
          <a:ext cx="65468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문서" r:id="rId3" imgW="6553080" imgH="2375640" progId="Word.Document.8">
                  <p:embed/>
                </p:oleObj>
              </mc:Choice>
              <mc:Fallback>
                <p:oleObj name="문서" r:id="rId3" imgW="6553080" imgH="2375640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556792"/>
                        <a:ext cx="654685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996437"/>
              </p:ext>
            </p:extLst>
          </p:nvPr>
        </p:nvGraphicFramePr>
        <p:xfrm>
          <a:off x="1547664" y="3573016"/>
          <a:ext cx="6769100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문서" r:id="rId5" imgW="6489000" imgH="3620160" progId="Word.Document.8">
                  <p:embed/>
                </p:oleObj>
              </mc:Choice>
              <mc:Fallback>
                <p:oleObj name="문서" r:id="rId5" imgW="6489000" imgH="362016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73016"/>
                        <a:ext cx="6769100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Data Representation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Translating unsigned binary integers to decimal</a:t>
            </a:r>
          </a:p>
          <a:p>
            <a:pPr lvl="1"/>
            <a:r>
              <a:rPr lang="en-US" altLang="ko-KR" i="1" dirty="0" smtClean="0"/>
              <a:t>Bin = D</a:t>
            </a:r>
            <a:r>
              <a:rPr lang="en-US" altLang="ko-KR" i="1" baseline="-25000" dirty="0" smtClean="0"/>
              <a:t>n-1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n-2</a:t>
            </a:r>
            <a:r>
              <a:rPr lang="en-US" altLang="ko-KR" dirty="0" smtClean="0"/>
              <a:t> …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1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0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(e.g.) 0 0 0 0 1 0 0 1 = 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7 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6</a:t>
            </a:r>
            <a:r>
              <a:rPr lang="en-US" altLang="ko-KR" i="1" dirty="0" smtClean="0"/>
              <a:t> D</a:t>
            </a:r>
            <a:r>
              <a:rPr lang="en-US" altLang="ko-KR" i="1" baseline="-25000" dirty="0" smtClean="0"/>
              <a:t>5 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4 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3 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2 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1 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0</a:t>
            </a:r>
            <a:endParaRPr lang="en-US" altLang="ko-KR" i="1" dirty="0" smtClean="0"/>
          </a:p>
          <a:p>
            <a:pPr lvl="1" eaLnBrk="1" hangingPunct="1"/>
            <a:r>
              <a:rPr lang="en-US" altLang="ko-KR" i="1" dirty="0" smtClean="0"/>
              <a:t>Dec</a:t>
            </a:r>
            <a:r>
              <a:rPr lang="en-US" altLang="ko-KR" dirty="0" smtClean="0"/>
              <a:t> = (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n-1</a:t>
            </a:r>
            <a:r>
              <a:rPr lang="en-US" altLang="ko-KR" dirty="0" smtClean="0"/>
              <a:t>X2</a:t>
            </a:r>
            <a:r>
              <a:rPr lang="en-US" altLang="ko-KR" baseline="30000" dirty="0" smtClean="0"/>
              <a:t>n-1</a:t>
            </a:r>
            <a:r>
              <a:rPr lang="en-US" altLang="ko-KR" dirty="0" smtClean="0"/>
              <a:t>) + (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n-2</a:t>
            </a:r>
            <a:r>
              <a:rPr lang="en-US" altLang="ko-KR" dirty="0" smtClean="0"/>
              <a:t>X2</a:t>
            </a:r>
            <a:r>
              <a:rPr lang="en-US" altLang="ko-KR" baseline="30000" dirty="0" smtClean="0"/>
              <a:t>n-2</a:t>
            </a:r>
            <a:r>
              <a:rPr lang="en-US" altLang="ko-KR" dirty="0" smtClean="0"/>
              <a:t>) + …+(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1</a:t>
            </a:r>
            <a:r>
              <a:rPr lang="en-US" altLang="ko-KR" dirty="0" smtClean="0"/>
              <a:t>X2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) + (</a:t>
            </a:r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0</a:t>
            </a:r>
            <a:r>
              <a:rPr lang="en-US" altLang="ko-KR" dirty="0" smtClean="0"/>
              <a:t>X2</a:t>
            </a:r>
            <a:r>
              <a:rPr lang="en-US" altLang="ko-KR" baseline="30000" dirty="0" smtClean="0"/>
              <a:t>0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(e.g.) 0 0 0 0 1 0 0 1 = (1X2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) + (1X2</a:t>
            </a:r>
            <a:r>
              <a:rPr lang="en-US" altLang="ko-KR" baseline="30000" dirty="0" smtClean="0"/>
              <a:t>0</a:t>
            </a:r>
            <a:r>
              <a:rPr lang="en-US" altLang="ko-KR" dirty="0" smtClean="0"/>
              <a:t>) = 9 D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ebdings" pitchFamily="18" charset="2"/>
              <a:buNone/>
            </a:pPr>
            <a:endParaRPr lang="en-US" altLang="ko-KR" dirty="0" smtClean="0"/>
          </a:p>
        </p:txBody>
      </p:sp>
      <p:graphicFrame>
        <p:nvGraphicFramePr>
          <p:cNvPr id="1950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85332"/>
              </p:ext>
            </p:extLst>
          </p:nvPr>
        </p:nvGraphicFramePr>
        <p:xfrm>
          <a:off x="971600" y="4221088"/>
          <a:ext cx="5943600" cy="211836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Data Representation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Translating unsigned decimal integers to binary</a:t>
            </a:r>
          </a:p>
          <a:p>
            <a:pPr lvl="1" eaLnBrk="1" hangingPunct="1"/>
            <a:r>
              <a:rPr lang="en-US" altLang="ko-KR" dirty="0" smtClean="0"/>
              <a:t>37D </a:t>
            </a:r>
            <a:r>
              <a:rPr lang="en-US" altLang="ko-KR" dirty="0" smtClean="0">
                <a:sym typeface="Wingdings" pitchFamily="2" charset="2"/>
              </a:rPr>
              <a:t>100101B</a:t>
            </a:r>
          </a:p>
          <a:p>
            <a:pPr lvl="1" eaLnBrk="1" hangingPunct="1"/>
            <a:r>
              <a:rPr lang="en-US" altLang="ko-KR" dirty="0" smtClean="0">
                <a:sym typeface="Wingdings" pitchFamily="2" charset="2"/>
              </a:rPr>
              <a:t>Divide decimal by 2 repeatedly, save remainder as binary digit</a:t>
            </a: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graphicFrame>
        <p:nvGraphicFramePr>
          <p:cNvPr id="2360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26918"/>
              </p:ext>
            </p:extLst>
          </p:nvPr>
        </p:nvGraphicFramePr>
        <p:xfrm>
          <a:off x="1403648" y="3573016"/>
          <a:ext cx="5943600" cy="2953112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Quotient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37/2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8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18/2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9/2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4/2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Data Representation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546092"/>
            <a:ext cx="7727776" cy="34670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/>
              <a:t>Binary addition</a:t>
            </a:r>
          </a:p>
          <a:p>
            <a:pPr lvl="1" eaLnBrk="1" hangingPunct="1"/>
            <a:r>
              <a:rPr lang="en-US" altLang="ko-KR" sz="1800" dirty="0" smtClean="0"/>
              <a:t>0 + 0 = 0, 0 + 1 = 1, 1 + 0 = 1, 1 + 1 = 10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 smtClean="0"/>
          </a:p>
          <a:p>
            <a:endParaRPr lang="en-US" altLang="ko-KR" sz="2100" dirty="0" smtClean="0"/>
          </a:p>
          <a:p>
            <a:r>
              <a:rPr lang="en-US" altLang="ko-KR" sz="2100" dirty="0" smtClean="0"/>
              <a:t>Ranges of unsigned integers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eaLnBrk="1" hangingPunct="1">
              <a:buFont typeface="Webdings" pitchFamily="18" charset="2"/>
              <a:buNone/>
            </a:pPr>
            <a:endParaRPr lang="en-US" altLang="ko-KR" sz="2000" dirty="0" smtClean="0"/>
          </a:p>
        </p:txBody>
      </p:sp>
      <p:graphicFrame>
        <p:nvGraphicFramePr>
          <p:cNvPr id="24655" name="Group 7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3375083"/>
              </p:ext>
            </p:extLst>
          </p:nvPr>
        </p:nvGraphicFramePr>
        <p:xfrm>
          <a:off x="827584" y="4509120"/>
          <a:ext cx="7993062" cy="2027412"/>
        </p:xfrm>
        <a:graphic>
          <a:graphicData uri="http://schemas.openxmlformats.org/drawingml/2006/table">
            <a:tbl>
              <a:tblPr/>
              <a:tblGrid>
                <a:gridCol w="2519362"/>
                <a:gridCol w="3600450"/>
                <a:gridCol w="1873250"/>
              </a:tblGrid>
              <a:tr h="254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Storage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9FBF4"/>
                        </a:gs>
                        <a:gs pos="10000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Range (low – high)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9FBF4"/>
                        </a:gs>
                        <a:gs pos="10000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Power of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9FBF4"/>
                        </a:gs>
                        <a:gs pos="10000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Unsigned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 to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 to (2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8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–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62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Unsigned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 to 65,536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 to (2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16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Unsigned D-word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 to 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 to (2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32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Unsigned Q-word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 to 18,446,744,073,709,551,615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 to (2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64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6389" name="Text Box 32"/>
          <p:cNvSpPr txBox="1">
            <a:spLocks noChangeArrowheads="1"/>
          </p:cNvSpPr>
          <p:nvPr/>
        </p:nvSpPr>
        <p:spPr bwMode="auto">
          <a:xfrm>
            <a:off x="2244296" y="2396521"/>
            <a:ext cx="614924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dirty="0">
                <a:latin typeface="Times New Roman" pitchFamily="18" charset="0"/>
              </a:rPr>
              <a:t>                   </a:t>
            </a:r>
            <a:r>
              <a:rPr lang="en-US" altLang="ko-KR" dirty="0" smtClean="0">
                <a:latin typeface="Times New Roman" pitchFamily="18" charset="0"/>
              </a:rPr>
              <a:t>0 </a:t>
            </a:r>
            <a:r>
              <a:rPr lang="en-US" altLang="ko-KR" dirty="0">
                <a:latin typeface="Times New Roman" pitchFamily="18" charset="0"/>
              </a:rPr>
              <a:t>0 0 0 </a:t>
            </a:r>
            <a:r>
              <a:rPr lang="en-US" altLang="ko-KR" dirty="0" smtClean="0">
                <a:latin typeface="Times New Roman" pitchFamily="18" charset="0"/>
              </a:rPr>
              <a:t>0 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</a:rPr>
              <a:t>0 0 </a:t>
            </a:r>
            <a:r>
              <a:rPr lang="en-US" altLang="ko-KR" dirty="0" smtClean="0">
                <a:latin typeface="Times New Roman" pitchFamily="18" charset="0"/>
              </a:rPr>
              <a:t>(</a:t>
            </a:r>
            <a:r>
              <a:rPr lang="en-US" altLang="ko-KR" dirty="0">
                <a:latin typeface="Times New Roman" pitchFamily="18" charset="0"/>
              </a:rPr>
              <a:t>4)                    </a:t>
            </a:r>
          </a:p>
          <a:p>
            <a:pPr algn="ctr" eaLnBrk="1" hangingPunct="1"/>
            <a:r>
              <a:rPr lang="en-US" altLang="ko-KR" dirty="0">
                <a:latin typeface="Times New Roman" pitchFamily="18" charset="0"/>
              </a:rPr>
              <a:t>0 0 0 0 0 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ko-KR" dirty="0">
                <a:latin typeface="Times New Roman" pitchFamily="18" charset="0"/>
              </a:rPr>
              <a:t> 1 </a:t>
            </a:r>
            <a:r>
              <a:rPr lang="en-US" altLang="ko-KR" dirty="0" smtClean="0">
                <a:latin typeface="Times New Roman" pitchFamily="18" charset="0"/>
              </a:rPr>
              <a:t>1 </a:t>
            </a:r>
            <a:r>
              <a:rPr lang="en-US" altLang="ko-KR" dirty="0">
                <a:latin typeface="Times New Roman" pitchFamily="18" charset="0"/>
              </a:rPr>
              <a:t>(7) </a:t>
            </a:r>
          </a:p>
          <a:p>
            <a:pPr algn="ctr" eaLnBrk="1" hangingPunct="1"/>
            <a:r>
              <a:rPr lang="en-US" altLang="ko-KR" dirty="0">
                <a:latin typeface="Times New Roman" pitchFamily="18" charset="0"/>
              </a:rPr>
              <a:t> +  </a:t>
            </a:r>
            <a:r>
              <a:rPr lang="en-US" altLang="ko-KR" dirty="0" smtClean="0">
                <a:latin typeface="Times New Roman" pitchFamily="18" charset="0"/>
              </a:rPr>
              <a:t>--------------------------      </a:t>
            </a:r>
            <a:endParaRPr lang="en-US" altLang="ko-KR" dirty="0">
              <a:latin typeface="Times New Roman" pitchFamily="18" charset="0"/>
            </a:endParaRPr>
          </a:p>
          <a:p>
            <a:pPr algn="ctr" eaLnBrk="1" hangingPunct="1"/>
            <a:r>
              <a:rPr lang="en-US" altLang="ko-KR" dirty="0">
                <a:latin typeface="Times New Roman" pitchFamily="18" charset="0"/>
              </a:rPr>
              <a:t>                        0 0 0 0 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ko-KR" dirty="0">
                <a:latin typeface="Times New Roman" pitchFamily="18" charset="0"/>
              </a:rPr>
              <a:t> 0 1 1 (11)                     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22125E45-CF6B-4A93-BD72-884A64B7490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Data Representation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84784"/>
            <a:ext cx="8304213" cy="5068416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Converting unsigned hexadecimal to decimal</a:t>
            </a:r>
          </a:p>
          <a:p>
            <a:pPr lvl="1" eaLnBrk="1" hangingPunct="1"/>
            <a:r>
              <a:rPr lang="en-US" altLang="ko-KR" sz="1800" i="1" dirty="0" smtClean="0"/>
              <a:t>4-digit Hexadecimal integer: D</a:t>
            </a:r>
            <a:r>
              <a:rPr lang="en-US" altLang="ko-KR" sz="1800" i="1" baseline="-25000" dirty="0" smtClean="0"/>
              <a:t>3</a:t>
            </a:r>
            <a:r>
              <a:rPr lang="en-US" altLang="ko-KR" sz="1800" i="1" dirty="0" smtClean="0"/>
              <a:t>D</a:t>
            </a:r>
            <a:r>
              <a:rPr lang="en-US" altLang="ko-KR" sz="1800" i="1" baseline="-25000" dirty="0" smtClean="0"/>
              <a:t>2</a:t>
            </a:r>
            <a:r>
              <a:rPr lang="en-US" altLang="ko-KR" sz="1800" i="1" dirty="0" smtClean="0"/>
              <a:t>D</a:t>
            </a:r>
            <a:r>
              <a:rPr lang="en-US" altLang="ko-KR" sz="1800" i="1" baseline="-25000" dirty="0" smtClean="0"/>
              <a:t>1</a:t>
            </a:r>
            <a:r>
              <a:rPr lang="en-US" altLang="ko-KR" sz="1800" i="1" dirty="0" smtClean="0"/>
              <a:t>D</a:t>
            </a:r>
            <a:r>
              <a:rPr lang="en-US" altLang="ko-KR" sz="1800" i="1" baseline="-25000" dirty="0" smtClean="0"/>
              <a:t>0</a:t>
            </a:r>
          </a:p>
          <a:p>
            <a:pPr lvl="2"/>
            <a:r>
              <a:rPr lang="en-US" altLang="ko-KR" sz="1500" i="1" dirty="0" smtClean="0"/>
              <a:t>Dec</a:t>
            </a:r>
            <a:r>
              <a:rPr lang="en-US" altLang="ko-KR" sz="1500" dirty="0" smtClean="0"/>
              <a:t> = (</a:t>
            </a:r>
            <a:r>
              <a:rPr lang="en-US" altLang="ko-KR" sz="1500" i="1" dirty="0" smtClean="0"/>
              <a:t>D</a:t>
            </a:r>
            <a:r>
              <a:rPr lang="en-US" altLang="ko-KR" sz="1500" i="1" baseline="-25000" dirty="0" smtClean="0"/>
              <a:t>3</a:t>
            </a:r>
            <a:r>
              <a:rPr lang="en-US" altLang="ko-KR" sz="1500" dirty="0" smtClean="0"/>
              <a:t>X16</a:t>
            </a:r>
            <a:r>
              <a:rPr lang="en-US" altLang="ko-KR" sz="1500" baseline="30000" dirty="0" smtClean="0"/>
              <a:t>3</a:t>
            </a:r>
            <a:r>
              <a:rPr lang="en-US" altLang="ko-KR" sz="1500" dirty="0" smtClean="0"/>
              <a:t>) + (</a:t>
            </a:r>
            <a:r>
              <a:rPr lang="en-US" altLang="ko-KR" sz="1500" i="1" dirty="0" smtClean="0"/>
              <a:t>D</a:t>
            </a:r>
            <a:r>
              <a:rPr lang="en-US" altLang="ko-KR" sz="1500" i="1" baseline="-25000" dirty="0" smtClean="0"/>
              <a:t>2</a:t>
            </a:r>
            <a:r>
              <a:rPr lang="en-US" altLang="ko-KR" sz="1500" dirty="0" smtClean="0"/>
              <a:t>X16</a:t>
            </a:r>
            <a:r>
              <a:rPr lang="en-US" altLang="ko-KR" sz="1500" baseline="30000" dirty="0" smtClean="0"/>
              <a:t>2</a:t>
            </a:r>
            <a:r>
              <a:rPr lang="en-US" altLang="ko-KR" sz="1500" dirty="0" smtClean="0"/>
              <a:t>) +(</a:t>
            </a:r>
            <a:r>
              <a:rPr lang="en-US" altLang="ko-KR" sz="1500" i="1" dirty="0" smtClean="0"/>
              <a:t>D</a:t>
            </a:r>
            <a:r>
              <a:rPr lang="en-US" altLang="ko-KR" sz="1500" i="1" baseline="-25000" dirty="0" smtClean="0"/>
              <a:t>1</a:t>
            </a:r>
            <a:r>
              <a:rPr lang="en-US" altLang="ko-KR" sz="1500" dirty="0" smtClean="0"/>
              <a:t>X16</a:t>
            </a:r>
            <a:r>
              <a:rPr lang="en-US" altLang="ko-KR" sz="1500" baseline="30000" dirty="0" smtClean="0"/>
              <a:t>1</a:t>
            </a:r>
            <a:r>
              <a:rPr lang="en-US" altLang="ko-KR" sz="1500" dirty="0" smtClean="0"/>
              <a:t>) + (</a:t>
            </a:r>
            <a:r>
              <a:rPr lang="en-US" altLang="ko-KR" sz="1500" i="1" dirty="0" smtClean="0"/>
              <a:t>D</a:t>
            </a:r>
            <a:r>
              <a:rPr lang="en-US" altLang="ko-KR" sz="1500" i="1" baseline="-25000" dirty="0" smtClean="0"/>
              <a:t>0</a:t>
            </a:r>
            <a:r>
              <a:rPr lang="en-US" altLang="ko-KR" sz="1500" dirty="0" smtClean="0"/>
              <a:t>X16</a:t>
            </a:r>
            <a:r>
              <a:rPr lang="en-US" altLang="ko-KR" sz="1500" baseline="30000" dirty="0" smtClean="0"/>
              <a:t>0</a:t>
            </a:r>
            <a:r>
              <a:rPr lang="en-US" altLang="ko-KR" sz="1500" dirty="0" smtClean="0"/>
              <a:t>)</a:t>
            </a:r>
          </a:p>
          <a:p>
            <a:pPr lvl="1" eaLnBrk="1" hangingPunct="1"/>
            <a:r>
              <a:rPr lang="en-US" altLang="ko-KR" sz="1800" dirty="0" smtClean="0"/>
              <a:t>N-digit hexadecimal</a:t>
            </a:r>
          </a:p>
          <a:p>
            <a:pPr lvl="2"/>
            <a:r>
              <a:rPr lang="en-US" altLang="ko-KR" sz="1500" i="1" dirty="0" smtClean="0"/>
              <a:t>Dec</a:t>
            </a:r>
            <a:r>
              <a:rPr lang="en-US" altLang="ko-KR" sz="1500" dirty="0" smtClean="0"/>
              <a:t> = (</a:t>
            </a:r>
            <a:r>
              <a:rPr lang="en-US" altLang="ko-KR" sz="1500" i="1" dirty="0" smtClean="0"/>
              <a:t>D</a:t>
            </a:r>
            <a:r>
              <a:rPr lang="en-US" altLang="ko-KR" sz="1500" i="1" baseline="-25000" dirty="0" smtClean="0"/>
              <a:t>n-1</a:t>
            </a:r>
            <a:r>
              <a:rPr lang="en-US" altLang="ko-KR" sz="1500" dirty="0" smtClean="0"/>
              <a:t>X16</a:t>
            </a:r>
            <a:r>
              <a:rPr lang="en-US" altLang="ko-KR" sz="1500" baseline="30000" dirty="0" smtClean="0"/>
              <a:t>n-1</a:t>
            </a:r>
            <a:r>
              <a:rPr lang="en-US" altLang="ko-KR" sz="1500" dirty="0" smtClean="0"/>
              <a:t>) + (</a:t>
            </a:r>
            <a:r>
              <a:rPr lang="en-US" altLang="ko-KR" sz="1500" i="1" dirty="0" smtClean="0"/>
              <a:t>D</a:t>
            </a:r>
            <a:r>
              <a:rPr lang="en-US" altLang="ko-KR" sz="1500" i="1" baseline="-25000" dirty="0" smtClean="0"/>
              <a:t>n-2</a:t>
            </a:r>
            <a:r>
              <a:rPr lang="en-US" altLang="ko-KR" sz="1500" dirty="0" smtClean="0"/>
              <a:t>X16</a:t>
            </a:r>
            <a:r>
              <a:rPr lang="en-US" altLang="ko-KR" sz="1500" baseline="30000" dirty="0" smtClean="0"/>
              <a:t>n-2</a:t>
            </a:r>
            <a:r>
              <a:rPr lang="en-US" altLang="ko-KR" sz="1500" dirty="0" smtClean="0"/>
              <a:t>) + …+(</a:t>
            </a:r>
            <a:r>
              <a:rPr lang="en-US" altLang="ko-KR" sz="1500" i="1" dirty="0" smtClean="0"/>
              <a:t>D</a:t>
            </a:r>
            <a:r>
              <a:rPr lang="en-US" altLang="ko-KR" sz="1500" i="1" baseline="-25000" dirty="0" smtClean="0"/>
              <a:t>1</a:t>
            </a:r>
            <a:r>
              <a:rPr lang="en-US" altLang="ko-KR" sz="1500" dirty="0" smtClean="0"/>
              <a:t>X16</a:t>
            </a:r>
            <a:r>
              <a:rPr lang="en-US" altLang="ko-KR" sz="1500" baseline="30000" dirty="0" smtClean="0"/>
              <a:t>1</a:t>
            </a:r>
            <a:r>
              <a:rPr lang="en-US" altLang="ko-KR" sz="1500" dirty="0" smtClean="0"/>
              <a:t>) + (</a:t>
            </a:r>
            <a:r>
              <a:rPr lang="en-US" altLang="ko-KR" sz="1500" i="1" dirty="0" smtClean="0"/>
              <a:t>D</a:t>
            </a:r>
            <a:r>
              <a:rPr lang="en-US" altLang="ko-KR" sz="1500" i="1" baseline="-25000" dirty="0" smtClean="0"/>
              <a:t>0</a:t>
            </a:r>
            <a:r>
              <a:rPr lang="en-US" altLang="ko-KR" sz="1500" dirty="0" smtClean="0"/>
              <a:t>X16</a:t>
            </a:r>
            <a:r>
              <a:rPr lang="en-US" altLang="ko-KR" sz="1500" baseline="30000" dirty="0" smtClean="0"/>
              <a:t>0</a:t>
            </a:r>
            <a:r>
              <a:rPr lang="en-US" altLang="ko-KR" sz="1500" dirty="0" smtClean="0"/>
              <a:t>)</a:t>
            </a:r>
          </a:p>
          <a:p>
            <a:pPr eaLnBrk="1" hangingPunct="1"/>
            <a:r>
              <a:rPr lang="en-US" altLang="ko-KR" sz="2000" dirty="0" smtClean="0"/>
              <a:t>EX: 3BA4</a:t>
            </a:r>
          </a:p>
          <a:p>
            <a:pPr lvl="1" eaLnBrk="1" hangingPunct="1"/>
            <a:r>
              <a:rPr lang="en-US" altLang="ko-KR" sz="1800" dirty="0" smtClean="0"/>
              <a:t>3 x 16</a:t>
            </a:r>
            <a:r>
              <a:rPr lang="en-US" altLang="ko-KR" sz="1800" baseline="30000" dirty="0" smtClean="0"/>
              <a:t>3</a:t>
            </a:r>
            <a:r>
              <a:rPr lang="en-US" altLang="ko-KR" sz="1800" dirty="0" smtClean="0"/>
              <a:t> = 12,288, 11 x 16</a:t>
            </a:r>
            <a:r>
              <a:rPr lang="en-US" altLang="ko-KR" sz="1800" baseline="30000" dirty="0" smtClean="0"/>
              <a:t>2</a:t>
            </a:r>
            <a:r>
              <a:rPr lang="en-US" altLang="ko-KR" sz="1800" dirty="0" smtClean="0"/>
              <a:t> = 2816</a:t>
            </a:r>
          </a:p>
          <a:p>
            <a:pPr lvl="1" eaLnBrk="1" hangingPunct="1"/>
            <a:r>
              <a:rPr lang="en-US" altLang="ko-KR" sz="1800" dirty="0" smtClean="0"/>
              <a:t>10 x 16</a:t>
            </a:r>
            <a:r>
              <a:rPr lang="en-US" altLang="ko-KR" sz="1800" baseline="30000" dirty="0" smtClean="0"/>
              <a:t>1 </a:t>
            </a:r>
            <a:r>
              <a:rPr lang="en-US" altLang="ko-KR" sz="1800" dirty="0" smtClean="0"/>
              <a:t>= 160, 4 x 16</a:t>
            </a:r>
            <a:r>
              <a:rPr lang="en-US" altLang="ko-KR" sz="1800" baseline="30000" dirty="0" smtClean="0"/>
              <a:t>0 </a:t>
            </a:r>
            <a:r>
              <a:rPr lang="en-US" altLang="ko-KR" sz="1800" dirty="0" smtClean="0"/>
              <a:t>= 4</a:t>
            </a:r>
          </a:p>
          <a:p>
            <a:pPr lvl="1" eaLnBrk="1" hangingPunct="1"/>
            <a:r>
              <a:rPr lang="en-US" altLang="ko-KR" sz="1800" dirty="0" smtClean="0"/>
              <a:t>3x16</a:t>
            </a:r>
            <a:r>
              <a:rPr lang="en-US" altLang="ko-KR" sz="1800" baseline="30000" dirty="0" smtClean="0"/>
              <a:t>3</a:t>
            </a:r>
            <a:r>
              <a:rPr lang="en-US" altLang="ko-KR" sz="1800" dirty="0" smtClean="0"/>
              <a:t> + 11x16</a:t>
            </a:r>
            <a:r>
              <a:rPr lang="en-US" altLang="ko-KR" sz="1800" baseline="30000" dirty="0" smtClean="0"/>
              <a:t>2</a:t>
            </a:r>
            <a:r>
              <a:rPr lang="en-US" altLang="ko-KR" sz="1800" dirty="0" smtClean="0"/>
              <a:t> + 10x16</a:t>
            </a:r>
            <a:r>
              <a:rPr lang="en-US" altLang="ko-KR" sz="1800" baseline="30000" dirty="0" smtClean="0"/>
              <a:t>1</a:t>
            </a:r>
            <a:r>
              <a:rPr lang="en-US" altLang="ko-KR" sz="1800" dirty="0" smtClean="0"/>
              <a:t> + 4x16</a:t>
            </a:r>
            <a:r>
              <a:rPr lang="en-US" altLang="ko-KR" sz="1800" baseline="30000" dirty="0" smtClean="0"/>
              <a:t>0</a:t>
            </a:r>
            <a:r>
              <a:rPr lang="en-US" altLang="ko-KR" sz="1800" dirty="0" smtClean="0"/>
              <a:t> = 15,268 </a:t>
            </a:r>
          </a:p>
          <a:p>
            <a:pPr eaLnBrk="1" hangingPunct="1"/>
            <a:r>
              <a:rPr lang="en-US" altLang="ko-KR" sz="2000" dirty="0" smtClean="0"/>
              <a:t>Converting unsigned decimal to hexadecimal: 422 </a:t>
            </a:r>
            <a:r>
              <a:rPr lang="en-US" altLang="ko-KR" sz="2000" dirty="0" smtClean="0">
                <a:sym typeface="Wingdings" pitchFamily="2" charset="2"/>
              </a:rPr>
              <a:t> Hex #</a:t>
            </a:r>
            <a:r>
              <a:rPr lang="en-US" altLang="ko-KR" sz="2000" dirty="0" smtClean="0"/>
              <a:t> </a:t>
            </a:r>
          </a:p>
        </p:txBody>
      </p:sp>
      <p:graphicFrame>
        <p:nvGraphicFramePr>
          <p:cNvPr id="25787" name="Group 18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1664165"/>
              </p:ext>
            </p:extLst>
          </p:nvPr>
        </p:nvGraphicFramePr>
        <p:xfrm>
          <a:off x="1814191" y="5116513"/>
          <a:ext cx="4608512" cy="1584960"/>
        </p:xfrm>
        <a:graphic>
          <a:graphicData uri="http://schemas.openxmlformats.org/drawingml/2006/table">
            <a:tbl>
              <a:tblPr/>
              <a:tblGrid>
                <a:gridCol w="1536700"/>
                <a:gridCol w="1535112"/>
                <a:gridCol w="15367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Quotient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422/16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26/16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1/16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7437" name="Text Box 188"/>
          <p:cNvSpPr txBox="1">
            <a:spLocks noChangeArrowheads="1"/>
          </p:cNvSpPr>
          <p:nvPr/>
        </p:nvSpPr>
        <p:spPr bwMode="auto">
          <a:xfrm>
            <a:off x="6691263" y="5877272"/>
            <a:ext cx="1481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ym typeface="Wingdings" pitchFamily="2" charset="2"/>
              </a:rPr>
              <a:t> 1A6 H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22125E45-CF6B-4A93-BD72-884A64B7490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Data Representation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95833"/>
              </p:ext>
            </p:extLst>
          </p:nvPr>
        </p:nvGraphicFramePr>
        <p:xfrm>
          <a:off x="2123728" y="2799184"/>
          <a:ext cx="4800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VISIO" r:id="rId3" imgW="2806200" imgH="1200240" progId="Visio.Drawing.6">
                  <p:embed/>
                </p:oleObj>
              </mc:Choice>
              <mc:Fallback>
                <p:oleObj name="VISIO" r:id="rId3" imgW="2806200" imgH="1200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98" r="3076" b="-4347"/>
                      <a:stretch>
                        <a:fillRect/>
                      </a:stretch>
                    </p:blipFill>
                    <p:spPr bwMode="auto">
                      <a:xfrm>
                        <a:off x="2123728" y="2799184"/>
                        <a:ext cx="4800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The highest bit indicates the </a:t>
            </a:r>
            <a:r>
              <a:rPr lang="en-US" altLang="ko-KR" dirty="0" smtClean="0">
                <a:ea typeface="굴림" charset="-127"/>
              </a:rPr>
              <a:t>sign: </a:t>
            </a:r>
            <a:r>
              <a:rPr lang="en-US" altLang="ko-KR" dirty="0">
                <a:ea typeface="굴림" charset="-127"/>
              </a:rPr>
              <a:t>1 = negative,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0 = positive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Data Representation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784"/>
            <a:ext cx="8686800" cy="483981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Signed numbers</a:t>
            </a:r>
          </a:p>
          <a:p>
            <a:pPr lvl="1" eaLnBrk="1" hangingPunct="1"/>
            <a:r>
              <a:rPr lang="en-US" altLang="ko-KR" dirty="0" smtClean="0"/>
              <a:t>sign bit: MSB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b="1" smtClean="0">
                <a:solidFill>
                  <a:srgbClr val="FF0000"/>
                </a:solidFill>
              </a:rPr>
              <a:t>1</a:t>
            </a:r>
            <a:r>
              <a:rPr lang="en-US" altLang="ko-KR" smtClean="0"/>
              <a:t> </a:t>
            </a:r>
            <a:r>
              <a:rPr lang="en-US" altLang="ko-KR"/>
              <a:t>0 0 0 1 0 1 0 </a:t>
            </a:r>
            <a:r>
              <a:rPr lang="en-US" altLang="ko-KR" smtClean="0"/>
              <a:t>  =  </a:t>
            </a:r>
            <a:r>
              <a:rPr lang="en-US" altLang="ko-KR" dirty="0" smtClean="0"/>
              <a:t>- 10</a:t>
            </a:r>
          </a:p>
          <a:p>
            <a:pPr lvl="1" eaLnBrk="1" hangingPunct="1"/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> 0 0 0 1 0 1 0   =    10</a:t>
            </a:r>
          </a:p>
          <a:p>
            <a:pPr eaLnBrk="1" hangingPunct="1"/>
            <a:r>
              <a:rPr lang="en-US" altLang="ko-KR" dirty="0" smtClean="0"/>
              <a:t>Two’s complement number</a:t>
            </a:r>
          </a:p>
          <a:p>
            <a:pPr lvl="1" eaLnBrk="1" hangingPunct="1"/>
            <a:r>
              <a:rPr lang="en-US" altLang="ko-KR" dirty="0" smtClean="0"/>
              <a:t>way to represent negative number</a:t>
            </a:r>
          </a:p>
          <a:p>
            <a:pPr lvl="1" eaLnBrk="1" hangingPunct="1"/>
            <a:r>
              <a:rPr lang="en-US" altLang="ko-KR" dirty="0" smtClean="0"/>
              <a:t>toggle each bit value and add one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619672" y="4940300"/>
            <a:ext cx="50990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dirty="0">
                <a:latin typeface="Times New Roman" pitchFamily="18" charset="0"/>
              </a:rPr>
              <a:t>         11110110  = -10                    </a:t>
            </a:r>
          </a:p>
          <a:p>
            <a:pPr algn="ctr" eaLnBrk="1" hangingPunct="1"/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00001001 </a:t>
            </a:r>
            <a:r>
              <a:rPr lang="en-US" altLang="ko-KR" dirty="0">
                <a:latin typeface="Times New Roman" pitchFamily="18" charset="0"/>
              </a:rPr>
              <a:t>(toggle bits) </a:t>
            </a:r>
          </a:p>
          <a:p>
            <a:pPr algn="ctr" eaLnBrk="1" hangingPunct="1"/>
            <a:r>
              <a:rPr lang="en-US" altLang="ko-KR" dirty="0">
                <a:latin typeface="Times New Roman" pitchFamily="18" charset="0"/>
              </a:rPr>
              <a:t> +          1         (add 1)</a:t>
            </a:r>
          </a:p>
          <a:p>
            <a:pPr algn="ctr" eaLnBrk="1" hangingPunct="1"/>
            <a:r>
              <a:rPr lang="en-US" altLang="ko-KR" dirty="0">
                <a:latin typeface="Times New Roman" pitchFamily="18" charset="0"/>
              </a:rPr>
              <a:t>--------------------------------      </a:t>
            </a:r>
          </a:p>
          <a:p>
            <a:pPr algn="ctr" eaLnBrk="1" hangingPunct="1"/>
            <a:r>
              <a:rPr lang="en-US" altLang="ko-KR" dirty="0">
                <a:latin typeface="Times New Roman" pitchFamily="18" charset="0"/>
              </a:rPr>
              <a:t>             00001010  = + 10                     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22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Data Representation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rgbClr val="FFFFFF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smtClean="0"/>
              <a:t>Example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Storing numbers</a:t>
            </a:r>
          </a:p>
          <a:p>
            <a:pPr lvl="1" eaLnBrk="1" hangingPunct="1"/>
            <a:r>
              <a:rPr lang="en-US" altLang="ko-KR" smtClean="0"/>
              <a:t>“123” : </a:t>
            </a:r>
            <a:r>
              <a:rPr lang="en-US" altLang="ko-KR" smtClean="0">
                <a:solidFill>
                  <a:srgbClr val="FF0000"/>
                </a:solidFill>
              </a:rPr>
              <a:t>00110001</a:t>
            </a:r>
            <a:r>
              <a:rPr lang="en-US" altLang="ko-KR" smtClean="0"/>
              <a:t> 00110010 </a:t>
            </a:r>
            <a:r>
              <a:rPr lang="en-US" altLang="ko-KR" smtClean="0">
                <a:solidFill>
                  <a:schemeClr val="hlink"/>
                </a:solidFill>
              </a:rPr>
              <a:t>00110011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/>
              <a:t>                    ‘1’          ‘2’           ‘</a:t>
            </a:r>
            <a:r>
              <a:rPr lang="en-US" altLang="ko-KR" smtClean="0">
                <a:solidFill>
                  <a:schemeClr val="hlink"/>
                </a:solidFill>
              </a:rPr>
              <a:t>3</a:t>
            </a:r>
            <a:r>
              <a:rPr lang="en-US" altLang="ko-KR" smtClean="0"/>
              <a:t>’  </a:t>
            </a:r>
          </a:p>
          <a:p>
            <a:pPr lvl="1" eaLnBrk="1" hangingPunct="1"/>
            <a:r>
              <a:rPr lang="en-US" altLang="ko-KR" smtClean="0"/>
              <a:t>123 : 01111011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/>
              <a:t>                </a:t>
            </a:r>
          </a:p>
        </p:txBody>
      </p:sp>
      <p:graphicFrame>
        <p:nvGraphicFramePr>
          <p:cNvPr id="2052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57879"/>
              </p:ext>
            </p:extLst>
          </p:nvPr>
        </p:nvGraphicFramePr>
        <p:xfrm>
          <a:off x="1043608" y="1988840"/>
          <a:ext cx="6096000" cy="1930401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9FBF4"/>
                        </a:gs>
                        <a:gs pos="10000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Binary(n)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9FBF4"/>
                        </a:gs>
                        <a:gs pos="10000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NEG(n)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9FBF4"/>
                        </a:gs>
                        <a:gs pos="10000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9FBF4"/>
                        </a:gs>
                        <a:gs pos="100000">
                          <a:srgbClr val="69FBF4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+16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00010000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11110000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+127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-127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Sample Program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484784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mtClean="0"/>
              <a:t>Sample program 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505200" y="3664024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/>
              <a:t>15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505200" y="2902024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/>
              <a:t>05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505200" y="4426024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/>
              <a:t>35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505200" y="5264224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/>
              <a:t>35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5791200" y="3283024"/>
            <a:ext cx="11430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b="1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5791200" y="374022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5791200" y="419742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5791200" y="465462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5791200" y="511182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5791200" y="556902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381000" y="2978224"/>
            <a:ext cx="196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1. MOV AX,5</a:t>
            </a: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381000" y="3740224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2. ADD AX,10</a:t>
            </a:r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65125" y="4522862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3. ADD AX,20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365125" y="5284862"/>
            <a:ext cx="267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4. MOV[0120],AX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381000" y="5950024"/>
            <a:ext cx="146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5. INT 20</a:t>
            </a:r>
          </a:p>
        </p:txBody>
      </p:sp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2971800" y="2216224"/>
            <a:ext cx="172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AX content</a:t>
            </a: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5699125" y="2236862"/>
            <a:ext cx="248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Memory Content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7239000" y="3283024"/>
            <a:ext cx="927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011C</a:t>
            </a:r>
          </a:p>
          <a:p>
            <a:pPr eaLnBrk="1" hangingPunct="1"/>
            <a:r>
              <a:rPr lang="en-US" altLang="ko-KR" b="1"/>
              <a:t>011E</a:t>
            </a: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7239000" y="4197424"/>
            <a:ext cx="8826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0120</a:t>
            </a:r>
          </a:p>
          <a:p>
            <a:pPr eaLnBrk="1" hangingPunct="1"/>
            <a:r>
              <a:rPr lang="en-US" altLang="ko-KR" b="1"/>
              <a:t>0122</a:t>
            </a:r>
          </a:p>
          <a:p>
            <a:pPr eaLnBrk="1" hangingPunct="1"/>
            <a:r>
              <a:rPr lang="en-US" altLang="ko-KR" b="1"/>
              <a:t>0124</a:t>
            </a:r>
          </a:p>
        </p:txBody>
      </p:sp>
      <p:sp>
        <p:nvSpPr>
          <p:cNvPr id="20504" name="Text Box 31"/>
          <p:cNvSpPr txBox="1">
            <a:spLocks noChangeArrowheads="1"/>
          </p:cNvSpPr>
          <p:nvPr/>
        </p:nvSpPr>
        <p:spPr bwMode="auto">
          <a:xfrm>
            <a:off x="6019800" y="4197424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35</a:t>
            </a:r>
          </a:p>
        </p:txBody>
      </p:sp>
      <p:sp>
        <p:nvSpPr>
          <p:cNvPr id="20505" name="Line 32"/>
          <p:cNvSpPr>
            <a:spLocks noChangeShapeType="1"/>
          </p:cNvSpPr>
          <p:nvPr/>
        </p:nvSpPr>
        <p:spPr bwMode="auto">
          <a:xfrm flipV="1">
            <a:off x="4191000" y="4502224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Debug Program Usage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Commands</a:t>
            </a:r>
          </a:p>
        </p:txBody>
      </p:sp>
      <p:graphicFrame>
        <p:nvGraphicFramePr>
          <p:cNvPr id="2256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17191"/>
              </p:ext>
            </p:extLst>
          </p:nvPr>
        </p:nvGraphicFramePr>
        <p:xfrm>
          <a:off x="1403648" y="2276872"/>
          <a:ext cx="6096000" cy="4136709"/>
        </p:xfrm>
        <a:graphic>
          <a:graphicData uri="http://schemas.openxmlformats.org/drawingml/2006/table">
            <a:tbl>
              <a:tblPr/>
              <a:tblGrid>
                <a:gridCol w="1447800"/>
                <a:gridCol w="4648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17471"/>
                        </a:gs>
                        <a:gs pos="50000">
                          <a:srgbClr val="69FBF4"/>
                        </a:gs>
                        <a:gs pos="100000">
                          <a:srgbClr val="317471"/>
                        </a:gs>
                      </a:gsLst>
                      <a:lin ang="5400000" scaled="1"/>
                    </a:gra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2F"/>
                        </a:gs>
                        <a:gs pos="50000">
                          <a:schemeClr val="accent1"/>
                        </a:gs>
                        <a:gs pos="100000">
                          <a:srgbClr val="765E2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Starts assembling a program, placing each instruction in memory. EX: A100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2F"/>
                        </a:gs>
                        <a:gs pos="50000">
                          <a:schemeClr val="accent1"/>
                        </a:gs>
                        <a:gs pos="100000">
                          <a:srgbClr val="765E2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Executes the program. EX: G, G100…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2F"/>
                        </a:gs>
                        <a:gs pos="50000">
                          <a:schemeClr val="accent1"/>
                        </a:gs>
                        <a:gs pos="100000">
                          <a:srgbClr val="765E2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Quits debugger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2F"/>
                        </a:gs>
                        <a:gs pos="50000">
                          <a:schemeClr val="accent1"/>
                        </a:gs>
                        <a:gs pos="100000">
                          <a:srgbClr val="765E2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Display register contents or replace. EX: R, R AX, R BX, ..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2F"/>
                        </a:gs>
                        <a:gs pos="50000">
                          <a:schemeClr val="accent1"/>
                        </a:gs>
                        <a:gs pos="100000">
                          <a:srgbClr val="765E2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Traces (executes) one instruction or more. EX: T, T3, </a:t>
                      </a:r>
                      <a:r>
                        <a:rPr kumimoji="1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Tn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>
                <a:solidFill>
                  <a:srgbClr val="002060"/>
                </a:solidFill>
              </a:rPr>
              <a:t>Welcome to Assembly Language</a:t>
            </a:r>
          </a:p>
          <a:p>
            <a:pPr eaLnBrk="1" hangingPunct="1"/>
            <a:r>
              <a:rPr lang="en-US" altLang="ko-KR" dirty="0" smtClean="0"/>
              <a:t>Virtual Machine Concept</a:t>
            </a:r>
          </a:p>
          <a:p>
            <a:pPr eaLnBrk="1" hangingPunct="1"/>
            <a:r>
              <a:rPr lang="en-US" altLang="ko-KR" dirty="0" smtClean="0"/>
              <a:t>Data representation</a:t>
            </a:r>
          </a:p>
          <a:p>
            <a:pPr eaLnBrk="1" hangingPunct="1"/>
            <a:r>
              <a:rPr lang="en-US" altLang="ko-KR" dirty="0" smtClean="0"/>
              <a:t>Boolean Operations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Welcome to Assembly Language</a:t>
            </a:r>
          </a:p>
          <a:p>
            <a:pPr eaLnBrk="1" hangingPunct="1"/>
            <a:r>
              <a:rPr lang="en-US" altLang="ko-KR" dirty="0" smtClean="0"/>
              <a:t>Virtual Machine Concept</a:t>
            </a:r>
          </a:p>
          <a:p>
            <a:pPr eaLnBrk="1" hangingPunct="1"/>
            <a:r>
              <a:rPr lang="en-US" altLang="ko-KR" dirty="0" smtClean="0"/>
              <a:t>Data representation</a:t>
            </a:r>
          </a:p>
          <a:p>
            <a:pPr eaLnBrk="1" hangingPunct="1"/>
            <a:r>
              <a:rPr lang="en-US" altLang="ko-KR" dirty="0" smtClean="0">
                <a:solidFill>
                  <a:srgbClr val="002060"/>
                </a:solidFill>
              </a:rPr>
              <a:t>Boolean Operations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9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Boolean Operations</a:t>
            </a:r>
          </a:p>
        </p:txBody>
      </p:sp>
      <p:sp>
        <p:nvSpPr>
          <p:cNvPr id="9113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019800" cy="29718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NOT</a:t>
            </a:r>
          </a:p>
          <a:p>
            <a:r>
              <a:rPr lang="en-US" altLang="ko-KR">
                <a:ea typeface="굴림" charset="-127"/>
              </a:rPr>
              <a:t>AND</a:t>
            </a:r>
          </a:p>
          <a:p>
            <a:r>
              <a:rPr lang="en-US" altLang="ko-KR">
                <a:ea typeface="굴림" charset="-127"/>
              </a:rPr>
              <a:t>OR</a:t>
            </a:r>
          </a:p>
          <a:p>
            <a:r>
              <a:rPr lang="en-US" altLang="ko-KR">
                <a:ea typeface="굴림" charset="-127"/>
              </a:rPr>
              <a:t>Operator Precedence</a:t>
            </a:r>
          </a:p>
          <a:p>
            <a:r>
              <a:rPr lang="en-US" altLang="ko-KR">
                <a:ea typeface="굴림" charset="-127"/>
              </a:rPr>
              <a:t>Truth Tables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6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Boolean Algebra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19050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charset="-127"/>
              </a:rPr>
              <a:t>Based on </a:t>
            </a:r>
            <a:r>
              <a:rPr lang="en-US" altLang="ko-KR" dirty="0">
                <a:solidFill>
                  <a:schemeClr val="tx2"/>
                </a:solidFill>
                <a:ea typeface="굴림" charset="-127"/>
              </a:rPr>
              <a:t>symbolic logic</a:t>
            </a:r>
            <a:r>
              <a:rPr lang="en-US" altLang="ko-KR" dirty="0">
                <a:ea typeface="굴림" charset="-127"/>
              </a:rPr>
              <a:t>, designed by George Boole</a:t>
            </a:r>
          </a:p>
          <a:p>
            <a:r>
              <a:rPr lang="en-US" altLang="ko-KR" dirty="0">
                <a:ea typeface="굴림" charset="-127"/>
              </a:rPr>
              <a:t>Boolean expressions created from:</a:t>
            </a:r>
          </a:p>
          <a:p>
            <a:pPr lvl="1"/>
            <a:r>
              <a:rPr lang="en-US" altLang="ko-KR" dirty="0">
                <a:ea typeface="굴림" charset="-127"/>
              </a:rPr>
              <a:t>NOT, AND, OR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4319"/>
            <a:ext cx="66294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8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84784"/>
            <a:ext cx="6553200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Inverts (reverses) a boolean value</a:t>
            </a:r>
          </a:p>
          <a:p>
            <a:r>
              <a:rPr lang="en-US" altLang="ko-KR">
                <a:ea typeface="굴림" charset="-127"/>
              </a:rPr>
              <a:t>Truth table for Boolean NOT operator: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08784"/>
            <a:ext cx="1470025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640" name="Group 8"/>
          <p:cNvGrpSpPr>
            <a:grpSpLocks/>
          </p:cNvGrpSpPr>
          <p:nvPr/>
        </p:nvGrpSpPr>
        <p:grpSpPr bwMode="auto">
          <a:xfrm>
            <a:off x="4038600" y="2934172"/>
            <a:ext cx="3733800" cy="1541462"/>
            <a:chOff x="2544" y="1729"/>
            <a:chExt cx="2352" cy="971"/>
          </a:xfrm>
        </p:grpSpPr>
        <p:graphicFrame>
          <p:nvGraphicFramePr>
            <p:cNvPr id="69638" name="Object 6"/>
            <p:cNvGraphicFramePr>
              <a:graphicFrameLocks noChangeAspect="1"/>
            </p:cNvGraphicFramePr>
            <p:nvPr/>
          </p:nvGraphicFramePr>
          <p:xfrm>
            <a:off x="2928" y="2064"/>
            <a:ext cx="148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1" name="VISIO" r:id="rId4" imgW="790560" imgH="337680" progId="Visio.Drawing.6">
                    <p:embed/>
                  </p:oleObj>
                </mc:Choice>
                <mc:Fallback>
                  <p:oleObj name="VISIO" r:id="rId4" imgW="790560" imgH="33768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64"/>
                          <a:ext cx="1488" cy="63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9" name="Text Box 7"/>
            <p:cNvSpPr txBox="1">
              <a:spLocks noChangeArrowheads="1"/>
            </p:cNvSpPr>
            <p:nvPr/>
          </p:nvSpPr>
          <p:spPr bwMode="auto">
            <a:xfrm>
              <a:off x="2544" y="1729"/>
              <a:ext cx="235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700">
                  <a:ea typeface="굴림" charset="-127"/>
                </a:rPr>
                <a:t>Digital gate diagram for NOT: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58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AND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523851"/>
            <a:ext cx="7772400" cy="5334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Truth table for Boolean AND operator: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651"/>
            <a:ext cx="1981200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664" name="Group 8"/>
          <p:cNvGrpSpPr>
            <a:grpSpLocks/>
          </p:cNvGrpSpPr>
          <p:nvPr/>
        </p:nvGrpSpPr>
        <p:grpSpPr bwMode="auto">
          <a:xfrm>
            <a:off x="4038600" y="3352651"/>
            <a:ext cx="3733800" cy="1544638"/>
            <a:chOff x="2544" y="1872"/>
            <a:chExt cx="2352" cy="973"/>
          </a:xfrm>
        </p:grpSpPr>
        <p:graphicFrame>
          <p:nvGraphicFramePr>
            <p:cNvPr id="70662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24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5" name="VISIO" r:id="rId4" imgW="790560" imgH="402480" progId="Visio.Drawing.6">
                    <p:embed/>
                  </p:oleObj>
                </mc:Choice>
                <mc:Fallback>
                  <p:oleObj name="VISIO" r:id="rId4" imgW="790560" imgH="40248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248" cy="63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2544" y="1872"/>
              <a:ext cx="235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700">
                  <a:ea typeface="굴림" charset="-127"/>
                </a:rPr>
                <a:t>Digital gate diagram for AND: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7976"/>
            <a:ext cx="7772400" cy="5334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Truth table for Boolean OR operator:</a:t>
            </a: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74776"/>
            <a:ext cx="19732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3962400" y="3336776"/>
            <a:ext cx="3733800" cy="1466850"/>
            <a:chOff x="2496" y="1872"/>
            <a:chExt cx="2352" cy="924"/>
          </a:xfrm>
        </p:grpSpPr>
        <p:graphicFrame>
          <p:nvGraphicFramePr>
            <p:cNvPr id="71686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15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9" name="VISIO" r:id="rId4" imgW="790560" imgH="402480" progId="Visio.Drawing.6">
                    <p:embed/>
                  </p:oleObj>
                </mc:Choice>
                <mc:Fallback>
                  <p:oleObj name="VISIO" r:id="rId4" imgW="790560" imgH="40248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152" cy="5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2496" y="1872"/>
              <a:ext cx="235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700">
                  <a:ea typeface="굴림" charset="-127"/>
                </a:rPr>
                <a:t>Digital gate diagram for OR: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7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Operator Precedence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3316"/>
            <a:ext cx="7772400" cy="5334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Examples showing the order of operations:</a:t>
            </a: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82341"/>
            <a:ext cx="5334000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2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Truth Tables </a:t>
            </a:r>
            <a:r>
              <a:rPr lang="en-US" altLang="ko-KR" sz="2400">
                <a:ea typeface="굴림" charset="-127"/>
              </a:rPr>
              <a:t>(1 of 3)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36576"/>
            <a:ext cx="80010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charset="-127"/>
              </a:rPr>
              <a:t>A </a:t>
            </a:r>
            <a:r>
              <a:rPr lang="en-US" altLang="ko-KR" dirty="0">
                <a:solidFill>
                  <a:schemeClr val="tx2"/>
                </a:solidFill>
                <a:ea typeface="굴림" charset="-127"/>
              </a:rPr>
              <a:t>Boolean function</a:t>
            </a:r>
            <a:r>
              <a:rPr lang="en-US" altLang="ko-KR" dirty="0">
                <a:ea typeface="굴림" charset="-127"/>
              </a:rPr>
              <a:t> has one or more Boolean inputs, and returns a single Boolean output.</a:t>
            </a:r>
          </a:p>
          <a:p>
            <a:r>
              <a:rPr lang="en-US" altLang="ko-KR" dirty="0">
                <a:ea typeface="굴림" charset="-127"/>
              </a:rPr>
              <a:t>A </a:t>
            </a:r>
            <a:r>
              <a:rPr lang="en-US" altLang="ko-KR" dirty="0">
                <a:solidFill>
                  <a:schemeClr val="tx2"/>
                </a:solidFill>
                <a:ea typeface="굴림" charset="-127"/>
              </a:rPr>
              <a:t>truth table</a:t>
            </a:r>
            <a:r>
              <a:rPr lang="en-US" altLang="ko-KR" dirty="0">
                <a:ea typeface="굴림" charset="-127"/>
              </a:rPr>
              <a:t> shows all the inputs and outputs of a Boolean function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14910"/>
            <a:ext cx="3284538" cy="24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914400" y="3775298"/>
            <a:ext cx="2614613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500">
                <a:ea typeface="굴림" charset="-127"/>
              </a:rPr>
              <a:t>Example: </a:t>
            </a:r>
            <a:r>
              <a:rPr lang="en-US" altLang="ko-KR" sz="2500">
                <a:ea typeface="굴림" charset="-127"/>
                <a:sym typeface="Symbol" pitchFamily="18" charset="2"/>
              </a:rPr>
              <a:t></a:t>
            </a:r>
            <a:r>
              <a:rPr lang="en-US" altLang="ko-KR" sz="2500">
                <a:ea typeface="굴림" charset="-127"/>
              </a:rPr>
              <a:t>X </a:t>
            </a:r>
            <a:r>
              <a:rPr lang="en-US" altLang="ko-KR" sz="2500">
                <a:ea typeface="굴림" charset="-127"/>
                <a:sym typeface="Symbol" pitchFamily="18" charset="2"/>
              </a:rPr>
              <a:t></a:t>
            </a:r>
            <a:r>
              <a:rPr lang="en-US" altLang="ko-KR" sz="2500">
                <a:ea typeface="굴림" charset="-127"/>
              </a:rPr>
              <a:t> 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40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Truth Tables </a:t>
            </a:r>
            <a:r>
              <a:rPr lang="en-US" altLang="ko-KR" sz="2400">
                <a:ea typeface="굴림" charset="-127"/>
              </a:rPr>
              <a:t>(2 of 3)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6742"/>
            <a:ext cx="80010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>
                <a:ea typeface="굴림" charset="-127"/>
              </a:rPr>
              <a:t>Example: X </a:t>
            </a:r>
            <a:r>
              <a:rPr lang="en-US" altLang="ko-KR">
                <a:ea typeface="굴림" charset="-127"/>
                <a:sym typeface="Symbol" pitchFamily="18" charset="2"/>
              </a:rPr>
              <a:t>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>
                <a:ea typeface="굴림" charset="-127"/>
                <a:sym typeface="Symbol" pitchFamily="18" charset="2"/>
              </a:rPr>
              <a:t></a:t>
            </a:r>
            <a:r>
              <a:rPr lang="en-US" altLang="ko-KR">
                <a:ea typeface="굴림" charset="-127"/>
              </a:rPr>
              <a:t>Y</a:t>
            </a:r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94942"/>
            <a:ext cx="35814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6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Truth Tables </a:t>
            </a:r>
            <a:r>
              <a:rPr lang="en-US" altLang="ko-KR" sz="2400">
                <a:ea typeface="굴림" charset="-127"/>
              </a:rPr>
              <a:t>(3 of 3)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8546"/>
            <a:ext cx="80010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>
                <a:ea typeface="굴림" charset="-127"/>
              </a:rPr>
              <a:t>Example: (Y </a:t>
            </a:r>
            <a:r>
              <a:rPr lang="en-US" altLang="ko-KR">
                <a:ea typeface="굴림" charset="-127"/>
                <a:sym typeface="Symbol" pitchFamily="18" charset="2"/>
              </a:rPr>
              <a:t></a:t>
            </a:r>
            <a:r>
              <a:rPr lang="en-US" altLang="ko-KR">
                <a:ea typeface="굴림" charset="-127"/>
              </a:rPr>
              <a:t> S) </a:t>
            </a:r>
            <a:r>
              <a:rPr lang="en-US" altLang="ko-KR">
                <a:ea typeface="굴림" charset="-127"/>
                <a:sym typeface="Symbol" pitchFamily="18" charset="2"/>
              </a:rPr>
              <a:t></a:t>
            </a:r>
            <a:r>
              <a:rPr lang="en-US" altLang="ko-KR">
                <a:ea typeface="굴림" charset="-127"/>
              </a:rPr>
              <a:t> (X </a:t>
            </a:r>
            <a:r>
              <a:rPr lang="en-US" altLang="ko-KR">
                <a:ea typeface="굴림" charset="-127"/>
                <a:sym typeface="Symbol" pitchFamily="18" charset="2"/>
              </a:rPr>
              <a:t>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>
                <a:ea typeface="굴림" charset="-127"/>
                <a:sym typeface="Symbol" pitchFamily="18" charset="2"/>
              </a:rPr>
              <a:t></a:t>
            </a:r>
            <a:r>
              <a:rPr lang="en-US" altLang="ko-KR">
                <a:ea typeface="굴림" charset="-127"/>
              </a:rPr>
              <a:t>S)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6746"/>
            <a:ext cx="5105400" cy="273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785" name="Group 9"/>
          <p:cNvGrpSpPr>
            <a:grpSpLocks/>
          </p:cNvGrpSpPr>
          <p:nvPr/>
        </p:nvGrpSpPr>
        <p:grpSpPr bwMode="auto">
          <a:xfrm>
            <a:off x="5867400" y="2727746"/>
            <a:ext cx="2895600" cy="2057400"/>
            <a:chOff x="3696" y="1488"/>
            <a:chExt cx="1824" cy="1296"/>
          </a:xfrm>
        </p:grpSpPr>
        <p:graphicFrame>
          <p:nvGraphicFramePr>
            <p:cNvPr id="75782" name="Object 6"/>
            <p:cNvGraphicFramePr>
              <a:graphicFrameLocks noChangeAspect="1"/>
            </p:cNvGraphicFramePr>
            <p:nvPr/>
          </p:nvGraphicFramePr>
          <p:xfrm>
            <a:off x="3696" y="1488"/>
            <a:ext cx="1824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3" name="VISIO" r:id="rId4" imgW="2032920" imgH="1049400" progId="Visio.Drawing.6">
                    <p:embed/>
                  </p:oleObj>
                </mc:Choice>
                <mc:Fallback>
                  <p:oleObj name="VISIO" r:id="rId4" imgW="2032920" imgH="10494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-2019"/>
                        <a:stretch>
                          <a:fillRect/>
                        </a:stretch>
                      </p:blipFill>
                      <p:spPr bwMode="auto">
                        <a:xfrm>
                          <a:off x="3696" y="1488"/>
                          <a:ext cx="1824" cy="96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3840" y="2449"/>
              <a:ext cx="163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700">
                  <a:ea typeface="굴림" charset="-127"/>
                </a:rPr>
                <a:t>Two-input multiplexer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2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Motivation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mtClean="0"/>
              <a:t>Why low level assembly language?</a:t>
            </a:r>
            <a:endParaRPr lang="en-US" altLang="ko-KR" i="1" smtClean="0"/>
          </a:p>
          <a:p>
            <a:pPr lvl="1" eaLnBrk="1" hangingPunct="1"/>
            <a:r>
              <a:rPr lang="en-US" altLang="ko-KR" smtClean="0"/>
              <a:t>to design programs on embedded systems </a:t>
            </a:r>
          </a:p>
          <a:p>
            <a:pPr lvl="1" eaLnBrk="1" hangingPunct="1"/>
            <a:r>
              <a:rPr lang="en-US" altLang="ko-KR" smtClean="0"/>
              <a:t>to control directly computer hardware to communicate with OS</a:t>
            </a:r>
          </a:p>
          <a:p>
            <a:pPr lvl="1" eaLnBrk="1" hangingPunct="1"/>
            <a:r>
              <a:rPr lang="en-US" altLang="ko-KR" smtClean="0"/>
              <a:t>to optimize critical areas of application programs to speed up</a:t>
            </a:r>
          </a:p>
          <a:p>
            <a:pPr lvl="1" eaLnBrk="1" hangingPunct="1"/>
            <a:r>
              <a:rPr lang="en-US" altLang="ko-KR" smtClean="0"/>
              <a:t>to communicate with OS</a:t>
            </a:r>
          </a:p>
          <a:p>
            <a:pPr eaLnBrk="1" hangingPunct="1"/>
            <a:r>
              <a:rPr lang="en-US" altLang="ko-KR" smtClean="0"/>
              <a:t>Understand computer systems</a:t>
            </a:r>
          </a:p>
          <a:p>
            <a:pPr lvl="1" eaLnBrk="1" hangingPunct="1"/>
            <a:r>
              <a:rPr lang="en-US" altLang="ko-KR" u="sng" smtClean="0"/>
              <a:t>interaction between  CPU and programs</a:t>
            </a:r>
          </a:p>
          <a:p>
            <a:pPr lvl="2" eaLnBrk="1" hangingPunct="1"/>
            <a:r>
              <a:rPr lang="en-US" altLang="ko-KR" smtClean="0"/>
              <a:t>Instrs: a bridge between HW and SW </a:t>
            </a:r>
          </a:p>
          <a:p>
            <a:pPr lvl="1" eaLnBrk="1" hangingPunct="1"/>
            <a:r>
              <a:rPr lang="en-US" altLang="ko-KR" u="sng" smtClean="0"/>
              <a:t>interaction between OS and application/assembly programs</a:t>
            </a:r>
          </a:p>
          <a:p>
            <a:pPr lvl="1" eaLnBrk="1" hangingPunct="1"/>
            <a:endParaRPr lang="en-US" altLang="ko-KR" u="sng" smtClean="0"/>
          </a:p>
          <a:p>
            <a:pPr lvl="1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3" eaLnBrk="1" hangingPunct="1"/>
            <a:endParaRPr lang="en-US" altLang="ko-KR" smtClean="0"/>
          </a:p>
          <a:p>
            <a:pPr lvl="4" eaLnBrk="1" hangingPunct="1"/>
            <a:endParaRPr lang="en-US" altLang="ko-KR" smtClean="0"/>
          </a:p>
          <a:p>
            <a:pPr lvl="4" eaLnBrk="1" hangingPunct="1"/>
            <a:endParaRPr lang="en-US" altLang="ko-KR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Assembly language helps you learn how software is constructed at the lowest levels</a:t>
            </a:r>
          </a:p>
          <a:p>
            <a:r>
              <a:rPr lang="en-US" altLang="ko-KR">
                <a:ea typeface="굴림" charset="-127"/>
              </a:rPr>
              <a:t>Assembly language has a one-to-one relationship with machine language</a:t>
            </a:r>
          </a:p>
          <a:p>
            <a:r>
              <a:rPr lang="en-US" altLang="ko-KR">
                <a:ea typeface="굴림" charset="-127"/>
              </a:rPr>
              <a:t>Each layer in a computer's architecture is an abstraction of a machine</a:t>
            </a:r>
          </a:p>
          <a:p>
            <a:pPr lvl="1"/>
            <a:r>
              <a:rPr lang="en-US" altLang="ko-KR">
                <a:ea typeface="굴림" charset="-127"/>
              </a:rPr>
              <a:t>layers can be hardware or software</a:t>
            </a:r>
          </a:p>
          <a:p>
            <a:r>
              <a:rPr lang="en-US" altLang="ko-KR">
                <a:ea typeface="굴림" charset="-127"/>
              </a:rPr>
              <a:t>Boolean expressions are essential to the design of computer hardware and software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69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What is Assembly Language?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74093"/>
            <a:ext cx="8686800" cy="16668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Languages for computers</a:t>
            </a:r>
          </a:p>
          <a:p>
            <a:pPr lvl="1" eaLnBrk="1" hangingPunct="1"/>
            <a:r>
              <a:rPr lang="en-US" altLang="ko-KR" dirty="0" smtClean="0"/>
              <a:t>high level language (HLL): C, C++, PASCAL, COBOL, JAVA, etc.</a:t>
            </a:r>
          </a:p>
          <a:p>
            <a:pPr lvl="1" eaLnBrk="1" hangingPunct="1"/>
            <a:r>
              <a:rPr lang="en-US" altLang="ko-KR" dirty="0" smtClean="0"/>
              <a:t>assembly language</a:t>
            </a:r>
          </a:p>
          <a:p>
            <a:pPr lvl="1" eaLnBrk="1" hangingPunct="1"/>
            <a:r>
              <a:rPr lang="en-US" altLang="ko-KR" dirty="0" smtClean="0"/>
              <a:t>machine language: </a:t>
            </a:r>
            <a:r>
              <a:rPr lang="en-US" altLang="ko-KR" u="sng" dirty="0" smtClean="0"/>
              <a:t>binary code</a:t>
            </a:r>
            <a:r>
              <a:rPr lang="en-US" altLang="ko-KR" dirty="0" smtClean="0"/>
              <a:t> executable by the CPU</a:t>
            </a:r>
          </a:p>
          <a:p>
            <a:pPr eaLnBrk="1" hangingPunct="1">
              <a:buFont typeface="Webdings" pitchFamily="18" charset="2"/>
              <a:buNone/>
            </a:pPr>
            <a:endParaRPr lang="en-US" altLang="ko-KR" dirty="0" smtClean="0">
              <a:latin typeface="신명조"/>
            </a:endParaRP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1476375" y="3716164"/>
            <a:ext cx="1800225" cy="576262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/>
              <a:t>Compiler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1476375" y="5229051"/>
            <a:ext cx="1800225" cy="576263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/>
              <a:t>Assembler</a:t>
            </a:r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4932363" y="3428826"/>
            <a:ext cx="1800225" cy="576263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/>
              <a:t>Linker</a:t>
            </a:r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5003800" y="5084589"/>
            <a:ext cx="1800225" cy="576262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/>
              <a:t>Loader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1547813" y="2997026"/>
            <a:ext cx="1655762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HLL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547813" y="4581351"/>
            <a:ext cx="1655762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Assembly code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948488" y="2997026"/>
            <a:ext cx="1655762" cy="7191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Library </a:t>
            </a:r>
          </a:p>
          <a:p>
            <a:pPr algn="ctr"/>
            <a:r>
              <a:rPr lang="en-US" altLang="ko-KR"/>
              <a:t>routines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076825" y="4363864"/>
            <a:ext cx="1871663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Executable code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076825" y="6021214"/>
            <a:ext cx="1655763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Memory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547813" y="6164089"/>
            <a:ext cx="1655762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Object code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2339975" y="3428826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339975" y="4292426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339975" y="5013151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339975" y="5805314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2339975" y="6597476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2339975" y="6813376"/>
            <a:ext cx="16557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3995738" y="3139901"/>
            <a:ext cx="0" cy="3673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3995738" y="3139901"/>
            <a:ext cx="1512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5508625" y="3139901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>
            <a:off x="6300788" y="3212926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6300788" y="3212926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5867400" y="4005089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5867400" y="4797251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5867400" y="5660851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7" name="Oval 44"/>
          <p:cNvSpPr>
            <a:spLocks noChangeArrowheads="1"/>
          </p:cNvSpPr>
          <p:nvPr/>
        </p:nvSpPr>
        <p:spPr bwMode="auto">
          <a:xfrm>
            <a:off x="1042988" y="4436889"/>
            <a:ext cx="2592387" cy="23034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What is Assembly Language?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207824" cy="506916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Assembly language</a:t>
            </a:r>
          </a:p>
          <a:p>
            <a:pPr lvl="1" eaLnBrk="1" hangingPunct="1"/>
            <a:r>
              <a:rPr lang="en-US" altLang="ko-KR" dirty="0" smtClean="0"/>
              <a:t>a machine-specific programming language</a:t>
            </a:r>
          </a:p>
          <a:p>
            <a:pPr lvl="1" eaLnBrk="1" hangingPunct="1"/>
            <a:r>
              <a:rPr lang="en-US" altLang="ko-KR" dirty="0" smtClean="0"/>
              <a:t>one-to-one correspondence </a:t>
            </a:r>
          </a:p>
          <a:p>
            <a:pPr lvl="2" eaLnBrk="1" hangingPunct="1"/>
            <a:r>
              <a:rPr lang="en-US" altLang="ko-KR" dirty="0" smtClean="0"/>
              <a:t>between </a:t>
            </a:r>
            <a:r>
              <a:rPr lang="en-US" altLang="ko-KR" i="1" dirty="0" smtClean="0">
                <a:solidFill>
                  <a:srgbClr val="FF0000"/>
                </a:solidFill>
              </a:rPr>
              <a:t>assembly instructions and machine instructions</a:t>
            </a:r>
          </a:p>
          <a:p>
            <a:pPr eaLnBrk="1" hangingPunct="1"/>
            <a:r>
              <a:rPr lang="en-US" altLang="ko-KR" dirty="0" smtClean="0"/>
              <a:t>Assembler</a:t>
            </a:r>
          </a:p>
          <a:p>
            <a:pPr lvl="1" eaLnBrk="1" hangingPunct="1"/>
            <a:r>
              <a:rPr lang="en-US" altLang="ko-KR" dirty="0" smtClean="0"/>
              <a:t>a program converting assembly code into machine code</a:t>
            </a:r>
          </a:p>
          <a:p>
            <a:pPr lvl="1" eaLnBrk="1" hangingPunct="1"/>
            <a:r>
              <a:rPr lang="en-US" altLang="ko-KR" dirty="0" smtClean="0"/>
              <a:t>linker: combine individual files into a single executable program</a:t>
            </a:r>
          </a:p>
          <a:p>
            <a:pPr lvl="1" eaLnBrk="1" hangingPunct="1"/>
            <a:r>
              <a:rPr lang="en-US" altLang="ko-KR" dirty="0" smtClean="0"/>
              <a:t>debugger: trace and examine execution of a program</a:t>
            </a:r>
          </a:p>
          <a:p>
            <a:pPr algn="just" eaLnBrk="1" hangingPunct="1"/>
            <a:r>
              <a:rPr lang="en-US" altLang="ko-KR" dirty="0" smtClean="0">
                <a:latin typeface="신명조"/>
              </a:rPr>
              <a:t>What is assembly language?</a:t>
            </a:r>
          </a:p>
          <a:p>
            <a:pPr lvl="1" algn="just" eaLnBrk="1" hangingPunct="1"/>
            <a:r>
              <a:rPr lang="en-US" altLang="ko-KR" dirty="0" smtClean="0"/>
              <a:t>a </a:t>
            </a:r>
            <a:r>
              <a:rPr lang="en-US" altLang="ko-KR" u="sng" dirty="0" smtClean="0"/>
              <a:t>symbolic form</a:t>
            </a:r>
            <a:r>
              <a:rPr lang="en-US" altLang="ko-KR" dirty="0" smtClean="0"/>
              <a:t> of machine language</a:t>
            </a:r>
          </a:p>
          <a:p>
            <a:pPr lvl="1" algn="just" eaLnBrk="1" hangingPunct="1"/>
            <a:r>
              <a:rPr lang="en-US" altLang="ko-KR" dirty="0" smtClean="0"/>
              <a:t>allows alphabetic </a:t>
            </a:r>
            <a:r>
              <a:rPr lang="en-US" altLang="ko-KR" u="sng" dirty="0" smtClean="0"/>
              <a:t>mnemonics</a:t>
            </a:r>
            <a:r>
              <a:rPr lang="en-US" altLang="ko-KR" dirty="0" smtClean="0"/>
              <a:t> for operation codes and storage locations</a:t>
            </a:r>
            <a:endParaRPr lang="en-US" altLang="ko-KR" dirty="0" smtClean="0">
              <a:latin typeface="신명조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Why learn Assembly Language?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What is assembler?</a:t>
            </a:r>
          </a:p>
          <a:p>
            <a:pPr lvl="1" algn="just" eaLnBrk="1" hangingPunct="1"/>
            <a:r>
              <a:rPr lang="en-US" altLang="ko-KR" dirty="0" smtClean="0"/>
              <a:t>translates a program written in assembly language (AL) to machine language (ML)</a:t>
            </a:r>
          </a:p>
          <a:p>
            <a:pPr lvl="1" algn="just" eaLnBrk="1" hangingPunct="1"/>
            <a:r>
              <a:rPr lang="en-US" altLang="ko-KR" dirty="0" smtClean="0"/>
              <a:t>AL mnemonics: understandable by programmers</a:t>
            </a:r>
          </a:p>
          <a:p>
            <a:pPr lvl="1" algn="just" eaLnBrk="1" hangingPunct="1"/>
            <a:r>
              <a:rPr lang="en-US" altLang="ko-KR" dirty="0" smtClean="0"/>
              <a:t>ML code: understandable by the CPU</a:t>
            </a:r>
          </a:p>
          <a:p>
            <a:pPr algn="just" eaLnBrk="1" hangingPunct="1"/>
            <a:r>
              <a:rPr lang="en-US" altLang="ko-KR" dirty="0" smtClean="0"/>
              <a:t>Creates object module: machine language representation of any program</a:t>
            </a:r>
          </a:p>
          <a:p>
            <a:pPr algn="just" eaLnBrk="1" hangingPunct="1"/>
            <a:r>
              <a:rPr lang="en-US" altLang="ko-KR" u="sng" dirty="0" smtClean="0"/>
              <a:t>Why learn</a:t>
            </a:r>
            <a:r>
              <a:rPr lang="en-US" altLang="ko-KR" dirty="0" smtClean="0"/>
              <a:t> assembly language?</a:t>
            </a:r>
          </a:p>
          <a:p>
            <a:pPr lvl="1" algn="just" eaLnBrk="1" hangingPunct="1"/>
            <a:r>
              <a:rPr lang="en-US" altLang="ko-KR" dirty="0" smtClean="0"/>
              <a:t>No language is </a:t>
            </a:r>
            <a:r>
              <a:rPr lang="en-US" altLang="ko-KR" u="sng" dirty="0" smtClean="0"/>
              <a:t>perfect</a:t>
            </a:r>
            <a:r>
              <a:rPr lang="en-US" altLang="ko-KR" dirty="0" smtClean="0"/>
              <a:t> </a:t>
            </a:r>
          </a:p>
          <a:p>
            <a:pPr lvl="1" algn="just" eaLnBrk="1" hangingPunct="1"/>
            <a:r>
              <a:rPr lang="en-US" altLang="ko-KR" dirty="0" smtClean="0"/>
              <a:t>strong points &amp; corresponding week points</a:t>
            </a:r>
          </a:p>
          <a:p>
            <a:pPr lvl="1" algn="just" eaLnBrk="1" hangingPunct="1"/>
            <a:r>
              <a:rPr lang="en-US" altLang="ko-KR" dirty="0" smtClean="0"/>
              <a:t>to </a:t>
            </a:r>
            <a:r>
              <a:rPr lang="en-US" altLang="ko-KR" u="sng" dirty="0" smtClean="0"/>
              <a:t>understand the </a:t>
            </a:r>
            <a:r>
              <a:rPr lang="en-US" altLang="ko-KR" i="1" u="sng" dirty="0" smtClean="0"/>
              <a:t>computer architecture and operating system</a:t>
            </a:r>
            <a:endParaRPr lang="en-US" altLang="ko-KR" i="1" dirty="0" smtClean="0"/>
          </a:p>
          <a:p>
            <a:pPr lvl="1" algn="just" eaLnBrk="1" hangingPunct="1"/>
            <a:r>
              <a:rPr lang="en-US" altLang="ko-KR" dirty="0" smtClean="0"/>
              <a:t>for its utilities that are not supported by high-level languages </a:t>
            </a:r>
          </a:p>
          <a:p>
            <a:pPr algn="just" eaLnBrk="1" hangingPunct="1"/>
            <a:r>
              <a:rPr lang="en-US" altLang="ko-KR" dirty="0" smtClean="0"/>
              <a:t>Benefits of programming in AL: </a:t>
            </a:r>
            <a:r>
              <a:rPr lang="en-US" altLang="ko-KR" u="sng" dirty="0" smtClean="0"/>
              <a:t>speed, versatility, flexibility, and compact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Why learn Assembly Language?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For real-time applications such as device drivers</a:t>
            </a:r>
          </a:p>
          <a:p>
            <a:pPr lvl="1" algn="just" eaLnBrk="1" hangingPunct="1"/>
            <a:r>
              <a:rPr lang="en-US" altLang="ko-KR" dirty="0" smtClean="0"/>
              <a:t> programs in AL are fast (</a:t>
            </a:r>
            <a:r>
              <a:rPr lang="en-US" altLang="ko-KR" u="sng" dirty="0" smtClean="0"/>
              <a:t>compact code</a:t>
            </a:r>
            <a:r>
              <a:rPr lang="en-US" altLang="ko-KR" dirty="0" smtClean="0"/>
              <a:t>)</a:t>
            </a:r>
          </a:p>
          <a:p>
            <a:pPr lvl="1" algn="just" eaLnBrk="1" hangingPunct="1"/>
            <a:r>
              <a:rPr lang="en-US" altLang="ko-KR" dirty="0" smtClean="0"/>
              <a:t> routines include only code that programmers want to include</a:t>
            </a:r>
          </a:p>
          <a:p>
            <a:pPr algn="just" eaLnBrk="1" hangingPunct="1"/>
            <a:r>
              <a:rPr lang="en-US" altLang="ko-KR" dirty="0" smtClean="0"/>
              <a:t>HLL: interpretive and compiled, but</a:t>
            </a:r>
          </a:p>
          <a:p>
            <a:pPr lvl="1" algn="just" eaLnBrk="1" hangingPunct="1"/>
            <a:r>
              <a:rPr lang="en-US" altLang="ko-KR" dirty="0" smtClean="0"/>
              <a:t> too</a:t>
            </a:r>
            <a:r>
              <a:rPr lang="en-US" altLang="ko-KR" u="sng" dirty="0" smtClean="0"/>
              <a:t> slow </a:t>
            </a:r>
            <a:r>
              <a:rPr lang="en-US" altLang="ko-KR" dirty="0" smtClean="0"/>
              <a:t>(too much redundant code)</a:t>
            </a:r>
          </a:p>
          <a:p>
            <a:pPr lvl="1" algn="just" eaLnBrk="1" hangingPunct="1"/>
            <a:r>
              <a:rPr lang="en-US" altLang="ko-KR" dirty="0" smtClean="0"/>
              <a:t> </a:t>
            </a:r>
            <a:r>
              <a:rPr lang="en-US" altLang="ko-KR" u="sng" dirty="0" smtClean="0"/>
              <a:t>no specific HW control</a:t>
            </a:r>
            <a:r>
              <a:rPr lang="en-US" altLang="ko-KR" dirty="0" smtClean="0"/>
              <a:t> mechanism</a:t>
            </a:r>
          </a:p>
          <a:p>
            <a:pPr algn="just" eaLnBrk="1" hangingPunct="1"/>
            <a:r>
              <a:rPr lang="en-US" altLang="ko-KR" dirty="0" smtClean="0"/>
              <a:t>Versatility: </a:t>
            </a:r>
            <a:r>
              <a:rPr lang="en-US" altLang="ko-KR" i="1" u="sng" dirty="0" smtClean="0">
                <a:solidFill>
                  <a:srgbClr val="FF0000"/>
                </a:solidFill>
              </a:rPr>
              <a:t>anything that can be done with a computer can be done with AL</a:t>
            </a:r>
          </a:p>
          <a:p>
            <a:pPr algn="just" eaLnBrk="1" hangingPunct="1"/>
            <a:r>
              <a:rPr lang="en-US" altLang="ko-KR" dirty="0" smtClean="0"/>
              <a:t>Flexibility</a:t>
            </a:r>
          </a:p>
          <a:p>
            <a:pPr lvl="1" algn="just" eaLnBrk="1" hangingPunct="1"/>
            <a:r>
              <a:rPr lang="en-US" altLang="ko-KR" dirty="0" smtClean="0"/>
              <a:t> AL: </a:t>
            </a:r>
            <a:r>
              <a:rPr lang="en-US" altLang="ko-KR" u="sng" dirty="0" smtClean="0"/>
              <a:t>multiple ways</a:t>
            </a:r>
            <a:r>
              <a:rPr lang="en-US" altLang="ko-KR" dirty="0" smtClean="0"/>
              <a:t> to accomplish one task</a:t>
            </a:r>
          </a:p>
          <a:p>
            <a:pPr lvl="1" algn="just" eaLnBrk="1" hangingPunct="1"/>
            <a:r>
              <a:rPr lang="en-US" altLang="ko-KR" dirty="0" smtClean="0"/>
              <a:t> HLL: some languages have rigid coding restraint</a:t>
            </a:r>
          </a:p>
          <a:p>
            <a:pPr algn="just" eaLnBrk="1" hangingPunct="1"/>
            <a:r>
              <a:rPr lang="en-US" altLang="ko-KR" dirty="0" smtClean="0"/>
              <a:t>Big programs in AL: harder and error prone</a:t>
            </a:r>
          </a:p>
          <a:p>
            <a:pPr algn="just" eaLnBrk="1" hangingPunct="1"/>
            <a:r>
              <a:rPr lang="en-US" altLang="ko-KR" dirty="0" smtClean="0"/>
              <a:t>When to use ==&gt; HLL cannot give necessary performance from HW</a:t>
            </a:r>
            <a:endParaRPr lang="en-US" altLang="ko-KR" dirty="0" smtClean="0">
              <a:latin typeface="신명조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Machine Language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Instruction set</a:t>
            </a:r>
          </a:p>
          <a:p>
            <a:pPr lvl="1" eaLnBrk="1" hangingPunct="1"/>
            <a:r>
              <a:rPr lang="en-US" altLang="ko-KR" dirty="0" smtClean="0"/>
              <a:t>a set of machine instructions that a processor can execute</a:t>
            </a:r>
          </a:p>
          <a:p>
            <a:pPr lvl="1" eaLnBrk="1" hangingPunct="1"/>
            <a:r>
              <a:rPr lang="en-US" altLang="ko-KR" dirty="0" smtClean="0"/>
              <a:t>a processor interprets and translates machine instructions into HW signals</a:t>
            </a:r>
          </a:p>
          <a:p>
            <a:pPr lvl="1" eaLnBrk="1" hangingPunct="1"/>
            <a:r>
              <a:rPr lang="en-US" altLang="ko-KR" dirty="0" smtClean="0"/>
              <a:t>downward compatibility</a:t>
            </a:r>
          </a:p>
          <a:p>
            <a:pPr eaLnBrk="1" hangingPunct="1"/>
            <a:r>
              <a:rPr lang="en-US" altLang="ko-KR" dirty="0" smtClean="0"/>
              <a:t>EX: MOV AL,5</a:t>
            </a:r>
          </a:p>
          <a:p>
            <a:pPr lvl="1" eaLnBrk="1" hangingPunct="1"/>
            <a:r>
              <a:rPr lang="en-US" altLang="ko-KR" dirty="0" smtClean="0"/>
              <a:t>moves 5 into AL register</a:t>
            </a:r>
          </a:p>
          <a:p>
            <a:pPr lvl="1" eaLnBrk="1" hangingPunct="1"/>
            <a:r>
              <a:rPr lang="en-US" altLang="ko-KR" dirty="0" smtClean="0">
                <a:solidFill>
                  <a:srgbClr val="FF0000"/>
                </a:solidFill>
              </a:rPr>
              <a:t>10110000</a:t>
            </a:r>
            <a:r>
              <a:rPr lang="en-US" altLang="ko-KR" dirty="0" smtClean="0">
                <a:solidFill>
                  <a:srgbClr val="002060"/>
                </a:solidFill>
              </a:rPr>
              <a:t>00000101</a:t>
            </a:r>
            <a:r>
              <a:rPr lang="en-US" altLang="ko-KR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/>
            <a:r>
              <a:rPr lang="en-US" altLang="ko-KR" dirty="0" smtClean="0">
                <a:solidFill>
                  <a:srgbClr val="FF0000"/>
                </a:solidFill>
              </a:rPr>
              <a:t>operational code (OP-code)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Operand: data “5”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1554</TotalTime>
  <Words>1758</Words>
  <Application>Microsoft Office PowerPoint</Application>
  <PresentationFormat>화면 슬라이드 쇼(4:3)</PresentationFormat>
  <Paragraphs>460</Paragraphs>
  <Slides>40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가을</vt:lpstr>
      <vt:lpstr>문서</vt:lpstr>
      <vt:lpstr>VISIO</vt:lpstr>
      <vt:lpstr>Chap 1:  Basic concepts</vt:lpstr>
      <vt:lpstr>Overview of the course</vt:lpstr>
      <vt:lpstr>Chapter Overview</vt:lpstr>
      <vt:lpstr>Motivation</vt:lpstr>
      <vt:lpstr>What is Assembly Language?</vt:lpstr>
      <vt:lpstr>What is Assembly Language?</vt:lpstr>
      <vt:lpstr>Why learn Assembly Language?</vt:lpstr>
      <vt:lpstr>Why learn Assembly Language?</vt:lpstr>
      <vt:lpstr>Machine Language</vt:lpstr>
      <vt:lpstr>Chapter Overview</vt:lpstr>
      <vt:lpstr>Virtual Machines</vt:lpstr>
      <vt:lpstr>Translating Languages</vt:lpstr>
      <vt:lpstr>Specific Machine Levels</vt:lpstr>
      <vt:lpstr>High-Level Language</vt:lpstr>
      <vt:lpstr>Assembly Language</vt:lpstr>
      <vt:lpstr>Instruction Set Architecture (ISA)</vt:lpstr>
      <vt:lpstr>Digital Logic</vt:lpstr>
      <vt:lpstr>Chapter Overview</vt:lpstr>
      <vt:lpstr>Data Representation</vt:lpstr>
      <vt:lpstr>Data Representation</vt:lpstr>
      <vt:lpstr>Data Representation</vt:lpstr>
      <vt:lpstr>Data Representation</vt:lpstr>
      <vt:lpstr>Data Representation</vt:lpstr>
      <vt:lpstr>Data Representation</vt:lpstr>
      <vt:lpstr>Data Representation</vt:lpstr>
      <vt:lpstr>Data Representation</vt:lpstr>
      <vt:lpstr>Data Representation</vt:lpstr>
      <vt:lpstr>Sample Program</vt:lpstr>
      <vt:lpstr>Debug Program Usage</vt:lpstr>
      <vt:lpstr>Chapter Overview</vt:lpstr>
      <vt:lpstr>Boolean Operations</vt:lpstr>
      <vt:lpstr>Boolean Algebra</vt:lpstr>
      <vt:lpstr>NOT</vt:lpstr>
      <vt:lpstr>AND</vt:lpstr>
      <vt:lpstr>OR</vt:lpstr>
      <vt:lpstr>Operator Precedence</vt:lpstr>
      <vt:lpstr>Truth Tables (1 of 3)</vt:lpstr>
      <vt:lpstr>Truth Tables (2 of 3)</vt:lpstr>
      <vt:lpstr>Truth Tables (3 of 3)</vt:lpstr>
      <vt:lpstr>Summary</vt:lpstr>
    </vt:vector>
  </TitlesOfParts>
  <Company>병렬처리연구실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1. Introduction</dc:title>
  <dc:creator>김신덕</dc:creator>
  <cp:lastModifiedBy>Registered User</cp:lastModifiedBy>
  <cp:revision>70</cp:revision>
  <dcterms:created xsi:type="dcterms:W3CDTF">2000-02-11T06:42:51Z</dcterms:created>
  <dcterms:modified xsi:type="dcterms:W3CDTF">2015-03-25T12:13:35Z</dcterms:modified>
</cp:coreProperties>
</file>