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300" r:id="rId4"/>
    <p:sldId id="323" r:id="rId5"/>
    <p:sldId id="328" r:id="rId6"/>
    <p:sldId id="301" r:id="rId7"/>
    <p:sldId id="329" r:id="rId8"/>
    <p:sldId id="302" r:id="rId9"/>
    <p:sldId id="303" r:id="rId10"/>
    <p:sldId id="348" r:id="rId11"/>
    <p:sldId id="349" r:id="rId12"/>
    <p:sldId id="350" r:id="rId13"/>
    <p:sldId id="351" r:id="rId14"/>
    <p:sldId id="304" r:id="rId15"/>
    <p:sldId id="305" r:id="rId16"/>
    <p:sldId id="324" r:id="rId17"/>
    <p:sldId id="325" r:id="rId18"/>
    <p:sldId id="308" r:id="rId19"/>
    <p:sldId id="326" r:id="rId20"/>
    <p:sldId id="330" r:id="rId21"/>
    <p:sldId id="327" r:id="rId22"/>
    <p:sldId id="311" r:id="rId23"/>
    <p:sldId id="312" r:id="rId24"/>
    <p:sldId id="313" r:id="rId25"/>
    <p:sldId id="314" r:id="rId26"/>
    <p:sldId id="315" r:id="rId27"/>
    <p:sldId id="316" r:id="rId28"/>
    <p:sldId id="331" r:id="rId29"/>
    <p:sldId id="317" r:id="rId30"/>
    <p:sldId id="318" r:id="rId31"/>
    <p:sldId id="319" r:id="rId32"/>
    <p:sldId id="320" r:id="rId33"/>
    <p:sldId id="321" r:id="rId34"/>
    <p:sldId id="344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5" r:id="rId48"/>
    <p:sldId id="346" r:id="rId49"/>
    <p:sldId id="347" r:id="rId5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99"/>
    <a:srgbClr val="FFFFCC"/>
    <a:srgbClr val="69FBF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13" autoAdjust="0"/>
  </p:normalViewPr>
  <p:slideViewPr>
    <p:cSldViewPr>
      <p:cViewPr varScale="1">
        <p:scale>
          <a:sx n="178" d="100"/>
          <a:sy n="178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om/technology/agp/toverview.ht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om/technology/memory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>Chapter 2: x86 Processor Architecture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smtClean="0"/>
              <a:t>Spring 2015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 of Prof. Shin-Dug Kim in YU</a:t>
            </a:r>
          </a:p>
          <a:p>
            <a:r>
              <a:rPr lang="en-US" altLang="ko-KR" dirty="0" smtClean="0"/>
              <a:t>and Textbook Author)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76200"/>
            <a:ext cx="7162800" cy="685800"/>
          </a:xfrm>
          <a:noFill/>
          <a:ln/>
        </p:spPr>
        <p:txBody>
          <a:bodyPr lIns="90478" tIns="44445" rIns="90478" bIns="44445">
            <a:normAutofit fontScale="90000"/>
          </a:bodyPr>
          <a:lstStyle/>
          <a:p>
            <a:r>
              <a:rPr lang="en-US" dirty="0"/>
              <a:t>Pipelining: Its Natural!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4572000" cy="4419600"/>
          </a:xfrm>
          <a:noFill/>
          <a:ln/>
        </p:spPr>
        <p:txBody>
          <a:bodyPr lIns="90478" tIns="44445" rIns="90478" bIns="44445"/>
          <a:lstStyle/>
          <a:p>
            <a:pPr marL="285750" indent="-285750"/>
            <a:r>
              <a:rPr lang="en-US" sz="2400" dirty="0"/>
              <a:t>Laundry Example</a:t>
            </a:r>
          </a:p>
          <a:p>
            <a:pPr marL="685800" lvl="1" indent="-228600"/>
            <a:r>
              <a:rPr lang="en-US" sz="2000" dirty="0"/>
              <a:t>Ann, Brian, Cathy, Dave </a:t>
            </a:r>
            <a:br>
              <a:rPr lang="en-US" sz="2000" dirty="0"/>
            </a:br>
            <a:r>
              <a:rPr lang="en-US" sz="2000" dirty="0"/>
              <a:t>each have one load of clothes </a:t>
            </a:r>
            <a:br>
              <a:rPr lang="en-US" sz="2000" dirty="0"/>
            </a:br>
            <a:r>
              <a:rPr lang="en-US" sz="2000" dirty="0"/>
              <a:t>to wash, dry, and fold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Washer takes 30 minutes</a:t>
            </a:r>
          </a:p>
          <a:p>
            <a:pPr marL="285750" indent="-285750"/>
            <a:r>
              <a:rPr lang="en-US" sz="2400" dirty="0"/>
              <a:t>Dryer takes 40 minutes</a:t>
            </a:r>
          </a:p>
          <a:p>
            <a:pPr marL="285750" indent="-285750"/>
            <a:r>
              <a:rPr lang="en-US" sz="2400" dirty="0"/>
              <a:t>“Folder” takes 20 minutes</a:t>
            </a:r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6565900" y="3822700"/>
            <a:ext cx="673100" cy="800100"/>
            <a:chOff x="4228" y="2820"/>
            <a:chExt cx="424" cy="504"/>
          </a:xfrm>
        </p:grpSpPr>
        <p:grpSp>
          <p:nvGrpSpPr>
            <p:cNvPr id="182277" name="Group 5"/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182278" name="AutoShape 6"/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79" name="AutoShape 7"/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AutoShape 9"/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82" name="Group 10"/>
          <p:cNvGrpSpPr>
            <a:grpSpLocks/>
          </p:cNvGrpSpPr>
          <p:nvPr/>
        </p:nvGrpSpPr>
        <p:grpSpPr bwMode="auto">
          <a:xfrm>
            <a:off x="6710363" y="4756150"/>
            <a:ext cx="661987" cy="649288"/>
            <a:chOff x="4319" y="3408"/>
            <a:chExt cx="417" cy="409"/>
          </a:xfrm>
        </p:grpSpPr>
        <p:grpSp>
          <p:nvGrpSpPr>
            <p:cNvPr id="182283" name="Group 11"/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182284" name="Freeform 12"/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95" y="0"/>
                  </a:cxn>
                  <a:cxn ang="0">
                    <a:pos x="26" y="214"/>
                  </a:cxn>
                  <a:cxn ang="0">
                    <a:pos x="0" y="214"/>
                  </a:cxn>
                  <a:cxn ang="0">
                    <a:pos x="69" y="0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285" name="Rectangle 13"/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6" name="Rectangle 14"/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7" name="Rectangle 15"/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2288" name="Group 16"/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182289" name="Oval 17"/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0" name="Freeform 18"/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/>
                <a:ahLst/>
                <a:cxnLst>
                  <a:cxn ang="0">
                    <a:pos x="2" y="153"/>
                  </a:cxn>
                  <a:cxn ang="0">
                    <a:pos x="1" y="157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2" y="174"/>
                  </a:cxn>
                  <a:cxn ang="0">
                    <a:pos x="5" y="179"/>
                  </a:cxn>
                  <a:cxn ang="0">
                    <a:pos x="9" y="183"/>
                  </a:cxn>
                  <a:cxn ang="0">
                    <a:pos x="14" y="186"/>
                  </a:cxn>
                  <a:cxn ang="0">
                    <a:pos x="17" y="186"/>
                  </a:cxn>
                  <a:cxn ang="0">
                    <a:pos x="23" y="186"/>
                  </a:cxn>
                  <a:cxn ang="0">
                    <a:pos x="141" y="331"/>
                  </a:cxn>
                  <a:cxn ang="0">
                    <a:pos x="178" y="159"/>
                  </a:cxn>
                  <a:cxn ang="0">
                    <a:pos x="177" y="155"/>
                  </a:cxn>
                  <a:cxn ang="0">
                    <a:pos x="176" y="152"/>
                  </a:cxn>
                  <a:cxn ang="0">
                    <a:pos x="173" y="149"/>
                  </a:cxn>
                  <a:cxn ang="0">
                    <a:pos x="170" y="147"/>
                  </a:cxn>
                  <a:cxn ang="0">
                    <a:pos x="166" y="145"/>
                  </a:cxn>
                  <a:cxn ang="0">
                    <a:pos x="161" y="145"/>
                  </a:cxn>
                  <a:cxn ang="0">
                    <a:pos x="157" y="145"/>
                  </a:cxn>
                  <a:cxn ang="0">
                    <a:pos x="153" y="145"/>
                  </a:cxn>
                  <a:cxn ang="0">
                    <a:pos x="104" y="84"/>
                  </a:cxn>
                  <a:cxn ang="0">
                    <a:pos x="201" y="104"/>
                  </a:cxn>
                  <a:cxn ang="0">
                    <a:pos x="204" y="103"/>
                  </a:cxn>
                  <a:cxn ang="0">
                    <a:pos x="207" y="103"/>
                  </a:cxn>
                  <a:cxn ang="0">
                    <a:pos x="211" y="100"/>
                  </a:cxn>
                  <a:cxn ang="0">
                    <a:pos x="214" y="97"/>
                  </a:cxn>
                  <a:cxn ang="0">
                    <a:pos x="215" y="93"/>
                  </a:cxn>
                  <a:cxn ang="0">
                    <a:pos x="216" y="88"/>
                  </a:cxn>
                  <a:cxn ang="0">
                    <a:pos x="215" y="83"/>
                  </a:cxn>
                  <a:cxn ang="0">
                    <a:pos x="213" y="79"/>
                  </a:cxn>
                  <a:cxn ang="0">
                    <a:pos x="210" y="76"/>
                  </a:cxn>
                  <a:cxn ang="0">
                    <a:pos x="206" y="73"/>
                  </a:cxn>
                  <a:cxn ang="0">
                    <a:pos x="203" y="72"/>
                  </a:cxn>
                  <a:cxn ang="0">
                    <a:pos x="137" y="72"/>
                  </a:cxn>
                  <a:cxn ang="0">
                    <a:pos x="125" y="47"/>
                  </a:cxn>
                  <a:cxn ang="0">
                    <a:pos x="126" y="41"/>
                  </a:cxn>
                  <a:cxn ang="0">
                    <a:pos x="127" y="34"/>
                  </a:cxn>
                  <a:cxn ang="0">
                    <a:pos x="127" y="27"/>
                  </a:cxn>
                  <a:cxn ang="0">
                    <a:pos x="125" y="21"/>
                  </a:cxn>
                  <a:cxn ang="0">
                    <a:pos x="123" y="17"/>
                  </a:cxn>
                  <a:cxn ang="0">
                    <a:pos x="120" y="12"/>
                  </a:cxn>
                  <a:cxn ang="0">
                    <a:pos x="115" y="8"/>
                  </a:cxn>
                  <a:cxn ang="0">
                    <a:pos x="110" y="4"/>
                  </a:cxn>
                  <a:cxn ang="0">
                    <a:pos x="104" y="1"/>
                  </a:cxn>
                  <a:cxn ang="0">
                    <a:pos x="97" y="0"/>
                  </a:cxn>
                  <a:cxn ang="0">
                    <a:pos x="91" y="0"/>
                  </a:cxn>
                  <a:cxn ang="0">
                    <a:pos x="84" y="1"/>
                  </a:cxn>
                  <a:cxn ang="0">
                    <a:pos x="77" y="3"/>
                  </a:cxn>
                  <a:cxn ang="0">
                    <a:pos x="70" y="7"/>
                  </a:cxn>
                  <a:cxn ang="0">
                    <a:pos x="66" y="13"/>
                  </a:cxn>
                  <a:cxn ang="0">
                    <a:pos x="62" y="19"/>
                  </a:cxn>
                  <a:cxn ang="0">
                    <a:pos x="59" y="25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2291" name="Group 19"/>
          <p:cNvGrpSpPr>
            <a:grpSpLocks/>
          </p:cNvGrpSpPr>
          <p:nvPr/>
        </p:nvGrpSpPr>
        <p:grpSpPr bwMode="auto">
          <a:xfrm>
            <a:off x="6540500" y="2749550"/>
            <a:ext cx="673100" cy="800100"/>
            <a:chOff x="4212" y="2144"/>
            <a:chExt cx="424" cy="504"/>
          </a:xfrm>
        </p:grpSpPr>
        <p:grpSp>
          <p:nvGrpSpPr>
            <p:cNvPr id="182292" name="Group 20"/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182293" name="Group 21"/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182294" name="AutoShape 22"/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5" name="AutoShape 23"/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2296" name="AutoShape 24"/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97" name="Oval 25"/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98" name="Group 26"/>
          <p:cNvGrpSpPr>
            <a:grpSpLocks/>
          </p:cNvGrpSpPr>
          <p:nvPr/>
        </p:nvGrpSpPr>
        <p:grpSpPr bwMode="auto">
          <a:xfrm>
            <a:off x="5715000" y="2057400"/>
            <a:ext cx="2224088" cy="534988"/>
            <a:chOff x="3692" y="1708"/>
            <a:chExt cx="1401" cy="336"/>
          </a:xfrm>
        </p:grpSpPr>
        <p:grpSp>
          <p:nvGrpSpPr>
            <p:cNvPr id="182299" name="Group 27"/>
            <p:cNvGrpSpPr>
              <a:grpSpLocks/>
            </p:cNvGrpSpPr>
            <p:nvPr/>
          </p:nvGrpSpPr>
          <p:grpSpPr bwMode="auto">
            <a:xfrm>
              <a:off x="3692" y="1708"/>
              <a:ext cx="329" cy="336"/>
              <a:chOff x="3692" y="1708"/>
              <a:chExt cx="329" cy="336"/>
            </a:xfrm>
          </p:grpSpPr>
          <p:sp>
            <p:nvSpPr>
              <p:cNvPr id="182300" name="Freeform 28"/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01" name="Rectangle 29"/>
              <p:cNvSpPr>
                <a:spLocks noChangeArrowheads="1"/>
              </p:cNvSpPr>
              <p:nvPr/>
            </p:nvSpPr>
            <p:spPr bwMode="auto">
              <a:xfrm>
                <a:off x="3742" y="1759"/>
                <a:ext cx="254" cy="2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78" tIns="44445" rIns="90478" bIns="44445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82302" name="Group 30"/>
            <p:cNvGrpSpPr>
              <a:grpSpLocks/>
            </p:cNvGrpSpPr>
            <p:nvPr/>
          </p:nvGrpSpPr>
          <p:grpSpPr bwMode="auto">
            <a:xfrm>
              <a:off x="4052" y="1708"/>
              <a:ext cx="329" cy="336"/>
              <a:chOff x="4052" y="1708"/>
              <a:chExt cx="329" cy="336"/>
            </a:xfrm>
          </p:grpSpPr>
          <p:sp>
            <p:nvSpPr>
              <p:cNvPr id="182303" name="Freeform 31"/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04" name="Rectangle 32"/>
              <p:cNvSpPr>
                <a:spLocks noChangeArrowheads="1"/>
              </p:cNvSpPr>
              <p:nvPr/>
            </p:nvSpPr>
            <p:spPr bwMode="auto">
              <a:xfrm>
                <a:off x="4111" y="1759"/>
                <a:ext cx="235" cy="2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78" tIns="44445" rIns="90478" bIns="44445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182305" name="Group 33"/>
            <p:cNvGrpSpPr>
              <a:grpSpLocks/>
            </p:cNvGrpSpPr>
            <p:nvPr/>
          </p:nvGrpSpPr>
          <p:grpSpPr bwMode="auto">
            <a:xfrm>
              <a:off x="4412" y="1708"/>
              <a:ext cx="329" cy="336"/>
              <a:chOff x="4412" y="1708"/>
              <a:chExt cx="329" cy="336"/>
            </a:xfrm>
          </p:grpSpPr>
          <p:sp>
            <p:nvSpPr>
              <p:cNvPr id="182306" name="Freeform 34"/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07" name="Rectangle 35"/>
              <p:cNvSpPr>
                <a:spLocks noChangeArrowheads="1"/>
              </p:cNvSpPr>
              <p:nvPr/>
            </p:nvSpPr>
            <p:spPr bwMode="auto">
              <a:xfrm>
                <a:off x="4472" y="1759"/>
                <a:ext cx="233" cy="2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78" tIns="44445" rIns="90478" bIns="44445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mic Sans MS" pitchFamily="66" charset="0"/>
                  </a:rPr>
                  <a:t>C</a:t>
                </a:r>
              </a:p>
            </p:txBody>
          </p:sp>
        </p:grpSp>
        <p:grpSp>
          <p:nvGrpSpPr>
            <p:cNvPr id="182308" name="Group 36"/>
            <p:cNvGrpSpPr>
              <a:grpSpLocks/>
            </p:cNvGrpSpPr>
            <p:nvPr/>
          </p:nvGrpSpPr>
          <p:grpSpPr bwMode="auto">
            <a:xfrm>
              <a:off x="4764" y="1708"/>
              <a:ext cx="329" cy="336"/>
              <a:chOff x="4764" y="1708"/>
              <a:chExt cx="329" cy="336"/>
            </a:xfrm>
          </p:grpSpPr>
          <p:sp>
            <p:nvSpPr>
              <p:cNvPr id="182309" name="Freeform 37"/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/>
                <a:ahLst/>
                <a:cxnLst>
                  <a:cxn ang="0">
                    <a:pos x="93" y="14"/>
                  </a:cxn>
                  <a:cxn ang="0">
                    <a:pos x="156" y="16"/>
                  </a:cxn>
                  <a:cxn ang="0">
                    <a:pos x="224" y="0"/>
                  </a:cxn>
                  <a:cxn ang="0">
                    <a:pos x="305" y="0"/>
                  </a:cxn>
                  <a:cxn ang="0">
                    <a:pos x="215" y="84"/>
                  </a:cxn>
                  <a:cxn ang="0">
                    <a:pos x="239" y="89"/>
                  </a:cxn>
                  <a:cxn ang="0">
                    <a:pos x="263" y="99"/>
                  </a:cxn>
                  <a:cxn ang="0">
                    <a:pos x="285" y="111"/>
                  </a:cxn>
                  <a:cxn ang="0">
                    <a:pos x="302" y="126"/>
                  </a:cxn>
                  <a:cxn ang="0">
                    <a:pos x="316" y="144"/>
                  </a:cxn>
                  <a:cxn ang="0">
                    <a:pos x="325" y="165"/>
                  </a:cxn>
                  <a:cxn ang="0">
                    <a:pos x="328" y="187"/>
                  </a:cxn>
                  <a:cxn ang="0">
                    <a:pos x="324" y="210"/>
                  </a:cxn>
                  <a:cxn ang="0">
                    <a:pos x="317" y="228"/>
                  </a:cxn>
                  <a:cxn ang="0">
                    <a:pos x="303" y="247"/>
                  </a:cxn>
                  <a:cxn ang="0">
                    <a:pos x="280" y="267"/>
                  </a:cxn>
                  <a:cxn ang="0">
                    <a:pos x="257" y="279"/>
                  </a:cxn>
                  <a:cxn ang="0">
                    <a:pos x="236" y="287"/>
                  </a:cxn>
                  <a:cxn ang="0">
                    <a:pos x="215" y="292"/>
                  </a:cxn>
                  <a:cxn ang="0">
                    <a:pos x="189" y="294"/>
                  </a:cxn>
                  <a:cxn ang="0">
                    <a:pos x="122" y="293"/>
                  </a:cxn>
                  <a:cxn ang="0">
                    <a:pos x="90" y="287"/>
                  </a:cxn>
                  <a:cxn ang="0">
                    <a:pos x="56" y="272"/>
                  </a:cxn>
                  <a:cxn ang="0">
                    <a:pos x="30" y="253"/>
                  </a:cxn>
                  <a:cxn ang="0">
                    <a:pos x="13" y="232"/>
                  </a:cxn>
                  <a:cxn ang="0">
                    <a:pos x="4" y="210"/>
                  </a:cxn>
                  <a:cxn ang="0">
                    <a:pos x="0" y="191"/>
                  </a:cxn>
                  <a:cxn ang="0">
                    <a:pos x="3" y="169"/>
                  </a:cxn>
                  <a:cxn ang="0">
                    <a:pos x="14" y="141"/>
                  </a:cxn>
                  <a:cxn ang="0">
                    <a:pos x="35" y="118"/>
                  </a:cxn>
                  <a:cxn ang="0">
                    <a:pos x="63" y="99"/>
                  </a:cxn>
                  <a:cxn ang="0">
                    <a:pos x="102" y="86"/>
                  </a:cxn>
                  <a:cxn ang="0">
                    <a:pos x="40" y="4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310" name="Rectangle 38"/>
              <p:cNvSpPr>
                <a:spLocks noChangeArrowheads="1"/>
              </p:cNvSpPr>
              <p:nvPr/>
            </p:nvSpPr>
            <p:spPr bwMode="auto">
              <a:xfrm>
                <a:off x="4814" y="1759"/>
                <a:ext cx="253" cy="2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78" tIns="44445" rIns="90478" bIns="44445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mic Sans MS" pitchFamily="66" charset="0"/>
                  </a:rPr>
                  <a:t>D</a:t>
                </a: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7456080-F0CB-4229-A002-0B6B6CD679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0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162800" cy="552450"/>
          </a:xfrm>
          <a:noFill/>
          <a:ln/>
        </p:spPr>
        <p:txBody>
          <a:bodyPr lIns="90478" tIns="44445" rIns="90478" bIns="44445">
            <a:normAutofit fontScale="90000"/>
          </a:bodyPr>
          <a:lstStyle/>
          <a:p>
            <a:r>
              <a:rPr lang="en-US" dirty="0"/>
              <a:t>Sequential Laundry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337300"/>
            <a:ext cx="7543800" cy="520700"/>
          </a:xfrm>
          <a:noFill/>
          <a:ln/>
        </p:spPr>
        <p:txBody>
          <a:bodyPr lIns="90478" tIns="44445" rIns="90478" bIns="44445"/>
          <a:lstStyle/>
          <a:p>
            <a:pPr marL="285750" indent="-285750"/>
            <a:r>
              <a:rPr lang="en-US" sz="2400"/>
              <a:t>Sequential laundry takes 6 hours for 4 loads</a:t>
            </a:r>
          </a:p>
        </p:txBody>
      </p:sp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1054100" y="3124200"/>
            <a:ext cx="522288" cy="534988"/>
            <a:chOff x="532" y="1620"/>
            <a:chExt cx="329" cy="337"/>
          </a:xfrm>
        </p:grpSpPr>
        <p:sp>
          <p:nvSpPr>
            <p:cNvPr id="183301" name="Freeform 5"/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582" y="1671"/>
              <a:ext cx="25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A</a:t>
              </a:r>
            </a:p>
          </p:txBody>
        </p:sp>
      </p:grp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1041400" y="3949700"/>
            <a:ext cx="522288" cy="534988"/>
            <a:chOff x="524" y="2140"/>
            <a:chExt cx="329" cy="337"/>
          </a:xfrm>
        </p:grpSpPr>
        <p:sp>
          <p:nvSpPr>
            <p:cNvPr id="183304" name="Freeform 8"/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5" name="Rectangle 9"/>
            <p:cNvSpPr>
              <a:spLocks noChangeArrowheads="1"/>
            </p:cNvSpPr>
            <p:nvPr/>
          </p:nvSpPr>
          <p:spPr bwMode="auto">
            <a:xfrm>
              <a:off x="583" y="2191"/>
              <a:ext cx="2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B</a:t>
              </a:r>
            </a:p>
          </p:txBody>
        </p:sp>
      </p:grpSp>
      <p:grpSp>
        <p:nvGrpSpPr>
          <p:cNvPr id="183306" name="Group 10"/>
          <p:cNvGrpSpPr>
            <a:grpSpLocks/>
          </p:cNvGrpSpPr>
          <p:nvPr/>
        </p:nvGrpSpPr>
        <p:grpSpPr bwMode="auto">
          <a:xfrm>
            <a:off x="1016000" y="4686300"/>
            <a:ext cx="522288" cy="534988"/>
            <a:chOff x="508" y="2604"/>
            <a:chExt cx="329" cy="337"/>
          </a:xfrm>
        </p:grpSpPr>
        <p:sp>
          <p:nvSpPr>
            <p:cNvPr id="183307" name="Freeform 11"/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8" name="Rectangle 12"/>
            <p:cNvSpPr>
              <a:spLocks noChangeArrowheads="1"/>
            </p:cNvSpPr>
            <p:nvPr/>
          </p:nvSpPr>
          <p:spPr bwMode="auto">
            <a:xfrm>
              <a:off x="568" y="2655"/>
              <a:ext cx="23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183309" name="Group 13"/>
          <p:cNvGrpSpPr>
            <a:grpSpLocks/>
          </p:cNvGrpSpPr>
          <p:nvPr/>
        </p:nvGrpSpPr>
        <p:grpSpPr bwMode="auto">
          <a:xfrm>
            <a:off x="1003300" y="5435600"/>
            <a:ext cx="522288" cy="534988"/>
            <a:chOff x="500" y="3076"/>
            <a:chExt cx="329" cy="337"/>
          </a:xfrm>
        </p:grpSpPr>
        <p:sp>
          <p:nvSpPr>
            <p:cNvPr id="183310" name="Freeform 14"/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11" name="Rectangle 15"/>
            <p:cNvSpPr>
              <a:spLocks noChangeArrowheads="1"/>
            </p:cNvSpPr>
            <p:nvPr/>
          </p:nvSpPr>
          <p:spPr bwMode="auto">
            <a:xfrm>
              <a:off x="550" y="312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D</a:t>
              </a:r>
            </a:p>
          </p:txBody>
        </p:sp>
      </p:grp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16716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30</a:t>
            </a:r>
          </a:p>
        </p:txBody>
      </p:sp>
      <p:grpSp>
        <p:nvGrpSpPr>
          <p:cNvPr id="183313" name="Group 17"/>
          <p:cNvGrpSpPr>
            <a:grpSpLocks/>
          </p:cNvGrpSpPr>
          <p:nvPr/>
        </p:nvGrpSpPr>
        <p:grpSpPr bwMode="auto">
          <a:xfrm>
            <a:off x="1720850" y="2622550"/>
            <a:ext cx="1498600" cy="0"/>
            <a:chOff x="952" y="1304"/>
            <a:chExt cx="944" cy="0"/>
          </a:xfrm>
        </p:grpSpPr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5" name="Line 19"/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22558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40</a:t>
            </a: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2778125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20</a:t>
            </a:r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>
            <a:off x="22161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28511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21" name="Line 25"/>
          <p:cNvSpPr>
            <a:spLocks noChangeShapeType="1"/>
          </p:cNvSpPr>
          <p:nvPr/>
        </p:nvSpPr>
        <p:spPr bwMode="auto">
          <a:xfrm>
            <a:off x="32575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32464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30</a:t>
            </a:r>
          </a:p>
        </p:txBody>
      </p:sp>
      <p:grpSp>
        <p:nvGrpSpPr>
          <p:cNvPr id="183323" name="Group 27"/>
          <p:cNvGrpSpPr>
            <a:grpSpLocks/>
          </p:cNvGrpSpPr>
          <p:nvPr/>
        </p:nvGrpSpPr>
        <p:grpSpPr bwMode="auto">
          <a:xfrm>
            <a:off x="3295650" y="2622550"/>
            <a:ext cx="1498600" cy="0"/>
            <a:chOff x="1944" y="1304"/>
            <a:chExt cx="944" cy="0"/>
          </a:xfrm>
        </p:grpSpPr>
        <p:sp>
          <p:nvSpPr>
            <p:cNvPr id="183324" name="Line 28"/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5" name="Line 29"/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6" name="Line 30"/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38306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40</a:t>
            </a:r>
          </a:p>
        </p:txBody>
      </p:sp>
      <p:sp>
        <p:nvSpPr>
          <p:cNvPr id="183328" name="Rectangle 32"/>
          <p:cNvSpPr>
            <a:spLocks noChangeArrowheads="1"/>
          </p:cNvSpPr>
          <p:nvPr/>
        </p:nvSpPr>
        <p:spPr bwMode="auto">
          <a:xfrm>
            <a:off x="43513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20</a:t>
            </a:r>
          </a:p>
        </p:txBody>
      </p:sp>
      <p:sp>
        <p:nvSpPr>
          <p:cNvPr id="183329" name="Line 33"/>
          <p:cNvSpPr>
            <a:spLocks noChangeShapeType="1"/>
          </p:cNvSpPr>
          <p:nvPr/>
        </p:nvSpPr>
        <p:spPr bwMode="auto">
          <a:xfrm>
            <a:off x="37909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>
            <a:off x="44259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31" name="Line 35"/>
          <p:cNvSpPr>
            <a:spLocks noChangeShapeType="1"/>
          </p:cNvSpPr>
          <p:nvPr/>
        </p:nvSpPr>
        <p:spPr bwMode="auto">
          <a:xfrm>
            <a:off x="48323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48212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30</a:t>
            </a:r>
          </a:p>
        </p:txBody>
      </p:sp>
      <p:grpSp>
        <p:nvGrpSpPr>
          <p:cNvPr id="183333" name="Group 37"/>
          <p:cNvGrpSpPr>
            <a:grpSpLocks/>
          </p:cNvGrpSpPr>
          <p:nvPr/>
        </p:nvGrpSpPr>
        <p:grpSpPr bwMode="auto">
          <a:xfrm>
            <a:off x="4870450" y="2622550"/>
            <a:ext cx="1498600" cy="0"/>
            <a:chOff x="2936" y="1304"/>
            <a:chExt cx="944" cy="0"/>
          </a:xfrm>
        </p:grpSpPr>
        <p:sp>
          <p:nvSpPr>
            <p:cNvPr id="183334" name="Line 38"/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35" name="Line 39"/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36" name="Line 40"/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337" name="Rectangle 41"/>
          <p:cNvSpPr>
            <a:spLocks noChangeArrowheads="1"/>
          </p:cNvSpPr>
          <p:nvPr/>
        </p:nvSpPr>
        <p:spPr bwMode="auto">
          <a:xfrm>
            <a:off x="54054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40</a:t>
            </a:r>
          </a:p>
        </p:txBody>
      </p:sp>
      <p:sp>
        <p:nvSpPr>
          <p:cNvPr id="183338" name="Rectangle 42"/>
          <p:cNvSpPr>
            <a:spLocks noChangeArrowheads="1"/>
          </p:cNvSpPr>
          <p:nvPr/>
        </p:nvSpPr>
        <p:spPr bwMode="auto">
          <a:xfrm>
            <a:off x="59261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20</a:t>
            </a:r>
          </a:p>
        </p:txBody>
      </p:sp>
      <p:sp>
        <p:nvSpPr>
          <p:cNvPr id="183339" name="Line 43"/>
          <p:cNvSpPr>
            <a:spLocks noChangeShapeType="1"/>
          </p:cNvSpPr>
          <p:nvPr/>
        </p:nvSpPr>
        <p:spPr bwMode="auto">
          <a:xfrm>
            <a:off x="53657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40" name="Line 44"/>
          <p:cNvSpPr>
            <a:spLocks noChangeShapeType="1"/>
          </p:cNvSpPr>
          <p:nvPr/>
        </p:nvSpPr>
        <p:spPr bwMode="auto">
          <a:xfrm>
            <a:off x="60007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41" name="Line 45"/>
          <p:cNvSpPr>
            <a:spLocks noChangeShapeType="1"/>
          </p:cNvSpPr>
          <p:nvPr/>
        </p:nvSpPr>
        <p:spPr bwMode="auto">
          <a:xfrm>
            <a:off x="64071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6397625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30</a:t>
            </a:r>
          </a:p>
        </p:txBody>
      </p:sp>
      <p:grpSp>
        <p:nvGrpSpPr>
          <p:cNvPr id="183343" name="Group 47"/>
          <p:cNvGrpSpPr>
            <a:grpSpLocks/>
          </p:cNvGrpSpPr>
          <p:nvPr/>
        </p:nvGrpSpPr>
        <p:grpSpPr bwMode="auto">
          <a:xfrm>
            <a:off x="6445250" y="2622550"/>
            <a:ext cx="1498600" cy="0"/>
            <a:chOff x="3928" y="1304"/>
            <a:chExt cx="944" cy="0"/>
          </a:xfrm>
        </p:grpSpPr>
        <p:sp>
          <p:nvSpPr>
            <p:cNvPr id="183344" name="Line 48"/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45" name="Line 49"/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46" name="Line 50"/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69802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40</a:t>
            </a: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7500938" y="26336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20</a:t>
            </a:r>
          </a:p>
        </p:txBody>
      </p:sp>
      <p:sp>
        <p:nvSpPr>
          <p:cNvPr id="183349" name="Line 53"/>
          <p:cNvSpPr>
            <a:spLocks noChangeShapeType="1"/>
          </p:cNvSpPr>
          <p:nvPr/>
        </p:nvSpPr>
        <p:spPr bwMode="auto">
          <a:xfrm>
            <a:off x="69405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50" name="Line 54"/>
          <p:cNvSpPr>
            <a:spLocks noChangeShapeType="1"/>
          </p:cNvSpPr>
          <p:nvPr/>
        </p:nvSpPr>
        <p:spPr bwMode="auto">
          <a:xfrm>
            <a:off x="75755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51" name="Line 55"/>
          <p:cNvSpPr>
            <a:spLocks noChangeShapeType="1"/>
          </p:cNvSpPr>
          <p:nvPr/>
        </p:nvSpPr>
        <p:spPr bwMode="auto">
          <a:xfrm>
            <a:off x="7981950" y="24511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3352" name="Group 56"/>
          <p:cNvGrpSpPr>
            <a:grpSpLocks/>
          </p:cNvGrpSpPr>
          <p:nvPr/>
        </p:nvGrpSpPr>
        <p:grpSpPr bwMode="auto">
          <a:xfrm>
            <a:off x="1701800" y="3022600"/>
            <a:ext cx="1535113" cy="711200"/>
            <a:chOff x="940" y="1556"/>
            <a:chExt cx="967" cy="448"/>
          </a:xfrm>
        </p:grpSpPr>
        <p:grpSp>
          <p:nvGrpSpPr>
            <p:cNvPr id="183353" name="Group 57"/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183354" name="Group 58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183355" name="AutoShape 59"/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356" name="AutoShape 60"/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357" name="AutoShape 61"/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3358" name="Group 62"/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183359" name="Group 63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183360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361" name="AutoShape 65"/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362" name="Oval 66"/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363" name="AutoShape 67"/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3364" name="Freeform 68"/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65" name="Rectangle 69"/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66" name="Rectangle 70"/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67" name="Rectangle 71"/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368" name="Group 72"/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183369" name="Oval 73"/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370" name="Freeform 74"/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371" name="Rectangle 75"/>
          <p:cNvSpPr>
            <a:spLocks noChangeArrowheads="1"/>
          </p:cNvSpPr>
          <p:nvPr/>
        </p:nvSpPr>
        <p:spPr bwMode="auto">
          <a:xfrm>
            <a:off x="1325563" y="1528763"/>
            <a:ext cx="9302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6 PM</a:t>
            </a:r>
          </a:p>
        </p:txBody>
      </p:sp>
      <p:sp>
        <p:nvSpPr>
          <p:cNvPr id="183372" name="Line 76"/>
          <p:cNvSpPr>
            <a:spLocks noChangeShapeType="1"/>
          </p:cNvSpPr>
          <p:nvPr/>
        </p:nvSpPr>
        <p:spPr bwMode="auto">
          <a:xfrm>
            <a:off x="1689100" y="211455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73" name="Line 77"/>
          <p:cNvSpPr>
            <a:spLocks noChangeShapeType="1"/>
          </p:cNvSpPr>
          <p:nvPr/>
        </p:nvSpPr>
        <p:spPr bwMode="auto">
          <a:xfrm>
            <a:off x="1682750" y="198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374" name="Rectangle 78"/>
          <p:cNvSpPr>
            <a:spLocks noChangeArrowheads="1"/>
          </p:cNvSpPr>
          <p:nvPr/>
        </p:nvSpPr>
        <p:spPr bwMode="auto">
          <a:xfrm>
            <a:off x="2557463" y="1541463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7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3624263" y="1541463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8</a:t>
            </a:r>
          </a:p>
        </p:txBody>
      </p:sp>
      <p:sp>
        <p:nvSpPr>
          <p:cNvPr id="183376" name="Rectangle 80"/>
          <p:cNvSpPr>
            <a:spLocks noChangeArrowheads="1"/>
          </p:cNvSpPr>
          <p:nvPr/>
        </p:nvSpPr>
        <p:spPr bwMode="auto">
          <a:xfrm>
            <a:off x="4640263" y="1541463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9</a:t>
            </a:r>
          </a:p>
        </p:txBody>
      </p:sp>
      <p:sp>
        <p:nvSpPr>
          <p:cNvPr id="183377" name="Rectangle 81"/>
          <p:cNvSpPr>
            <a:spLocks noChangeArrowheads="1"/>
          </p:cNvSpPr>
          <p:nvPr/>
        </p:nvSpPr>
        <p:spPr bwMode="auto">
          <a:xfrm>
            <a:off x="5580063" y="15541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10</a:t>
            </a:r>
          </a:p>
        </p:txBody>
      </p:sp>
      <p:sp>
        <p:nvSpPr>
          <p:cNvPr id="183378" name="Rectangle 82"/>
          <p:cNvSpPr>
            <a:spLocks noChangeArrowheads="1"/>
          </p:cNvSpPr>
          <p:nvPr/>
        </p:nvSpPr>
        <p:spPr bwMode="auto">
          <a:xfrm>
            <a:off x="6672263" y="1541463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11</a:t>
            </a:r>
          </a:p>
        </p:txBody>
      </p:sp>
      <p:sp>
        <p:nvSpPr>
          <p:cNvPr id="183379" name="Rectangle 83"/>
          <p:cNvSpPr>
            <a:spLocks noChangeArrowheads="1"/>
          </p:cNvSpPr>
          <p:nvPr/>
        </p:nvSpPr>
        <p:spPr bwMode="auto">
          <a:xfrm>
            <a:off x="7348538" y="1528763"/>
            <a:ext cx="1443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Midnight</a:t>
            </a:r>
          </a:p>
        </p:txBody>
      </p:sp>
      <p:grpSp>
        <p:nvGrpSpPr>
          <p:cNvPr id="183380" name="Group 84"/>
          <p:cNvGrpSpPr>
            <a:grpSpLocks/>
          </p:cNvGrpSpPr>
          <p:nvPr/>
        </p:nvGrpSpPr>
        <p:grpSpPr bwMode="auto">
          <a:xfrm>
            <a:off x="3225800" y="3759200"/>
            <a:ext cx="1535113" cy="711200"/>
            <a:chOff x="1900" y="2020"/>
            <a:chExt cx="967" cy="448"/>
          </a:xfrm>
        </p:grpSpPr>
        <p:grpSp>
          <p:nvGrpSpPr>
            <p:cNvPr id="183381" name="Group 85"/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183382" name="Group 86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183383" name="AutoShape 87"/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384" name="AutoShape 88"/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385" name="AutoShape 89"/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3386" name="Group 90"/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183387" name="Group 91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183388" name="AutoShape 92"/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389" name="AutoShape 93"/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390" name="Oval 94"/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391" name="AutoShape 95"/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3392" name="Freeform 96"/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93" name="Rectangle 97"/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94" name="Rectangle 98"/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95" name="Rectangle 99"/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396" name="Group 100"/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183397" name="Oval 101"/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398" name="Freeform 102"/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3399" name="Group 103"/>
          <p:cNvGrpSpPr>
            <a:grpSpLocks/>
          </p:cNvGrpSpPr>
          <p:nvPr/>
        </p:nvGrpSpPr>
        <p:grpSpPr bwMode="auto">
          <a:xfrm>
            <a:off x="4673600" y="4470400"/>
            <a:ext cx="1535113" cy="711200"/>
            <a:chOff x="2812" y="2468"/>
            <a:chExt cx="967" cy="448"/>
          </a:xfrm>
        </p:grpSpPr>
        <p:grpSp>
          <p:nvGrpSpPr>
            <p:cNvPr id="183400" name="Group 104"/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183401" name="Group 105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183402" name="AutoShape 106"/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403" name="AutoShape 107"/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404" name="AutoShape 108"/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3405" name="Group 109"/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183406" name="Group 110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183407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408" name="AutoShape 112"/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409" name="Oval 113"/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410" name="AutoShape 114"/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3411" name="Freeform 115"/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412" name="Rectangle 116"/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413" name="Rectangle 117"/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414" name="Rectangle 118"/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415" name="Group 119"/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183416" name="Oval 120"/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417" name="Freeform 121"/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3418" name="Group 122"/>
          <p:cNvGrpSpPr>
            <a:grpSpLocks/>
          </p:cNvGrpSpPr>
          <p:nvPr/>
        </p:nvGrpSpPr>
        <p:grpSpPr bwMode="auto">
          <a:xfrm>
            <a:off x="6324600" y="5257800"/>
            <a:ext cx="1535113" cy="711200"/>
            <a:chOff x="3852" y="2964"/>
            <a:chExt cx="967" cy="448"/>
          </a:xfrm>
        </p:grpSpPr>
        <p:grpSp>
          <p:nvGrpSpPr>
            <p:cNvPr id="183419" name="Group 123"/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183420" name="Group 124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183421" name="AutoShape 125"/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422" name="AutoShape 126"/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423" name="AutoShape 127"/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3424" name="Group 128"/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183425" name="Group 129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183426" name="AutoShape 130"/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427" name="AutoShape 131"/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3428" name="Oval 132"/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429" name="AutoShape 133"/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3430" name="Freeform 134"/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5" y="0"/>
                </a:cxn>
                <a:cxn ang="0">
                  <a:pos x="23" y="191"/>
                </a:cxn>
                <a:cxn ang="0">
                  <a:pos x="0" y="191"/>
                </a:cxn>
                <a:cxn ang="0">
                  <a:pos x="62" y="0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431" name="Rectangle 135"/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432" name="Rectangle 136"/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433" name="Rectangle 137"/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434" name="Group 138"/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183435" name="Oval 139"/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436" name="Freeform 140"/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/>
                <a:ahLst/>
                <a:cxnLst>
                  <a:cxn ang="0">
                    <a:pos x="2" y="137"/>
                  </a:cxn>
                  <a:cxn ang="0">
                    <a:pos x="1" y="140"/>
                  </a:cxn>
                  <a:cxn ang="0">
                    <a:pos x="0" y="145"/>
                  </a:cxn>
                  <a:cxn ang="0">
                    <a:pos x="0" y="150"/>
                  </a:cxn>
                  <a:cxn ang="0">
                    <a:pos x="2" y="155"/>
                  </a:cxn>
                  <a:cxn ang="0">
                    <a:pos x="4" y="159"/>
                  </a:cxn>
                  <a:cxn ang="0">
                    <a:pos x="8" y="163"/>
                  </a:cxn>
                  <a:cxn ang="0">
                    <a:pos x="12" y="165"/>
                  </a:cxn>
                  <a:cxn ang="0">
                    <a:pos x="16" y="166"/>
                  </a:cxn>
                  <a:cxn ang="0">
                    <a:pos x="21" y="166"/>
                  </a:cxn>
                  <a:cxn ang="0">
                    <a:pos x="126" y="295"/>
                  </a:cxn>
                  <a:cxn ang="0">
                    <a:pos x="159" y="142"/>
                  </a:cxn>
                  <a:cxn ang="0">
                    <a:pos x="159" y="138"/>
                  </a:cxn>
                  <a:cxn ang="0">
                    <a:pos x="157" y="136"/>
                  </a:cxn>
                  <a:cxn ang="0">
                    <a:pos x="154" y="133"/>
                  </a:cxn>
                  <a:cxn ang="0">
                    <a:pos x="152" y="131"/>
                  </a:cxn>
                  <a:cxn ang="0">
                    <a:pos x="148" y="130"/>
                  </a:cxn>
                  <a:cxn ang="0">
                    <a:pos x="144" y="129"/>
                  </a:cxn>
                  <a:cxn ang="0">
                    <a:pos x="140" y="129"/>
                  </a:cxn>
                  <a:cxn ang="0">
                    <a:pos x="137" y="129"/>
                  </a:cxn>
                  <a:cxn ang="0">
                    <a:pos x="93" y="75"/>
                  </a:cxn>
                  <a:cxn ang="0">
                    <a:pos x="179" y="93"/>
                  </a:cxn>
                  <a:cxn ang="0">
                    <a:pos x="183" y="92"/>
                  </a:cxn>
                  <a:cxn ang="0">
                    <a:pos x="185" y="91"/>
                  </a:cxn>
                  <a:cxn ang="0">
                    <a:pos x="189" y="89"/>
                  </a:cxn>
                  <a:cxn ang="0">
                    <a:pos x="191" y="86"/>
                  </a:cxn>
                  <a:cxn ang="0">
                    <a:pos x="192" y="83"/>
                  </a:cxn>
                  <a:cxn ang="0">
                    <a:pos x="193" y="78"/>
                  </a:cxn>
                  <a:cxn ang="0">
                    <a:pos x="192" y="74"/>
                  </a:cxn>
                  <a:cxn ang="0">
                    <a:pos x="190" y="70"/>
                  </a:cxn>
                  <a:cxn ang="0">
                    <a:pos x="188" y="68"/>
                  </a:cxn>
                  <a:cxn ang="0">
                    <a:pos x="184" y="65"/>
                  </a:cxn>
                  <a:cxn ang="0">
                    <a:pos x="181" y="64"/>
                  </a:cxn>
                  <a:cxn ang="0">
                    <a:pos x="122" y="64"/>
                  </a:cxn>
                  <a:cxn ang="0">
                    <a:pos x="112" y="42"/>
                  </a:cxn>
                  <a:cxn ang="0">
                    <a:pos x="113" y="37"/>
                  </a:cxn>
                  <a:cxn ang="0">
                    <a:pos x="114" y="30"/>
                  </a:cxn>
                  <a:cxn ang="0">
                    <a:pos x="114" y="24"/>
                  </a:cxn>
                  <a:cxn ang="0">
                    <a:pos x="112" y="19"/>
                  </a:cxn>
                  <a:cxn ang="0">
                    <a:pos x="110" y="15"/>
                  </a:cxn>
                  <a:cxn ang="0">
                    <a:pos x="107" y="10"/>
                  </a:cxn>
                  <a:cxn ang="0">
                    <a:pos x="103" y="7"/>
                  </a:cxn>
                  <a:cxn ang="0">
                    <a:pos x="98" y="3"/>
                  </a:cxn>
                  <a:cxn ang="0">
                    <a:pos x="93" y="1"/>
                  </a:cxn>
                  <a:cxn ang="0">
                    <a:pos x="87" y="0"/>
                  </a:cxn>
                  <a:cxn ang="0">
                    <a:pos x="81" y="0"/>
                  </a:cxn>
                  <a:cxn ang="0">
                    <a:pos x="75" y="1"/>
                  </a:cxn>
                  <a:cxn ang="0">
                    <a:pos x="69" y="3"/>
                  </a:cxn>
                  <a:cxn ang="0">
                    <a:pos x="63" y="6"/>
                  </a:cxn>
                  <a:cxn ang="0">
                    <a:pos x="59" y="11"/>
                  </a:cxn>
                  <a:cxn ang="0">
                    <a:pos x="55" y="17"/>
                  </a:cxn>
                  <a:cxn ang="0">
                    <a:pos x="53" y="2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437" name="Rectangle 141"/>
          <p:cNvSpPr>
            <a:spLocks noChangeArrowheads="1"/>
          </p:cNvSpPr>
          <p:nvPr/>
        </p:nvSpPr>
        <p:spPr bwMode="auto">
          <a:xfrm>
            <a:off x="358775" y="3006725"/>
            <a:ext cx="363538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i="1"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a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k</a:t>
            </a:r>
          </a:p>
          <a:p>
            <a:pPr algn="ctr" eaLnBrk="0" hangingPunct="0"/>
            <a:endParaRPr lang="en-US" i="1">
              <a:latin typeface="Comic Sans MS" pitchFamily="66" charset="0"/>
            </a:endParaRPr>
          </a:p>
          <a:p>
            <a:pPr algn="ctr" eaLnBrk="0" hangingPunct="0"/>
            <a:r>
              <a:rPr lang="en-US" i="1"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r</a:t>
            </a:r>
          </a:p>
        </p:txBody>
      </p:sp>
      <p:sp>
        <p:nvSpPr>
          <p:cNvPr id="183438" name="Line 142"/>
          <p:cNvSpPr>
            <a:spLocks noChangeShapeType="1"/>
          </p:cNvSpPr>
          <p:nvPr/>
        </p:nvSpPr>
        <p:spPr bwMode="auto">
          <a:xfrm>
            <a:off x="844550" y="285750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439" name="Rectangle 143"/>
          <p:cNvSpPr>
            <a:spLocks noChangeArrowheads="1"/>
          </p:cNvSpPr>
          <p:nvPr/>
        </p:nvSpPr>
        <p:spPr bwMode="auto">
          <a:xfrm>
            <a:off x="4335463" y="2079625"/>
            <a:ext cx="70326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i="1">
                <a:latin typeface="Comic Sans MS" pitchFamily="66" charset="0"/>
              </a:rPr>
              <a:t>Time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7456080-F0CB-4229-A002-0B6B6CD679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4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152400"/>
            <a:ext cx="6162675" cy="474662"/>
          </a:xfrm>
          <a:noFill/>
          <a:ln/>
        </p:spPr>
        <p:txBody>
          <a:bodyPr lIns="90478" tIns="44445" rIns="90478" bIns="44445">
            <a:normAutofit fontScale="90000"/>
          </a:bodyPr>
          <a:lstStyle/>
          <a:p>
            <a:r>
              <a:rPr lang="en-US" dirty="0"/>
              <a:t>Pipelined Laundry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777875" y="6070600"/>
            <a:ext cx="8102600" cy="406400"/>
          </a:xfrm>
          <a:noFill/>
          <a:ln/>
        </p:spPr>
        <p:txBody>
          <a:bodyPr lIns="90478" tIns="44445" rIns="90478" bIns="44445">
            <a:normAutofit fontScale="92500" lnSpcReduction="20000"/>
          </a:bodyPr>
          <a:lstStyle/>
          <a:p>
            <a:pPr marL="285750" indent="-285750"/>
            <a:r>
              <a:rPr lang="en-US" sz="2800"/>
              <a:t>Pipelined laundry takes 3.5 hours for 4 loads </a:t>
            </a:r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1177925" y="3116263"/>
            <a:ext cx="522288" cy="534987"/>
            <a:chOff x="712" y="1908"/>
            <a:chExt cx="329" cy="337"/>
          </a:xfrm>
        </p:grpSpPr>
        <p:sp>
          <p:nvSpPr>
            <p:cNvPr id="184325" name="Freeform 5"/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762" y="1959"/>
              <a:ext cx="25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A</a:t>
              </a:r>
            </a:p>
          </p:txBody>
        </p:sp>
      </p:grpSp>
      <p:grpSp>
        <p:nvGrpSpPr>
          <p:cNvPr id="184327" name="Group 7"/>
          <p:cNvGrpSpPr>
            <a:grpSpLocks/>
          </p:cNvGrpSpPr>
          <p:nvPr/>
        </p:nvGrpSpPr>
        <p:grpSpPr bwMode="auto">
          <a:xfrm>
            <a:off x="1165225" y="3967163"/>
            <a:ext cx="522288" cy="534987"/>
            <a:chOff x="704" y="2444"/>
            <a:chExt cx="329" cy="336"/>
          </a:xfrm>
        </p:grpSpPr>
        <p:sp>
          <p:nvSpPr>
            <p:cNvPr id="184328" name="Freeform 8"/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29" name="Rectangle 9"/>
            <p:cNvSpPr>
              <a:spLocks noChangeArrowheads="1"/>
            </p:cNvSpPr>
            <p:nvPr/>
          </p:nvSpPr>
          <p:spPr bwMode="auto">
            <a:xfrm>
              <a:off x="763" y="2495"/>
              <a:ext cx="235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B</a:t>
              </a:r>
            </a:p>
          </p:txBody>
        </p:sp>
      </p:grpSp>
      <p:grpSp>
        <p:nvGrpSpPr>
          <p:cNvPr id="184330" name="Group 10"/>
          <p:cNvGrpSpPr>
            <a:grpSpLocks/>
          </p:cNvGrpSpPr>
          <p:nvPr/>
        </p:nvGrpSpPr>
        <p:grpSpPr bwMode="auto">
          <a:xfrm>
            <a:off x="1127125" y="4716463"/>
            <a:ext cx="522288" cy="534987"/>
            <a:chOff x="680" y="2916"/>
            <a:chExt cx="329" cy="336"/>
          </a:xfrm>
        </p:grpSpPr>
        <p:sp>
          <p:nvSpPr>
            <p:cNvPr id="184331" name="Freeform 11"/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32" name="Rectangle 12"/>
            <p:cNvSpPr>
              <a:spLocks noChangeArrowheads="1"/>
            </p:cNvSpPr>
            <p:nvPr/>
          </p:nvSpPr>
          <p:spPr bwMode="auto">
            <a:xfrm>
              <a:off x="740" y="2967"/>
              <a:ext cx="233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184333" name="Group 13"/>
          <p:cNvGrpSpPr>
            <a:grpSpLocks/>
          </p:cNvGrpSpPr>
          <p:nvPr/>
        </p:nvGrpSpPr>
        <p:grpSpPr bwMode="auto">
          <a:xfrm>
            <a:off x="1127125" y="5440363"/>
            <a:ext cx="522288" cy="534987"/>
            <a:chOff x="680" y="3372"/>
            <a:chExt cx="329" cy="336"/>
          </a:xfrm>
        </p:grpSpPr>
        <p:sp>
          <p:nvSpPr>
            <p:cNvPr id="184334" name="Freeform 14"/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35" name="Rectangle 15"/>
            <p:cNvSpPr>
              <a:spLocks noChangeArrowheads="1"/>
            </p:cNvSpPr>
            <p:nvPr/>
          </p:nvSpPr>
          <p:spPr bwMode="auto">
            <a:xfrm>
              <a:off x="730" y="3423"/>
              <a:ext cx="253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D</a:t>
              </a:r>
            </a:p>
          </p:txBody>
        </p:sp>
      </p:grp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1449388" y="1520825"/>
            <a:ext cx="9302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6 PM</a:t>
            </a:r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>
            <a:off x="1812925" y="2106613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>
            <a:off x="1806575" y="19732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2681288" y="1533525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7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3748088" y="1533525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8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4764088" y="1533525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9</a:t>
            </a: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5703888" y="1546225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10</a:t>
            </a: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6796088" y="1533525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sz="2400" b="1">
                <a:latin typeface="Comic Sans MS" pitchFamily="66" charset="0"/>
              </a:rPr>
              <a:t>11</a:t>
            </a: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7472363" y="1520825"/>
            <a:ext cx="1443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Midnight</a:t>
            </a:r>
          </a:p>
        </p:txBody>
      </p:sp>
      <p:grpSp>
        <p:nvGrpSpPr>
          <p:cNvPr id="184345" name="Group 25"/>
          <p:cNvGrpSpPr>
            <a:grpSpLocks/>
          </p:cNvGrpSpPr>
          <p:nvPr/>
        </p:nvGrpSpPr>
        <p:grpSpPr bwMode="auto">
          <a:xfrm>
            <a:off x="1851025" y="3014663"/>
            <a:ext cx="3490913" cy="2933700"/>
            <a:chOff x="1136" y="1844"/>
            <a:chExt cx="2199" cy="1848"/>
          </a:xfrm>
        </p:grpSpPr>
        <p:grpSp>
          <p:nvGrpSpPr>
            <p:cNvPr id="184346" name="Group 26"/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184347" name="Group 27"/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184348" name="Group 28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184349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350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351" name="AutoShape 31"/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352" name="Group 32"/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184353" name="Group 33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184354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355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356" name="Oval 36"/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57" name="AutoShape 37"/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358" name="Freeform 38"/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59" name="Rectangle 39"/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0" name="Rectangle 40"/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61" name="Rectangle 41"/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362" name="Group 42"/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184363" name="Oval 43"/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64" name="Freeform 44"/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4365" name="Group 45"/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184366" name="Group 46"/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184367" name="Group 47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18436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36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370" name="AutoShape 50"/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371" name="Group 51"/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184372" name="Group 52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184373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374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375" name="Oval 55"/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76" name="AutoShape 56"/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377" name="Freeform 57"/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78" name="Rectangle 58"/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79" name="Rectangle 59"/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80" name="Rectangle 60"/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381" name="Group 61"/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184382" name="Oval 62"/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83" name="Freeform 63"/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4384" name="Group 64"/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184385" name="Group 65"/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184386" name="Group 66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184387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388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389" name="AutoShape 69"/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390" name="Group 70"/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184391" name="Group 71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184392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393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394" name="Oval 74"/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395" name="AutoShape 75"/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396" name="Freeform 76"/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397" name="Rectangle 77"/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8" name="Rectangle 78"/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399" name="Rectangle 79"/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400" name="Group 80"/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184401" name="Oval 81"/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02" name="Freeform 82"/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4403" name="Group 83"/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184404" name="Group 84"/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184405" name="Group 85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184406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407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408" name="AutoShape 88"/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4409" name="Group 89"/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184410" name="Group 90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184411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412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413" name="Oval 93"/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14" name="AutoShape 94"/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415" name="Freeform 95"/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5" y="0"/>
                  </a:cxn>
                  <a:cxn ang="0">
                    <a:pos x="23" y="191"/>
                  </a:cxn>
                  <a:cxn ang="0">
                    <a:pos x="0" y="191"/>
                  </a:cxn>
                  <a:cxn ang="0">
                    <a:pos x="62" y="0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6" name="Rectangle 96"/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7" name="Rectangle 97"/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18" name="Rectangle 98"/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419" name="Group 99"/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184420" name="Oval 100"/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21" name="Freeform 101"/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2" y="137"/>
                    </a:cxn>
                    <a:cxn ang="0">
                      <a:pos x="1" y="140"/>
                    </a:cxn>
                    <a:cxn ang="0">
                      <a:pos x="0" y="145"/>
                    </a:cxn>
                    <a:cxn ang="0">
                      <a:pos x="0" y="150"/>
                    </a:cxn>
                    <a:cxn ang="0">
                      <a:pos x="2" y="155"/>
                    </a:cxn>
                    <a:cxn ang="0">
                      <a:pos x="4" y="159"/>
                    </a:cxn>
                    <a:cxn ang="0">
                      <a:pos x="8" y="163"/>
                    </a:cxn>
                    <a:cxn ang="0">
                      <a:pos x="12" y="165"/>
                    </a:cxn>
                    <a:cxn ang="0">
                      <a:pos x="16" y="166"/>
                    </a:cxn>
                    <a:cxn ang="0">
                      <a:pos x="21" y="166"/>
                    </a:cxn>
                    <a:cxn ang="0">
                      <a:pos x="126" y="295"/>
                    </a:cxn>
                    <a:cxn ang="0">
                      <a:pos x="159" y="142"/>
                    </a:cxn>
                    <a:cxn ang="0">
                      <a:pos x="159" y="138"/>
                    </a:cxn>
                    <a:cxn ang="0">
                      <a:pos x="157" y="136"/>
                    </a:cxn>
                    <a:cxn ang="0">
                      <a:pos x="154" y="133"/>
                    </a:cxn>
                    <a:cxn ang="0">
                      <a:pos x="152" y="131"/>
                    </a:cxn>
                    <a:cxn ang="0">
                      <a:pos x="148" y="130"/>
                    </a:cxn>
                    <a:cxn ang="0">
                      <a:pos x="144" y="129"/>
                    </a:cxn>
                    <a:cxn ang="0">
                      <a:pos x="140" y="129"/>
                    </a:cxn>
                    <a:cxn ang="0">
                      <a:pos x="137" y="129"/>
                    </a:cxn>
                    <a:cxn ang="0">
                      <a:pos x="93" y="75"/>
                    </a:cxn>
                    <a:cxn ang="0">
                      <a:pos x="179" y="93"/>
                    </a:cxn>
                    <a:cxn ang="0">
                      <a:pos x="183" y="92"/>
                    </a:cxn>
                    <a:cxn ang="0">
                      <a:pos x="185" y="91"/>
                    </a:cxn>
                    <a:cxn ang="0">
                      <a:pos x="189" y="89"/>
                    </a:cxn>
                    <a:cxn ang="0">
                      <a:pos x="191" y="86"/>
                    </a:cxn>
                    <a:cxn ang="0">
                      <a:pos x="192" y="83"/>
                    </a:cxn>
                    <a:cxn ang="0">
                      <a:pos x="193" y="78"/>
                    </a:cxn>
                    <a:cxn ang="0">
                      <a:pos x="192" y="74"/>
                    </a:cxn>
                    <a:cxn ang="0">
                      <a:pos x="190" y="70"/>
                    </a:cxn>
                    <a:cxn ang="0">
                      <a:pos x="188" y="68"/>
                    </a:cxn>
                    <a:cxn ang="0">
                      <a:pos x="184" y="65"/>
                    </a:cxn>
                    <a:cxn ang="0">
                      <a:pos x="181" y="64"/>
                    </a:cxn>
                    <a:cxn ang="0">
                      <a:pos x="122" y="64"/>
                    </a:cxn>
                    <a:cxn ang="0">
                      <a:pos x="112" y="42"/>
                    </a:cxn>
                    <a:cxn ang="0">
                      <a:pos x="113" y="37"/>
                    </a:cxn>
                    <a:cxn ang="0">
                      <a:pos x="114" y="30"/>
                    </a:cxn>
                    <a:cxn ang="0">
                      <a:pos x="114" y="24"/>
                    </a:cxn>
                    <a:cxn ang="0">
                      <a:pos x="112" y="19"/>
                    </a:cxn>
                    <a:cxn ang="0">
                      <a:pos x="110" y="15"/>
                    </a:cxn>
                    <a:cxn ang="0">
                      <a:pos x="107" y="10"/>
                    </a:cxn>
                    <a:cxn ang="0">
                      <a:pos x="103" y="7"/>
                    </a:cxn>
                    <a:cxn ang="0">
                      <a:pos x="98" y="3"/>
                    </a:cxn>
                    <a:cxn ang="0">
                      <a:pos x="93" y="1"/>
                    </a:cxn>
                    <a:cxn ang="0">
                      <a:pos x="87" y="0"/>
                    </a:cxn>
                    <a:cxn ang="0">
                      <a:pos x="81" y="0"/>
                    </a:cxn>
                    <a:cxn ang="0">
                      <a:pos x="75" y="1"/>
                    </a:cxn>
                    <a:cxn ang="0">
                      <a:pos x="69" y="3"/>
                    </a:cxn>
                    <a:cxn ang="0">
                      <a:pos x="63" y="6"/>
                    </a:cxn>
                    <a:cxn ang="0">
                      <a:pos x="59" y="11"/>
                    </a:cxn>
                    <a:cxn ang="0">
                      <a:pos x="55" y="17"/>
                    </a:cxn>
                    <a:cxn ang="0">
                      <a:pos x="53" y="2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4422" name="Rectangle 102"/>
          <p:cNvSpPr>
            <a:spLocks noChangeArrowheads="1"/>
          </p:cNvSpPr>
          <p:nvPr/>
        </p:nvSpPr>
        <p:spPr bwMode="auto">
          <a:xfrm>
            <a:off x="482600" y="2998788"/>
            <a:ext cx="363538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algn="ctr" eaLnBrk="0" hangingPunct="0"/>
            <a:r>
              <a:rPr lang="en-US" i="1">
                <a:latin typeface="Comic Sans MS" pitchFamily="66" charset="0"/>
              </a:rPr>
              <a:t>T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a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s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k</a:t>
            </a:r>
          </a:p>
          <a:p>
            <a:pPr algn="ctr" eaLnBrk="0" hangingPunct="0"/>
            <a:endParaRPr lang="en-US" i="1">
              <a:latin typeface="Comic Sans MS" pitchFamily="66" charset="0"/>
            </a:endParaRPr>
          </a:p>
          <a:p>
            <a:pPr algn="ctr" eaLnBrk="0" hangingPunct="0"/>
            <a:r>
              <a:rPr lang="en-US" i="1">
                <a:latin typeface="Comic Sans MS" pitchFamily="66" charset="0"/>
              </a:rPr>
              <a:t>O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r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d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e</a:t>
            </a:r>
          </a:p>
          <a:p>
            <a:pPr algn="ctr" eaLnBrk="0" hangingPunct="0"/>
            <a:r>
              <a:rPr lang="en-US" i="1">
                <a:latin typeface="Comic Sans MS" pitchFamily="66" charset="0"/>
              </a:rPr>
              <a:t>r</a:t>
            </a:r>
          </a:p>
        </p:txBody>
      </p:sp>
      <p:sp>
        <p:nvSpPr>
          <p:cNvPr id="184423" name="Line 103"/>
          <p:cNvSpPr>
            <a:spLocks noChangeShapeType="1"/>
          </p:cNvSpPr>
          <p:nvPr/>
        </p:nvSpPr>
        <p:spPr bwMode="auto">
          <a:xfrm>
            <a:off x="968375" y="2849563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4" name="Rectangle 104"/>
          <p:cNvSpPr>
            <a:spLocks noChangeArrowheads="1"/>
          </p:cNvSpPr>
          <p:nvPr/>
        </p:nvSpPr>
        <p:spPr bwMode="auto">
          <a:xfrm>
            <a:off x="4459288" y="2071688"/>
            <a:ext cx="70326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8" tIns="44445" rIns="90478" bIns="44445">
            <a:spAutoFit/>
          </a:bodyPr>
          <a:lstStyle/>
          <a:p>
            <a:pPr eaLnBrk="0" hangingPunct="0"/>
            <a:r>
              <a:rPr lang="en-US" i="1">
                <a:latin typeface="Comic Sans MS" pitchFamily="66" charset="0"/>
              </a:rPr>
              <a:t>Time</a:t>
            </a:r>
          </a:p>
        </p:txBody>
      </p:sp>
      <p:grpSp>
        <p:nvGrpSpPr>
          <p:cNvPr id="184425" name="Group 105"/>
          <p:cNvGrpSpPr>
            <a:grpSpLocks/>
          </p:cNvGrpSpPr>
          <p:nvPr/>
        </p:nvGrpSpPr>
        <p:grpSpPr bwMode="auto">
          <a:xfrm>
            <a:off x="1795463" y="2443163"/>
            <a:ext cx="3600450" cy="636587"/>
            <a:chOff x="1101" y="1484"/>
            <a:chExt cx="2268" cy="401"/>
          </a:xfrm>
        </p:grpSpPr>
        <p:sp>
          <p:nvSpPr>
            <p:cNvPr id="184426" name="Rectangle 106"/>
            <p:cNvSpPr>
              <a:spLocks noChangeArrowheads="1"/>
            </p:cNvSpPr>
            <p:nvPr/>
          </p:nvSpPr>
          <p:spPr bwMode="auto">
            <a:xfrm>
              <a:off x="1101" y="1599"/>
              <a:ext cx="3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30</a:t>
              </a:r>
            </a:p>
          </p:txBody>
        </p:sp>
        <p:sp>
          <p:nvSpPr>
            <p:cNvPr id="184427" name="Line 107"/>
            <p:cNvSpPr>
              <a:spLocks noChangeShapeType="1"/>
            </p:cNvSpPr>
            <p:nvPr/>
          </p:nvSpPr>
          <p:spPr bwMode="auto">
            <a:xfrm>
              <a:off x="1124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8" name="Line 108"/>
            <p:cNvSpPr>
              <a:spLocks noChangeShapeType="1"/>
            </p:cNvSpPr>
            <p:nvPr/>
          </p:nvSpPr>
          <p:spPr bwMode="auto">
            <a:xfrm>
              <a:off x="144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29" name="Group 109"/>
            <p:cNvGrpSpPr>
              <a:grpSpLocks/>
            </p:cNvGrpSpPr>
            <p:nvPr/>
          </p:nvGrpSpPr>
          <p:grpSpPr bwMode="auto">
            <a:xfrm>
              <a:off x="1460" y="1484"/>
              <a:ext cx="384" cy="401"/>
              <a:chOff x="1460" y="1484"/>
              <a:chExt cx="384" cy="401"/>
            </a:xfrm>
          </p:grpSpPr>
          <p:sp>
            <p:nvSpPr>
              <p:cNvPr id="184430" name="Line 110"/>
              <p:cNvSpPr>
                <a:spLocks noChangeShapeType="1"/>
              </p:cNvSpPr>
              <p:nvPr/>
            </p:nvSpPr>
            <p:spPr bwMode="auto">
              <a:xfrm>
                <a:off x="1460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1" name="Rectangle 111"/>
              <p:cNvSpPr>
                <a:spLocks noChangeArrowheads="1"/>
              </p:cNvSpPr>
              <p:nvPr/>
            </p:nvSpPr>
            <p:spPr bwMode="auto">
              <a:xfrm>
                <a:off x="1469" y="1599"/>
                <a:ext cx="34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78" tIns="44445" rIns="90478" bIns="44445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mic Sans MS" pitchFamily="66" charset="0"/>
                  </a:rPr>
                  <a:t>40</a:t>
                </a:r>
              </a:p>
            </p:txBody>
          </p:sp>
          <p:sp>
            <p:nvSpPr>
              <p:cNvPr id="184432" name="Line 112"/>
              <p:cNvSpPr>
                <a:spLocks noChangeShapeType="1"/>
              </p:cNvSpPr>
              <p:nvPr/>
            </p:nvSpPr>
            <p:spPr bwMode="auto">
              <a:xfrm>
                <a:off x="18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33" name="Group 113"/>
            <p:cNvGrpSpPr>
              <a:grpSpLocks/>
            </p:cNvGrpSpPr>
            <p:nvPr/>
          </p:nvGrpSpPr>
          <p:grpSpPr bwMode="auto">
            <a:xfrm>
              <a:off x="1868" y="1484"/>
              <a:ext cx="384" cy="401"/>
              <a:chOff x="1868" y="1484"/>
              <a:chExt cx="384" cy="401"/>
            </a:xfrm>
          </p:grpSpPr>
          <p:sp>
            <p:nvSpPr>
              <p:cNvPr id="184434" name="Line 114"/>
              <p:cNvSpPr>
                <a:spLocks noChangeShapeType="1"/>
              </p:cNvSpPr>
              <p:nvPr/>
            </p:nvSpPr>
            <p:spPr bwMode="auto">
              <a:xfrm>
                <a:off x="1868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5" name="Rectangle 115"/>
              <p:cNvSpPr>
                <a:spLocks noChangeArrowheads="1"/>
              </p:cNvSpPr>
              <p:nvPr/>
            </p:nvSpPr>
            <p:spPr bwMode="auto">
              <a:xfrm>
                <a:off x="1877" y="1599"/>
                <a:ext cx="34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78" tIns="44445" rIns="90478" bIns="44445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mic Sans MS" pitchFamily="66" charset="0"/>
                  </a:rPr>
                  <a:t>40</a:t>
                </a:r>
              </a:p>
            </p:txBody>
          </p:sp>
          <p:sp>
            <p:nvSpPr>
              <p:cNvPr id="184436" name="Line 116"/>
              <p:cNvSpPr>
                <a:spLocks noChangeShapeType="1"/>
              </p:cNvSpPr>
              <p:nvPr/>
            </p:nvSpPr>
            <p:spPr bwMode="auto">
              <a:xfrm>
                <a:off x="2252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37" name="Group 117"/>
            <p:cNvGrpSpPr>
              <a:grpSpLocks/>
            </p:cNvGrpSpPr>
            <p:nvPr/>
          </p:nvGrpSpPr>
          <p:grpSpPr bwMode="auto">
            <a:xfrm>
              <a:off x="2276" y="1484"/>
              <a:ext cx="384" cy="401"/>
              <a:chOff x="2276" y="1484"/>
              <a:chExt cx="384" cy="401"/>
            </a:xfrm>
          </p:grpSpPr>
          <p:sp>
            <p:nvSpPr>
              <p:cNvPr id="184438" name="Line 118"/>
              <p:cNvSpPr>
                <a:spLocks noChangeShapeType="1"/>
              </p:cNvSpPr>
              <p:nvPr/>
            </p:nvSpPr>
            <p:spPr bwMode="auto">
              <a:xfrm>
                <a:off x="2276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9" name="Rectangle 119"/>
              <p:cNvSpPr>
                <a:spLocks noChangeArrowheads="1"/>
              </p:cNvSpPr>
              <p:nvPr/>
            </p:nvSpPr>
            <p:spPr bwMode="auto">
              <a:xfrm>
                <a:off x="2285" y="1599"/>
                <a:ext cx="34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78" tIns="44445" rIns="90478" bIns="44445">
                <a:spAutoFit/>
              </a:bodyPr>
              <a:lstStyle/>
              <a:p>
                <a:pPr algn="ctr" eaLnBrk="0" hangingPunct="0"/>
                <a:r>
                  <a:rPr lang="en-US" sz="2400" b="1">
                    <a:latin typeface="Comic Sans MS" pitchFamily="66" charset="0"/>
                  </a:rPr>
                  <a:t>40</a:t>
                </a:r>
              </a:p>
            </p:txBody>
          </p:sp>
          <p:sp>
            <p:nvSpPr>
              <p:cNvPr id="184440" name="Line 120"/>
              <p:cNvSpPr>
                <a:spLocks noChangeShapeType="1"/>
              </p:cNvSpPr>
              <p:nvPr/>
            </p:nvSpPr>
            <p:spPr bwMode="auto">
              <a:xfrm>
                <a:off x="2660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41" name="Line 121"/>
            <p:cNvSpPr>
              <a:spLocks noChangeShapeType="1"/>
            </p:cNvSpPr>
            <p:nvPr/>
          </p:nvSpPr>
          <p:spPr bwMode="auto">
            <a:xfrm>
              <a:off x="2684" y="1592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2" name="Line 122"/>
            <p:cNvSpPr>
              <a:spLocks noChangeShapeType="1"/>
            </p:cNvSpPr>
            <p:nvPr/>
          </p:nvSpPr>
          <p:spPr bwMode="auto">
            <a:xfrm>
              <a:off x="30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3" name="Rectangle 123"/>
            <p:cNvSpPr>
              <a:spLocks noChangeArrowheads="1"/>
            </p:cNvSpPr>
            <p:nvPr/>
          </p:nvSpPr>
          <p:spPr bwMode="auto">
            <a:xfrm>
              <a:off x="2693" y="1599"/>
              <a:ext cx="3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40</a:t>
              </a:r>
            </a:p>
          </p:txBody>
        </p:sp>
        <p:sp>
          <p:nvSpPr>
            <p:cNvPr id="184444" name="Rectangle 124"/>
            <p:cNvSpPr>
              <a:spLocks noChangeArrowheads="1"/>
            </p:cNvSpPr>
            <p:nvPr/>
          </p:nvSpPr>
          <p:spPr bwMode="auto">
            <a:xfrm>
              <a:off x="3021" y="1599"/>
              <a:ext cx="3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184445" name="Line 125"/>
            <p:cNvSpPr>
              <a:spLocks noChangeShapeType="1"/>
            </p:cNvSpPr>
            <p:nvPr/>
          </p:nvSpPr>
          <p:spPr bwMode="auto">
            <a:xfrm>
              <a:off x="3068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6" name="Line 126"/>
            <p:cNvSpPr>
              <a:spLocks noChangeShapeType="1"/>
            </p:cNvSpPr>
            <p:nvPr/>
          </p:nvSpPr>
          <p:spPr bwMode="auto">
            <a:xfrm>
              <a:off x="332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7" name="Line 127"/>
            <p:cNvSpPr>
              <a:spLocks noChangeShapeType="1"/>
            </p:cNvSpPr>
            <p:nvPr/>
          </p:nvSpPr>
          <p:spPr bwMode="auto">
            <a:xfrm>
              <a:off x="1532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8" name="Line 128"/>
            <p:cNvSpPr>
              <a:spLocks noChangeShapeType="1"/>
            </p:cNvSpPr>
            <p:nvPr/>
          </p:nvSpPr>
          <p:spPr bwMode="auto">
            <a:xfrm>
              <a:off x="1940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9" name="Line 129"/>
            <p:cNvSpPr>
              <a:spLocks noChangeShapeType="1"/>
            </p:cNvSpPr>
            <p:nvPr/>
          </p:nvSpPr>
          <p:spPr bwMode="auto">
            <a:xfrm>
              <a:off x="2348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0" name="Line 130"/>
            <p:cNvSpPr>
              <a:spLocks noChangeShapeType="1"/>
            </p:cNvSpPr>
            <p:nvPr/>
          </p:nvSpPr>
          <p:spPr bwMode="auto">
            <a:xfrm>
              <a:off x="1868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1" name="Line 131"/>
            <p:cNvSpPr>
              <a:spLocks noChangeShapeType="1"/>
            </p:cNvSpPr>
            <p:nvPr/>
          </p:nvSpPr>
          <p:spPr bwMode="auto">
            <a:xfrm>
              <a:off x="2276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2" name="Line 132"/>
            <p:cNvSpPr>
              <a:spLocks noChangeShapeType="1"/>
            </p:cNvSpPr>
            <p:nvPr/>
          </p:nvSpPr>
          <p:spPr bwMode="auto">
            <a:xfrm>
              <a:off x="26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53" name="Line 133"/>
          <p:cNvSpPr>
            <a:spLocks noChangeShapeType="1"/>
          </p:cNvSpPr>
          <p:nvPr/>
        </p:nvSpPr>
        <p:spPr bwMode="auto">
          <a:xfrm flipH="1" flipV="1">
            <a:off x="7183438" y="3046413"/>
            <a:ext cx="0" cy="8731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101882" tIns="50941" rIns="101882" bIns="50941">
            <a:spAutoFit/>
          </a:bodyPr>
          <a:lstStyle/>
          <a:p>
            <a:endParaRPr lang="en-US"/>
          </a:p>
        </p:txBody>
      </p:sp>
      <p:sp>
        <p:nvSpPr>
          <p:cNvPr id="184454" name="Text Box 134"/>
          <p:cNvSpPr txBox="1">
            <a:spLocks noChangeArrowheads="1"/>
          </p:cNvSpPr>
          <p:nvPr/>
        </p:nvSpPr>
        <p:spPr bwMode="auto">
          <a:xfrm>
            <a:off x="5751513" y="3930650"/>
            <a:ext cx="2898775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Comic Sans MS" pitchFamily="66" charset="0"/>
              </a:rPr>
              <a:t>Note: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Comic Sans MS" pitchFamily="66" charset="0"/>
              </a:rPr>
              <a:t>More time to do project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7456080-F0CB-4229-A002-0B6B6CD679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3" grpId="0" animBg="1"/>
      <p:bldP spid="1844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Applied to Computer Design</a:t>
            </a:r>
            <a:endParaRPr lang="en-US" sz="4400" dirty="0"/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/>
        </p:nvGraphicFramePr>
        <p:xfrm>
          <a:off x="484188" y="1219200"/>
          <a:ext cx="7996237" cy="1828740"/>
        </p:xfrm>
        <a:graphic>
          <a:graphicData uri="http://schemas.openxmlformats.org/drawingml/2006/table">
            <a:tbl>
              <a:tblPr/>
              <a:tblGrid>
                <a:gridCol w="1046162"/>
                <a:gridCol w="868363"/>
                <a:gridCol w="869950"/>
                <a:gridCol w="868362"/>
                <a:gridCol w="868363"/>
                <a:gridCol w="868362"/>
                <a:gridCol w="868363"/>
                <a:gridCol w="869950"/>
                <a:gridCol w="868362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Inst. #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8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Inst.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Inst.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+1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Inst.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+2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Inst.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+3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Century Gothic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457" name="Text Box 65"/>
          <p:cNvSpPr txBox="1">
            <a:spLocks noChangeArrowheads="1"/>
          </p:cNvSpPr>
          <p:nvPr/>
        </p:nvSpPr>
        <p:spPr bwMode="auto">
          <a:xfrm>
            <a:off x="4168775" y="762000"/>
            <a:ext cx="134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1400" b="1">
                <a:latin typeface="Times New Roman" pitchFamily="18" charset="0"/>
              </a:rPr>
              <a:t>Clock Number</a:t>
            </a:r>
          </a:p>
        </p:txBody>
      </p:sp>
      <p:sp>
        <p:nvSpPr>
          <p:cNvPr id="187458" name="Line 66"/>
          <p:cNvSpPr>
            <a:spLocks noChangeShapeType="1"/>
          </p:cNvSpPr>
          <p:nvPr/>
        </p:nvSpPr>
        <p:spPr bwMode="auto">
          <a:xfrm>
            <a:off x="5486400" y="914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59" name="Line 67"/>
          <p:cNvSpPr>
            <a:spLocks noChangeShapeType="1"/>
          </p:cNvSpPr>
          <p:nvPr/>
        </p:nvSpPr>
        <p:spPr bwMode="auto">
          <a:xfrm>
            <a:off x="1524000" y="914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7460" name="Group 68"/>
          <p:cNvGrpSpPr>
            <a:grpSpLocks/>
          </p:cNvGrpSpPr>
          <p:nvPr/>
        </p:nvGrpSpPr>
        <p:grpSpPr bwMode="auto">
          <a:xfrm>
            <a:off x="1676400" y="3089275"/>
            <a:ext cx="4038600" cy="685800"/>
            <a:chOff x="1056" y="2208"/>
            <a:chExt cx="2544" cy="432"/>
          </a:xfrm>
        </p:grpSpPr>
        <p:grpSp>
          <p:nvGrpSpPr>
            <p:cNvPr id="187461" name="Group 69"/>
            <p:cNvGrpSpPr>
              <a:grpSpLocks/>
            </p:cNvGrpSpPr>
            <p:nvPr/>
          </p:nvGrpSpPr>
          <p:grpSpPr bwMode="auto">
            <a:xfrm>
              <a:off x="2256" y="2208"/>
              <a:ext cx="199" cy="432"/>
              <a:chOff x="1248" y="1056"/>
              <a:chExt cx="199" cy="432"/>
            </a:xfrm>
          </p:grpSpPr>
          <p:sp>
            <p:nvSpPr>
              <p:cNvPr id="187462" name="Freeform 70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44" y="336"/>
                  </a:cxn>
                  <a:cxn ang="0">
                    <a:pos x="0" y="432"/>
                  </a:cxn>
                  <a:cxn ang="0">
                    <a:pos x="0" y="672"/>
                  </a:cxn>
                  <a:cxn ang="0">
                    <a:pos x="384" y="432"/>
                  </a:cxn>
                  <a:cxn ang="0">
                    <a:pos x="384" y="192"/>
                  </a:cxn>
                  <a:cxn ang="0">
                    <a:pos x="0" y="0"/>
                  </a:cxn>
                </a:cxnLst>
                <a:rect l="0" t="0" r="r" b="b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63" name="Text Box 71"/>
              <p:cNvSpPr txBox="1">
                <a:spLocks noChangeArrowheads="1"/>
              </p:cNvSpPr>
              <p:nvPr/>
            </p:nvSpPr>
            <p:spPr bwMode="auto">
              <a:xfrm rot="16200000">
                <a:off x="1171" y="1176"/>
                <a:ext cx="387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/>
                <a:r>
                  <a:rPr lang="en-US" sz="1100" b="1"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87464" name="Rectangle 72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465" name="Line 73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66" name="Line 74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67" name="Rectangle 75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IM</a:t>
              </a:r>
            </a:p>
          </p:txBody>
        </p:sp>
        <p:sp>
          <p:nvSpPr>
            <p:cNvPr id="187468" name="Line 76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69" name="Freeform 77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70" name="Rectangle 78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DM</a:t>
              </a:r>
            </a:p>
          </p:txBody>
        </p:sp>
        <p:sp>
          <p:nvSpPr>
            <p:cNvPr id="187471" name="Line 79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72" name="Rectangle 80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473" name="Line 81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74" name="Freeform 82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32" y="240"/>
                </a:cxn>
                <a:cxn ang="0">
                  <a:pos x="432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75" name="Freeform 83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240"/>
                </a:cxn>
                <a:cxn ang="0">
                  <a:pos x="288" y="240"/>
                </a:cxn>
                <a:cxn ang="0">
                  <a:pos x="288" y="96"/>
                </a:cxn>
                <a:cxn ang="0">
                  <a:pos x="384" y="0"/>
                </a:cxn>
              </a:cxnLst>
              <a:rect l="0" t="0" r="r" b="b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76" name="Line 84"/>
          <p:cNvSpPr>
            <a:spLocks noChangeShapeType="1"/>
          </p:cNvSpPr>
          <p:nvPr/>
        </p:nvSpPr>
        <p:spPr bwMode="auto">
          <a:xfrm>
            <a:off x="2362200" y="3089275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7" name="Line 85"/>
          <p:cNvSpPr>
            <a:spLocks noChangeShapeType="1"/>
          </p:cNvSpPr>
          <p:nvPr/>
        </p:nvSpPr>
        <p:spPr bwMode="auto">
          <a:xfrm>
            <a:off x="3276600" y="3089275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8" name="Line 86"/>
          <p:cNvSpPr>
            <a:spLocks noChangeShapeType="1"/>
          </p:cNvSpPr>
          <p:nvPr/>
        </p:nvSpPr>
        <p:spPr bwMode="auto">
          <a:xfrm>
            <a:off x="4114800" y="3089275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79" name="Line 87"/>
          <p:cNvSpPr>
            <a:spLocks noChangeShapeType="1"/>
          </p:cNvSpPr>
          <p:nvPr/>
        </p:nvSpPr>
        <p:spPr bwMode="auto">
          <a:xfrm>
            <a:off x="5029200" y="3089275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80" name="Line 88"/>
          <p:cNvSpPr>
            <a:spLocks noChangeShapeType="1"/>
          </p:cNvSpPr>
          <p:nvPr/>
        </p:nvSpPr>
        <p:spPr bwMode="auto">
          <a:xfrm>
            <a:off x="5867400" y="3089275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81" name="Line 89"/>
          <p:cNvSpPr>
            <a:spLocks noChangeShapeType="1"/>
          </p:cNvSpPr>
          <p:nvPr/>
        </p:nvSpPr>
        <p:spPr bwMode="auto">
          <a:xfrm>
            <a:off x="6705600" y="3089275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82" name="Line 90"/>
          <p:cNvSpPr>
            <a:spLocks noChangeShapeType="1"/>
          </p:cNvSpPr>
          <p:nvPr/>
        </p:nvSpPr>
        <p:spPr bwMode="auto">
          <a:xfrm>
            <a:off x="7543800" y="3089275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7483" name="Group 91"/>
          <p:cNvGrpSpPr>
            <a:grpSpLocks/>
          </p:cNvGrpSpPr>
          <p:nvPr/>
        </p:nvGrpSpPr>
        <p:grpSpPr bwMode="auto">
          <a:xfrm>
            <a:off x="2552700" y="3851275"/>
            <a:ext cx="4038600" cy="685800"/>
            <a:chOff x="1056" y="2208"/>
            <a:chExt cx="2544" cy="432"/>
          </a:xfrm>
        </p:grpSpPr>
        <p:grpSp>
          <p:nvGrpSpPr>
            <p:cNvPr id="187484" name="Group 92"/>
            <p:cNvGrpSpPr>
              <a:grpSpLocks/>
            </p:cNvGrpSpPr>
            <p:nvPr/>
          </p:nvGrpSpPr>
          <p:grpSpPr bwMode="auto">
            <a:xfrm>
              <a:off x="2256" y="2208"/>
              <a:ext cx="197" cy="432"/>
              <a:chOff x="1248" y="1056"/>
              <a:chExt cx="197" cy="432"/>
            </a:xfrm>
          </p:grpSpPr>
          <p:sp>
            <p:nvSpPr>
              <p:cNvPr id="187485" name="Freeform 93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44" y="336"/>
                  </a:cxn>
                  <a:cxn ang="0">
                    <a:pos x="0" y="432"/>
                  </a:cxn>
                  <a:cxn ang="0">
                    <a:pos x="0" y="672"/>
                  </a:cxn>
                  <a:cxn ang="0">
                    <a:pos x="384" y="432"/>
                  </a:cxn>
                  <a:cxn ang="0">
                    <a:pos x="384" y="192"/>
                  </a:cxn>
                  <a:cxn ang="0">
                    <a:pos x="0" y="0"/>
                  </a:cxn>
                </a:cxnLst>
                <a:rect l="0" t="0" r="r" b="b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486" name="Text Box 94"/>
              <p:cNvSpPr txBox="1">
                <a:spLocks noChangeArrowheads="1"/>
              </p:cNvSpPr>
              <p:nvPr/>
            </p:nvSpPr>
            <p:spPr bwMode="auto">
              <a:xfrm rot="16200000">
                <a:off x="1170" y="1176"/>
                <a:ext cx="387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/>
                <a:r>
                  <a:rPr lang="en-US" sz="1100" b="1"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87487" name="Rectangle 95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488" name="Line 96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89" name="Line 97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90" name="Rectangle 98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IM</a:t>
              </a:r>
            </a:p>
          </p:txBody>
        </p:sp>
        <p:sp>
          <p:nvSpPr>
            <p:cNvPr id="187491" name="Line 99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92" name="Freeform 100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93" name="Rectangle 101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DM</a:t>
              </a:r>
            </a:p>
          </p:txBody>
        </p:sp>
        <p:sp>
          <p:nvSpPr>
            <p:cNvPr id="187494" name="Line 102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95" name="Rectangle 103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496" name="Line 104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97" name="Freeform 105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32" y="240"/>
                </a:cxn>
                <a:cxn ang="0">
                  <a:pos x="432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498" name="Freeform 106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240"/>
                </a:cxn>
                <a:cxn ang="0">
                  <a:pos x="288" y="240"/>
                </a:cxn>
                <a:cxn ang="0">
                  <a:pos x="288" y="96"/>
                </a:cxn>
                <a:cxn ang="0">
                  <a:pos x="384" y="0"/>
                </a:cxn>
              </a:cxnLst>
              <a:rect l="0" t="0" r="r" b="b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499" name="Group 107"/>
          <p:cNvGrpSpPr>
            <a:grpSpLocks/>
          </p:cNvGrpSpPr>
          <p:nvPr/>
        </p:nvGrpSpPr>
        <p:grpSpPr bwMode="auto">
          <a:xfrm>
            <a:off x="3429000" y="4613275"/>
            <a:ext cx="4038600" cy="685800"/>
            <a:chOff x="1056" y="2208"/>
            <a:chExt cx="2544" cy="432"/>
          </a:xfrm>
        </p:grpSpPr>
        <p:grpSp>
          <p:nvGrpSpPr>
            <p:cNvPr id="187500" name="Group 108"/>
            <p:cNvGrpSpPr>
              <a:grpSpLocks/>
            </p:cNvGrpSpPr>
            <p:nvPr/>
          </p:nvGrpSpPr>
          <p:grpSpPr bwMode="auto">
            <a:xfrm>
              <a:off x="2256" y="2208"/>
              <a:ext cx="197" cy="432"/>
              <a:chOff x="1248" y="1056"/>
              <a:chExt cx="197" cy="432"/>
            </a:xfrm>
          </p:grpSpPr>
          <p:sp>
            <p:nvSpPr>
              <p:cNvPr id="187501" name="Freeform 109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44" y="336"/>
                  </a:cxn>
                  <a:cxn ang="0">
                    <a:pos x="0" y="432"/>
                  </a:cxn>
                  <a:cxn ang="0">
                    <a:pos x="0" y="672"/>
                  </a:cxn>
                  <a:cxn ang="0">
                    <a:pos x="384" y="432"/>
                  </a:cxn>
                  <a:cxn ang="0">
                    <a:pos x="384" y="192"/>
                  </a:cxn>
                  <a:cxn ang="0">
                    <a:pos x="0" y="0"/>
                  </a:cxn>
                </a:cxnLst>
                <a:rect l="0" t="0" r="r" b="b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502" name="Text Box 110"/>
              <p:cNvSpPr txBox="1">
                <a:spLocks noChangeArrowheads="1"/>
              </p:cNvSpPr>
              <p:nvPr/>
            </p:nvSpPr>
            <p:spPr bwMode="auto">
              <a:xfrm rot="16200000">
                <a:off x="1170" y="1176"/>
                <a:ext cx="387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/>
                <a:r>
                  <a:rPr lang="en-US" sz="1100" b="1"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87503" name="Rectangle 111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504" name="Line 112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05" name="Line 113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06" name="Rectangle 114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IM</a:t>
              </a:r>
            </a:p>
          </p:txBody>
        </p:sp>
        <p:sp>
          <p:nvSpPr>
            <p:cNvPr id="187507" name="Line 115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08" name="Freeform 116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09" name="Rectangle 117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DM</a:t>
              </a:r>
            </a:p>
          </p:txBody>
        </p:sp>
        <p:sp>
          <p:nvSpPr>
            <p:cNvPr id="187510" name="Line 118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11" name="Rectangle 119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512" name="Line 120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13" name="Freeform 121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32" y="240"/>
                </a:cxn>
                <a:cxn ang="0">
                  <a:pos x="432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14" name="Freeform 122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240"/>
                </a:cxn>
                <a:cxn ang="0">
                  <a:pos x="288" y="240"/>
                </a:cxn>
                <a:cxn ang="0">
                  <a:pos x="288" y="96"/>
                </a:cxn>
                <a:cxn ang="0">
                  <a:pos x="384" y="0"/>
                </a:cxn>
              </a:cxnLst>
              <a:rect l="0" t="0" r="r" b="b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515" name="Group 123"/>
          <p:cNvGrpSpPr>
            <a:grpSpLocks/>
          </p:cNvGrpSpPr>
          <p:nvPr/>
        </p:nvGrpSpPr>
        <p:grpSpPr bwMode="auto">
          <a:xfrm>
            <a:off x="4267200" y="5375275"/>
            <a:ext cx="4038600" cy="685800"/>
            <a:chOff x="1056" y="2208"/>
            <a:chExt cx="2544" cy="432"/>
          </a:xfrm>
        </p:grpSpPr>
        <p:grpSp>
          <p:nvGrpSpPr>
            <p:cNvPr id="187516" name="Group 124"/>
            <p:cNvGrpSpPr>
              <a:grpSpLocks/>
            </p:cNvGrpSpPr>
            <p:nvPr/>
          </p:nvGrpSpPr>
          <p:grpSpPr bwMode="auto">
            <a:xfrm>
              <a:off x="2256" y="2208"/>
              <a:ext cx="197" cy="432"/>
              <a:chOff x="1248" y="1056"/>
              <a:chExt cx="197" cy="432"/>
            </a:xfrm>
          </p:grpSpPr>
          <p:sp>
            <p:nvSpPr>
              <p:cNvPr id="187517" name="Freeform 125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44" y="336"/>
                  </a:cxn>
                  <a:cxn ang="0">
                    <a:pos x="0" y="432"/>
                  </a:cxn>
                  <a:cxn ang="0">
                    <a:pos x="0" y="672"/>
                  </a:cxn>
                  <a:cxn ang="0">
                    <a:pos x="384" y="432"/>
                  </a:cxn>
                  <a:cxn ang="0">
                    <a:pos x="384" y="192"/>
                  </a:cxn>
                  <a:cxn ang="0">
                    <a:pos x="0" y="0"/>
                  </a:cxn>
                </a:cxnLst>
                <a:rect l="0" t="0" r="r" b="b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518" name="Text Box 126"/>
              <p:cNvSpPr txBox="1">
                <a:spLocks noChangeArrowheads="1"/>
              </p:cNvSpPr>
              <p:nvPr/>
            </p:nvSpPr>
            <p:spPr bwMode="auto">
              <a:xfrm rot="16200000">
                <a:off x="1170" y="1176"/>
                <a:ext cx="387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/>
                <a:r>
                  <a:rPr lang="en-US" sz="1100" b="1"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87519" name="Rectangle 127"/>
            <p:cNvSpPr>
              <a:spLocks noChangeArrowheads="1"/>
            </p:cNvSpPr>
            <p:nvPr/>
          </p:nvSpPr>
          <p:spPr bwMode="auto">
            <a:xfrm>
              <a:off x="1632" y="2256"/>
              <a:ext cx="336" cy="33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520" name="Line 128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21" name="Line 129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22" name="Rectangle 130"/>
            <p:cNvSpPr>
              <a:spLocks noChangeArrowheads="1"/>
            </p:cNvSpPr>
            <p:nvPr/>
          </p:nvSpPr>
          <p:spPr bwMode="auto">
            <a:xfrm>
              <a:off x="1056" y="2256"/>
              <a:ext cx="336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IM</a:t>
              </a:r>
            </a:p>
          </p:txBody>
        </p:sp>
        <p:sp>
          <p:nvSpPr>
            <p:cNvPr id="187523" name="Line 131"/>
            <p:cNvSpPr>
              <a:spLocks noChangeShapeType="1"/>
            </p:cNvSpPr>
            <p:nvPr/>
          </p:nvSpPr>
          <p:spPr bwMode="auto">
            <a:xfrm>
              <a:off x="139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24" name="Freeform 132"/>
            <p:cNvSpPr>
              <a:spLocks/>
            </p:cNvSpPr>
            <p:nvPr/>
          </p:nvSpPr>
          <p:spPr bwMode="auto">
            <a:xfrm>
              <a:off x="1536" y="230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25" name="Rectangle 133"/>
            <p:cNvSpPr>
              <a:spLocks noChangeArrowheads="1"/>
            </p:cNvSpPr>
            <p:nvPr/>
          </p:nvSpPr>
          <p:spPr bwMode="auto">
            <a:xfrm>
              <a:off x="2736" y="2256"/>
              <a:ext cx="336" cy="3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Times New Roman" pitchFamily="18" charset="0"/>
                </a:rPr>
                <a:t>DM</a:t>
              </a:r>
            </a:p>
          </p:txBody>
        </p:sp>
        <p:sp>
          <p:nvSpPr>
            <p:cNvPr id="187526" name="Line 134"/>
            <p:cNvSpPr>
              <a:spLocks noChangeShapeType="1"/>
            </p:cNvSpPr>
            <p:nvPr/>
          </p:nvSpPr>
          <p:spPr bwMode="auto">
            <a:xfrm>
              <a:off x="244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27" name="Rectangle 135"/>
            <p:cNvSpPr>
              <a:spLocks noChangeArrowheads="1"/>
            </p:cNvSpPr>
            <p:nvPr/>
          </p:nvSpPr>
          <p:spPr bwMode="auto">
            <a:xfrm>
              <a:off x="3264" y="2256"/>
              <a:ext cx="336" cy="3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1200" b="1">
                  <a:latin typeface="Times New Roman" pitchFamily="18" charset="0"/>
                </a:rPr>
                <a:t>Reg</a:t>
              </a:r>
            </a:p>
          </p:txBody>
        </p:sp>
        <p:sp>
          <p:nvSpPr>
            <p:cNvPr id="187528" name="Line 136"/>
            <p:cNvSpPr>
              <a:spLocks noChangeShapeType="1"/>
            </p:cNvSpPr>
            <p:nvPr/>
          </p:nvSpPr>
          <p:spPr bwMode="auto">
            <a:xfrm>
              <a:off x="3072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29" name="Freeform 137"/>
            <p:cNvSpPr>
              <a:spLocks/>
            </p:cNvSpPr>
            <p:nvPr/>
          </p:nvSpPr>
          <p:spPr bwMode="auto">
            <a:xfrm>
              <a:off x="2688" y="2400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32" y="240"/>
                </a:cxn>
                <a:cxn ang="0">
                  <a:pos x="432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432" y="240"/>
                  </a:lnTo>
                  <a:lnTo>
                    <a:pt x="432" y="96"/>
                  </a:lnTo>
                  <a:lnTo>
                    <a:pt x="52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530" name="Freeform 138"/>
            <p:cNvSpPr>
              <a:spLocks/>
            </p:cNvSpPr>
            <p:nvPr/>
          </p:nvSpPr>
          <p:spPr bwMode="auto">
            <a:xfrm>
              <a:off x="2208" y="2400"/>
              <a:ext cx="384" cy="24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240"/>
                </a:cxn>
                <a:cxn ang="0">
                  <a:pos x="288" y="240"/>
                </a:cxn>
                <a:cxn ang="0">
                  <a:pos x="288" y="96"/>
                </a:cxn>
                <a:cxn ang="0">
                  <a:pos x="384" y="0"/>
                </a:cxn>
              </a:cxnLst>
              <a:rect l="0" t="0" r="r" b="b"/>
              <a:pathLst>
                <a:path w="384" h="240">
                  <a:moveTo>
                    <a:pt x="0" y="144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288" y="96"/>
                  </a:lnTo>
                  <a:lnTo>
                    <a:pt x="3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531" name="Line 139"/>
          <p:cNvSpPr>
            <a:spLocks noChangeShapeType="1"/>
          </p:cNvSpPr>
          <p:nvPr/>
        </p:nvSpPr>
        <p:spPr bwMode="auto">
          <a:xfrm>
            <a:off x="914400" y="316547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532" name="Text Box 140"/>
          <p:cNvSpPr txBox="1">
            <a:spLocks noChangeArrowheads="1"/>
          </p:cNvSpPr>
          <p:nvPr/>
        </p:nvSpPr>
        <p:spPr bwMode="auto">
          <a:xfrm rot="16200000">
            <a:off x="-815975" y="4449763"/>
            <a:ext cx="30765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spAutoFit/>
          </a:bodyPr>
          <a:lstStyle/>
          <a:p>
            <a:r>
              <a:rPr lang="en-US" sz="1200" b="1">
                <a:latin typeface="Comic Sans MS" pitchFamily="66" charset="0"/>
              </a:rPr>
              <a:t>Program execution order (in instructions)</a:t>
            </a:r>
          </a:p>
        </p:txBody>
      </p:sp>
      <p:sp>
        <p:nvSpPr>
          <p:cNvPr id="187533" name="Text Box 141"/>
          <p:cNvSpPr txBox="1">
            <a:spLocks noChangeArrowheads="1"/>
          </p:cNvSpPr>
          <p:nvPr/>
        </p:nvSpPr>
        <p:spPr bwMode="auto">
          <a:xfrm>
            <a:off x="7837488" y="3167063"/>
            <a:ext cx="531812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1200" b="1">
                <a:latin typeface="Comic Sans MS" pitchFamily="66" charset="0"/>
              </a:rPr>
              <a:t>Time</a:t>
            </a:r>
          </a:p>
        </p:txBody>
      </p:sp>
      <p:sp>
        <p:nvSpPr>
          <p:cNvPr id="187534" name="Line 142"/>
          <p:cNvSpPr>
            <a:spLocks noChangeShapeType="1"/>
          </p:cNvSpPr>
          <p:nvPr/>
        </p:nvSpPr>
        <p:spPr bwMode="auto">
          <a:xfrm>
            <a:off x="7848600" y="34702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143000" y="6172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Potential of n-times speedup. n = no of pipeline stages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7456080-F0CB-4229-A002-0B6B6CD679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523B426A-92B3-497C-81E3-775B2B829E2B}" type="slidenum">
              <a:rPr kumimoji="0" lang="en-US" altLang="ko-KR" sz="1200" smtClean="0"/>
              <a:pPr eaLnBrk="1" hangingPunct="1"/>
              <a:t>14</a:t>
            </a:fld>
            <a:endParaRPr kumimoji="0" lang="en-US" altLang="ko-KR" sz="1200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6-stage non-pipelined processor</a:t>
            </a:r>
          </a:p>
        </p:txBody>
      </p:sp>
      <p:graphicFrame>
        <p:nvGraphicFramePr>
          <p:cNvPr id="3187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2134"/>
              </p:ext>
            </p:extLst>
          </p:nvPr>
        </p:nvGraphicFramePr>
        <p:xfrm>
          <a:off x="1418274" y="1816318"/>
          <a:ext cx="6096000" cy="435864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9" name="Text Box 122"/>
          <p:cNvSpPr txBox="1">
            <a:spLocks noChangeArrowheads="1"/>
          </p:cNvSpPr>
          <p:nvPr/>
        </p:nvSpPr>
        <p:spPr bwMode="auto">
          <a:xfrm>
            <a:off x="441325" y="3797201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Cycles</a:t>
            </a:r>
          </a:p>
        </p:txBody>
      </p:sp>
      <p:sp>
        <p:nvSpPr>
          <p:cNvPr id="10360" name="Text Box 123"/>
          <p:cNvSpPr txBox="1">
            <a:spLocks noChangeArrowheads="1"/>
          </p:cNvSpPr>
          <p:nvPr/>
        </p:nvSpPr>
        <p:spPr bwMode="auto">
          <a:xfrm>
            <a:off x="5105400" y="1412776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Stages</a:t>
            </a:r>
          </a:p>
        </p:txBody>
      </p:sp>
      <p:sp>
        <p:nvSpPr>
          <p:cNvPr id="10361" name="Text Box 125"/>
          <p:cNvSpPr txBox="1">
            <a:spLocks noChangeArrowheads="1"/>
          </p:cNvSpPr>
          <p:nvPr/>
        </p:nvSpPr>
        <p:spPr bwMode="auto">
          <a:xfrm>
            <a:off x="1502791" y="6272485"/>
            <a:ext cx="7605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/>
              <a:t>For </a:t>
            </a:r>
            <a:r>
              <a:rPr lang="en-US" altLang="ko-KR" sz="2000" b="1" i="1" dirty="0"/>
              <a:t>k</a:t>
            </a:r>
            <a:r>
              <a:rPr lang="en-US" altLang="ko-KR" sz="2000" b="1" dirty="0"/>
              <a:t>-stages, </a:t>
            </a:r>
            <a:r>
              <a:rPr lang="en-US" altLang="ko-KR" sz="2000" b="1" i="1" dirty="0"/>
              <a:t>n</a:t>
            </a:r>
            <a:r>
              <a:rPr lang="en-US" altLang="ko-KR" sz="2000" b="1" dirty="0"/>
              <a:t>-instructions take (</a:t>
            </a:r>
            <a:r>
              <a:rPr lang="en-US" altLang="ko-KR" sz="2000" b="1" i="1" dirty="0"/>
              <a:t>n*k</a:t>
            </a:r>
            <a:r>
              <a:rPr lang="en-US" altLang="ko-KR" sz="2000" b="1" dirty="0"/>
              <a:t>) cycles </a:t>
            </a:r>
            <a:r>
              <a:rPr lang="en-US" altLang="ko-KR" sz="2000" b="1" dirty="0">
                <a:sym typeface="Wingdings" pitchFamily="2" charset="2"/>
              </a:rPr>
              <a:t> waste of CPU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03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DFE145C9-90FD-4291-B306-2491DD3C1AD4}" type="slidenum">
              <a:rPr kumimoji="0" lang="en-US" altLang="ko-KR" sz="1200" smtClean="0"/>
              <a:pPr eaLnBrk="1" hangingPunct="1"/>
              <a:t>15</a:t>
            </a:fld>
            <a:endParaRPr kumimoji="0" lang="en-US" altLang="ko-KR" sz="120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6-stage pipelined processor</a:t>
            </a:r>
          </a:p>
        </p:txBody>
      </p:sp>
      <p:graphicFrame>
        <p:nvGraphicFramePr>
          <p:cNvPr id="3289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63443"/>
              </p:ext>
            </p:extLst>
          </p:nvPr>
        </p:nvGraphicFramePr>
        <p:xfrm>
          <a:off x="1447800" y="2568029"/>
          <a:ext cx="6096000" cy="268224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43" name="Text Box 118"/>
          <p:cNvSpPr txBox="1">
            <a:spLocks noChangeArrowheads="1"/>
          </p:cNvSpPr>
          <p:nvPr/>
        </p:nvSpPr>
        <p:spPr bwMode="auto">
          <a:xfrm>
            <a:off x="457200" y="4041229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Cycles</a:t>
            </a:r>
          </a:p>
        </p:txBody>
      </p:sp>
      <p:sp>
        <p:nvSpPr>
          <p:cNvPr id="11344" name="Text Box 119"/>
          <p:cNvSpPr txBox="1">
            <a:spLocks noChangeArrowheads="1"/>
          </p:cNvSpPr>
          <p:nvPr/>
        </p:nvSpPr>
        <p:spPr bwMode="auto">
          <a:xfrm>
            <a:off x="5105400" y="2060029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Stages</a:t>
            </a:r>
          </a:p>
        </p:txBody>
      </p:sp>
      <p:sp>
        <p:nvSpPr>
          <p:cNvPr id="11345" name="Text Box 120"/>
          <p:cNvSpPr txBox="1">
            <a:spLocks noChangeArrowheads="1"/>
          </p:cNvSpPr>
          <p:nvPr/>
        </p:nvSpPr>
        <p:spPr bwMode="auto">
          <a:xfrm>
            <a:off x="1547664" y="5768429"/>
            <a:ext cx="598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/>
              <a:t>For </a:t>
            </a:r>
            <a:r>
              <a:rPr lang="en-US" altLang="ko-KR" sz="2000" b="1" i="1" dirty="0"/>
              <a:t>k-</a:t>
            </a:r>
            <a:r>
              <a:rPr lang="en-US" altLang="ko-KR" sz="2000" b="1" dirty="0"/>
              <a:t>stages, </a:t>
            </a:r>
            <a:r>
              <a:rPr lang="en-US" altLang="ko-KR" sz="2000" b="1" i="1" dirty="0"/>
              <a:t>n</a:t>
            </a:r>
            <a:r>
              <a:rPr lang="en-US" altLang="ko-KR" sz="2000" b="1" dirty="0"/>
              <a:t>-instructions take </a:t>
            </a:r>
            <a:r>
              <a:rPr lang="en-US" altLang="ko-KR" sz="2000" b="1" i="1" u="sng" dirty="0"/>
              <a:t>k +(n-1)</a:t>
            </a:r>
            <a:r>
              <a:rPr lang="en-US" altLang="ko-KR" sz="2000" b="1" u="sng" dirty="0"/>
              <a:t> cycles</a:t>
            </a:r>
          </a:p>
        </p:txBody>
      </p:sp>
    </p:spTree>
    <p:extLst>
      <p:ext uri="{BB962C8B-B14F-4D97-AF65-F5344CB8AC3E}">
        <p14:creationId xmlns:p14="http://schemas.microsoft.com/office/powerpoint/2010/main" val="40983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Superscalar processor: 2 or more pipelines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21718"/>
              </p:ext>
            </p:extLst>
          </p:nvPr>
        </p:nvGraphicFramePr>
        <p:xfrm>
          <a:off x="1763688" y="1761902"/>
          <a:ext cx="5780112" cy="4358640"/>
        </p:xfrm>
        <a:graphic>
          <a:graphicData uri="http://schemas.openxmlformats.org/drawingml/2006/table">
            <a:tbl>
              <a:tblPr/>
              <a:tblGrid>
                <a:gridCol w="826376"/>
                <a:gridCol w="824870"/>
                <a:gridCol w="826375"/>
                <a:gridCol w="824870"/>
                <a:gridCol w="826376"/>
                <a:gridCol w="824870"/>
                <a:gridCol w="826375"/>
              </a:tblGrid>
              <a:tr h="300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18"/>
          <p:cNvSpPr txBox="1">
            <a:spLocks noChangeArrowheads="1"/>
          </p:cNvSpPr>
          <p:nvPr/>
        </p:nvSpPr>
        <p:spPr bwMode="auto">
          <a:xfrm>
            <a:off x="441325" y="3752627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Cycles</a:t>
            </a:r>
          </a:p>
        </p:txBody>
      </p:sp>
      <p:sp>
        <p:nvSpPr>
          <p:cNvPr id="7" name="Text Box 119"/>
          <p:cNvSpPr txBox="1">
            <a:spLocks noChangeArrowheads="1"/>
          </p:cNvSpPr>
          <p:nvPr/>
        </p:nvSpPr>
        <p:spPr bwMode="auto">
          <a:xfrm>
            <a:off x="6172200" y="1340768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Stages</a:t>
            </a:r>
          </a:p>
        </p:txBody>
      </p:sp>
      <p:sp>
        <p:nvSpPr>
          <p:cNvPr id="8" name="Text Box 120"/>
          <p:cNvSpPr txBox="1">
            <a:spLocks noChangeArrowheads="1"/>
          </p:cNvSpPr>
          <p:nvPr/>
        </p:nvSpPr>
        <p:spPr bwMode="auto">
          <a:xfrm>
            <a:off x="1979712" y="6093296"/>
            <a:ext cx="604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 dirty="0"/>
              <a:t>Assume S4 needs 2 cycles</a:t>
            </a:r>
          </a:p>
          <a:p>
            <a:pPr eaLnBrk="1" hangingPunct="1"/>
            <a:r>
              <a:rPr lang="en-US" altLang="ko-KR" sz="2000" b="1" dirty="0"/>
              <a:t>For</a:t>
            </a:r>
            <a:r>
              <a:rPr lang="en-US" altLang="ko-KR" sz="2000" b="1" i="1" dirty="0"/>
              <a:t> k</a:t>
            </a:r>
            <a:r>
              <a:rPr lang="en-US" altLang="ko-KR" sz="2000" b="1" dirty="0"/>
              <a:t>-stages, </a:t>
            </a:r>
            <a:r>
              <a:rPr lang="en-US" altLang="ko-KR" sz="2000" b="1" i="1" dirty="0"/>
              <a:t>n</a:t>
            </a:r>
            <a:r>
              <a:rPr lang="en-US" altLang="ko-KR" sz="2000" b="1" dirty="0"/>
              <a:t>-instructions take </a:t>
            </a:r>
            <a:r>
              <a:rPr lang="en-US" altLang="ko-KR" sz="2000" b="1" i="1" u="sng" dirty="0"/>
              <a:t>(k+2n-1)</a:t>
            </a:r>
            <a:r>
              <a:rPr lang="en-US" altLang="ko-KR" sz="2000" b="1" u="sng" dirty="0"/>
              <a:t> cycles</a:t>
            </a:r>
          </a:p>
        </p:txBody>
      </p:sp>
      <p:sp>
        <p:nvSpPr>
          <p:cNvPr id="9" name="Text Box 125"/>
          <p:cNvSpPr txBox="1">
            <a:spLocks noChangeArrowheads="1"/>
          </p:cNvSpPr>
          <p:nvPr/>
        </p:nvSpPr>
        <p:spPr bwMode="auto">
          <a:xfrm>
            <a:off x="5165725" y="212117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25520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Superscalar processor: u-pipeline &amp; v-pipeline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10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04057"/>
              </p:ext>
            </p:extLst>
          </p:nvPr>
        </p:nvGraphicFramePr>
        <p:xfrm>
          <a:off x="1439594" y="2086610"/>
          <a:ext cx="6967538" cy="368808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71537"/>
                <a:gridCol w="869950"/>
                <a:gridCol w="871538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S4-u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S4-v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2F765E"/>
                        </a:gs>
                        <a:gs pos="50000">
                          <a:srgbClr val="66FFCC"/>
                        </a:gs>
                        <a:gs pos="100000">
                          <a:srgbClr val="2F765E"/>
                        </a:gs>
                      </a:gsLst>
                      <a:lin ang="5400000" scaled="1"/>
                    </a:gra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6F54"/>
                        </a:gs>
                        <a:gs pos="50000">
                          <a:schemeClr val="bg1"/>
                        </a:gs>
                        <a:gs pos="100000">
                          <a:srgbClr val="6A6F54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433119" y="4523423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Cycles</a:t>
            </a:r>
          </a:p>
        </p:txBody>
      </p:sp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6435457" y="1627823"/>
            <a:ext cx="98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Stages</a:t>
            </a:r>
          </a:p>
        </p:txBody>
      </p:sp>
      <p:sp>
        <p:nvSpPr>
          <p:cNvPr id="13" name="Text Box 121"/>
          <p:cNvSpPr txBox="1">
            <a:spLocks noChangeArrowheads="1"/>
          </p:cNvSpPr>
          <p:nvPr/>
        </p:nvSpPr>
        <p:spPr bwMode="auto">
          <a:xfrm>
            <a:off x="5157519" y="236442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EX</a:t>
            </a:r>
          </a:p>
        </p:txBody>
      </p:sp>
      <p:sp>
        <p:nvSpPr>
          <p:cNvPr id="14" name="Text Box 120"/>
          <p:cNvSpPr txBox="1">
            <a:spLocks noChangeArrowheads="1"/>
          </p:cNvSpPr>
          <p:nvPr/>
        </p:nvSpPr>
        <p:spPr bwMode="auto">
          <a:xfrm>
            <a:off x="1331640" y="5878909"/>
            <a:ext cx="77866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Assume S4 needs 2 cycles, odd numbered instruction</a:t>
            </a:r>
            <a:r>
              <a:rPr lang="en-US" altLang="ko-KR" sz="2000" b="1">
                <a:sym typeface="Wingdings" pitchFamily="2" charset="2"/>
              </a:rPr>
              <a:t> u-pipe</a:t>
            </a:r>
          </a:p>
          <a:p>
            <a:pPr eaLnBrk="1" hangingPunct="1"/>
            <a:r>
              <a:rPr lang="en-US" altLang="ko-KR" sz="2000" b="1">
                <a:sym typeface="Wingdings" pitchFamily="2" charset="2"/>
              </a:rPr>
              <a:t>                                        even numbered instruction  v-pipe</a:t>
            </a:r>
            <a:endParaRPr lang="en-US" altLang="ko-KR" sz="2000" b="1"/>
          </a:p>
          <a:p>
            <a:pPr eaLnBrk="1" hangingPunct="1"/>
            <a:r>
              <a:rPr lang="en-US" altLang="ko-KR" sz="2000" b="1"/>
              <a:t>For </a:t>
            </a:r>
            <a:r>
              <a:rPr lang="en-US" altLang="ko-KR" sz="2000" b="1" i="1"/>
              <a:t>k</a:t>
            </a:r>
            <a:r>
              <a:rPr lang="en-US" altLang="ko-KR" sz="2000" b="1"/>
              <a:t>-stages, </a:t>
            </a:r>
            <a:r>
              <a:rPr lang="en-US" altLang="ko-KR" sz="2000" b="1" i="1"/>
              <a:t>n</a:t>
            </a:r>
            <a:r>
              <a:rPr lang="en-US" altLang="ko-KR" sz="2000" b="1"/>
              <a:t>-instructions take </a:t>
            </a:r>
            <a:r>
              <a:rPr lang="en-US" altLang="ko-KR" sz="2000" b="1" i="1"/>
              <a:t>(k+n)</a:t>
            </a:r>
            <a:r>
              <a:rPr lang="en-US" altLang="ko-KR" sz="2000" b="1"/>
              <a:t> cycles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DAE582A9-5281-49D8-964F-6DB8F1EAB557}" type="slidenum">
              <a:rPr kumimoji="0" lang="en-US" altLang="ko-KR" sz="1200" smtClean="0"/>
              <a:pPr eaLnBrk="1" hangingPunct="1"/>
              <a:t>18</a:t>
            </a:fld>
            <a:endParaRPr kumimoji="0" lang="en-US" altLang="ko-KR" sz="120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Reading from Memory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1835150" y="1629073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2916238" y="1629073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3995738" y="1629073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5076825" y="1629073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6156325" y="1629073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2411413" y="20608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1908175" y="22767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1331913" y="20608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>
            <a:off x="1763713" y="2060873"/>
            <a:ext cx="144462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 flipH="1">
            <a:off x="2339975" y="2060873"/>
            <a:ext cx="71438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4570413" y="20608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4067175" y="22767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3490913" y="20608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3922713" y="2060873"/>
            <a:ext cx="144462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4498975" y="2060873"/>
            <a:ext cx="71438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>
            <a:off x="6731000" y="20608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6227763" y="22767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5651500" y="20608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6083300" y="2060873"/>
            <a:ext cx="1444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6659563" y="2060873"/>
            <a:ext cx="71437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2987675" y="22767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>
            <a:off x="2843213" y="2060873"/>
            <a:ext cx="144462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 flipH="1">
            <a:off x="3419475" y="2060873"/>
            <a:ext cx="71438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5148263" y="227677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>
            <a:off x="5003800" y="2060873"/>
            <a:ext cx="1444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 flipH="1">
            <a:off x="5580063" y="2060873"/>
            <a:ext cx="71437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31"/>
          <p:cNvSpPr>
            <a:spLocks noChangeShapeType="1"/>
          </p:cNvSpPr>
          <p:nvPr/>
        </p:nvSpPr>
        <p:spPr bwMode="auto">
          <a:xfrm>
            <a:off x="1331913" y="2781598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Line 32"/>
          <p:cNvSpPr>
            <a:spLocks noChangeShapeType="1"/>
          </p:cNvSpPr>
          <p:nvPr/>
        </p:nvSpPr>
        <p:spPr bwMode="auto">
          <a:xfrm>
            <a:off x="1331913" y="3068935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8" name="Line 33"/>
          <p:cNvSpPr>
            <a:spLocks noChangeShapeType="1"/>
          </p:cNvSpPr>
          <p:nvPr/>
        </p:nvSpPr>
        <p:spPr bwMode="auto">
          <a:xfrm>
            <a:off x="2339975" y="2781598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2339975" y="3068935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>
            <a:off x="3132138" y="2781598"/>
            <a:ext cx="3671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1" name="Line 36"/>
          <p:cNvSpPr>
            <a:spLocks noChangeShapeType="1"/>
          </p:cNvSpPr>
          <p:nvPr/>
        </p:nvSpPr>
        <p:spPr bwMode="auto">
          <a:xfrm>
            <a:off x="3132138" y="3068935"/>
            <a:ext cx="3671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2" name="Line 37"/>
          <p:cNvSpPr>
            <a:spLocks noChangeShapeType="1"/>
          </p:cNvSpPr>
          <p:nvPr/>
        </p:nvSpPr>
        <p:spPr bwMode="auto">
          <a:xfrm>
            <a:off x="2124075" y="2781598"/>
            <a:ext cx="21590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 flipH="1">
            <a:off x="2124075" y="2781598"/>
            <a:ext cx="21590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4" name="Line 39"/>
          <p:cNvSpPr>
            <a:spLocks noChangeShapeType="1"/>
          </p:cNvSpPr>
          <p:nvPr/>
        </p:nvSpPr>
        <p:spPr bwMode="auto">
          <a:xfrm>
            <a:off x="1331913" y="3789660"/>
            <a:ext cx="18716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5" name="Line 40"/>
          <p:cNvSpPr>
            <a:spLocks noChangeShapeType="1"/>
          </p:cNvSpPr>
          <p:nvPr/>
        </p:nvSpPr>
        <p:spPr bwMode="auto">
          <a:xfrm>
            <a:off x="3348038" y="4005560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6" name="Line 41"/>
          <p:cNvSpPr>
            <a:spLocks noChangeShapeType="1"/>
          </p:cNvSpPr>
          <p:nvPr/>
        </p:nvSpPr>
        <p:spPr bwMode="auto">
          <a:xfrm>
            <a:off x="5508625" y="378966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7" name="Line 42"/>
          <p:cNvSpPr>
            <a:spLocks noChangeShapeType="1"/>
          </p:cNvSpPr>
          <p:nvPr/>
        </p:nvSpPr>
        <p:spPr bwMode="auto">
          <a:xfrm flipH="1">
            <a:off x="5292725" y="3789660"/>
            <a:ext cx="2159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8" name="Line 43"/>
          <p:cNvSpPr>
            <a:spLocks noChangeShapeType="1"/>
          </p:cNvSpPr>
          <p:nvPr/>
        </p:nvSpPr>
        <p:spPr bwMode="auto">
          <a:xfrm>
            <a:off x="3203575" y="3789660"/>
            <a:ext cx="1444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9" name="Line 44"/>
          <p:cNvSpPr>
            <a:spLocks noChangeShapeType="1"/>
          </p:cNvSpPr>
          <p:nvPr/>
        </p:nvSpPr>
        <p:spPr bwMode="auto">
          <a:xfrm>
            <a:off x="1331913" y="4365923"/>
            <a:ext cx="25193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0" name="Line 45"/>
          <p:cNvSpPr>
            <a:spLocks noChangeShapeType="1"/>
          </p:cNvSpPr>
          <p:nvPr/>
        </p:nvSpPr>
        <p:spPr bwMode="auto">
          <a:xfrm>
            <a:off x="1331913" y="4653260"/>
            <a:ext cx="25193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1" name="Line 46"/>
          <p:cNvSpPr>
            <a:spLocks noChangeShapeType="1"/>
          </p:cNvSpPr>
          <p:nvPr/>
        </p:nvSpPr>
        <p:spPr bwMode="auto">
          <a:xfrm>
            <a:off x="4284663" y="4365923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2" name="Line 47"/>
          <p:cNvSpPr>
            <a:spLocks noChangeShapeType="1"/>
          </p:cNvSpPr>
          <p:nvPr/>
        </p:nvSpPr>
        <p:spPr bwMode="auto">
          <a:xfrm>
            <a:off x="4284663" y="4653260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3" name="Line 48"/>
          <p:cNvSpPr>
            <a:spLocks noChangeShapeType="1"/>
          </p:cNvSpPr>
          <p:nvPr/>
        </p:nvSpPr>
        <p:spPr bwMode="auto">
          <a:xfrm>
            <a:off x="3851275" y="436592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4" name="Line 49"/>
          <p:cNvSpPr>
            <a:spLocks noChangeShapeType="1"/>
          </p:cNvSpPr>
          <p:nvPr/>
        </p:nvSpPr>
        <p:spPr bwMode="auto">
          <a:xfrm>
            <a:off x="3851275" y="465326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5" name="Line 50"/>
          <p:cNvSpPr>
            <a:spLocks noChangeShapeType="1"/>
          </p:cNvSpPr>
          <p:nvPr/>
        </p:nvSpPr>
        <p:spPr bwMode="auto">
          <a:xfrm>
            <a:off x="4067175" y="4365923"/>
            <a:ext cx="217488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6" name="Line 51"/>
          <p:cNvSpPr>
            <a:spLocks noChangeShapeType="1"/>
          </p:cNvSpPr>
          <p:nvPr/>
        </p:nvSpPr>
        <p:spPr bwMode="auto">
          <a:xfrm flipV="1">
            <a:off x="4067175" y="4365923"/>
            <a:ext cx="217488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7" name="Text Box 52"/>
          <p:cNvSpPr txBox="1">
            <a:spLocks noChangeArrowheads="1"/>
          </p:cNvSpPr>
          <p:nvPr/>
        </p:nvSpPr>
        <p:spPr bwMode="auto">
          <a:xfrm>
            <a:off x="2051050" y="1629073"/>
            <a:ext cx="785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cycle1</a:t>
            </a:r>
          </a:p>
        </p:txBody>
      </p:sp>
      <p:sp>
        <p:nvSpPr>
          <p:cNvPr id="14388" name="Text Box 53"/>
          <p:cNvSpPr txBox="1">
            <a:spLocks noChangeArrowheads="1"/>
          </p:cNvSpPr>
          <p:nvPr/>
        </p:nvSpPr>
        <p:spPr bwMode="auto">
          <a:xfrm>
            <a:off x="3059113" y="1629073"/>
            <a:ext cx="785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cycle2</a:t>
            </a:r>
          </a:p>
        </p:txBody>
      </p:sp>
      <p:sp>
        <p:nvSpPr>
          <p:cNvPr id="14389" name="Text Box 54"/>
          <p:cNvSpPr txBox="1">
            <a:spLocks noChangeArrowheads="1"/>
          </p:cNvSpPr>
          <p:nvPr/>
        </p:nvSpPr>
        <p:spPr bwMode="auto">
          <a:xfrm>
            <a:off x="4067175" y="1629073"/>
            <a:ext cx="785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cycle3</a:t>
            </a:r>
          </a:p>
        </p:txBody>
      </p:sp>
      <p:sp>
        <p:nvSpPr>
          <p:cNvPr id="14390" name="Text Box 55"/>
          <p:cNvSpPr txBox="1">
            <a:spLocks noChangeArrowheads="1"/>
          </p:cNvSpPr>
          <p:nvPr/>
        </p:nvSpPr>
        <p:spPr bwMode="auto">
          <a:xfrm>
            <a:off x="5219700" y="1629073"/>
            <a:ext cx="785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cycle4</a:t>
            </a:r>
          </a:p>
        </p:txBody>
      </p:sp>
      <p:sp>
        <p:nvSpPr>
          <p:cNvPr id="14391" name="Text Box 57"/>
          <p:cNvSpPr txBox="1">
            <a:spLocks noChangeArrowheads="1"/>
          </p:cNvSpPr>
          <p:nvPr/>
        </p:nvSpPr>
        <p:spPr bwMode="auto">
          <a:xfrm>
            <a:off x="592138" y="1851323"/>
            <a:ext cx="611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CLK</a:t>
            </a:r>
          </a:p>
        </p:txBody>
      </p:sp>
      <p:sp>
        <p:nvSpPr>
          <p:cNvPr id="14392" name="Text Box 58"/>
          <p:cNvSpPr txBox="1">
            <a:spLocks noChangeArrowheads="1"/>
          </p:cNvSpPr>
          <p:nvPr/>
        </p:nvSpPr>
        <p:spPr bwMode="auto">
          <a:xfrm>
            <a:off x="539750" y="2710160"/>
            <a:ext cx="801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ADDR</a:t>
            </a:r>
          </a:p>
        </p:txBody>
      </p:sp>
      <p:sp>
        <p:nvSpPr>
          <p:cNvPr id="14393" name="Text Box 59"/>
          <p:cNvSpPr txBox="1">
            <a:spLocks noChangeArrowheads="1"/>
          </p:cNvSpPr>
          <p:nvPr/>
        </p:nvSpPr>
        <p:spPr bwMode="auto">
          <a:xfrm>
            <a:off x="735013" y="3435648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RD</a:t>
            </a:r>
          </a:p>
        </p:txBody>
      </p:sp>
      <p:sp>
        <p:nvSpPr>
          <p:cNvPr id="14394" name="Text Box 60"/>
          <p:cNvSpPr txBox="1">
            <a:spLocks noChangeArrowheads="1"/>
          </p:cNvSpPr>
          <p:nvPr/>
        </p:nvSpPr>
        <p:spPr bwMode="auto">
          <a:xfrm>
            <a:off x="592138" y="4299248"/>
            <a:ext cx="765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DATA</a:t>
            </a:r>
          </a:p>
        </p:txBody>
      </p:sp>
      <p:sp>
        <p:nvSpPr>
          <p:cNvPr id="14395" name="Text Box 61"/>
          <p:cNvSpPr txBox="1">
            <a:spLocks noChangeArrowheads="1"/>
          </p:cNvSpPr>
          <p:nvPr/>
        </p:nvSpPr>
        <p:spPr bwMode="auto">
          <a:xfrm>
            <a:off x="950913" y="5190703"/>
            <a:ext cx="7372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 dirty="0"/>
              <a:t>Cycle1: address bits of memory operand are placed on address bus</a:t>
            </a:r>
          </a:p>
          <a:p>
            <a:pPr eaLnBrk="1" hangingPunct="1"/>
            <a:r>
              <a:rPr lang="en-US" altLang="ko-KR" sz="1800" b="1" dirty="0"/>
              <a:t>Cycle2: RD is set low</a:t>
            </a:r>
          </a:p>
          <a:p>
            <a:pPr eaLnBrk="1" hangingPunct="1"/>
            <a:r>
              <a:rPr lang="en-US" altLang="ko-KR" sz="1800" b="1" dirty="0"/>
              <a:t>Cycle3: CPU waits one cycle to give memory time to respond</a:t>
            </a:r>
          </a:p>
          <a:p>
            <a:pPr eaLnBrk="1" hangingPunct="1"/>
            <a:r>
              <a:rPr lang="en-US" altLang="ko-KR" sz="1800" b="1" dirty="0"/>
              <a:t>Cycle4: RD goes to one, signaling CPU to read data on data bus</a:t>
            </a:r>
          </a:p>
        </p:txBody>
      </p:sp>
    </p:spTree>
    <p:extLst>
      <p:ext uri="{BB962C8B-B14F-4D97-AF65-F5344CB8AC3E}">
        <p14:creationId xmlns:p14="http://schemas.microsoft.com/office/powerpoint/2010/main" val="31833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Cache Memory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ko-KR" sz="33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Cache memory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DRAMs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are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slower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than CPU speed</a:t>
            </a: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Need high speed memory = cache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memory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L-1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cache inside the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CPU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L-2 cache outside CPU</a:t>
            </a:r>
          </a:p>
          <a:p>
            <a:pPr lvl="1"/>
            <a:endParaRPr lang="en-US" altLang="ko-KR" sz="2400" dirty="0" smtClean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r>
              <a:rPr lang="en-US" altLang="ko-KR" sz="2800" dirty="0">
                <a:ea typeface="굴림" charset="-127"/>
              </a:rPr>
              <a:t>Cache hit: when data to be read is already in cache memory</a:t>
            </a:r>
          </a:p>
          <a:p>
            <a:r>
              <a:rPr lang="en-US" altLang="ko-KR" sz="2800" dirty="0">
                <a:ea typeface="굴림" charset="-127"/>
              </a:rPr>
              <a:t>Cache miss: when data to be read is not in cache memory</a:t>
            </a:r>
            <a:endParaRPr lang="en-US" altLang="ko-KR" sz="2700" dirty="0" smtClean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4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2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General Concepts</a:t>
            </a:r>
          </a:p>
          <a:p>
            <a:pPr eaLnBrk="1" hangingPunct="1"/>
            <a:r>
              <a:rPr lang="en-US" altLang="ko-KR" dirty="0" smtClean="0"/>
              <a:t>IA-32 Processor Architecture</a:t>
            </a:r>
          </a:p>
          <a:p>
            <a:pPr eaLnBrk="1" hangingPunct="1"/>
            <a:r>
              <a:rPr lang="en-US" altLang="ko-KR" dirty="0" smtClean="0"/>
              <a:t>IA-32 Memory Management</a:t>
            </a:r>
          </a:p>
          <a:p>
            <a:pPr eaLnBrk="1" hangingPunct="1"/>
            <a:r>
              <a:rPr lang="en-US" altLang="ko-KR" dirty="0" smtClean="0"/>
              <a:t>Components of an IA-32 Microcomputer</a:t>
            </a:r>
          </a:p>
          <a:p>
            <a:r>
              <a:rPr lang="en-US" altLang="ko-KR" dirty="0" err="1" smtClean="0"/>
              <a:t>Input/Output</a:t>
            </a:r>
            <a:r>
              <a:rPr lang="en-US" altLang="ko-KR" dirty="0" smtClean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596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Execution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514116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33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How a program runs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Type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program name under OS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control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OS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search filename in current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directory/paths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If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found, retrieves file information (size, location, </a:t>
            </a:r>
            <a:r>
              <a:rPr lang="en-US" altLang="ko-KR" sz="2400" dirty="0" err="1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etc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)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OS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determines </a:t>
            </a:r>
            <a:r>
              <a:rPr lang="en-US" altLang="ko-KR" sz="24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next available location in memory to load program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file into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memory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OS </a:t>
            </a:r>
            <a:r>
              <a:rPr lang="en-US" altLang="ko-KR" sz="2400" u="sng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branch to the first instruction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 of the file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 process (running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program)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When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  <a:sym typeface="Wingdings" pitchFamily="2" charset="2"/>
              </a:rPr>
              <a:t>finishes, remove file handle &amp; memory space allocated</a:t>
            </a:r>
            <a:endParaRPr lang="en-US" altLang="ko-KR" sz="2400" dirty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pPr lvl="1"/>
            <a:endParaRPr lang="en-US" altLang="ko-KR" dirty="0" smtClean="0">
              <a:solidFill>
                <a:srgbClr val="000000"/>
              </a:solidFill>
              <a:latin typeface="Trebuchet MS" pitchFamily="34" charset="0"/>
              <a:ea typeface="개성체" pitchFamily="18" charset="-127"/>
            </a:endParaRPr>
          </a:p>
          <a:p>
            <a:endParaRPr lang="ko-KR" alt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5"/>
            <a:ext cx="3888432" cy="3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IA-32 Processor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Modes </a:t>
            </a:r>
            <a:r>
              <a:rPr lang="en-US" altLang="ko-KR" sz="28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of </a:t>
            </a:r>
            <a:r>
              <a:rPr lang="en-US" altLang="ko-KR" sz="28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operation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Protected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mode: native state of processor (prevent programs from outside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segment)</a:t>
            </a:r>
          </a:p>
          <a:p>
            <a:pPr lvl="2"/>
            <a:r>
              <a:rPr lang="en-US" altLang="ko-KR" sz="20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A 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program can access 4 GB memory (0 – </a:t>
            </a:r>
            <a:r>
              <a:rPr lang="en-US" altLang="ko-KR" sz="20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0FFFFFFFFH)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Virtual-8086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mode: while in protected mode, can execute real-address mode software (MS-DOS </a:t>
            </a:r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programs)</a:t>
            </a:r>
          </a:p>
          <a:p>
            <a:pPr lvl="1"/>
            <a:r>
              <a:rPr lang="en-US" altLang="ko-KR" sz="2400" dirty="0" smtClean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Real-address </a:t>
            </a:r>
            <a:r>
              <a:rPr lang="en-US" altLang="ko-KR" sz="2400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mode: Intel 8086 programming execution mode under MS-DOS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8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79530364-F0F9-4A45-A041-CC1FCB2B19D1}" type="slidenum">
              <a:rPr kumimoji="0" lang="en-US" altLang="ko-KR" sz="1200" smtClean="0"/>
              <a:pPr eaLnBrk="1" hangingPunct="1"/>
              <a:t>22</a:t>
            </a:fld>
            <a:endParaRPr kumimoji="0" lang="en-US" altLang="ko-KR" sz="120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16-bit Intel Processor Architecture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84784"/>
            <a:ext cx="7650432" cy="5373216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ko-KR" dirty="0" smtClean="0"/>
              <a:t>Registers</a:t>
            </a:r>
          </a:p>
          <a:p>
            <a:pPr lvl="1" algn="just" eaLnBrk="1" hangingPunct="1"/>
            <a:r>
              <a:rPr lang="en-US" altLang="ko-KR" dirty="0" smtClean="0"/>
              <a:t>8, 16, 32-bit storage locations in CPU</a:t>
            </a:r>
          </a:p>
          <a:p>
            <a:pPr lvl="1" algn="just" eaLnBrk="1" hangingPunct="1"/>
            <a:r>
              <a:rPr lang="en-US" altLang="ko-KR" dirty="0" smtClean="0"/>
              <a:t>general-purpose, special purpose, &amp; hidden</a:t>
            </a:r>
          </a:p>
          <a:p>
            <a:pPr algn="just" eaLnBrk="1" hangingPunct="1"/>
            <a:r>
              <a:rPr lang="en-US" altLang="ko-KR" u="sng" dirty="0" smtClean="0"/>
              <a:t>Data</a:t>
            </a:r>
            <a:r>
              <a:rPr lang="en-US" altLang="ko-KR" dirty="0" smtClean="0"/>
              <a:t> registers: arithmetic &amp; data move </a:t>
            </a:r>
          </a:p>
          <a:p>
            <a:pPr lvl="1" algn="just" eaLnBrk="1" hangingPunct="1"/>
            <a:r>
              <a:rPr lang="en-US" altLang="ko-KR" dirty="0" smtClean="0"/>
              <a:t>16-bit general-purpose: </a:t>
            </a:r>
            <a:r>
              <a:rPr lang="en-US" altLang="ko-KR" b="1" dirty="0" smtClean="0">
                <a:solidFill>
                  <a:srgbClr val="FF0000"/>
                </a:solidFill>
              </a:rPr>
              <a:t>AX, BX, CX, &amp; DX</a:t>
            </a:r>
          </a:p>
          <a:p>
            <a:pPr lvl="1" algn="just" eaLnBrk="1" hangingPunct="1"/>
            <a:r>
              <a:rPr lang="en-US" altLang="ko-KR" dirty="0" smtClean="0"/>
              <a:t>8-bit: </a:t>
            </a:r>
            <a:r>
              <a:rPr lang="en-US" altLang="ko-KR" dirty="0" smtClean="0">
                <a:solidFill>
                  <a:schemeClr val="hlink"/>
                </a:solidFill>
              </a:rPr>
              <a:t>AH, AL, BH, BL, CH, CL, DH, DL</a:t>
            </a:r>
          </a:p>
          <a:p>
            <a:pPr lvl="1" algn="just" eaLnBrk="1" hangingPunct="1"/>
            <a:r>
              <a:rPr lang="en-US" altLang="ko-KR" b="1" dirty="0" smtClean="0"/>
              <a:t>AX</a:t>
            </a:r>
            <a:r>
              <a:rPr lang="en-US" altLang="ko-KR" dirty="0" smtClean="0"/>
              <a:t>: </a:t>
            </a:r>
            <a:r>
              <a:rPr lang="en-US" altLang="ko-KR" i="1" dirty="0" smtClean="0">
                <a:solidFill>
                  <a:srgbClr val="FF0000"/>
                </a:solidFill>
              </a:rPr>
              <a:t>A</a:t>
            </a:r>
            <a:r>
              <a:rPr lang="en-US" altLang="ko-KR" i="1" dirty="0" smtClean="0"/>
              <a:t>ccumulator</a:t>
            </a:r>
            <a:endParaRPr lang="en-US" altLang="ko-KR" dirty="0" smtClean="0"/>
          </a:p>
          <a:p>
            <a:pPr lvl="1" algn="just" eaLnBrk="1" hangingPunct="1"/>
            <a:r>
              <a:rPr lang="en-US" altLang="ko-KR" b="1" dirty="0" smtClean="0"/>
              <a:t>BX</a:t>
            </a:r>
            <a:r>
              <a:rPr lang="en-US" altLang="ko-KR" dirty="0" smtClean="0"/>
              <a:t>: </a:t>
            </a:r>
            <a:r>
              <a:rPr lang="en-US" altLang="ko-KR" i="1" dirty="0" smtClean="0">
                <a:solidFill>
                  <a:srgbClr val="FF0000"/>
                </a:solidFill>
              </a:rPr>
              <a:t>B</a:t>
            </a:r>
            <a:r>
              <a:rPr lang="en-US" altLang="ko-KR" i="1" dirty="0" smtClean="0"/>
              <a:t>ase</a:t>
            </a:r>
            <a:r>
              <a:rPr lang="en-US" altLang="ko-KR" dirty="0" smtClean="0"/>
              <a:t> register (hold address of a procedure or variable)</a:t>
            </a:r>
          </a:p>
          <a:p>
            <a:pPr lvl="1" algn="just" eaLnBrk="1" hangingPunct="1"/>
            <a:r>
              <a:rPr lang="en-US" altLang="ko-KR" b="1" dirty="0" smtClean="0"/>
              <a:t>CX</a:t>
            </a:r>
            <a:r>
              <a:rPr lang="en-US" altLang="ko-KR" dirty="0" smtClean="0"/>
              <a:t>: </a:t>
            </a:r>
            <a:r>
              <a:rPr lang="en-US" altLang="ko-KR" i="1" dirty="0" smtClean="0">
                <a:solidFill>
                  <a:srgbClr val="FF0000"/>
                </a:solidFill>
              </a:rPr>
              <a:t>C</a:t>
            </a:r>
            <a:r>
              <a:rPr lang="en-US" altLang="ko-KR" i="1" dirty="0" smtClean="0"/>
              <a:t>ounter</a:t>
            </a:r>
            <a:r>
              <a:rPr lang="en-US" altLang="ko-KR" dirty="0" smtClean="0"/>
              <a:t> register</a:t>
            </a:r>
          </a:p>
          <a:p>
            <a:pPr lvl="1" algn="just" eaLnBrk="1" hangingPunct="1"/>
            <a:r>
              <a:rPr lang="en-US" altLang="ko-KR" b="1" dirty="0" smtClean="0"/>
              <a:t>DX</a:t>
            </a:r>
            <a:r>
              <a:rPr lang="en-US" altLang="ko-KR" dirty="0" smtClean="0"/>
              <a:t>: </a:t>
            </a:r>
            <a:r>
              <a:rPr lang="en-US" altLang="ko-KR" i="1" dirty="0" smtClean="0">
                <a:solidFill>
                  <a:srgbClr val="FF0000"/>
                </a:solidFill>
              </a:rPr>
              <a:t>D</a:t>
            </a:r>
            <a:r>
              <a:rPr lang="en-US" altLang="ko-KR" i="1" dirty="0" smtClean="0"/>
              <a:t>ata</a:t>
            </a:r>
            <a:r>
              <a:rPr lang="en-US" altLang="ko-KR" dirty="0" smtClean="0"/>
              <a:t> (special role in multiply/divide)</a:t>
            </a:r>
          </a:p>
          <a:p>
            <a:pPr algn="just" eaLnBrk="1" hangingPunct="1"/>
            <a:r>
              <a:rPr lang="en-US" altLang="ko-KR" u="sng" dirty="0" smtClean="0"/>
              <a:t>Segment</a:t>
            </a:r>
            <a:r>
              <a:rPr lang="en-US" altLang="ko-KR" dirty="0" smtClean="0"/>
              <a:t> registers</a:t>
            </a:r>
          </a:p>
          <a:p>
            <a:pPr lvl="1" algn="just" eaLnBrk="1" hangingPunct="1"/>
            <a:r>
              <a:rPr lang="en-US" altLang="ko-KR" b="1" dirty="0" smtClean="0"/>
              <a:t>CS</a:t>
            </a:r>
            <a:r>
              <a:rPr lang="en-US" altLang="ko-KR" dirty="0" smtClean="0"/>
              <a:t>: code segment (base location of instruction code)</a:t>
            </a:r>
          </a:p>
          <a:p>
            <a:pPr lvl="1" algn="just" eaLnBrk="1" hangingPunct="1"/>
            <a:r>
              <a:rPr lang="en-US" altLang="ko-KR" b="1" dirty="0" smtClean="0"/>
              <a:t>DS</a:t>
            </a:r>
            <a:r>
              <a:rPr lang="en-US" altLang="ko-KR" dirty="0" smtClean="0"/>
              <a:t>: data segment (base location for data)</a:t>
            </a:r>
          </a:p>
          <a:p>
            <a:pPr lvl="1" algn="just" eaLnBrk="1" hangingPunct="1"/>
            <a:r>
              <a:rPr lang="en-US" altLang="ko-KR" b="1" dirty="0" smtClean="0"/>
              <a:t>SS</a:t>
            </a:r>
            <a:r>
              <a:rPr lang="en-US" altLang="ko-KR" dirty="0" smtClean="0"/>
              <a:t>: stack segment (base location for stack)</a:t>
            </a:r>
          </a:p>
          <a:p>
            <a:pPr lvl="1" algn="just" eaLnBrk="1" hangingPunct="1"/>
            <a:r>
              <a:rPr lang="en-US" altLang="ko-KR" b="1" dirty="0" smtClean="0"/>
              <a:t>ES</a:t>
            </a:r>
            <a:r>
              <a:rPr lang="en-US" altLang="ko-KR" dirty="0" smtClean="0"/>
              <a:t>: extra segment  (additional location for variables)  </a:t>
            </a:r>
          </a:p>
        </p:txBody>
      </p:sp>
    </p:spTree>
    <p:extLst>
      <p:ext uri="{BB962C8B-B14F-4D97-AF65-F5344CB8AC3E}">
        <p14:creationId xmlns:p14="http://schemas.microsoft.com/office/powerpoint/2010/main" val="3666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4D0A69F5-A45E-4883-83E0-4297F7A86DFB}" type="slidenum">
              <a:rPr kumimoji="0" lang="en-US" altLang="ko-KR" sz="1200" smtClean="0"/>
              <a:pPr eaLnBrk="1" hangingPunct="1"/>
              <a:t>23</a:t>
            </a:fld>
            <a:endParaRPr kumimoji="0" lang="en-US" altLang="ko-KR" sz="12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592185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ko-KR" u="sng" dirty="0" smtClean="0"/>
              <a:t>Index</a:t>
            </a:r>
            <a:r>
              <a:rPr lang="en-US" altLang="ko-KR" dirty="0" smtClean="0"/>
              <a:t> registers (offsets of instructions and data) </a:t>
            </a:r>
          </a:p>
          <a:p>
            <a:pPr lvl="1" algn="just" eaLnBrk="1" hangingPunct="1"/>
            <a:r>
              <a:rPr lang="en-US" altLang="ko-KR" b="1" dirty="0" smtClean="0"/>
              <a:t>BP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en-US" altLang="ko-KR" dirty="0" smtClean="0"/>
              <a:t>ase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ointer (offset from SS)</a:t>
            </a:r>
          </a:p>
          <a:p>
            <a:pPr lvl="1" algn="just" eaLnBrk="1" hangingPunct="1"/>
            <a:r>
              <a:rPr lang="en-US" altLang="ko-KR" b="1" dirty="0" smtClean="0"/>
              <a:t>SP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tack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ointer (offset of TOS in SS)</a:t>
            </a:r>
          </a:p>
          <a:p>
            <a:pPr lvl="1" algn="just" eaLnBrk="1" hangingPunct="1"/>
            <a:r>
              <a:rPr lang="en-US" altLang="ko-KR" b="1" dirty="0" smtClean="0"/>
              <a:t>SI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ource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ndex (string movement)</a:t>
            </a:r>
          </a:p>
          <a:p>
            <a:pPr lvl="1" algn="just" eaLnBrk="1" hangingPunct="1"/>
            <a:r>
              <a:rPr lang="en-US" altLang="ko-KR" b="1" dirty="0" smtClean="0"/>
              <a:t>DI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estination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ndex (string movement)</a:t>
            </a:r>
          </a:p>
          <a:p>
            <a:pPr algn="just" eaLnBrk="1" hangingPunct="1"/>
            <a:r>
              <a:rPr lang="en-US" altLang="ko-KR" u="sng" dirty="0" smtClean="0"/>
              <a:t>Status and control</a:t>
            </a:r>
            <a:r>
              <a:rPr lang="en-US" altLang="ko-KR" dirty="0" smtClean="0"/>
              <a:t> registers</a:t>
            </a:r>
          </a:p>
          <a:p>
            <a:pPr lvl="1" algn="just" eaLnBrk="1" hangingPunct="1"/>
            <a:r>
              <a:rPr lang="en-US" altLang="ko-KR" b="1" dirty="0" smtClean="0"/>
              <a:t>IP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nstruction 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ointer (the offset of next instruction to be executed)</a:t>
            </a:r>
          </a:p>
          <a:p>
            <a:pPr lvl="1" algn="just" eaLnBrk="1" hangingPunct="1"/>
            <a:r>
              <a:rPr lang="en-US" altLang="ko-KR" b="1" u="sng" dirty="0" smtClean="0"/>
              <a:t>CS:IP</a:t>
            </a:r>
            <a:r>
              <a:rPr lang="en-US" altLang="ko-KR" dirty="0" smtClean="0"/>
              <a:t> form the complete address</a:t>
            </a:r>
          </a:p>
          <a:p>
            <a:pPr lvl="1" algn="just" eaLnBrk="1" hangingPunct="1"/>
            <a:r>
              <a:rPr lang="en-US" altLang="ko-KR" dirty="0" smtClean="0"/>
              <a:t>Flags: control &amp; status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85800" y="5651202"/>
            <a:ext cx="7772400" cy="457200"/>
          </a:xfrm>
          <a:prstGeom prst="rect">
            <a:avLst/>
          </a:prstGeom>
          <a:gradFill rotWithShape="1">
            <a:gsLst>
              <a:gs pos="0">
                <a:srgbClr val="2F765E"/>
              </a:gs>
              <a:gs pos="50000">
                <a:srgbClr val="66FFCC"/>
              </a:gs>
              <a:gs pos="100000">
                <a:srgbClr val="2F765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2400" b="1">
              <a:latin typeface="Times New Roman" pitchFamily="18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85800" y="6108402"/>
            <a:ext cx="777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b="1">
              <a:latin typeface="Times New Roman" pitchFamily="18" charset="0"/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1430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46482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51816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57150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1722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66294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70104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74676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79248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15240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20574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25908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31242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6576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4114800" y="56512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44525" y="5787727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143000" y="5803602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558925" y="5787727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057400" y="5803602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549525" y="5787727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3200400" y="5803602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7433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267200" y="5803602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8101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2673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7245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61817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67151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70961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75533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8086725" y="57877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rgbClr val="E4022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8064323" y="6243925"/>
            <a:ext cx="3321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C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>
            <a:off x="7467600" y="6184602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x</a:t>
            </a:r>
          </a:p>
        </p:txBody>
      </p:sp>
      <p:sp>
        <p:nvSpPr>
          <p:cNvPr id="18472" name="Text Box 42"/>
          <p:cNvSpPr txBox="1">
            <a:spLocks noChangeArrowheads="1"/>
          </p:cNvSpPr>
          <p:nvPr/>
        </p:nvSpPr>
        <p:spPr bwMode="auto">
          <a:xfrm>
            <a:off x="7003981" y="6183600"/>
            <a:ext cx="3097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P</a:t>
            </a:r>
          </a:p>
        </p:txBody>
      </p:sp>
      <p:sp>
        <p:nvSpPr>
          <p:cNvPr id="18473" name="Text Box 43"/>
          <p:cNvSpPr txBox="1">
            <a:spLocks noChangeArrowheads="1"/>
          </p:cNvSpPr>
          <p:nvPr/>
        </p:nvSpPr>
        <p:spPr bwMode="auto">
          <a:xfrm>
            <a:off x="6629400" y="6184602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X</a:t>
            </a:r>
          </a:p>
        </p:txBody>
      </p:sp>
      <p:sp>
        <p:nvSpPr>
          <p:cNvPr id="18474" name="Text Box 44"/>
          <p:cNvSpPr txBox="1">
            <a:spLocks noChangeArrowheads="1"/>
          </p:cNvSpPr>
          <p:nvPr/>
        </p:nvSpPr>
        <p:spPr bwMode="auto">
          <a:xfrm>
            <a:off x="6248400" y="6184602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A</a:t>
            </a:r>
          </a:p>
        </p:txBody>
      </p:sp>
      <p:sp>
        <p:nvSpPr>
          <p:cNvPr id="18475" name="Text Box 45"/>
          <p:cNvSpPr txBox="1">
            <a:spLocks noChangeArrowheads="1"/>
          </p:cNvSpPr>
          <p:nvPr/>
        </p:nvSpPr>
        <p:spPr bwMode="auto">
          <a:xfrm>
            <a:off x="5791200" y="6184602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x</a:t>
            </a:r>
          </a:p>
        </p:txBody>
      </p:sp>
      <p:sp>
        <p:nvSpPr>
          <p:cNvPr id="18476" name="Text Box 46"/>
          <p:cNvSpPr txBox="1">
            <a:spLocks noChangeArrowheads="1"/>
          </p:cNvSpPr>
          <p:nvPr/>
        </p:nvSpPr>
        <p:spPr bwMode="auto">
          <a:xfrm>
            <a:off x="5249740" y="6243925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Z</a:t>
            </a:r>
          </a:p>
        </p:txBody>
      </p:sp>
      <p:sp>
        <p:nvSpPr>
          <p:cNvPr id="18477" name="Text Box 47"/>
          <p:cNvSpPr txBox="1">
            <a:spLocks noChangeArrowheads="1"/>
          </p:cNvSpPr>
          <p:nvPr/>
        </p:nvSpPr>
        <p:spPr bwMode="auto">
          <a:xfrm>
            <a:off x="4724400" y="626080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S</a:t>
            </a:r>
          </a:p>
        </p:txBody>
      </p:sp>
      <p:sp>
        <p:nvSpPr>
          <p:cNvPr id="18478" name="Text Box 48"/>
          <p:cNvSpPr txBox="1">
            <a:spLocks noChangeArrowheads="1"/>
          </p:cNvSpPr>
          <p:nvPr/>
        </p:nvSpPr>
        <p:spPr bwMode="auto">
          <a:xfrm>
            <a:off x="4260727" y="6259800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T</a:t>
            </a:r>
          </a:p>
        </p:txBody>
      </p:sp>
      <p:sp>
        <p:nvSpPr>
          <p:cNvPr id="18479" name="Text Box 49"/>
          <p:cNvSpPr txBox="1">
            <a:spLocks noChangeArrowheads="1"/>
          </p:cNvSpPr>
          <p:nvPr/>
        </p:nvSpPr>
        <p:spPr bwMode="auto">
          <a:xfrm>
            <a:off x="3754586" y="6243925"/>
            <a:ext cx="2648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I</a:t>
            </a:r>
          </a:p>
        </p:txBody>
      </p:sp>
      <p:sp>
        <p:nvSpPr>
          <p:cNvPr id="18480" name="Text Box 50"/>
          <p:cNvSpPr txBox="1">
            <a:spLocks noChangeArrowheads="1"/>
          </p:cNvSpPr>
          <p:nvPr/>
        </p:nvSpPr>
        <p:spPr bwMode="auto">
          <a:xfrm>
            <a:off x="3200400" y="6260802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D</a:t>
            </a:r>
          </a:p>
        </p:txBody>
      </p:sp>
      <p:sp>
        <p:nvSpPr>
          <p:cNvPr id="18481" name="Text Box 51"/>
          <p:cNvSpPr txBox="1">
            <a:spLocks noChangeArrowheads="1"/>
          </p:cNvSpPr>
          <p:nvPr/>
        </p:nvSpPr>
        <p:spPr bwMode="auto">
          <a:xfrm>
            <a:off x="2735817" y="6259800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O</a:t>
            </a:r>
          </a:p>
        </p:txBody>
      </p:sp>
      <p:sp>
        <p:nvSpPr>
          <p:cNvPr id="18482" name="Text Box 52"/>
          <p:cNvSpPr txBox="1">
            <a:spLocks noChangeArrowheads="1"/>
          </p:cNvSpPr>
          <p:nvPr/>
        </p:nvSpPr>
        <p:spPr bwMode="auto">
          <a:xfrm>
            <a:off x="2219325" y="62449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x</a:t>
            </a:r>
          </a:p>
        </p:txBody>
      </p:sp>
      <p:sp>
        <p:nvSpPr>
          <p:cNvPr id="18483" name="Text Box 53"/>
          <p:cNvSpPr txBox="1">
            <a:spLocks noChangeArrowheads="1"/>
          </p:cNvSpPr>
          <p:nvPr/>
        </p:nvSpPr>
        <p:spPr bwMode="auto">
          <a:xfrm>
            <a:off x="1609725" y="62449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x</a:t>
            </a:r>
          </a:p>
        </p:txBody>
      </p:sp>
      <p:sp>
        <p:nvSpPr>
          <p:cNvPr id="18484" name="Text Box 54"/>
          <p:cNvSpPr txBox="1">
            <a:spLocks noChangeArrowheads="1"/>
          </p:cNvSpPr>
          <p:nvPr/>
        </p:nvSpPr>
        <p:spPr bwMode="auto">
          <a:xfrm>
            <a:off x="1152525" y="624492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x</a:t>
            </a:r>
          </a:p>
        </p:txBody>
      </p:sp>
      <p:sp>
        <p:nvSpPr>
          <p:cNvPr id="18485" name="Text Box 55"/>
          <p:cNvSpPr txBox="1">
            <a:spLocks noChangeArrowheads="1"/>
          </p:cNvSpPr>
          <p:nvPr/>
        </p:nvSpPr>
        <p:spPr bwMode="auto">
          <a:xfrm>
            <a:off x="762000" y="6260802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Times New Roman" pitchFamily="18" charset="0"/>
              </a:rPr>
              <a:t>x</a:t>
            </a:r>
          </a:p>
        </p:txBody>
      </p:sp>
      <p:sp>
        <p:nvSpPr>
          <p:cNvPr id="18486" name="Text Box 56"/>
          <p:cNvSpPr txBox="1">
            <a:spLocks noChangeArrowheads="1"/>
          </p:cNvSpPr>
          <p:nvPr/>
        </p:nvSpPr>
        <p:spPr bwMode="auto">
          <a:xfrm>
            <a:off x="3261303" y="5192385"/>
            <a:ext cx="1548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latin typeface="Trebuchet MS" pitchFamily="34" charset="0"/>
              </a:rPr>
              <a:t>Bit position</a:t>
            </a:r>
          </a:p>
        </p:txBody>
      </p:sp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16-bit Intel Processor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227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B600F7FE-6FA5-4459-98AA-2953F6EDD8AB}" type="slidenum">
              <a:rPr kumimoji="0" lang="en-US" altLang="ko-KR" sz="1200" smtClean="0"/>
              <a:pPr eaLnBrk="1" hangingPunct="1"/>
              <a:t>24</a:t>
            </a:fld>
            <a:endParaRPr kumimoji="0" lang="en-US" altLang="ko-KR" sz="1200" smtClean="0"/>
          </a:p>
        </p:txBody>
      </p:sp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16-bit Intel Processor Architecture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47248" cy="5373216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ko-KR" dirty="0" smtClean="0"/>
              <a:t>Flags (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r>
              <a:rPr lang="en-US" altLang="ko-KR" dirty="0" smtClean="0">
                <a:solidFill>
                  <a:schemeClr val="hlink"/>
                </a:solidFill>
              </a:rPr>
              <a:t> </a:t>
            </a:r>
            <a:r>
              <a:rPr lang="en-US" altLang="ko-KR" dirty="0" smtClean="0"/>
              <a:t>&amp; </a:t>
            </a:r>
            <a:r>
              <a:rPr lang="en-US" altLang="ko-KR" dirty="0" smtClean="0">
                <a:solidFill>
                  <a:srgbClr val="FF0000"/>
                </a:solidFill>
              </a:rPr>
              <a:t>status</a:t>
            </a:r>
            <a:r>
              <a:rPr lang="en-US" altLang="ko-KR" dirty="0" smtClean="0"/>
              <a:t>)</a:t>
            </a:r>
          </a:p>
          <a:p>
            <a:pPr lvl="1" algn="just" eaLnBrk="1" hangingPunct="1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en-US" altLang="ko-KR" dirty="0" smtClean="0"/>
              <a:t>: </a:t>
            </a:r>
            <a:r>
              <a:rPr lang="en-US" altLang="ko-KR" u="sng" dirty="0" smtClean="0"/>
              <a:t>direction</a:t>
            </a:r>
            <a:r>
              <a:rPr lang="en-US" altLang="ko-KR" dirty="0" smtClean="0"/>
              <a:t> of data transfer (0: up, 1: down, MOVS, CMPS, STD, &amp;CLD)</a:t>
            </a:r>
          </a:p>
          <a:p>
            <a:pPr lvl="1" algn="just" eaLnBrk="1" hangingPunct="1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US" altLang="ko-KR" dirty="0" smtClean="0"/>
              <a:t>: interrupt control (1: EN, 0: DE by CLI &amp; STI)</a:t>
            </a:r>
          </a:p>
          <a:p>
            <a:pPr lvl="1" algn="just" eaLnBrk="1" hangingPunct="1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TF</a:t>
            </a:r>
            <a:r>
              <a:rPr lang="en-US" altLang="ko-KR" dirty="0" smtClean="0"/>
              <a:t>: halt after each instruction execution (1: on by INT 3)</a:t>
            </a:r>
          </a:p>
          <a:p>
            <a:pPr lvl="1" algn="just" eaLnBrk="1" hangingPunct="1"/>
            <a:r>
              <a:rPr lang="en-US" altLang="ko-KR" b="1" dirty="0" smtClean="0">
                <a:solidFill>
                  <a:srgbClr val="FF0000"/>
                </a:solidFill>
              </a:rPr>
              <a:t>CF</a:t>
            </a:r>
            <a:r>
              <a:rPr lang="en-US" altLang="ko-KR" dirty="0" smtClean="0"/>
              <a:t>: when the result of </a:t>
            </a:r>
            <a:r>
              <a:rPr lang="en-US" altLang="ko-KR" u="sng" dirty="0" smtClean="0"/>
              <a:t>unsigned arithmetic</a:t>
            </a:r>
            <a:r>
              <a:rPr lang="en-US" altLang="ko-KR" dirty="0" smtClean="0"/>
              <a:t> is too big to fit: 1=carry, 0=no carry</a:t>
            </a:r>
          </a:p>
          <a:p>
            <a:pPr lvl="1" algn="just" eaLnBrk="1" hangingPunct="1"/>
            <a:r>
              <a:rPr lang="en-US" altLang="ko-KR" b="1" dirty="0" smtClean="0">
                <a:solidFill>
                  <a:srgbClr val="FF0000"/>
                </a:solidFill>
              </a:rPr>
              <a:t>OF</a:t>
            </a:r>
            <a:r>
              <a:rPr lang="en-US" altLang="ko-KR" dirty="0" smtClean="0"/>
              <a:t>: when the result of </a:t>
            </a:r>
            <a:r>
              <a:rPr lang="en-US" altLang="ko-KR" u="sng" dirty="0" smtClean="0"/>
              <a:t>signed arithmetic</a:t>
            </a:r>
            <a:r>
              <a:rPr lang="en-US" altLang="ko-KR" dirty="0" smtClean="0"/>
              <a:t> is too big to fit</a:t>
            </a:r>
          </a:p>
          <a:p>
            <a:pPr lvl="1" algn="just" eaLnBrk="1" hangingPunct="1"/>
            <a:r>
              <a:rPr lang="en-US" altLang="ko-KR" b="1" dirty="0" smtClean="0">
                <a:solidFill>
                  <a:srgbClr val="FF0000"/>
                </a:solidFill>
              </a:rPr>
              <a:t>SF</a:t>
            </a:r>
            <a:r>
              <a:rPr lang="en-US" altLang="ko-KR" dirty="0" smtClean="0"/>
              <a:t>: 1=negative, 0=positive</a:t>
            </a:r>
          </a:p>
          <a:p>
            <a:pPr lvl="1" algn="just" eaLnBrk="1" hangingPunct="1"/>
            <a:r>
              <a:rPr lang="en-US" altLang="ko-KR" b="1" dirty="0" smtClean="0">
                <a:solidFill>
                  <a:srgbClr val="FF0000"/>
                </a:solidFill>
              </a:rPr>
              <a:t>ZF</a:t>
            </a:r>
            <a:r>
              <a:rPr lang="en-US" altLang="ko-KR" dirty="0" smtClean="0"/>
              <a:t>: when the result of arithmetic/logic operation: 1= zero, 0=nonzero</a:t>
            </a:r>
          </a:p>
          <a:p>
            <a:pPr lvl="1" algn="just" eaLnBrk="1" hangingPunct="1"/>
            <a:r>
              <a:rPr lang="en-US" altLang="ko-KR" b="1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: auxiliary carry showing a carry from bit 3 to bit 4</a:t>
            </a:r>
          </a:p>
          <a:p>
            <a:pPr lvl="1" algn="just" eaLnBrk="1" hangingPunct="1"/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: parity</a:t>
            </a:r>
          </a:p>
        </p:txBody>
      </p:sp>
    </p:spTree>
    <p:extLst>
      <p:ext uri="{BB962C8B-B14F-4D97-AF65-F5344CB8AC3E}">
        <p14:creationId xmlns:p14="http://schemas.microsoft.com/office/powerpoint/2010/main" val="17381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F9C9474D-5D21-4425-ACB3-23DD82375648}" type="slidenum">
              <a:rPr kumimoji="0" lang="en-US" altLang="ko-KR" sz="1200" smtClean="0"/>
              <a:pPr eaLnBrk="1" hangingPunct="1"/>
              <a:t>25</a:t>
            </a:fld>
            <a:endParaRPr kumimoji="0" lang="en-US" altLang="ko-KR" sz="12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16-bit Intel Processor Architecture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373216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altLang="ko-KR" dirty="0" smtClean="0"/>
              <a:t>System bus (internal communication channel)</a:t>
            </a:r>
          </a:p>
          <a:p>
            <a:pPr lvl="1" algn="just" eaLnBrk="1" hangingPunct="1"/>
            <a:r>
              <a:rPr lang="en-US" altLang="ko-KR" dirty="0" smtClean="0"/>
              <a:t>a set of electronic wires</a:t>
            </a:r>
          </a:p>
          <a:p>
            <a:pPr lvl="1" algn="just" eaLnBrk="1" hangingPunct="1"/>
            <a:r>
              <a:rPr lang="en-US" altLang="ko-KR" dirty="0" smtClean="0"/>
              <a:t>address, data, &amp; control signals</a:t>
            </a:r>
          </a:p>
          <a:p>
            <a:pPr algn="just" eaLnBrk="1" hangingPunct="1"/>
            <a:r>
              <a:rPr lang="en-US" altLang="ko-KR" dirty="0" smtClean="0"/>
              <a:t>Instruction execution cycle</a:t>
            </a:r>
          </a:p>
          <a:p>
            <a:pPr lvl="1" algn="just" eaLnBrk="1" hangingPunct="1"/>
            <a:r>
              <a:rPr lang="en-US" altLang="ko-KR" u="sng" dirty="0" smtClean="0"/>
              <a:t>fetch </a:t>
            </a:r>
            <a:r>
              <a:rPr lang="en-US" altLang="ko-KR" dirty="0" smtClean="0"/>
              <a:t>instructions (6 byte instruction queue for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)</a:t>
            </a:r>
          </a:p>
          <a:p>
            <a:pPr lvl="1" algn="just" eaLnBrk="1" hangingPunct="1"/>
            <a:r>
              <a:rPr lang="en-US" altLang="ko-KR" u="sng" dirty="0" smtClean="0"/>
              <a:t>decode</a:t>
            </a:r>
            <a:r>
              <a:rPr lang="en-US" altLang="ko-KR" dirty="0" smtClean="0"/>
              <a:t> instructions =&gt; pass to the execution unit</a:t>
            </a:r>
          </a:p>
          <a:p>
            <a:pPr lvl="1" algn="just" eaLnBrk="1" hangingPunct="1"/>
            <a:r>
              <a:rPr lang="en-US" altLang="ko-KR" u="sng" dirty="0" smtClean="0"/>
              <a:t>execute </a:t>
            </a:r>
            <a:r>
              <a:rPr lang="en-US" altLang="ko-KR" dirty="0" smtClean="0"/>
              <a:t>by execution unit </a:t>
            </a:r>
          </a:p>
          <a:p>
            <a:pPr algn="just" eaLnBrk="1" hangingPunct="1"/>
            <a:r>
              <a:rPr lang="en-US" altLang="ko-KR" dirty="0" smtClean="0"/>
              <a:t>Intel family</a:t>
            </a:r>
          </a:p>
          <a:p>
            <a:pPr lvl="1" algn="just" eaLnBrk="1" hangingPunct="1"/>
            <a:r>
              <a:rPr lang="en-US" altLang="ko-KR" dirty="0" smtClean="0"/>
              <a:t>8080, 8088: 8-bit     </a:t>
            </a:r>
          </a:p>
          <a:p>
            <a:pPr lvl="1" algn="just" eaLnBrk="1" hangingPunct="1"/>
            <a:r>
              <a:rPr lang="en-US" altLang="ko-KR" dirty="0" smtClean="0"/>
              <a:t>8086: 16-bit</a:t>
            </a:r>
          </a:p>
          <a:p>
            <a:pPr lvl="1" algn="just" eaLnBrk="1" hangingPunct="1"/>
            <a:r>
              <a:rPr lang="en-US" altLang="ko-KR" dirty="0" smtClean="0"/>
              <a:t>80386: 32-bit</a:t>
            </a:r>
          </a:p>
          <a:p>
            <a:pPr lvl="1" algn="just" eaLnBrk="1" hangingPunct="1"/>
            <a:r>
              <a:rPr lang="en-US" altLang="ko-KR" dirty="0" smtClean="0"/>
              <a:t>80486: 32-bit &amp; 8K cache memory</a:t>
            </a:r>
          </a:p>
          <a:p>
            <a:pPr lvl="1" algn="just" eaLnBrk="1" hangingPunct="1"/>
            <a:r>
              <a:rPr lang="en-US" altLang="ko-KR" dirty="0" smtClean="0"/>
              <a:t>Pentium: 64bit 2-way superscalar &amp; separate I/D-caches </a:t>
            </a:r>
          </a:p>
        </p:txBody>
      </p:sp>
    </p:spTree>
    <p:extLst>
      <p:ext uri="{BB962C8B-B14F-4D97-AF65-F5344CB8AC3E}">
        <p14:creationId xmlns:p14="http://schemas.microsoft.com/office/powerpoint/2010/main" val="3546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8D6418B6-7F64-496E-9924-B0B0A986078A}" type="slidenum">
              <a:rPr kumimoji="0" lang="en-US" altLang="ko-KR" sz="1200" smtClean="0"/>
              <a:pPr eaLnBrk="1" hangingPunct="1"/>
              <a:t>26</a:t>
            </a:fld>
            <a:endParaRPr kumimoji="0" lang="en-US" altLang="ko-KR" sz="120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IA-32 Intel Processor </a:t>
            </a:r>
            <a:r>
              <a:rPr lang="en-US" altLang="ko-KR" dirty="0" smtClean="0"/>
              <a:t>Architecture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2592288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ko-KR" dirty="0" smtClean="0"/>
              <a:t>Improved execution cycle (386 – Pentium)</a:t>
            </a:r>
          </a:p>
          <a:p>
            <a:pPr lvl="1" algn="just" eaLnBrk="1" hangingPunct="1"/>
            <a:r>
              <a:rPr lang="en-US" altLang="ko-KR" dirty="0" smtClean="0"/>
              <a:t>BIU (bus interface unit): access memory &amp; I/O</a:t>
            </a:r>
          </a:p>
          <a:p>
            <a:pPr lvl="1" algn="just" eaLnBrk="1" hangingPunct="1"/>
            <a:r>
              <a:rPr lang="en-US" altLang="ko-KR" dirty="0" smtClean="0"/>
              <a:t>code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 unit: get instructions from BIU and inserts in P-Q</a:t>
            </a:r>
          </a:p>
          <a:p>
            <a:pPr lvl="1" algn="just" eaLnBrk="1" hangingPunct="1"/>
            <a:r>
              <a:rPr lang="en-US" altLang="ko-KR" dirty="0" smtClean="0"/>
              <a:t>instruction decode unit: decode instructions from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 queue</a:t>
            </a:r>
          </a:p>
          <a:p>
            <a:pPr lvl="1" algn="just" eaLnBrk="1" hangingPunct="1"/>
            <a:r>
              <a:rPr lang="en-US" altLang="ko-KR" dirty="0" smtClean="0"/>
              <a:t>execution unit: execute instructions</a:t>
            </a:r>
          </a:p>
          <a:p>
            <a:pPr lvl="1" algn="just" eaLnBrk="1" hangingPunct="1"/>
            <a:r>
              <a:rPr lang="en-US" altLang="ko-KR" dirty="0" smtClean="0"/>
              <a:t>segment unit: translate </a:t>
            </a:r>
            <a:r>
              <a:rPr lang="en-US" altLang="ko-KR" u="sng" dirty="0" smtClean="0"/>
              <a:t>logical addresses to linear</a:t>
            </a:r>
            <a:r>
              <a:rPr lang="en-US" altLang="ko-KR" dirty="0" smtClean="0"/>
              <a:t> addresses</a:t>
            </a:r>
          </a:p>
          <a:p>
            <a:pPr lvl="1" algn="just" eaLnBrk="1" hangingPunct="1"/>
            <a:r>
              <a:rPr lang="en-US" altLang="ko-KR" dirty="0" smtClean="0"/>
              <a:t>paging unit: translate </a:t>
            </a:r>
            <a:r>
              <a:rPr lang="en-US" altLang="ko-KR" u="sng" dirty="0" smtClean="0"/>
              <a:t>virtual addresses into physical</a:t>
            </a:r>
            <a:r>
              <a:rPr lang="en-US" altLang="ko-KR" dirty="0" smtClean="0"/>
              <a:t> addresses</a:t>
            </a:r>
          </a:p>
          <a:p>
            <a:pPr algn="just" eaLnBrk="1" hangingPunct="1"/>
            <a:endParaRPr lang="en-US" altLang="ko-KR" dirty="0" smtClean="0">
              <a:latin typeface="신명조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514600" y="4374976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ko-KR" altLang="ko-KR">
              <a:latin typeface="Times New Roman" pitchFamily="18" charset="0"/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3429000" y="4374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648075" y="4359101"/>
            <a:ext cx="47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AX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514600" y="5136976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ko-KR" altLang="ko-KR">
              <a:latin typeface="Times New Roman" pitchFamily="18" charset="0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514600" y="5746576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ko-KR" altLang="ko-KR">
              <a:latin typeface="Times New Roman" pitchFamily="18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514600" y="6432376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ko-KR" altLang="ko-KR">
              <a:latin typeface="Times New Roman" pitchFamily="18" charset="0"/>
            </a:endParaRPr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3429000" y="513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3429000" y="57465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3429000" y="64323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578225" y="5197301"/>
            <a:ext cx="465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BX</a:t>
            </a: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3657600" y="5822776"/>
            <a:ext cx="465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CX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3581400" y="6432376"/>
            <a:ext cx="47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DX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1905000" y="4374976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EAX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1905000" y="5136976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EBX</a:t>
            </a:r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1905000" y="5822776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ECX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1905000" y="6432376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itchFamily="18" charset="0"/>
              </a:rPr>
              <a:t>EDX</a:t>
            </a:r>
          </a:p>
        </p:txBody>
      </p:sp>
      <p:sp>
        <p:nvSpPr>
          <p:cNvPr id="21525" name="Rectangle 22"/>
          <p:cNvSpPr>
            <a:spLocks noChangeArrowheads="1"/>
          </p:cNvSpPr>
          <p:nvPr/>
        </p:nvSpPr>
        <p:spPr bwMode="auto">
          <a:xfrm>
            <a:off x="5089525" y="4184253"/>
            <a:ext cx="232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b="1" u="sng">
                <a:latin typeface="Trebuchet MS" pitchFamily="34" charset="0"/>
              </a:rPr>
              <a:t>32-bit register set</a:t>
            </a:r>
          </a:p>
        </p:txBody>
      </p:sp>
      <p:sp>
        <p:nvSpPr>
          <p:cNvPr id="21526" name="Rectangle 23"/>
          <p:cNvSpPr>
            <a:spLocks noChangeArrowheads="1"/>
          </p:cNvSpPr>
          <p:nvPr/>
        </p:nvSpPr>
        <p:spPr bwMode="auto">
          <a:xfrm>
            <a:off x="4495800" y="4603576"/>
            <a:ext cx="4232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b="1">
                <a:latin typeface="Trebuchet MS" pitchFamily="34" charset="0"/>
              </a:rPr>
              <a:t>Index</a:t>
            </a:r>
            <a:r>
              <a:rPr lang="en-US" altLang="ko-KR" sz="2000">
                <a:latin typeface="Trebuchet MS" pitchFamily="34" charset="0"/>
              </a:rPr>
              <a:t>: EBP, ESP, ESI, EDI</a:t>
            </a:r>
          </a:p>
          <a:p>
            <a:pPr algn="ctr"/>
            <a:r>
              <a:rPr lang="en-US" altLang="ko-KR" sz="2000" b="1">
                <a:latin typeface="Trebuchet MS" pitchFamily="34" charset="0"/>
              </a:rPr>
              <a:t>Segment</a:t>
            </a:r>
            <a:r>
              <a:rPr lang="en-US" altLang="ko-KR" sz="2000">
                <a:latin typeface="Trebuchet MS" pitchFamily="34" charset="0"/>
              </a:rPr>
              <a:t>: CS, SS, DS, ES, </a:t>
            </a:r>
          </a:p>
          <a:p>
            <a:pPr algn="ctr"/>
            <a:r>
              <a:rPr lang="en-US" altLang="ko-KR" sz="2000">
                <a:latin typeface="Trebuchet MS" pitchFamily="34" charset="0"/>
              </a:rPr>
              <a:t>   FS, GS</a:t>
            </a:r>
          </a:p>
          <a:p>
            <a:pPr algn="ctr"/>
            <a:r>
              <a:rPr lang="en-US" altLang="ko-KR" sz="2000" b="1">
                <a:latin typeface="Trebuchet MS" pitchFamily="34" charset="0"/>
              </a:rPr>
              <a:t>       Status &amp; control</a:t>
            </a:r>
            <a:r>
              <a:rPr lang="en-US" altLang="ko-KR" sz="2000">
                <a:latin typeface="Trebuchet MS" pitchFamily="34" charset="0"/>
              </a:rPr>
              <a:t>:  EFLAGS, EIP</a:t>
            </a:r>
          </a:p>
        </p:txBody>
      </p:sp>
      <p:sp>
        <p:nvSpPr>
          <p:cNvPr id="21527" name="Rectangle 24"/>
          <p:cNvSpPr>
            <a:spLocks noChangeArrowheads="1"/>
          </p:cNvSpPr>
          <p:nvPr/>
        </p:nvSpPr>
        <p:spPr bwMode="auto">
          <a:xfrm>
            <a:off x="498475" y="4451176"/>
            <a:ext cx="1201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b="1">
                <a:latin typeface="Trebuchet MS" pitchFamily="34" charset="0"/>
              </a:rPr>
              <a:t>General</a:t>
            </a:r>
          </a:p>
          <a:p>
            <a:pPr algn="ctr"/>
            <a:r>
              <a:rPr lang="en-US" altLang="ko-KR" sz="2000" b="1">
                <a:latin typeface="Trebuchet MS" pitchFamily="34" charset="0"/>
              </a:rPr>
              <a:t>Purpose</a:t>
            </a:r>
            <a:endParaRPr lang="en-US" altLang="ko-KR" sz="20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CB815F9C-29FC-4EA6-BAF1-AE2D369C92F4}" type="slidenum">
              <a:rPr kumimoji="0" lang="en-US" altLang="ko-KR" sz="1200" smtClean="0"/>
              <a:pPr eaLnBrk="1" hangingPunct="1"/>
              <a:t>27</a:t>
            </a:fld>
            <a:endParaRPr kumimoji="0" lang="en-US" altLang="ko-KR" sz="120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IA-32 Intel Processor Architecture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mtClean="0"/>
              <a:t>General purpose registers</a:t>
            </a:r>
          </a:p>
        </p:txBody>
      </p:sp>
      <p:graphicFrame>
        <p:nvGraphicFramePr>
          <p:cNvPr id="36979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364428"/>
              </p:ext>
            </p:extLst>
          </p:nvPr>
        </p:nvGraphicFramePr>
        <p:xfrm>
          <a:off x="827584" y="2492896"/>
          <a:ext cx="4343400" cy="2943226"/>
        </p:xfrm>
        <a:graphic>
          <a:graphicData uri="http://schemas.openxmlformats.org/drawingml/2006/table">
            <a:tbl>
              <a:tblPr/>
              <a:tblGrid>
                <a:gridCol w="1085850"/>
                <a:gridCol w="992188"/>
                <a:gridCol w="1179512"/>
                <a:gridCol w="1085850"/>
              </a:tblGrid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32-bit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FFCC"/>
                        </a:gs>
                        <a:gs pos="10000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16-bit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FFCC"/>
                        </a:gs>
                        <a:gs pos="10000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8-bit(high)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FFCC"/>
                        </a:gs>
                        <a:gs pos="10000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8-bit(low)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FFCC"/>
                        </a:gs>
                        <a:gs pos="10000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EBX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8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87771"/>
              </p:ext>
            </p:extLst>
          </p:nvPr>
        </p:nvGraphicFramePr>
        <p:xfrm>
          <a:off x="5704384" y="2492896"/>
          <a:ext cx="2057400" cy="2943226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</a:tblGrid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32-bit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FFCC"/>
                        </a:gs>
                        <a:gs pos="10000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16-bit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FFCC"/>
                        </a:gs>
                        <a:gs pos="100000">
                          <a:srgbClr val="66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EBP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3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Overview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General Concepts</a:t>
            </a:r>
          </a:p>
          <a:p>
            <a:r>
              <a:rPr lang="en-US" altLang="ko-KR" sz="3200" dirty="0">
                <a:ea typeface="굴림" charset="-127"/>
              </a:rPr>
              <a:t>IA-32 Processor Architecture</a:t>
            </a:r>
          </a:p>
          <a:p>
            <a:r>
              <a:rPr lang="en-US" altLang="ko-KR" sz="3200" b="1" dirty="0">
                <a:solidFill>
                  <a:srgbClr val="FF0000"/>
                </a:solidFill>
                <a:ea typeface="굴림" charset="-127"/>
              </a:rPr>
              <a:t>IA-32 Memory Management</a:t>
            </a:r>
          </a:p>
          <a:p>
            <a:r>
              <a:rPr lang="en-US" altLang="ko-KR" sz="3200" dirty="0">
                <a:ea typeface="굴림" charset="-127"/>
              </a:rPr>
              <a:t>Components of an IA-32 Microcomputer</a:t>
            </a:r>
          </a:p>
          <a:p>
            <a:r>
              <a:rPr lang="en-US" altLang="ko-KR" sz="3200" dirty="0">
                <a:ea typeface="굴림" charset="-127"/>
              </a:rPr>
              <a:t>Input-Output System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0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D854A299-C8ED-4DEC-92FB-D91F5C2EC413}" type="slidenum">
              <a:rPr kumimoji="0" lang="en-US" altLang="ko-KR" sz="1200" smtClean="0"/>
              <a:pPr eaLnBrk="1" hangingPunct="1"/>
              <a:t>29</a:t>
            </a:fld>
            <a:endParaRPr kumimoji="0" lang="en-US" altLang="ko-KR" sz="120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Memory Addressing: real addressing mode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25780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ko-KR" dirty="0" smtClean="0"/>
              <a:t>Memory is </a:t>
            </a:r>
            <a:r>
              <a:rPr lang="en-US" altLang="ko-KR" u="sng" dirty="0" smtClean="0"/>
              <a:t>divided into segments</a:t>
            </a:r>
            <a:endParaRPr lang="en-US" altLang="ko-KR" dirty="0" smtClean="0"/>
          </a:p>
          <a:p>
            <a:pPr lvl="1" algn="just" eaLnBrk="1" hangingPunct="1"/>
            <a:r>
              <a:rPr lang="en-US" altLang="ko-KR" dirty="0" smtClean="0"/>
              <a:t> each segment contains 2</a:t>
            </a:r>
            <a:r>
              <a:rPr lang="en-US" altLang="ko-KR" baseline="30000" dirty="0" smtClean="0"/>
              <a:t>16 </a:t>
            </a:r>
            <a:r>
              <a:rPr lang="en-US" altLang="ko-KR" dirty="0" smtClean="0"/>
              <a:t>locations (64 KB long)</a:t>
            </a:r>
          </a:p>
          <a:p>
            <a:pPr lvl="1" algn="just" eaLnBrk="1" hangingPunct="1"/>
            <a:r>
              <a:rPr lang="en-US" altLang="ko-KR" dirty="0" smtClean="0"/>
              <a:t> address formation in segmented memory (SM)</a:t>
            </a:r>
          </a:p>
          <a:p>
            <a:pPr lvl="1" algn="just" eaLnBrk="1" hangingPunct="1"/>
            <a:r>
              <a:rPr lang="en-US" altLang="ko-KR" dirty="0" smtClean="0"/>
              <a:t> 16 bit segment address</a:t>
            </a:r>
          </a:p>
          <a:p>
            <a:pPr lvl="1" algn="just" eaLnBrk="1" hangingPunct="1"/>
            <a:r>
              <a:rPr lang="en-US" altLang="ko-KR" dirty="0" smtClean="0"/>
              <a:t> 16 bit segment offset</a:t>
            </a:r>
          </a:p>
          <a:p>
            <a:pPr lvl="1" algn="just" eaLnBrk="1" hangingPunct="1"/>
            <a:r>
              <a:rPr lang="en-US" altLang="ko-KR" dirty="0" smtClean="0"/>
              <a:t> ex) segment 2000H &amp; offset 0BAFH</a:t>
            </a:r>
          </a:p>
          <a:p>
            <a:pPr lvl="1" algn="just" eaLnBrk="1" hangingPunct="1"/>
            <a:r>
              <a:rPr lang="en-US" altLang="ko-KR" dirty="0" smtClean="0"/>
              <a:t>  =&gt; actual address    20000H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US" altLang="ko-KR" dirty="0" smtClean="0"/>
              <a:t>                                   + 0BAFH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US" altLang="ko-KR" dirty="0" smtClean="0"/>
              <a:t>                                 ------------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US" altLang="ko-KR" dirty="0" smtClean="0"/>
              <a:t>                                    20BAFH</a:t>
            </a:r>
          </a:p>
          <a:p>
            <a:pPr lvl="1" algn="just" eaLnBrk="1" hangingPunct="1"/>
            <a:r>
              <a:rPr lang="en-US" altLang="ko-KR" dirty="0" smtClean="0"/>
              <a:t> code and data </a:t>
            </a:r>
            <a:r>
              <a:rPr lang="en-US" altLang="ko-KR" u="sng" dirty="0" smtClean="0"/>
              <a:t>can be</a:t>
            </a:r>
            <a:r>
              <a:rPr lang="en-US" altLang="ko-KR" dirty="0" smtClean="0"/>
              <a:t> in the same segment</a:t>
            </a:r>
          </a:p>
          <a:p>
            <a:pPr lvl="1" algn="just" eaLnBrk="1" hangingPunct="1"/>
            <a:r>
              <a:rPr lang="en-US" altLang="ko-KR" dirty="0" smtClean="0"/>
              <a:t> code and data </a:t>
            </a:r>
            <a:r>
              <a:rPr lang="en-US" altLang="ko-KR" u="sng" dirty="0" smtClean="0"/>
              <a:t>may not be</a:t>
            </a:r>
            <a:r>
              <a:rPr lang="en-US" altLang="ko-KR" dirty="0" smtClean="0"/>
              <a:t> in the same segment (separate segments)</a:t>
            </a:r>
          </a:p>
          <a:p>
            <a:pPr lvl="1" algn="just" eaLnBrk="1" hangingPunct="1"/>
            <a:r>
              <a:rPr lang="en-US" altLang="ko-KR" dirty="0" smtClean="0"/>
              <a:t> code segment (64 KB long for program instructions)</a:t>
            </a:r>
          </a:p>
          <a:p>
            <a:pPr lvl="1" algn="just" eaLnBrk="1" hangingPunct="1"/>
            <a:r>
              <a:rPr lang="en-US" altLang="ko-KR" dirty="0" smtClean="0"/>
              <a:t> data segment (64 KB long for data used)</a:t>
            </a:r>
            <a:endParaRPr lang="en-US" altLang="ko-KR" dirty="0" smtClean="0">
              <a:latin typeface="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072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2D55229E-A7EC-44E9-B43E-A3409767BEC2}" type="slidenum">
              <a:rPr kumimoji="0" lang="en-US" altLang="ko-KR" sz="1200" smtClean="0"/>
              <a:pPr eaLnBrk="1" hangingPunct="1"/>
              <a:t>3</a:t>
            </a:fld>
            <a:endParaRPr kumimoji="0" lang="en-US" altLang="ko-KR" sz="120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Basic Microcomputer Design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ko-KR" u="sng" dirty="0" smtClean="0"/>
              <a:t>Why computer organization</a:t>
            </a:r>
            <a:r>
              <a:rPr lang="en-US" altLang="ko-KR" dirty="0" smtClean="0"/>
              <a:t> to ASL programming ?</a:t>
            </a:r>
          </a:p>
          <a:p>
            <a:pPr lvl="1" algn="just" eaLnBrk="1" hangingPunct="1"/>
            <a:r>
              <a:rPr lang="en-US" altLang="ko-KR" dirty="0" smtClean="0"/>
              <a:t> need to understand </a:t>
            </a:r>
            <a:r>
              <a:rPr lang="en-US" altLang="ko-KR" u="sng" dirty="0" smtClean="0"/>
              <a:t>memory addressing</a:t>
            </a:r>
            <a:r>
              <a:rPr lang="en-US" altLang="ko-KR" dirty="0" smtClean="0"/>
              <a:t> scheme by 8086 family</a:t>
            </a:r>
          </a:p>
          <a:p>
            <a:pPr lvl="2" algn="just" eaLnBrk="1" hangingPunct="1"/>
            <a:r>
              <a:rPr lang="en-US" altLang="ko-KR" dirty="0" smtClean="0"/>
              <a:t> programming to access data items in memory</a:t>
            </a:r>
          </a:p>
          <a:p>
            <a:pPr lvl="1" algn="just" eaLnBrk="1" hangingPunct="1"/>
            <a:r>
              <a:rPr lang="en-US" altLang="ko-KR" dirty="0" smtClean="0"/>
              <a:t> </a:t>
            </a:r>
            <a:r>
              <a:rPr lang="en-US" altLang="ko-KR" u="sng" dirty="0" smtClean="0"/>
              <a:t>I/O programming</a:t>
            </a:r>
            <a:r>
              <a:rPr lang="en-US" altLang="ko-KR" dirty="0" smtClean="0"/>
              <a:t> (to know how components are interconnected)     </a:t>
            </a:r>
          </a:p>
          <a:p>
            <a:pPr lvl="1" algn="just" eaLnBrk="1" hangingPunct="1"/>
            <a:r>
              <a:rPr lang="en-US" altLang="ko-KR" dirty="0" smtClean="0"/>
              <a:t> features of ASL reflect the underlying computer organization </a:t>
            </a:r>
          </a:p>
          <a:p>
            <a:pPr lvl="1" algn="just" eaLnBrk="1" hangingPunct="1"/>
            <a:r>
              <a:rPr lang="en-US" altLang="ko-KR" dirty="0" smtClean="0"/>
              <a:t> need to understand the differences among family of 8086</a:t>
            </a:r>
          </a:p>
          <a:p>
            <a:pPr algn="just" eaLnBrk="1" hangingPunct="1"/>
            <a:r>
              <a:rPr lang="en-US" altLang="ko-KR" dirty="0" smtClean="0"/>
              <a:t>CPU: </a:t>
            </a:r>
            <a:r>
              <a:rPr lang="en-US" altLang="ko-KR" u="sng" dirty="0" smtClean="0"/>
              <a:t>fetch, decode, &amp; execute cycle</a:t>
            </a:r>
            <a:r>
              <a:rPr lang="en-US" altLang="ko-KR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21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2BCA6F32-3D54-4B02-ABA9-983A2CD5AA58}" type="slidenum">
              <a:rPr kumimoji="0" lang="en-US" altLang="ko-KR" sz="1200" smtClean="0"/>
              <a:pPr eaLnBrk="1" hangingPunct="1"/>
              <a:t>30</a:t>
            </a:fld>
            <a:endParaRPr kumimoji="0" lang="en-US" altLang="ko-KR" sz="120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Memory Addressing: real addressing mode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66553"/>
            <a:ext cx="8153400" cy="4495800"/>
          </a:xfrm>
        </p:spPr>
        <p:txBody>
          <a:bodyPr/>
          <a:lstStyle/>
          <a:p>
            <a:pPr algn="just" eaLnBrk="1" hangingPunct="1"/>
            <a:r>
              <a:rPr lang="en-US" altLang="ko-KR" dirty="0" smtClean="0"/>
              <a:t>Memory is </a:t>
            </a:r>
            <a:r>
              <a:rPr lang="en-US" altLang="ko-KR" u="sng" dirty="0" smtClean="0"/>
              <a:t>divided into segments</a:t>
            </a:r>
            <a:r>
              <a:rPr lang="en-US" altLang="ko-KR" dirty="0" smtClean="0"/>
              <a:t> </a:t>
            </a:r>
            <a:endParaRPr lang="en-US" altLang="ko-KR" dirty="0" smtClean="0">
              <a:latin typeface="신명조"/>
            </a:endParaRPr>
          </a:p>
        </p:txBody>
      </p:sp>
      <p:graphicFrame>
        <p:nvGraphicFramePr>
          <p:cNvPr id="3792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33424"/>
              </p:ext>
            </p:extLst>
          </p:nvPr>
        </p:nvGraphicFramePr>
        <p:xfrm>
          <a:off x="1905000" y="1988840"/>
          <a:ext cx="1676400" cy="4754808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5940425" y="2682578"/>
            <a:ext cx="1676400" cy="2819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5943600" y="473204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4" name="Text Box 42"/>
          <p:cNvSpPr txBox="1">
            <a:spLocks noChangeArrowheads="1"/>
          </p:cNvSpPr>
          <p:nvPr/>
        </p:nvSpPr>
        <p:spPr bwMode="auto">
          <a:xfrm>
            <a:off x="914400" y="65338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00000</a:t>
            </a:r>
          </a:p>
        </p:txBody>
      </p:sp>
      <p:sp>
        <p:nvSpPr>
          <p:cNvPr id="24615" name="Text Box 43"/>
          <p:cNvSpPr txBox="1">
            <a:spLocks noChangeArrowheads="1"/>
          </p:cNvSpPr>
          <p:nvPr/>
        </p:nvSpPr>
        <p:spPr bwMode="auto">
          <a:xfrm>
            <a:off x="914400" y="61528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10000</a:t>
            </a:r>
          </a:p>
        </p:txBody>
      </p:sp>
      <p:sp>
        <p:nvSpPr>
          <p:cNvPr id="24616" name="Text Box 44"/>
          <p:cNvSpPr txBox="1">
            <a:spLocks noChangeArrowheads="1"/>
          </p:cNvSpPr>
          <p:nvPr/>
        </p:nvSpPr>
        <p:spPr bwMode="auto">
          <a:xfrm>
            <a:off x="914400" y="57718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20000</a:t>
            </a:r>
          </a:p>
        </p:txBody>
      </p:sp>
      <p:sp>
        <p:nvSpPr>
          <p:cNvPr id="24617" name="Text Box 45"/>
          <p:cNvSpPr txBox="1">
            <a:spLocks noChangeArrowheads="1"/>
          </p:cNvSpPr>
          <p:nvPr/>
        </p:nvSpPr>
        <p:spPr bwMode="auto">
          <a:xfrm>
            <a:off x="914400" y="53908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30000</a:t>
            </a:r>
          </a:p>
        </p:txBody>
      </p:sp>
      <p:sp>
        <p:nvSpPr>
          <p:cNvPr id="24618" name="Text Box 46"/>
          <p:cNvSpPr txBox="1">
            <a:spLocks noChangeArrowheads="1"/>
          </p:cNvSpPr>
          <p:nvPr/>
        </p:nvSpPr>
        <p:spPr bwMode="auto">
          <a:xfrm>
            <a:off x="914400" y="49336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40000</a:t>
            </a:r>
          </a:p>
        </p:txBody>
      </p:sp>
      <p:sp>
        <p:nvSpPr>
          <p:cNvPr id="24619" name="Text Box 47"/>
          <p:cNvSpPr txBox="1">
            <a:spLocks noChangeArrowheads="1"/>
          </p:cNvSpPr>
          <p:nvPr/>
        </p:nvSpPr>
        <p:spPr bwMode="auto">
          <a:xfrm>
            <a:off x="914400" y="45526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50000</a:t>
            </a:r>
          </a:p>
        </p:txBody>
      </p:sp>
      <p:sp>
        <p:nvSpPr>
          <p:cNvPr id="24620" name="Text Box 48"/>
          <p:cNvSpPr txBox="1">
            <a:spLocks noChangeArrowheads="1"/>
          </p:cNvSpPr>
          <p:nvPr/>
        </p:nvSpPr>
        <p:spPr bwMode="auto">
          <a:xfrm>
            <a:off x="914400" y="41716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60000</a:t>
            </a:r>
          </a:p>
        </p:txBody>
      </p:sp>
      <p:sp>
        <p:nvSpPr>
          <p:cNvPr id="24621" name="Text Box 49"/>
          <p:cNvSpPr txBox="1">
            <a:spLocks noChangeArrowheads="1"/>
          </p:cNvSpPr>
          <p:nvPr/>
        </p:nvSpPr>
        <p:spPr bwMode="auto">
          <a:xfrm>
            <a:off x="914400" y="37144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70000</a:t>
            </a:r>
          </a:p>
        </p:txBody>
      </p:sp>
      <p:sp>
        <p:nvSpPr>
          <p:cNvPr id="24622" name="Text Box 50"/>
          <p:cNvSpPr txBox="1">
            <a:spLocks noChangeArrowheads="1"/>
          </p:cNvSpPr>
          <p:nvPr/>
        </p:nvSpPr>
        <p:spPr bwMode="auto">
          <a:xfrm>
            <a:off x="914400" y="333345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80000</a:t>
            </a:r>
          </a:p>
        </p:txBody>
      </p:sp>
      <p:sp>
        <p:nvSpPr>
          <p:cNvPr id="24623" name="Text Box 51"/>
          <p:cNvSpPr txBox="1">
            <a:spLocks noChangeArrowheads="1"/>
          </p:cNvSpPr>
          <p:nvPr/>
        </p:nvSpPr>
        <p:spPr bwMode="auto">
          <a:xfrm>
            <a:off x="4479925" y="5516265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6000:000</a:t>
            </a:r>
          </a:p>
          <a:p>
            <a:pPr eaLnBrk="1" hangingPunct="1"/>
            <a:r>
              <a:rPr lang="en-US" altLang="ko-KR" sz="1800" b="1"/>
              <a:t>SEG:Offset</a:t>
            </a:r>
          </a:p>
        </p:txBody>
      </p:sp>
      <p:sp>
        <p:nvSpPr>
          <p:cNvPr id="24624" name="Text Box 52"/>
          <p:cNvSpPr txBox="1">
            <a:spLocks noChangeArrowheads="1"/>
          </p:cNvSpPr>
          <p:nvPr/>
        </p:nvSpPr>
        <p:spPr bwMode="auto">
          <a:xfrm>
            <a:off x="4479925" y="2544465"/>
            <a:ext cx="1306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6000:FFFF</a:t>
            </a:r>
          </a:p>
        </p:txBody>
      </p:sp>
      <p:sp>
        <p:nvSpPr>
          <p:cNvPr id="24626" name="Text Box 55"/>
          <p:cNvSpPr txBox="1">
            <a:spLocks noChangeArrowheads="1"/>
          </p:cNvSpPr>
          <p:nvPr/>
        </p:nvSpPr>
        <p:spPr bwMode="auto">
          <a:xfrm>
            <a:off x="6994525" y="4857453"/>
            <a:ext cx="527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250</a:t>
            </a:r>
          </a:p>
        </p:txBody>
      </p:sp>
      <p:sp>
        <p:nvSpPr>
          <p:cNvPr id="24627" name="Text Box 56"/>
          <p:cNvSpPr txBox="1">
            <a:spLocks noChangeArrowheads="1"/>
          </p:cNvSpPr>
          <p:nvPr/>
        </p:nvSpPr>
        <p:spPr bwMode="auto">
          <a:xfrm>
            <a:off x="7756525" y="4552653"/>
            <a:ext cx="1165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6000:0250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3563888" y="4171653"/>
            <a:ext cx="2376537" cy="5643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24611" idx="2"/>
          </p:cNvCxnSpPr>
          <p:nvPr/>
        </p:nvCxnSpPr>
        <p:spPr>
          <a:xfrm flipV="1">
            <a:off x="6778625" y="4736009"/>
            <a:ext cx="0" cy="76596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4896CF77-2829-4F8F-A5BB-93629369BCE4}" type="slidenum">
              <a:rPr kumimoji="0" lang="en-US" altLang="ko-KR" sz="1200" smtClean="0"/>
              <a:pPr eaLnBrk="1" hangingPunct="1"/>
              <a:t>31</a:t>
            </a:fld>
            <a:endParaRPr kumimoji="0" lang="en-US" altLang="ko-KR" sz="120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Memory Addressing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ko-KR" dirty="0" smtClean="0"/>
              <a:t>How to obtain real physical (linear) address?</a:t>
            </a:r>
          </a:p>
          <a:p>
            <a:pPr lvl="1" algn="just" eaLnBrk="1" hangingPunct="1"/>
            <a:r>
              <a:rPr lang="en-US" altLang="ko-KR" dirty="0" smtClean="0"/>
              <a:t> notation : &lt; </a:t>
            </a:r>
            <a:r>
              <a:rPr lang="en-US" altLang="ko-KR" dirty="0" err="1" smtClean="0"/>
              <a:t>seg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addrs</a:t>
            </a:r>
            <a:r>
              <a:rPr lang="en-US" altLang="ko-KR" dirty="0" smtClean="0"/>
              <a:t> &gt; : &lt; offset </a:t>
            </a:r>
            <a:r>
              <a:rPr lang="en-US" altLang="ko-KR" dirty="0" err="1" smtClean="0"/>
              <a:t>addrs</a:t>
            </a:r>
            <a:r>
              <a:rPr lang="en-US" altLang="ko-KR" dirty="0" smtClean="0"/>
              <a:t> &gt; </a:t>
            </a:r>
          </a:p>
          <a:p>
            <a:pPr algn="just" eaLnBrk="1" hangingPunct="1"/>
            <a:r>
              <a:rPr lang="en-US" altLang="ko-KR" dirty="0" smtClean="0"/>
              <a:t>Ex) 020A:1BCD =&gt; offset 1BCDH in segment 020AH</a:t>
            </a:r>
          </a:p>
          <a:p>
            <a:pPr lvl="1" algn="just" eaLnBrk="1" hangingPunct="1"/>
            <a:r>
              <a:rPr lang="en-US" altLang="ko-KR" dirty="0" smtClean="0"/>
              <a:t> step 1 : add a hex 0 to the right side of the </a:t>
            </a:r>
            <a:r>
              <a:rPr lang="en-US" altLang="ko-KR" dirty="0" err="1" smtClean="0"/>
              <a:t>seg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addrs</a:t>
            </a:r>
            <a:endParaRPr lang="en-US" altLang="ko-KR" dirty="0" smtClean="0"/>
          </a:p>
          <a:p>
            <a:pPr lvl="1" algn="just" eaLnBrk="1" hangingPunct="1"/>
            <a:r>
              <a:rPr lang="en-US" altLang="ko-KR" dirty="0" smtClean="0"/>
              <a:t> step 2 : add the offset to that shifted </a:t>
            </a:r>
            <a:r>
              <a:rPr lang="en-US" altLang="ko-KR" dirty="0" err="1" smtClean="0"/>
              <a:t>seg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addrs</a:t>
            </a:r>
            <a:r>
              <a:rPr lang="en-US" altLang="ko-KR" dirty="0" smtClean="0"/>
              <a:t> </a:t>
            </a:r>
          </a:p>
          <a:p>
            <a:pPr lvl="1" algn="just" eaLnBrk="1" hangingPunct="1"/>
            <a:r>
              <a:rPr lang="en-US" altLang="ko-KR" dirty="0" smtClean="0"/>
              <a:t> ex) 020A:1BCD             020A0H 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US" altLang="ko-KR" dirty="0" smtClean="0"/>
              <a:t>                                     +  1BCDH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US" altLang="ko-KR" dirty="0" smtClean="0"/>
              <a:t>                                    --------------</a:t>
            </a:r>
          </a:p>
          <a:p>
            <a:pPr lvl="1" algn="just" eaLnBrk="1" hangingPunct="1">
              <a:buFont typeface="Wingdings 2" pitchFamily="18" charset="2"/>
              <a:buNone/>
            </a:pPr>
            <a:r>
              <a:rPr lang="en-US" altLang="ko-KR" dirty="0" smtClean="0"/>
              <a:t>                                       03C6DH</a:t>
            </a:r>
          </a:p>
          <a:p>
            <a:pPr algn="just" eaLnBrk="1" hangingPunct="1"/>
            <a:r>
              <a:rPr lang="en-US" altLang="ko-KR" dirty="0" smtClean="0"/>
              <a:t>Addresses and advanced 8086 family </a:t>
            </a:r>
          </a:p>
          <a:p>
            <a:pPr lvl="1" algn="just" eaLnBrk="1" hangingPunct="1"/>
            <a:r>
              <a:rPr lang="en-US" altLang="ko-KR" dirty="0" smtClean="0"/>
              <a:t> 8086      : 20 bit </a:t>
            </a:r>
            <a:r>
              <a:rPr lang="en-US" altLang="ko-KR" dirty="0" err="1" smtClean="0"/>
              <a:t>addrs</a:t>
            </a:r>
            <a:r>
              <a:rPr lang="en-US" altLang="ko-KR" dirty="0" smtClean="0"/>
              <a:t> (16 bit data) </a:t>
            </a:r>
          </a:p>
          <a:p>
            <a:pPr lvl="1" algn="just" eaLnBrk="1" hangingPunct="1"/>
            <a:r>
              <a:rPr lang="en-US" altLang="ko-KR" dirty="0" smtClean="0"/>
              <a:t> 80286     : 24 bit </a:t>
            </a:r>
            <a:r>
              <a:rPr lang="en-US" altLang="ko-KR" dirty="0" err="1" smtClean="0"/>
              <a:t>addrs</a:t>
            </a:r>
            <a:r>
              <a:rPr lang="en-US" altLang="ko-KR" dirty="0" smtClean="0"/>
              <a:t> (16 bit data)</a:t>
            </a:r>
          </a:p>
          <a:p>
            <a:pPr lvl="1" algn="just" eaLnBrk="1" hangingPunct="1"/>
            <a:r>
              <a:rPr lang="en-US" altLang="ko-KR" dirty="0" smtClean="0"/>
              <a:t> 80386/486 : 32 bit </a:t>
            </a:r>
            <a:r>
              <a:rPr lang="en-US" altLang="ko-KR" dirty="0" err="1" smtClean="0"/>
              <a:t>addrs</a:t>
            </a:r>
            <a:r>
              <a:rPr lang="en-US" altLang="ko-KR" dirty="0" smtClean="0"/>
              <a:t> (32 bit data)</a:t>
            </a:r>
          </a:p>
          <a:p>
            <a:pPr lvl="1" algn="just" eaLnBrk="1" hangingPunct="1"/>
            <a:r>
              <a:rPr lang="en-US" altLang="ko-KR" dirty="0" smtClean="0"/>
              <a:t> all members support 20 bit segmented addressing </a:t>
            </a:r>
          </a:p>
        </p:txBody>
      </p:sp>
    </p:spTree>
    <p:extLst>
      <p:ext uri="{BB962C8B-B14F-4D97-AF65-F5344CB8AC3E}">
        <p14:creationId xmlns:p14="http://schemas.microsoft.com/office/powerpoint/2010/main" val="24418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6B45C97B-03CB-4D7A-98A9-DA3300F83AA0}" type="slidenum">
              <a:rPr kumimoji="0" lang="en-US" altLang="ko-KR" sz="1200" smtClean="0"/>
              <a:pPr eaLnBrk="1" hangingPunct="1"/>
              <a:t>32</a:t>
            </a:fld>
            <a:endParaRPr kumimoji="0" lang="en-US" altLang="ko-KR" sz="120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System Memory Map</a:t>
            </a:r>
          </a:p>
        </p:txBody>
      </p:sp>
      <p:graphicFrame>
        <p:nvGraphicFramePr>
          <p:cNvPr id="2770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48422"/>
              </p:ext>
            </p:extLst>
          </p:nvPr>
        </p:nvGraphicFramePr>
        <p:xfrm>
          <a:off x="539552" y="1844824"/>
          <a:ext cx="8001000" cy="4081892"/>
        </p:xfrm>
        <a:graphic>
          <a:graphicData uri="http://schemas.openxmlformats.org/drawingml/2006/table">
            <a:tbl>
              <a:tblPr/>
              <a:tblGrid>
                <a:gridCol w="2362200"/>
                <a:gridCol w="5638800"/>
              </a:tblGrid>
              <a:tr h="51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Address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FF6F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FF6F9"/>
                        </a:gs>
                        <a:gs pos="100000">
                          <a:srgbClr val="6FF6F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Mapping Info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FF6F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FF6F9"/>
                        </a:gs>
                        <a:gs pos="100000">
                          <a:srgbClr val="6FF6F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00000 – 003FF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INT Vector Table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00400 -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DOS Data Area &amp; SW BIOS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DOS kernel &amp; command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User programs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0A0000 - 0AFFFF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Video Graphics Buffer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0B0000 – 0B7FFF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MDA Text Buffer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0B8000 – 0BFFFF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Color Text Buffer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0F0000 – 0FFFF0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ROM BIOS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0FFFF0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Reserved area for reset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CF303579-D780-4CE8-A8DB-6ADB9EBC2115}" type="slidenum">
              <a:rPr kumimoji="0" lang="en-US" altLang="ko-KR" sz="1200" smtClean="0"/>
              <a:pPr eaLnBrk="1" hangingPunct="1"/>
              <a:t>33</a:t>
            </a:fld>
            <a:endParaRPr kumimoji="0" lang="en-US" altLang="ko-KR" sz="120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Operating System &amp; Memory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4611216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endParaRPr lang="en-US" altLang="ko-KR" dirty="0" smtClean="0">
              <a:latin typeface="신명조"/>
            </a:endParaRPr>
          </a:p>
          <a:p>
            <a:pPr algn="just" eaLnBrk="1" hangingPunct="1"/>
            <a:r>
              <a:rPr lang="en-US" altLang="ko-KR" dirty="0" smtClean="0"/>
              <a:t>History of PC memory usage </a:t>
            </a:r>
          </a:p>
          <a:p>
            <a:pPr lvl="1" algn="just" eaLnBrk="1" hangingPunct="1"/>
            <a:r>
              <a:rPr lang="en-US" altLang="ko-KR" dirty="0" smtClean="0"/>
              <a:t>8088 &amp; 8086: 1MB using 20 bits (0000-FFFFFH)</a:t>
            </a:r>
          </a:p>
          <a:p>
            <a:pPr lvl="1" algn="just" eaLnBrk="1" hangingPunct="1"/>
            <a:r>
              <a:rPr lang="en-US" altLang="ko-KR" dirty="0" smtClean="0"/>
              <a:t>RAM: 00000 - BFFFFH</a:t>
            </a:r>
          </a:p>
          <a:p>
            <a:pPr lvl="1" algn="just" eaLnBrk="1" hangingPunct="1"/>
            <a:r>
              <a:rPr lang="en-US" altLang="ko-KR" dirty="0" smtClean="0"/>
              <a:t>ROM: C0000H – FFFFFH</a:t>
            </a:r>
          </a:p>
          <a:p>
            <a:pPr lvl="1" algn="just" eaLnBrk="1" hangingPunct="1"/>
            <a:endParaRPr lang="en-US" altLang="ko-KR" dirty="0" smtClean="0"/>
          </a:p>
          <a:p>
            <a:pPr algn="just" eaLnBrk="1" hangingPunct="1"/>
            <a:r>
              <a:rPr lang="en-US" altLang="ko-KR" dirty="0" smtClean="0"/>
              <a:t>Memory architecture</a:t>
            </a:r>
          </a:p>
          <a:p>
            <a:pPr lvl="1" algn="just" eaLnBrk="1" hangingPunct="1"/>
            <a:r>
              <a:rPr lang="en-US" altLang="ko-KR" dirty="0" smtClean="0"/>
              <a:t> 00000 - 003FFH: interrupt vector table of 32-bit addresses</a:t>
            </a:r>
          </a:p>
          <a:p>
            <a:pPr lvl="1" algn="just" eaLnBrk="1" hangingPunct="1"/>
            <a:r>
              <a:rPr lang="en-US" altLang="ko-KR" dirty="0" smtClean="0"/>
              <a:t> 00400H - : software BIOS</a:t>
            </a:r>
          </a:p>
          <a:p>
            <a:pPr lvl="1" algn="just" eaLnBrk="1" hangingPunct="1"/>
            <a:r>
              <a:rPr lang="en-US" altLang="ko-KR" dirty="0" smtClean="0"/>
              <a:t> routines for managing KBD, display,</a:t>
            </a:r>
          </a:p>
          <a:p>
            <a:pPr lvl="1" algn="just" eaLnBrk="1" hangingPunct="1"/>
            <a:r>
              <a:rPr lang="en-US" altLang="ko-KR" dirty="0" smtClean="0"/>
              <a:t> BIOS data area map: Table 1</a:t>
            </a:r>
            <a:endParaRPr lang="en-US" altLang="ko-KR" dirty="0" smtClean="0">
              <a:latin typeface="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0144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C8B1755-DF10-4656-B490-EEEB948F7D40}" type="slidenum">
              <a:rPr kumimoji="0" lang="en-US" altLang="ko-KR" sz="1200" smtClean="0"/>
              <a:pPr eaLnBrk="1" hangingPunct="1"/>
              <a:t>34</a:t>
            </a:fld>
            <a:endParaRPr kumimoji="0" lang="en-US" altLang="ko-KR" sz="120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Operating System &amp; Memory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040560"/>
          </a:xfrm>
        </p:spPr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ko-KR" dirty="0" smtClean="0"/>
              <a:t>System startup </a:t>
            </a:r>
          </a:p>
          <a:p>
            <a:pPr lvl="1" algn="just" eaLnBrk="1" hangingPunct="1"/>
            <a:r>
              <a:rPr lang="en-US" altLang="ko-KR" dirty="0" smtClean="0"/>
              <a:t>reset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solidFill>
                  <a:schemeClr val="tx1"/>
                </a:solidFill>
              </a:rPr>
              <a:t>initialization program</a:t>
            </a:r>
            <a:r>
              <a:rPr lang="en-US" altLang="ko-KR" dirty="0" smtClean="0"/>
              <a:t> in ROM BIOS</a:t>
            </a:r>
          </a:p>
          <a:p>
            <a:pPr lvl="1" algn="just" eaLnBrk="1" hangingPunct="1"/>
            <a:r>
              <a:rPr lang="en-US" altLang="ko-KR" dirty="0" smtClean="0"/>
              <a:t>initial : bootstrap loader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loads the boot record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OS load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OS execution</a:t>
            </a:r>
          </a:p>
          <a:p>
            <a:pPr algn="just" eaLnBrk="1" hangingPunct="1"/>
            <a:r>
              <a:rPr lang="en-US" altLang="ko-KR" dirty="0" smtClean="0"/>
              <a:t>Video display</a:t>
            </a:r>
          </a:p>
          <a:p>
            <a:pPr lvl="1" algn="just" eaLnBrk="1" hangingPunct="1"/>
            <a:r>
              <a:rPr lang="en-US" altLang="ko-KR" dirty="0" smtClean="0"/>
              <a:t>memory-mapped video display</a:t>
            </a:r>
          </a:p>
          <a:p>
            <a:pPr lvl="1" algn="just" eaLnBrk="1" hangingPunct="1"/>
            <a:r>
              <a:rPr lang="en-US" altLang="ko-KR" dirty="0" smtClean="0"/>
              <a:t>text mode: B0000H</a:t>
            </a:r>
          </a:p>
          <a:p>
            <a:pPr lvl="1" algn="just" eaLnBrk="1" hangingPunct="1"/>
            <a:r>
              <a:rPr lang="en-US" altLang="ko-KR" dirty="0" smtClean="0"/>
              <a:t>graphics mode: B8000H</a:t>
            </a:r>
          </a:p>
          <a:p>
            <a:pPr algn="just" eaLnBrk="1" hangingPunct="1"/>
            <a:r>
              <a:rPr lang="en-US" altLang="ko-KR" dirty="0" smtClean="0"/>
              <a:t>Serial communication ports</a:t>
            </a:r>
          </a:p>
          <a:p>
            <a:pPr lvl="1" algn="just" eaLnBrk="1" hangingPunct="1"/>
            <a:r>
              <a:rPr lang="en-US" altLang="ko-KR" dirty="0" smtClean="0"/>
              <a:t>COM1:    0400:0000       03F8H</a:t>
            </a:r>
          </a:p>
          <a:p>
            <a:pPr lvl="1" algn="just" eaLnBrk="1" hangingPunct="1"/>
            <a:r>
              <a:rPr lang="en-US" altLang="ko-KR" dirty="0" smtClean="0"/>
              <a:t>COM2:    0400:0002       02F8H</a:t>
            </a:r>
          </a:p>
          <a:p>
            <a:pPr lvl="1" algn="just" eaLnBrk="1" hangingPunct="1"/>
            <a:r>
              <a:rPr lang="en-US" altLang="ko-KR" dirty="0" smtClean="0"/>
              <a:t>COM3:    0400:0004       0000H</a:t>
            </a:r>
          </a:p>
          <a:p>
            <a:pPr lvl="1" algn="just" eaLnBrk="1" hangingPunct="1"/>
            <a:r>
              <a:rPr lang="en-US" altLang="ko-KR" dirty="0" smtClean="0"/>
              <a:t>COM4:    0400:0006       0000H </a:t>
            </a:r>
          </a:p>
          <a:p>
            <a:pPr algn="just" eaLnBrk="1" hangingPunct="1"/>
            <a:r>
              <a:rPr lang="en-US" altLang="ko-KR" dirty="0" smtClean="0"/>
              <a:t>ROM: BIOS (0C0000H – 0FFFFFH)   </a:t>
            </a:r>
          </a:p>
        </p:txBody>
      </p:sp>
    </p:spTree>
    <p:extLst>
      <p:ext uri="{BB962C8B-B14F-4D97-AF65-F5344CB8AC3E}">
        <p14:creationId xmlns:p14="http://schemas.microsoft.com/office/powerpoint/2010/main" val="15829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Overview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General Concepts</a:t>
            </a:r>
          </a:p>
          <a:p>
            <a:r>
              <a:rPr lang="en-US" altLang="ko-KR" sz="3200" dirty="0">
                <a:ea typeface="굴림" charset="-127"/>
              </a:rPr>
              <a:t>IA-32 Processor Architecture</a:t>
            </a:r>
          </a:p>
          <a:p>
            <a:r>
              <a:rPr lang="en-US" altLang="ko-KR" sz="3200" dirty="0">
                <a:ea typeface="굴림" charset="-127"/>
              </a:rPr>
              <a:t>IA-32 Memory Management</a:t>
            </a:r>
          </a:p>
          <a:p>
            <a:r>
              <a:rPr lang="en-US" altLang="ko-KR" sz="3200" b="1" dirty="0">
                <a:solidFill>
                  <a:srgbClr val="FF0000"/>
                </a:solidFill>
                <a:ea typeface="굴림" charset="-127"/>
              </a:rPr>
              <a:t>Components of an IA-32 Microcomputer</a:t>
            </a:r>
          </a:p>
          <a:p>
            <a:r>
              <a:rPr lang="en-US" altLang="ko-KR" sz="3200" dirty="0">
                <a:ea typeface="굴림" charset="-127"/>
              </a:rPr>
              <a:t>Input-Output System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7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>Components of an IA-32 Microcomputer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47800"/>
            <a:ext cx="6547048" cy="23622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Motherboard</a:t>
            </a:r>
          </a:p>
          <a:p>
            <a:r>
              <a:rPr lang="en-US" altLang="ko-KR" dirty="0">
                <a:ea typeface="굴림" charset="-127"/>
              </a:rPr>
              <a:t>Video output</a:t>
            </a:r>
          </a:p>
          <a:p>
            <a:r>
              <a:rPr lang="en-US" altLang="ko-KR" dirty="0">
                <a:ea typeface="굴림" charset="-127"/>
              </a:rPr>
              <a:t>Memory</a:t>
            </a:r>
          </a:p>
          <a:p>
            <a:r>
              <a:rPr lang="en-US" altLang="ko-KR" dirty="0">
                <a:ea typeface="굴림" charset="-127"/>
              </a:rPr>
              <a:t>Input-output ports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13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Motherboard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CPU socket</a:t>
            </a:r>
          </a:p>
          <a:p>
            <a:r>
              <a:rPr lang="en-US" altLang="ko-KR">
                <a:ea typeface="굴림" charset="-127"/>
              </a:rPr>
              <a:t>External cache memory slots</a:t>
            </a:r>
          </a:p>
          <a:p>
            <a:r>
              <a:rPr lang="en-US" altLang="ko-KR">
                <a:ea typeface="굴림" charset="-127"/>
              </a:rPr>
              <a:t>Main memory slots</a:t>
            </a:r>
          </a:p>
          <a:p>
            <a:r>
              <a:rPr lang="en-US" altLang="ko-KR">
                <a:ea typeface="굴림" charset="-127"/>
              </a:rPr>
              <a:t>BIOS chips</a:t>
            </a:r>
          </a:p>
          <a:p>
            <a:r>
              <a:rPr lang="en-US" altLang="ko-KR">
                <a:ea typeface="굴림" charset="-127"/>
              </a:rPr>
              <a:t>Sound synthesizer chip (optional)</a:t>
            </a:r>
          </a:p>
          <a:p>
            <a:r>
              <a:rPr lang="en-US" altLang="ko-KR">
                <a:ea typeface="굴림" charset="-127"/>
              </a:rPr>
              <a:t>Video controller chip (optional)</a:t>
            </a:r>
          </a:p>
          <a:p>
            <a:r>
              <a:rPr lang="en-US" altLang="ko-KR">
                <a:ea typeface="굴림" charset="-127"/>
              </a:rPr>
              <a:t>IDE, parallel, serial, USB, video, keyboard, joystick, network, and mouse connectors</a:t>
            </a:r>
          </a:p>
          <a:p>
            <a:r>
              <a:rPr lang="en-US" altLang="ko-KR">
                <a:ea typeface="굴림" charset="-127"/>
              </a:rPr>
              <a:t>PCI bus connectors (expansion cards)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3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Intel D850MD Motherboard</a:t>
            </a:r>
            <a:endParaRPr lang="en-US" altLang="ko-KR" sz="2400" dirty="0">
              <a:ea typeface="굴림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600" y="1219200"/>
            <a:ext cx="8915400" cy="5638800"/>
            <a:chOff x="0" y="836712"/>
            <a:chExt cx="9144000" cy="6096000"/>
          </a:xfrm>
        </p:grpSpPr>
        <p:pic>
          <p:nvPicPr>
            <p:cNvPr id="125956" name="Picture 4" descr="d850m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293912"/>
              <a:ext cx="4965700" cy="510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 flipH="1">
              <a:off x="6324600" y="4494312"/>
              <a:ext cx="9144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58" name="Text Box 6"/>
            <p:cNvSpPr txBox="1">
              <a:spLocks noChangeArrowheads="1"/>
            </p:cNvSpPr>
            <p:nvPr/>
          </p:nvSpPr>
          <p:spPr bwMode="auto">
            <a:xfrm>
              <a:off x="7239000" y="4221262"/>
              <a:ext cx="14478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dynamic RAM </a:t>
              </a:r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 flipH="1">
              <a:off x="5867400" y="3656112"/>
              <a:ext cx="10668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60" name="Text Box 8"/>
            <p:cNvSpPr txBox="1">
              <a:spLocks noChangeArrowheads="1"/>
            </p:cNvSpPr>
            <p:nvPr/>
          </p:nvSpPr>
          <p:spPr bwMode="auto">
            <a:xfrm>
              <a:off x="6934200" y="3379887"/>
              <a:ext cx="20574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Pentium 4 socket</a:t>
              </a:r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1676400" y="3046512"/>
              <a:ext cx="9906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228600" y="5592862"/>
              <a:ext cx="11430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Speaker</a:t>
              </a:r>
            </a:p>
          </p:txBody>
        </p: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 flipH="1" flipV="1">
              <a:off x="4800600" y="6018312"/>
              <a:ext cx="228600" cy="5334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64" name="Text Box 12"/>
            <p:cNvSpPr txBox="1">
              <a:spLocks noChangeArrowheads="1"/>
            </p:cNvSpPr>
            <p:nvPr/>
          </p:nvSpPr>
          <p:spPr bwMode="auto">
            <a:xfrm>
              <a:off x="4953000" y="6323112"/>
              <a:ext cx="22860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IDE drive connectors</a:t>
              </a:r>
            </a:p>
          </p:txBody>
        </p:sp>
        <p:sp>
          <p:nvSpPr>
            <p:cNvPr id="125966" name="Text Box 14"/>
            <p:cNvSpPr txBox="1">
              <a:spLocks noChangeArrowheads="1"/>
            </p:cNvSpPr>
            <p:nvPr/>
          </p:nvSpPr>
          <p:spPr bwMode="auto">
            <a:xfrm>
              <a:off x="6858000" y="836712"/>
              <a:ext cx="2286000" cy="958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mouse, keyboard, parallel, serial, and USB connectors</a:t>
              </a:r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1676400" y="3808512"/>
              <a:ext cx="18288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68" name="Text Box 16"/>
            <p:cNvSpPr txBox="1">
              <a:spLocks noChangeArrowheads="1"/>
            </p:cNvSpPr>
            <p:nvPr/>
          </p:nvSpPr>
          <p:spPr bwMode="auto">
            <a:xfrm>
              <a:off x="228600" y="3535462"/>
              <a:ext cx="14478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AGP slot</a:t>
              </a:r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1600200" y="6094512"/>
              <a:ext cx="3810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70" name="Text Box 18"/>
            <p:cNvSpPr txBox="1">
              <a:spLocks noChangeArrowheads="1"/>
            </p:cNvSpPr>
            <p:nvPr/>
          </p:nvSpPr>
          <p:spPr bwMode="auto">
            <a:xfrm>
              <a:off x="762000" y="5856387"/>
              <a:ext cx="8382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Battery</a:t>
              </a:r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>
              <a:off x="1447800" y="1446312"/>
              <a:ext cx="24384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72" name="Text Box 20"/>
            <p:cNvSpPr txBox="1">
              <a:spLocks noChangeArrowheads="1"/>
            </p:cNvSpPr>
            <p:nvPr/>
          </p:nvSpPr>
          <p:spPr bwMode="auto">
            <a:xfrm>
              <a:off x="609600" y="1173262"/>
              <a:ext cx="8382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Video</a:t>
              </a:r>
            </a:p>
          </p:txBody>
        </p:sp>
        <p:sp>
          <p:nvSpPr>
            <p:cNvPr id="125973" name="Line 21"/>
            <p:cNvSpPr>
              <a:spLocks noChangeShapeType="1"/>
            </p:cNvSpPr>
            <p:nvPr/>
          </p:nvSpPr>
          <p:spPr bwMode="auto">
            <a:xfrm flipH="1" flipV="1">
              <a:off x="5943600" y="5942112"/>
              <a:ext cx="9906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6934200" y="5669062"/>
              <a:ext cx="18288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Power connector</a:t>
              </a:r>
            </a:p>
          </p:txBody>
        </p:sp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 flipH="1">
              <a:off x="4572000" y="3275112"/>
              <a:ext cx="2362200" cy="2286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78" name="Text Box 26"/>
            <p:cNvSpPr txBox="1">
              <a:spLocks noChangeArrowheads="1"/>
            </p:cNvSpPr>
            <p:nvPr/>
          </p:nvSpPr>
          <p:spPr bwMode="auto">
            <a:xfrm>
              <a:off x="6934200" y="3002062"/>
              <a:ext cx="21336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memory controller hub</a:t>
              </a:r>
            </a:p>
          </p:txBody>
        </p:sp>
        <p:sp>
          <p:nvSpPr>
            <p:cNvPr id="125979" name="Line 27"/>
            <p:cNvSpPr>
              <a:spLocks noChangeShapeType="1"/>
            </p:cNvSpPr>
            <p:nvPr/>
          </p:nvSpPr>
          <p:spPr bwMode="auto">
            <a:xfrm flipH="1">
              <a:off x="6324600" y="4494312"/>
              <a:ext cx="914400" cy="5334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80" name="Line 28"/>
            <p:cNvSpPr>
              <a:spLocks noChangeShapeType="1"/>
            </p:cNvSpPr>
            <p:nvPr/>
          </p:nvSpPr>
          <p:spPr bwMode="auto">
            <a:xfrm flipH="1" flipV="1">
              <a:off x="5943600" y="6170712"/>
              <a:ext cx="990600" cy="19685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81" name="Text Box 29"/>
            <p:cNvSpPr txBox="1">
              <a:spLocks noChangeArrowheads="1"/>
            </p:cNvSpPr>
            <p:nvPr/>
          </p:nvSpPr>
          <p:spPr bwMode="auto">
            <a:xfrm>
              <a:off x="6934200" y="6094512"/>
              <a:ext cx="18288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Diskette connector</a:t>
              </a:r>
            </a:p>
          </p:txBody>
        </p:sp>
        <p:sp>
          <p:nvSpPr>
            <p:cNvPr id="125982" name="Line 30"/>
            <p:cNvSpPr>
              <a:spLocks noChangeShapeType="1"/>
            </p:cNvSpPr>
            <p:nvPr/>
          </p:nvSpPr>
          <p:spPr bwMode="auto">
            <a:xfrm>
              <a:off x="1371600" y="5865912"/>
              <a:ext cx="9906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83" name="Text Box 31"/>
            <p:cNvSpPr txBox="1">
              <a:spLocks noChangeArrowheads="1"/>
            </p:cNvSpPr>
            <p:nvPr/>
          </p:nvSpPr>
          <p:spPr bwMode="auto">
            <a:xfrm>
              <a:off x="228600" y="2760762"/>
              <a:ext cx="14478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PCI slots</a:t>
              </a:r>
            </a:p>
          </p:txBody>
        </p:sp>
        <p:sp>
          <p:nvSpPr>
            <p:cNvPr id="125984" name="Line 32"/>
            <p:cNvSpPr>
              <a:spLocks noChangeShapeType="1"/>
            </p:cNvSpPr>
            <p:nvPr/>
          </p:nvSpPr>
          <p:spPr bwMode="auto">
            <a:xfrm>
              <a:off x="1371600" y="5561112"/>
              <a:ext cx="18288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85" name="Text Box 33"/>
            <p:cNvSpPr txBox="1">
              <a:spLocks noChangeArrowheads="1"/>
            </p:cNvSpPr>
            <p:nvPr/>
          </p:nvSpPr>
          <p:spPr bwMode="auto">
            <a:xfrm>
              <a:off x="0" y="5256312"/>
              <a:ext cx="13716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I/O Controller</a:t>
              </a:r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>
              <a:off x="4114800" y="1370112"/>
              <a:ext cx="281940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87" name="Line 35"/>
            <p:cNvSpPr>
              <a:spLocks noChangeShapeType="1"/>
            </p:cNvSpPr>
            <p:nvPr/>
          </p:nvSpPr>
          <p:spPr bwMode="auto">
            <a:xfrm>
              <a:off x="1600200" y="4875312"/>
              <a:ext cx="12954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88" name="Text Box 36"/>
            <p:cNvSpPr txBox="1">
              <a:spLocks noChangeArrowheads="1"/>
            </p:cNvSpPr>
            <p:nvPr/>
          </p:nvSpPr>
          <p:spPr bwMode="auto">
            <a:xfrm>
              <a:off x="152400" y="4602262"/>
              <a:ext cx="14478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Firmware hub</a:t>
              </a:r>
            </a:p>
          </p:txBody>
        </p:sp>
        <p:sp>
          <p:nvSpPr>
            <p:cNvPr id="125989" name="Line 37"/>
            <p:cNvSpPr>
              <a:spLocks noChangeShapeType="1"/>
            </p:cNvSpPr>
            <p:nvPr/>
          </p:nvSpPr>
          <p:spPr bwMode="auto">
            <a:xfrm>
              <a:off x="1600200" y="1903512"/>
              <a:ext cx="6096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457200" y="1630462"/>
              <a:ext cx="1143000" cy="50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500">
                  <a:ea typeface="굴림" charset="-127"/>
                </a:rPr>
                <a:t>Audio chip</a:t>
              </a:r>
            </a:p>
          </p:txBody>
        </p:sp>
        <p:sp>
          <p:nvSpPr>
            <p:cNvPr id="125991" name="Text Box 39"/>
            <p:cNvSpPr txBox="1">
              <a:spLocks noChangeArrowheads="1"/>
            </p:cNvSpPr>
            <p:nvPr/>
          </p:nvSpPr>
          <p:spPr bwMode="auto">
            <a:xfrm>
              <a:off x="76200" y="6323112"/>
              <a:ext cx="4800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100">
                  <a:solidFill>
                    <a:schemeClr val="tx2"/>
                  </a:solidFill>
                  <a:ea typeface="굴림" charset="-127"/>
                </a:rPr>
                <a:t>Source: Intel® Desktop Board D850MD/D850MV Technical Product Specification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7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Intel 965 Express Chipset</a:t>
            </a:r>
          </a:p>
        </p:txBody>
      </p:sp>
      <p:pic>
        <p:nvPicPr>
          <p:cNvPr id="147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0800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9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2D55229E-A7EC-44E9-B43E-A3409767BEC2}" type="slidenum">
              <a:rPr kumimoji="0" lang="en-US" altLang="ko-KR" sz="1200" smtClean="0"/>
              <a:pPr eaLnBrk="1" hangingPunct="1"/>
              <a:t>4</a:t>
            </a:fld>
            <a:endParaRPr kumimoji="0" lang="en-US" altLang="ko-KR" sz="120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Basic Microcomputer Design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27707" y="3326904"/>
            <a:ext cx="1295400" cy="1295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2151707" y="3631704"/>
            <a:ext cx="1143000" cy="609600"/>
          </a:xfrm>
          <a:prstGeom prst="rect">
            <a:avLst/>
          </a:prstGeom>
          <a:solidFill>
            <a:srgbClr val="6FF6F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18" charset="0"/>
              </a:rPr>
              <a:t>CU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4056707" y="3326904"/>
            <a:ext cx="1143000" cy="1219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18" charset="0"/>
              </a:rPr>
              <a:t>ALU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5387032" y="3501529"/>
            <a:ext cx="7620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18" charset="0"/>
              </a:rPr>
              <a:t>Status</a:t>
            </a:r>
          </a:p>
          <a:p>
            <a:pPr algn="ctr"/>
            <a:r>
              <a:rPr lang="en-US" altLang="ko-KR" sz="2400">
                <a:latin typeface="Times New Roman" pitchFamily="18" charset="0"/>
              </a:rPr>
              <a:t>Reg</a:t>
            </a:r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627707" y="3936504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1161107" y="4622304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161107" y="5155704"/>
            <a:ext cx="6384925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2761307" y="4241304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1084907" y="2869704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V="1">
            <a:off x="1084907" y="2852242"/>
            <a:ext cx="6461125" cy="174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2685107" y="3403104"/>
            <a:ext cx="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2685107" y="3403104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4666307" y="286970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5199707" y="3784104"/>
            <a:ext cx="187325" cy="47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653107" y="3479304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400">
                <a:latin typeface="Times New Roman" pitchFamily="18" charset="0"/>
              </a:rPr>
              <a:t>Data Reg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500707" y="4088904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400">
                <a:latin typeface="Times New Roman" pitchFamily="18" charset="0"/>
              </a:rPr>
              <a:t>Addrs Reg</a:t>
            </a:r>
          </a:p>
        </p:txBody>
      </p:sp>
      <p:sp>
        <p:nvSpPr>
          <p:cNvPr id="6165" name="Rectangle 27"/>
          <p:cNvSpPr>
            <a:spLocks noChangeArrowheads="1"/>
          </p:cNvSpPr>
          <p:nvPr/>
        </p:nvSpPr>
        <p:spPr bwMode="auto">
          <a:xfrm>
            <a:off x="7546032" y="2564904"/>
            <a:ext cx="914400" cy="2971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ko-KR" b="1" dirty="0"/>
              <a:t>Memory</a:t>
            </a:r>
          </a:p>
        </p:txBody>
      </p:sp>
      <p:sp>
        <p:nvSpPr>
          <p:cNvPr id="6166" name="Rectangle 32"/>
          <p:cNvSpPr>
            <a:spLocks noChangeArrowheads="1"/>
          </p:cNvSpPr>
          <p:nvPr/>
        </p:nvSpPr>
        <p:spPr bwMode="auto">
          <a:xfrm>
            <a:off x="489595" y="2564904"/>
            <a:ext cx="5905500" cy="30956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7" name="Text Box 33"/>
          <p:cNvSpPr txBox="1">
            <a:spLocks noChangeArrowheads="1"/>
          </p:cNvSpPr>
          <p:nvPr/>
        </p:nvSpPr>
        <p:spPr bwMode="auto">
          <a:xfrm>
            <a:off x="3061345" y="5176342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6168" name="Text Box 35"/>
          <p:cNvSpPr txBox="1">
            <a:spLocks noChangeArrowheads="1"/>
          </p:cNvSpPr>
          <p:nvPr/>
        </p:nvSpPr>
        <p:spPr bwMode="auto">
          <a:xfrm>
            <a:off x="5294957" y="4973142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9" name="Line 39"/>
          <p:cNvSpPr>
            <a:spLocks noChangeShapeType="1"/>
          </p:cNvSpPr>
          <p:nvPr/>
        </p:nvSpPr>
        <p:spPr bwMode="auto">
          <a:xfrm>
            <a:off x="3081982" y="4220667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0" name="Line 40"/>
          <p:cNvSpPr>
            <a:spLocks noChangeShapeType="1"/>
          </p:cNvSpPr>
          <p:nvPr/>
        </p:nvSpPr>
        <p:spPr bwMode="auto">
          <a:xfrm>
            <a:off x="3081982" y="4796929"/>
            <a:ext cx="446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1" name="Text Box 41"/>
          <p:cNvSpPr txBox="1">
            <a:spLocks noChangeArrowheads="1"/>
          </p:cNvSpPr>
          <p:nvPr/>
        </p:nvSpPr>
        <p:spPr bwMode="auto">
          <a:xfrm>
            <a:off x="6445895" y="2885579"/>
            <a:ext cx="622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Data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Bus</a:t>
            </a:r>
          </a:p>
        </p:txBody>
      </p:sp>
      <p:sp>
        <p:nvSpPr>
          <p:cNvPr id="6172" name="Text Box 42"/>
          <p:cNvSpPr txBox="1">
            <a:spLocks noChangeArrowheads="1"/>
          </p:cNvSpPr>
          <p:nvPr/>
        </p:nvSpPr>
        <p:spPr bwMode="auto">
          <a:xfrm>
            <a:off x="6322070" y="4365129"/>
            <a:ext cx="1281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Control Bus</a:t>
            </a:r>
          </a:p>
        </p:txBody>
      </p:sp>
      <p:sp>
        <p:nvSpPr>
          <p:cNvPr id="6173" name="Text Box 43"/>
          <p:cNvSpPr txBox="1">
            <a:spLocks noChangeArrowheads="1"/>
          </p:cNvSpPr>
          <p:nvPr/>
        </p:nvSpPr>
        <p:spPr bwMode="auto">
          <a:xfrm>
            <a:off x="6395095" y="5228729"/>
            <a:ext cx="101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/>
              <a:t>Address </a:t>
            </a:r>
          </a:p>
          <a:p>
            <a:pPr eaLnBrk="1" hangingPunct="1"/>
            <a:r>
              <a:rPr lang="en-US" altLang="ko-KR" b="1" dirty="0" smtClean="0"/>
              <a:t>Bus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091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Video Output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6781800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Video controller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on motherboard, or on expansion card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AGP (</a:t>
            </a:r>
            <a:r>
              <a:rPr lang="en-US" altLang="ko-KR" dirty="0">
                <a:ea typeface="굴림" charset="-127"/>
                <a:hlinkClick r:id="rId2"/>
              </a:rPr>
              <a:t>accelerated graphics port technology</a:t>
            </a:r>
            <a:r>
              <a:rPr lang="en-US" altLang="ko-KR" dirty="0">
                <a:ea typeface="굴림" charset="-127"/>
              </a:rPr>
              <a:t>)*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Video memory (VRAM)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Video CRT Display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uses raster scanning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horizontal retrace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vertical retrace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Direct digital LCD monitors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no raster scanning required	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85800" y="5715000"/>
            <a:ext cx="7391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500">
                <a:ea typeface="굴림" charset="-127"/>
              </a:rPr>
              <a:t>* This link may change over time.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88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Sample Video Controller (ATI Corp.)</a:t>
            </a:r>
          </a:p>
        </p:txBody>
      </p:sp>
      <p:pic>
        <p:nvPicPr>
          <p:cNvPr id="126988" name="Picture 1036" descr="ATI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28800"/>
            <a:ext cx="4572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9" name="Text Box 1037"/>
          <p:cNvSpPr txBox="1">
            <a:spLocks noChangeArrowheads="1"/>
          </p:cNvSpPr>
          <p:nvPr/>
        </p:nvSpPr>
        <p:spPr bwMode="auto">
          <a:xfrm>
            <a:off x="228600" y="1628800"/>
            <a:ext cx="3581400" cy="454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95288" indent="-2222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128-bit 3D graphics performance powered by RAGE™ 128 PRO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3D graphics performance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Intelligent TV-Tuner with Digital VCR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Arial" charset="0"/>
                <a:ea typeface="굴림" charset="-127"/>
              </a:rPr>
              <a:t>TV-ON-DEMAND</a:t>
            </a:r>
            <a:r>
              <a:rPr lang="en-US" altLang="ko-KR" sz="1500" dirty="0">
                <a:latin typeface="Verdana" pitchFamily="34" charset="0"/>
                <a:ea typeface="굴림" charset="-127"/>
              </a:rPr>
              <a:t>™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Interactive Program Guide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Still image and MPEG-2 motion video capture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Video editing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Hardware DVD video playback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1500" dirty="0">
                <a:latin typeface="Verdana" pitchFamily="34" charset="0"/>
                <a:ea typeface="굴림" charset="-127"/>
              </a:rPr>
              <a:t>Video output to TV or VCR </a:t>
            </a:r>
          </a:p>
          <a:p>
            <a:pPr>
              <a:spcBef>
                <a:spcPct val="50000"/>
              </a:spcBef>
            </a:pPr>
            <a:endParaRPr lang="en-US" altLang="ko-KR" sz="1500" dirty="0">
              <a:latin typeface="Arial" charset="0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51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Memory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8136904" cy="518457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ea typeface="굴림" charset="-127"/>
              </a:rPr>
              <a:t>ROM</a:t>
            </a:r>
          </a:p>
          <a:p>
            <a:pPr lvl="1"/>
            <a:r>
              <a:rPr lang="en-US" altLang="ko-KR" sz="1800" dirty="0">
                <a:ea typeface="굴림" charset="-127"/>
              </a:rPr>
              <a:t>read-only memory</a:t>
            </a:r>
          </a:p>
          <a:p>
            <a:r>
              <a:rPr lang="en-US" altLang="ko-KR" sz="1800" dirty="0">
                <a:ea typeface="굴림" charset="-127"/>
              </a:rPr>
              <a:t>EPROM</a:t>
            </a:r>
          </a:p>
          <a:p>
            <a:pPr lvl="1"/>
            <a:r>
              <a:rPr lang="en-US" altLang="ko-KR" sz="1800" dirty="0">
                <a:ea typeface="굴림" charset="-127"/>
              </a:rPr>
              <a:t>erasable programmable read-only memory</a:t>
            </a:r>
          </a:p>
          <a:p>
            <a:r>
              <a:rPr lang="en-US" altLang="ko-KR" sz="1800" dirty="0">
                <a:ea typeface="굴림" charset="-127"/>
              </a:rPr>
              <a:t>Dynamic RAM (DRAM)</a:t>
            </a:r>
          </a:p>
          <a:p>
            <a:pPr lvl="1"/>
            <a:r>
              <a:rPr lang="en-US" altLang="ko-KR" sz="1800" dirty="0">
                <a:ea typeface="굴림" charset="-127"/>
              </a:rPr>
              <a:t>inexpensive; must be refreshed constantly</a:t>
            </a:r>
          </a:p>
          <a:p>
            <a:r>
              <a:rPr lang="en-US" altLang="ko-KR" sz="1800" dirty="0">
                <a:ea typeface="굴림" charset="-127"/>
              </a:rPr>
              <a:t>Static RAM (SRAM)</a:t>
            </a:r>
          </a:p>
          <a:p>
            <a:pPr lvl="1"/>
            <a:r>
              <a:rPr lang="en-US" altLang="ko-KR" sz="1800" dirty="0">
                <a:ea typeface="굴림" charset="-127"/>
              </a:rPr>
              <a:t>expensive; used for cache memory; no refresh required</a:t>
            </a:r>
          </a:p>
          <a:p>
            <a:r>
              <a:rPr lang="en-US" altLang="ko-KR" sz="1800" dirty="0">
                <a:ea typeface="굴림" charset="-127"/>
              </a:rPr>
              <a:t>Video RAM (VRAM)</a:t>
            </a:r>
          </a:p>
          <a:p>
            <a:pPr lvl="1"/>
            <a:r>
              <a:rPr lang="en-US" altLang="ko-KR" sz="1800" dirty="0">
                <a:ea typeface="굴림" charset="-127"/>
              </a:rPr>
              <a:t>dual ported; optimized for constant video refresh</a:t>
            </a:r>
          </a:p>
          <a:p>
            <a:r>
              <a:rPr lang="en-US" altLang="ko-KR" sz="1800" dirty="0">
                <a:ea typeface="굴림" charset="-127"/>
              </a:rPr>
              <a:t>CMOS RAM</a:t>
            </a:r>
          </a:p>
          <a:p>
            <a:pPr lvl="1"/>
            <a:r>
              <a:rPr lang="en-US" altLang="ko-KR" sz="1800" dirty="0">
                <a:ea typeface="굴림" charset="-127"/>
              </a:rPr>
              <a:t>complimentary metal-oxide semiconductor</a:t>
            </a:r>
          </a:p>
          <a:p>
            <a:pPr lvl="1"/>
            <a:r>
              <a:rPr lang="en-US" altLang="ko-KR" sz="1800" dirty="0">
                <a:ea typeface="굴림" charset="-127"/>
              </a:rPr>
              <a:t>system setup information</a:t>
            </a:r>
          </a:p>
          <a:p>
            <a:r>
              <a:rPr lang="en-US" altLang="ko-KR" sz="1800" dirty="0">
                <a:ea typeface="굴림" charset="-127"/>
              </a:rPr>
              <a:t>See: </a:t>
            </a:r>
            <a:r>
              <a:rPr lang="en-US" altLang="ko-KR" sz="1800" dirty="0">
                <a:ea typeface="굴림" charset="-127"/>
                <a:hlinkClick r:id="rId2"/>
              </a:rPr>
              <a:t>Intel platform memory</a:t>
            </a:r>
            <a:r>
              <a:rPr lang="en-US" altLang="ko-KR" sz="1800" dirty="0">
                <a:ea typeface="굴림" charset="-127"/>
              </a:rPr>
              <a:t> (Intel technology brief: link address may change)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86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Input-Output Ports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65532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USB (universal serial bus)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intelligent high-speed connection to devices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up to 12 megabits/second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USB hub connects multiple devices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charset="-127"/>
              </a:rPr>
              <a:t>enumeration</a:t>
            </a:r>
            <a:r>
              <a:rPr lang="en-US" altLang="ko-KR" dirty="0">
                <a:ea typeface="굴림" charset="-127"/>
              </a:rPr>
              <a:t>: computer queries devices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supports </a:t>
            </a:r>
            <a:r>
              <a:rPr lang="en-US" altLang="ko-KR" i="1" dirty="0">
                <a:ea typeface="굴림" charset="-127"/>
              </a:rPr>
              <a:t>hot</a:t>
            </a:r>
            <a:r>
              <a:rPr lang="en-US" altLang="ko-KR" dirty="0">
                <a:ea typeface="굴림" charset="-127"/>
              </a:rPr>
              <a:t> connections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Parallel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short cable, high speed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common for printers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bidirectional, parallel data transfer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Intel 8255 controller chip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Input-Output Ports </a:t>
            </a:r>
            <a:r>
              <a:rPr lang="en-US" altLang="ko-KR" sz="2400">
                <a:ea typeface="굴림" charset="-127"/>
              </a:rPr>
              <a:t>(cont)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537648" cy="33528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Serial</a:t>
            </a:r>
          </a:p>
          <a:p>
            <a:pPr lvl="1"/>
            <a:r>
              <a:rPr lang="en-US" altLang="ko-KR" dirty="0">
                <a:ea typeface="굴림" charset="-127"/>
              </a:rPr>
              <a:t>RS-232 serial port</a:t>
            </a:r>
          </a:p>
          <a:p>
            <a:pPr lvl="1"/>
            <a:r>
              <a:rPr lang="en-US" altLang="ko-KR" dirty="0">
                <a:ea typeface="굴림" charset="-127"/>
              </a:rPr>
              <a:t>one bit at a time</a:t>
            </a:r>
          </a:p>
          <a:p>
            <a:pPr lvl="1"/>
            <a:r>
              <a:rPr lang="en-US" altLang="ko-KR" dirty="0">
                <a:ea typeface="굴림" charset="-127"/>
              </a:rPr>
              <a:t>uses long cables and modems</a:t>
            </a:r>
          </a:p>
          <a:p>
            <a:pPr lvl="1"/>
            <a:r>
              <a:rPr lang="en-US" altLang="ko-KR" dirty="0">
                <a:ea typeface="굴림" charset="-127"/>
              </a:rPr>
              <a:t>16550 UART (universal asynchronous receiver transmitter)</a:t>
            </a:r>
          </a:p>
          <a:p>
            <a:pPr lvl="1"/>
            <a:r>
              <a:rPr lang="en-US" altLang="ko-KR" dirty="0">
                <a:ea typeface="굴림" charset="-127"/>
              </a:rPr>
              <a:t>programmable in assembly language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3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Device Interfaces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7724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ATA host adapters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intelligent drive electronics (hard drive, CDROM)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SATA (Serial ATA)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inexpensive, fast, bidirectional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FireWire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high speed (800 MB/sec), many devices at once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Bluetooth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small amounts of data, short distances, low power usage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Wi-Fi (wireless Ethernet)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IEEE 802.11 standard, faster than Bluetooth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Overview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General Concepts</a:t>
            </a:r>
          </a:p>
          <a:p>
            <a:r>
              <a:rPr lang="en-US" altLang="ko-KR" sz="3200" dirty="0">
                <a:ea typeface="굴림" charset="-127"/>
              </a:rPr>
              <a:t>IA-32 Processor Architecture</a:t>
            </a:r>
          </a:p>
          <a:p>
            <a:r>
              <a:rPr lang="en-US" altLang="ko-KR" sz="3200" dirty="0">
                <a:ea typeface="굴림" charset="-127"/>
              </a:rPr>
              <a:t>IA-32 Memory Management</a:t>
            </a:r>
          </a:p>
          <a:p>
            <a:r>
              <a:rPr lang="en-US" altLang="ko-KR" sz="3200" dirty="0">
                <a:ea typeface="굴림" charset="-127"/>
              </a:rPr>
              <a:t>Components of an IA-32 Microcomputer</a:t>
            </a:r>
          </a:p>
          <a:p>
            <a:r>
              <a:rPr lang="en-US" altLang="ko-KR" sz="3200" b="1" dirty="0">
                <a:solidFill>
                  <a:srgbClr val="FF0000"/>
                </a:solidFill>
                <a:ea typeface="굴림" charset="-127"/>
              </a:rPr>
              <a:t>Input-Output System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Levels of Input-Output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Level 3: High-level language function</a:t>
            </a:r>
          </a:p>
          <a:p>
            <a:pPr lvl="1"/>
            <a:r>
              <a:rPr lang="en-US" altLang="ko-KR" sz="2000">
                <a:ea typeface="굴림" charset="-127"/>
              </a:rPr>
              <a:t>examples: C++, Java</a:t>
            </a:r>
          </a:p>
          <a:p>
            <a:pPr lvl="1"/>
            <a:r>
              <a:rPr lang="en-US" altLang="ko-KR" sz="2000">
                <a:ea typeface="굴림" charset="-127"/>
              </a:rPr>
              <a:t>portable, convenient, not always the fastest</a:t>
            </a:r>
          </a:p>
          <a:p>
            <a:r>
              <a:rPr lang="en-US" altLang="ko-KR">
                <a:ea typeface="굴림" charset="-127"/>
              </a:rPr>
              <a:t>Level 2: Operating system</a:t>
            </a:r>
          </a:p>
          <a:p>
            <a:pPr lvl="1"/>
            <a:r>
              <a:rPr lang="en-US" altLang="ko-KR" sz="2000">
                <a:ea typeface="굴림" charset="-127"/>
              </a:rPr>
              <a:t>Application Programming Interface (API)</a:t>
            </a:r>
          </a:p>
          <a:p>
            <a:pPr lvl="1"/>
            <a:r>
              <a:rPr lang="en-US" altLang="ko-KR" sz="2000">
                <a:ea typeface="굴림" charset="-127"/>
              </a:rPr>
              <a:t>extended capabilities, lots of details to master</a:t>
            </a:r>
          </a:p>
          <a:p>
            <a:r>
              <a:rPr lang="en-US" altLang="ko-KR">
                <a:ea typeface="굴림" charset="-127"/>
              </a:rPr>
              <a:t>Level 1: BIOS</a:t>
            </a:r>
          </a:p>
          <a:p>
            <a:pPr lvl="1"/>
            <a:r>
              <a:rPr lang="en-US" altLang="ko-KR" sz="2000">
                <a:ea typeface="굴림" charset="-127"/>
              </a:rPr>
              <a:t>drivers that communicate directly with devices</a:t>
            </a:r>
          </a:p>
          <a:p>
            <a:pPr lvl="1"/>
            <a:r>
              <a:rPr lang="en-US" altLang="ko-KR" sz="2000">
                <a:ea typeface="굴림" charset="-127"/>
              </a:rPr>
              <a:t>OS security may prevent application-level code from working at this level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1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Displaying a String of Characters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2895600" cy="213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000">
                <a:ea typeface="굴림" charset="-127"/>
              </a:rPr>
              <a:t>When a HLL program displays a string of characters, the following steps take place: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714190"/>
              </p:ext>
            </p:extLst>
          </p:nvPr>
        </p:nvGraphicFramePr>
        <p:xfrm>
          <a:off x="4139952" y="1700808"/>
          <a:ext cx="29718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VISIO" r:id="rId3" imgW="2040840" imgH="2377800" progId="Visio.Drawing.6">
                  <p:embed/>
                </p:oleObj>
              </mc:Choice>
              <mc:Fallback>
                <p:oleObj name="VISIO" r:id="rId3" imgW="2040840" imgH="237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78" t="-2127" r="5833" b="-4256"/>
                      <a:stretch>
                        <a:fillRect/>
                      </a:stretch>
                    </p:blipFill>
                    <p:spPr bwMode="auto">
                      <a:xfrm>
                        <a:off x="4139952" y="1700808"/>
                        <a:ext cx="2971800" cy="3810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1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Programming levels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1560" y="1412776"/>
            <a:ext cx="63988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Assembly language programs can perform input-output at each of the following levels:</a:t>
            </a:r>
          </a:p>
        </p:txBody>
      </p:sp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0101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2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Another View of Microcomputer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5" name="내용 개체 틀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77029106"/>
              </p:ext>
            </p:extLst>
          </p:nvPr>
        </p:nvGraphicFramePr>
        <p:xfrm>
          <a:off x="611560" y="2132856"/>
          <a:ext cx="7944453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VISIO" r:id="rId3" imgW="4395216" imgH="2031492" progId="Visio.Drawing.6">
                  <p:embed/>
                </p:oleObj>
              </mc:Choice>
              <mc:Fallback>
                <p:oleObj name="VISIO" r:id="rId3" imgW="4395216" imgH="203149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17" t="-3040" r="-1408" b="-6396"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44453" cy="367240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E4871005-D66C-482D-A899-9B16EB2F214E}" type="slidenum">
              <a:rPr kumimoji="0" lang="en-US" altLang="ko-KR" sz="1200" smtClean="0"/>
              <a:pPr eaLnBrk="1" hangingPunct="1"/>
              <a:t>6</a:t>
            </a:fld>
            <a:endParaRPr kumimoji="0" lang="en-US" altLang="ko-KR" sz="120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Basic Microcomputer Design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184576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ko-KR" dirty="0" smtClean="0"/>
              <a:t>Clock</a:t>
            </a:r>
          </a:p>
          <a:p>
            <a:pPr lvl="1" algn="just" eaLnBrk="1" hangingPunct="1"/>
            <a:r>
              <a:rPr lang="en-US" altLang="ko-KR" dirty="0" smtClean="0"/>
              <a:t> every operation is synchronized by clock</a:t>
            </a:r>
          </a:p>
          <a:p>
            <a:pPr lvl="1" algn="just" eaLnBrk="1" hangingPunct="1"/>
            <a:endParaRPr lang="en-US" altLang="ko-KR" dirty="0" smtClean="0"/>
          </a:p>
          <a:p>
            <a:pPr lvl="1" algn="just" eaLnBrk="1" hangingPunct="1"/>
            <a:endParaRPr lang="en-US" altLang="ko-KR" dirty="0" smtClean="0"/>
          </a:p>
          <a:p>
            <a:pPr marL="685800" lvl="2" indent="0" algn="just" eaLnBrk="1" hangingPunct="1">
              <a:buNone/>
            </a:pPr>
            <a:endParaRPr lang="en-US" altLang="ko-KR" dirty="0" smtClean="0"/>
          </a:p>
          <a:p>
            <a:pPr algn="just" eaLnBrk="1" hangingPunct="1"/>
            <a:r>
              <a:rPr lang="en-US" altLang="ko-KR" dirty="0" smtClean="0"/>
              <a:t>Instruction execution cycle</a:t>
            </a:r>
          </a:p>
          <a:p>
            <a:pPr lvl="1" algn="just" eaLnBrk="1" hangingPunct="1"/>
            <a:r>
              <a:rPr lang="en-US" altLang="ko-KR" i="1" dirty="0" smtClean="0">
                <a:solidFill>
                  <a:schemeClr val="tx1"/>
                </a:solidFill>
              </a:rPr>
              <a:t>Fetch</a:t>
            </a:r>
          </a:p>
          <a:p>
            <a:pPr lvl="1" algn="just" eaLnBrk="1" hangingPunct="1"/>
            <a:r>
              <a:rPr lang="en-US" altLang="ko-KR" i="1" dirty="0" smtClean="0">
                <a:solidFill>
                  <a:schemeClr val="tx1"/>
                </a:solidFill>
              </a:rPr>
              <a:t>Decode</a:t>
            </a:r>
          </a:p>
          <a:p>
            <a:pPr lvl="1" algn="just" eaLnBrk="1" hangingPunct="1"/>
            <a:r>
              <a:rPr lang="en-US" altLang="ko-KR" dirty="0" smtClean="0">
                <a:solidFill>
                  <a:srgbClr val="FF0000"/>
                </a:solidFill>
              </a:rPr>
              <a:t>Operand fetch</a:t>
            </a:r>
          </a:p>
          <a:p>
            <a:pPr lvl="1" algn="just" eaLnBrk="1" hangingPunct="1"/>
            <a:r>
              <a:rPr lang="en-US" altLang="ko-KR" i="1" dirty="0" smtClean="0">
                <a:solidFill>
                  <a:schemeClr val="tx1"/>
                </a:solidFill>
              </a:rPr>
              <a:t>Execute</a:t>
            </a:r>
            <a:r>
              <a:rPr lang="en-US" altLang="ko-KR" dirty="0" smtClean="0"/>
              <a:t>: ALU execution</a:t>
            </a:r>
          </a:p>
          <a:p>
            <a:pPr lvl="1" algn="just" eaLnBrk="1" hangingPunct="1"/>
            <a:r>
              <a:rPr lang="en-US" altLang="ko-KR" dirty="0" smtClean="0">
                <a:solidFill>
                  <a:srgbClr val="FF0000"/>
                </a:solidFill>
              </a:rPr>
              <a:t>Write back</a:t>
            </a:r>
            <a:r>
              <a:rPr lang="en-US" altLang="ko-KR" dirty="0" smtClean="0"/>
              <a:t> (store output operand)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105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9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Overview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General Concepts</a:t>
            </a:r>
          </a:p>
          <a:p>
            <a:r>
              <a:rPr lang="en-US" altLang="ko-KR" sz="3200" b="1" dirty="0">
                <a:solidFill>
                  <a:srgbClr val="FF0000"/>
                </a:solidFill>
                <a:ea typeface="굴림" charset="-127"/>
              </a:rPr>
              <a:t>IA-32 Processor Architecture</a:t>
            </a:r>
          </a:p>
          <a:p>
            <a:r>
              <a:rPr lang="en-US" altLang="ko-KR" sz="3200" dirty="0">
                <a:ea typeface="굴림" charset="-127"/>
              </a:rPr>
              <a:t>IA-32 Memory Management</a:t>
            </a:r>
          </a:p>
          <a:p>
            <a:r>
              <a:rPr lang="en-US" altLang="ko-KR" sz="3200" dirty="0">
                <a:ea typeface="굴림" charset="-127"/>
              </a:rPr>
              <a:t>Components of an IA-32 Microcomputer</a:t>
            </a:r>
          </a:p>
          <a:p>
            <a:r>
              <a:rPr lang="en-US" altLang="ko-KR" sz="3200" dirty="0">
                <a:ea typeface="굴림" charset="-127"/>
              </a:rPr>
              <a:t>Input-Output System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2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36C16D6D-1EA8-45F5-B8B3-DFC64AC37917}" type="slidenum">
              <a:rPr kumimoji="0" lang="en-US" altLang="ko-KR" sz="1200" smtClean="0"/>
              <a:pPr eaLnBrk="1" hangingPunct="1"/>
              <a:t>8</a:t>
            </a:fld>
            <a:endParaRPr kumimoji="0" lang="en-US" altLang="ko-KR" sz="120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Pentium CPU Block Diagram</a:t>
            </a:r>
          </a:p>
        </p:txBody>
      </p:sp>
      <p:sp>
        <p:nvSpPr>
          <p:cNvPr id="8229" name="TextBox 36"/>
          <p:cNvSpPr txBox="1">
            <a:spLocks noChangeArrowheads="1"/>
          </p:cNvSpPr>
          <p:nvPr/>
        </p:nvSpPr>
        <p:spPr bwMode="auto">
          <a:xfrm>
            <a:off x="4929188" y="5715000"/>
            <a:ext cx="3065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/>
              <a:t>Multi-stage Pipeline</a:t>
            </a:r>
            <a:endParaRPr lang="ko-KR" altLang="en-US" sz="2400" b="1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0" y="1700808"/>
            <a:ext cx="6626225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95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625BF8B-AC78-4DF0-90F8-996C3C2BC377}" type="slidenum">
              <a:rPr kumimoji="0" lang="en-US" altLang="ko-KR" sz="1200" smtClean="0"/>
              <a:pPr eaLnBrk="1" hangingPunct="1"/>
              <a:t>9</a:t>
            </a:fld>
            <a:endParaRPr kumimoji="0" lang="en-US" altLang="ko-KR" sz="120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Basic Microcomputer Design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 eaLnBrk="1" hangingPunct="1"/>
            <a:r>
              <a:rPr lang="en-US" altLang="ko-KR" dirty="0" smtClean="0"/>
              <a:t>Multi-stage pipeline</a:t>
            </a:r>
          </a:p>
          <a:p>
            <a:pPr lvl="1" algn="just" eaLnBrk="1" hangingPunct="1"/>
            <a:r>
              <a:rPr lang="en-US" altLang="ko-KR" i="1" dirty="0" smtClean="0">
                <a:solidFill>
                  <a:schemeClr val="tx1"/>
                </a:solidFill>
              </a:rPr>
              <a:t>Each step</a:t>
            </a:r>
            <a:r>
              <a:rPr lang="en-US" altLang="ko-KR" dirty="0" smtClean="0"/>
              <a:t> in instruction cycle </a:t>
            </a:r>
            <a:r>
              <a:rPr lang="en-US" altLang="ko-KR" i="1" dirty="0" smtClean="0">
                <a:solidFill>
                  <a:schemeClr val="tx1"/>
                </a:solidFill>
              </a:rPr>
              <a:t>takes one clock cycle</a:t>
            </a:r>
          </a:p>
          <a:p>
            <a:pPr lvl="1" algn="just" eaLnBrk="1" hangingPunct="1"/>
            <a:r>
              <a:rPr lang="en-US" altLang="ko-KR" dirty="0" smtClean="0"/>
              <a:t>IA-32 processor: </a:t>
            </a:r>
            <a:r>
              <a:rPr lang="en-US" altLang="ko-KR" u="sng" dirty="0" smtClean="0"/>
              <a:t>pipelined with 6-stage execution cycle</a:t>
            </a:r>
          </a:p>
          <a:p>
            <a:pPr lvl="1" algn="just" eaLnBrk="1" hangingPunct="1"/>
            <a:r>
              <a:rPr lang="en-US" altLang="ko-KR" dirty="0" smtClean="0"/>
              <a:t>Bus interface unit (BIU): memory access &amp; I/O access</a:t>
            </a:r>
          </a:p>
          <a:p>
            <a:pPr lvl="1" algn="just" eaLnBrk="1" hangingPunct="1"/>
            <a:r>
              <a:rPr lang="en-US" altLang="ko-KR" dirty="0" smtClean="0"/>
              <a:t>Code fetch unit: get instructions from BIU &amp; put into I-queue</a:t>
            </a:r>
          </a:p>
          <a:p>
            <a:pPr lvl="1" algn="just" eaLnBrk="1" hangingPunct="1"/>
            <a:r>
              <a:rPr lang="en-US" altLang="ko-KR" dirty="0" smtClean="0"/>
              <a:t>Decode unit: decode instructions from I-queue &amp; translate into micro-code</a:t>
            </a:r>
          </a:p>
          <a:p>
            <a:pPr lvl="1" algn="just" eaLnBrk="1" hangingPunct="1"/>
            <a:r>
              <a:rPr lang="en-US" altLang="ko-KR" dirty="0" smtClean="0"/>
              <a:t>Execution unit: executes micro-code instructions</a:t>
            </a:r>
          </a:p>
          <a:p>
            <a:pPr lvl="1" algn="just" eaLnBrk="1" hangingPunct="1"/>
            <a:r>
              <a:rPr lang="en-US" altLang="ko-KR" dirty="0" smtClean="0"/>
              <a:t>Segment unit: translate logical address into linear address</a:t>
            </a:r>
          </a:p>
          <a:p>
            <a:pPr lvl="1" algn="just" eaLnBrk="1" hangingPunct="1"/>
            <a:r>
              <a:rPr lang="en-US" altLang="ko-KR" dirty="0" smtClean="0"/>
              <a:t>Paging unit: translate linear address into physical address  </a:t>
            </a:r>
          </a:p>
        </p:txBody>
      </p:sp>
    </p:spTree>
    <p:extLst>
      <p:ext uri="{BB962C8B-B14F-4D97-AF65-F5344CB8AC3E}">
        <p14:creationId xmlns:p14="http://schemas.microsoft.com/office/powerpoint/2010/main" val="10776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3025</TotalTime>
  <Words>2583</Words>
  <Application>Microsoft Office PowerPoint</Application>
  <PresentationFormat>화면 슬라이드 쇼(4:3)</PresentationFormat>
  <Paragraphs>806</Paragraphs>
  <Slides>49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가을</vt:lpstr>
      <vt:lpstr>VISIO</vt:lpstr>
      <vt:lpstr>Chapter 2: x86 Processor Architecture</vt:lpstr>
      <vt:lpstr>Chapter Overview</vt:lpstr>
      <vt:lpstr>Basic Microcomputer Design</vt:lpstr>
      <vt:lpstr>Basic Microcomputer Design</vt:lpstr>
      <vt:lpstr>Another View of Microcomputer</vt:lpstr>
      <vt:lpstr>Basic Microcomputer Design</vt:lpstr>
      <vt:lpstr>Chapter Overview</vt:lpstr>
      <vt:lpstr>Pentium CPU Block Diagram</vt:lpstr>
      <vt:lpstr>Basic Microcomputer Design</vt:lpstr>
      <vt:lpstr>Pipelining: Its Natural!</vt:lpstr>
      <vt:lpstr>Sequential Laundry</vt:lpstr>
      <vt:lpstr>Pipelined Laundry</vt:lpstr>
      <vt:lpstr>Applied to Computer Design</vt:lpstr>
      <vt:lpstr>6-stage non-pipelined processor</vt:lpstr>
      <vt:lpstr>6-stage pipelined processor</vt:lpstr>
      <vt:lpstr>Superscalar processor: 2 or more pipelines</vt:lpstr>
      <vt:lpstr>Superscalar processor: u-pipeline &amp; v-pipeline</vt:lpstr>
      <vt:lpstr>Reading from Memory</vt:lpstr>
      <vt:lpstr>Cache Memory</vt:lpstr>
      <vt:lpstr>Program Execution</vt:lpstr>
      <vt:lpstr>IA-32 Processor Architecture</vt:lpstr>
      <vt:lpstr>16-bit Intel Processor Architecture</vt:lpstr>
      <vt:lpstr>16-bit Intel Processor Architecture</vt:lpstr>
      <vt:lpstr>16-bit Intel Processor Architecture</vt:lpstr>
      <vt:lpstr>16-bit Intel Processor Architecture </vt:lpstr>
      <vt:lpstr>IA-32 Intel Processor Architecture </vt:lpstr>
      <vt:lpstr>IA-32 Intel Processor Architecture </vt:lpstr>
      <vt:lpstr>Chapter Overview</vt:lpstr>
      <vt:lpstr>Memory Addressing: real addressing mode</vt:lpstr>
      <vt:lpstr>Memory Addressing: real addressing mode</vt:lpstr>
      <vt:lpstr>Memory Addressing</vt:lpstr>
      <vt:lpstr>System Memory Map</vt:lpstr>
      <vt:lpstr>Operating System &amp; Memory</vt:lpstr>
      <vt:lpstr>Operating System &amp; Memory</vt:lpstr>
      <vt:lpstr>Chapter Overview</vt:lpstr>
      <vt:lpstr>Components of an IA-32 Microcomputer</vt:lpstr>
      <vt:lpstr>Motherboard</vt:lpstr>
      <vt:lpstr>Intel D850MD Motherboard</vt:lpstr>
      <vt:lpstr>Intel 965 Express Chipset</vt:lpstr>
      <vt:lpstr>Video Output</vt:lpstr>
      <vt:lpstr>Sample Video Controller (ATI Corp.)</vt:lpstr>
      <vt:lpstr>Memory</vt:lpstr>
      <vt:lpstr>Input-Output Ports</vt:lpstr>
      <vt:lpstr>Input-Output Ports (cont)</vt:lpstr>
      <vt:lpstr>Device Interfaces</vt:lpstr>
      <vt:lpstr>Chapter Overview</vt:lpstr>
      <vt:lpstr>Levels of Input-Output</vt:lpstr>
      <vt:lpstr>Displaying a String of Characters</vt:lpstr>
      <vt:lpstr>Programming levels</vt:lpstr>
    </vt:vector>
  </TitlesOfParts>
  <Company>병렬처리연구실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72</cp:revision>
  <dcterms:created xsi:type="dcterms:W3CDTF">2000-02-11T06:42:51Z</dcterms:created>
  <dcterms:modified xsi:type="dcterms:W3CDTF">2015-03-25T08:40:25Z</dcterms:modified>
</cp:coreProperties>
</file>