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99" r:id="rId3"/>
    <p:sldId id="388" r:id="rId4"/>
    <p:sldId id="354" r:id="rId5"/>
    <p:sldId id="355" r:id="rId6"/>
    <p:sldId id="356" r:id="rId7"/>
    <p:sldId id="389" r:id="rId8"/>
    <p:sldId id="357" r:id="rId9"/>
    <p:sldId id="358" r:id="rId10"/>
    <p:sldId id="359" r:id="rId11"/>
    <p:sldId id="384" r:id="rId12"/>
    <p:sldId id="361" r:id="rId13"/>
    <p:sldId id="362" r:id="rId14"/>
    <p:sldId id="363" r:id="rId15"/>
    <p:sldId id="364" r:id="rId16"/>
    <p:sldId id="360" r:id="rId17"/>
    <p:sldId id="385" r:id="rId18"/>
    <p:sldId id="365" r:id="rId19"/>
    <p:sldId id="366" r:id="rId20"/>
    <p:sldId id="367" r:id="rId21"/>
    <p:sldId id="386" r:id="rId22"/>
    <p:sldId id="369" r:id="rId23"/>
    <p:sldId id="383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87" r:id="rId32"/>
    <p:sldId id="377" r:id="rId33"/>
    <p:sldId id="378" r:id="rId34"/>
    <p:sldId id="379" r:id="rId35"/>
    <p:sldId id="380" r:id="rId36"/>
    <p:sldId id="381" r:id="rId37"/>
    <p:sldId id="382" r:id="rId3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C57"/>
    <a:srgbClr val="FF0000"/>
    <a:srgbClr val="FF9999"/>
    <a:srgbClr val="FFFFCC"/>
    <a:srgbClr val="69FBF4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13" autoAdjust="0"/>
  </p:normalViewPr>
  <p:slideViewPr>
    <p:cSldViewPr>
      <p:cViewPr varScale="1">
        <p:scale>
          <a:sx n="178" d="100"/>
          <a:sy n="178" d="100"/>
        </p:scale>
        <p:origin x="-16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C8D693A-702A-4704-B957-2B03E2B945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9715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F9885A7-DCD2-4229-B2F3-426D14311C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0613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4CA0C64-28DA-4783-B82F-5C9D12CFD14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CS1-</a:t>
            </a:r>
            <a:fld id="{7A4C6D23-204F-4367-A879-4577F6EE5BE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CS1-</a:t>
            </a:r>
            <a:fld id="{E838552C-3E0D-4D3C-9529-C1D42E9966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9663DEC-24DB-4DE5-A269-6F93E30A67A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ko-KR" smtClean="0"/>
              <a:t>CS1-</a:t>
            </a:r>
            <a:fld id="{DF312EC3-70B9-4FAC-ACC6-0E971E9C7CD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ko-KR" smtClean="0"/>
              <a:t>CS1-</a:t>
            </a:r>
            <a:fld id="{12D08AEB-8EE5-4E2C-9135-26B7CE201F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dirty="0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72A05BC4-DF5C-4887-8720-7395737157A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1D5A8C8E-BE81-4001-949D-69285FA30A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DF095F6F-95AF-4775-B973-5CA2B721D60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CD51BE42-CD22-45DF-B08C-A50A7E1F22B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Text Box 11"/>
          <p:cNvSpPr txBox="1">
            <a:spLocks noChangeArrowheads="1"/>
          </p:cNvSpPr>
          <p:nvPr userDrawn="1"/>
        </p:nvSpPr>
        <p:spPr bwMode="auto">
          <a:xfrm>
            <a:off x="303213" y="6564313"/>
            <a:ext cx="1289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i="1"/>
              <a:t>Computer Systems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5656" y="1628800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charset="-127"/>
              </a:rPr>
              <a:t>Chapter </a:t>
            </a:r>
            <a:r>
              <a:rPr lang="en-US" altLang="ko-KR" dirty="0" smtClean="0">
                <a:ea typeface="굴림" charset="-127"/>
              </a:rPr>
              <a:t>3: Assembly language fundamentals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648" y="3933056"/>
            <a:ext cx="6400800" cy="20574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Computer Systems (CSI2107-02)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YONSEI UNIVERSITY</a:t>
            </a:r>
          </a:p>
          <a:p>
            <a:pPr eaLnBrk="1" hangingPunct="1"/>
            <a:r>
              <a:rPr lang="en-US" altLang="ko-KR" dirty="0" smtClean="0"/>
              <a:t>Spring 2015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286000" y="6027003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(Courtesy of Prof. Shin-Dug Kim in YU</a:t>
            </a:r>
          </a:p>
          <a:p>
            <a:r>
              <a:rPr lang="en-US" altLang="ko-KR" dirty="0" smtClean="0"/>
              <a:t>and Textbook Author)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u="none" smtClean="0"/>
              <a:t>CS3-</a:t>
            </a:r>
            <a:fld id="{15601629-86B1-4C5A-970C-64AD29DBFB64}" type="slidenum">
              <a:rPr kumimoji="0" lang="en-US" altLang="ko-KR" sz="1200" u="none" smtClean="0"/>
              <a:pPr eaLnBrk="1" hangingPunct="1"/>
              <a:t>10</a:t>
            </a:fld>
            <a:endParaRPr kumimoji="0" lang="en-US" altLang="ko-KR" sz="1200" u="none" smtClean="0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mtClean="0"/>
              <a:t>Basic Elements of Assembly Language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84784"/>
            <a:ext cx="8686800" cy="5256584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ko-KR" dirty="0" smtClean="0"/>
              <a:t>Instruction mnemonics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dirty="0" smtClean="0"/>
              <a:t>MOV  move one value to another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dirty="0" smtClean="0"/>
              <a:t>ADD   </a:t>
            </a:r>
            <a:r>
              <a:rPr lang="en-US" altLang="ko-KR" dirty="0" err="1" smtClean="0"/>
              <a:t>add</a:t>
            </a:r>
            <a:r>
              <a:rPr lang="en-US" altLang="ko-KR" dirty="0" smtClean="0"/>
              <a:t> two values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dirty="0" smtClean="0"/>
              <a:t>SUB   subtract one value from another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dirty="0" smtClean="0"/>
              <a:t>MUL   multiply two values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dirty="0" smtClean="0"/>
              <a:t>JMP   jump to a new location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dirty="0" smtClean="0"/>
              <a:t>Operands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dirty="0" smtClean="0"/>
              <a:t>Register (ax), memory data (count), constant expression (96 or 2+4)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dirty="0" err="1" smtClean="0"/>
              <a:t>stc</a:t>
            </a:r>
            <a:r>
              <a:rPr lang="en-US" altLang="ko-KR" dirty="0" smtClean="0"/>
              <a:t>;  </a:t>
            </a:r>
            <a:r>
              <a:rPr lang="en-US" altLang="ko-KR" dirty="0" err="1" smtClean="0"/>
              <a:t>inc</a:t>
            </a:r>
            <a:r>
              <a:rPr lang="en-US" altLang="ko-KR" dirty="0" smtClean="0"/>
              <a:t>  ax;  </a:t>
            </a:r>
            <a:r>
              <a:rPr lang="en-US" altLang="ko-KR" dirty="0" err="1" smtClean="0"/>
              <a:t>mov</a:t>
            </a:r>
            <a:r>
              <a:rPr lang="en-US" altLang="ko-KR" dirty="0" smtClean="0"/>
              <a:t>  count, </a:t>
            </a:r>
            <a:r>
              <a:rPr lang="en-US" altLang="ko-KR" dirty="0" err="1" smtClean="0"/>
              <a:t>bx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imul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eax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ebx</a:t>
            </a:r>
            <a:r>
              <a:rPr lang="en-US" altLang="ko-KR" dirty="0" smtClean="0"/>
              <a:t>, 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dirty="0" smtClean="0"/>
              <a:t>Comments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dirty="0" smtClean="0"/>
              <a:t>short description of program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dirty="0" smtClean="0"/>
              <a:t>Single-line comments: Semicolon “;”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dirty="0" smtClean="0"/>
              <a:t>Block comments: directive COMMENT and a user-specified symbol (comments) the same symbol</a:t>
            </a:r>
          </a:p>
          <a:p>
            <a:pPr lvl="2">
              <a:lnSpc>
                <a:spcPct val="110000"/>
              </a:lnSpc>
            </a:pPr>
            <a:r>
              <a:rPr lang="en-US" altLang="ko-KR" dirty="0" smtClean="0"/>
              <a:t>COMMENT    ! (&amp;)</a:t>
            </a:r>
          </a:p>
          <a:p>
            <a:pPr lvl="1" eaLnBrk="1" hangingPunct="1">
              <a:lnSpc>
                <a:spcPct val="110000"/>
              </a:lnSpc>
              <a:buFont typeface="Wingdings 2" pitchFamily="18" charset="2"/>
              <a:buNone/>
            </a:pPr>
            <a:r>
              <a:rPr lang="en-US" altLang="ko-KR" dirty="0" smtClean="0"/>
              <a:t>            This is a comment.  ! (&amp;)</a:t>
            </a:r>
          </a:p>
        </p:txBody>
      </p:sp>
    </p:spTree>
    <p:extLst>
      <p:ext uri="{BB962C8B-B14F-4D97-AF65-F5344CB8AC3E}">
        <p14:creationId xmlns:p14="http://schemas.microsoft.com/office/powerpoint/2010/main" val="31544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smtClean="0"/>
              <a:t>CS2-</a:t>
            </a:r>
            <a:fld id="{93985D8F-D350-41BE-81F0-A8F72CE73FA0}" type="slidenum">
              <a:rPr kumimoji="0" lang="en-US" altLang="ko-KR" sz="1200" smtClean="0"/>
              <a:pPr eaLnBrk="1" hangingPunct="1"/>
              <a:t>11</a:t>
            </a:fld>
            <a:endParaRPr kumimoji="0" lang="en-US" altLang="ko-KR" sz="120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Chapter Overview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 smtClean="0"/>
              <a:t>Basic Elements of Assembly Language</a:t>
            </a:r>
          </a:p>
          <a:p>
            <a:pPr eaLnBrk="1" hangingPunct="1"/>
            <a:r>
              <a:rPr lang="en-US" altLang="ko-KR" b="1" dirty="0" smtClean="0">
                <a:solidFill>
                  <a:srgbClr val="FF0000"/>
                </a:solidFill>
              </a:rPr>
              <a:t>Sample Program: Adding 3 Integers</a:t>
            </a:r>
          </a:p>
          <a:p>
            <a:pPr eaLnBrk="1" hangingPunct="1"/>
            <a:r>
              <a:rPr lang="en-US" altLang="ko-KR" dirty="0" smtClean="0"/>
              <a:t>Assembling, Linking, and Running</a:t>
            </a:r>
          </a:p>
          <a:p>
            <a:pPr eaLnBrk="1" hangingPunct="1"/>
            <a:r>
              <a:rPr lang="en-US" altLang="ko-KR" dirty="0" smtClean="0"/>
              <a:t>Defining Data</a:t>
            </a:r>
          </a:p>
          <a:p>
            <a:pPr eaLnBrk="1" hangingPunct="1"/>
            <a:r>
              <a:rPr lang="en-US" altLang="ko-KR" dirty="0" smtClean="0"/>
              <a:t>Symbolic Constants</a:t>
            </a:r>
          </a:p>
        </p:txBody>
      </p:sp>
    </p:spTree>
    <p:extLst>
      <p:ext uri="{BB962C8B-B14F-4D97-AF65-F5344CB8AC3E}">
        <p14:creationId xmlns:p14="http://schemas.microsoft.com/office/powerpoint/2010/main" val="118945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u="none" smtClean="0"/>
              <a:t>CS3-</a:t>
            </a:r>
            <a:fld id="{E0988BF5-01C5-408E-8138-B314CDC646E0}" type="slidenum">
              <a:rPr kumimoji="0" lang="en-US" altLang="ko-KR" sz="1200" u="none" smtClean="0"/>
              <a:pPr eaLnBrk="1" hangingPunct="1"/>
              <a:t>12</a:t>
            </a:fld>
            <a:endParaRPr kumimoji="0" lang="en-US" altLang="ko-KR" sz="1200" u="none" smtClean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mtClean="0"/>
              <a:t>Sample: Adding 3-Integers Program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84784"/>
            <a:ext cx="4800600" cy="5144616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z="2100" dirty="0" smtClean="0"/>
              <a:t>TITLE Add and Subtract  (AddSub.asm)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21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/>
              <a:t>;this program is for 32-bit integer </a:t>
            </a:r>
            <a:r>
              <a:rPr lang="en-US" altLang="ko-KR" sz="2000" dirty="0" err="1" smtClean="0"/>
              <a:t>Calc</a:t>
            </a:r>
            <a:endParaRPr lang="en-US" altLang="ko-KR" sz="20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100" dirty="0" smtClean="0">
                <a:solidFill>
                  <a:srgbClr val="002060"/>
                </a:solidFill>
              </a:rPr>
              <a:t>INCLUDE  Irvine32.inc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100" dirty="0" smtClean="0"/>
              <a:t>.CODE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100" dirty="0" smtClean="0"/>
              <a:t>main </a:t>
            </a:r>
            <a:r>
              <a:rPr lang="en-US" altLang="ko-KR" sz="2100" dirty="0" smtClean="0">
                <a:solidFill>
                  <a:srgbClr val="0070C0"/>
                </a:solidFill>
              </a:rPr>
              <a:t>PROC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100" dirty="0" smtClean="0"/>
              <a:t>      MOV  EAX,10000h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100" dirty="0" smtClean="0"/>
              <a:t>      ADD   EAX,40000h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100" dirty="0" smtClean="0"/>
              <a:t>      SUB    EAX,20000h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100" dirty="0" smtClean="0"/>
              <a:t>      CALL   </a:t>
            </a:r>
            <a:r>
              <a:rPr lang="en-US" altLang="ko-KR" sz="2100" dirty="0" err="1" smtClean="0"/>
              <a:t>DumpRegs</a:t>
            </a:r>
            <a:r>
              <a:rPr lang="en-US" altLang="ko-KR" sz="2100" dirty="0" smtClean="0"/>
              <a:t> ; display </a:t>
            </a:r>
            <a:r>
              <a:rPr lang="en-US" altLang="ko-KR" sz="2100" dirty="0" err="1" smtClean="0"/>
              <a:t>regs</a:t>
            </a:r>
            <a:endParaRPr lang="en-US" altLang="ko-KR" sz="21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100" dirty="0" smtClean="0"/>
              <a:t>      exit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100" dirty="0" smtClean="0"/>
              <a:t>main </a:t>
            </a:r>
            <a:r>
              <a:rPr lang="en-US" altLang="ko-KR" sz="2100" dirty="0" smtClean="0">
                <a:solidFill>
                  <a:srgbClr val="0070C0"/>
                </a:solidFill>
              </a:rPr>
              <a:t>ENDP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100" dirty="0" smtClean="0">
                <a:solidFill>
                  <a:srgbClr val="FF0000"/>
                </a:solidFill>
              </a:rPr>
              <a:t>END</a:t>
            </a:r>
            <a:r>
              <a:rPr lang="en-US" altLang="ko-KR" sz="2100" dirty="0" smtClean="0"/>
              <a:t> main</a:t>
            </a:r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4355976" y="1196752"/>
            <a:ext cx="0" cy="56612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49216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735078"/>
              </p:ext>
            </p:extLst>
          </p:nvPr>
        </p:nvGraphicFramePr>
        <p:xfrm>
          <a:off x="4503471" y="1547730"/>
          <a:ext cx="4411216" cy="5279260"/>
        </p:xfrm>
        <a:graphic>
          <a:graphicData uri="http://schemas.openxmlformats.org/drawingml/2006/table">
            <a:tbl>
              <a:tblPr/>
              <a:tblGrid>
                <a:gridCol w="1224135"/>
                <a:gridCol w="3187081"/>
              </a:tblGrid>
              <a:tr h="3262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Directive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Description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57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END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End of program assembly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645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ENDP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End of procedure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81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INCLUDE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Copies definitions/setup info from Irvine32.inc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7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PROC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Beginning of a procedure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7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TITLE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Entire line as comments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7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.CODE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Mark the beginning of the code segment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7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.DATA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Mark the beginning of the data segment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7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exit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MS-window function to halt program execution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2326" name="Text Box 40"/>
          <p:cNvSpPr txBox="1">
            <a:spLocks noChangeArrowheads="1"/>
          </p:cNvSpPr>
          <p:nvPr/>
        </p:nvSpPr>
        <p:spPr bwMode="auto">
          <a:xfrm>
            <a:off x="4859497" y="1196752"/>
            <a:ext cx="3886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2100" b="1" u="none" dirty="0">
                <a:solidFill>
                  <a:srgbClr val="000000"/>
                </a:solidFill>
                <a:latin typeface="Times New Roman" pitchFamily="18" charset="0"/>
              </a:rPr>
              <a:t>Standard Assembler Directive</a:t>
            </a:r>
          </a:p>
        </p:txBody>
      </p:sp>
    </p:spTree>
    <p:extLst>
      <p:ext uri="{BB962C8B-B14F-4D97-AF65-F5344CB8AC3E}">
        <p14:creationId xmlns:p14="http://schemas.microsoft.com/office/powerpoint/2010/main" val="38358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u="none" smtClean="0"/>
              <a:t>CS3-</a:t>
            </a:r>
            <a:fld id="{6AD2C376-5758-4A89-8977-BFC40ACF02A0}" type="slidenum">
              <a:rPr kumimoji="0" lang="en-US" altLang="ko-KR" sz="1200" u="none" smtClean="0"/>
              <a:pPr eaLnBrk="1" hangingPunct="1"/>
              <a:t>13</a:t>
            </a:fld>
            <a:endParaRPr kumimoji="0" lang="en-US" altLang="ko-KR" sz="1200" u="none" smtClean="0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mtClean="0"/>
              <a:t>Sample: Adding 3-Integers Program</a:t>
            </a:r>
          </a:p>
        </p:txBody>
      </p:sp>
      <p:sp>
        <p:nvSpPr>
          <p:cNvPr id="13316" name="Rectangle 3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ko-KR" dirty="0" smtClean="0"/>
              <a:t>Program output</a:t>
            </a:r>
          </a:p>
          <a:p>
            <a:pPr lvl="1" eaLnBrk="1" hangingPunct="1"/>
            <a:r>
              <a:rPr lang="en-US" altLang="ko-KR" dirty="0" smtClean="0"/>
              <a:t>Output by call to </a:t>
            </a:r>
            <a:r>
              <a:rPr lang="en-US" altLang="ko-KR" dirty="0" err="1" smtClean="0"/>
              <a:t>DumpRegs</a:t>
            </a:r>
            <a:endParaRPr lang="en-US" altLang="ko-KR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EAX=00030000  EBX=7FFDF000  ECX=00000101  EDX=FFFFFFFF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ESI=00000000   EDI=00000000   EBP=0012FFF0  ESP=0012FFC4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EIP=00401024   EFL=00000206  CF=0  SF=0  ZF=0  OF=0</a:t>
            </a:r>
          </a:p>
          <a:p>
            <a:pPr lvl="1" eaLnBrk="1" hangingPunct="1"/>
            <a:r>
              <a:rPr lang="en-US" altLang="ko-KR" dirty="0" smtClean="0"/>
              <a:t>First two row: values of 32-bit registers</a:t>
            </a:r>
          </a:p>
          <a:p>
            <a:pPr lvl="1" eaLnBrk="1" hangingPunct="1"/>
            <a:r>
              <a:rPr lang="en-US" altLang="ko-KR" dirty="0" smtClean="0"/>
              <a:t>EIP: extended instruction pointer</a:t>
            </a:r>
          </a:p>
          <a:p>
            <a:pPr lvl="1" eaLnBrk="1" hangingPunct="1"/>
            <a:r>
              <a:rPr lang="en-US" altLang="ko-KR" dirty="0" smtClean="0"/>
              <a:t>EFL: extended flag register</a:t>
            </a:r>
          </a:p>
          <a:p>
            <a:pPr eaLnBrk="1" hangingPunct="1"/>
            <a:r>
              <a:rPr lang="en-US" altLang="ko-KR" dirty="0" smtClean="0"/>
              <a:t>Segments: organized around segments</a:t>
            </a:r>
          </a:p>
          <a:p>
            <a:pPr lvl="1" eaLnBrk="1" hangingPunct="1"/>
            <a:r>
              <a:rPr lang="en-US" altLang="ko-KR" dirty="0" smtClean="0"/>
              <a:t>Code: contains executable instructions</a:t>
            </a:r>
          </a:p>
          <a:p>
            <a:pPr lvl="1" eaLnBrk="1" hangingPunct="1"/>
            <a:r>
              <a:rPr lang="en-US" altLang="ko-KR" dirty="0" smtClean="0"/>
              <a:t>Data: holds variables</a:t>
            </a:r>
          </a:p>
          <a:p>
            <a:pPr lvl="1" eaLnBrk="1" hangingPunct="1"/>
            <a:r>
              <a:rPr lang="en-US" altLang="ko-KR" dirty="0" smtClean="0"/>
              <a:t>Stack: holds (procedure) parameters or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322629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u="none" smtClean="0"/>
              <a:t>CS3-</a:t>
            </a:r>
            <a:fld id="{DA69457A-D9FB-49F4-82D1-42B6F31BB7D7}" type="slidenum">
              <a:rPr kumimoji="0" lang="en-US" altLang="ko-KR" sz="1200" u="none" smtClean="0"/>
              <a:pPr eaLnBrk="1" hangingPunct="1"/>
              <a:t>14</a:t>
            </a:fld>
            <a:endParaRPr kumimoji="0" lang="en-US" altLang="ko-KR" sz="1200" u="none" smtClean="0"/>
          </a:p>
        </p:txBody>
      </p:sp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mtClean="0"/>
              <a:t>Sample: Adding 3-Integers Program (Actual code)</a:t>
            </a:r>
          </a:p>
        </p:txBody>
      </p:sp>
      <p:sp>
        <p:nvSpPr>
          <p:cNvPr id="1434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596752"/>
            <a:ext cx="8915400" cy="5216624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900" dirty="0" smtClean="0"/>
              <a:t>title Add and Subtract  (AddSub.asm) to see what is inside </a:t>
            </a:r>
            <a:r>
              <a:rPr lang="en-US" altLang="ko-KR" sz="1900" i="1" dirty="0" smtClean="0"/>
              <a:t>Irvine32.inc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ko-KR" sz="1900" i="1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;this program is for 32-bit integer </a:t>
            </a:r>
            <a:r>
              <a:rPr lang="en-US" altLang="ko-KR" sz="1800" dirty="0" err="1" smtClean="0"/>
              <a:t>Calc</a:t>
            </a:r>
            <a:endParaRPr lang="en-US" altLang="ko-KR" sz="1800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900" dirty="0" smtClean="0"/>
              <a:t>.386					;declare minimum CPU is 386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900" dirty="0" smtClean="0"/>
              <a:t>.MODEL  flat, </a:t>
            </a:r>
            <a:r>
              <a:rPr lang="en-US" altLang="ko-KR" sz="1900" dirty="0" err="1" smtClean="0"/>
              <a:t>stdcall</a:t>
            </a:r>
            <a:r>
              <a:rPr lang="en-US" altLang="ko-KR" sz="1900" dirty="0" smtClean="0"/>
              <a:t>			;protected mode/enable calling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900" dirty="0" smtClean="0"/>
              <a:t>						;MS-window functions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900" dirty="0" smtClean="0"/>
              <a:t>.stack  4096				;reserve stack space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900" dirty="0" err="1" smtClean="0"/>
              <a:t>ExitProcess</a:t>
            </a:r>
            <a:r>
              <a:rPr lang="en-US" altLang="ko-KR" sz="1900" dirty="0" smtClean="0"/>
              <a:t> PROTO, </a:t>
            </a:r>
            <a:r>
              <a:rPr lang="en-US" altLang="ko-KR" sz="1900" dirty="0" err="1" smtClean="0"/>
              <a:t>dwExitCode</a:t>
            </a:r>
            <a:r>
              <a:rPr lang="en-US" altLang="ko-KR" sz="1900" dirty="0" smtClean="0"/>
              <a:t>: DWORD	;declare procedures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900" dirty="0" err="1" smtClean="0"/>
              <a:t>DumpRegs</a:t>
            </a:r>
            <a:r>
              <a:rPr lang="en-US" altLang="ko-KR" sz="1900" dirty="0" smtClean="0"/>
              <a:t>  PROTO				;</a:t>
            </a:r>
            <a:r>
              <a:rPr lang="en-US" altLang="ko-KR" sz="1900" dirty="0" err="1" smtClean="0"/>
              <a:t>ExitProcess</a:t>
            </a:r>
            <a:r>
              <a:rPr lang="en-US" altLang="ko-KR" sz="1900" dirty="0" smtClean="0"/>
              <a:t>-&gt; MS-window </a:t>
            </a:r>
            <a:r>
              <a:rPr lang="en-US" altLang="ko-KR" sz="1900" dirty="0" err="1" smtClean="0"/>
              <a:t>ft</a:t>
            </a:r>
            <a:endParaRPr lang="en-US" altLang="ko-KR" sz="1900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.code					;</a:t>
            </a:r>
            <a:r>
              <a:rPr lang="en-US" altLang="ko-KR" sz="1800" dirty="0" err="1" smtClean="0"/>
              <a:t>DumpRegs</a:t>
            </a:r>
            <a:r>
              <a:rPr lang="en-US" altLang="ko-KR" sz="1800" dirty="0" smtClean="0"/>
              <a:t> -&gt; procedure from Irvine32 lib.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main </a:t>
            </a:r>
            <a:r>
              <a:rPr lang="en-US" altLang="ko-KR" sz="1800" dirty="0" err="1" smtClean="0"/>
              <a:t>proc</a:t>
            </a:r>
            <a:endParaRPr lang="en-US" altLang="ko-KR" sz="1800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      </a:t>
            </a:r>
            <a:r>
              <a:rPr lang="en-US" altLang="ko-KR" sz="1800" dirty="0" err="1" smtClean="0"/>
              <a:t>mov</a:t>
            </a:r>
            <a:r>
              <a:rPr lang="en-US" altLang="ko-KR" sz="1800" dirty="0" smtClean="0"/>
              <a:t>   eax,10000h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      add   eax,40000h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      sub    eax,20000h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      call    </a:t>
            </a:r>
            <a:r>
              <a:rPr lang="en-US" altLang="ko-KR" sz="1800" dirty="0" err="1" smtClean="0"/>
              <a:t>DumpRegs</a:t>
            </a:r>
            <a:endParaRPr lang="en-US" altLang="ko-KR" sz="1800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900" dirty="0" smtClean="0"/>
              <a:t>      INVOKE </a:t>
            </a:r>
            <a:r>
              <a:rPr lang="en-US" altLang="ko-KR" sz="1900" dirty="0" err="1" smtClean="0"/>
              <a:t>ExitProcess</a:t>
            </a:r>
            <a:r>
              <a:rPr lang="en-US" altLang="ko-KR" sz="1900" dirty="0" smtClean="0"/>
              <a:t>, 0   	 		; </a:t>
            </a:r>
            <a:r>
              <a:rPr lang="en-US" altLang="ko-KR" sz="1600" dirty="0" smtClean="0"/>
              <a:t>invoke is an assembler directive calling a procedure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main </a:t>
            </a:r>
            <a:r>
              <a:rPr lang="en-US" altLang="ko-KR" sz="1800" dirty="0" err="1" smtClean="0"/>
              <a:t>endp</a:t>
            </a:r>
            <a:endParaRPr lang="en-US" altLang="ko-KR" sz="1800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3649237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u="none" smtClean="0"/>
              <a:t>CS3-</a:t>
            </a:r>
            <a:fld id="{71AE0935-F895-45B2-B4A1-A8428CAFD220}" type="slidenum">
              <a:rPr kumimoji="0" lang="en-US" altLang="ko-KR" sz="1200" u="none" smtClean="0"/>
              <a:pPr eaLnBrk="1" hangingPunct="1"/>
              <a:t>15</a:t>
            </a:fld>
            <a:endParaRPr kumimoji="0" lang="en-US" altLang="ko-KR" sz="1200" u="none" smtClean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Program Template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744"/>
            <a:ext cx="8382000" cy="5216624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z="2100" dirty="0" smtClean="0"/>
              <a:t>TITLE   Program template   (Template.asm)</a:t>
            </a:r>
            <a:endParaRPr lang="en-US" altLang="ko-KR" sz="2100" i="1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ko-KR" sz="2100" i="1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/>
              <a:t>;Program description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/>
              <a:t>;Author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/>
              <a:t>;Creation Date: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/>
              <a:t>;Revision: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/>
              <a:t>;Date              Modified by: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/>
              <a:t>INCLUDE   Irvine32.inc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/>
              <a:t>.data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446C57"/>
                </a:solidFill>
              </a:rPr>
              <a:t>;(insert variables here)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/>
              <a:t>.code				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>
                <a:solidFill>
                  <a:srgbClr val="002060"/>
                </a:solidFill>
              </a:rPr>
              <a:t>main PROC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/>
              <a:t>   </a:t>
            </a:r>
            <a:r>
              <a:rPr lang="en-US" altLang="ko-KR" sz="2000" dirty="0" smtClean="0">
                <a:solidFill>
                  <a:srgbClr val="0070C0"/>
                </a:solidFill>
              </a:rPr>
              <a:t>; (insert executable instructions here)   </a:t>
            </a:r>
            <a:endParaRPr lang="en-US" altLang="ko-KR" sz="1800" dirty="0" smtClean="0">
              <a:solidFill>
                <a:srgbClr val="0070C0"/>
              </a:solidFill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>
                <a:solidFill>
                  <a:srgbClr val="002060"/>
                </a:solidFill>
              </a:rPr>
              <a:t>main ENDP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/>
              <a:t>   </a:t>
            </a:r>
            <a:r>
              <a:rPr lang="en-US" altLang="ko-KR" sz="2000" dirty="0" smtClean="0">
                <a:solidFill>
                  <a:srgbClr val="C00000"/>
                </a:solidFill>
              </a:rPr>
              <a:t>; (insert additional procedure here)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139184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u="none" smtClean="0"/>
              <a:t>CS3-</a:t>
            </a:r>
            <a:fld id="{D9CD58FB-AC19-4FEB-969F-2B8274CEE52E}" type="slidenum">
              <a:rPr kumimoji="0" lang="en-US" altLang="ko-KR" sz="1200" u="none" smtClean="0"/>
              <a:pPr eaLnBrk="1" hangingPunct="1"/>
              <a:t>16</a:t>
            </a:fld>
            <a:endParaRPr kumimoji="0" lang="en-US" altLang="ko-KR" sz="1200" u="none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dirty="0" smtClean="0"/>
              <a:t>Sample HELLO Program (Real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addressing mode)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84784"/>
            <a:ext cx="4800600" cy="5144616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900" dirty="0" smtClean="0"/>
              <a:t>title Hello World Program  (hello.asm)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ko-KR" sz="1900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900" dirty="0" smtClean="0"/>
              <a:t>;this program displays “</a:t>
            </a:r>
            <a:r>
              <a:rPr lang="en-US" altLang="ko-KR" sz="1900" dirty="0" err="1" smtClean="0"/>
              <a:t>Hello,World</a:t>
            </a:r>
            <a:r>
              <a:rPr lang="en-US" altLang="ko-KR" sz="1900" dirty="0" smtClean="0"/>
              <a:t>!”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900" dirty="0" smtClean="0"/>
              <a:t>.model  small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900" dirty="0" smtClean="0"/>
              <a:t>.stack   100h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900" dirty="0" smtClean="0"/>
              <a:t>.data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900" dirty="0" smtClean="0"/>
              <a:t>message </a:t>
            </a:r>
            <a:r>
              <a:rPr lang="en-US" altLang="ko-KR" sz="1900" dirty="0" err="1" smtClean="0"/>
              <a:t>db</a:t>
            </a:r>
            <a:r>
              <a:rPr lang="en-US" altLang="ko-KR" sz="1900" dirty="0" smtClean="0"/>
              <a:t> “Hello, World!”, 0dh, 0ah, ‘$’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ko-KR" sz="1900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900" dirty="0" smtClean="0"/>
              <a:t>.code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900" dirty="0" smtClean="0"/>
              <a:t>main </a:t>
            </a:r>
            <a:r>
              <a:rPr lang="en-US" altLang="ko-KR" sz="1900" dirty="0" err="1" smtClean="0"/>
              <a:t>proc</a:t>
            </a:r>
            <a:endParaRPr lang="en-US" altLang="ko-KR" sz="1900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900" dirty="0" smtClean="0"/>
              <a:t>      </a:t>
            </a:r>
            <a:r>
              <a:rPr lang="en-US" altLang="ko-KR" sz="1900" dirty="0" err="1" smtClean="0"/>
              <a:t>mov</a:t>
            </a:r>
            <a:r>
              <a:rPr lang="en-US" altLang="ko-KR" sz="1900" dirty="0" smtClean="0"/>
              <a:t>   </a:t>
            </a:r>
            <a:r>
              <a:rPr lang="en-US" altLang="ko-KR" sz="1900" dirty="0" err="1" smtClean="0"/>
              <a:t>ax,@data</a:t>
            </a:r>
            <a:endParaRPr lang="en-US" altLang="ko-KR" sz="1900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900" dirty="0" smtClean="0"/>
              <a:t>      </a:t>
            </a:r>
            <a:r>
              <a:rPr lang="en-US" altLang="ko-KR" sz="1900" dirty="0" err="1" smtClean="0"/>
              <a:t>mov</a:t>
            </a:r>
            <a:r>
              <a:rPr lang="en-US" altLang="ko-KR" sz="1900" dirty="0" smtClean="0"/>
              <a:t>   ds, ax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900" dirty="0" smtClean="0"/>
              <a:t>      </a:t>
            </a:r>
            <a:r>
              <a:rPr lang="en-US" altLang="ko-KR" sz="1900" dirty="0" err="1" smtClean="0"/>
              <a:t>mov</a:t>
            </a:r>
            <a:r>
              <a:rPr lang="en-US" altLang="ko-KR" sz="1900" dirty="0" smtClean="0"/>
              <a:t>   ah,9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900" dirty="0" smtClean="0"/>
              <a:t>      </a:t>
            </a:r>
            <a:r>
              <a:rPr lang="en-US" altLang="ko-KR" sz="1900" dirty="0" err="1" smtClean="0"/>
              <a:t>mov</a:t>
            </a:r>
            <a:r>
              <a:rPr lang="en-US" altLang="ko-KR" sz="1900" dirty="0" smtClean="0"/>
              <a:t>   dx, offset message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900" dirty="0" smtClean="0"/>
              <a:t>      </a:t>
            </a:r>
            <a:r>
              <a:rPr lang="en-US" altLang="ko-KR" sz="1900" dirty="0" err="1" smtClean="0"/>
              <a:t>int</a:t>
            </a:r>
            <a:r>
              <a:rPr lang="en-US" altLang="ko-KR" sz="1900" dirty="0" smtClean="0"/>
              <a:t>     21h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900" dirty="0" smtClean="0"/>
              <a:t>      </a:t>
            </a:r>
            <a:r>
              <a:rPr lang="en-US" altLang="ko-KR" sz="1900" dirty="0" err="1" smtClean="0"/>
              <a:t>mov</a:t>
            </a:r>
            <a:r>
              <a:rPr lang="en-US" altLang="ko-KR" sz="1900" dirty="0" smtClean="0"/>
              <a:t>  ax, 4C00h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900" dirty="0" smtClean="0"/>
              <a:t>main </a:t>
            </a:r>
            <a:r>
              <a:rPr lang="en-US" altLang="ko-KR" sz="1900" dirty="0" err="1" smtClean="0"/>
              <a:t>endp</a:t>
            </a:r>
            <a:endParaRPr lang="en-US" altLang="ko-KR" sz="1900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900" dirty="0" smtClean="0"/>
              <a:t>end main</a:t>
            </a:r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>
            <a:off x="4876800" y="609600"/>
            <a:ext cx="0" cy="601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1402" name="Group 138"/>
          <p:cNvGraphicFramePr>
            <a:graphicFrameLocks noGrp="1"/>
          </p:cNvGraphicFramePr>
          <p:nvPr/>
        </p:nvGraphicFramePr>
        <p:xfrm>
          <a:off x="5029200" y="914400"/>
          <a:ext cx="3810000" cy="5768971"/>
        </p:xfrm>
        <a:graphic>
          <a:graphicData uri="http://schemas.openxmlformats.org/drawingml/2006/table">
            <a:tbl>
              <a:tblPr/>
              <a:tblGrid>
                <a:gridCol w="1219200"/>
                <a:gridCol w="2590800"/>
              </a:tblGrid>
              <a:tr h="36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Directive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Description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640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end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End of program assembly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207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endp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End of procedure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40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page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Set a page format for the listing file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207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proc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Begin procedure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207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title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Title of the listing file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40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.code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Mark the beginning of the code segment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40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.data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Mark the beginning of the data segment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40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.model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Specify the program’s memory model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40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.stack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Set the size of the stack segment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1305" name="Text Box 134"/>
          <p:cNvSpPr txBox="1">
            <a:spLocks noChangeArrowheads="1"/>
          </p:cNvSpPr>
          <p:nvPr/>
        </p:nvSpPr>
        <p:spPr bwMode="auto">
          <a:xfrm>
            <a:off x="5029200" y="533400"/>
            <a:ext cx="3886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2100" b="1" u="none">
                <a:solidFill>
                  <a:srgbClr val="000000"/>
                </a:solidFill>
                <a:latin typeface="Times New Roman" pitchFamily="18" charset="0"/>
              </a:rPr>
              <a:t>Standard Assembler Directive</a:t>
            </a:r>
          </a:p>
        </p:txBody>
      </p:sp>
    </p:spTree>
    <p:extLst>
      <p:ext uri="{BB962C8B-B14F-4D97-AF65-F5344CB8AC3E}">
        <p14:creationId xmlns:p14="http://schemas.microsoft.com/office/powerpoint/2010/main" val="21342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smtClean="0"/>
              <a:t>CS2-</a:t>
            </a:r>
            <a:fld id="{93985D8F-D350-41BE-81F0-A8F72CE73FA0}" type="slidenum">
              <a:rPr kumimoji="0" lang="en-US" altLang="ko-KR" sz="1200" smtClean="0"/>
              <a:pPr eaLnBrk="1" hangingPunct="1"/>
              <a:t>17</a:t>
            </a:fld>
            <a:endParaRPr kumimoji="0" lang="en-US" altLang="ko-KR" sz="120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Chapter Overview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 smtClean="0"/>
              <a:t>Basic Elements of Assembly Language</a:t>
            </a:r>
          </a:p>
          <a:p>
            <a:pPr eaLnBrk="1" hangingPunct="1"/>
            <a:r>
              <a:rPr lang="en-US" altLang="ko-KR" dirty="0" smtClean="0"/>
              <a:t>Sample Program: Adding 3 Integers</a:t>
            </a:r>
          </a:p>
          <a:p>
            <a:pPr eaLnBrk="1" hangingPunct="1"/>
            <a:r>
              <a:rPr lang="en-US" altLang="ko-KR" b="1" dirty="0" smtClean="0">
                <a:solidFill>
                  <a:srgbClr val="FF0000"/>
                </a:solidFill>
              </a:rPr>
              <a:t>Assembling, Linking, and Running</a:t>
            </a:r>
          </a:p>
          <a:p>
            <a:pPr eaLnBrk="1" hangingPunct="1"/>
            <a:r>
              <a:rPr lang="en-US" altLang="ko-KR" dirty="0" smtClean="0"/>
              <a:t>Defining Data</a:t>
            </a:r>
          </a:p>
          <a:p>
            <a:pPr eaLnBrk="1" hangingPunct="1"/>
            <a:r>
              <a:rPr lang="en-US" altLang="ko-KR" dirty="0" smtClean="0"/>
              <a:t>Symbolic Constants</a:t>
            </a:r>
          </a:p>
        </p:txBody>
      </p:sp>
    </p:spTree>
    <p:extLst>
      <p:ext uri="{BB962C8B-B14F-4D97-AF65-F5344CB8AC3E}">
        <p14:creationId xmlns:p14="http://schemas.microsoft.com/office/powerpoint/2010/main" val="118945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u="none" smtClean="0"/>
              <a:t>CS3-</a:t>
            </a:r>
            <a:fld id="{6CA46FDB-85F7-4553-B2E2-5882E3AE7DD9}" type="slidenum">
              <a:rPr kumimoji="0" lang="en-US" altLang="ko-KR" sz="1200" u="none" smtClean="0"/>
              <a:pPr eaLnBrk="1" hangingPunct="1"/>
              <a:t>18</a:t>
            </a:fld>
            <a:endParaRPr kumimoji="0" lang="en-US" altLang="ko-KR" sz="1200" u="none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Assembling, Linking, and Debugging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ko-KR" dirty="0" smtClean="0"/>
              <a:t>Assembling &amp; linking 32-bit programs at MS-DOS prompt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i="1" dirty="0" smtClean="0">
                <a:solidFill>
                  <a:srgbClr val="002060"/>
                </a:solidFill>
              </a:rPr>
              <a:t>Make32 </a:t>
            </a:r>
            <a:r>
              <a:rPr lang="en-US" altLang="ko-KR" i="1" dirty="0" err="1" smtClean="0">
                <a:solidFill>
                  <a:srgbClr val="002060"/>
                </a:solidFill>
              </a:rPr>
              <a:t>programname</a:t>
            </a:r>
            <a:endParaRPr lang="en-US" altLang="ko-KR" i="1" dirty="0" smtClean="0">
              <a:solidFill>
                <a:srgbClr val="002060"/>
              </a:solidFill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i="1" dirty="0" smtClean="0">
                <a:solidFill>
                  <a:srgbClr val="002060"/>
                </a:solidFill>
              </a:rPr>
              <a:t>Make32  </a:t>
            </a:r>
            <a:r>
              <a:rPr lang="en-US" altLang="ko-KR" i="1" dirty="0" err="1" smtClean="0">
                <a:solidFill>
                  <a:srgbClr val="002060"/>
                </a:solidFill>
              </a:rPr>
              <a:t>AddSub</a:t>
            </a:r>
            <a:endParaRPr lang="en-US" altLang="ko-KR" i="1" dirty="0" smtClean="0">
              <a:solidFill>
                <a:srgbClr val="002060"/>
              </a:solidFill>
            </a:endParaRPr>
          </a:p>
          <a:p>
            <a:pPr eaLnBrk="1" hangingPunct="1"/>
            <a:r>
              <a:rPr lang="en-US" altLang="ko-KR" dirty="0" smtClean="0"/>
              <a:t>Assembling &amp; linking 16-bit programs (real address mode)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i="1" dirty="0" smtClean="0">
                <a:solidFill>
                  <a:srgbClr val="002060"/>
                </a:solidFill>
              </a:rPr>
              <a:t>Make16 </a:t>
            </a:r>
            <a:r>
              <a:rPr lang="en-US" altLang="ko-KR" i="1" dirty="0" err="1" smtClean="0">
                <a:solidFill>
                  <a:srgbClr val="002060"/>
                </a:solidFill>
              </a:rPr>
              <a:t>AddSub</a:t>
            </a:r>
            <a:endParaRPr lang="en-US" altLang="ko-KR" i="1" dirty="0" smtClean="0">
              <a:solidFill>
                <a:srgbClr val="002060"/>
              </a:solidFill>
            </a:endParaRPr>
          </a:p>
          <a:p>
            <a:pPr eaLnBrk="1" hangingPunct="1"/>
            <a:r>
              <a:rPr lang="en-US" altLang="ko-KR" dirty="0" smtClean="0"/>
              <a:t>Listing file</a:t>
            </a:r>
          </a:p>
          <a:p>
            <a:pPr lvl="1" eaLnBrk="1" hangingPunct="1"/>
            <a:r>
              <a:rPr lang="en-US" altLang="ko-KR" dirty="0" smtClean="0"/>
              <a:t>Source code, suitable for printing, /w line numbers, offset addresses, translated machine code, symbol table</a:t>
            </a:r>
          </a:p>
        </p:txBody>
      </p:sp>
    </p:spTree>
    <p:extLst>
      <p:ext uri="{BB962C8B-B14F-4D97-AF65-F5344CB8AC3E}">
        <p14:creationId xmlns:p14="http://schemas.microsoft.com/office/powerpoint/2010/main" val="299462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u="none" smtClean="0"/>
              <a:t>CS3-</a:t>
            </a:r>
            <a:fld id="{4855A360-AE69-4EB9-9450-275B093C7B46}" type="slidenum">
              <a:rPr kumimoji="0" lang="en-US" altLang="ko-KR" sz="1200" u="none" smtClean="0"/>
              <a:pPr eaLnBrk="1" hangingPunct="1"/>
              <a:t>19</a:t>
            </a:fld>
            <a:endParaRPr kumimoji="0" lang="en-US" altLang="ko-KR" sz="1200" u="none" smtClean="0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Assembling, Linking, and Debugging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52798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Two-Staged Process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609600" y="2533898"/>
            <a:ext cx="990600" cy="6096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 u="none">
                <a:latin typeface="Times New Roman" pitchFamily="18" charset="0"/>
              </a:rPr>
              <a:t>Source File</a:t>
            </a:r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1619250" y="2825998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51206" name="Group 6"/>
          <p:cNvGraphicFramePr>
            <a:graphicFrameLocks noGrp="1"/>
          </p:cNvGraphicFramePr>
          <p:nvPr/>
        </p:nvGraphicFramePr>
        <p:xfrm>
          <a:off x="1219200" y="4267200"/>
          <a:ext cx="6096000" cy="2411413"/>
        </p:xfrm>
        <a:graphic>
          <a:graphicData uri="http://schemas.openxmlformats.org/drawingml/2006/table">
            <a:tbl>
              <a:tblPr/>
              <a:tblGrid>
                <a:gridCol w="1295400"/>
                <a:gridCol w="2362200"/>
                <a:gridCol w="2438400"/>
              </a:tblGrid>
              <a:tr h="396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Filename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Description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Step When Created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668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hello.asm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Source program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Edit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8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hello.obj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Object program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Assembly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1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hello.lst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Listing file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Assembly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096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hello.exe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Executable program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Link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8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hello.map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Map file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Link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7445" name="Text Box 36"/>
          <p:cNvSpPr txBox="1">
            <a:spLocks noChangeArrowheads="1"/>
          </p:cNvSpPr>
          <p:nvPr/>
        </p:nvSpPr>
        <p:spPr bwMode="auto">
          <a:xfrm>
            <a:off x="381000" y="3810000"/>
            <a:ext cx="739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 2" pitchFamily="18" charset="2"/>
              <a:buChar char="®"/>
            </a:pPr>
            <a:r>
              <a:rPr lang="en-US" altLang="ko-KR" sz="2000" u="none" dirty="0">
                <a:solidFill>
                  <a:srgbClr val="000000"/>
                </a:solidFill>
                <a:latin typeface="Times New Roman" pitchFamily="18" charset="0"/>
              </a:rPr>
              <a:t> Files Created by the Assembler and Linker (Hello World program )</a:t>
            </a:r>
          </a:p>
        </p:txBody>
      </p:sp>
      <p:sp>
        <p:nvSpPr>
          <p:cNvPr id="17446" name="Text Box 37"/>
          <p:cNvSpPr txBox="1">
            <a:spLocks noChangeArrowheads="1"/>
          </p:cNvSpPr>
          <p:nvPr/>
        </p:nvSpPr>
        <p:spPr bwMode="auto">
          <a:xfrm>
            <a:off x="1547813" y="2249736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 b="1" u="none" dirty="0">
                <a:latin typeface="Times New Roman" pitchFamily="18" charset="0"/>
              </a:rPr>
              <a:t>(</a:t>
            </a:r>
            <a:r>
              <a:rPr lang="en-US" altLang="ko-KR" sz="1600" b="1" u="none" dirty="0">
                <a:solidFill>
                  <a:srgbClr val="002060"/>
                </a:solidFill>
                <a:latin typeface="Times New Roman" pitchFamily="18" charset="0"/>
              </a:rPr>
              <a:t>assembler</a:t>
            </a:r>
            <a:r>
              <a:rPr lang="en-US" altLang="ko-KR" sz="1600" b="1" u="none" dirty="0">
                <a:latin typeface="Times New Roman" pitchFamily="18" charset="0"/>
              </a:rPr>
              <a:t>)</a:t>
            </a:r>
          </a:p>
        </p:txBody>
      </p:sp>
      <p:sp>
        <p:nvSpPr>
          <p:cNvPr id="17447" name="Line 38"/>
          <p:cNvSpPr>
            <a:spLocks noChangeShapeType="1"/>
          </p:cNvSpPr>
          <p:nvPr/>
        </p:nvSpPr>
        <p:spPr bwMode="auto">
          <a:xfrm>
            <a:off x="2057400" y="3372098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48" name="Line 39"/>
          <p:cNvSpPr>
            <a:spLocks noChangeShapeType="1"/>
          </p:cNvSpPr>
          <p:nvPr/>
        </p:nvSpPr>
        <p:spPr bwMode="auto">
          <a:xfrm>
            <a:off x="2057400" y="2838698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49" name="Text Box 40"/>
          <p:cNvSpPr txBox="1">
            <a:spLocks noChangeArrowheads="1"/>
          </p:cNvSpPr>
          <p:nvPr/>
        </p:nvSpPr>
        <p:spPr bwMode="auto">
          <a:xfrm>
            <a:off x="2971800" y="2152898"/>
            <a:ext cx="1295400" cy="3651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 u="none">
                <a:latin typeface="Times New Roman" pitchFamily="18" charset="0"/>
              </a:rPr>
              <a:t>Link Library</a:t>
            </a:r>
          </a:p>
        </p:txBody>
      </p:sp>
      <p:sp>
        <p:nvSpPr>
          <p:cNvPr id="17450" name="Text Box 41"/>
          <p:cNvSpPr txBox="1">
            <a:spLocks noChangeArrowheads="1"/>
          </p:cNvSpPr>
          <p:nvPr/>
        </p:nvSpPr>
        <p:spPr bwMode="auto">
          <a:xfrm>
            <a:off x="2971800" y="2686298"/>
            <a:ext cx="1295400" cy="338554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 u="none">
                <a:solidFill>
                  <a:schemeClr val="bg1"/>
                </a:solidFill>
                <a:latin typeface="Times New Roman" pitchFamily="18" charset="0"/>
              </a:rPr>
              <a:t>Object File</a:t>
            </a:r>
          </a:p>
        </p:txBody>
      </p:sp>
      <p:sp>
        <p:nvSpPr>
          <p:cNvPr id="17451" name="Text Box 42"/>
          <p:cNvSpPr txBox="1">
            <a:spLocks noChangeArrowheads="1"/>
          </p:cNvSpPr>
          <p:nvPr/>
        </p:nvSpPr>
        <p:spPr bwMode="auto">
          <a:xfrm>
            <a:off x="2971800" y="3219698"/>
            <a:ext cx="1295400" cy="3651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 u="none">
                <a:latin typeface="Times New Roman" pitchFamily="18" charset="0"/>
              </a:rPr>
              <a:t>Listing File</a:t>
            </a:r>
          </a:p>
        </p:txBody>
      </p:sp>
      <p:sp>
        <p:nvSpPr>
          <p:cNvPr id="17452" name="Line 43"/>
          <p:cNvSpPr>
            <a:spLocks noChangeShapeType="1"/>
          </p:cNvSpPr>
          <p:nvPr/>
        </p:nvSpPr>
        <p:spPr bwMode="auto">
          <a:xfrm>
            <a:off x="4267200" y="2838698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53" name="Line 44"/>
          <p:cNvSpPr>
            <a:spLocks noChangeShapeType="1"/>
          </p:cNvSpPr>
          <p:nvPr/>
        </p:nvSpPr>
        <p:spPr bwMode="auto">
          <a:xfrm>
            <a:off x="4572000" y="2305298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54" name="Line 45"/>
          <p:cNvSpPr>
            <a:spLocks noChangeShapeType="1"/>
          </p:cNvSpPr>
          <p:nvPr/>
        </p:nvSpPr>
        <p:spPr bwMode="auto">
          <a:xfrm>
            <a:off x="4267200" y="2305298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55" name="Text Box 46"/>
          <p:cNvSpPr txBox="1">
            <a:spLocks noChangeArrowheads="1"/>
          </p:cNvSpPr>
          <p:nvPr/>
        </p:nvSpPr>
        <p:spPr bwMode="auto">
          <a:xfrm>
            <a:off x="4572000" y="2533898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 b="1" u="none" dirty="0">
                <a:latin typeface="Times New Roman" pitchFamily="18" charset="0"/>
              </a:rPr>
              <a:t>(</a:t>
            </a:r>
            <a:r>
              <a:rPr lang="en-US" altLang="ko-KR" sz="1600" b="1" u="none" dirty="0">
                <a:solidFill>
                  <a:srgbClr val="002060"/>
                </a:solidFill>
                <a:latin typeface="Times New Roman" pitchFamily="18" charset="0"/>
              </a:rPr>
              <a:t>linker</a:t>
            </a:r>
            <a:r>
              <a:rPr lang="en-US" altLang="ko-KR" sz="1600" b="1" u="none" dirty="0">
                <a:latin typeface="Times New Roman" pitchFamily="18" charset="0"/>
              </a:rPr>
              <a:t>)</a:t>
            </a:r>
          </a:p>
        </p:txBody>
      </p:sp>
      <p:sp>
        <p:nvSpPr>
          <p:cNvPr id="17456" name="Text Box 47"/>
          <p:cNvSpPr txBox="1">
            <a:spLocks noChangeArrowheads="1"/>
          </p:cNvSpPr>
          <p:nvPr/>
        </p:nvSpPr>
        <p:spPr bwMode="auto">
          <a:xfrm>
            <a:off x="5486400" y="2533898"/>
            <a:ext cx="12954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 u="none">
                <a:latin typeface="Times New Roman" pitchFamily="18" charset="0"/>
              </a:rPr>
              <a:t>Executable File</a:t>
            </a:r>
          </a:p>
        </p:txBody>
      </p:sp>
      <p:sp>
        <p:nvSpPr>
          <p:cNvPr id="17457" name="Line 48"/>
          <p:cNvSpPr>
            <a:spLocks noChangeShapeType="1"/>
          </p:cNvSpPr>
          <p:nvPr/>
        </p:nvSpPr>
        <p:spPr bwMode="auto">
          <a:xfrm>
            <a:off x="5105400" y="2838698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58" name="Line 49"/>
          <p:cNvSpPr>
            <a:spLocks noChangeShapeType="1"/>
          </p:cNvSpPr>
          <p:nvPr/>
        </p:nvSpPr>
        <p:spPr bwMode="auto">
          <a:xfrm>
            <a:off x="5105400" y="360069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59" name="Text Box 50"/>
          <p:cNvSpPr txBox="1">
            <a:spLocks noChangeArrowheads="1"/>
          </p:cNvSpPr>
          <p:nvPr/>
        </p:nvSpPr>
        <p:spPr bwMode="auto">
          <a:xfrm>
            <a:off x="5486400" y="3372098"/>
            <a:ext cx="1295400" cy="3651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 u="none">
                <a:latin typeface="Times New Roman" pitchFamily="18" charset="0"/>
              </a:rPr>
              <a:t>Map File</a:t>
            </a:r>
          </a:p>
        </p:txBody>
      </p:sp>
      <p:sp>
        <p:nvSpPr>
          <p:cNvPr id="17460" name="Line 51"/>
          <p:cNvSpPr>
            <a:spLocks noChangeShapeType="1"/>
          </p:cNvSpPr>
          <p:nvPr/>
        </p:nvSpPr>
        <p:spPr bwMode="auto">
          <a:xfrm>
            <a:off x="6781800" y="2838698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61" name="Text Box 52"/>
          <p:cNvSpPr txBox="1">
            <a:spLocks noChangeArrowheads="1"/>
          </p:cNvSpPr>
          <p:nvPr/>
        </p:nvSpPr>
        <p:spPr bwMode="auto">
          <a:xfrm>
            <a:off x="6804025" y="1960811"/>
            <a:ext cx="838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 b="1" u="none">
                <a:latin typeface="Times New Roman" pitchFamily="18" charset="0"/>
              </a:rPr>
              <a:t>(</a:t>
            </a:r>
            <a:r>
              <a:rPr lang="en-US" altLang="ko-KR" sz="1600" b="1" u="none">
                <a:solidFill>
                  <a:srgbClr val="FF0000"/>
                </a:solidFill>
                <a:latin typeface="Times New Roman" pitchFamily="18" charset="0"/>
              </a:rPr>
              <a:t>OS loader</a:t>
            </a:r>
            <a:r>
              <a:rPr lang="en-US" altLang="ko-KR" sz="1600" b="1" u="none">
                <a:latin typeface="Times New Roman" pitchFamily="18" charset="0"/>
              </a:rPr>
              <a:t>)</a:t>
            </a:r>
          </a:p>
        </p:txBody>
      </p:sp>
      <p:sp>
        <p:nvSpPr>
          <p:cNvPr id="17462" name="Text Box 53"/>
          <p:cNvSpPr txBox="1">
            <a:spLocks noChangeArrowheads="1"/>
          </p:cNvSpPr>
          <p:nvPr/>
        </p:nvSpPr>
        <p:spPr bwMode="auto">
          <a:xfrm>
            <a:off x="7696200" y="2686298"/>
            <a:ext cx="914400" cy="3651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 u="none">
                <a:latin typeface="Times New Roman" pitchFamily="18" charset="0"/>
              </a:rPr>
              <a:t>Execute</a:t>
            </a:r>
          </a:p>
        </p:txBody>
      </p:sp>
      <p:sp>
        <p:nvSpPr>
          <p:cNvPr id="17463" name="Text Box 54"/>
          <p:cNvSpPr txBox="1">
            <a:spLocks noChangeArrowheads="1"/>
          </p:cNvSpPr>
          <p:nvPr/>
        </p:nvSpPr>
        <p:spPr bwMode="auto">
          <a:xfrm>
            <a:off x="609600" y="3524498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 b="1" u="none">
                <a:latin typeface="Times New Roman" pitchFamily="18" charset="0"/>
              </a:rPr>
              <a:t>(text editor)</a:t>
            </a:r>
          </a:p>
        </p:txBody>
      </p:sp>
      <p:sp>
        <p:nvSpPr>
          <p:cNvPr id="17464" name="Line 55"/>
          <p:cNvSpPr>
            <a:spLocks noChangeShapeType="1"/>
          </p:cNvSpPr>
          <p:nvPr/>
        </p:nvSpPr>
        <p:spPr bwMode="auto">
          <a:xfrm flipV="1">
            <a:off x="1143000" y="3143498"/>
            <a:ext cx="1588" cy="414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65" name="Text Box 56"/>
          <p:cNvSpPr txBox="1">
            <a:spLocks noChangeArrowheads="1"/>
          </p:cNvSpPr>
          <p:nvPr/>
        </p:nvSpPr>
        <p:spPr bwMode="auto">
          <a:xfrm>
            <a:off x="457200" y="1772816"/>
            <a:ext cx="449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 2" pitchFamily="18" charset="2"/>
              <a:buChar char="®"/>
            </a:pPr>
            <a:r>
              <a:rPr lang="en-US" altLang="ko-KR" sz="2000" u="none">
                <a:solidFill>
                  <a:srgbClr val="000000"/>
                </a:solidFill>
                <a:latin typeface="Times New Roman" pitchFamily="18" charset="0"/>
              </a:rPr>
              <a:t> Assembly-Link-Execute Cycle</a:t>
            </a:r>
          </a:p>
        </p:txBody>
      </p:sp>
    </p:spTree>
    <p:extLst>
      <p:ext uri="{BB962C8B-B14F-4D97-AF65-F5344CB8AC3E}">
        <p14:creationId xmlns:p14="http://schemas.microsoft.com/office/powerpoint/2010/main" val="23219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smtClean="0"/>
              <a:t>CS2-</a:t>
            </a:r>
            <a:fld id="{93985D8F-D350-41BE-81F0-A8F72CE73FA0}" type="slidenum">
              <a:rPr kumimoji="0" lang="en-US" altLang="ko-KR" sz="1200" smtClean="0"/>
              <a:pPr eaLnBrk="1" hangingPunct="1"/>
              <a:t>2</a:t>
            </a:fld>
            <a:endParaRPr kumimoji="0" lang="en-US" altLang="ko-KR" sz="120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Chapter Overview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b="1" dirty="0" smtClean="0">
                <a:solidFill>
                  <a:srgbClr val="FF0000"/>
                </a:solidFill>
              </a:rPr>
              <a:t>Basic Elements of Assembly Language</a:t>
            </a:r>
          </a:p>
          <a:p>
            <a:pPr eaLnBrk="1" hangingPunct="1"/>
            <a:r>
              <a:rPr lang="en-US" altLang="ko-KR" dirty="0" smtClean="0"/>
              <a:t>Sample Program: Adding 3 Integers</a:t>
            </a:r>
          </a:p>
          <a:p>
            <a:pPr eaLnBrk="1" hangingPunct="1"/>
            <a:r>
              <a:rPr lang="en-US" altLang="ko-KR" dirty="0" smtClean="0"/>
              <a:t>Assembling, Linking, and Running</a:t>
            </a:r>
          </a:p>
          <a:p>
            <a:pPr eaLnBrk="1" hangingPunct="1"/>
            <a:r>
              <a:rPr lang="en-US" altLang="ko-KR" dirty="0" smtClean="0"/>
              <a:t>Defining Data</a:t>
            </a:r>
          </a:p>
          <a:p>
            <a:pPr eaLnBrk="1" hangingPunct="1"/>
            <a:r>
              <a:rPr lang="en-US" altLang="ko-KR" dirty="0" smtClean="0"/>
              <a:t>Symbolic Constants</a:t>
            </a:r>
          </a:p>
        </p:txBody>
      </p:sp>
    </p:spTree>
    <p:extLst>
      <p:ext uri="{BB962C8B-B14F-4D97-AF65-F5344CB8AC3E}">
        <p14:creationId xmlns:p14="http://schemas.microsoft.com/office/powerpoint/2010/main" val="15961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u="none" smtClean="0"/>
              <a:t>CS3-</a:t>
            </a:r>
            <a:fld id="{AC16309F-97F7-43BC-9197-BC6174C59AFF}" type="slidenum">
              <a:rPr kumimoji="0" lang="en-US" altLang="ko-KR" sz="1200" u="none" smtClean="0"/>
              <a:pPr eaLnBrk="1" hangingPunct="1"/>
              <a:t>20</a:t>
            </a:fld>
            <a:endParaRPr kumimoji="0" lang="en-US" altLang="ko-KR" sz="1200" u="none" smtClean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Assembling, Linking, and Debugging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12776"/>
            <a:ext cx="8686800" cy="5256584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sz="3200" dirty="0" smtClean="0"/>
              <a:t>Microsoft Assembler(MASM)</a:t>
            </a:r>
          </a:p>
          <a:p>
            <a:pPr lvl="2" eaLnBrk="1" hangingPunct="1"/>
            <a:r>
              <a:rPr lang="en-US" altLang="ko-KR" sz="1800" dirty="0" smtClean="0"/>
              <a:t>Microsoft Assembler package:</a:t>
            </a:r>
            <a:r>
              <a:rPr lang="en-US" altLang="ko-KR" dirty="0" smtClean="0"/>
              <a:t> ML.EXE 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dirty="0" smtClean="0"/>
              <a:t>    ML     </a:t>
            </a:r>
            <a:r>
              <a:rPr lang="en-US" altLang="ko-KR" i="1" dirty="0" smtClean="0"/>
              <a:t>Options  filename</a:t>
            </a:r>
            <a:r>
              <a:rPr lang="en-US" altLang="ko-KR" dirty="0" smtClean="0"/>
              <a:t>.ASM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ko-KR" sz="1800" dirty="0" smtClean="0"/>
              <a:t>ml /</a:t>
            </a:r>
            <a:r>
              <a:rPr lang="en-US" altLang="ko-KR" sz="1800" dirty="0" err="1" smtClean="0"/>
              <a:t>Zi</a:t>
            </a:r>
            <a:r>
              <a:rPr lang="en-US" altLang="ko-KR" sz="1800" dirty="0" smtClean="0"/>
              <a:t> hello.asm 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500" dirty="0" smtClean="0">
                <a:sym typeface="Wingdings" pitchFamily="2" charset="2"/>
              </a:rPr>
              <a:t></a:t>
            </a:r>
            <a:r>
              <a:rPr lang="en-US" altLang="ko-KR" sz="1500" dirty="0" smtClean="0"/>
              <a:t> Assembles and links hello.asm, producing hello.obj and hello.exe with debugging information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dirty="0" smtClean="0"/>
              <a:t>ml /</a:t>
            </a:r>
            <a:r>
              <a:rPr lang="en-US" altLang="ko-KR" sz="1800" dirty="0" err="1" smtClean="0"/>
              <a:t>Fl</a:t>
            </a:r>
            <a:r>
              <a:rPr lang="en-US" altLang="ko-KR" sz="1800" dirty="0" smtClean="0"/>
              <a:t> hello.asm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500" dirty="0" smtClean="0">
                <a:sym typeface="Wingdings" pitchFamily="2" charset="2"/>
              </a:rPr>
              <a:t></a:t>
            </a:r>
            <a:r>
              <a:rPr lang="en-US" altLang="ko-KR" sz="1500" dirty="0" smtClean="0"/>
              <a:t> Assembles and links hello.asm, producing a listing file called </a:t>
            </a:r>
            <a:r>
              <a:rPr lang="en-US" altLang="ko-KR" sz="1500" dirty="0" err="1" smtClean="0"/>
              <a:t>hello.lst</a:t>
            </a:r>
            <a:r>
              <a:rPr lang="en-US" altLang="ko-KR" sz="1500" dirty="0" smtClean="0"/>
              <a:t>, as well as hello.obj and hello.exe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dirty="0" smtClean="0"/>
              <a:t>ml /</a:t>
            </a:r>
            <a:r>
              <a:rPr lang="en-US" altLang="ko-KR" sz="1800" dirty="0" err="1" smtClean="0"/>
              <a:t>Fm</a:t>
            </a:r>
            <a:r>
              <a:rPr lang="en-US" altLang="ko-KR" sz="1800" dirty="0" smtClean="0"/>
              <a:t> hello.asm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500" dirty="0" smtClean="0">
                <a:sym typeface="Wingdings" pitchFamily="2" charset="2"/>
              </a:rPr>
              <a:t></a:t>
            </a:r>
            <a:r>
              <a:rPr lang="en-US" altLang="ko-KR" sz="1500" dirty="0" smtClean="0"/>
              <a:t> Assembles, links and produces a map file called </a:t>
            </a:r>
            <a:r>
              <a:rPr lang="en-US" altLang="ko-KR" sz="1500" dirty="0" err="1" smtClean="0"/>
              <a:t>hello.map</a:t>
            </a:r>
            <a:r>
              <a:rPr lang="en-US" altLang="ko-KR" sz="1500" dirty="0" smtClean="0"/>
              <a:t> during the link step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dirty="0" smtClean="0"/>
              <a:t>ml /</a:t>
            </a:r>
            <a:r>
              <a:rPr lang="en-US" altLang="ko-KR" sz="1800" dirty="0" err="1" smtClean="0"/>
              <a:t>Zi</a:t>
            </a:r>
            <a:r>
              <a:rPr lang="en-US" altLang="ko-KR" sz="1800" dirty="0" smtClean="0"/>
              <a:t> /</a:t>
            </a:r>
            <a:r>
              <a:rPr lang="en-US" altLang="ko-KR" sz="1800" dirty="0" err="1" smtClean="0"/>
              <a:t>Fm</a:t>
            </a:r>
            <a:r>
              <a:rPr lang="en-US" altLang="ko-KR" sz="1800" dirty="0" smtClean="0"/>
              <a:t> /</a:t>
            </a:r>
            <a:r>
              <a:rPr lang="en-US" altLang="ko-KR" sz="1800" dirty="0" err="1" smtClean="0"/>
              <a:t>Fl</a:t>
            </a:r>
            <a:r>
              <a:rPr lang="en-US" altLang="ko-KR" sz="1800" dirty="0" smtClean="0"/>
              <a:t> hello.asm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sz="1800" dirty="0" smtClean="0"/>
              <a:t>   cv  hello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500" dirty="0" smtClean="0">
                <a:sym typeface="Wingdings" pitchFamily="2" charset="2"/>
              </a:rPr>
              <a:t> produces an object file, listing file, map file, executable file, and includes debugging information</a:t>
            </a:r>
            <a:endParaRPr lang="en-US" altLang="ko-KR" sz="1500" dirty="0" smtClean="0"/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dirty="0" err="1" smtClean="0"/>
              <a:t>masm</a:t>
            </a:r>
            <a:r>
              <a:rPr lang="en-US" altLang="ko-KR" sz="1800" dirty="0" smtClean="0"/>
              <a:t> /l/n/z  sample;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sz="1800" dirty="0" smtClean="0"/>
              <a:t>   link /m/co/  sample;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500" dirty="0" smtClean="0">
                <a:sym typeface="Wingdings" pitchFamily="2" charset="2"/>
              </a:rPr>
              <a:t> MASM commands to assemble and link a program called sample</a:t>
            </a:r>
          </a:p>
        </p:txBody>
      </p:sp>
    </p:spTree>
    <p:extLst>
      <p:ext uri="{BB962C8B-B14F-4D97-AF65-F5344CB8AC3E}">
        <p14:creationId xmlns:p14="http://schemas.microsoft.com/office/powerpoint/2010/main" val="23988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smtClean="0"/>
              <a:t>CS2-</a:t>
            </a:r>
            <a:fld id="{93985D8F-D350-41BE-81F0-A8F72CE73FA0}" type="slidenum">
              <a:rPr kumimoji="0" lang="en-US" altLang="ko-KR" sz="1200" smtClean="0"/>
              <a:pPr eaLnBrk="1" hangingPunct="1"/>
              <a:t>21</a:t>
            </a:fld>
            <a:endParaRPr kumimoji="0" lang="en-US" altLang="ko-KR" sz="120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Chapter Overview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 smtClean="0"/>
              <a:t>Basic Elements of Assembly Language</a:t>
            </a:r>
          </a:p>
          <a:p>
            <a:pPr eaLnBrk="1" hangingPunct="1"/>
            <a:r>
              <a:rPr lang="en-US" altLang="ko-KR" dirty="0" smtClean="0"/>
              <a:t>Sample Program: Adding 3 Integers</a:t>
            </a:r>
          </a:p>
          <a:p>
            <a:pPr eaLnBrk="1" hangingPunct="1"/>
            <a:r>
              <a:rPr lang="en-US" altLang="ko-KR" dirty="0" smtClean="0"/>
              <a:t>Assembling, Linking, and Running</a:t>
            </a:r>
          </a:p>
          <a:p>
            <a:pPr eaLnBrk="1" hangingPunct="1"/>
            <a:r>
              <a:rPr lang="en-US" altLang="ko-KR" b="1" dirty="0" smtClean="0">
                <a:solidFill>
                  <a:srgbClr val="FF0000"/>
                </a:solidFill>
              </a:rPr>
              <a:t>Defining Data</a:t>
            </a:r>
          </a:p>
          <a:p>
            <a:pPr eaLnBrk="1" hangingPunct="1"/>
            <a:r>
              <a:rPr lang="en-US" altLang="ko-KR" dirty="0" smtClean="0"/>
              <a:t>Symbolic Constants</a:t>
            </a:r>
          </a:p>
        </p:txBody>
      </p:sp>
    </p:spTree>
    <p:extLst>
      <p:ext uri="{BB962C8B-B14F-4D97-AF65-F5344CB8AC3E}">
        <p14:creationId xmlns:p14="http://schemas.microsoft.com/office/powerpoint/2010/main" val="118945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u="none" smtClean="0"/>
              <a:t>CS3-</a:t>
            </a:r>
            <a:fld id="{9AB52B83-D890-43EE-804F-D1E3C8BB4857}" type="slidenum">
              <a:rPr kumimoji="0" lang="en-US" altLang="ko-KR" sz="1200" u="none" smtClean="0"/>
              <a:pPr eaLnBrk="1" hangingPunct="1"/>
              <a:t>22</a:t>
            </a:fld>
            <a:endParaRPr kumimoji="0" lang="en-US" altLang="ko-KR" sz="1200" u="none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Data Allocation Directives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1900808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 2" pitchFamily="18" charset="2"/>
              <a:buChar char="®"/>
            </a:pP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Intrinsic data types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747780"/>
              </p:ext>
            </p:extLst>
          </p:nvPr>
        </p:nvGraphicFramePr>
        <p:xfrm>
          <a:off x="1547664" y="2348880"/>
          <a:ext cx="6248400" cy="4138616"/>
        </p:xfrm>
        <a:graphic>
          <a:graphicData uri="http://schemas.openxmlformats.org/drawingml/2006/table">
            <a:tbl>
              <a:tblPr/>
              <a:tblGrid>
                <a:gridCol w="1677988"/>
                <a:gridCol w="4570412"/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Mnemonic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SDWORD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F/QWORD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REAL4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REAL8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203848" y="2738736"/>
            <a:ext cx="3228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Clr>
                <a:schemeClr val="accent2"/>
              </a:buClr>
              <a:buSzPct val="95000"/>
            </a:pP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8-bit unsigned integer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03848" y="3140968"/>
            <a:ext cx="2892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Clr>
                <a:schemeClr val="accent2"/>
              </a:buClr>
              <a:buSzPct val="95000"/>
            </a:pP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8-bit signed integer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97552" y="3573016"/>
            <a:ext cx="3390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Clr>
                <a:schemeClr val="accent2"/>
              </a:buClr>
              <a:buSzPct val="95000"/>
            </a:pP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16-bit unsigned integer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97552" y="4005064"/>
            <a:ext cx="3054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Clr>
                <a:schemeClr val="accent2"/>
              </a:buClr>
              <a:buSzPct val="95000"/>
            </a:pP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16-bit signed integer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03848" y="4365104"/>
            <a:ext cx="3390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Clr>
                <a:schemeClr val="accent2"/>
              </a:buClr>
              <a:buSzPct val="95000"/>
            </a:pP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32-bit unsigned integer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4767535"/>
            <a:ext cx="3054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Clr>
                <a:schemeClr val="accent2"/>
              </a:buClr>
              <a:buSzPct val="95000"/>
            </a:pP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32-bit signed integer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197552" y="5229200"/>
            <a:ext cx="3876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Clr>
                <a:schemeClr val="accent2"/>
              </a:buClr>
              <a:buSzPct val="95000"/>
            </a:pP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48/64-bit unsigned integer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16406" y="5661248"/>
            <a:ext cx="4294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Clr>
                <a:schemeClr val="accent2"/>
              </a:buClr>
              <a:buSzPct val="95000"/>
            </a:pP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32-bit (4 byte) IEEE short real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216406" y="6021288"/>
            <a:ext cx="4172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  <a:ea typeface="개성체" pitchFamily="18" charset="-127"/>
              </a:rPr>
              <a:t>64-bit (8 byte) IEEE long real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55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u="none" smtClean="0"/>
              <a:t>CS3-</a:t>
            </a:r>
            <a:fld id="{9AB52B83-D890-43EE-804F-D1E3C8BB4857}" type="slidenum">
              <a:rPr kumimoji="0" lang="en-US" altLang="ko-KR" sz="1200" u="none" smtClean="0"/>
              <a:pPr eaLnBrk="1" hangingPunct="1"/>
              <a:t>23</a:t>
            </a:fld>
            <a:endParaRPr kumimoji="0" lang="en-US" altLang="ko-KR" sz="1200" u="none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Data Allocation Directives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ko-KR" dirty="0" smtClean="0"/>
              <a:t>Data definition statement: </a:t>
            </a:r>
            <a:r>
              <a:rPr lang="en-US" altLang="ko-KR" i="1" u="sng" dirty="0" smtClean="0">
                <a:solidFill>
                  <a:srgbClr val="002060"/>
                </a:solidFill>
              </a:rPr>
              <a:t>set aside storage in memory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[name] directive initializer [,initializer]. . .</a:t>
            </a:r>
          </a:p>
          <a:p>
            <a:pPr lvl="1" eaLnBrk="1" hangingPunct="1"/>
            <a:r>
              <a:rPr lang="en-US" altLang="ko-KR" dirty="0" smtClean="0"/>
              <a:t>Initializer: at least one initializer is required &amp; ?</a:t>
            </a:r>
          </a:p>
          <a:p>
            <a:pPr lvl="1" eaLnBrk="1" hangingPunct="1"/>
            <a:r>
              <a:rPr lang="en-US" altLang="ko-KR" dirty="0" smtClean="0"/>
              <a:t>Multiple initializers: separated by comma</a:t>
            </a:r>
          </a:p>
          <a:p>
            <a:pPr eaLnBrk="1" hangingPunct="1"/>
            <a:r>
              <a:rPr lang="en-US" altLang="ko-KR" dirty="0" smtClean="0"/>
              <a:t>BYTE: define byte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Value1	BYTE	‘A’	;character constant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Value2	BYTE	0	;smallest unsigned byte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Value3	BYTE 	255	;largest unsigned byte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Value4	SBYTE	-128	;smallest signed byte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Value5	SBYTE	+127	;largest signed byte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Value6	BYTE	?	;allocate only one byte  space</a:t>
            </a:r>
          </a:p>
          <a:p>
            <a:pPr eaLnBrk="1" hangingPunct="1"/>
            <a:r>
              <a:rPr lang="en-US" altLang="ko-KR" dirty="0" smtClean="0"/>
              <a:t>Variable name: </a:t>
            </a:r>
            <a:r>
              <a:rPr lang="en-US" altLang="ko-KR" sz="1800" dirty="0" smtClean="0"/>
              <a:t>a label marking the offset of a variable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dirty="0" smtClean="0"/>
              <a:t>    .data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Value1	BYTE	10h	;offset 0 from data segment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Value2	BYTE	20h	;offset 1</a:t>
            </a:r>
          </a:p>
        </p:txBody>
      </p:sp>
    </p:spTree>
    <p:extLst>
      <p:ext uri="{BB962C8B-B14F-4D97-AF65-F5344CB8AC3E}">
        <p14:creationId xmlns:p14="http://schemas.microsoft.com/office/powerpoint/2010/main" val="28136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u="none" smtClean="0"/>
              <a:t>CS3-</a:t>
            </a:r>
            <a:fld id="{0A3F8B3C-769A-438B-89FA-436A1E694035}" type="slidenum">
              <a:rPr kumimoji="0" lang="en-US" altLang="ko-KR" sz="1200" u="none" smtClean="0"/>
              <a:pPr eaLnBrk="1" hangingPunct="1"/>
              <a:t>24</a:t>
            </a:fld>
            <a:endParaRPr kumimoji="0" lang="en-US" altLang="ko-KR" sz="1200" u="none" smtClean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Data Allocation Directives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95" y="1556792"/>
            <a:ext cx="8153400" cy="2880320"/>
          </a:xfrm>
        </p:spPr>
        <p:txBody>
          <a:bodyPr>
            <a:normAutofit fontScale="85000" lnSpcReduction="20000"/>
          </a:bodyPr>
          <a:lstStyle/>
          <a:p>
            <a:pPr lvl="1" eaLnBrk="1" hangingPunct="1"/>
            <a:r>
              <a:rPr lang="en-US" altLang="ko-KR" i="1" dirty="0" smtClean="0"/>
              <a:t>Variable</a:t>
            </a:r>
            <a:r>
              <a:rPr lang="en-US" altLang="ko-KR" dirty="0" smtClean="0"/>
              <a:t>  : a symbolic name (automatically associated with offset)</a:t>
            </a:r>
          </a:p>
          <a:p>
            <a:pPr lvl="1" eaLnBrk="1" hangingPunct="1"/>
            <a:r>
              <a:rPr lang="en-US" altLang="ko-KR" dirty="0" smtClean="0"/>
              <a:t>A variable’s </a:t>
            </a:r>
            <a:r>
              <a:rPr lang="en-US" altLang="ko-KR" i="1" dirty="0" smtClean="0"/>
              <a:t>offset</a:t>
            </a:r>
            <a:r>
              <a:rPr lang="en-US" altLang="ko-KR" dirty="0" smtClean="0"/>
              <a:t> : the </a:t>
            </a:r>
            <a:r>
              <a:rPr lang="en-US" altLang="ko-KR" u="sng" dirty="0" smtClean="0">
                <a:solidFill>
                  <a:srgbClr val="002060"/>
                </a:solidFill>
              </a:rPr>
              <a:t>distance</a:t>
            </a:r>
            <a:r>
              <a:rPr lang="en-US" altLang="ko-KR" u="sng" dirty="0" smtClean="0"/>
              <a:t> from the beginning</a:t>
            </a:r>
            <a:r>
              <a:rPr lang="en-US" altLang="ko-KR" dirty="0" smtClean="0"/>
              <a:t> </a:t>
            </a:r>
          </a:p>
          <a:p>
            <a:pPr marL="365760" lvl="1" indent="0" eaLnBrk="1" hangingPunct="1">
              <a:buNone/>
            </a:pPr>
            <a:r>
              <a:rPr lang="en-US" altLang="ko-KR" dirty="0" smtClean="0"/>
              <a:t>of the segment to the variable 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dirty="0" smtClean="0"/>
              <a:t> ex)  </a:t>
            </a:r>
            <a:r>
              <a:rPr lang="en-US" altLang="ko-KR" sz="1800" dirty="0" smtClean="0"/>
              <a:t>.data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800" dirty="0" smtClean="0"/>
              <a:t>       </a:t>
            </a:r>
            <a:r>
              <a:rPr lang="en-US" altLang="ko-KR" sz="1800" dirty="0" err="1" smtClean="0"/>
              <a:t>aList</a:t>
            </a:r>
            <a:r>
              <a:rPr lang="en-US" altLang="ko-KR" sz="1800" dirty="0" smtClean="0"/>
              <a:t>   byte “ABCD”</a:t>
            </a:r>
          </a:p>
          <a:p>
            <a:pPr lvl="3" eaLnBrk="1" hangingPunct="1">
              <a:buFont typeface="Wingdings 2" pitchFamily="18" charset="2"/>
              <a:buNone/>
            </a:pPr>
            <a:endParaRPr lang="en-US" altLang="ko-KR" sz="1800" dirty="0"/>
          </a:p>
          <a:p>
            <a:pPr lvl="3" eaLnBrk="1" hangingPunct="1">
              <a:buFont typeface="Wingdings 2" pitchFamily="18" charset="2"/>
              <a:buNone/>
            </a:pPr>
            <a:endParaRPr lang="en-US" altLang="ko-KR" sz="1800" dirty="0" smtClean="0"/>
          </a:p>
          <a:p>
            <a:pPr lvl="1" eaLnBrk="1" hangingPunct="1"/>
            <a:r>
              <a:rPr lang="en-US" altLang="ko-KR" dirty="0" smtClean="0"/>
              <a:t>Data allocation </a:t>
            </a:r>
            <a:r>
              <a:rPr lang="en-US" altLang="ko-KR" u="sng" dirty="0" smtClean="0">
                <a:solidFill>
                  <a:srgbClr val="002060"/>
                </a:solidFill>
              </a:rPr>
              <a:t>directives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/>
              <a:t>to allocate storage, based on several following predefined types: earlier version</a:t>
            </a:r>
          </a:p>
        </p:txBody>
      </p:sp>
      <p:graphicFrame>
        <p:nvGraphicFramePr>
          <p:cNvPr id="5325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74963"/>
              </p:ext>
            </p:extLst>
          </p:nvPr>
        </p:nvGraphicFramePr>
        <p:xfrm>
          <a:off x="6705600" y="1844824"/>
          <a:ext cx="2438400" cy="1708149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335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Offset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Contents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35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0000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‘A’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0001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‘B’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0002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‘C’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6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0003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‘D’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27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435579"/>
              </p:ext>
            </p:extLst>
          </p:nvPr>
        </p:nvGraphicFramePr>
        <p:xfrm>
          <a:off x="1475656" y="4149080"/>
          <a:ext cx="6096000" cy="2560320"/>
        </p:xfrm>
        <a:graphic>
          <a:graphicData uri="http://schemas.openxmlformats.org/drawingml/2006/table">
            <a:tbl>
              <a:tblPr/>
              <a:tblGrid>
                <a:gridCol w="1371600"/>
                <a:gridCol w="2286000"/>
                <a:gridCol w="838200"/>
                <a:gridCol w="1600200"/>
              </a:tblGrid>
              <a:tr h="360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Mnemonic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76765E"/>
                        </a:gs>
                        <a:gs pos="50000">
                          <a:srgbClr val="FFFFCC"/>
                        </a:gs>
                        <a:gs pos="100000">
                          <a:srgbClr val="76765E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76765E"/>
                        </a:gs>
                        <a:gs pos="50000">
                          <a:srgbClr val="FFFFCC"/>
                        </a:gs>
                        <a:gs pos="100000">
                          <a:srgbClr val="76765E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76765E"/>
                        </a:gs>
                        <a:gs pos="50000">
                          <a:srgbClr val="FFFFCC"/>
                        </a:gs>
                        <a:gs pos="100000">
                          <a:srgbClr val="76765E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Attribute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76765E"/>
                        </a:gs>
                        <a:gs pos="50000">
                          <a:srgbClr val="FFFFCC"/>
                        </a:gs>
                        <a:gs pos="100000">
                          <a:srgbClr val="76765E"/>
                        </a:gs>
                      </a:gsLst>
                      <a:lin ang="5400000" scaled="1"/>
                    </a:gradFill>
                  </a:tcPr>
                </a:tc>
              </a:tr>
              <a:tr h="360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Define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0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Define 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0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Define doubleword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Doubleword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0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DF,DP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Define far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Far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0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Define quadword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Quadword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0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Define tenbytes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Tenbyte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9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u="none" smtClean="0"/>
              <a:t>CS3-</a:t>
            </a:r>
            <a:fld id="{D1AA8D0F-95D0-448A-8AC7-D3A558A216BB}" type="slidenum">
              <a:rPr kumimoji="0" lang="en-US" altLang="ko-KR" sz="1200" u="none" smtClean="0"/>
              <a:pPr eaLnBrk="1" hangingPunct="1"/>
              <a:t>25</a:t>
            </a:fld>
            <a:endParaRPr kumimoji="0" lang="en-US" altLang="ko-KR" sz="1200" u="none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Data Allocation Directives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28800"/>
            <a:ext cx="8686800" cy="5229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Define Byte (BYTE/DB)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u="sng" dirty="0" smtClean="0"/>
              <a:t>Syntax</a:t>
            </a:r>
            <a:r>
              <a:rPr lang="en-US" altLang="ko-KR" dirty="0" smtClean="0"/>
              <a:t> : [</a:t>
            </a:r>
            <a:r>
              <a:rPr lang="en-US" altLang="ko-KR" i="1" dirty="0" smtClean="0"/>
              <a:t>name</a:t>
            </a:r>
            <a:r>
              <a:rPr lang="en-US" altLang="ko-KR" dirty="0" smtClean="0"/>
              <a:t>] </a:t>
            </a:r>
            <a:r>
              <a:rPr lang="en-US" altLang="ko-KR" dirty="0" smtClean="0">
                <a:solidFill>
                  <a:srgbClr val="002060"/>
                </a:solidFill>
              </a:rPr>
              <a:t>BYTE/DB</a:t>
            </a:r>
            <a:r>
              <a:rPr lang="en-US" altLang="ko-KR" dirty="0" smtClean="0"/>
              <a:t> </a:t>
            </a:r>
            <a:r>
              <a:rPr lang="en-US" altLang="ko-KR" i="1" dirty="0" err="1" smtClean="0"/>
              <a:t>initval</a:t>
            </a:r>
            <a:r>
              <a:rPr lang="en-US" altLang="ko-KR" dirty="0" smtClean="0"/>
              <a:t> [,</a:t>
            </a:r>
            <a:r>
              <a:rPr lang="en-US" altLang="ko-KR" i="1" dirty="0" err="1" smtClean="0"/>
              <a:t>initval</a:t>
            </a:r>
            <a:r>
              <a:rPr lang="en-US" altLang="ko-KR" dirty="0" smtClean="0"/>
              <a:t>] . . .  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/>
              <a:t>Name is optional and at least one initializer is required</a:t>
            </a:r>
          </a:p>
          <a:p>
            <a:pPr lvl="4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char       BYTE   ‘A’                     ;  ASCII character</a:t>
            </a:r>
          </a:p>
          <a:p>
            <a:pPr lvl="4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err="1" smtClean="0"/>
              <a:t>signA</a:t>
            </a:r>
            <a:r>
              <a:rPr lang="en-US" altLang="ko-KR" sz="1800" dirty="0" smtClean="0"/>
              <a:t>     </a:t>
            </a:r>
            <a:r>
              <a:rPr lang="en-US" altLang="ko-KR" sz="1800" dirty="0" err="1" smtClean="0"/>
              <a:t>db</a:t>
            </a:r>
            <a:r>
              <a:rPr lang="en-US" altLang="ko-KR" sz="1800" dirty="0" smtClean="0"/>
              <a:t>    –128                      ;  smallest signed value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/>
              <a:t>Variable’s initial content may be left undefined</a:t>
            </a:r>
          </a:p>
          <a:p>
            <a:pPr lvl="3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      </a:t>
            </a:r>
            <a:r>
              <a:rPr lang="en-US" altLang="ko-KR" sz="1800" dirty="0" err="1" smtClean="0"/>
              <a:t>myval</a:t>
            </a:r>
            <a:r>
              <a:rPr lang="en-US" altLang="ko-KR" sz="1800" dirty="0" smtClean="0"/>
              <a:t>     BYTE   </a:t>
            </a:r>
            <a:r>
              <a:rPr lang="en-US" altLang="ko-KR" sz="1800" dirty="0" smtClean="0">
                <a:solidFill>
                  <a:schemeClr val="hlink"/>
                </a:solidFill>
              </a:rPr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u="sng" dirty="0" smtClean="0"/>
              <a:t>Multiple Initializers</a:t>
            </a:r>
            <a:endParaRPr lang="en-US" altLang="ko-KR" dirty="0" smtClean="0"/>
          </a:p>
          <a:p>
            <a:pPr lvl="3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      list       BYTE    10, 20, 30, 40     </a:t>
            </a:r>
          </a:p>
          <a:p>
            <a:pPr lvl="3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dirty="0" smtClean="0"/>
              <a:t>     </a:t>
            </a:r>
            <a:r>
              <a:rPr lang="en-US" altLang="ko-KR" sz="1800" dirty="0" smtClean="0"/>
              <a:t>list1     BYTE   10, 32, 41h, 001000010b  </a:t>
            </a:r>
          </a:p>
          <a:p>
            <a:pPr lvl="3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dirty="0" smtClean="0"/>
              <a:t>     </a:t>
            </a:r>
            <a:r>
              <a:rPr lang="en-US" altLang="ko-KR" sz="1800" dirty="0" smtClean="0"/>
              <a:t>list2     BYTE   </a:t>
            </a:r>
            <a:r>
              <a:rPr lang="en-US" altLang="ko-KR" sz="1800" dirty="0" smtClean="0">
                <a:solidFill>
                  <a:srgbClr val="FF0000"/>
                </a:solidFill>
              </a:rPr>
              <a:t>0</a:t>
            </a:r>
            <a:r>
              <a:rPr lang="en-US" altLang="ko-KR" sz="1800" dirty="0" smtClean="0"/>
              <a:t>Ah,  20h, ‘A’,  22h  ; list 1 and list 2 have the same contents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u="sng" dirty="0" smtClean="0"/>
              <a:t>Representing Strings:</a:t>
            </a:r>
            <a:r>
              <a:rPr lang="en-US" altLang="ko-KR" sz="1800" dirty="0" smtClean="0"/>
              <a:t>(enclose a sequence of characters in quotation marks)</a:t>
            </a:r>
            <a:endParaRPr lang="en-US" altLang="ko-KR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err="1" smtClean="0"/>
              <a:t>Cstring</a:t>
            </a:r>
            <a:r>
              <a:rPr lang="en-US" altLang="ko-KR" dirty="0" smtClean="0"/>
              <a:t> : a null-terminated string </a:t>
            </a:r>
          </a:p>
          <a:p>
            <a:pPr lvl="4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err="1" smtClean="0"/>
              <a:t>Cstring</a:t>
            </a:r>
            <a:r>
              <a:rPr lang="en-US" altLang="ko-KR" sz="1800" dirty="0" smtClean="0"/>
              <a:t>  BYTE   “Good afternoon”, </a:t>
            </a:r>
            <a:r>
              <a:rPr lang="en-US" altLang="ko-KR" sz="1800" dirty="0" smtClean="0">
                <a:solidFill>
                  <a:srgbClr val="FF0000"/>
                </a:solidFill>
              </a:rPr>
              <a:t>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/>
              <a:t>BYTE directive is ideal for allocating strings of any length</a:t>
            </a:r>
          </a:p>
          <a:p>
            <a:pPr lvl="4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err="1" smtClean="0"/>
              <a:t>LongString</a:t>
            </a:r>
            <a:r>
              <a:rPr lang="en-US" altLang="ko-KR" sz="1800" dirty="0" smtClean="0"/>
              <a:t>   BYTE  “This is a long string”</a:t>
            </a:r>
          </a:p>
          <a:p>
            <a:pPr lvl="4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                  BYTE  “several lines to stores”, 0</a:t>
            </a:r>
          </a:p>
        </p:txBody>
      </p:sp>
    </p:spTree>
    <p:extLst>
      <p:ext uri="{BB962C8B-B14F-4D97-AF65-F5344CB8AC3E}">
        <p14:creationId xmlns:p14="http://schemas.microsoft.com/office/powerpoint/2010/main" val="11263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u="none" smtClean="0"/>
              <a:t>CS3-</a:t>
            </a:r>
            <a:fld id="{92352457-B0CD-4E64-BB44-73366A1A873E}" type="slidenum">
              <a:rPr kumimoji="0" lang="en-US" altLang="ko-KR" sz="1200" u="none" smtClean="0"/>
              <a:pPr eaLnBrk="1" hangingPunct="1"/>
              <a:t>26</a:t>
            </a:fld>
            <a:endParaRPr kumimoji="0" lang="en-US" altLang="ko-KR" sz="1200" u="none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Data Allocation Directives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84784"/>
            <a:ext cx="8763000" cy="5373216"/>
          </a:xfrm>
        </p:spPr>
        <p:txBody>
          <a:bodyPr>
            <a:normAutofit fontScale="92500" lnSpcReduction="10000"/>
          </a:bodyPr>
          <a:lstStyle/>
          <a:p>
            <a:pPr lvl="2" eaLnBrk="1" hangingPunct="1"/>
            <a:r>
              <a:rPr lang="en-US" altLang="ko-KR" dirty="0" smtClean="0">
                <a:solidFill>
                  <a:srgbClr val="002060"/>
                </a:solidFill>
              </a:rPr>
              <a:t>$ operator</a:t>
            </a:r>
            <a:r>
              <a:rPr lang="en-US" altLang="ko-KR" dirty="0" smtClean="0"/>
              <a:t>: </a:t>
            </a:r>
            <a:r>
              <a:rPr lang="en-US" altLang="ko-KR" sz="1800" dirty="0" smtClean="0"/>
              <a:t>current location counter</a:t>
            </a:r>
            <a:endParaRPr lang="en-US" altLang="ko-KR" dirty="0" smtClean="0"/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/>
              <a:t>    (offset)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/>
              <a:t>    0000    </a:t>
            </a:r>
            <a:r>
              <a:rPr lang="en-US" altLang="ko-KR" dirty="0" err="1" smtClean="0"/>
              <a:t>mystring</a:t>
            </a:r>
            <a:r>
              <a:rPr lang="en-US" altLang="ko-KR" dirty="0" smtClean="0"/>
              <a:t>   BYTE  “This is a string”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/>
              <a:t>    0010    </a:t>
            </a:r>
            <a:r>
              <a:rPr lang="en-US" altLang="ko-KR" dirty="0" err="1" smtClean="0"/>
              <a:t>mystring_len</a:t>
            </a:r>
            <a:r>
              <a:rPr lang="en-US" altLang="ko-KR" dirty="0" smtClean="0"/>
              <a:t> = ($-</a:t>
            </a:r>
            <a:r>
              <a:rPr lang="en-US" altLang="ko-KR" dirty="0" err="1" smtClean="0"/>
              <a:t>mystring</a:t>
            </a:r>
            <a:r>
              <a:rPr lang="en-US" altLang="ko-KR" dirty="0" smtClean="0"/>
              <a:t>)      -</a:t>
            </a:r>
            <a:r>
              <a:rPr lang="en-US" altLang="ko-KR" dirty="0" smtClean="0">
                <a:sym typeface="Wingdings" pitchFamily="2" charset="2"/>
              </a:rPr>
              <a:t> 10h</a:t>
            </a:r>
            <a:endParaRPr lang="en-US" altLang="ko-KR" u="sng" dirty="0" smtClean="0"/>
          </a:p>
          <a:p>
            <a:pPr lvl="1" eaLnBrk="1" hangingPunct="1"/>
            <a:r>
              <a:rPr lang="en-US" altLang="ko-KR" u="sng" dirty="0" smtClean="0">
                <a:solidFill>
                  <a:srgbClr val="002060"/>
                </a:solidFill>
              </a:rPr>
              <a:t>DUP</a:t>
            </a:r>
            <a:r>
              <a:rPr lang="en-US" altLang="ko-KR" u="sng" dirty="0" smtClean="0"/>
              <a:t> Operator</a:t>
            </a:r>
            <a:endParaRPr lang="en-US" altLang="ko-KR" dirty="0" smtClean="0"/>
          </a:p>
          <a:p>
            <a:pPr lvl="2" eaLnBrk="1" hangingPunct="1"/>
            <a:r>
              <a:rPr lang="en-US" altLang="ko-KR" dirty="0" smtClean="0"/>
              <a:t>Appears after a storage allocation directive: BYTE or DB, DW</a:t>
            </a:r>
          </a:p>
          <a:p>
            <a:pPr lvl="2" eaLnBrk="1" hangingPunct="1"/>
            <a:r>
              <a:rPr lang="en-US" altLang="ko-KR" dirty="0" smtClean="0"/>
              <a:t>Useful when </a:t>
            </a:r>
            <a:r>
              <a:rPr lang="en-US" altLang="ko-KR" u="sng" dirty="0" smtClean="0"/>
              <a:t>allocating space for a string or array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800" dirty="0" smtClean="0"/>
              <a:t>BYTE  20 dup(0)            ; 20 bytes, all equal to zero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800" dirty="0" smtClean="0"/>
              <a:t>BYTE  20 dup(?)            ; 20 bytes, uninitialized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800" dirty="0" smtClean="0"/>
              <a:t>BYTE  4  dup(“ABC”)     ; 12 bytes: “ABCABCABCABC”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800" dirty="0" smtClean="0"/>
              <a:t>BYTE  4096  dup(0)       ;  4096-byte buffer, all zeros</a:t>
            </a:r>
          </a:p>
          <a:p>
            <a:pPr lvl="2" eaLnBrk="1" hangingPunct="1"/>
            <a:r>
              <a:rPr lang="en-US" altLang="ko-KR" dirty="0" smtClean="0"/>
              <a:t>Can be nested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800" dirty="0" err="1" smtClean="0"/>
              <a:t>aTable</a:t>
            </a:r>
            <a:r>
              <a:rPr lang="en-US" altLang="ko-KR" sz="1800" dirty="0" smtClean="0"/>
              <a:t>  BYTE  2  dup ( 3 dup (0), 2 dup( ‘X’ ) )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800" dirty="0" smtClean="0"/>
              <a:t>                  ; storage containing 000XX000XX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800" dirty="0" err="1" smtClean="0"/>
              <a:t>aMarix</a:t>
            </a:r>
            <a:r>
              <a:rPr lang="en-US" altLang="ko-KR" sz="1800" dirty="0" smtClean="0"/>
              <a:t>  BYTE 3  dup  (4 dup (0) )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800" dirty="0" smtClean="0"/>
              <a:t>                  ; a two-dimensional word table of 3 rows and 4 columns</a:t>
            </a:r>
          </a:p>
        </p:txBody>
      </p:sp>
    </p:spTree>
    <p:extLst>
      <p:ext uri="{BB962C8B-B14F-4D97-AF65-F5344CB8AC3E}">
        <p14:creationId xmlns:p14="http://schemas.microsoft.com/office/powerpoint/2010/main" val="401757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u="none" smtClean="0"/>
              <a:t>CS3-</a:t>
            </a:r>
            <a:fld id="{7F2052FB-8E9E-46D3-BBB5-72DBB1A77E99}" type="slidenum">
              <a:rPr kumimoji="0" lang="en-US" altLang="ko-KR" sz="1200" u="none" smtClean="0"/>
              <a:pPr eaLnBrk="1" hangingPunct="1"/>
              <a:t>27</a:t>
            </a:fld>
            <a:endParaRPr kumimoji="0" lang="en-US" altLang="ko-KR" sz="1200" u="none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Data Allocation Directives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dirty="0" smtClean="0"/>
              <a:t>Define Word (WORD or DW)</a:t>
            </a:r>
          </a:p>
          <a:p>
            <a:pPr lvl="1" eaLnBrk="1" hangingPunct="1"/>
            <a:r>
              <a:rPr lang="en-US" altLang="ko-KR" u="sng" dirty="0" smtClean="0"/>
              <a:t>Syntax</a:t>
            </a:r>
            <a:r>
              <a:rPr lang="en-US" altLang="ko-KR" dirty="0" smtClean="0"/>
              <a:t> : [</a:t>
            </a:r>
            <a:r>
              <a:rPr lang="en-US" altLang="ko-KR" i="1" dirty="0" smtClean="0"/>
              <a:t>name</a:t>
            </a:r>
            <a:r>
              <a:rPr lang="en-US" altLang="ko-KR" dirty="0" smtClean="0"/>
              <a:t>] </a:t>
            </a:r>
            <a:r>
              <a:rPr lang="en-US" altLang="ko-KR" dirty="0" smtClean="0">
                <a:solidFill>
                  <a:srgbClr val="002060"/>
                </a:solidFill>
              </a:rPr>
              <a:t>WORD/DW</a:t>
            </a:r>
            <a:r>
              <a:rPr lang="en-US" altLang="ko-KR" dirty="0" smtClean="0"/>
              <a:t> </a:t>
            </a:r>
            <a:r>
              <a:rPr lang="en-US" altLang="ko-KR" i="1" dirty="0" err="1" smtClean="0"/>
              <a:t>initval</a:t>
            </a:r>
            <a:r>
              <a:rPr lang="en-US" altLang="ko-KR" dirty="0" smtClean="0"/>
              <a:t> [,</a:t>
            </a:r>
            <a:r>
              <a:rPr lang="en-US" altLang="ko-KR" i="1" dirty="0" err="1" smtClean="0"/>
              <a:t>initval</a:t>
            </a:r>
            <a:r>
              <a:rPr lang="en-US" altLang="ko-KR" dirty="0" smtClean="0"/>
              <a:t>] . . .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800" dirty="0" smtClean="0"/>
              <a:t>word1  WORD    0,65535                ; smallest /largest unsigned values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800" dirty="0" smtClean="0"/>
              <a:t>Word2 SWORD   -32768, +32767   ; smallest/largest signed values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800" dirty="0" smtClean="0"/>
              <a:t>Word3  DW    1000h, 4096, 0          ; multiple initializers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800" dirty="0" smtClean="0"/>
              <a:t>word4 WORD    ?                             ; uninitialized 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800" dirty="0" smtClean="0"/>
              <a:t>Word5  DW    5  dup(1000h)            ; 5 words, each equal to 1000h</a:t>
            </a:r>
          </a:p>
          <a:p>
            <a:pPr eaLnBrk="1" hangingPunct="1"/>
            <a:r>
              <a:rPr lang="en-US" altLang="ko-KR" dirty="0" smtClean="0"/>
              <a:t>Define DWORD (DWORD or SDWORD)</a:t>
            </a:r>
          </a:p>
          <a:p>
            <a:pPr lvl="1" eaLnBrk="1" hangingPunct="1"/>
            <a:r>
              <a:rPr lang="en-US" altLang="ko-KR" u="sng" dirty="0" smtClean="0"/>
              <a:t>Syntax</a:t>
            </a:r>
            <a:r>
              <a:rPr lang="en-US" altLang="ko-KR" dirty="0" smtClean="0"/>
              <a:t> : [</a:t>
            </a:r>
            <a:r>
              <a:rPr lang="en-US" altLang="ko-KR" i="1" dirty="0" smtClean="0"/>
              <a:t>name</a:t>
            </a:r>
            <a:r>
              <a:rPr lang="en-US" altLang="ko-KR" dirty="0" smtClean="0"/>
              <a:t>] </a:t>
            </a:r>
            <a:r>
              <a:rPr lang="en-US" altLang="ko-KR" dirty="0" smtClean="0">
                <a:solidFill>
                  <a:srgbClr val="002060"/>
                </a:solidFill>
              </a:rPr>
              <a:t>DWORD/DD</a:t>
            </a:r>
            <a:r>
              <a:rPr lang="en-US" altLang="ko-KR" dirty="0" smtClean="0"/>
              <a:t> </a:t>
            </a:r>
            <a:r>
              <a:rPr lang="en-US" altLang="ko-KR" i="1" dirty="0" err="1" smtClean="0"/>
              <a:t>initval</a:t>
            </a:r>
            <a:r>
              <a:rPr lang="en-US" altLang="ko-KR" dirty="0" smtClean="0"/>
              <a:t> [,</a:t>
            </a:r>
            <a:r>
              <a:rPr lang="en-US" altLang="ko-KR" i="1" dirty="0" err="1" smtClean="0"/>
              <a:t>initval</a:t>
            </a:r>
            <a:r>
              <a:rPr lang="en-US" altLang="ko-KR" dirty="0" smtClean="0"/>
              <a:t>] . . .</a:t>
            </a:r>
          </a:p>
          <a:p>
            <a:pPr lvl="2" eaLnBrk="1" hangingPunct="1"/>
            <a:r>
              <a:rPr lang="en-US" altLang="ko-KR" dirty="0" smtClean="0"/>
              <a:t>Each initializer: an integer between 0 and 0FFFFFFFFh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smtClean="0"/>
              <a:t>        Val1  DWORD  12345678h		; unsigned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smtClean="0"/>
              <a:t>        Val2  SDWORD  -2147483648		; signed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smtClean="0"/>
              <a:t>        Val3   DWORD   20 DUP (?)   		; uninitialized array</a:t>
            </a:r>
          </a:p>
          <a:p>
            <a:pPr lvl="3" eaLnBrk="1" hangingPunct="1">
              <a:buFont typeface="Wingdings 2" pitchFamily="18" charset="2"/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7001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u="none" smtClean="0"/>
              <a:t>CS3-</a:t>
            </a:r>
            <a:fld id="{CDA0D093-21C7-41E8-B757-B3177E6B1F4D}" type="slidenum">
              <a:rPr kumimoji="0" lang="en-US" altLang="ko-KR" sz="1200" u="none" smtClean="0"/>
              <a:pPr eaLnBrk="1" hangingPunct="1"/>
              <a:t>28</a:t>
            </a:fld>
            <a:endParaRPr kumimoji="0" lang="en-US" altLang="ko-KR" sz="1200" u="none" smtClean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Data Allocation Directives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lvl="1" eaLnBrk="1" hangingPunct="1"/>
            <a:endParaRPr lang="en-US" altLang="ko-KR" sz="1900" dirty="0" smtClean="0"/>
          </a:p>
          <a:p>
            <a:pPr lvl="1" eaLnBrk="1" hangingPunct="1"/>
            <a:r>
              <a:rPr lang="en-US" altLang="ko-KR" sz="1900" dirty="0" smtClean="0"/>
              <a:t>Array of D-words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900" dirty="0" smtClean="0"/>
              <a:t>    </a:t>
            </a:r>
            <a:r>
              <a:rPr lang="en-US" altLang="ko-KR" sz="1900" dirty="0" err="1" smtClean="0"/>
              <a:t>mylist</a:t>
            </a:r>
            <a:r>
              <a:rPr lang="en-US" altLang="ko-KR" sz="1900" dirty="0" smtClean="0"/>
              <a:t>	DWORD	1,2,3,4,5</a:t>
            </a:r>
          </a:p>
          <a:p>
            <a:pPr lvl="2" eaLnBrk="1" hangingPunct="1">
              <a:buFont typeface="Wingdings 2" pitchFamily="18" charset="2"/>
              <a:buNone/>
            </a:pPr>
            <a:endParaRPr lang="en-US" altLang="ko-KR" sz="1800" dirty="0" smtClean="0"/>
          </a:p>
          <a:p>
            <a:pPr lvl="2" eaLnBrk="1" hangingPunct="1">
              <a:buFont typeface="Wingdings 2" pitchFamily="18" charset="2"/>
              <a:buNone/>
            </a:pPr>
            <a:endParaRPr lang="en-US" altLang="ko-KR" sz="1800" dirty="0" smtClean="0"/>
          </a:p>
          <a:p>
            <a:pPr lvl="2" eaLnBrk="1" hangingPunct="1">
              <a:buFont typeface="Wingdings 2" pitchFamily="18" charset="2"/>
              <a:buNone/>
            </a:pPr>
            <a:endParaRPr lang="en-US" altLang="ko-KR" sz="1800" dirty="0" smtClean="0"/>
          </a:p>
          <a:p>
            <a:pPr lvl="2" eaLnBrk="1" hangingPunct="1">
              <a:buFont typeface="Wingdings 2" pitchFamily="18" charset="2"/>
              <a:buNone/>
            </a:pPr>
            <a:endParaRPr lang="en-US" altLang="ko-KR" sz="1800" dirty="0" smtClean="0"/>
          </a:p>
          <a:p>
            <a:pPr lvl="2" eaLnBrk="1" hangingPunct="1">
              <a:buFont typeface="Wingdings 2" pitchFamily="18" charset="2"/>
              <a:buNone/>
            </a:pPr>
            <a:endParaRPr lang="en-US" altLang="ko-KR" sz="1800" dirty="0" smtClean="0"/>
          </a:p>
          <a:p>
            <a:pPr lvl="2" eaLnBrk="1" hangingPunct="1">
              <a:buFont typeface="Wingdings 2" pitchFamily="18" charset="2"/>
              <a:buNone/>
            </a:pPr>
            <a:endParaRPr lang="en-US" altLang="ko-KR" sz="1800" dirty="0" smtClean="0"/>
          </a:p>
          <a:p>
            <a:pPr lvl="2" eaLnBrk="1" hangingPunct="1">
              <a:buFont typeface="Wingdings 2" pitchFamily="18" charset="2"/>
              <a:buNone/>
            </a:pPr>
            <a:endParaRPr lang="en-US" altLang="ko-KR" sz="1800" dirty="0" smtClean="0"/>
          </a:p>
          <a:p>
            <a:pPr lvl="2" eaLnBrk="1" hangingPunct="1">
              <a:buFont typeface="Wingdings 2" pitchFamily="18" charset="2"/>
              <a:buNone/>
            </a:pPr>
            <a:endParaRPr lang="en-US" altLang="ko-KR" sz="1800" dirty="0" smtClean="0"/>
          </a:p>
          <a:p>
            <a:pPr lvl="2"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Bytes are stored </a:t>
            </a:r>
            <a:r>
              <a:rPr lang="en-US" altLang="ko-KR" u="sng" dirty="0" smtClean="0"/>
              <a:t>in reverse order</a:t>
            </a:r>
            <a:r>
              <a:rPr lang="en-US" altLang="ko-KR" dirty="0" smtClean="0"/>
              <a:t> 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/>
              <a:t>         ex)  the value </a:t>
            </a:r>
            <a:r>
              <a:rPr lang="en-US" altLang="ko-KR" dirty="0" smtClean="0">
                <a:solidFill>
                  <a:srgbClr val="FF0000"/>
                </a:solidFill>
              </a:rPr>
              <a:t>1234</a:t>
            </a:r>
            <a:r>
              <a:rPr lang="en-US" altLang="ko-KR" dirty="0" smtClean="0">
                <a:solidFill>
                  <a:srgbClr val="002060"/>
                </a:solidFill>
              </a:rPr>
              <a:t>5678</a:t>
            </a:r>
            <a:r>
              <a:rPr lang="en-US" altLang="ko-KR" dirty="0" smtClean="0"/>
              <a:t>h </a:t>
            </a:r>
          </a:p>
          <a:p>
            <a:pPr lvl="4" eaLnBrk="1" hangingPunct="1">
              <a:buFont typeface="Wingdings 2" pitchFamily="18" charset="2"/>
              <a:buNone/>
            </a:pPr>
            <a:r>
              <a:rPr lang="en-US" altLang="ko-KR" sz="1700" dirty="0" smtClean="0"/>
              <a:t>   Offset :  00  01  02  03</a:t>
            </a:r>
          </a:p>
          <a:p>
            <a:pPr lvl="4" eaLnBrk="1" hangingPunct="1">
              <a:buFont typeface="Wingdings 2" pitchFamily="18" charset="2"/>
              <a:buNone/>
            </a:pPr>
            <a:r>
              <a:rPr lang="en-US" altLang="ko-KR" sz="1700" dirty="0" smtClean="0"/>
              <a:t>   Value  :  </a:t>
            </a:r>
            <a:r>
              <a:rPr lang="en-US" altLang="ko-KR" sz="1700" dirty="0" smtClean="0">
                <a:solidFill>
                  <a:srgbClr val="002060"/>
                </a:solidFill>
              </a:rPr>
              <a:t>78  56  </a:t>
            </a:r>
            <a:r>
              <a:rPr lang="en-US" altLang="ko-KR" sz="1700" dirty="0" smtClean="0">
                <a:solidFill>
                  <a:srgbClr val="FF0000"/>
                </a:solidFill>
              </a:rPr>
              <a:t>34  12</a:t>
            </a:r>
          </a:p>
        </p:txBody>
      </p:sp>
      <p:graphicFrame>
        <p:nvGraphicFramePr>
          <p:cNvPr id="18501" name="Group 69"/>
          <p:cNvGraphicFramePr>
            <a:graphicFrameLocks noGrp="1"/>
          </p:cNvGraphicFramePr>
          <p:nvPr/>
        </p:nvGraphicFramePr>
        <p:xfrm>
          <a:off x="4267200" y="2286000"/>
          <a:ext cx="1600200" cy="2366964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lin ang="0" scaled="1"/>
                    </a:gra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lin ang="0" scaled="1"/>
                    </a:gra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lin ang="0" scaled="1"/>
                    </a:gra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lin ang="0" scaled="1"/>
                    </a:gra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lin ang="0" scaled="1"/>
                    </a:gradFill>
                  </a:tcPr>
                </a:tc>
              </a:tr>
            </a:tbl>
          </a:graphicData>
        </a:graphic>
      </p:graphicFrame>
      <p:sp>
        <p:nvSpPr>
          <p:cNvPr id="25619" name="Text Box 34"/>
          <p:cNvSpPr txBox="1">
            <a:spLocks noChangeArrowheads="1"/>
          </p:cNvSpPr>
          <p:nvPr/>
        </p:nvSpPr>
        <p:spPr bwMode="auto">
          <a:xfrm>
            <a:off x="2879725" y="2308225"/>
            <a:ext cx="698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 b="1"/>
              <a:t>0000</a:t>
            </a:r>
          </a:p>
        </p:txBody>
      </p:sp>
      <p:sp>
        <p:nvSpPr>
          <p:cNvPr id="25620" name="Text Box 35"/>
          <p:cNvSpPr txBox="1">
            <a:spLocks noChangeArrowheads="1"/>
          </p:cNvSpPr>
          <p:nvPr/>
        </p:nvSpPr>
        <p:spPr bwMode="auto">
          <a:xfrm>
            <a:off x="2955925" y="2841625"/>
            <a:ext cx="698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 b="1"/>
              <a:t>0004</a:t>
            </a:r>
          </a:p>
        </p:txBody>
      </p:sp>
      <p:sp>
        <p:nvSpPr>
          <p:cNvPr id="25621" name="Text Box 36"/>
          <p:cNvSpPr txBox="1">
            <a:spLocks noChangeArrowheads="1"/>
          </p:cNvSpPr>
          <p:nvPr/>
        </p:nvSpPr>
        <p:spPr bwMode="auto">
          <a:xfrm>
            <a:off x="2971800" y="3276600"/>
            <a:ext cx="698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 b="1"/>
              <a:t>0008</a:t>
            </a:r>
          </a:p>
        </p:txBody>
      </p:sp>
      <p:sp>
        <p:nvSpPr>
          <p:cNvPr id="25622" name="Text Box 37"/>
          <p:cNvSpPr txBox="1">
            <a:spLocks noChangeArrowheads="1"/>
          </p:cNvSpPr>
          <p:nvPr/>
        </p:nvSpPr>
        <p:spPr bwMode="auto">
          <a:xfrm>
            <a:off x="2971800" y="3810000"/>
            <a:ext cx="731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 b="1"/>
              <a:t>000C</a:t>
            </a:r>
          </a:p>
        </p:txBody>
      </p:sp>
      <p:sp>
        <p:nvSpPr>
          <p:cNvPr id="25623" name="Text Box 38"/>
          <p:cNvSpPr txBox="1">
            <a:spLocks noChangeArrowheads="1"/>
          </p:cNvSpPr>
          <p:nvPr/>
        </p:nvSpPr>
        <p:spPr bwMode="auto">
          <a:xfrm>
            <a:off x="2971800" y="4267200"/>
            <a:ext cx="698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 b="1"/>
              <a:t>0010</a:t>
            </a:r>
          </a:p>
        </p:txBody>
      </p:sp>
      <p:sp>
        <p:nvSpPr>
          <p:cNvPr id="25624" name="Text Box 39"/>
          <p:cNvSpPr txBox="1">
            <a:spLocks noChangeArrowheads="1"/>
          </p:cNvSpPr>
          <p:nvPr/>
        </p:nvSpPr>
        <p:spPr bwMode="auto">
          <a:xfrm>
            <a:off x="4937125" y="2308225"/>
            <a:ext cx="315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/>
              <a:t>1</a:t>
            </a:r>
          </a:p>
        </p:txBody>
      </p:sp>
      <p:sp>
        <p:nvSpPr>
          <p:cNvPr id="25625" name="Text Box 40"/>
          <p:cNvSpPr txBox="1">
            <a:spLocks noChangeArrowheads="1"/>
          </p:cNvSpPr>
          <p:nvPr/>
        </p:nvSpPr>
        <p:spPr bwMode="auto">
          <a:xfrm>
            <a:off x="4953000" y="2819400"/>
            <a:ext cx="315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/>
              <a:t>2</a:t>
            </a:r>
          </a:p>
        </p:txBody>
      </p:sp>
      <p:sp>
        <p:nvSpPr>
          <p:cNvPr id="25626" name="Text Box 41"/>
          <p:cNvSpPr txBox="1">
            <a:spLocks noChangeArrowheads="1"/>
          </p:cNvSpPr>
          <p:nvPr/>
        </p:nvSpPr>
        <p:spPr bwMode="auto">
          <a:xfrm>
            <a:off x="4953000" y="3276600"/>
            <a:ext cx="315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/>
              <a:t>3</a:t>
            </a:r>
          </a:p>
        </p:txBody>
      </p:sp>
      <p:sp>
        <p:nvSpPr>
          <p:cNvPr id="25627" name="Text Box 42"/>
          <p:cNvSpPr txBox="1">
            <a:spLocks noChangeArrowheads="1"/>
          </p:cNvSpPr>
          <p:nvPr/>
        </p:nvSpPr>
        <p:spPr bwMode="auto">
          <a:xfrm>
            <a:off x="4953000" y="3733800"/>
            <a:ext cx="315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/>
              <a:t>4</a:t>
            </a:r>
          </a:p>
        </p:txBody>
      </p:sp>
      <p:sp>
        <p:nvSpPr>
          <p:cNvPr id="25628" name="Text Box 43"/>
          <p:cNvSpPr txBox="1">
            <a:spLocks noChangeArrowheads="1"/>
          </p:cNvSpPr>
          <p:nvPr/>
        </p:nvSpPr>
        <p:spPr bwMode="auto">
          <a:xfrm>
            <a:off x="4953000" y="4191000"/>
            <a:ext cx="315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/>
              <a:t>5</a:t>
            </a:r>
          </a:p>
        </p:txBody>
      </p:sp>
      <p:sp>
        <p:nvSpPr>
          <p:cNvPr id="25629" name="Text Box 44"/>
          <p:cNvSpPr txBox="1">
            <a:spLocks noChangeArrowheads="1"/>
          </p:cNvSpPr>
          <p:nvPr/>
        </p:nvSpPr>
        <p:spPr bwMode="auto">
          <a:xfrm>
            <a:off x="1812925" y="3144838"/>
            <a:ext cx="992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offset</a:t>
            </a:r>
          </a:p>
        </p:txBody>
      </p:sp>
      <p:sp>
        <p:nvSpPr>
          <p:cNvPr id="25630" name="Text Box 45"/>
          <p:cNvSpPr txBox="1">
            <a:spLocks noChangeArrowheads="1"/>
          </p:cNvSpPr>
          <p:nvPr/>
        </p:nvSpPr>
        <p:spPr bwMode="auto">
          <a:xfrm>
            <a:off x="4716463" y="1628775"/>
            <a:ext cx="912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57932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u="none" smtClean="0"/>
              <a:t>CS3-</a:t>
            </a:r>
            <a:fld id="{49135F0D-8AC0-4EB3-81FD-00D819E5250C}" type="slidenum">
              <a:rPr kumimoji="0" lang="en-US" altLang="ko-KR" sz="1200" u="none" smtClean="0"/>
              <a:pPr eaLnBrk="1" hangingPunct="1"/>
              <a:t>29</a:t>
            </a:fld>
            <a:endParaRPr kumimoji="0" lang="en-US" altLang="ko-KR" sz="1200" u="none" smtClean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Data Allocation Directives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 smtClean="0"/>
              <a:t>Define QWORD (QWORD or SQWORD): 64-bit values</a:t>
            </a:r>
          </a:p>
          <a:p>
            <a:pPr eaLnBrk="1" hangingPunct="1"/>
            <a:r>
              <a:rPr lang="en-US" altLang="ko-KR" dirty="0" smtClean="0"/>
              <a:t>Define TBYTE : 80 bit integer</a:t>
            </a:r>
          </a:p>
          <a:p>
            <a:pPr eaLnBrk="1" hangingPunct="1"/>
            <a:r>
              <a:rPr lang="en-US" altLang="ko-KR" dirty="0" smtClean="0"/>
              <a:t>Define Real number data</a:t>
            </a:r>
          </a:p>
          <a:p>
            <a:pPr lvl="1" eaLnBrk="1" hangingPunct="1"/>
            <a:r>
              <a:rPr lang="en-US" altLang="ko-KR" sz="1900" dirty="0" smtClean="0"/>
              <a:t>REAL4: 4 byte single-precision real variable</a:t>
            </a:r>
          </a:p>
          <a:p>
            <a:pPr lvl="1" eaLnBrk="1" hangingPunct="1"/>
            <a:r>
              <a:rPr lang="en-US" altLang="ko-KR" sz="1900" dirty="0" smtClean="0"/>
              <a:t>REAL8: 8-byte double-precision real</a:t>
            </a:r>
          </a:p>
          <a:p>
            <a:pPr lvl="1" eaLnBrk="1" hangingPunct="1"/>
            <a:r>
              <a:rPr lang="en-US" altLang="ko-KR" sz="1900" dirty="0" smtClean="0"/>
              <a:t>REAL10: 10-byte double extended-precision real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sz="1800" dirty="0" smtClean="0"/>
              <a:t>Rval1	REAL4      -2.1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sz="1800" dirty="0" smtClean="0"/>
              <a:t>Rval2	REAL8	3.3E-260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sz="1800" dirty="0" smtClean="0"/>
              <a:t>Rval3 	REAL10	4.6E+4096</a:t>
            </a:r>
          </a:p>
          <a:p>
            <a:pPr eaLnBrk="1" hangingPunct="1"/>
            <a:r>
              <a:rPr lang="en-US" altLang="ko-KR" sz="2100" dirty="0" smtClean="0"/>
              <a:t>Little Endian Order	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Bytes are stored </a:t>
            </a:r>
            <a:r>
              <a:rPr lang="en-US" altLang="ko-KR" u="sng" dirty="0" smtClean="0"/>
              <a:t>in reverse order</a:t>
            </a:r>
            <a:r>
              <a:rPr lang="en-US" altLang="ko-KR" dirty="0" smtClean="0"/>
              <a:t> 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/>
              <a:t>         ex)  the value </a:t>
            </a:r>
            <a:r>
              <a:rPr lang="en-US" altLang="ko-KR" dirty="0" smtClean="0">
                <a:solidFill>
                  <a:srgbClr val="FF0000"/>
                </a:solidFill>
              </a:rPr>
              <a:t>1234</a:t>
            </a:r>
            <a:r>
              <a:rPr lang="en-US" altLang="ko-KR" dirty="0" smtClean="0">
                <a:solidFill>
                  <a:srgbClr val="002060"/>
                </a:solidFill>
              </a:rPr>
              <a:t>5678</a:t>
            </a:r>
            <a:r>
              <a:rPr lang="en-US" altLang="ko-KR" dirty="0" smtClean="0"/>
              <a:t>h </a:t>
            </a:r>
          </a:p>
          <a:p>
            <a:pPr lvl="4" eaLnBrk="1" hangingPunct="1">
              <a:buFont typeface="Wingdings 2" pitchFamily="18" charset="2"/>
              <a:buNone/>
            </a:pPr>
            <a:r>
              <a:rPr lang="en-US" altLang="ko-KR" sz="1700" dirty="0" smtClean="0"/>
              <a:t>   Offset :  00  01  02  03</a:t>
            </a:r>
          </a:p>
          <a:p>
            <a:pPr lvl="4" eaLnBrk="1" hangingPunct="1">
              <a:buFont typeface="Wingdings 2" pitchFamily="18" charset="2"/>
              <a:buNone/>
            </a:pPr>
            <a:r>
              <a:rPr lang="en-US" altLang="ko-KR" sz="1700" dirty="0" smtClean="0"/>
              <a:t>   Value  :  </a:t>
            </a:r>
            <a:r>
              <a:rPr lang="en-US" altLang="ko-KR" sz="1700" dirty="0" smtClean="0">
                <a:solidFill>
                  <a:srgbClr val="002060"/>
                </a:solidFill>
              </a:rPr>
              <a:t>78  56  </a:t>
            </a:r>
            <a:r>
              <a:rPr lang="en-US" altLang="ko-KR" sz="1700" dirty="0" smtClean="0">
                <a:solidFill>
                  <a:srgbClr val="FF0000"/>
                </a:solidFill>
              </a:rPr>
              <a:t>34  12</a:t>
            </a:r>
          </a:p>
        </p:txBody>
      </p:sp>
      <p:graphicFrame>
        <p:nvGraphicFramePr>
          <p:cNvPr id="56350" name="Group 30"/>
          <p:cNvGraphicFramePr>
            <a:graphicFrameLocks noGrp="1"/>
          </p:cNvGraphicFramePr>
          <p:nvPr/>
        </p:nvGraphicFramePr>
        <p:xfrm>
          <a:off x="7235825" y="4221163"/>
          <a:ext cx="574675" cy="2160588"/>
        </p:xfrm>
        <a:graphic>
          <a:graphicData uri="http://schemas.openxmlformats.org/drawingml/2006/table">
            <a:tbl>
              <a:tblPr/>
              <a:tblGrid>
                <a:gridCol w="57467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643" name="Text Box 44"/>
          <p:cNvSpPr txBox="1">
            <a:spLocks noChangeArrowheads="1"/>
          </p:cNvSpPr>
          <p:nvPr/>
        </p:nvSpPr>
        <p:spPr bwMode="auto">
          <a:xfrm>
            <a:off x="7292975" y="4164013"/>
            <a:ext cx="447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/>
              <a:t>78</a:t>
            </a:r>
          </a:p>
        </p:txBody>
      </p:sp>
      <p:sp>
        <p:nvSpPr>
          <p:cNvPr id="26644" name="Text Box 45"/>
          <p:cNvSpPr txBox="1">
            <a:spLocks noChangeArrowheads="1"/>
          </p:cNvSpPr>
          <p:nvPr/>
        </p:nvSpPr>
        <p:spPr bwMode="auto">
          <a:xfrm>
            <a:off x="7308850" y="4675188"/>
            <a:ext cx="447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/>
              <a:t>56</a:t>
            </a:r>
          </a:p>
        </p:txBody>
      </p:sp>
      <p:sp>
        <p:nvSpPr>
          <p:cNvPr id="26645" name="Text Box 46"/>
          <p:cNvSpPr txBox="1">
            <a:spLocks noChangeArrowheads="1"/>
          </p:cNvSpPr>
          <p:nvPr/>
        </p:nvSpPr>
        <p:spPr bwMode="auto">
          <a:xfrm>
            <a:off x="7308850" y="5132388"/>
            <a:ext cx="447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/>
              <a:t>34</a:t>
            </a:r>
          </a:p>
        </p:txBody>
      </p:sp>
      <p:sp>
        <p:nvSpPr>
          <p:cNvPr id="26646" name="Text Box 47"/>
          <p:cNvSpPr txBox="1">
            <a:spLocks noChangeArrowheads="1"/>
          </p:cNvSpPr>
          <p:nvPr/>
        </p:nvSpPr>
        <p:spPr bwMode="auto">
          <a:xfrm>
            <a:off x="7308850" y="5589588"/>
            <a:ext cx="447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/>
              <a:t>12</a:t>
            </a:r>
          </a:p>
        </p:txBody>
      </p:sp>
      <p:sp>
        <p:nvSpPr>
          <p:cNvPr id="26647" name="Text Box 48"/>
          <p:cNvSpPr txBox="1">
            <a:spLocks noChangeArrowheads="1"/>
          </p:cNvSpPr>
          <p:nvPr/>
        </p:nvSpPr>
        <p:spPr bwMode="auto">
          <a:xfrm>
            <a:off x="6443663" y="4221163"/>
            <a:ext cx="787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/>
              <a:t>0000:</a:t>
            </a:r>
          </a:p>
        </p:txBody>
      </p:sp>
      <p:sp>
        <p:nvSpPr>
          <p:cNvPr id="26648" name="Text Box 49"/>
          <p:cNvSpPr txBox="1">
            <a:spLocks noChangeArrowheads="1"/>
          </p:cNvSpPr>
          <p:nvPr/>
        </p:nvSpPr>
        <p:spPr bwMode="auto">
          <a:xfrm>
            <a:off x="6443663" y="4724400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/>
              <a:t>0001:</a:t>
            </a:r>
          </a:p>
        </p:txBody>
      </p:sp>
      <p:sp>
        <p:nvSpPr>
          <p:cNvPr id="26649" name="Text Box 50"/>
          <p:cNvSpPr txBox="1">
            <a:spLocks noChangeArrowheads="1"/>
          </p:cNvSpPr>
          <p:nvPr/>
        </p:nvSpPr>
        <p:spPr bwMode="auto">
          <a:xfrm>
            <a:off x="6443663" y="5084763"/>
            <a:ext cx="787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/>
              <a:t>0002:</a:t>
            </a:r>
          </a:p>
        </p:txBody>
      </p:sp>
      <p:sp>
        <p:nvSpPr>
          <p:cNvPr id="26650" name="Text Box 51"/>
          <p:cNvSpPr txBox="1">
            <a:spLocks noChangeArrowheads="1"/>
          </p:cNvSpPr>
          <p:nvPr/>
        </p:nvSpPr>
        <p:spPr bwMode="auto">
          <a:xfrm>
            <a:off x="6443663" y="5516563"/>
            <a:ext cx="787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/>
              <a:t>0003:</a:t>
            </a:r>
          </a:p>
        </p:txBody>
      </p:sp>
    </p:spTree>
    <p:extLst>
      <p:ext uri="{BB962C8B-B14F-4D97-AF65-F5344CB8AC3E}">
        <p14:creationId xmlns:p14="http://schemas.microsoft.com/office/powerpoint/2010/main" val="207152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Basic Elements of Assembly Language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>
                <a:ea typeface="굴림" pitchFamily="50" charset="-127"/>
              </a:rPr>
              <a:t>Constants and Expressions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Integer constants and expressions</a:t>
            </a:r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Character and string constants</a:t>
            </a:r>
          </a:p>
          <a:p>
            <a:r>
              <a:rPr lang="en-US" altLang="ko-KR" dirty="0">
                <a:ea typeface="굴림" pitchFamily="50" charset="-127"/>
              </a:rPr>
              <a:t>Reserved words </a:t>
            </a:r>
            <a:r>
              <a:rPr lang="en-US" altLang="ko-KR" dirty="0" smtClean="0">
                <a:ea typeface="굴림" pitchFamily="50" charset="-127"/>
              </a:rPr>
              <a:t>and Identifiers</a:t>
            </a:r>
            <a:endParaRPr lang="en-US" altLang="ko-KR" dirty="0">
              <a:ea typeface="굴림" pitchFamily="50" charset="-127"/>
            </a:endParaRPr>
          </a:p>
          <a:p>
            <a:r>
              <a:rPr lang="en-US" altLang="ko-KR" dirty="0">
                <a:ea typeface="굴림" pitchFamily="50" charset="-127"/>
              </a:rPr>
              <a:t>Directives </a:t>
            </a:r>
            <a:endParaRPr lang="en-US" altLang="ko-KR" dirty="0" smtClean="0">
              <a:ea typeface="굴림" pitchFamily="50" charset="-127"/>
            </a:endParaRPr>
          </a:p>
          <a:p>
            <a:r>
              <a:rPr lang="en-US" altLang="ko-KR" dirty="0" smtClean="0">
                <a:ea typeface="굴림" pitchFamily="50" charset="-127"/>
              </a:rPr>
              <a:t>Instructions</a:t>
            </a:r>
            <a:endParaRPr lang="en-US" altLang="ko-KR" dirty="0">
              <a:ea typeface="굴림" pitchFamily="50" charset="-127"/>
            </a:endParaRPr>
          </a:p>
          <a:p>
            <a:r>
              <a:rPr lang="en-US" altLang="ko-KR" dirty="0">
                <a:ea typeface="굴림" pitchFamily="50" charset="-127"/>
              </a:rPr>
              <a:t>Labels</a:t>
            </a:r>
          </a:p>
          <a:p>
            <a:r>
              <a:rPr lang="en-US" altLang="ko-KR" dirty="0">
                <a:ea typeface="굴림" pitchFamily="50" charset="-127"/>
              </a:rPr>
              <a:t>Mnemonics </a:t>
            </a:r>
            <a:endParaRPr lang="en-US" altLang="ko-KR" dirty="0" smtClean="0">
              <a:ea typeface="굴림" pitchFamily="50" charset="-127"/>
            </a:endParaRPr>
          </a:p>
          <a:p>
            <a:r>
              <a:rPr lang="en-US" altLang="ko-KR" dirty="0" smtClean="0">
                <a:ea typeface="굴림" pitchFamily="50" charset="-127"/>
              </a:rPr>
              <a:t>Operands</a:t>
            </a:r>
            <a:endParaRPr lang="en-US" altLang="ko-KR" dirty="0">
              <a:ea typeface="굴림" pitchFamily="50" charset="-127"/>
            </a:endParaRPr>
          </a:p>
          <a:p>
            <a:r>
              <a:rPr lang="en-US" altLang="ko-KR" dirty="0" smtClean="0">
                <a:ea typeface="굴림" pitchFamily="50" charset="-127"/>
              </a:rPr>
              <a:t>Comments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4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u="none" smtClean="0"/>
              <a:t>CS3-</a:t>
            </a:r>
            <a:fld id="{D78667D8-4598-4754-A153-FF24181B385D}" type="slidenum">
              <a:rPr kumimoji="0" lang="en-US" altLang="ko-KR" sz="1200" u="none" smtClean="0"/>
              <a:pPr eaLnBrk="1" hangingPunct="1"/>
              <a:t>30</a:t>
            </a:fld>
            <a:endParaRPr kumimoji="0" lang="en-US" altLang="ko-KR" sz="1200" u="none" smtClean="0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Data Allocation Directives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Adding variables to </a:t>
            </a:r>
            <a:r>
              <a:rPr lang="en-US" altLang="ko-KR" dirty="0" err="1" smtClean="0"/>
              <a:t>AddSub</a:t>
            </a:r>
            <a:r>
              <a:rPr lang="en-US" altLang="ko-KR" dirty="0" smtClean="0"/>
              <a:t> program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dirty="0" smtClean="0"/>
              <a:t>TITLE  Add and Sub Version 3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dirty="0" smtClean="0"/>
              <a:t>INCLUDE  Irvine32.inc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dirty="0" smtClean="0"/>
              <a:t>.data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dirty="0" smtClean="0"/>
              <a:t>Val1	DWORD	10000h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dirty="0" smtClean="0"/>
              <a:t>Val2	DWORD	40000h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dirty="0" smtClean="0"/>
              <a:t>Val3	DWORD	20000h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dirty="0" err="1" smtClean="0"/>
              <a:t>finalVal</a:t>
            </a:r>
            <a:r>
              <a:rPr lang="en-US" altLang="ko-KR" dirty="0" smtClean="0"/>
              <a:t>	DWORD	?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dirty="0" smtClean="0"/>
              <a:t>.code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dirty="0" smtClean="0"/>
              <a:t>Main  PROC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mov</a:t>
            </a:r>
            <a:r>
              <a:rPr lang="en-US" altLang="ko-KR" dirty="0" smtClean="0"/>
              <a:t>	eax,val1		;start with 10000h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dirty="0" smtClean="0"/>
              <a:t>	add	eax,val2		;add 40000h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mov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finalVal,eax</a:t>
            </a:r>
            <a:r>
              <a:rPr lang="en-US" altLang="ko-KR" dirty="0" smtClean="0"/>
              <a:t>	;subtract 20000h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dirty="0" smtClean="0"/>
              <a:t>	call	</a:t>
            </a:r>
            <a:r>
              <a:rPr lang="en-US" altLang="ko-KR" dirty="0" err="1" smtClean="0"/>
              <a:t>DumpRegs</a:t>
            </a:r>
            <a:r>
              <a:rPr lang="en-US" altLang="ko-KR" dirty="0" smtClean="0"/>
              <a:t>	;store the result (30000h)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dirty="0" smtClean="0"/>
              <a:t>	Exit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dirty="0" smtClean="0"/>
              <a:t>Main  ENDP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dirty="0" smtClean="0"/>
              <a:t>END  main</a:t>
            </a:r>
          </a:p>
        </p:txBody>
      </p:sp>
    </p:spTree>
    <p:extLst>
      <p:ext uri="{BB962C8B-B14F-4D97-AF65-F5344CB8AC3E}">
        <p14:creationId xmlns:p14="http://schemas.microsoft.com/office/powerpoint/2010/main" val="389306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smtClean="0"/>
              <a:t>CS2-</a:t>
            </a:r>
            <a:fld id="{93985D8F-D350-41BE-81F0-A8F72CE73FA0}" type="slidenum">
              <a:rPr kumimoji="0" lang="en-US" altLang="ko-KR" sz="1200" smtClean="0"/>
              <a:pPr eaLnBrk="1" hangingPunct="1"/>
              <a:t>31</a:t>
            </a:fld>
            <a:endParaRPr kumimoji="0" lang="en-US" altLang="ko-KR" sz="120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Chapter Overview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 smtClean="0"/>
              <a:t>Basic Elements of Assembly Language</a:t>
            </a:r>
          </a:p>
          <a:p>
            <a:pPr eaLnBrk="1" hangingPunct="1"/>
            <a:r>
              <a:rPr lang="en-US" altLang="ko-KR" dirty="0" smtClean="0"/>
              <a:t>Sample Program: Adding 3 Integers</a:t>
            </a:r>
          </a:p>
          <a:p>
            <a:pPr eaLnBrk="1" hangingPunct="1"/>
            <a:r>
              <a:rPr lang="en-US" altLang="ko-KR" dirty="0" smtClean="0"/>
              <a:t>Assembling, Linking, and Running</a:t>
            </a:r>
          </a:p>
          <a:p>
            <a:pPr eaLnBrk="1" hangingPunct="1"/>
            <a:r>
              <a:rPr lang="en-US" altLang="ko-KR" dirty="0" smtClean="0"/>
              <a:t>Defining Data</a:t>
            </a:r>
          </a:p>
          <a:p>
            <a:pPr eaLnBrk="1" hangingPunct="1"/>
            <a:r>
              <a:rPr lang="en-US" altLang="ko-KR" b="1" dirty="0" smtClean="0">
                <a:solidFill>
                  <a:srgbClr val="FF0000"/>
                </a:solidFill>
              </a:rPr>
              <a:t>Symbolic Constants</a:t>
            </a:r>
          </a:p>
        </p:txBody>
      </p:sp>
    </p:spTree>
    <p:extLst>
      <p:ext uri="{BB962C8B-B14F-4D97-AF65-F5344CB8AC3E}">
        <p14:creationId xmlns:p14="http://schemas.microsoft.com/office/powerpoint/2010/main" val="118945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u="none" smtClean="0"/>
              <a:t>CS3-</a:t>
            </a:r>
            <a:fld id="{D26F4412-7765-4B13-8DB0-03D999543D2A}" type="slidenum">
              <a:rPr kumimoji="0" lang="en-US" altLang="ko-KR" sz="1200" u="none" smtClean="0"/>
              <a:pPr eaLnBrk="1" hangingPunct="1"/>
              <a:t>32</a:t>
            </a:fld>
            <a:endParaRPr kumimoji="0" lang="en-US" altLang="ko-KR" sz="1200" u="none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Symbolic Constants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784"/>
            <a:ext cx="8610600" cy="5079529"/>
          </a:xfrm>
        </p:spPr>
        <p:txBody>
          <a:bodyPr>
            <a:normAutofit fontScale="92500" lnSpcReduction="20000"/>
          </a:bodyPr>
          <a:lstStyle/>
          <a:p>
            <a:pPr lvl="1" eaLnBrk="1" hangingPunct="1"/>
            <a:r>
              <a:rPr lang="en-US" altLang="ko-KR" dirty="0" smtClean="0"/>
              <a:t>Equal-Sign Directive (=)</a:t>
            </a:r>
          </a:p>
          <a:p>
            <a:pPr lvl="2" eaLnBrk="1" hangingPunct="1"/>
            <a:r>
              <a:rPr lang="en-US" altLang="ko-KR" dirty="0" smtClean="0"/>
              <a:t>Known as a </a:t>
            </a:r>
            <a:r>
              <a:rPr lang="en-US" altLang="ko-KR" u="sng" dirty="0" err="1" smtClean="0">
                <a:solidFill>
                  <a:srgbClr val="FF0000"/>
                </a:solidFill>
              </a:rPr>
              <a:t>redefinable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equate</a:t>
            </a:r>
          </a:p>
          <a:p>
            <a:pPr lvl="2" eaLnBrk="1" hangingPunct="1"/>
            <a:r>
              <a:rPr lang="en-US" altLang="ko-KR" dirty="0" smtClean="0"/>
              <a:t>Creates an </a:t>
            </a:r>
            <a:r>
              <a:rPr lang="en-US" altLang="ko-KR" u="sng" dirty="0" smtClean="0">
                <a:solidFill>
                  <a:srgbClr val="002060"/>
                </a:solidFill>
              </a:rPr>
              <a:t>absolute</a:t>
            </a:r>
            <a:r>
              <a:rPr lang="en-US" altLang="ko-KR" dirty="0" smtClean="0"/>
              <a:t> symbol &amp; </a:t>
            </a:r>
            <a:r>
              <a:rPr lang="en-US" altLang="ko-KR" u="sng" dirty="0" smtClean="0">
                <a:solidFill>
                  <a:srgbClr val="002060"/>
                </a:solidFill>
              </a:rPr>
              <a:t>no storage</a:t>
            </a:r>
          </a:p>
          <a:p>
            <a:pPr lvl="1" eaLnBrk="1" hangingPunct="1"/>
            <a:r>
              <a:rPr lang="en-US" altLang="ko-KR" u="sng" dirty="0" smtClean="0"/>
              <a:t>Syntax</a:t>
            </a:r>
            <a:r>
              <a:rPr lang="en-US" altLang="ko-KR" dirty="0" smtClean="0"/>
              <a:t> :  </a:t>
            </a:r>
            <a:r>
              <a:rPr lang="en-US" altLang="ko-KR" i="1" dirty="0" smtClean="0"/>
              <a:t>name = expression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sz="1800" dirty="0" smtClean="0"/>
              <a:t>    Prod      =  10 *  5           ; Evaluates an expression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err="1" smtClean="0"/>
              <a:t>maxInt</a:t>
            </a:r>
            <a:r>
              <a:rPr lang="en-US" altLang="ko-KR" sz="1800" dirty="0" smtClean="0"/>
              <a:t>   =  7FFFh             ; Maximum 16-bit signed value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sz="1800" dirty="0" smtClean="0"/>
              <a:t>    string    =  ‘XY’                 ; Up to two characters allowed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sz="1800" dirty="0" smtClean="0"/>
              <a:t>    count    =  500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err="1" smtClean="0"/>
              <a:t>endvalue</a:t>
            </a:r>
            <a:r>
              <a:rPr lang="en-US" altLang="ko-KR" sz="1800" dirty="0" smtClean="0"/>
              <a:t>  = count + 1       ; Can use a predefined symbol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sz="1800" dirty="0" smtClean="0"/>
              <a:t>	</a:t>
            </a:r>
          </a:p>
          <a:p>
            <a:pPr lvl="1" eaLnBrk="1" hangingPunct="1"/>
            <a:r>
              <a:rPr lang="en-US" altLang="ko-KR" dirty="0" smtClean="0"/>
              <a:t>Using Equal-Sign Directive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/>
              <a:t>Count = 5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err="1" smtClean="0"/>
              <a:t>Mov</a:t>
            </a:r>
            <a:r>
              <a:rPr lang="en-US" altLang="ko-KR" dirty="0" smtClean="0"/>
              <a:t> al, count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/>
              <a:t>Count =10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err="1" smtClean="0"/>
              <a:t>Mov</a:t>
            </a:r>
            <a:r>
              <a:rPr lang="en-US" altLang="ko-KR" dirty="0" smtClean="0"/>
              <a:t> al, count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    </a:t>
            </a:r>
          </a:p>
        </p:txBody>
      </p:sp>
      <p:graphicFrame>
        <p:nvGraphicFramePr>
          <p:cNvPr id="19490" name="Group 34"/>
          <p:cNvGraphicFramePr>
            <a:graphicFrameLocks noGrp="1"/>
          </p:cNvGraphicFramePr>
          <p:nvPr/>
        </p:nvGraphicFramePr>
        <p:xfrm>
          <a:off x="4648200" y="4495800"/>
          <a:ext cx="3962400" cy="1579729"/>
        </p:xfrm>
        <a:graphic>
          <a:graphicData uri="http://schemas.openxmlformats.org/drawingml/2006/table">
            <a:tbl>
              <a:tblPr/>
              <a:tblGrid>
                <a:gridCol w="1600200"/>
                <a:gridCol w="2362200"/>
              </a:tblGrid>
              <a:tr h="4825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Statement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Assembled As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65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count = 5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개성체" pitchFamily="18" charset="-127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5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mov al, count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mov al, 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5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mov dl, al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mov dl, al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02336"/>
              </p:ext>
            </p:extLst>
          </p:nvPr>
        </p:nvGraphicFramePr>
        <p:xfrm>
          <a:off x="6300191" y="1628800"/>
          <a:ext cx="2808313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990"/>
                <a:gridCol w="919990"/>
                <a:gridCol w="9683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symbol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variable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 storage?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YES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Change value at runtime?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YES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08304" y="2060848"/>
            <a:ext cx="6367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08304" y="2967335"/>
            <a:ext cx="6367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12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u="none" smtClean="0"/>
              <a:t>CS3-</a:t>
            </a:r>
            <a:fld id="{50F36EE0-80C2-414D-85F8-03351C5A8BD3}" type="slidenum">
              <a:rPr kumimoji="0" lang="en-US" altLang="ko-KR" sz="1200" u="none" smtClean="0"/>
              <a:pPr eaLnBrk="1" hangingPunct="1"/>
              <a:t>33</a:t>
            </a:fld>
            <a:endParaRPr kumimoji="0" lang="en-US" altLang="ko-KR" sz="1200" u="none" smtClean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Symbolic Constants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6792"/>
            <a:ext cx="8610600" cy="5007521"/>
          </a:xfrm>
        </p:spPr>
        <p:txBody>
          <a:bodyPr>
            <a:normAutofit fontScale="92500" lnSpcReduction="10000"/>
          </a:bodyPr>
          <a:lstStyle/>
          <a:p>
            <a:pPr lvl="1" eaLnBrk="1" hangingPunct="1"/>
            <a:r>
              <a:rPr lang="en-US" altLang="ko-KR" dirty="0" smtClean="0"/>
              <a:t>Calculating sizes of arrays &amp; strings</a:t>
            </a:r>
          </a:p>
          <a:p>
            <a:pPr lvl="2" eaLnBrk="1" hangingPunct="1"/>
            <a:r>
              <a:rPr lang="en-US" altLang="ko-KR" dirty="0" smtClean="0"/>
              <a:t>Use $ operator to specify the offset of current location</a:t>
            </a:r>
            <a:endParaRPr lang="en-US" altLang="ko-KR" i="1" dirty="0" smtClean="0"/>
          </a:p>
          <a:p>
            <a:pPr lvl="1" eaLnBrk="1" hangingPunct="1"/>
            <a:r>
              <a:rPr lang="en-US" altLang="ko-KR" dirty="0" smtClean="0"/>
              <a:t>EX1</a:t>
            </a:r>
            <a:endParaRPr lang="en-US" altLang="ko-KR" i="1" dirty="0" smtClean="0"/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sz="1800" dirty="0" smtClean="0"/>
              <a:t>    list   BYTE   10,20,30,40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err="1" smtClean="0"/>
              <a:t>ListSize</a:t>
            </a:r>
            <a:r>
              <a:rPr lang="en-US" altLang="ko-KR" sz="1800" dirty="0" smtClean="0"/>
              <a:t> = ($ - list)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sz="1800" dirty="0" smtClean="0"/>
              <a:t>	</a:t>
            </a:r>
          </a:p>
          <a:p>
            <a:pPr lvl="1" eaLnBrk="1" hangingPunct="1"/>
            <a:r>
              <a:rPr lang="en-US" altLang="ko-KR" dirty="0" smtClean="0"/>
              <a:t>EX2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/>
              <a:t>   list    BYTE 10,20,30,40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/>
              <a:t>   var2  BYTE 20 DUP (?)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ListSize</a:t>
            </a:r>
            <a:r>
              <a:rPr lang="en-US" altLang="ko-KR" dirty="0" smtClean="0"/>
              <a:t> = ($ - list)</a:t>
            </a:r>
          </a:p>
          <a:p>
            <a:pPr lvl="1" eaLnBrk="1" hangingPunct="1"/>
            <a:r>
              <a:rPr lang="en-US" altLang="ko-KR" dirty="0" smtClean="0"/>
              <a:t>EX3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        list   WORD  1000h,2000h,3000h,4000h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ListSize</a:t>
            </a:r>
            <a:r>
              <a:rPr lang="en-US" altLang="ko-KR" dirty="0" smtClean="0"/>
              <a:t> = ($ -list) / 2</a:t>
            </a:r>
          </a:p>
        </p:txBody>
      </p:sp>
    </p:spTree>
    <p:extLst>
      <p:ext uri="{BB962C8B-B14F-4D97-AF65-F5344CB8AC3E}">
        <p14:creationId xmlns:p14="http://schemas.microsoft.com/office/powerpoint/2010/main" val="133469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u="none" smtClean="0"/>
              <a:t>CS3-</a:t>
            </a:r>
            <a:fld id="{BEAB6152-407D-4124-9EF0-9C1DFA0C441B}" type="slidenum">
              <a:rPr kumimoji="0" lang="en-US" altLang="ko-KR" sz="1200" u="none" smtClean="0"/>
              <a:pPr eaLnBrk="1" hangingPunct="1"/>
              <a:t>34</a:t>
            </a:fld>
            <a:endParaRPr kumimoji="0" lang="en-US" altLang="ko-KR" sz="1200" u="none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Symbolic Constants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40768"/>
            <a:ext cx="8915400" cy="5136232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ko-KR" dirty="0" smtClean="0"/>
              <a:t>EQU Directive</a:t>
            </a:r>
          </a:p>
          <a:p>
            <a:pPr lvl="1" eaLnBrk="1" hangingPunct="1"/>
            <a:r>
              <a:rPr lang="en-US" altLang="ko-KR" dirty="0" smtClean="0"/>
              <a:t>Assigns a symbolic name to a string or numeric constant</a:t>
            </a:r>
          </a:p>
          <a:p>
            <a:pPr lvl="1" eaLnBrk="1" hangingPunct="1"/>
            <a:r>
              <a:rPr lang="en-US" altLang="ko-KR" dirty="0" smtClean="0"/>
              <a:t>A symbol defined with EQU </a:t>
            </a:r>
            <a:r>
              <a:rPr lang="en-US" altLang="ko-KR" u="sng" dirty="0" smtClean="0">
                <a:solidFill>
                  <a:srgbClr val="FF0000"/>
                </a:solidFill>
              </a:rPr>
              <a:t>cannot be redefined</a:t>
            </a:r>
            <a:r>
              <a:rPr lang="en-US" altLang="ko-KR" dirty="0" smtClean="0"/>
              <a:t> later in the program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Syntax :   </a:t>
            </a:r>
            <a:r>
              <a:rPr lang="en-US" altLang="ko-KR" sz="1900" dirty="0" smtClean="0"/>
              <a:t>name  EQU expression</a:t>
            </a:r>
            <a:r>
              <a:rPr lang="en-US" altLang="ko-KR" sz="1900" i="1" dirty="0" smtClean="0"/>
              <a:t>		</a:t>
            </a:r>
          </a:p>
          <a:p>
            <a:pPr lvl="4" eaLnBrk="1" hangingPunct="1">
              <a:buFont typeface="Wingdings 2" pitchFamily="18" charset="2"/>
              <a:buNone/>
            </a:pPr>
            <a:r>
              <a:rPr lang="en-US" altLang="ko-KR" dirty="0" smtClean="0"/>
              <a:t>   </a:t>
            </a:r>
            <a:r>
              <a:rPr lang="en-US" altLang="ko-KR" sz="1900" dirty="0" smtClean="0"/>
              <a:t>name  EQU symbol1</a:t>
            </a:r>
            <a:r>
              <a:rPr lang="en-US" altLang="ko-KR" sz="1900" i="1" dirty="0" smtClean="0"/>
              <a:t>	</a:t>
            </a:r>
          </a:p>
          <a:p>
            <a:pPr lvl="4" eaLnBrk="1" hangingPunct="1">
              <a:buFont typeface="Wingdings 2" pitchFamily="18" charset="2"/>
              <a:buNone/>
            </a:pPr>
            <a:r>
              <a:rPr lang="en-US" altLang="ko-KR" sz="1900" dirty="0" smtClean="0"/>
              <a:t>   name  EQU &lt;text&gt;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i="1" dirty="0" smtClean="0"/>
              <a:t>EX:   PI EQU &lt;3.1416&gt;,  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i="1" dirty="0" smtClean="0"/>
              <a:t>       </a:t>
            </a:r>
            <a:r>
              <a:rPr lang="en-US" altLang="ko-KR" i="1" dirty="0" err="1" smtClean="0"/>
              <a:t>presskey</a:t>
            </a:r>
            <a:r>
              <a:rPr lang="en-US" altLang="ko-KR" i="1" dirty="0" smtClean="0"/>
              <a:t>  EQU &lt;“press any key to continue ….”&gt;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i="1" dirty="0" smtClean="0"/>
              <a:t>       matrix1   EQU  10 * 20	</a:t>
            </a:r>
          </a:p>
          <a:p>
            <a:pPr lvl="4" eaLnBrk="1" hangingPunct="1">
              <a:buFont typeface="Wingdings 2" pitchFamily="18" charset="2"/>
              <a:buNone/>
            </a:pPr>
            <a:endParaRPr lang="en-US" altLang="ko-KR" sz="2000" dirty="0" smtClean="0"/>
          </a:p>
        </p:txBody>
      </p:sp>
      <p:graphicFrame>
        <p:nvGraphicFramePr>
          <p:cNvPr id="2052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844621"/>
              </p:ext>
            </p:extLst>
          </p:nvPr>
        </p:nvGraphicFramePr>
        <p:xfrm>
          <a:off x="2195736" y="2492896"/>
          <a:ext cx="4648200" cy="1928814"/>
        </p:xfrm>
        <a:graphic>
          <a:graphicData uri="http://schemas.openxmlformats.org/drawingml/2006/table">
            <a:tbl>
              <a:tblPr/>
              <a:tblGrid>
                <a:gridCol w="2514600"/>
                <a:gridCol w="2133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Example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Type of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maxint equ 32767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Numeric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maxuint equ 0ffffh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Numeric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count equ  10 * 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Numeric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float1 equ &lt;2.345&gt;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4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u="none" smtClean="0"/>
              <a:t>CS3-</a:t>
            </a:r>
            <a:fld id="{1FFC695A-9A6E-4158-B0BC-C5091397107E}" type="slidenum">
              <a:rPr kumimoji="0" lang="en-US" altLang="ko-KR" sz="1200" u="none" smtClean="0"/>
              <a:pPr eaLnBrk="1" hangingPunct="1"/>
              <a:t>35</a:t>
            </a:fld>
            <a:endParaRPr kumimoji="0" lang="en-US" altLang="ko-KR" sz="1200" u="none" smtClean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Symbolic Constants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84784"/>
            <a:ext cx="8915400" cy="4992216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TEXTEQU Directive</a:t>
            </a:r>
          </a:p>
          <a:p>
            <a:pPr lvl="1" eaLnBrk="1" hangingPunct="1"/>
            <a:r>
              <a:rPr lang="en-US" altLang="ko-KR" dirty="0" smtClean="0"/>
              <a:t>Similar to EQU</a:t>
            </a:r>
          </a:p>
          <a:p>
            <a:pPr lvl="1" eaLnBrk="1" hangingPunct="1"/>
            <a:r>
              <a:rPr lang="en-US" altLang="ko-KR" dirty="0" smtClean="0"/>
              <a:t>Creates a text macro</a:t>
            </a:r>
          </a:p>
          <a:p>
            <a:pPr lvl="1" eaLnBrk="1" hangingPunct="1"/>
            <a:r>
              <a:rPr lang="en-US" altLang="ko-KR" dirty="0" smtClean="0"/>
              <a:t>Syntax :   </a:t>
            </a:r>
            <a:r>
              <a:rPr lang="en-US" altLang="ko-KR" sz="1900" dirty="0" smtClean="0"/>
              <a:t>name  TEXTEQU </a:t>
            </a:r>
            <a:r>
              <a:rPr lang="en-US" altLang="ko-KR" sz="1900" i="1" dirty="0" smtClean="0"/>
              <a:t>&lt;text&gt;		;setup  TEXTEQU &lt;</a:t>
            </a:r>
            <a:r>
              <a:rPr lang="en-US" altLang="ko-KR" sz="1900" i="1" dirty="0" err="1" smtClean="0"/>
              <a:t>mov</a:t>
            </a:r>
            <a:r>
              <a:rPr lang="en-US" altLang="ko-KR" sz="1900" i="1" dirty="0" smtClean="0"/>
              <a:t> al,5&gt;</a:t>
            </a:r>
          </a:p>
          <a:p>
            <a:pPr lvl="4" eaLnBrk="1" hangingPunct="1">
              <a:buFont typeface="Wingdings 2" pitchFamily="18" charset="2"/>
              <a:buNone/>
            </a:pPr>
            <a:r>
              <a:rPr lang="en-US" altLang="ko-KR" dirty="0" smtClean="0"/>
              <a:t>     </a:t>
            </a:r>
            <a:r>
              <a:rPr lang="en-US" altLang="ko-KR" sz="1900" dirty="0" smtClean="0"/>
              <a:t>name  TEXTEQU </a:t>
            </a:r>
            <a:r>
              <a:rPr lang="en-US" altLang="ko-KR" sz="1900" i="1" dirty="0" err="1" smtClean="0"/>
              <a:t>textmacro</a:t>
            </a:r>
            <a:r>
              <a:rPr lang="en-US" altLang="ko-KR" sz="1900" i="1" dirty="0" smtClean="0"/>
              <a:t>		;move  TEXTEQU &lt;</a:t>
            </a:r>
            <a:r>
              <a:rPr lang="en-US" altLang="ko-KR" sz="1900" i="1" dirty="0" err="1" smtClean="0"/>
              <a:t>mov</a:t>
            </a:r>
            <a:r>
              <a:rPr lang="en-US" altLang="ko-KR" sz="1900" i="1" dirty="0" smtClean="0"/>
              <a:t>&gt;</a:t>
            </a:r>
          </a:p>
          <a:p>
            <a:pPr lvl="4" eaLnBrk="1" hangingPunct="1">
              <a:buFont typeface="Wingdings 2" pitchFamily="18" charset="2"/>
              <a:buNone/>
            </a:pPr>
            <a:r>
              <a:rPr lang="en-US" altLang="ko-KR" sz="1900" dirty="0" smtClean="0"/>
              <a:t>     name  TEXTEQU </a:t>
            </a:r>
            <a:r>
              <a:rPr lang="en-US" altLang="ko-KR" sz="1900" i="1" dirty="0" smtClean="0"/>
              <a:t>%</a:t>
            </a:r>
            <a:r>
              <a:rPr lang="en-US" altLang="ko-KR" sz="1900" i="1" dirty="0" err="1" smtClean="0"/>
              <a:t>constExpr</a:t>
            </a:r>
            <a:r>
              <a:rPr lang="en-US" altLang="ko-KR" sz="1900" i="1" dirty="0" smtClean="0"/>
              <a:t>	;count TEXTEQU %(row*2)</a:t>
            </a:r>
          </a:p>
          <a:p>
            <a:pPr lvl="2" eaLnBrk="1" hangingPunct="1">
              <a:buFont typeface="Wingdings 2" pitchFamily="18" charset="2"/>
              <a:buNone/>
            </a:pPr>
            <a:endParaRPr lang="en-US" altLang="ko-KR" sz="2000" dirty="0" smtClean="0"/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sz="2000" dirty="0" smtClean="0"/>
              <a:t>EX: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continuemsg</a:t>
            </a:r>
            <a:r>
              <a:rPr lang="en-US" altLang="ko-KR" sz="2000" dirty="0" smtClean="0"/>
              <a:t>  TEXTEQU  &lt;“Do you wish to continue? (Y/N)”&gt;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sz="2000" dirty="0" smtClean="0"/>
              <a:t>.data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sz="2000" dirty="0" smtClean="0"/>
              <a:t>Prompt  BYTE </a:t>
            </a:r>
            <a:r>
              <a:rPr lang="en-US" altLang="ko-KR" sz="2000" dirty="0" err="1" smtClean="0"/>
              <a:t>continuemsg</a:t>
            </a:r>
            <a:endParaRPr lang="en-US" altLang="ko-KR" sz="2000" dirty="0" smtClean="0"/>
          </a:p>
          <a:p>
            <a:pPr lvl="2" eaLnBrk="1" hangingPunct="1">
              <a:buFont typeface="Wingdings 2" pitchFamily="18" charset="2"/>
              <a:buNone/>
            </a:pPr>
            <a:endParaRPr lang="en-US" altLang="ko-KR" sz="2000" dirty="0" smtClean="0"/>
          </a:p>
          <a:p>
            <a:pPr lvl="2" eaLnBrk="1" hangingPunct="1">
              <a:buFont typeface="Wingdings 2" pitchFamily="18" charset="2"/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91955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u="none" smtClean="0"/>
              <a:t>CS3-</a:t>
            </a:r>
            <a:fld id="{3560F10D-6443-40A4-AFE5-9D6C2FBE6C44}" type="slidenum">
              <a:rPr kumimoji="0" lang="en-US" altLang="ko-KR" sz="1200" u="none" smtClean="0"/>
              <a:pPr eaLnBrk="1" hangingPunct="1"/>
              <a:t>36</a:t>
            </a:fld>
            <a:endParaRPr kumimoji="0" lang="en-US" altLang="ko-KR" sz="1200" u="none" smtClean="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Real Address Mode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56792"/>
            <a:ext cx="8915400" cy="4920208"/>
          </a:xfrm>
        </p:spPr>
        <p:txBody>
          <a:bodyPr>
            <a:normAutofit lnSpcReduction="10000"/>
          </a:bodyPr>
          <a:lstStyle/>
          <a:p>
            <a:pPr lvl="1"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eaLnBrk="1" hangingPunct="1"/>
            <a:r>
              <a:rPr lang="en-US" altLang="ko-KR" dirty="0" smtClean="0"/>
              <a:t>Real Address mode programming</a:t>
            </a:r>
          </a:p>
          <a:p>
            <a:pPr lvl="1" eaLnBrk="1" hangingPunct="1"/>
            <a:r>
              <a:rPr lang="en-US" altLang="ko-KR" dirty="0" smtClean="0"/>
              <a:t>16-bit applications: 80386 or later version</a:t>
            </a:r>
          </a:p>
          <a:p>
            <a:pPr lvl="1" eaLnBrk="1" hangingPunct="1"/>
            <a:r>
              <a:rPr lang="en-US" altLang="ko-KR" dirty="0" smtClean="0"/>
              <a:t>16-bit segment: real address mode</a:t>
            </a:r>
          </a:p>
          <a:p>
            <a:pPr lvl="1" eaLnBrk="1" hangingPunct="1"/>
            <a:r>
              <a:rPr lang="en-US" altLang="ko-KR" dirty="0" smtClean="0"/>
              <a:t>Basic changes</a:t>
            </a:r>
          </a:p>
          <a:p>
            <a:pPr lvl="2" eaLnBrk="1" hangingPunct="1"/>
            <a:r>
              <a:rPr lang="en-US" altLang="ko-KR" dirty="0" smtClean="0"/>
              <a:t> INCLUDE  IRVINE16.inc</a:t>
            </a:r>
          </a:p>
          <a:p>
            <a:pPr lvl="2" eaLnBrk="1" hangingPunct="1"/>
            <a:r>
              <a:rPr lang="en-US" altLang="ko-KR" dirty="0" smtClean="0"/>
              <a:t>Two additional instructions in main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Mov</a:t>
            </a:r>
            <a:r>
              <a:rPr lang="en-US" altLang="ko-KR" dirty="0" smtClean="0"/>
              <a:t>  ax, @data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Mov</a:t>
            </a:r>
            <a:r>
              <a:rPr lang="en-US" altLang="ko-KR" dirty="0" smtClean="0"/>
              <a:t>  ds, ax</a:t>
            </a:r>
          </a:p>
          <a:p>
            <a:pPr lvl="2" eaLnBrk="1" hangingPunct="1"/>
            <a:r>
              <a:rPr lang="en-US" altLang="ko-KR" dirty="0" smtClean="0"/>
              <a:t>Batch file to assemble: </a:t>
            </a:r>
            <a:r>
              <a:rPr lang="en-US" altLang="ko-KR" i="1" dirty="0" smtClean="0"/>
              <a:t>make16.bat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  </a:t>
            </a:r>
          </a:p>
          <a:p>
            <a:pPr lvl="1" eaLnBrk="1" hangingPunct="1"/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15877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u="none" smtClean="0"/>
              <a:t>CS3-</a:t>
            </a:r>
            <a:fld id="{2A14BC21-8C42-4655-A92D-081562076ED4}" type="slidenum">
              <a:rPr kumimoji="0" lang="en-US" altLang="ko-KR" sz="1200" u="none" smtClean="0"/>
              <a:pPr eaLnBrk="1" hangingPunct="1"/>
              <a:t>37</a:t>
            </a:fld>
            <a:endParaRPr kumimoji="0" lang="en-US" altLang="ko-KR" sz="1200" u="none" smtClean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Real Address Mode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24744"/>
            <a:ext cx="8915400" cy="5352256"/>
          </a:xfrm>
        </p:spPr>
        <p:txBody>
          <a:bodyPr>
            <a:normAutofit fontScale="92500" lnSpcReduction="10000"/>
          </a:bodyPr>
          <a:lstStyle/>
          <a:p>
            <a:pPr lvl="1"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eaLnBrk="1" hangingPunct="1"/>
            <a:r>
              <a:rPr lang="en-US" altLang="ko-KR" dirty="0" smtClean="0"/>
              <a:t>AddSub2 Program in </a:t>
            </a:r>
            <a:r>
              <a:rPr lang="en-US" altLang="ko-KR" u="sng" dirty="0" smtClean="0"/>
              <a:t>real-address mode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smtClean="0"/>
              <a:t>TITLE   Add and Subtract, Version 2 (AddSub.asm)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ko-KR" sz="1800" dirty="0" smtClean="0"/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smtClean="0"/>
              <a:t>INCLUDE  Irvine16.inc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smtClean="0"/>
              <a:t>.data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smtClean="0"/>
              <a:t>Val1	DWORD  10000h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smtClean="0"/>
              <a:t>Val2	DWORD  40000h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smtClean="0"/>
              <a:t>Val3	DWORD  20000h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err="1" smtClean="0"/>
              <a:t>finalVal</a:t>
            </a:r>
            <a:r>
              <a:rPr lang="en-US" altLang="ko-KR" sz="1800" dirty="0" smtClean="0"/>
              <a:t>	DWORD   ?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smtClean="0"/>
              <a:t>.code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smtClean="0"/>
              <a:t>Main  PROC				sub  eax,val3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>
                <a:solidFill>
                  <a:srgbClr val="002060"/>
                </a:solidFill>
              </a:rPr>
              <a:t>mov</a:t>
            </a:r>
            <a:r>
              <a:rPr lang="en-US" altLang="ko-KR" sz="1800" dirty="0" smtClean="0">
                <a:solidFill>
                  <a:srgbClr val="002060"/>
                </a:solidFill>
              </a:rPr>
              <a:t> </a:t>
            </a:r>
            <a:r>
              <a:rPr lang="en-US" altLang="ko-KR" sz="1800" dirty="0" err="1" smtClean="0">
                <a:solidFill>
                  <a:srgbClr val="002060"/>
                </a:solidFill>
              </a:rPr>
              <a:t>ax,@data</a:t>
            </a:r>
            <a:r>
              <a:rPr lang="en-US" altLang="ko-KR" sz="1800" dirty="0" smtClean="0">
                <a:solidFill>
                  <a:schemeClr val="hlink"/>
                </a:solidFill>
              </a:rPr>
              <a:t>	</a:t>
            </a:r>
            <a:r>
              <a:rPr lang="en-US" altLang="ko-KR" sz="1800" dirty="0" smtClean="0"/>
              <a:t>		call  </a:t>
            </a:r>
            <a:r>
              <a:rPr lang="en-US" altLang="ko-KR" sz="1800" dirty="0" err="1" smtClean="0"/>
              <a:t>DumpRegs</a:t>
            </a:r>
            <a:endParaRPr lang="en-US" altLang="ko-KR" sz="1800" dirty="0" smtClean="0"/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smtClean="0"/>
              <a:t>  	</a:t>
            </a:r>
            <a:r>
              <a:rPr lang="en-US" altLang="ko-KR" sz="1800" dirty="0" err="1" smtClean="0">
                <a:solidFill>
                  <a:srgbClr val="002060"/>
                </a:solidFill>
              </a:rPr>
              <a:t>mov</a:t>
            </a:r>
            <a:r>
              <a:rPr lang="en-US" altLang="ko-KR" sz="1800" dirty="0" smtClean="0">
                <a:solidFill>
                  <a:srgbClr val="002060"/>
                </a:solidFill>
              </a:rPr>
              <a:t> </a:t>
            </a:r>
            <a:r>
              <a:rPr lang="en-US" altLang="ko-KR" sz="1800" dirty="0" err="1" smtClean="0">
                <a:solidFill>
                  <a:srgbClr val="002060"/>
                </a:solidFill>
              </a:rPr>
              <a:t>ds,ax</a:t>
            </a:r>
            <a:r>
              <a:rPr lang="en-US" altLang="ko-KR" sz="1800" dirty="0" smtClean="0">
                <a:solidFill>
                  <a:schemeClr val="hlink"/>
                </a:solidFill>
              </a:rPr>
              <a:t>	</a:t>
            </a:r>
            <a:r>
              <a:rPr lang="en-US" altLang="ko-KR" sz="1800" dirty="0" smtClean="0"/>
              <a:t>			exit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mov</a:t>
            </a:r>
            <a:r>
              <a:rPr lang="en-US" altLang="ko-KR" sz="1800" dirty="0" smtClean="0"/>
              <a:t> eax,val1		   	     main  ENDP	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smtClean="0"/>
              <a:t>	add  eax,val2  		     END  main</a:t>
            </a:r>
          </a:p>
          <a:p>
            <a:pPr lvl="1" eaLnBrk="1" hangingPunct="1"/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3263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u="none" smtClean="0"/>
              <a:t>CS3-</a:t>
            </a:r>
            <a:fld id="{FF46B612-FCBB-41D4-AB88-9A7F60A7EBC0}" type="slidenum">
              <a:rPr kumimoji="0" lang="en-US" altLang="ko-KR" sz="1200" u="none" smtClean="0"/>
              <a:pPr eaLnBrk="1" hangingPunct="1"/>
              <a:t>4</a:t>
            </a:fld>
            <a:endParaRPr kumimoji="0" lang="en-US" altLang="ko-KR" sz="1200" u="none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mtClean="0"/>
              <a:t>Basic Elements of Assembly Language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dirty="0" smtClean="0"/>
              <a:t>Constants and Expressions</a:t>
            </a:r>
          </a:p>
          <a:p>
            <a:pPr lvl="1" eaLnBrk="1" hangingPunct="1"/>
            <a:r>
              <a:rPr lang="en-US" altLang="ko-KR" b="1" i="1" dirty="0" smtClean="0">
                <a:solidFill>
                  <a:srgbClr val="002060"/>
                </a:solidFill>
              </a:rPr>
              <a:t>Numeric Literal </a:t>
            </a:r>
            <a:r>
              <a:rPr lang="en-US" altLang="ko-KR" dirty="0" smtClean="0">
                <a:solidFill>
                  <a:srgbClr val="002060"/>
                </a:solidFill>
              </a:rPr>
              <a:t>[{+|-}]digits [radix]</a:t>
            </a:r>
            <a:endParaRPr lang="en-US" altLang="ko-KR" b="1" i="1" dirty="0" smtClean="0">
              <a:solidFill>
                <a:srgbClr val="002060"/>
              </a:solidFill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/>
              <a:t>      A combination of digits and other optional parts (sign, decimal point, exponent) EX: -3.33, 27.E+07</a:t>
            </a:r>
          </a:p>
          <a:p>
            <a:pPr lvl="2" eaLnBrk="1" hangingPunct="1"/>
            <a:r>
              <a:rPr lang="en-US" altLang="ko-KR" sz="2000" dirty="0" smtClean="0"/>
              <a:t> Integer constants /w radix: h (hex), q/o (octal), d (</a:t>
            </a:r>
            <a:r>
              <a:rPr lang="en-US" altLang="ko-KR" sz="2000" dirty="0" err="1" smtClean="0"/>
              <a:t>dec</a:t>
            </a:r>
            <a:r>
              <a:rPr lang="en-US" altLang="ko-KR" sz="2000" dirty="0" smtClean="0"/>
              <a:t>), &amp; b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dirty="0" smtClean="0"/>
              <a:t>        </a:t>
            </a:r>
            <a:r>
              <a:rPr lang="en-US" altLang="ko-KR" sz="1800" dirty="0" smtClean="0"/>
              <a:t>26, 36D, 47d           </a:t>
            </a:r>
            <a:r>
              <a:rPr lang="en-US" altLang="ko-KR" sz="1800" u="sng" dirty="0" smtClean="0"/>
              <a:t>decimal </a:t>
            </a:r>
            <a:r>
              <a:rPr lang="en-US" altLang="ko-KR" sz="1800" dirty="0" smtClean="0"/>
              <a:t>(</a:t>
            </a:r>
            <a:r>
              <a:rPr lang="en-US" altLang="ko-KR" sz="1800" dirty="0" smtClean="0">
                <a:solidFill>
                  <a:srgbClr val="FF0000"/>
                </a:solidFill>
              </a:rPr>
              <a:t>default</a:t>
            </a:r>
            <a:r>
              <a:rPr lang="en-US" altLang="ko-KR" sz="1800" dirty="0" smtClean="0"/>
              <a:t>)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800" dirty="0" smtClean="0"/>
              <a:t>       1Ah, 2BH, </a:t>
            </a:r>
            <a:r>
              <a:rPr lang="en-US" altLang="ko-KR" sz="1800" dirty="0" smtClean="0">
                <a:solidFill>
                  <a:srgbClr val="FF0000"/>
                </a:solidFill>
              </a:rPr>
              <a:t>0</a:t>
            </a:r>
            <a:r>
              <a:rPr lang="en-US" altLang="ko-KR" sz="1800" dirty="0" smtClean="0"/>
              <a:t>F6h          </a:t>
            </a:r>
            <a:r>
              <a:rPr lang="en-US" altLang="ko-KR" sz="1800" u="sng" dirty="0" smtClean="0"/>
              <a:t>hexadecimal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800" dirty="0" smtClean="0"/>
              <a:t>       11010010b              </a:t>
            </a:r>
            <a:r>
              <a:rPr lang="en-US" altLang="ko-KR" sz="1800" u="sng" dirty="0" smtClean="0"/>
              <a:t>binary</a:t>
            </a:r>
            <a:endParaRPr lang="en-US" altLang="ko-KR" sz="1800" dirty="0" smtClean="0"/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800" dirty="0" smtClean="0"/>
              <a:t>       36q, 42Q                 </a:t>
            </a:r>
            <a:r>
              <a:rPr lang="en-US" altLang="ko-KR" sz="1800" u="sng" dirty="0" smtClean="0"/>
              <a:t>octal</a:t>
            </a:r>
            <a:endParaRPr lang="en-US" altLang="ko-KR" sz="1700" dirty="0" smtClean="0"/>
          </a:p>
          <a:p>
            <a:pPr lvl="2" eaLnBrk="1" hangingPunct="1"/>
            <a:r>
              <a:rPr lang="en-US" altLang="ko-KR" sz="2000" dirty="0" smtClean="0"/>
              <a:t> Integer expression</a:t>
            </a:r>
          </a:p>
          <a:p>
            <a:pPr lvl="3" eaLnBrk="1" hangingPunct="1"/>
            <a:r>
              <a:rPr lang="en-US" altLang="ko-KR" sz="1800" dirty="0" smtClean="0"/>
              <a:t>A math expression of integer values &amp; arithmetic operators</a:t>
            </a:r>
          </a:p>
          <a:p>
            <a:pPr lvl="3" eaLnBrk="1" hangingPunct="1"/>
            <a:r>
              <a:rPr lang="en-US" altLang="ko-KR" sz="1800" dirty="0" smtClean="0"/>
              <a:t>Evaluated to an integer (32 bits, 0 – FFFFFFFFH)</a:t>
            </a:r>
          </a:p>
          <a:p>
            <a:pPr lvl="3" eaLnBrk="1" hangingPunct="1">
              <a:lnSpc>
                <a:spcPct val="60000"/>
              </a:lnSpc>
            </a:pPr>
            <a:r>
              <a:rPr lang="en-US" altLang="ko-KR" sz="1800" dirty="0" smtClean="0"/>
              <a:t>Arithmetic operators: </a:t>
            </a:r>
            <a:r>
              <a:rPr lang="en-US" altLang="ko-KR" sz="1800" i="1" dirty="0" smtClean="0"/>
              <a:t>precedence</a:t>
            </a:r>
          </a:p>
          <a:p>
            <a:pPr lvl="3" eaLnBrk="1" hangingPunct="1">
              <a:lnSpc>
                <a:spcPct val="6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   (  ) (1), +,-  unary (2), *,/ (3) MOD (4), +,-  add/sub (5)</a:t>
            </a:r>
          </a:p>
        </p:txBody>
      </p:sp>
    </p:spTree>
    <p:extLst>
      <p:ext uri="{BB962C8B-B14F-4D97-AF65-F5344CB8AC3E}">
        <p14:creationId xmlns:p14="http://schemas.microsoft.com/office/powerpoint/2010/main" val="326673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u="none" smtClean="0"/>
              <a:t>CS3-</a:t>
            </a:r>
            <a:fld id="{B4CB30A1-2419-41B0-A4E2-E7E8528D1469}" type="slidenum">
              <a:rPr kumimoji="0" lang="en-US" altLang="ko-KR" sz="1200" u="none" smtClean="0"/>
              <a:pPr eaLnBrk="1" hangingPunct="1"/>
              <a:t>5</a:t>
            </a:fld>
            <a:endParaRPr kumimoji="0" lang="en-US" altLang="ko-KR" sz="1200" u="none" smtClean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mtClean="0"/>
              <a:t>Basic Elements of Assembly Language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lvl="2" eaLnBrk="1" hangingPunct="1"/>
            <a:r>
              <a:rPr lang="en-US" altLang="ko-KR" sz="2200" dirty="0" smtClean="0"/>
              <a:t>EX: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800" dirty="0" smtClean="0"/>
              <a:t>16/5 = 3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800" dirty="0" smtClean="0"/>
              <a:t>-(3 + 4) * (6 –1) = -35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800" dirty="0" smtClean="0"/>
              <a:t>-3 + 4 * 6 – 1 = 20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800" dirty="0" smtClean="0"/>
              <a:t>25 mod 3 = 1</a:t>
            </a:r>
            <a:r>
              <a:rPr lang="en-US" altLang="ko-KR" dirty="0" smtClean="0"/>
              <a:t>        </a:t>
            </a:r>
            <a:endParaRPr lang="en-US" altLang="ko-KR" sz="1700" dirty="0" smtClean="0"/>
          </a:p>
          <a:p>
            <a:pPr lvl="2" eaLnBrk="1" hangingPunct="1"/>
            <a:r>
              <a:rPr lang="en-US" altLang="ko-KR" sz="2000" dirty="0" smtClean="0"/>
              <a:t> Real number constants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sz="2000" dirty="0" smtClean="0"/>
              <a:t>   [sign]integer.[integer][exponent]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sign	{+,-}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exponent	E[{+,-}]integer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700" dirty="0" smtClean="0"/>
              <a:t>   2., +3.0, -33.2E+05, 26.E5</a:t>
            </a:r>
          </a:p>
          <a:p>
            <a:pPr lvl="2" eaLnBrk="1" hangingPunct="1"/>
            <a:r>
              <a:rPr lang="en-US" altLang="ko-KR" sz="2000" dirty="0" smtClean="0"/>
              <a:t> Symbol constant</a:t>
            </a:r>
          </a:p>
          <a:p>
            <a:pPr lvl="3" eaLnBrk="1" hangingPunct="1">
              <a:buFont typeface="Wingdings 2" pitchFamily="18" charset="2"/>
              <a:buNone/>
            </a:pPr>
            <a:r>
              <a:rPr lang="en-US" altLang="ko-KR" sz="1700" dirty="0" smtClean="0"/>
              <a:t>      r</a:t>
            </a:r>
            <a:r>
              <a:rPr lang="en-US" altLang="ko-KR" sz="1800" dirty="0" smtClean="0"/>
              <a:t>ow = 5, columns = 10, </a:t>
            </a:r>
            <a:r>
              <a:rPr lang="en-US" altLang="ko-KR" sz="1800" dirty="0" err="1" smtClean="0"/>
              <a:t>tablePos</a:t>
            </a:r>
            <a:r>
              <a:rPr lang="en-US" altLang="ko-KR" sz="1800" dirty="0" smtClean="0"/>
              <a:t> = row * columns</a:t>
            </a:r>
            <a:r>
              <a:rPr lang="en-US" altLang="ko-KR" sz="1700" dirty="0" smtClean="0"/>
              <a:t> </a:t>
            </a:r>
          </a:p>
          <a:p>
            <a:pPr lvl="1" eaLnBrk="1" hangingPunct="1">
              <a:lnSpc>
                <a:spcPct val="40000"/>
              </a:lnSpc>
            </a:pPr>
            <a:endParaRPr lang="en-US" altLang="ko-KR" b="1" i="1" dirty="0" smtClean="0"/>
          </a:p>
          <a:p>
            <a:pPr lvl="1" eaLnBrk="1" hangingPunct="1"/>
            <a:r>
              <a:rPr lang="en-US" altLang="ko-KR" b="1" i="1" dirty="0" smtClean="0">
                <a:solidFill>
                  <a:srgbClr val="002060"/>
                </a:solidFill>
              </a:rPr>
              <a:t>Character or String Constant</a:t>
            </a:r>
          </a:p>
          <a:p>
            <a:pPr lvl="2" eaLnBrk="1" hangingPunct="1"/>
            <a:r>
              <a:rPr lang="en-US" altLang="ko-KR" dirty="0" smtClean="0"/>
              <a:t>Character with single or double quotes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smtClean="0"/>
              <a:t>          ‘ABC’ , ‘X’,  ‘4096’,  “This isn’t a test”,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800" dirty="0" smtClean="0"/>
              <a:t>          ‘Say “hello” to Bill.’</a:t>
            </a:r>
            <a:endParaRPr lang="en-US" altLang="ko-KR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896" y="1196752"/>
            <a:ext cx="4985545" cy="206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u="none" smtClean="0"/>
              <a:t>CS3-</a:t>
            </a:r>
            <a:fld id="{DDB9AA94-347D-4C7A-BA8D-84C5AE0B1967}" type="slidenum">
              <a:rPr kumimoji="0" lang="en-US" altLang="ko-KR" sz="1200" u="none" smtClean="0"/>
              <a:pPr eaLnBrk="1" hangingPunct="1"/>
              <a:t>6</a:t>
            </a:fld>
            <a:endParaRPr kumimoji="0" lang="en-US" altLang="ko-KR" sz="1200" u="none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mtClean="0"/>
              <a:t>Basic Elements of Assembly Language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84784"/>
            <a:ext cx="8153400" cy="496855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Reserved 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Special meaning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Instruction mnemonics: MOV, ADD, SUB,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Directives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Attributes: size, using information (BYTE, WORD)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Predefined symbols: @data (data segment address)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Identifiers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Program-chosen name: variable, constant, procedure, code label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1 – 247 characters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First character: a letter, _, $, @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EX: var1, Count, $first, _main, @@file, _12345</a:t>
            </a:r>
          </a:p>
        </p:txBody>
      </p:sp>
    </p:spTree>
    <p:extLst>
      <p:ext uri="{BB962C8B-B14F-4D97-AF65-F5344CB8AC3E}">
        <p14:creationId xmlns:p14="http://schemas.microsoft.com/office/powerpoint/2010/main" val="15223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u="none" smtClean="0"/>
              <a:t>CS3-</a:t>
            </a:r>
            <a:fld id="{DDB9AA94-347D-4C7A-BA8D-84C5AE0B1967}" type="slidenum">
              <a:rPr kumimoji="0" lang="en-US" altLang="ko-KR" sz="1200" u="none" smtClean="0"/>
              <a:pPr eaLnBrk="1" hangingPunct="1"/>
              <a:t>7</a:t>
            </a:fld>
            <a:endParaRPr kumimoji="0" lang="en-US" altLang="ko-KR" sz="1200" u="none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mtClean="0"/>
              <a:t>Basic Elements of Assembly Language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84784"/>
            <a:ext cx="8153400" cy="52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Directives: </a:t>
            </a:r>
            <a:r>
              <a:rPr lang="en-US" altLang="ko-KR" u="sng" dirty="0" smtClean="0"/>
              <a:t>commands recognized by assembler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To define logical segments, memory model, define variable/</a:t>
            </a:r>
            <a:r>
              <a:rPr lang="en-US" altLang="ko-KR" dirty="0" err="1" smtClean="0"/>
              <a:t>proc</a:t>
            </a:r>
            <a:endParaRPr lang="en-US" altLang="ko-KR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Different capitalization of same directives: equivalent (.data, .DATA)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.DATA: identifies data segment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.STACK: stack segment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.CODE: identifies code segment </a:t>
            </a:r>
          </a:p>
        </p:txBody>
      </p:sp>
    </p:spTree>
    <p:extLst>
      <p:ext uri="{BB962C8B-B14F-4D97-AF65-F5344CB8AC3E}">
        <p14:creationId xmlns:p14="http://schemas.microsoft.com/office/powerpoint/2010/main" val="240934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u="none" smtClean="0"/>
              <a:t>CS3-</a:t>
            </a:r>
            <a:fld id="{C1E926C1-1114-4422-BC8A-702295B3F6D9}" type="slidenum">
              <a:rPr kumimoji="0" lang="en-US" altLang="ko-KR" sz="1200" u="none" smtClean="0"/>
              <a:pPr eaLnBrk="1" hangingPunct="1"/>
              <a:t>8</a:t>
            </a:fld>
            <a:endParaRPr kumimoji="0" lang="en-US" altLang="ko-KR" sz="1200" u="none" smtClean="0"/>
          </a:p>
        </p:txBody>
      </p:sp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mtClean="0"/>
              <a:t>Basic Elements of Assembly Language </a:t>
            </a:r>
          </a:p>
        </p:txBody>
      </p:sp>
      <p:sp>
        <p:nvSpPr>
          <p:cNvPr id="819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 smtClean="0"/>
              <a:t>Instructions: 2 classes (instructions &amp; directives)</a:t>
            </a:r>
          </a:p>
          <a:p>
            <a:pPr lvl="1" eaLnBrk="1" hangingPunct="1"/>
            <a:r>
              <a:rPr lang="en-US" altLang="ko-KR" dirty="0" smtClean="0"/>
              <a:t>General format : 4 basic parts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b="1" dirty="0" smtClean="0">
                <a:solidFill>
                  <a:srgbClr val="002060"/>
                </a:solidFill>
              </a:rPr>
              <a:t>[label: ] [mnemonic] [operands] [;comment]</a:t>
            </a:r>
          </a:p>
          <a:p>
            <a:pPr lvl="1" eaLnBrk="1" hangingPunct="1"/>
            <a:r>
              <a:rPr lang="en-US" altLang="ko-KR" dirty="0" smtClean="0"/>
              <a:t>A statement: within a single line (cannot pass column 128)  “ \ (</a:t>
            </a:r>
            <a:r>
              <a:rPr lang="en-US" altLang="ko-KR" i="1" dirty="0" smtClean="0"/>
              <a:t>backslash</a:t>
            </a:r>
            <a:r>
              <a:rPr lang="en-US" altLang="ko-KR" dirty="0" smtClean="0"/>
              <a:t>)” : continue a line onto the next line</a:t>
            </a:r>
          </a:p>
          <a:p>
            <a:pPr lvl="1" eaLnBrk="1" hangingPunct="1"/>
            <a:r>
              <a:rPr lang="en-US" altLang="ko-KR" i="1" u="sng" dirty="0" smtClean="0">
                <a:solidFill>
                  <a:srgbClr val="FF0000"/>
                </a:solidFill>
              </a:rPr>
              <a:t>instruction</a:t>
            </a:r>
            <a:r>
              <a:rPr lang="en-US" altLang="ko-KR" b="1" i="1" dirty="0" smtClean="0"/>
              <a:t> </a:t>
            </a:r>
            <a:r>
              <a:rPr lang="en-US" altLang="ko-KR" dirty="0" smtClean="0"/>
              <a:t>: executed by the processor at runtime</a:t>
            </a:r>
          </a:p>
          <a:p>
            <a:pPr lvl="1" eaLnBrk="1" hangingPunct="1"/>
            <a:r>
              <a:rPr lang="en-US" altLang="ko-KR" i="1" u="sng" dirty="0" smtClean="0">
                <a:solidFill>
                  <a:srgbClr val="FF0000"/>
                </a:solidFill>
              </a:rPr>
              <a:t>directive </a:t>
            </a:r>
            <a:r>
              <a:rPr lang="en-US" altLang="ko-KR" dirty="0" smtClean="0"/>
              <a:t>: inform the assembler how to generate code (affects  the way machine code is generated)</a:t>
            </a:r>
          </a:p>
          <a:p>
            <a:pPr lvl="1" eaLnBrk="1" hangingPunct="1"/>
            <a:r>
              <a:rPr lang="en-US" altLang="ko-KR" dirty="0" smtClean="0"/>
              <a:t>Instruction groups</a:t>
            </a:r>
          </a:p>
          <a:p>
            <a:pPr lvl="2" eaLnBrk="1" hangingPunct="1"/>
            <a:r>
              <a:rPr lang="en-US" altLang="ko-KR" dirty="0" smtClean="0"/>
              <a:t>transfer of control</a:t>
            </a:r>
          </a:p>
          <a:p>
            <a:pPr lvl="2" eaLnBrk="1" hangingPunct="1"/>
            <a:r>
              <a:rPr lang="en-US" altLang="ko-KR" dirty="0" smtClean="0"/>
              <a:t>Data transfer</a:t>
            </a:r>
          </a:p>
          <a:p>
            <a:pPr lvl="2" eaLnBrk="1" hangingPunct="1"/>
            <a:r>
              <a:rPr lang="en-US" altLang="ko-KR" dirty="0" smtClean="0"/>
              <a:t>Arithmetic &amp; logic</a:t>
            </a:r>
          </a:p>
          <a:p>
            <a:pPr lvl="2" eaLnBrk="1" hangingPunct="1"/>
            <a:r>
              <a:rPr lang="en-US" altLang="ko-KR" dirty="0" smtClean="0"/>
              <a:t>Input/output</a:t>
            </a:r>
            <a:endParaRPr lang="en-US" altLang="ko-KR" i="1" dirty="0" smtClean="0"/>
          </a:p>
        </p:txBody>
      </p:sp>
    </p:spTree>
    <p:extLst>
      <p:ext uri="{BB962C8B-B14F-4D97-AF65-F5344CB8AC3E}">
        <p14:creationId xmlns:p14="http://schemas.microsoft.com/office/powerpoint/2010/main" val="3561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 u="none" smtClean="0"/>
              <a:t>CS3-</a:t>
            </a:r>
            <a:fld id="{75E608E5-EDA9-4062-BCE7-C1840DA4F3F1}" type="slidenum">
              <a:rPr kumimoji="0" lang="en-US" altLang="ko-KR" sz="1200" u="none" smtClean="0"/>
              <a:pPr eaLnBrk="1" hangingPunct="1"/>
              <a:t>9</a:t>
            </a:fld>
            <a:endParaRPr kumimoji="0" lang="en-US" altLang="ko-KR" sz="1200" u="none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mtClean="0"/>
              <a:t>Basic Elements of Assembly Language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96752"/>
            <a:ext cx="8686800" cy="5288632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Label (Names)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/>
              <a:t>Identifier as a place marker for instructions or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dirty="0" smtClean="0"/>
              <a:t>Restrictions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 smtClean="0"/>
              <a:t>A maximum of 247 characters ( in MASM)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 smtClean="0"/>
              <a:t>No distinction between uppercase  and lowercase letters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 smtClean="0">
                <a:solidFill>
                  <a:srgbClr val="FF0000"/>
                </a:solidFill>
              </a:rPr>
              <a:t>First character can be a letter,’@’,’_’, or ‘$’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 smtClean="0"/>
              <a:t>cannot be the same as an assembler reserved word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ko-KR" b="1" i="1" u="sng" dirty="0" smtClean="0">
                <a:solidFill>
                  <a:srgbClr val="002060"/>
                </a:solidFill>
              </a:rPr>
              <a:t>Variable</a:t>
            </a:r>
            <a:r>
              <a:rPr lang="en-US" altLang="ko-KR" b="1" i="1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(data label): </a:t>
            </a:r>
            <a:r>
              <a:rPr lang="en-US" altLang="ko-KR" dirty="0" smtClean="0"/>
              <a:t>name &amp; memory allocation (address)</a:t>
            </a:r>
            <a:endParaRPr lang="en-US" altLang="ko-KR" u="sng" dirty="0" smtClean="0"/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dirty="0" smtClean="0"/>
              <a:t>             </a:t>
            </a:r>
            <a:r>
              <a:rPr lang="en-US" altLang="ko-KR" dirty="0" smtClean="0">
                <a:solidFill>
                  <a:srgbClr val="FF0000"/>
                </a:solidFill>
              </a:rPr>
              <a:t>count1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  50         ; a variable (memory allocation)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b="1" i="1" u="sng" dirty="0" smtClean="0">
                <a:solidFill>
                  <a:srgbClr val="002060"/>
                </a:solidFill>
              </a:rPr>
              <a:t>Label</a:t>
            </a:r>
            <a:r>
              <a:rPr lang="en-US" altLang="ko-KR" dirty="0" smtClean="0">
                <a:solidFill>
                  <a:srgbClr val="002060"/>
                </a:solidFill>
              </a:rPr>
              <a:t> (code label): </a:t>
            </a:r>
            <a:r>
              <a:rPr lang="en-US" altLang="ko-KR" dirty="0" smtClean="0"/>
              <a:t>name (place marker) on the code area (for jump or loop)</a:t>
            </a:r>
          </a:p>
          <a:p>
            <a:pPr lvl="3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altLang="ko-KR" dirty="0" smtClean="0"/>
              <a:t>      </a:t>
            </a:r>
            <a:r>
              <a:rPr lang="en-US" altLang="ko-KR" sz="1900" dirty="0" smtClean="0">
                <a:solidFill>
                  <a:srgbClr val="FF0000"/>
                </a:solidFill>
              </a:rPr>
              <a:t>Label1</a:t>
            </a:r>
            <a:r>
              <a:rPr lang="en-US" altLang="ko-KR" sz="1900" dirty="0" smtClean="0"/>
              <a:t>:       </a:t>
            </a:r>
            <a:r>
              <a:rPr lang="en-US" altLang="ko-KR" sz="1900" dirty="0" err="1" smtClean="0"/>
              <a:t>mov</a:t>
            </a:r>
            <a:r>
              <a:rPr lang="en-US" altLang="ko-KR" sz="1900" dirty="0" smtClean="0"/>
              <a:t>     ax, 0</a:t>
            </a:r>
          </a:p>
          <a:p>
            <a:pPr lvl="3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altLang="ko-KR" sz="1900" dirty="0" smtClean="0"/>
              <a:t>                         </a:t>
            </a:r>
            <a:r>
              <a:rPr lang="en-US" altLang="ko-KR" sz="1900" dirty="0" err="1" smtClean="0"/>
              <a:t>mov</a:t>
            </a:r>
            <a:r>
              <a:rPr lang="en-US" altLang="ko-KR" sz="1900" dirty="0" smtClean="0"/>
              <a:t>     </a:t>
            </a:r>
            <a:r>
              <a:rPr lang="en-US" altLang="ko-KR" sz="1900" dirty="0" err="1" smtClean="0"/>
              <a:t>bx</a:t>
            </a:r>
            <a:r>
              <a:rPr lang="en-US" altLang="ko-KR" sz="1900" dirty="0" smtClean="0"/>
              <a:t>, 0</a:t>
            </a:r>
          </a:p>
          <a:p>
            <a:pPr lvl="3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altLang="ko-KR" sz="1900" dirty="0" smtClean="0"/>
              <a:t>       Label2:       </a:t>
            </a:r>
            <a:r>
              <a:rPr lang="en-US" altLang="ko-KR" sz="1900" dirty="0" err="1" smtClean="0"/>
              <a:t>jmp</a:t>
            </a:r>
            <a:r>
              <a:rPr lang="en-US" altLang="ko-KR" sz="1900" dirty="0" smtClean="0"/>
              <a:t>      </a:t>
            </a:r>
            <a:r>
              <a:rPr lang="en-US" altLang="ko-KR" sz="1900" dirty="0" smtClean="0">
                <a:solidFill>
                  <a:srgbClr val="FF0000"/>
                </a:solidFill>
              </a:rPr>
              <a:t>Label1</a:t>
            </a:r>
            <a:r>
              <a:rPr lang="en-US" altLang="ko-KR" sz="1900" dirty="0" smtClean="0"/>
              <a:t>       ; jump to Label1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ko-KR" b="1" i="1" u="sng" dirty="0" smtClean="0">
                <a:solidFill>
                  <a:srgbClr val="002060"/>
                </a:solidFill>
              </a:rPr>
              <a:t>Keyword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/>
              <a:t>has some predefined meaning to the assembler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/>
              <a:t>MOV, PROC, TITLE, ADD, AX, and END (</a:t>
            </a:r>
            <a:r>
              <a:rPr lang="en-US" altLang="ko-KR" dirty="0" err="1" smtClean="0"/>
              <a:t>instrs</a:t>
            </a:r>
            <a:r>
              <a:rPr lang="en-US" altLang="ko-KR" dirty="0" smtClean="0"/>
              <a:t>/directives)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/>
              <a:t>cannot be used out of context or as identifiers </a:t>
            </a:r>
          </a:p>
        </p:txBody>
      </p:sp>
    </p:spTree>
    <p:extLst>
      <p:ext uri="{BB962C8B-B14F-4D97-AF65-F5344CB8AC3E}">
        <p14:creationId xmlns:p14="http://schemas.microsoft.com/office/powerpoint/2010/main" val="202089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7309</TotalTime>
  <Words>2499</Words>
  <Application>Microsoft Office PowerPoint</Application>
  <PresentationFormat>화면 슬라이드 쇼(4:3)</PresentationFormat>
  <Paragraphs>678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가을</vt:lpstr>
      <vt:lpstr>Chapter 3: Assembly language fundamentals</vt:lpstr>
      <vt:lpstr>Chapter Overview</vt:lpstr>
      <vt:lpstr>Basic Elements of Assembly Language</vt:lpstr>
      <vt:lpstr>Basic Elements of Assembly Language</vt:lpstr>
      <vt:lpstr>Basic Elements of Assembly Language</vt:lpstr>
      <vt:lpstr>Basic Elements of Assembly Language </vt:lpstr>
      <vt:lpstr>Basic Elements of Assembly Language </vt:lpstr>
      <vt:lpstr>Basic Elements of Assembly Language </vt:lpstr>
      <vt:lpstr>Basic Elements of Assembly Language</vt:lpstr>
      <vt:lpstr>Basic Elements of Assembly Language</vt:lpstr>
      <vt:lpstr>Chapter Overview</vt:lpstr>
      <vt:lpstr>Sample: Adding 3-Integers Program</vt:lpstr>
      <vt:lpstr>Sample: Adding 3-Integers Program</vt:lpstr>
      <vt:lpstr>Sample: Adding 3-Integers Program (Actual code)</vt:lpstr>
      <vt:lpstr>Program Template</vt:lpstr>
      <vt:lpstr>Sample HELLO Program (Real addressing mode)</vt:lpstr>
      <vt:lpstr>Chapter Overview</vt:lpstr>
      <vt:lpstr>Assembling, Linking, and Debugging</vt:lpstr>
      <vt:lpstr>Assembling, Linking, and Debugging</vt:lpstr>
      <vt:lpstr>Assembling, Linking, and Debugging</vt:lpstr>
      <vt:lpstr>Chapter Overview</vt:lpstr>
      <vt:lpstr>Data Allocation Directives</vt:lpstr>
      <vt:lpstr>Data Allocation Directives</vt:lpstr>
      <vt:lpstr>Data Allocation Directives</vt:lpstr>
      <vt:lpstr>Data Allocation Directives</vt:lpstr>
      <vt:lpstr>Data Allocation Directives</vt:lpstr>
      <vt:lpstr>Data Allocation Directives</vt:lpstr>
      <vt:lpstr>Data Allocation Directives</vt:lpstr>
      <vt:lpstr>Data Allocation Directives</vt:lpstr>
      <vt:lpstr>Data Allocation Directives</vt:lpstr>
      <vt:lpstr>Chapter Overview</vt:lpstr>
      <vt:lpstr>Symbolic Constants</vt:lpstr>
      <vt:lpstr>Symbolic Constants</vt:lpstr>
      <vt:lpstr>Symbolic Constants</vt:lpstr>
      <vt:lpstr>Symbolic Constants</vt:lpstr>
      <vt:lpstr>Real Address Mode</vt:lpstr>
      <vt:lpstr>Real Address Mode</vt:lpstr>
    </vt:vector>
  </TitlesOfParts>
  <Company>병렬처리연구실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1. Introduction</dc:title>
  <dc:creator>김신덕</dc:creator>
  <cp:lastModifiedBy>Registered User</cp:lastModifiedBy>
  <cp:revision>135</cp:revision>
  <dcterms:created xsi:type="dcterms:W3CDTF">2000-02-11T06:42:51Z</dcterms:created>
  <dcterms:modified xsi:type="dcterms:W3CDTF">2015-04-09T02:51:22Z</dcterms:modified>
</cp:coreProperties>
</file>