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3" r:id="rId3"/>
    <p:sldId id="299" r:id="rId4"/>
    <p:sldId id="300" r:id="rId5"/>
    <p:sldId id="301" r:id="rId6"/>
    <p:sldId id="302" r:id="rId7"/>
    <p:sldId id="303" r:id="rId8"/>
    <p:sldId id="338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56" r:id="rId18"/>
    <p:sldId id="313" r:id="rId19"/>
    <p:sldId id="314" r:id="rId20"/>
    <p:sldId id="315" r:id="rId21"/>
    <p:sldId id="316" r:id="rId22"/>
    <p:sldId id="317" r:id="rId23"/>
    <p:sldId id="318" r:id="rId24"/>
    <p:sldId id="339" r:id="rId25"/>
    <p:sldId id="340" r:id="rId26"/>
    <p:sldId id="368" r:id="rId27"/>
    <p:sldId id="366" r:id="rId28"/>
    <p:sldId id="367" r:id="rId29"/>
    <p:sldId id="357" r:id="rId30"/>
    <p:sldId id="321" r:id="rId31"/>
    <p:sldId id="341" r:id="rId32"/>
    <p:sldId id="342" r:id="rId33"/>
    <p:sldId id="343" r:id="rId34"/>
    <p:sldId id="344" r:id="rId35"/>
    <p:sldId id="345" r:id="rId36"/>
    <p:sldId id="346" r:id="rId37"/>
    <p:sldId id="358" r:id="rId38"/>
    <p:sldId id="347" r:id="rId39"/>
    <p:sldId id="348" r:id="rId40"/>
    <p:sldId id="349" r:id="rId41"/>
    <p:sldId id="350" r:id="rId42"/>
    <p:sldId id="359" r:id="rId43"/>
    <p:sldId id="351" r:id="rId44"/>
    <p:sldId id="352" r:id="rId45"/>
    <p:sldId id="353" r:id="rId46"/>
    <p:sldId id="354" r:id="rId47"/>
    <p:sldId id="355" r:id="rId48"/>
    <p:sldId id="337" r:id="rId4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99"/>
    <a:srgbClr val="FFFFCC"/>
    <a:srgbClr val="69FBF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85971" autoAdjust="0"/>
  </p:normalViewPr>
  <p:slideViewPr>
    <p:cSldViewPr>
      <p:cViewPr varScale="1">
        <p:scale>
          <a:sx n="161" d="100"/>
          <a:sy n="161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8D693A-702A-4704-B957-2B03E2B945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71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F9885A7-DCD2-4229-B2F3-426D14311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6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CA0C64-28DA-4783-B82F-5C9D12CFD1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7A4C6D23-204F-4367-A879-4577F6EE5BE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E838552C-3E0D-4D3C-9529-C1D42E996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663DEC-24DB-4DE5-A269-6F93E30A67A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12D08AEB-8EE5-4E2C-9135-26B7CE201F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72A05BC4-DF5C-4887-8720-7395737157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1D5A8C8E-BE81-4001-949D-69285FA30A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DF095F6F-95AF-4775-B973-5CA2B721D6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CD51BE42-CD22-45DF-B08C-A50A7E1F22B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303213" y="6564313"/>
            <a:ext cx="128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i="1"/>
              <a:t>Computer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628800"/>
            <a:ext cx="6840760" cy="18288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>Chapter </a:t>
            </a:r>
            <a:r>
              <a:rPr lang="en-US" altLang="ko-KR" dirty="0" smtClean="0">
                <a:ea typeface="굴림" charset="-127"/>
              </a:rPr>
              <a:t>4: data transfers, addressing, and arithmetic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933056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Computer Systems (CSI2107-02)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YONSEI UNIVERSITY</a:t>
            </a:r>
          </a:p>
          <a:p>
            <a:pPr eaLnBrk="1" hangingPunct="1"/>
            <a:r>
              <a:rPr lang="en-US" altLang="ko-KR" dirty="0" smtClean="0"/>
              <a:t>Spring 2015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86000" y="60270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(Courtesy of Prof. Shin-Dug Kim in YU</a:t>
            </a:r>
          </a:p>
          <a:p>
            <a:r>
              <a:rPr lang="en-US" altLang="ko-KR" dirty="0" smtClean="0"/>
              <a:t>and Textbook Author)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CD7D43F4-72AC-4C0B-BB74-FC10C5EF070B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MOVE Instructions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69132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MOVZX (move with zero-extend)</a:t>
            </a:r>
            <a:r>
              <a:rPr lang="en-US" altLang="ko-KR" sz="2100" dirty="0" smtClean="0"/>
              <a:t> </a:t>
            </a:r>
            <a:r>
              <a:rPr lang="en-US" altLang="ko-KR" dirty="0" smtClean="0"/>
              <a:t>Instructions</a:t>
            </a:r>
          </a:p>
          <a:p>
            <a:pPr lvl="1" eaLnBrk="1" hangingPunct="1"/>
            <a:r>
              <a:rPr lang="en-US" altLang="ko-KR" sz="2400" dirty="0" smtClean="0"/>
              <a:t>Moves an </a:t>
            </a:r>
            <a:r>
              <a:rPr lang="en-US" altLang="ko-KR" sz="2400" u="sng" dirty="0" smtClean="0"/>
              <a:t>8–bit or 16-bit source</a:t>
            </a:r>
            <a:r>
              <a:rPr lang="en-US" altLang="ko-KR" sz="2400" dirty="0" smtClean="0"/>
              <a:t> operand into a lager </a:t>
            </a:r>
            <a:r>
              <a:rPr lang="en-US" altLang="ko-KR" sz="2400" u="sng" dirty="0" smtClean="0"/>
              <a:t>16-bit or 32-bit destination</a:t>
            </a:r>
            <a:r>
              <a:rPr lang="en-US" altLang="ko-KR" sz="2400" dirty="0" smtClean="0"/>
              <a:t> register</a:t>
            </a:r>
          </a:p>
          <a:p>
            <a:pPr lvl="1" eaLnBrk="1" hangingPunct="1"/>
            <a:r>
              <a:rPr lang="en-US" altLang="ko-KR" sz="2400" dirty="0" smtClean="0"/>
              <a:t>The unfilled bits in the destination register are </a:t>
            </a:r>
            <a:r>
              <a:rPr lang="en-US" altLang="ko-KR" sz="2400" u="sng" dirty="0" smtClean="0"/>
              <a:t>cleared to Zero</a:t>
            </a:r>
            <a:r>
              <a:rPr lang="en-US" altLang="ko-KR" sz="2400" dirty="0" smtClean="0"/>
              <a:t> </a:t>
            </a:r>
          </a:p>
          <a:p>
            <a:pPr lvl="1" eaLnBrk="1" hangingPunct="1"/>
            <a:r>
              <a:rPr lang="en-US" altLang="ko-KR" sz="2400" dirty="0" smtClean="0"/>
              <a:t>MOVZX </a:t>
            </a:r>
            <a:r>
              <a:rPr lang="en-US" altLang="ko-KR" sz="2400" dirty="0" err="1" smtClean="0"/>
              <a:t>rxx,r</a:t>
            </a:r>
            <a:r>
              <a:rPr lang="en-US" altLang="ko-KR" sz="2400" dirty="0" smtClean="0"/>
              <a:t>/mxx</a:t>
            </a:r>
          </a:p>
          <a:p>
            <a:pPr lvl="1" eaLnBrk="1" hangingPunct="1"/>
            <a:endParaRPr lang="en-US" altLang="ko-KR" sz="1900" u="sng" dirty="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897461" y="3962796"/>
            <a:ext cx="13525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10001111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167586" y="405010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source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449661" y="396279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0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140669" y="4800996"/>
            <a:ext cx="134302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00000000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893269" y="4800996"/>
            <a:ext cx="134302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10001111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255469" y="4724796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destination</a:t>
            </a:r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2602061" y="4267596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4448324" y="4372371"/>
            <a:ext cx="17462" cy="433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017563" y="5373216"/>
            <a:ext cx="30251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/>
              <a:t>MOV  	 </a:t>
            </a:r>
            <a:r>
              <a:rPr lang="en-US" altLang="ko-KR" sz="2000" dirty="0" err="1" smtClean="0"/>
              <a:t>bx</a:t>
            </a:r>
            <a:r>
              <a:rPr lang="en-US" altLang="ko-KR" sz="2000" dirty="0"/>
              <a:t>, 0A69Bh</a:t>
            </a:r>
          </a:p>
          <a:p>
            <a:pPr eaLnBrk="1" hangingPunct="1"/>
            <a:r>
              <a:rPr lang="en-US" altLang="ko-KR" sz="2000" dirty="0" smtClean="0"/>
              <a:t>MOVZX </a:t>
            </a:r>
            <a:r>
              <a:rPr lang="en-US" altLang="ko-KR" sz="2000" dirty="0" err="1"/>
              <a:t>eax,bx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pPr eaLnBrk="1" hangingPunct="1"/>
            <a:r>
              <a:rPr lang="en-US" altLang="ko-KR" sz="2000" dirty="0" smtClean="0"/>
              <a:t>MOVZX </a:t>
            </a:r>
            <a:r>
              <a:rPr lang="en-US" altLang="ko-KR" sz="2000" dirty="0" err="1"/>
              <a:t>edx,bl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;</a:t>
            </a:r>
          </a:p>
          <a:p>
            <a:pPr eaLnBrk="1" hangingPunct="1"/>
            <a:r>
              <a:rPr lang="en-US" altLang="ko-KR" sz="2000" dirty="0" smtClean="0"/>
              <a:t>MOVZX </a:t>
            </a:r>
            <a:r>
              <a:rPr lang="en-US" altLang="ko-KR" sz="2000" dirty="0" err="1" smtClean="0"/>
              <a:t>cx,bl</a:t>
            </a:r>
            <a:r>
              <a:rPr lang="en-US" altLang="ko-KR" sz="2000" dirty="0" smtClean="0"/>
              <a:t>		;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4932040" y="5693186"/>
            <a:ext cx="2284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EAX =0000A69Bh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59754" y="6024088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EDX =0000009Bh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59754" y="6381328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CX = 009Bh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83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B5F4A8DD-2765-4F74-8132-969B0F1EEB3D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MOVE Instructions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MOVSX (move with sign-extend)</a:t>
            </a:r>
            <a:r>
              <a:rPr lang="en-US" altLang="ko-KR" sz="2100" dirty="0" smtClean="0"/>
              <a:t> </a:t>
            </a:r>
            <a:r>
              <a:rPr lang="en-US" altLang="ko-KR" dirty="0" smtClean="0"/>
              <a:t>Instructions</a:t>
            </a:r>
          </a:p>
          <a:p>
            <a:pPr lvl="1" eaLnBrk="1" hangingPunct="1"/>
            <a:r>
              <a:rPr lang="en-US" altLang="ko-KR" sz="2400" dirty="0" smtClean="0"/>
              <a:t>Moves and </a:t>
            </a:r>
            <a:r>
              <a:rPr lang="en-US" altLang="ko-KR" sz="2400" u="sng" dirty="0" smtClean="0"/>
              <a:t>sign-extends the source operand</a:t>
            </a:r>
            <a:r>
              <a:rPr lang="en-US" altLang="ko-KR" sz="2400" dirty="0" smtClean="0"/>
              <a:t> into the upper half of the destination register</a:t>
            </a:r>
          </a:p>
          <a:p>
            <a:pPr lvl="1" eaLnBrk="1" hangingPunct="1"/>
            <a:r>
              <a:rPr lang="en-US" altLang="ko-KR" sz="2400" dirty="0" smtClean="0"/>
              <a:t>MOVSX   </a:t>
            </a:r>
            <a:r>
              <a:rPr lang="en-US" altLang="ko-KR" sz="2400" dirty="0" err="1" smtClean="0"/>
              <a:t>rxx,r</a:t>
            </a:r>
            <a:r>
              <a:rPr lang="en-US" altLang="ko-KR" sz="2400" dirty="0" smtClean="0"/>
              <a:t>/mxx</a:t>
            </a:r>
          </a:p>
          <a:p>
            <a:pPr lvl="1" eaLnBrk="1" hangingPunct="1"/>
            <a:endParaRPr lang="en-US" altLang="ko-KR" sz="1900" u="sng" dirty="0" smtClean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733800" y="3386732"/>
            <a:ext cx="135255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FF0000"/>
                </a:solidFill>
              </a:rPr>
              <a:t>1</a:t>
            </a:r>
            <a:r>
              <a:rPr lang="en-US" altLang="ko-KR" sz="2000"/>
              <a:t>0001111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003925" y="347404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source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905000" y="4224932"/>
            <a:ext cx="134302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FF0000"/>
                </a:solidFill>
              </a:rPr>
              <a:t>11111111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657600" y="4224932"/>
            <a:ext cx="134302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10001111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019800" y="4148732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destination</a:t>
            </a:r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4267200" y="376773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1431924" y="4998045"/>
            <a:ext cx="6596459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/>
              <a:t>MOV  	 </a:t>
            </a:r>
            <a:r>
              <a:rPr lang="en-US" altLang="ko-KR" sz="2000" dirty="0" err="1" smtClean="0"/>
              <a:t>bx</a:t>
            </a:r>
            <a:r>
              <a:rPr lang="en-US" altLang="ko-KR" sz="2000" dirty="0"/>
              <a:t>, 0A69Bh</a:t>
            </a:r>
          </a:p>
          <a:p>
            <a:pPr eaLnBrk="1" hangingPunct="1"/>
            <a:r>
              <a:rPr lang="en-US" altLang="ko-KR" sz="2000" dirty="0" smtClean="0"/>
              <a:t>MOVSX </a:t>
            </a:r>
            <a:r>
              <a:rPr lang="en-US" altLang="ko-KR" sz="2000" dirty="0" err="1"/>
              <a:t>eax,bx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pPr eaLnBrk="1" hangingPunct="1"/>
            <a:r>
              <a:rPr lang="en-US" altLang="ko-KR" sz="2000" dirty="0" smtClean="0"/>
              <a:t>MOVSX </a:t>
            </a:r>
            <a:r>
              <a:rPr lang="en-US" altLang="ko-KR" sz="2000" dirty="0" err="1"/>
              <a:t>edx,bl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pPr eaLnBrk="1" hangingPunct="1"/>
            <a:r>
              <a:rPr lang="en-US" altLang="ko-KR" sz="2000" dirty="0" smtClean="0"/>
              <a:t>MOVSX </a:t>
            </a:r>
            <a:r>
              <a:rPr lang="en-US" altLang="ko-KR" sz="2000" dirty="0" err="1"/>
              <a:t>cx,bl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;</a:t>
            </a:r>
            <a:endParaRPr lang="en-US" altLang="ko-KR" sz="2000" dirty="0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H="1">
            <a:off x="2590800" y="3615332"/>
            <a:ext cx="1295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29112" y="5301208"/>
            <a:ext cx="2303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EAX =FFFFA69Bh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17891" y="5653682"/>
            <a:ext cx="2315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EDX =FFFFFF9Bh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17891" y="5949280"/>
            <a:ext cx="1630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CX = FF9Bh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78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2E834ECE-CFD5-4797-BB60-93D52118CCE3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LAHF/SAHF Instructions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12776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LAHF &amp; SAHF</a:t>
            </a:r>
            <a:r>
              <a:rPr lang="en-US" altLang="ko-KR" sz="2100" dirty="0" smtClean="0"/>
              <a:t> </a:t>
            </a:r>
            <a:r>
              <a:rPr lang="en-US" altLang="ko-KR" dirty="0" smtClean="0"/>
              <a:t>Instructions</a:t>
            </a:r>
          </a:p>
          <a:p>
            <a:pPr lvl="1" eaLnBrk="1" hangingPunct="1"/>
            <a:r>
              <a:rPr lang="en-US" altLang="ko-KR" sz="2400" dirty="0" smtClean="0"/>
              <a:t>LAHF: load status flags into AH</a:t>
            </a:r>
          </a:p>
          <a:p>
            <a:pPr lvl="1" eaLnBrk="1" hangingPunct="1"/>
            <a:r>
              <a:rPr lang="en-US" altLang="ko-KR" sz="2400" dirty="0" smtClean="0"/>
              <a:t>SAHF: store AH into flag register</a:t>
            </a:r>
          </a:p>
          <a:p>
            <a:pPr lvl="1" eaLnBrk="1" hangingPunct="1"/>
            <a:r>
              <a:rPr lang="en-US" altLang="ko-KR" sz="2400" dirty="0" smtClean="0"/>
              <a:t>Flags: Sign, Zero, Aux Carry, Carry, and Parity</a:t>
            </a:r>
          </a:p>
          <a:p>
            <a:pPr lvl="1" eaLnBrk="1" hangingPunct="1"/>
            <a:endParaRPr lang="en-US" altLang="ko-KR" sz="1900" dirty="0" smtClean="0"/>
          </a:p>
          <a:p>
            <a:pPr lvl="1" eaLnBrk="1" hangingPunct="1"/>
            <a:endParaRPr lang="en-US" altLang="ko-KR" sz="1900" u="sng" dirty="0" smtClean="0"/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1763688" y="3501008"/>
            <a:ext cx="596669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dirty="0"/>
              <a:t>.data</a:t>
            </a:r>
          </a:p>
          <a:p>
            <a:pPr eaLnBrk="1" hangingPunct="1"/>
            <a:r>
              <a:rPr lang="en-US" altLang="ko-KR" dirty="0" err="1"/>
              <a:t>saveflags</a:t>
            </a:r>
            <a:r>
              <a:rPr lang="en-US" altLang="ko-KR" dirty="0"/>
              <a:t>  </a:t>
            </a:r>
            <a:r>
              <a:rPr lang="en-US" altLang="ko-KR" dirty="0" smtClean="0"/>
              <a:t>BYTE 	00000000b</a:t>
            </a:r>
            <a:endParaRPr lang="en-US" altLang="ko-KR" dirty="0"/>
          </a:p>
          <a:p>
            <a:pPr eaLnBrk="1" hangingPunct="1"/>
            <a:r>
              <a:rPr lang="en-US" altLang="ko-KR" dirty="0"/>
              <a:t>.code </a:t>
            </a:r>
          </a:p>
          <a:p>
            <a:pPr eaLnBrk="1" hangingPunct="1"/>
            <a:r>
              <a:rPr lang="en-US" altLang="ko-KR" dirty="0" smtClean="0"/>
              <a:t>LAHF</a:t>
            </a:r>
            <a:r>
              <a:rPr lang="en-US" altLang="ko-KR" dirty="0"/>
              <a:t>			;load flags into AH</a:t>
            </a:r>
          </a:p>
          <a:p>
            <a:pPr eaLnBrk="1" hangingPunct="1"/>
            <a:r>
              <a:rPr lang="en-US" altLang="ko-KR" dirty="0" smtClean="0"/>
              <a:t>MOV  </a:t>
            </a:r>
            <a:r>
              <a:rPr lang="en-US" altLang="ko-KR" dirty="0" err="1"/>
              <a:t>saveflags</a:t>
            </a:r>
            <a:r>
              <a:rPr lang="en-US" altLang="ko-KR" dirty="0"/>
              <a:t>, ah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MOV  </a:t>
            </a:r>
            <a:r>
              <a:rPr lang="en-US" altLang="ko-KR" dirty="0"/>
              <a:t>ah, </a:t>
            </a:r>
            <a:r>
              <a:rPr lang="en-US" altLang="ko-KR" dirty="0" err="1"/>
              <a:t>saveflags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SAHF</a:t>
            </a:r>
            <a:r>
              <a:rPr lang="en-US" altLang="ko-KR" dirty="0"/>
              <a:t>			;copy into flag register</a:t>
            </a:r>
          </a:p>
        </p:txBody>
      </p:sp>
    </p:spTree>
    <p:extLst>
      <p:ext uri="{BB962C8B-B14F-4D97-AF65-F5344CB8AC3E}">
        <p14:creationId xmlns:p14="http://schemas.microsoft.com/office/powerpoint/2010/main" val="143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CCA197A2-0DD8-453F-971C-B6AB8D4239F1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XCHG Instructions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XCHG</a:t>
            </a:r>
            <a:r>
              <a:rPr lang="en-US" altLang="ko-KR" sz="2100" dirty="0" smtClean="0"/>
              <a:t> </a:t>
            </a:r>
            <a:r>
              <a:rPr lang="en-US" altLang="ko-KR" dirty="0" smtClean="0"/>
              <a:t>Instructions: </a:t>
            </a:r>
            <a:r>
              <a:rPr lang="en-US" altLang="ko-KR" u="sng" dirty="0" smtClean="0"/>
              <a:t>exchange contents of two operands</a:t>
            </a:r>
          </a:p>
          <a:p>
            <a:pPr lvl="1" eaLnBrk="1" hangingPunct="1"/>
            <a:r>
              <a:rPr lang="en-US" altLang="ko-KR" sz="2400" dirty="0" smtClean="0"/>
              <a:t>XCHG  </a:t>
            </a:r>
            <a:r>
              <a:rPr lang="en-US" altLang="ko-KR" sz="2400" dirty="0" err="1" smtClean="0"/>
              <a:t>reg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mem,reg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mem</a:t>
            </a:r>
            <a:r>
              <a:rPr lang="en-US" altLang="ko-KR" sz="2400" dirty="0" smtClean="0"/>
              <a:t> (</a:t>
            </a:r>
            <a:r>
              <a:rPr lang="en-US" altLang="ko-KR" sz="2400" dirty="0" smtClean="0">
                <a:solidFill>
                  <a:srgbClr val="FF0000"/>
                </a:solidFill>
              </a:rPr>
              <a:t>not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mem</a:t>
            </a:r>
            <a:r>
              <a:rPr lang="en-US" altLang="ko-KR" sz="2400" dirty="0" smtClean="0">
                <a:solidFill>
                  <a:srgbClr val="FF0000"/>
                </a:solidFill>
              </a:rPr>
              <a:t> to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mem</a:t>
            </a:r>
            <a:r>
              <a:rPr lang="en-US" altLang="ko-KR" sz="2400" dirty="0" smtClean="0"/>
              <a:t>)</a:t>
            </a:r>
          </a:p>
          <a:p>
            <a:pPr lvl="1" eaLnBrk="1" hangingPunct="1"/>
            <a:endParaRPr lang="en-US" altLang="ko-KR" sz="1900" dirty="0" smtClean="0"/>
          </a:p>
          <a:p>
            <a:pPr lvl="1" eaLnBrk="1" hangingPunct="1"/>
            <a:endParaRPr lang="en-US" altLang="ko-KR" sz="1900" u="sng" dirty="0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447800" y="3212976"/>
            <a:ext cx="6096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dirty="0" smtClean="0"/>
              <a:t>XCHG  </a:t>
            </a:r>
            <a:r>
              <a:rPr lang="en-US" altLang="ko-KR" dirty="0" err="1"/>
              <a:t>ax,bx</a:t>
            </a:r>
            <a:r>
              <a:rPr lang="en-US" altLang="ko-KR" dirty="0"/>
              <a:t>		;exchange 16-bit </a:t>
            </a:r>
            <a:r>
              <a:rPr lang="en-US" altLang="ko-KR" dirty="0" err="1"/>
              <a:t>regs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XCHG  </a:t>
            </a:r>
            <a:r>
              <a:rPr lang="en-US" altLang="ko-KR" dirty="0" err="1"/>
              <a:t>ah,al</a:t>
            </a:r>
            <a:r>
              <a:rPr lang="en-US" altLang="ko-KR" dirty="0"/>
              <a:t>		;8-bit </a:t>
            </a:r>
            <a:r>
              <a:rPr lang="en-US" altLang="ko-KR" dirty="0" err="1"/>
              <a:t>regs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XCHG  </a:t>
            </a:r>
            <a:r>
              <a:rPr lang="en-US" altLang="ko-KR" dirty="0"/>
              <a:t>var1,bx	</a:t>
            </a:r>
            <a:r>
              <a:rPr lang="en-US" altLang="ko-KR" dirty="0" smtClean="0"/>
              <a:t>;16-bit </a:t>
            </a:r>
            <a:r>
              <a:rPr lang="en-US" altLang="ko-KR" dirty="0" err="1"/>
              <a:t>mem</a:t>
            </a:r>
            <a:r>
              <a:rPr lang="en-US" altLang="ko-KR" dirty="0"/>
              <a:t> with </a:t>
            </a:r>
            <a:r>
              <a:rPr lang="en-US" altLang="ko-KR" dirty="0" err="1"/>
              <a:t>reg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XCHG  </a:t>
            </a:r>
            <a:r>
              <a:rPr lang="en-US" altLang="ko-KR" dirty="0" err="1"/>
              <a:t>eax,ebx</a:t>
            </a:r>
            <a:r>
              <a:rPr lang="en-US" altLang="ko-KR" dirty="0"/>
              <a:t>	</a:t>
            </a:r>
            <a:r>
              <a:rPr lang="en-US" altLang="ko-KR" dirty="0" smtClean="0"/>
              <a:t>;</a:t>
            </a:r>
            <a:r>
              <a:rPr lang="en-US" altLang="ko-KR" dirty="0"/>
              <a:t>32-bit </a:t>
            </a:r>
            <a:r>
              <a:rPr lang="en-US" altLang="ko-KR" dirty="0" err="1"/>
              <a:t>regs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MOV    ax,val1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XCHG  </a:t>
            </a:r>
            <a:r>
              <a:rPr lang="en-US" altLang="ko-KR" dirty="0"/>
              <a:t>ax, val2</a:t>
            </a:r>
          </a:p>
          <a:p>
            <a:pPr eaLnBrk="1" hangingPunct="1"/>
            <a:r>
              <a:rPr lang="en-US" altLang="ko-KR" dirty="0" smtClean="0"/>
              <a:t>MOV    </a:t>
            </a:r>
            <a:r>
              <a:rPr lang="en-US" altLang="ko-KR" dirty="0"/>
              <a:t>val1,ax</a:t>
            </a:r>
          </a:p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5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A1826065-7AF5-4FB7-8985-5A67D072E637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Direct-Offset Operands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/>
            <a:endParaRPr lang="en-US" altLang="ko-KR" sz="1900" u="sng" dirty="0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0" y="1844824"/>
            <a:ext cx="442798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/>
              <a:t>.data</a:t>
            </a:r>
          </a:p>
          <a:p>
            <a:pPr eaLnBrk="1" hangingPunct="1"/>
            <a:r>
              <a:rPr lang="en-US" altLang="ko-KR" sz="2000" dirty="0" err="1" smtClean="0"/>
              <a:t>arrayA</a:t>
            </a:r>
            <a:r>
              <a:rPr lang="en-US" altLang="ko-KR" sz="2000" dirty="0" smtClean="0"/>
              <a:t>	BYTE  10h,20h,30h,40h,50h</a:t>
            </a:r>
          </a:p>
          <a:p>
            <a:pPr eaLnBrk="1" hangingPunct="1"/>
            <a:r>
              <a:rPr lang="en-US" altLang="ko-KR" sz="2000" dirty="0" smtClean="0"/>
              <a:t>.code</a:t>
            </a:r>
          </a:p>
          <a:p>
            <a:pPr eaLnBrk="1" hangingPunct="1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al, </a:t>
            </a:r>
            <a:r>
              <a:rPr lang="en-US" altLang="ko-KR" sz="2000" dirty="0" err="1" smtClean="0"/>
              <a:t>arrayA</a:t>
            </a:r>
            <a:r>
              <a:rPr lang="en-US" altLang="ko-KR" sz="2000" dirty="0" smtClean="0"/>
              <a:t>		;AL =10h</a:t>
            </a:r>
          </a:p>
          <a:p>
            <a:pPr eaLnBrk="1" hangingPunct="1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al,[arrayA+1]	</a:t>
            </a:r>
            <a:r>
              <a:rPr lang="en-US" altLang="ko-KR" sz="2000" dirty="0" smtClean="0"/>
              <a:t>;</a:t>
            </a:r>
            <a:endParaRPr lang="en-US" altLang="ko-KR" sz="2000" dirty="0" smtClean="0"/>
          </a:p>
          <a:p>
            <a:pPr eaLnBrk="1" hangingPunct="1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al,[arrayA+2]	</a:t>
            </a:r>
            <a:r>
              <a:rPr lang="en-US" altLang="ko-KR" sz="2000" dirty="0" smtClean="0"/>
              <a:t>;</a:t>
            </a:r>
            <a:endParaRPr lang="en-US" altLang="ko-KR" sz="200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27984" y="2883708"/>
            <a:ext cx="471601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/>
              <a:t>.data</a:t>
            </a:r>
          </a:p>
          <a:p>
            <a:pPr eaLnBrk="1" hangingPunct="1"/>
            <a:r>
              <a:rPr lang="en-US" altLang="ko-KR" sz="2000" dirty="0" err="1" smtClean="0"/>
              <a:t>arrayW</a:t>
            </a:r>
            <a:r>
              <a:rPr lang="en-US" altLang="ko-KR" sz="2000" dirty="0" smtClean="0"/>
              <a:t>  word  100h,200h,300h,400h</a:t>
            </a:r>
          </a:p>
          <a:p>
            <a:pPr eaLnBrk="1" hangingPunct="1"/>
            <a:r>
              <a:rPr lang="en-US" altLang="ko-KR" sz="2000" dirty="0" smtClean="0"/>
              <a:t>.code</a:t>
            </a:r>
          </a:p>
          <a:p>
            <a:pPr eaLnBrk="1" hangingPunct="1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ax,arrayW</a:t>
            </a:r>
            <a:r>
              <a:rPr lang="en-US" altLang="ko-KR" sz="2000" dirty="0" smtClean="0"/>
              <a:t>		;AX =100h</a:t>
            </a:r>
          </a:p>
          <a:p>
            <a:pPr eaLnBrk="1" hangingPunct="1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 ax</a:t>
            </a:r>
            <a:r>
              <a:rPr lang="en-US" altLang="ko-KR" sz="2000" dirty="0" smtClean="0"/>
              <a:t>,[                 ]</a:t>
            </a:r>
            <a:r>
              <a:rPr lang="en-US" altLang="ko-KR" sz="2000" dirty="0" smtClean="0"/>
              <a:t>	;AX = 200h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.data</a:t>
            </a:r>
          </a:p>
          <a:p>
            <a:pPr eaLnBrk="1" hangingPunct="1"/>
            <a:r>
              <a:rPr lang="en-US" altLang="ko-KR" sz="2000" dirty="0" err="1" smtClean="0"/>
              <a:t>arrayD</a:t>
            </a:r>
            <a:r>
              <a:rPr lang="en-US" altLang="ko-KR" sz="2000" dirty="0" smtClean="0"/>
              <a:t>  DWORD   10000h,20000h</a:t>
            </a:r>
          </a:p>
          <a:p>
            <a:pPr eaLnBrk="1" hangingPunct="1"/>
            <a:r>
              <a:rPr lang="en-US" altLang="ko-KR" sz="2000" dirty="0" smtClean="0"/>
              <a:t>.code</a:t>
            </a:r>
          </a:p>
          <a:p>
            <a:pPr eaLnBrk="1" hangingPunct="1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eax,arrayD</a:t>
            </a:r>
            <a:r>
              <a:rPr lang="en-US" altLang="ko-KR" sz="2000" dirty="0" smtClean="0"/>
              <a:t>		;EAX =10000h</a:t>
            </a:r>
          </a:p>
          <a:p>
            <a:pPr eaLnBrk="1" hangingPunct="1"/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eax</a:t>
            </a:r>
            <a:r>
              <a:rPr lang="en-US" altLang="ko-KR" sz="2000" dirty="0" smtClean="0"/>
              <a:t>,[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            </a:t>
            </a:r>
            <a:r>
              <a:rPr lang="en-US" altLang="ko-KR" sz="2000" dirty="0" smtClean="0"/>
              <a:t>]</a:t>
            </a:r>
            <a:r>
              <a:rPr lang="en-US" altLang="ko-KR" sz="2000" dirty="0" smtClean="0"/>
              <a:t>	;EAX=20000h </a:t>
            </a:r>
          </a:p>
          <a:p>
            <a:pPr eaLnBrk="1" hangingPunct="1"/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5477621" y="4149080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arrayW+</a:t>
            </a:r>
            <a:r>
              <a:rPr lang="en-US" altLang="ko-KR" sz="20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5949280"/>
            <a:ext cx="1245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arrayD+</a:t>
            </a:r>
            <a:r>
              <a:rPr lang="en-US" altLang="ko-KR" sz="20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3808" y="3100898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AL =20h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3808" y="3385413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AL </a:t>
            </a:r>
            <a:r>
              <a:rPr lang="en-US" altLang="ko-KR" sz="2000" dirty="0" smtClean="0">
                <a:solidFill>
                  <a:prstClr val="black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=30h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4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8AF770F7-A569-4259-88D5-BA01652BEBF2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Direct-Offset Operands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Example program</a:t>
            </a:r>
          </a:p>
          <a:p>
            <a:pPr lvl="1" eaLnBrk="1" hangingPunct="1"/>
            <a:endParaRPr lang="en-US" altLang="ko-KR" sz="1900" u="sng" dirty="0" smtClean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779912" y="1268760"/>
            <a:ext cx="5486400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TITLE  Data Transfer Examples  (Moves.asm)</a:t>
            </a:r>
          </a:p>
          <a:p>
            <a:pPr eaLnBrk="1" hangingPunct="1"/>
            <a:r>
              <a:rPr lang="en-US" altLang="ko-KR" sz="1800" dirty="0"/>
              <a:t>INCLUDE  Irvine32.inc</a:t>
            </a:r>
            <a:endParaRPr lang="en-US" altLang="ko-KR" sz="2000" dirty="0"/>
          </a:p>
          <a:p>
            <a:pPr eaLnBrk="1" hangingPunct="1"/>
            <a:r>
              <a:rPr lang="en-US" altLang="ko-KR" sz="2000" dirty="0"/>
              <a:t>.</a:t>
            </a:r>
            <a:r>
              <a:rPr lang="en-US" altLang="ko-KR" sz="1800" dirty="0"/>
              <a:t>data</a:t>
            </a:r>
          </a:p>
          <a:p>
            <a:pPr eaLnBrk="1" hangingPunct="1"/>
            <a:r>
              <a:rPr lang="en-US" altLang="ko-KR" sz="1800" dirty="0"/>
              <a:t>Val1 	WORD  1000h</a:t>
            </a:r>
          </a:p>
          <a:p>
            <a:pPr eaLnBrk="1" hangingPunct="1"/>
            <a:r>
              <a:rPr lang="en-US" altLang="ko-KR" sz="1800" dirty="0"/>
              <a:t>Val2	WORD  2000h</a:t>
            </a:r>
          </a:p>
          <a:p>
            <a:pPr eaLnBrk="1" hangingPunct="1"/>
            <a:r>
              <a:rPr lang="en-US" altLang="ko-KR" sz="1800" dirty="0" err="1"/>
              <a:t>arrayB</a:t>
            </a:r>
            <a:r>
              <a:rPr lang="en-US" altLang="ko-KR" sz="1800" dirty="0"/>
              <a:t>	BYTE  10h,20h,30h,40h,50h</a:t>
            </a:r>
          </a:p>
          <a:p>
            <a:pPr eaLnBrk="1" hangingPunct="1"/>
            <a:r>
              <a:rPr lang="en-US" altLang="ko-KR" sz="1800" dirty="0" err="1"/>
              <a:t>arrayW</a:t>
            </a:r>
            <a:r>
              <a:rPr lang="en-US" altLang="ko-KR" sz="1800" dirty="0"/>
              <a:t>	WORD  100h,200h,300h</a:t>
            </a:r>
          </a:p>
          <a:p>
            <a:pPr eaLnBrk="1" hangingPunct="1"/>
            <a:r>
              <a:rPr lang="en-US" altLang="ko-KR" sz="1800" dirty="0" err="1"/>
              <a:t>arrayD</a:t>
            </a:r>
            <a:r>
              <a:rPr lang="en-US" altLang="ko-KR" sz="1800" dirty="0"/>
              <a:t>	DWORD  10000h,20000h</a:t>
            </a:r>
          </a:p>
          <a:p>
            <a:pPr eaLnBrk="1" hangingPunct="1"/>
            <a:r>
              <a:rPr lang="en-US" altLang="ko-KR" sz="1800" dirty="0"/>
              <a:t>.code</a:t>
            </a:r>
          </a:p>
          <a:p>
            <a:pPr eaLnBrk="1" hangingPunct="1"/>
            <a:r>
              <a:rPr lang="en-US" altLang="ko-KR" sz="1800" dirty="0">
                <a:solidFill>
                  <a:srgbClr val="FF0000"/>
                </a:solidFill>
              </a:rPr>
              <a:t>Main PROC</a:t>
            </a:r>
          </a:p>
          <a:p>
            <a:pPr eaLnBrk="1" hangingPunct="1"/>
            <a:r>
              <a:rPr lang="en-US" altLang="ko-KR" sz="1800" dirty="0"/>
              <a:t>;  MOVZX </a:t>
            </a:r>
          </a:p>
          <a:p>
            <a:pPr eaLnBrk="1" hangingPunct="1"/>
            <a:r>
              <a:rPr lang="en-US" altLang="ko-KR" sz="1800" dirty="0"/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   </a:t>
            </a:r>
            <a:r>
              <a:rPr lang="en-US" altLang="ko-KR" sz="1800" dirty="0" smtClean="0">
                <a:solidFill>
                  <a:srgbClr val="002060"/>
                </a:solidFill>
              </a:rPr>
              <a:t>bx,0A69Bh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MOVZX  </a:t>
            </a:r>
            <a:r>
              <a:rPr lang="en-US" altLang="ko-KR" sz="1800" dirty="0" err="1">
                <a:solidFill>
                  <a:srgbClr val="002060"/>
                </a:solidFill>
              </a:rPr>
              <a:t>eax,bx</a:t>
            </a:r>
            <a:r>
              <a:rPr lang="en-US" altLang="ko-KR" sz="1800" dirty="0">
                <a:solidFill>
                  <a:srgbClr val="002060"/>
                </a:solidFill>
              </a:rPr>
              <a:t>		;EAX=0000A69Bh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MOVZX  </a:t>
            </a:r>
            <a:r>
              <a:rPr lang="en-US" altLang="ko-KR" sz="1800" dirty="0" err="1">
                <a:solidFill>
                  <a:srgbClr val="002060"/>
                </a:solidFill>
              </a:rPr>
              <a:t>edx,bl</a:t>
            </a:r>
            <a:r>
              <a:rPr lang="en-US" altLang="ko-KR" sz="1800" dirty="0">
                <a:solidFill>
                  <a:srgbClr val="002060"/>
                </a:solidFill>
              </a:rPr>
              <a:t>		;EDX = 0000009Bh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MOVZX  </a:t>
            </a:r>
            <a:r>
              <a:rPr lang="en-US" altLang="ko-KR" sz="1800" dirty="0" err="1">
                <a:solidFill>
                  <a:srgbClr val="002060"/>
                </a:solidFill>
              </a:rPr>
              <a:t>cx,bl</a:t>
            </a:r>
            <a:r>
              <a:rPr lang="en-US" altLang="ko-KR" sz="1800" dirty="0">
                <a:solidFill>
                  <a:srgbClr val="002060"/>
                </a:solidFill>
              </a:rPr>
              <a:t>		;CX =009Bh</a:t>
            </a:r>
          </a:p>
          <a:p>
            <a:pPr eaLnBrk="1" hangingPunct="1"/>
            <a:r>
              <a:rPr lang="en-US" altLang="ko-KR" sz="1800" dirty="0"/>
              <a:t>; MOVSX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   bx,0A69Bh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MOVSX  </a:t>
            </a:r>
            <a:r>
              <a:rPr lang="en-US" altLang="ko-KR" sz="1800" dirty="0" err="1">
                <a:solidFill>
                  <a:srgbClr val="002060"/>
                </a:solidFill>
              </a:rPr>
              <a:t>eax,bx</a:t>
            </a:r>
            <a:r>
              <a:rPr lang="en-US" altLang="ko-KR" sz="1800" dirty="0">
                <a:solidFill>
                  <a:srgbClr val="002060"/>
                </a:solidFill>
              </a:rPr>
              <a:t>		;EAX=FFFFA69Bh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MOVSX  </a:t>
            </a:r>
            <a:r>
              <a:rPr lang="en-US" altLang="ko-KR" sz="1800" dirty="0" err="1">
                <a:solidFill>
                  <a:srgbClr val="002060"/>
                </a:solidFill>
              </a:rPr>
              <a:t>edx,bl</a:t>
            </a:r>
            <a:r>
              <a:rPr lang="en-US" altLang="ko-KR" sz="1800" dirty="0">
                <a:solidFill>
                  <a:srgbClr val="002060"/>
                </a:solidFill>
              </a:rPr>
              <a:t>		;EDX = FFFFFF9Bh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MOVSX  </a:t>
            </a:r>
            <a:r>
              <a:rPr lang="en-US" altLang="ko-KR" sz="1800" dirty="0" err="1">
                <a:solidFill>
                  <a:srgbClr val="002060"/>
                </a:solidFill>
              </a:rPr>
              <a:t>cx,bl</a:t>
            </a:r>
            <a:r>
              <a:rPr lang="en-US" altLang="ko-KR" sz="1800" dirty="0">
                <a:solidFill>
                  <a:srgbClr val="002060"/>
                </a:solidFill>
              </a:rPr>
              <a:t>		;CX=FF9Bh</a:t>
            </a:r>
          </a:p>
        </p:txBody>
      </p:sp>
    </p:spTree>
    <p:extLst>
      <p:ext uri="{BB962C8B-B14F-4D97-AF65-F5344CB8AC3E}">
        <p14:creationId xmlns:p14="http://schemas.microsoft.com/office/powerpoint/2010/main" val="645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3EF3B0E6-D463-449E-9B86-F4E4BAFDF866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Direct-Offset Operands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Example program</a:t>
            </a:r>
          </a:p>
          <a:p>
            <a:pPr lvl="1" eaLnBrk="1" hangingPunct="1"/>
            <a:endParaRPr lang="en-US" altLang="ko-KR" sz="1900" u="sng" dirty="0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694112" y="1628800"/>
            <a:ext cx="548640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;  memory to memory exchange</a:t>
            </a:r>
          </a:p>
          <a:p>
            <a:pPr eaLnBrk="1" hangingPunct="1"/>
            <a:r>
              <a:rPr lang="en-US" altLang="ko-KR" sz="1800" dirty="0"/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</a:t>
            </a:r>
            <a:r>
              <a:rPr lang="en-US" altLang="ko-KR" sz="1800" dirty="0">
                <a:solidFill>
                  <a:srgbClr val="002060"/>
                </a:solidFill>
              </a:rPr>
              <a:t>ax,val1		;Ax=1000h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XCHG  </a:t>
            </a:r>
            <a:r>
              <a:rPr lang="en-US" altLang="ko-KR" sz="1800" dirty="0">
                <a:solidFill>
                  <a:srgbClr val="002060"/>
                </a:solidFill>
              </a:rPr>
              <a:t>ax,val2		;AX =2000h, val2=1000h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</a:t>
            </a:r>
            <a:r>
              <a:rPr lang="en-US" altLang="ko-KR" sz="1800" dirty="0">
                <a:solidFill>
                  <a:srgbClr val="002060"/>
                </a:solidFill>
              </a:rPr>
              <a:t>val1,ax		;val1 =2000h</a:t>
            </a:r>
          </a:p>
          <a:p>
            <a:pPr eaLnBrk="1" hangingPunct="1"/>
            <a:r>
              <a:rPr lang="en-US" altLang="ko-KR" sz="1800" dirty="0"/>
              <a:t>; Direct offset addressing  (byte)</a:t>
            </a:r>
          </a:p>
          <a:p>
            <a:pPr eaLnBrk="1" hangingPunct="1"/>
            <a:r>
              <a:rPr lang="en-US" altLang="ko-KR" sz="1800" dirty="0"/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</a:t>
            </a:r>
            <a:r>
              <a:rPr lang="en-US" altLang="ko-KR" sz="1800" dirty="0" err="1">
                <a:solidFill>
                  <a:srgbClr val="002060"/>
                </a:solidFill>
              </a:rPr>
              <a:t>al,arrayB</a:t>
            </a:r>
            <a:r>
              <a:rPr lang="en-US" altLang="ko-KR" sz="1800" dirty="0">
                <a:solidFill>
                  <a:srgbClr val="002060"/>
                </a:solidFill>
              </a:rPr>
              <a:t>		;AL=10h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</a:t>
            </a:r>
            <a:r>
              <a:rPr lang="en-US" altLang="ko-KR" sz="1800" dirty="0">
                <a:solidFill>
                  <a:srgbClr val="002060"/>
                </a:solidFill>
              </a:rPr>
              <a:t>al,[arrayB+1]	;AL =20h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</a:t>
            </a:r>
            <a:r>
              <a:rPr lang="en-US" altLang="ko-KR" sz="1800" dirty="0">
                <a:solidFill>
                  <a:srgbClr val="002060"/>
                </a:solidFill>
              </a:rPr>
              <a:t>al,[arayB+2]	;AL=30h</a:t>
            </a:r>
          </a:p>
          <a:p>
            <a:pPr eaLnBrk="1" hangingPunct="1"/>
            <a:r>
              <a:rPr lang="en-US" altLang="ko-KR" sz="1800" dirty="0"/>
              <a:t>;Direct offset addressing (word)</a:t>
            </a:r>
          </a:p>
          <a:p>
            <a:pPr eaLnBrk="1" hangingPunct="1"/>
            <a:r>
              <a:rPr lang="en-US" altLang="ko-KR" sz="1800" dirty="0"/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</a:t>
            </a:r>
            <a:r>
              <a:rPr lang="en-US" altLang="ko-KR" sz="1800" dirty="0">
                <a:solidFill>
                  <a:srgbClr val="002060"/>
                </a:solidFill>
              </a:rPr>
              <a:t>ax, </a:t>
            </a:r>
            <a:r>
              <a:rPr lang="en-US" altLang="ko-KR" sz="1800" dirty="0" err="1">
                <a:solidFill>
                  <a:srgbClr val="002060"/>
                </a:solidFill>
              </a:rPr>
              <a:t>arrayW</a:t>
            </a:r>
            <a:r>
              <a:rPr lang="en-US" altLang="ko-KR" sz="1800" dirty="0">
                <a:solidFill>
                  <a:srgbClr val="002060"/>
                </a:solidFill>
              </a:rPr>
              <a:t>	</a:t>
            </a:r>
            <a:r>
              <a:rPr lang="en-US" altLang="ko-KR" sz="1800" dirty="0" smtClean="0">
                <a:solidFill>
                  <a:srgbClr val="002060"/>
                </a:solidFill>
              </a:rPr>
              <a:t>;</a:t>
            </a:r>
            <a:r>
              <a:rPr lang="en-US" altLang="ko-KR" sz="1800" dirty="0">
                <a:solidFill>
                  <a:srgbClr val="002060"/>
                </a:solidFill>
              </a:rPr>
              <a:t>AX=100h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</a:t>
            </a:r>
            <a:r>
              <a:rPr lang="en-US" altLang="ko-KR" sz="1800" dirty="0">
                <a:solidFill>
                  <a:srgbClr val="002060"/>
                </a:solidFill>
              </a:rPr>
              <a:t>ax,[arrayW+2]	;AX =200h</a:t>
            </a:r>
          </a:p>
          <a:p>
            <a:pPr eaLnBrk="1" hangingPunct="1"/>
            <a:r>
              <a:rPr lang="en-US" altLang="ko-KR" sz="1800" dirty="0"/>
              <a:t>; Direct offset addressing (D-word)</a:t>
            </a:r>
          </a:p>
          <a:p>
            <a:pPr eaLnBrk="1" hangingPunct="1"/>
            <a:r>
              <a:rPr lang="en-US" altLang="ko-KR" sz="1800" dirty="0"/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</a:t>
            </a:r>
            <a:r>
              <a:rPr lang="en-US" altLang="ko-KR" sz="1800" dirty="0" err="1">
                <a:solidFill>
                  <a:srgbClr val="002060"/>
                </a:solidFill>
              </a:rPr>
              <a:t>eax,arrayD</a:t>
            </a:r>
            <a:r>
              <a:rPr lang="en-US" altLang="ko-KR" sz="1800" dirty="0">
                <a:solidFill>
                  <a:srgbClr val="002060"/>
                </a:solidFill>
              </a:rPr>
              <a:t>	</a:t>
            </a:r>
            <a:r>
              <a:rPr lang="en-US" altLang="ko-KR" sz="1800" dirty="0" smtClean="0">
                <a:solidFill>
                  <a:srgbClr val="002060"/>
                </a:solidFill>
              </a:rPr>
              <a:t>;</a:t>
            </a:r>
            <a:r>
              <a:rPr lang="en-US" altLang="ko-KR" sz="1800" dirty="0">
                <a:solidFill>
                  <a:srgbClr val="002060"/>
                </a:solidFill>
              </a:rPr>
              <a:t>EAX=10000h</a:t>
            </a:r>
          </a:p>
          <a:p>
            <a:pPr eaLnBrk="1" hangingPunct="1"/>
            <a:r>
              <a:rPr lang="en-US" altLang="ko-KR" sz="1800" dirty="0">
                <a:solidFill>
                  <a:srgbClr val="002060"/>
                </a:solidFill>
              </a:rPr>
              <a:t>  </a:t>
            </a:r>
            <a:r>
              <a:rPr lang="en-US" altLang="ko-KR" sz="1800" dirty="0" smtClean="0">
                <a:solidFill>
                  <a:srgbClr val="002060"/>
                </a:solidFill>
              </a:rPr>
              <a:t>MOV    </a:t>
            </a:r>
            <a:r>
              <a:rPr lang="en-US" altLang="ko-KR" sz="1800" dirty="0" err="1">
                <a:solidFill>
                  <a:srgbClr val="002060"/>
                </a:solidFill>
              </a:rPr>
              <a:t>eax</a:t>
            </a:r>
            <a:r>
              <a:rPr lang="en-US" altLang="ko-KR" sz="1800" dirty="0">
                <a:solidFill>
                  <a:srgbClr val="002060"/>
                </a:solidFill>
              </a:rPr>
              <a:t>,[arrayD+4]	;EAX=20000h</a:t>
            </a:r>
          </a:p>
          <a:p>
            <a:pPr eaLnBrk="1" hangingPunct="1"/>
            <a:r>
              <a:rPr lang="en-US" altLang="ko-KR" sz="1800" dirty="0"/>
              <a:t>  exit</a:t>
            </a:r>
          </a:p>
          <a:p>
            <a:pPr eaLnBrk="1" hangingPunct="1"/>
            <a:r>
              <a:rPr lang="en-US" altLang="ko-KR" sz="1800" dirty="0">
                <a:solidFill>
                  <a:srgbClr val="FF0000"/>
                </a:solidFill>
              </a:rPr>
              <a:t>Main ENDP</a:t>
            </a:r>
          </a:p>
          <a:p>
            <a:pPr eaLnBrk="1" hangingPunct="1"/>
            <a:r>
              <a:rPr lang="en-US" altLang="ko-KR" sz="1800" dirty="0"/>
              <a:t>END  main</a:t>
            </a:r>
          </a:p>
        </p:txBody>
      </p:sp>
    </p:spTree>
    <p:extLst>
      <p:ext uri="{BB962C8B-B14F-4D97-AF65-F5344CB8AC3E}">
        <p14:creationId xmlns:p14="http://schemas.microsoft.com/office/powerpoint/2010/main" val="3401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17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Transfer Instructions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Addition and Subtraction</a:t>
            </a:r>
          </a:p>
          <a:p>
            <a:r>
              <a:rPr lang="en-US" altLang="ko-KR" dirty="0"/>
              <a:t>Data-Related Operators and Directives</a:t>
            </a:r>
          </a:p>
          <a:p>
            <a:r>
              <a:rPr lang="en-US" altLang="ko-KR" dirty="0"/>
              <a:t>Indirect Addressing</a:t>
            </a:r>
          </a:p>
          <a:p>
            <a:r>
              <a:rPr lang="en-US" altLang="ko-KR" dirty="0"/>
              <a:t>JMP and LOOP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924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9FD03CFB-E742-42DE-BC0B-A9B57B7517A1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Arithmetic Instructions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INC &amp; DEC instructions</a:t>
            </a:r>
          </a:p>
          <a:p>
            <a:pPr lvl="1" eaLnBrk="1" hangingPunct="1"/>
            <a:r>
              <a:rPr lang="en-US" altLang="ko-KR" dirty="0" smtClean="0">
                <a:solidFill>
                  <a:srgbClr val="002060"/>
                </a:solidFill>
              </a:rPr>
              <a:t>INC  </a:t>
            </a:r>
            <a:r>
              <a:rPr lang="en-US" altLang="ko-KR" dirty="0" err="1" smtClean="0">
                <a:solidFill>
                  <a:srgbClr val="002060"/>
                </a:solidFill>
              </a:rPr>
              <a:t>reg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en-US" altLang="ko-KR" dirty="0" err="1" smtClean="0">
                <a:solidFill>
                  <a:srgbClr val="002060"/>
                </a:solidFill>
              </a:rPr>
              <a:t>mem</a:t>
            </a:r>
            <a:r>
              <a:rPr lang="en-US" altLang="ko-KR" dirty="0" smtClean="0">
                <a:solidFill>
                  <a:srgbClr val="002060"/>
                </a:solidFill>
              </a:rPr>
              <a:t>  &amp; DEC </a:t>
            </a:r>
            <a:r>
              <a:rPr lang="en-US" altLang="ko-KR" dirty="0" err="1" smtClean="0">
                <a:solidFill>
                  <a:srgbClr val="002060"/>
                </a:solidFill>
              </a:rPr>
              <a:t>reg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en-US" altLang="ko-KR" dirty="0" err="1" smtClean="0">
                <a:solidFill>
                  <a:srgbClr val="002060"/>
                </a:solidFill>
              </a:rPr>
              <a:t>mem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300" dirty="0" smtClean="0"/>
              <a:t> .data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300" dirty="0" smtClean="0"/>
              <a:t> </a:t>
            </a:r>
            <a:r>
              <a:rPr lang="en-US" altLang="ko-KR" sz="2300" dirty="0" err="1" smtClean="0"/>
              <a:t>myWord</a:t>
            </a:r>
            <a:r>
              <a:rPr lang="en-US" altLang="ko-KR" sz="2300" dirty="0" smtClean="0"/>
              <a:t>  WORD  1000h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300" dirty="0" smtClean="0"/>
              <a:t>.code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300" dirty="0" smtClean="0"/>
              <a:t>INC    </a:t>
            </a:r>
            <a:r>
              <a:rPr lang="en-US" altLang="ko-KR" sz="2300" dirty="0" err="1" smtClean="0"/>
              <a:t>myWord</a:t>
            </a:r>
            <a:r>
              <a:rPr lang="en-US" altLang="ko-KR" sz="2300" dirty="0" smtClean="0"/>
              <a:t>		;1001h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300" dirty="0" smtClean="0"/>
              <a:t>MOV  </a:t>
            </a:r>
            <a:r>
              <a:rPr lang="en-US" altLang="ko-KR" sz="2300" dirty="0" err="1" smtClean="0"/>
              <a:t>bx,myWord</a:t>
            </a:r>
            <a:endParaRPr lang="en-US" altLang="ko-KR" sz="2300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300" dirty="0" smtClean="0"/>
              <a:t>DEC    </a:t>
            </a:r>
            <a:r>
              <a:rPr lang="en-US" altLang="ko-KR" sz="2300" dirty="0" err="1" smtClean="0"/>
              <a:t>bx</a:t>
            </a:r>
            <a:r>
              <a:rPr lang="en-US" altLang="ko-KR" sz="2300" dirty="0" smtClean="0"/>
              <a:t>		;1000h</a:t>
            </a:r>
          </a:p>
          <a:p>
            <a:pPr eaLnBrk="1" hangingPunct="1"/>
            <a:r>
              <a:rPr lang="en-US" altLang="ko-KR" dirty="0" smtClean="0"/>
              <a:t>ADD &amp; SUB Instructions</a:t>
            </a:r>
          </a:p>
          <a:p>
            <a:pPr lvl="1" eaLnBrk="1" hangingPunct="1"/>
            <a:r>
              <a:rPr lang="en-US" altLang="ko-KR" dirty="0" smtClean="0">
                <a:solidFill>
                  <a:srgbClr val="002060"/>
                </a:solidFill>
              </a:rPr>
              <a:t>ADD </a:t>
            </a:r>
            <a:r>
              <a:rPr lang="en-US" altLang="ko-KR" dirty="0" err="1" smtClean="0">
                <a:solidFill>
                  <a:srgbClr val="002060"/>
                </a:solidFill>
              </a:rPr>
              <a:t>dest,src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en-US" altLang="ko-KR" dirty="0" smtClean="0"/>
              <a:t>; </a:t>
            </a:r>
            <a:r>
              <a:rPr lang="en-US" altLang="ko-KR" dirty="0" err="1" smtClean="0">
                <a:solidFill>
                  <a:srgbClr val="FF0000"/>
                </a:solidFill>
              </a:rPr>
              <a:t>dest</a:t>
            </a:r>
            <a:r>
              <a:rPr lang="en-US" altLang="ko-KR" dirty="0" smtClean="0">
                <a:solidFill>
                  <a:srgbClr val="FF0000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src</a:t>
            </a:r>
            <a:r>
              <a:rPr lang="en-US" altLang="ko-KR" dirty="0" smtClean="0">
                <a:solidFill>
                  <a:srgbClr val="FF0000"/>
                </a:solidFill>
              </a:rPr>
              <a:t> + </a:t>
            </a:r>
            <a:r>
              <a:rPr lang="en-US" altLang="ko-KR" dirty="0" err="1" smtClean="0">
                <a:solidFill>
                  <a:srgbClr val="FF0000"/>
                </a:solidFill>
              </a:rPr>
              <a:t>dest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.data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Var1  DWORD  10000h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Var2  DWORD  20000h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.code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MOV  eax,var1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ADD   eax,var2		;30000h</a:t>
            </a:r>
          </a:p>
          <a:p>
            <a:pPr lvl="1" eaLnBrk="1" hangingPunct="1"/>
            <a:endParaRPr lang="en-US" altLang="ko-KR" u="sng" dirty="0" smtClean="0"/>
          </a:p>
        </p:txBody>
      </p:sp>
    </p:spTree>
    <p:extLst>
      <p:ext uri="{BB962C8B-B14F-4D97-AF65-F5344CB8AC3E}">
        <p14:creationId xmlns:p14="http://schemas.microsoft.com/office/powerpoint/2010/main" val="17844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3C03506C-9396-40D0-A76C-2EF94CD974AC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Arithmetic Instructions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SUB instruction</a:t>
            </a:r>
          </a:p>
          <a:p>
            <a:pPr lvl="1" eaLnBrk="1" hangingPunct="1"/>
            <a:r>
              <a:rPr lang="en-US" altLang="ko-KR" dirty="0" smtClean="0">
                <a:solidFill>
                  <a:srgbClr val="002060"/>
                </a:solidFill>
              </a:rPr>
              <a:t>SUB </a:t>
            </a:r>
            <a:r>
              <a:rPr lang="en-US" altLang="ko-KR" dirty="0" err="1" smtClean="0">
                <a:solidFill>
                  <a:srgbClr val="002060"/>
                </a:solidFill>
              </a:rPr>
              <a:t>dest,src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en-US" altLang="ko-KR" dirty="0" smtClean="0"/>
              <a:t>; </a:t>
            </a:r>
            <a:r>
              <a:rPr lang="en-US" altLang="ko-KR" dirty="0" err="1" smtClean="0">
                <a:solidFill>
                  <a:srgbClr val="FF0000"/>
                </a:solidFill>
              </a:rPr>
              <a:t>dest</a:t>
            </a:r>
            <a:r>
              <a:rPr lang="en-US" altLang="ko-KR" dirty="0" smtClean="0">
                <a:solidFill>
                  <a:srgbClr val="FF0000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dest</a:t>
            </a:r>
            <a:r>
              <a:rPr lang="en-US" altLang="ko-KR" dirty="0" smtClean="0">
                <a:solidFill>
                  <a:srgbClr val="FF0000"/>
                </a:solidFill>
              </a:rPr>
              <a:t> - </a:t>
            </a:r>
            <a:r>
              <a:rPr lang="en-US" altLang="ko-KR" dirty="0" err="1" smtClean="0">
                <a:solidFill>
                  <a:srgbClr val="FF0000"/>
                </a:solidFill>
              </a:rPr>
              <a:t>src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.data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Var1  DWORD  30000h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Var2  DWORD  10000h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.code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MOV  eax,var1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SUB    eax,var2		;20000h</a:t>
            </a:r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r>
              <a:rPr lang="en-US" altLang="ko-KR" sz="1800" dirty="0" smtClean="0"/>
              <a:t>EX: 4-1 = 4 + (-1)</a:t>
            </a:r>
          </a:p>
          <a:p>
            <a:pPr lvl="1" eaLnBrk="1" hangingPunct="1"/>
            <a:endParaRPr lang="en-US" altLang="ko-KR" sz="1800" u="sng" dirty="0" smtClean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779912" y="5000481"/>
            <a:ext cx="33813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002060"/>
                </a:solidFill>
              </a:rPr>
              <a:t>1 1 1 1 1 1  1</a:t>
            </a:r>
          </a:p>
          <a:p>
            <a:pPr eaLnBrk="1" hangingPunct="1"/>
            <a:r>
              <a:rPr lang="en-US" altLang="ko-KR" sz="2000" dirty="0"/>
              <a:t>   0  0  0  0  0  1  0  0    (4)</a:t>
            </a:r>
          </a:p>
          <a:p>
            <a:pPr eaLnBrk="1" hangingPunct="1"/>
            <a:r>
              <a:rPr lang="en-US" altLang="ko-KR" sz="2000" dirty="0"/>
              <a:t>+ 1  1  1  1  1  1  1  1    (-1)</a:t>
            </a:r>
          </a:p>
          <a:p>
            <a:pPr eaLnBrk="1" hangingPunct="1"/>
            <a:r>
              <a:rPr lang="en-US" altLang="ko-KR" sz="2000" dirty="0"/>
              <a:t>--------------------------------------</a:t>
            </a:r>
          </a:p>
          <a:p>
            <a:pPr eaLnBrk="1" hangingPunct="1"/>
            <a:r>
              <a:rPr lang="en-US" altLang="ko-KR" sz="2000" dirty="0"/>
              <a:t>   0   0  0  0  0  0  1  1    (3)</a:t>
            </a:r>
          </a:p>
        </p:txBody>
      </p:sp>
    </p:spTree>
    <p:extLst>
      <p:ext uri="{BB962C8B-B14F-4D97-AF65-F5344CB8AC3E}">
        <p14:creationId xmlns:p14="http://schemas.microsoft.com/office/powerpoint/2010/main" val="32576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So far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Computer System and Organization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</a:rPr>
              <a:t>Chap 1. Basic </a:t>
            </a:r>
            <a:r>
              <a:rPr lang="en-US" altLang="ko-KR" dirty="0" smtClean="0">
                <a:solidFill>
                  <a:srgbClr val="000000"/>
                </a:solidFill>
              </a:rPr>
              <a:t>Concepts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</a:rPr>
              <a:t>Chap </a:t>
            </a:r>
            <a:r>
              <a:rPr lang="en-US" altLang="ko-KR" dirty="0" smtClean="0">
                <a:solidFill>
                  <a:srgbClr val="000000"/>
                </a:solidFill>
              </a:rPr>
              <a:t>2. x86 Processor </a:t>
            </a:r>
            <a:r>
              <a:rPr lang="en-US" altLang="ko-KR" dirty="0" smtClean="0">
                <a:solidFill>
                  <a:srgbClr val="000000"/>
                </a:solidFill>
              </a:rPr>
              <a:t>Architecture</a:t>
            </a:r>
          </a:p>
          <a:p>
            <a:pPr lvl="1"/>
            <a:r>
              <a:rPr lang="en-US" altLang="ko-KR" dirty="0" smtClean="0"/>
              <a:t>Chap </a:t>
            </a:r>
            <a:r>
              <a:rPr lang="en-US" altLang="ko-KR" dirty="0"/>
              <a:t>3. Assembly Language </a:t>
            </a:r>
            <a:r>
              <a:rPr lang="en-US" altLang="ko-KR" dirty="0" smtClean="0"/>
              <a:t>Fundamentals</a:t>
            </a:r>
          </a:p>
          <a:p>
            <a:r>
              <a:rPr lang="en-US" altLang="ko-KR" dirty="0" smtClean="0"/>
              <a:t>Today</a:t>
            </a:r>
            <a:endParaRPr lang="en-US" altLang="ko-KR" dirty="0" smtClean="0"/>
          </a:p>
          <a:p>
            <a:pPr lvl="1"/>
            <a:r>
              <a:rPr lang="en-US" altLang="ko-KR" dirty="0"/>
              <a:t>Chap 4. Data Transfers, Addressing, and Arithmetic</a:t>
            </a:r>
          </a:p>
          <a:p>
            <a:pPr lvl="2"/>
            <a:r>
              <a:rPr lang="en-US" altLang="ko-KR" dirty="0"/>
              <a:t>MOV,  MOVZX, MOVSX</a:t>
            </a:r>
          </a:p>
          <a:p>
            <a:pPr lvl="2"/>
            <a:r>
              <a:rPr lang="en-US" altLang="ko-KR" dirty="0" smtClean="0"/>
              <a:t>XCHG</a:t>
            </a:r>
            <a:r>
              <a:rPr lang="en-US" altLang="ko-KR" dirty="0"/>
              <a:t>, LAHF, SAHF</a:t>
            </a:r>
          </a:p>
          <a:p>
            <a:pPr lvl="2"/>
            <a:r>
              <a:rPr lang="en-US" altLang="ko-KR" dirty="0"/>
              <a:t>INC, DEC, ADD, SUB, NEG</a:t>
            </a:r>
          </a:p>
          <a:p>
            <a:pPr lvl="2"/>
            <a:r>
              <a:rPr lang="en-US" altLang="ko-KR" dirty="0"/>
              <a:t>Status Flags</a:t>
            </a:r>
          </a:p>
          <a:p>
            <a:pPr lvl="2"/>
            <a:r>
              <a:rPr lang="en-US" altLang="ko-KR" dirty="0"/>
              <a:t>OFFSET, PTR, TYPE, LENGTHOF, SIZEOF, LABEL</a:t>
            </a:r>
          </a:p>
          <a:p>
            <a:pPr lvl="2"/>
            <a:r>
              <a:rPr lang="en-US" altLang="ko-KR" dirty="0"/>
              <a:t>Indirect Addressing</a:t>
            </a:r>
          </a:p>
          <a:p>
            <a:pPr lvl="2"/>
            <a:r>
              <a:rPr lang="en-US" altLang="ko-KR" dirty="0"/>
              <a:t>Loop and Jump</a:t>
            </a:r>
          </a:p>
          <a:p>
            <a:r>
              <a:rPr lang="en-US" altLang="ko-KR" dirty="0" smtClean="0"/>
              <a:t>Next</a:t>
            </a:r>
          </a:p>
          <a:p>
            <a:pPr lvl="1"/>
            <a:r>
              <a:rPr lang="en-US" altLang="ko-KR" dirty="0" smtClean="0"/>
              <a:t>Chap 5. Procedures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69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A2ED2194-C7C9-4363-9315-FB6A354796FC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Arithmetic Instructions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257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dirty="0" smtClean="0"/>
              <a:t>SUB instruction</a:t>
            </a:r>
            <a:endParaRPr lang="en-US" altLang="ko-KR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ko-KR" dirty="0" smtClean="0"/>
              <a:t>The size of operands must match</a:t>
            </a:r>
          </a:p>
          <a:p>
            <a:pPr lvl="1" eaLnBrk="1" hangingPunct="1"/>
            <a:r>
              <a:rPr lang="en-US" altLang="ko-KR" dirty="0" smtClean="0"/>
              <a:t>Inside the CPU, the source operand is first negated and then add to the destination 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SUB    </a:t>
            </a:r>
            <a:r>
              <a:rPr lang="en-US" altLang="ko-KR" sz="1900" dirty="0" err="1" smtClean="0"/>
              <a:t>eax</a:t>
            </a:r>
            <a:r>
              <a:rPr lang="en-US" altLang="ko-KR" sz="1900" dirty="0" smtClean="0"/>
              <a:t>,  12345h     ; subtract 32-bit immediate from register.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SUB    cl,  al               ; subtract 8-bit register from register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SUB    bx,1000h	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SUB    var1,  ax            ; subtract 16-bit register from memory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SUB    var1, 10             ; subtract immediate value from memory</a:t>
            </a:r>
          </a:p>
          <a:p>
            <a:pPr lvl="3" eaLnBrk="1" hangingPunct="1">
              <a:buFont typeface="Wingdings 2" pitchFamily="18" charset="2"/>
              <a:buNone/>
            </a:pPr>
            <a:endParaRPr lang="en-US" altLang="ko-KR" sz="1900" dirty="0" smtClean="0"/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.data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Var1  DWORD  30000h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Var2  DWORD  10000h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.code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MOV   eax,var1		;EAX=30000h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900" dirty="0" smtClean="0"/>
              <a:t>SUB     eax,var2		;EAX=20000h  </a:t>
            </a:r>
          </a:p>
          <a:p>
            <a:pPr lvl="3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3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19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395EF661-2904-46BB-8A24-E00A069A5B3C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Arithmetic Instructions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153400" cy="194421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NEG instruction</a:t>
            </a:r>
          </a:p>
          <a:p>
            <a:pPr lvl="1" eaLnBrk="1" hangingPunct="1"/>
            <a:r>
              <a:rPr lang="en-US" altLang="ko-KR" dirty="0" smtClean="0">
                <a:solidFill>
                  <a:srgbClr val="002060"/>
                </a:solidFill>
              </a:rPr>
              <a:t>NEG </a:t>
            </a:r>
            <a:r>
              <a:rPr lang="en-US" altLang="ko-KR" dirty="0" err="1" smtClean="0">
                <a:solidFill>
                  <a:srgbClr val="002060"/>
                </a:solidFill>
              </a:rPr>
              <a:t>reg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en-US" altLang="ko-KR" dirty="0" err="1" smtClean="0">
                <a:solidFill>
                  <a:srgbClr val="002060"/>
                </a:solidFill>
              </a:rPr>
              <a:t>mem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ko-KR" u="sng" dirty="0" smtClean="0"/>
              <a:t>Reverses the sign of a number</a:t>
            </a:r>
            <a:r>
              <a:rPr lang="en-US" altLang="ko-KR" dirty="0" smtClean="0"/>
              <a:t> by converting to its 2’s complement  </a:t>
            </a:r>
          </a:p>
          <a:p>
            <a:pPr lvl="1" eaLnBrk="1" hangingPunct="1"/>
            <a:r>
              <a:rPr lang="en-US" altLang="ko-KR" dirty="0" smtClean="0"/>
              <a:t>EX: </a:t>
            </a:r>
            <a:r>
              <a:rPr lang="en-US" altLang="ko-KR" dirty="0" err="1" smtClean="0"/>
              <a:t>Rval</a:t>
            </a:r>
            <a:r>
              <a:rPr lang="en-US" altLang="ko-KR" dirty="0" smtClean="0"/>
              <a:t> = -</a:t>
            </a:r>
            <a:r>
              <a:rPr lang="en-US" altLang="ko-KR" dirty="0" err="1" smtClean="0"/>
              <a:t>Xval</a:t>
            </a:r>
            <a:r>
              <a:rPr lang="en-US" altLang="ko-KR" dirty="0" smtClean="0"/>
              <a:t> + (</a:t>
            </a:r>
            <a:r>
              <a:rPr lang="en-US" altLang="ko-KR" dirty="0" err="1" smtClean="0"/>
              <a:t>Yval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Zval</a:t>
            </a:r>
            <a:r>
              <a:rPr lang="en-US" altLang="ko-KR" dirty="0" smtClean="0"/>
              <a:t>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907704" y="3347329"/>
            <a:ext cx="38862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 err="1"/>
              <a:t>Rval</a:t>
            </a:r>
            <a:r>
              <a:rPr lang="en-US" altLang="ko-KR" sz="1800" dirty="0"/>
              <a:t>  SDWORD  ?</a:t>
            </a:r>
          </a:p>
          <a:p>
            <a:pPr eaLnBrk="1" hangingPunct="1"/>
            <a:r>
              <a:rPr lang="en-US" altLang="ko-KR" sz="1800" dirty="0" err="1"/>
              <a:t>Xval</a:t>
            </a:r>
            <a:r>
              <a:rPr lang="en-US" altLang="ko-KR" sz="1800" dirty="0"/>
              <a:t>  SDWORD  26</a:t>
            </a:r>
          </a:p>
          <a:p>
            <a:pPr eaLnBrk="1" hangingPunct="1"/>
            <a:r>
              <a:rPr lang="en-US" altLang="ko-KR" sz="1800" dirty="0" err="1"/>
              <a:t>Yval</a:t>
            </a:r>
            <a:r>
              <a:rPr lang="en-US" altLang="ko-KR" sz="1800" dirty="0"/>
              <a:t>  SDWORD  30</a:t>
            </a:r>
          </a:p>
          <a:p>
            <a:pPr eaLnBrk="1" hangingPunct="1"/>
            <a:r>
              <a:rPr lang="en-US" altLang="ko-KR" sz="1800" dirty="0" err="1"/>
              <a:t>Zval</a:t>
            </a:r>
            <a:r>
              <a:rPr lang="en-US" altLang="ko-KR" sz="1800" dirty="0"/>
              <a:t>  SDWORD  40</a:t>
            </a:r>
          </a:p>
          <a:p>
            <a:pPr eaLnBrk="1" hangingPunct="1"/>
            <a:r>
              <a:rPr lang="en-US" altLang="ko-KR" sz="1800" dirty="0"/>
              <a:t>; -</a:t>
            </a:r>
            <a:r>
              <a:rPr lang="en-US" altLang="ko-KR" sz="1800" dirty="0" err="1"/>
              <a:t>xval</a:t>
            </a:r>
            <a:endParaRPr lang="en-US" altLang="ko-KR" sz="1800" dirty="0"/>
          </a:p>
          <a:p>
            <a:pPr eaLnBrk="1" hangingPunct="1"/>
            <a:r>
              <a:rPr lang="en-US" altLang="ko-KR" sz="1800" dirty="0" smtClean="0"/>
              <a:t>MOV  </a:t>
            </a:r>
            <a:r>
              <a:rPr lang="en-US" altLang="ko-KR" sz="1800" dirty="0" err="1"/>
              <a:t>eax,Xval</a:t>
            </a:r>
            <a:endParaRPr lang="en-US" altLang="ko-KR" sz="1800" dirty="0"/>
          </a:p>
          <a:p>
            <a:pPr eaLnBrk="1" hangingPunct="1"/>
            <a:r>
              <a:rPr lang="en-US" altLang="ko-KR" sz="1800" dirty="0" smtClean="0"/>
              <a:t>NEG  </a:t>
            </a:r>
            <a:r>
              <a:rPr lang="en-US" altLang="ko-KR" sz="1800" dirty="0" err="1"/>
              <a:t>eax</a:t>
            </a:r>
            <a:endParaRPr lang="en-US" altLang="ko-KR" sz="1800" dirty="0"/>
          </a:p>
          <a:p>
            <a:pPr eaLnBrk="1" hangingPunct="1"/>
            <a:r>
              <a:rPr lang="en-US" altLang="ko-KR" sz="1800" dirty="0"/>
              <a:t>;</a:t>
            </a:r>
            <a:r>
              <a:rPr lang="en-US" altLang="ko-KR" sz="1800" dirty="0" err="1"/>
              <a:t>Yval-Zval</a:t>
            </a:r>
            <a:r>
              <a:rPr lang="en-US" altLang="ko-KR" sz="1800" dirty="0"/>
              <a:t> &amp; add</a:t>
            </a:r>
          </a:p>
          <a:p>
            <a:pPr eaLnBrk="1" hangingPunct="1"/>
            <a:r>
              <a:rPr lang="en-US" altLang="ko-KR" sz="1800" dirty="0" smtClean="0"/>
              <a:t>MOV  </a:t>
            </a:r>
            <a:r>
              <a:rPr lang="en-US" altLang="ko-KR" sz="1800" dirty="0" err="1"/>
              <a:t>ebx,Yval</a:t>
            </a:r>
            <a:endParaRPr lang="en-US" altLang="ko-KR" sz="1800" dirty="0"/>
          </a:p>
          <a:p>
            <a:pPr eaLnBrk="1" hangingPunct="1"/>
            <a:r>
              <a:rPr lang="en-US" altLang="ko-KR" sz="1800" dirty="0" smtClean="0"/>
              <a:t>SUB  </a:t>
            </a:r>
            <a:r>
              <a:rPr lang="en-US" altLang="ko-KR" sz="1800" dirty="0" err="1"/>
              <a:t>ebx,zval</a:t>
            </a:r>
            <a:r>
              <a:rPr lang="en-US" altLang="ko-KR" sz="1800" dirty="0"/>
              <a:t>		;</a:t>
            </a:r>
            <a:r>
              <a:rPr lang="en-US" altLang="ko-KR" sz="1800" dirty="0" err="1"/>
              <a:t>ebx</a:t>
            </a:r>
            <a:r>
              <a:rPr lang="en-US" altLang="ko-KR" sz="1800" dirty="0"/>
              <a:t>= -10</a:t>
            </a:r>
          </a:p>
          <a:p>
            <a:pPr eaLnBrk="1" hangingPunct="1"/>
            <a:r>
              <a:rPr lang="en-US" altLang="ko-KR" sz="1800" dirty="0" smtClean="0"/>
              <a:t>ADD  </a:t>
            </a:r>
            <a:r>
              <a:rPr lang="en-US" altLang="ko-KR" sz="1800" dirty="0" err="1"/>
              <a:t>eax,ebx</a:t>
            </a:r>
            <a:endParaRPr lang="en-US" altLang="ko-KR" sz="1800" dirty="0"/>
          </a:p>
          <a:p>
            <a:pPr eaLnBrk="1" hangingPunct="1"/>
            <a:r>
              <a:rPr lang="en-US" altLang="ko-KR" sz="1800" dirty="0" smtClean="0"/>
              <a:t>MOV  </a:t>
            </a:r>
            <a:r>
              <a:rPr lang="en-US" altLang="ko-KR" sz="1800" dirty="0" err="1"/>
              <a:t>Rval,eax</a:t>
            </a:r>
            <a:r>
              <a:rPr lang="en-US" altLang="ko-KR" sz="1800" dirty="0"/>
              <a:t>		;-36</a:t>
            </a:r>
          </a:p>
        </p:txBody>
      </p:sp>
    </p:spTree>
    <p:extLst>
      <p:ext uri="{BB962C8B-B14F-4D97-AF65-F5344CB8AC3E}">
        <p14:creationId xmlns:p14="http://schemas.microsoft.com/office/powerpoint/2010/main" val="37688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49ED3467-9A81-4F69-B3AB-EFD6362B750F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Flags affected by Arithmetic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Zero and sign</a:t>
            </a:r>
          </a:p>
          <a:p>
            <a:pPr lvl="1" eaLnBrk="1" hangingPunct="1"/>
            <a:r>
              <a:rPr lang="en-US" altLang="ko-KR" dirty="0" smtClean="0"/>
              <a:t>Zero flag is </a:t>
            </a:r>
            <a:r>
              <a:rPr lang="en-US" altLang="ko-KR" dirty="0" smtClean="0"/>
              <a:t>set </a:t>
            </a:r>
            <a:r>
              <a:rPr lang="en-US" altLang="ko-KR" dirty="0" smtClean="0"/>
              <a:t>when 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 becomes zero</a:t>
            </a:r>
          </a:p>
          <a:p>
            <a:pPr lvl="1" eaLnBrk="1" hangingPunct="1"/>
            <a:r>
              <a:rPr lang="en-US" altLang="ko-KR" dirty="0" smtClean="0"/>
              <a:t>Sign flag is set when the arithmetic result is negative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   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860376" y="3140968"/>
            <a:ext cx="6096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 err="1"/>
              <a:t>Mov</a:t>
            </a:r>
            <a:r>
              <a:rPr lang="en-US" altLang="ko-KR" sz="1800" dirty="0"/>
              <a:t>  cx,1</a:t>
            </a:r>
          </a:p>
          <a:p>
            <a:pPr eaLnBrk="1" hangingPunct="1"/>
            <a:r>
              <a:rPr lang="en-US" altLang="ko-KR" sz="1800" dirty="0" smtClean="0"/>
              <a:t>SUB  </a:t>
            </a:r>
            <a:r>
              <a:rPr lang="en-US" altLang="ko-KR" sz="1800" dirty="0"/>
              <a:t>cx,1		;cx=0, </a:t>
            </a:r>
            <a:r>
              <a:rPr lang="en-US" altLang="ko-KR" sz="1800" dirty="0" err="1"/>
              <a:t>zf</a:t>
            </a:r>
            <a:r>
              <a:rPr lang="en-US" altLang="ko-KR" sz="1800" dirty="0"/>
              <a:t>=1</a:t>
            </a:r>
          </a:p>
          <a:p>
            <a:pPr eaLnBrk="1" hangingPunct="1"/>
            <a:r>
              <a:rPr lang="en-US" altLang="ko-KR" sz="1800" dirty="0" smtClean="0"/>
              <a:t>MOV  </a:t>
            </a:r>
            <a:r>
              <a:rPr lang="en-US" altLang="ko-KR" sz="1800" dirty="0"/>
              <a:t>ax,0FFFFh		;</a:t>
            </a:r>
          </a:p>
          <a:p>
            <a:pPr eaLnBrk="1" hangingPunct="1"/>
            <a:r>
              <a:rPr lang="en-US" altLang="ko-KR" sz="1800" dirty="0" smtClean="0"/>
              <a:t>INC    </a:t>
            </a:r>
            <a:r>
              <a:rPr lang="en-US" altLang="ko-KR" sz="1800" dirty="0"/>
              <a:t>ax			;ax=0, </a:t>
            </a:r>
            <a:r>
              <a:rPr lang="en-US" altLang="ko-KR" sz="1800" dirty="0" err="1"/>
              <a:t>zf</a:t>
            </a:r>
            <a:r>
              <a:rPr lang="en-US" altLang="ko-KR" sz="1800" dirty="0"/>
              <a:t>=1, </a:t>
            </a:r>
            <a:r>
              <a:rPr lang="en-US" altLang="ko-KR" sz="1800" dirty="0" err="1"/>
              <a:t>cf</a:t>
            </a:r>
            <a:r>
              <a:rPr lang="en-US" altLang="ko-KR" sz="1800" dirty="0"/>
              <a:t> is not affected</a:t>
            </a:r>
          </a:p>
          <a:p>
            <a:pPr eaLnBrk="1" hangingPunct="1"/>
            <a:r>
              <a:rPr lang="en-US" altLang="ko-KR" sz="1800" dirty="0" smtClean="0"/>
              <a:t>INC    </a:t>
            </a:r>
            <a:r>
              <a:rPr lang="en-US" altLang="ko-KR" sz="1800" dirty="0"/>
              <a:t>ax			;ax=1, </a:t>
            </a:r>
            <a:r>
              <a:rPr lang="en-US" altLang="ko-KR" sz="1800" dirty="0" err="1"/>
              <a:t>zf</a:t>
            </a:r>
            <a:r>
              <a:rPr lang="en-US" altLang="ko-KR" sz="1800" dirty="0"/>
              <a:t>=0</a:t>
            </a:r>
          </a:p>
          <a:p>
            <a:pPr eaLnBrk="1" hangingPunct="1"/>
            <a:r>
              <a:rPr lang="en-US" altLang="ko-KR" sz="1800" dirty="0"/>
              <a:t>;Sign flags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-US" altLang="ko-KR" sz="1800" dirty="0" smtClean="0"/>
              <a:t>MOV  </a:t>
            </a:r>
            <a:r>
              <a:rPr lang="en-US" altLang="ko-KR" sz="1800" dirty="0"/>
              <a:t>cx,0</a:t>
            </a:r>
          </a:p>
          <a:p>
            <a:pPr eaLnBrk="1" hangingPunct="1"/>
            <a:r>
              <a:rPr lang="en-US" altLang="ko-KR" sz="1800" dirty="0" smtClean="0"/>
              <a:t>SUB   </a:t>
            </a:r>
            <a:r>
              <a:rPr lang="en-US" altLang="ko-KR" sz="1800" dirty="0"/>
              <a:t>cx,1		;cx= -1, </a:t>
            </a:r>
            <a:r>
              <a:rPr lang="en-US" altLang="ko-KR" sz="1800" dirty="0" err="1"/>
              <a:t>sf</a:t>
            </a:r>
            <a:r>
              <a:rPr lang="en-US" altLang="ko-KR" sz="1800" dirty="0"/>
              <a:t> =1</a:t>
            </a:r>
          </a:p>
          <a:p>
            <a:pPr eaLnBrk="1" hangingPunct="1"/>
            <a:r>
              <a:rPr lang="en-US" altLang="ko-KR" sz="1800" dirty="0" smtClean="0"/>
              <a:t>ADD  </a:t>
            </a:r>
            <a:r>
              <a:rPr lang="en-US" altLang="ko-KR" sz="1800" dirty="0"/>
              <a:t>cx,2		;cx =1,sf =0</a:t>
            </a:r>
          </a:p>
          <a:p>
            <a:pPr eaLnBrk="1" hangingPunct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258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E55437E6-8652-4FC8-8F1D-96B8FD9265BE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Flags affected by Arithmetic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Carry flag</a:t>
            </a:r>
          </a:p>
          <a:p>
            <a:pPr lvl="1" eaLnBrk="1" hangingPunct="1"/>
            <a:r>
              <a:rPr lang="en-US" altLang="ko-KR" smtClean="0"/>
              <a:t>INC/DEC do not affect CF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mtClean="0"/>
              <a:t>      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424136" y="2708920"/>
            <a:ext cx="6172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/>
              <a:t>MOV  </a:t>
            </a:r>
            <a:r>
              <a:rPr lang="en-US" altLang="ko-KR" sz="2000" dirty="0"/>
              <a:t>al, 0FFh</a:t>
            </a:r>
          </a:p>
          <a:p>
            <a:pPr eaLnBrk="1" hangingPunct="1"/>
            <a:r>
              <a:rPr lang="en-US" altLang="ko-KR" sz="2000" dirty="0" smtClean="0"/>
              <a:t>ADD  </a:t>
            </a:r>
            <a:r>
              <a:rPr lang="en-US" altLang="ko-KR" sz="2000" dirty="0"/>
              <a:t>al,1		</a:t>
            </a:r>
            <a:r>
              <a:rPr lang="en-US" altLang="ko-KR" sz="2000" dirty="0" smtClean="0"/>
              <a:t>;</a:t>
            </a:r>
            <a:r>
              <a:rPr lang="en-US" altLang="ko-KR" sz="2000" dirty="0"/>
              <a:t>CF=1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 smtClean="0"/>
              <a:t>MOV  </a:t>
            </a:r>
            <a:r>
              <a:rPr lang="en-US" altLang="ko-KR" sz="2000" dirty="0"/>
              <a:t>ax,00FFh</a:t>
            </a:r>
          </a:p>
          <a:p>
            <a:pPr eaLnBrk="1" hangingPunct="1"/>
            <a:r>
              <a:rPr lang="en-US" altLang="ko-KR" sz="2000" dirty="0" smtClean="0"/>
              <a:t>ADD  </a:t>
            </a:r>
            <a:r>
              <a:rPr lang="en-US" altLang="ko-KR" sz="2000" dirty="0"/>
              <a:t>ax,1		;CF= 0, AX =0100h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 smtClean="0"/>
              <a:t>MOV  </a:t>
            </a:r>
            <a:r>
              <a:rPr lang="en-US" altLang="ko-KR" sz="2000" dirty="0"/>
              <a:t>ax,0FFFFh</a:t>
            </a:r>
          </a:p>
          <a:p>
            <a:pPr eaLnBrk="1" hangingPunct="1"/>
            <a:r>
              <a:rPr lang="en-US" altLang="ko-KR" sz="2000" dirty="0" smtClean="0"/>
              <a:t>ADD  </a:t>
            </a:r>
            <a:r>
              <a:rPr lang="en-US" altLang="ko-KR" sz="2000" dirty="0"/>
              <a:t>ax,1		;CF=1, AX=0000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 smtClean="0"/>
              <a:t>MOV  </a:t>
            </a:r>
            <a:r>
              <a:rPr lang="en-US" altLang="ko-KR" sz="2000" dirty="0"/>
              <a:t>al,1</a:t>
            </a:r>
          </a:p>
          <a:p>
            <a:pPr eaLnBrk="1" hangingPunct="1"/>
            <a:r>
              <a:rPr lang="en-US" altLang="ko-KR" sz="2000" dirty="0" smtClean="0"/>
              <a:t>SUB  </a:t>
            </a:r>
            <a:r>
              <a:rPr lang="en-US" altLang="ko-KR" sz="2000" dirty="0"/>
              <a:t>al,2		</a:t>
            </a:r>
            <a:r>
              <a:rPr lang="en-US" altLang="ko-KR" sz="2000" dirty="0" smtClean="0"/>
              <a:t>;</a:t>
            </a:r>
            <a:r>
              <a:rPr lang="en-US" altLang="ko-KR" sz="2000" dirty="0"/>
              <a:t>CF=1, borrow</a:t>
            </a:r>
          </a:p>
          <a:p>
            <a:pPr eaLnBrk="1" hangingPunct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098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E55437E6-8652-4FC8-8F1D-96B8FD9265BE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Flags affected by Arithmetic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Flags</a:t>
            </a: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affected by </a:t>
            </a:r>
            <a:r>
              <a:rPr lang="en-US" altLang="ko-KR" sz="22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ADD and SUB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Unsigned Operands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: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the </a:t>
            </a:r>
            <a:r>
              <a:rPr lang="en-US" altLang="ko-KR" sz="1800" b="1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Carry flag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is set if too large unsigned result   </a:t>
            </a:r>
          </a:p>
          <a:p>
            <a:pPr marL="1600200" lvl="3"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ax,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OFFh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If 8-bit operation</a:t>
            </a: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:</a:t>
            </a: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add     al,   1         ;  AL = 00,   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CF = 1</a:t>
            </a: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If 16-bit operation :     add     ax,   1        ;  AX =0100, 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CF = 0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   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al,1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                       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SUB 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al,2	  	; AL=FF, 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CF=1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                        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Signed Operands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: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Overflow flag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is set when too large signed result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al,126            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01111110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add   al,2             </a:t>
            </a:r>
            <a:r>
              <a:rPr lang="en-US" altLang="ko-KR" sz="1800" u="sng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+  00000010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                             10000000      AL=80h, OF=1, 127 is largest value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endParaRPr lang="en-US" altLang="ko-KR" sz="1800" dirty="0">
              <a:solidFill>
                <a:srgbClr val="FF0000"/>
              </a:solidFill>
              <a:latin typeface="Trebuchet MS" pitchFamily="34" charset="0"/>
              <a:ea typeface="개성체" pitchFamily="18" charset="-127"/>
            </a:endParaRP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al,-128            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10000000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SUB 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al,2               </a:t>
            </a:r>
            <a:r>
              <a:rPr lang="en-US" altLang="ko-KR" sz="1800" u="sng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-  00000010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                               01111110     AL=7Eh, OF =1, -128 is smallest value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650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E55437E6-8652-4FC8-8F1D-96B8FD9265BE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Flags affected by Arithmetic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Overflow Flags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Relevant only when performing </a:t>
            </a:r>
            <a:r>
              <a:rPr lang="en-US" altLang="ko-KR" sz="20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signed arithmetic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Set when a signed result </a:t>
            </a:r>
            <a:r>
              <a:rPr lang="en-US" altLang="ko-KR" sz="20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does 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not fit in the destination operand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	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ax, +127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ADD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al,1		;OF=1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 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al,-128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	 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SUB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al, 1		;OF =1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Overflow occur</a:t>
            </a:r>
          </a:p>
          <a:p>
            <a:pPr marL="1257300" lvl="2" indent="-342900">
              <a:spcBef>
                <a:spcPct val="20000"/>
              </a:spcBef>
              <a:buSzPct val="95000"/>
            </a:pP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(+) + (+) = (-)</a:t>
            </a:r>
          </a:p>
          <a:p>
            <a:pPr marL="1257300" lvl="2" indent="-342900">
              <a:spcBef>
                <a:spcPct val="20000"/>
              </a:spcBef>
              <a:buSzPct val="95000"/>
            </a:pP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(-) + (-)  =  (+)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CPU knows by checking via mechanical way</a:t>
            </a:r>
          </a:p>
          <a:p>
            <a:pPr marL="1257300" lvl="2" indent="-342900">
              <a:spcBef>
                <a:spcPct val="20000"/>
              </a:spcBef>
              <a:buSzPct val="95000"/>
            </a:pP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Carry &amp; sign-bit carry-in</a:t>
            </a:r>
          </a:p>
          <a:p>
            <a:pPr marL="1257300" lvl="2" indent="-342900">
              <a:spcBef>
                <a:spcPct val="20000"/>
              </a:spcBef>
              <a:buSzPct val="95000"/>
            </a:pP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Equal </a:t>
            </a: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  <a:sym typeface="Wingdings" pitchFamily="2" charset="2"/>
              </a:rPr>
              <a:t> no overflow</a:t>
            </a:r>
          </a:p>
          <a:p>
            <a:pPr marL="1257300" lvl="2" indent="-342900">
              <a:spcBef>
                <a:spcPct val="20000"/>
              </a:spcBef>
              <a:buSzPct val="95000"/>
            </a:pPr>
            <a:r>
              <a:rPr lang="en-US" altLang="ko-KR" sz="2000" u="sng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  <a:sym typeface="Wingdings" pitchFamily="2" charset="2"/>
              </a:rPr>
              <a:t>Unequal  overflow</a:t>
            </a:r>
            <a:endParaRPr lang="en-US" altLang="ko-KR" sz="2000" u="sng" dirty="0">
              <a:solidFill>
                <a:srgbClr val="FF0000"/>
              </a:solidFill>
              <a:latin typeface="Trebuchet MS" pitchFamily="34" charset="0"/>
              <a:ea typeface="개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5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1. Direct-Offset </a:t>
            </a:r>
            <a:r>
              <a:rPr lang="en-US" altLang="ko-KR" sz="3200" dirty="0"/>
              <a:t>Addressing (Chap. 4 </a:t>
            </a:r>
            <a:r>
              <a:rPr lang="en-US" altLang="ko-KR" sz="3200" dirty="0" err="1"/>
              <a:t>Prog</a:t>
            </a:r>
            <a:r>
              <a:rPr lang="en-US" altLang="ko-KR" sz="3200" dirty="0"/>
              <a:t>. Exe. </a:t>
            </a:r>
            <a:r>
              <a:rPr lang="en-US" altLang="ko-KR" sz="3200" dirty="0" smtClean="0"/>
              <a:t>4)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Write instructions that use direct-offset addressing to move the four values in </a:t>
            </a:r>
            <a:r>
              <a:rPr lang="en-US" altLang="ko-KR" sz="2800" dirty="0" err="1"/>
              <a:t>Uarray</a:t>
            </a:r>
            <a:r>
              <a:rPr lang="en-US" altLang="ko-KR" sz="2800" dirty="0"/>
              <a:t> to the EAX, EBX, ECX, and EDX registers. When you follow this with a call </a:t>
            </a:r>
            <a:r>
              <a:rPr lang="en-US" altLang="ko-KR" sz="2800" dirty="0" err="1"/>
              <a:t>DumpRegs</a:t>
            </a:r>
            <a:r>
              <a:rPr lang="en-US" altLang="ko-KR" sz="2800" dirty="0"/>
              <a:t> statement, the following register values should display: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200" dirty="0"/>
              <a:t>EAX=00001000 EBX=00002000 ECX=00003000 EDX=00004000</a:t>
            </a:r>
          </a:p>
          <a:p>
            <a:endParaRPr lang="ko-KR" altLang="en-US" dirty="0"/>
          </a:p>
          <a:p>
            <a:r>
              <a:rPr lang="en-US" altLang="ko-KR" sz="2800" dirty="0"/>
              <a:t>Next, write instructions that use direct-offset addressing to move the four values in </a:t>
            </a:r>
            <a:r>
              <a:rPr lang="en-US" altLang="ko-KR" sz="2800" dirty="0" err="1"/>
              <a:t>Sarray</a:t>
            </a:r>
            <a:r>
              <a:rPr lang="en-US" altLang="ko-KR" sz="2800" dirty="0"/>
              <a:t> to the EAX, EBX, ECX, and EDX registers. When you follow this with a call </a:t>
            </a:r>
            <a:r>
              <a:rPr lang="en-US" altLang="ko-KR" sz="2800" dirty="0" err="1"/>
              <a:t>DumpRegs</a:t>
            </a:r>
            <a:r>
              <a:rPr lang="en-US" altLang="ko-KR" sz="2800" dirty="0"/>
              <a:t> statement, the following register values should display: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200" dirty="0"/>
              <a:t>EAX=FFFFFFFF EBX=FFFFFFFE ECX=FFFFFFFD EDX=FFFFFFFC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2. Arithmetic </a:t>
            </a:r>
            <a:r>
              <a:rPr lang="en-US" altLang="ko-KR" sz="3200" dirty="0"/>
              <a:t>Expression (Chap. 4 </a:t>
            </a:r>
            <a:r>
              <a:rPr lang="en-US" altLang="ko-KR" sz="3200" dirty="0" err="1"/>
              <a:t>Prog</a:t>
            </a:r>
            <a:r>
              <a:rPr lang="en-US" altLang="ko-KR" sz="3200" dirty="0"/>
              <a:t>. Exe. 7)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Write a program that implements the </a:t>
            </a:r>
            <a:r>
              <a:rPr lang="en-US" altLang="ko-KR" dirty="0" smtClean="0"/>
              <a:t>following arithmetic </a:t>
            </a:r>
            <a:r>
              <a:rPr lang="en-US" altLang="ko-KR" dirty="0"/>
              <a:t>expression: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nn-NO" altLang="ko-KR" dirty="0" smtClean="0"/>
              <a:t>	EAX </a:t>
            </a:r>
            <a:r>
              <a:rPr lang="nn-NO" altLang="ko-KR" dirty="0"/>
              <a:t>= -val2 + 7 - val3 + val1</a:t>
            </a:r>
          </a:p>
          <a:p>
            <a:pPr marL="0" indent="0">
              <a:buNone/>
            </a:pPr>
            <a:r>
              <a:rPr lang="en-US" altLang="ko-KR" dirty="0" smtClean="0"/>
              <a:t>Use the following data definitions: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val1    SDWORD    8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val2    SDWORD    -25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val3    SDWORD    10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 </a:t>
            </a:r>
            <a:r>
              <a:rPr lang="en-US" altLang="ko-KR" dirty="0"/>
              <a:t>comments next to each instruction, write the hexadecimal </a:t>
            </a:r>
            <a:r>
              <a:rPr lang="en-US" altLang="ko-KR" dirty="0" smtClean="0"/>
              <a:t>value of </a:t>
            </a:r>
            <a:r>
              <a:rPr lang="en-US" altLang="ko-KR" dirty="0"/>
              <a:t>EAX. Insert a call </a:t>
            </a:r>
            <a:r>
              <a:rPr lang="en-US" altLang="ko-KR" dirty="0" err="1"/>
              <a:t>DumpRegs</a:t>
            </a:r>
            <a:r>
              <a:rPr lang="en-US" altLang="ko-KR" dirty="0"/>
              <a:t> statement at the end of the program.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8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3. Reverse </a:t>
            </a:r>
            <a:r>
              <a:rPr lang="en-US" altLang="ko-KR" sz="3200" dirty="0"/>
              <a:t>an Array (Chap. 4 </a:t>
            </a:r>
            <a:r>
              <a:rPr lang="en-US" altLang="ko-KR" sz="3200" dirty="0" err="1"/>
              <a:t>Prog</a:t>
            </a:r>
            <a:r>
              <a:rPr lang="en-US" altLang="ko-KR" sz="3200" dirty="0"/>
              <a:t>. Exe. </a:t>
            </a:r>
            <a:r>
              <a:rPr lang="en-US" altLang="ko-KR" sz="3200" dirty="0" smtClean="0"/>
              <a:t>5)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 a loop with indirect or indexed addressing to reverse the elements of an </a:t>
            </a:r>
            <a:r>
              <a:rPr lang="en-US" altLang="ko-KR" dirty="0" smtClean="0"/>
              <a:t>integer </a:t>
            </a:r>
            <a:r>
              <a:rPr lang="en-US" altLang="ko-KR" dirty="0"/>
              <a:t>array in place. Do not copy the elements to any other array. Use the </a:t>
            </a:r>
            <a:r>
              <a:rPr lang="en-US" altLang="ko-KR" dirty="0" smtClean="0"/>
              <a:t>SIZEOF</a:t>
            </a:r>
            <a:r>
              <a:rPr lang="en-US" altLang="ko-KR" dirty="0"/>
              <a:t>, TYPE, and LENGTHOF operators to make the program as flexible as possible </a:t>
            </a:r>
            <a:r>
              <a:rPr lang="en-US" altLang="ko-KR" dirty="0" smtClean="0"/>
              <a:t>if </a:t>
            </a:r>
            <a:r>
              <a:rPr lang="en-US" altLang="ko-KR" dirty="0"/>
              <a:t>the array size and type should be changed in the future. Optionally, you </a:t>
            </a:r>
            <a:r>
              <a:rPr lang="en-US" altLang="ko-KR" dirty="0" smtClean="0"/>
              <a:t>may </a:t>
            </a:r>
            <a:r>
              <a:rPr lang="en-US" altLang="ko-KR" dirty="0"/>
              <a:t>display the modified array by calling the </a:t>
            </a:r>
            <a:r>
              <a:rPr lang="en-US" altLang="ko-KR" dirty="0" err="1"/>
              <a:t>DumpMem</a:t>
            </a:r>
            <a:r>
              <a:rPr lang="en-US" altLang="ko-KR" dirty="0"/>
              <a:t> method from the Irvine32 </a:t>
            </a:r>
            <a:r>
              <a:rPr lang="en-US" altLang="ko-KR" dirty="0" smtClean="0"/>
              <a:t>library</a:t>
            </a:r>
            <a:r>
              <a:rPr lang="en-US" altLang="ko-KR" dirty="0"/>
              <a:t>. See Chapter 5 for details.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4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29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Transfer Instructions</a:t>
            </a:r>
          </a:p>
          <a:p>
            <a:r>
              <a:rPr lang="en-US" altLang="ko-KR" dirty="0"/>
              <a:t>Addition and Subtraction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Data-Related Operators and Directives</a:t>
            </a:r>
          </a:p>
          <a:p>
            <a:r>
              <a:rPr lang="en-US" altLang="ko-KR" dirty="0"/>
              <a:t>Indirect Addressing</a:t>
            </a:r>
          </a:p>
          <a:p>
            <a:r>
              <a:rPr lang="en-US" altLang="ko-KR" dirty="0"/>
              <a:t>JMP and LOOP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924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3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Data Transfer Instructions</a:t>
            </a:r>
          </a:p>
          <a:p>
            <a:r>
              <a:rPr lang="en-US" altLang="ko-KR" dirty="0"/>
              <a:t>Addition and Subtraction</a:t>
            </a:r>
          </a:p>
          <a:p>
            <a:r>
              <a:rPr lang="en-US" altLang="ko-KR" dirty="0"/>
              <a:t>Data-Related Operators and Directives</a:t>
            </a:r>
          </a:p>
          <a:p>
            <a:r>
              <a:rPr lang="en-US" altLang="ko-KR" dirty="0"/>
              <a:t>Indirect Addressing</a:t>
            </a:r>
          </a:p>
          <a:p>
            <a:r>
              <a:rPr lang="en-US" altLang="ko-KR" dirty="0"/>
              <a:t>JMP and LOOP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96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88F81AD3-C0F3-423B-8722-7203CC3919A3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Data-Related Operators and Directives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i="1" dirty="0" smtClean="0"/>
              <a:t>Operators</a:t>
            </a:r>
            <a:r>
              <a:rPr lang="en-US" altLang="ko-KR" dirty="0" smtClean="0"/>
              <a:t> &amp; directives: only understood by assembler</a:t>
            </a:r>
          </a:p>
          <a:p>
            <a:pPr lvl="1" eaLnBrk="1" hangingPunct="1"/>
            <a:r>
              <a:rPr lang="en-US" altLang="ko-KR" dirty="0" smtClean="0">
                <a:solidFill>
                  <a:srgbClr val="002060"/>
                </a:solidFill>
              </a:rPr>
              <a:t>Offset</a:t>
            </a:r>
            <a:r>
              <a:rPr lang="en-US" altLang="ko-KR" dirty="0" smtClean="0"/>
              <a:t>: </a:t>
            </a:r>
            <a:r>
              <a:rPr lang="en-US" altLang="ko-KR" u="sng" dirty="0" smtClean="0"/>
              <a:t>distance of a variable</a:t>
            </a:r>
          </a:p>
          <a:p>
            <a:pPr lvl="1" eaLnBrk="1" hangingPunct="1"/>
            <a:r>
              <a:rPr lang="en-US" altLang="ko-KR" dirty="0" smtClean="0">
                <a:solidFill>
                  <a:srgbClr val="002060"/>
                </a:solidFill>
              </a:rPr>
              <a:t>PTR</a:t>
            </a:r>
            <a:r>
              <a:rPr lang="en-US" altLang="ko-KR" dirty="0" smtClean="0"/>
              <a:t>: overrides a variable’s default size</a:t>
            </a:r>
          </a:p>
          <a:p>
            <a:pPr lvl="1" eaLnBrk="1" hangingPunct="1"/>
            <a:r>
              <a:rPr lang="en-US" altLang="ko-KR" dirty="0" smtClean="0">
                <a:solidFill>
                  <a:srgbClr val="002060"/>
                </a:solidFill>
              </a:rPr>
              <a:t>TYPE</a:t>
            </a:r>
            <a:r>
              <a:rPr lang="en-US" altLang="ko-KR" dirty="0" smtClean="0"/>
              <a:t>: </a:t>
            </a:r>
            <a:r>
              <a:rPr lang="en-US" altLang="ko-KR" u="sng" dirty="0" smtClean="0"/>
              <a:t>size (in bytes) of each element</a:t>
            </a:r>
            <a:r>
              <a:rPr lang="en-US" altLang="ko-KR" dirty="0" smtClean="0"/>
              <a:t> in an array</a:t>
            </a:r>
          </a:p>
          <a:p>
            <a:pPr lvl="1" eaLnBrk="1" hangingPunct="1"/>
            <a:r>
              <a:rPr lang="en-US" altLang="ko-KR" dirty="0" smtClean="0">
                <a:solidFill>
                  <a:srgbClr val="002060"/>
                </a:solidFill>
              </a:rPr>
              <a:t>LENGTHOF</a:t>
            </a:r>
            <a:r>
              <a:rPr lang="en-US" altLang="ko-KR" dirty="0" smtClean="0"/>
              <a:t>: </a:t>
            </a:r>
            <a:r>
              <a:rPr lang="en-US" altLang="ko-KR" u="sng" dirty="0" smtClean="0"/>
              <a:t>number of elements</a:t>
            </a:r>
            <a:r>
              <a:rPr lang="en-US" altLang="ko-KR" dirty="0" smtClean="0"/>
              <a:t> in an array</a:t>
            </a:r>
          </a:p>
          <a:p>
            <a:pPr lvl="1" eaLnBrk="1" hangingPunct="1"/>
            <a:r>
              <a:rPr lang="en-US" altLang="ko-KR" dirty="0" smtClean="0">
                <a:solidFill>
                  <a:srgbClr val="002060"/>
                </a:solidFill>
              </a:rPr>
              <a:t>SIZEOF</a:t>
            </a:r>
            <a:r>
              <a:rPr lang="en-US" altLang="ko-KR" dirty="0" smtClean="0"/>
              <a:t>: </a:t>
            </a:r>
            <a:r>
              <a:rPr lang="en-US" altLang="ko-KR" u="sng" dirty="0" smtClean="0"/>
              <a:t>number of bytes</a:t>
            </a:r>
            <a:r>
              <a:rPr lang="en-US" altLang="ko-KR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0969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 and Expressions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OFFSET, SEG, </a:t>
            </a:r>
            <a:r>
              <a:rPr lang="en-US" altLang="ko-KR" sz="22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PTR, </a:t>
            </a: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LABEL, and EVEN</a:t>
            </a:r>
          </a:p>
          <a:p>
            <a:pPr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OFFSET: returns the offset of a data label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" pitchFamily="2" charset="2"/>
              <a:buNone/>
            </a:pPr>
            <a:endParaRPr lang="en-US" altLang="ko-KR" sz="22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.data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bVal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BYTE   ?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wVal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WORD  ?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dVal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DWORD  ?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None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If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bVal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is located at offset 00404000h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.code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 offset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bVal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    ;ESI = 00404000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offset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wVal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 = 00404001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 offset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dVal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;ESI = 00404003</a:t>
            </a:r>
          </a:p>
          <a:p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822030"/>
              </p:ext>
            </p:extLst>
          </p:nvPr>
        </p:nvGraphicFramePr>
        <p:xfrm>
          <a:off x="3851920" y="2852936"/>
          <a:ext cx="4800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3" imgW="2901696" imgH="772668" progId="Visio.Drawing.6">
                  <p:embed/>
                </p:oleObj>
              </mc:Choice>
              <mc:Fallback>
                <p:oleObj name="VISIO" r:id="rId3" imgW="2901696" imgH="77266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88" t="-5861" r="-3125" b="-5495"/>
                      <a:stretch>
                        <a:fillRect/>
                      </a:stretch>
                    </p:blipFill>
                    <p:spPr bwMode="auto">
                      <a:xfrm>
                        <a:off x="3851920" y="2852936"/>
                        <a:ext cx="4800600" cy="1447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1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 and Expressions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412776"/>
            <a:ext cx="8153400" cy="544522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OFFSET, SEG, </a:t>
            </a:r>
            <a:r>
              <a:rPr lang="en-US" altLang="ko-KR" sz="22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PTR, </a:t>
            </a: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LABEL, and EVEN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i="1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OFFSET operator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(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distance of a variable or a label)</a:t>
            </a:r>
            <a:endParaRPr lang="en-US" altLang="ko-KR" sz="2000" i="1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1200150" lvl="2" indent="-285750"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Destination operand must be a </a:t>
            </a:r>
            <a:r>
              <a:rPr lang="en-US" altLang="ko-KR" sz="18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16-bit register in </a:t>
            </a:r>
            <a:r>
              <a:rPr lang="en-US" altLang="ko-KR" sz="1800" u="sng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real mode</a:t>
            </a:r>
            <a:endParaRPr lang="en-US" altLang="ko-KR" sz="1800" dirty="0">
              <a:solidFill>
                <a:srgbClr val="FF0000"/>
              </a:solidFill>
              <a:latin typeface="Trebuchet MS" pitchFamily="34" charset="0"/>
              <a:ea typeface="개성체" pitchFamily="18" charset="-127"/>
            </a:endParaRPr>
          </a:p>
          <a:p>
            <a:pPr marL="1143000" lvl="2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7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       </a:t>
            </a:r>
            <a:r>
              <a:rPr lang="en-US" altLang="ko-KR" sz="17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7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</a:t>
            </a:r>
            <a:r>
              <a:rPr lang="en-US" altLang="ko-KR" sz="17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bx</a:t>
            </a:r>
            <a:r>
              <a:rPr lang="en-US" altLang="ko-KR" sz="17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offset count      : BX points to count</a:t>
            </a: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18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32-bit Operand in </a:t>
            </a:r>
            <a:r>
              <a:rPr lang="en-US" altLang="ko-KR" sz="1800" u="sng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protected mode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1657350" lvl="3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Assume </a:t>
            </a:r>
            <a:r>
              <a:rPr lang="en-US" altLang="ko-KR" sz="1800" b="1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bLIST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is located at offset 0000:</a:t>
            </a:r>
          </a:p>
          <a:p>
            <a:pPr marL="2057400" lvl="4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.data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bList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BYTE   10h, 20h, 30h, 40h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wList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WORD   1000h, 2000h, 3000h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.code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edi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 offset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bList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    ;EDI = 0000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ebx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offset bList+1           ;EBX = 0001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 offset wList+2           ;ESI = 0006</a:t>
            </a:r>
          </a:p>
        </p:txBody>
      </p:sp>
    </p:spTree>
    <p:extLst>
      <p:ext uri="{BB962C8B-B14F-4D97-AF65-F5344CB8AC3E}">
        <p14:creationId xmlns:p14="http://schemas.microsoft.com/office/powerpoint/2010/main" val="26661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 and Expressions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412776"/>
            <a:ext cx="8153400" cy="823862"/>
          </a:xfrm>
        </p:spPr>
        <p:txBody>
          <a:bodyPr>
            <a:normAutofit fontScale="85000" lnSpcReduction="20000"/>
          </a:bodyPr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Char char="®"/>
            </a:pPr>
            <a:r>
              <a:rPr lang="en-US" altLang="ko-KR" sz="2000" i="1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PTR Operator</a:t>
            </a:r>
            <a:r>
              <a:rPr lang="en-US" altLang="ko-KR" sz="2000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Char char="®"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Overrides the default size of an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operand</a:t>
            </a: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Char char="®"/>
            </a:pP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Like to move the low-order word to AX from DWORD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1143000" lvl="2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Char char="®"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3236" y="2236637"/>
            <a:ext cx="7503260" cy="208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</a:rPr>
              <a:t>myDouble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	   DWORD  12345678h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FF0000"/>
                </a:solidFill>
                <a:latin typeface="Trebuchet MS" pitchFamily="34" charset="0"/>
              </a:rPr>
              <a:t>mov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</a:rPr>
              <a:t>   ax,  </a:t>
            </a:r>
            <a:r>
              <a:rPr lang="en-US" altLang="ko-KR" sz="1800" dirty="0" err="1">
                <a:solidFill>
                  <a:srgbClr val="FF0000"/>
                </a:solidFill>
                <a:latin typeface="Trebuchet MS" pitchFamily="34" charset="0"/>
              </a:rPr>
              <a:t>myDouble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</a:rPr>
              <a:t>      </a:t>
            </a:r>
            <a:r>
              <a:rPr lang="en-US" altLang="ko-KR" sz="1800" dirty="0" smtClean="0">
                <a:solidFill>
                  <a:srgbClr val="FF0000"/>
                </a:solidFill>
                <a:latin typeface="Trebuchet MS" pitchFamily="34" charset="0"/>
              </a:rPr>
              <a:t>			;(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</a:rPr>
              <a:t>ERROR)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   dx,  WORD PTR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</a:rPr>
              <a:t>myDouble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</a:rPr>
              <a:t>		;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get low word (5678h)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   ax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</a:rPr>
              <a:t>,   WORD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PTR [myDouble+2]	;1234h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</a:rPr>
              <a:t>bl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</a:rPr>
              <a:t>,    BYTE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PTR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</a:rPr>
              <a:t>myDouble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</a:rPr>
              <a:t>	;78h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76400" y="4744616"/>
            <a:ext cx="1981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</a:rPr>
              <a:t>12</a:t>
            </a:r>
            <a:r>
              <a:rPr lang="en-US" altLang="ko-KR" sz="1800">
                <a:solidFill>
                  <a:srgbClr val="7D1D5B"/>
                </a:solidFill>
              </a:rPr>
              <a:t>34</a:t>
            </a:r>
            <a:r>
              <a:rPr lang="en-US" altLang="ko-KR" sz="1800"/>
              <a:t>56</a:t>
            </a:r>
            <a:r>
              <a:rPr lang="en-US" altLang="ko-KR" sz="180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57600" y="4744616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56</a:t>
            </a:r>
            <a:r>
              <a:rPr lang="en-US" altLang="ko-KR" sz="180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029200" y="4744616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029200" y="5278016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56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029200" y="5811416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rgbClr val="7D1D5B"/>
                </a:solidFill>
              </a:rPr>
              <a:t>34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029200" y="6344816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657600" y="5811416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</a:rPr>
              <a:t>12</a:t>
            </a:r>
            <a:r>
              <a:rPr lang="en-US" altLang="ko-KR" sz="1800">
                <a:solidFill>
                  <a:srgbClr val="7D1D5B"/>
                </a:solidFill>
              </a:rPr>
              <a:t>34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041525" y="4323929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/>
              <a:t>D-WORD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022725" y="4323929"/>
            <a:ext cx="255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/>
              <a:t>WORD    BYTE   Offset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867400" y="4820816"/>
            <a:ext cx="184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/>
              <a:t>0000  myDouble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867400" y="5373216"/>
            <a:ext cx="210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0001  myDouble+1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867400" y="5887616"/>
            <a:ext cx="217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/>
              <a:t>0002  myDouble +2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867400" y="6421016"/>
            <a:ext cx="217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/>
              <a:t>0003  myDouble +3</a:t>
            </a:r>
          </a:p>
        </p:txBody>
      </p:sp>
    </p:spTree>
    <p:extLst>
      <p:ext uri="{BB962C8B-B14F-4D97-AF65-F5344CB8AC3E}">
        <p14:creationId xmlns:p14="http://schemas.microsoft.com/office/powerpoint/2010/main" val="30978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 and Expressions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412776"/>
            <a:ext cx="8153400" cy="544522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TYPE and SIZE Operators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1900" i="1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TYPE Operator </a:t>
            </a:r>
            <a:r>
              <a:rPr lang="en-US" altLang="ko-KR" sz="1900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(size in bytes of a </a:t>
            </a:r>
            <a:r>
              <a:rPr lang="en-US" altLang="ko-KR" sz="1900" i="1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var</a:t>
            </a:r>
            <a:r>
              <a:rPr lang="en-US" altLang="ko-KR" sz="1900" i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dirty="0">
                <a:ea typeface="굴림" charset="-127"/>
              </a:rPr>
              <a:t>returns the size, in bytes, </a:t>
            </a:r>
            <a:r>
              <a:rPr lang="en-US" altLang="ko-KR" sz="2000" dirty="0" smtClean="0">
                <a:ea typeface="굴림" charset="-127"/>
              </a:rPr>
              <a:t>of </a:t>
            </a:r>
            <a:r>
              <a:rPr lang="en-US" altLang="ko-KR" sz="2000" dirty="0">
                <a:ea typeface="굴림" charset="-127"/>
              </a:rPr>
              <a:t>a single element of a data declaration</a:t>
            </a:r>
            <a:endParaRPr lang="en-US" altLang="ko-KR" sz="1900" i="1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data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var1     BYTE    20h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var2    WORD    1000h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var3    DWORD     ?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var4    BYTE    10,20,30,40,50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msg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BYTE     ‘File not found’, 0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.code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L1 :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type var1        ; EAX = 0001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type var2        ; EAX = 0002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type var3        ; EAX = 0004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800" dirty="0" err="1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, type var4        ; EAX = 0001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800" dirty="0" err="1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, type </a:t>
            </a:r>
            <a:r>
              <a:rPr lang="en-US" altLang="ko-KR" sz="1800" dirty="0" err="1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msg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        ; EAX = 0001</a:t>
            </a:r>
          </a:p>
        </p:txBody>
      </p:sp>
    </p:spTree>
    <p:extLst>
      <p:ext uri="{BB962C8B-B14F-4D97-AF65-F5344CB8AC3E}">
        <p14:creationId xmlns:p14="http://schemas.microsoft.com/office/powerpoint/2010/main" val="21464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 and Expressions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412776"/>
            <a:ext cx="8153400" cy="5445224"/>
          </a:xfrm>
        </p:spPr>
        <p:txBody>
          <a:bodyPr>
            <a:norm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i="1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LENGTHOF Operators</a:t>
            </a:r>
            <a:endParaRPr lang="en-US" altLang="ko-KR" sz="2000" i="1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1200150" lvl="2" indent="-285750"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Counts 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the </a:t>
            </a:r>
            <a:r>
              <a:rPr lang="en-US" altLang="ko-KR" sz="1800" u="sng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number of individual elements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in an array variable 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data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var1    WORD    20h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var2    BYTE    10, 20, 30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var3    WORD    32 dup(0)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var4    WORD    5 dup(3 dup(0)) 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msg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BYTE     ‘File not found’, 0</a:t>
            </a:r>
          </a:p>
          <a:p>
            <a:pPr marL="2057400" lvl="4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.code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lengthof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var1        ; length = 1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lengthof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var2        ; length = 3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lengthof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var3        ; length = 32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lengthof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var4        ; length = 5  * 3</a:t>
            </a:r>
          </a:p>
          <a:p>
            <a:pPr marL="2057400" lvl="4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lengthof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msg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; length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=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i="1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SIZEOF Operators</a:t>
            </a:r>
            <a:endParaRPr lang="en-US" altLang="ko-KR" sz="2000" i="1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Equivalent to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u="sng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multiplying the </a:t>
            </a:r>
            <a:r>
              <a:rPr lang="en-US" altLang="ko-KR" sz="1800" u="sng" dirty="0" smtClean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LENGTHOF</a:t>
            </a:r>
            <a:r>
              <a:rPr lang="en-US" altLang="ko-KR" sz="1800" dirty="0" smtClean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of a variable </a:t>
            </a:r>
            <a:r>
              <a:rPr lang="en-US" altLang="ko-KR" sz="1800" u="sng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by its TYPE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value</a:t>
            </a:r>
          </a:p>
          <a:p>
            <a:pPr marL="1600200"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intArray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WORD  32 dup(0)                     ; SIZE  = 64</a:t>
            </a:r>
          </a:p>
        </p:txBody>
      </p:sp>
    </p:spTree>
    <p:extLst>
      <p:ext uri="{BB962C8B-B14F-4D97-AF65-F5344CB8AC3E}">
        <p14:creationId xmlns:p14="http://schemas.microsoft.com/office/powerpoint/2010/main" val="13645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 and Expressions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412776"/>
            <a:ext cx="8153400" cy="5445224"/>
          </a:xfrm>
        </p:spPr>
        <p:txBody>
          <a:bodyPr>
            <a:norm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i="1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LABEL Directive</a:t>
            </a:r>
            <a:endParaRPr lang="en-US" altLang="ko-KR" sz="2000" i="1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1257300" lvl="2" indent="-342900"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LABEL directive: inserts a label and gives it a size attribute, </a:t>
            </a:r>
            <a:r>
              <a:rPr lang="en-US" altLang="ko-KR" sz="20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without allocating any storage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(</a:t>
            </a: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alias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)</a:t>
            </a:r>
          </a:p>
          <a:p>
            <a:pPr marL="1600200" lvl="3"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5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.data</a:t>
            </a:r>
          </a:p>
          <a:p>
            <a:pPr marL="1600200" lvl="3"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val16  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label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word</a:t>
            </a:r>
          </a:p>
          <a:p>
            <a:pPr marL="1600200" lvl="3"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val32   DWORD   12345678h</a:t>
            </a:r>
          </a:p>
          <a:p>
            <a:pPr marL="1600200" lvl="3"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.code</a:t>
            </a:r>
          </a:p>
          <a:p>
            <a:pPr marL="1600200" lvl="3"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ax,  val16               ;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AX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= 5678h </a:t>
            </a:r>
          </a:p>
          <a:p>
            <a:pPr marL="1600200" lvl="3"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dx,  val16+2           ;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DX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= 1234h</a:t>
            </a:r>
          </a:p>
          <a:p>
            <a:pPr marL="1600200" lvl="3"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val32		;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EAX=12345678h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37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Transfer Instructions</a:t>
            </a:r>
          </a:p>
          <a:p>
            <a:r>
              <a:rPr lang="en-US" altLang="ko-KR" dirty="0"/>
              <a:t>Addition and Subtraction</a:t>
            </a:r>
          </a:p>
          <a:p>
            <a:r>
              <a:rPr lang="en-US" altLang="ko-KR" dirty="0"/>
              <a:t>Data-Related Operators and Directives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Indirect Addressing</a:t>
            </a:r>
          </a:p>
          <a:p>
            <a:r>
              <a:rPr lang="en-US" altLang="ko-KR" dirty="0"/>
              <a:t>JMP and LOOP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924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Indirect Addressing (Real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 Mode)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/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Indirect Operands</a:t>
            </a:r>
          </a:p>
          <a:p>
            <a:pPr marL="891540" lvl="1" indent="-342900"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Register that contains the </a:t>
            </a:r>
            <a:r>
              <a:rPr lang="en-US" altLang="ko-KR" sz="21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offset of data in memory</a:t>
            </a:r>
            <a:endParaRPr lang="en-US" altLang="ko-KR" sz="21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891540" lvl="1" indent="-342900"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For arrays, register is a pointer to the label</a:t>
            </a:r>
          </a:p>
          <a:p>
            <a:pPr marL="891540" lvl="1" indent="-342900"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Any one of the 32-bit registers: EAX,EBX,ECX,EDX,ESI,EDI,EBP,ESP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5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</a:t>
            </a:r>
            <a:r>
              <a:rPr lang="en-US" altLang="ko-KR" sz="15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data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500" b="1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aString</a:t>
            </a:r>
            <a:r>
              <a:rPr lang="en-US" altLang="ko-KR" sz="15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BYTE   “ABCDEFG”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5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.code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5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  </a:t>
            </a:r>
            <a:r>
              <a:rPr lang="en-US" altLang="ko-KR" sz="1500" b="1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5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 offset </a:t>
            </a:r>
            <a:r>
              <a:rPr lang="en-US" altLang="ko-KR" sz="1500" b="1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aString</a:t>
            </a:r>
            <a:r>
              <a:rPr lang="en-US" altLang="ko-KR" sz="15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</a:t>
            </a:r>
            <a:r>
              <a:rPr lang="en-US" altLang="ko-KR" sz="15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; ESI </a:t>
            </a:r>
            <a:r>
              <a:rPr lang="en-US" altLang="ko-KR" sz="15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= 0200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5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ADD    </a:t>
            </a:r>
            <a:r>
              <a:rPr lang="en-US" altLang="ko-KR" sz="1500" b="1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5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5                              ; </a:t>
            </a:r>
            <a:r>
              <a:rPr lang="en-US" altLang="ko-KR" sz="15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 </a:t>
            </a:r>
            <a:r>
              <a:rPr lang="en-US" altLang="ko-KR" sz="15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= 0205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5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  </a:t>
            </a:r>
            <a:r>
              <a:rPr lang="en-US" altLang="ko-KR" sz="15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dl ,  [</a:t>
            </a:r>
            <a:r>
              <a:rPr lang="en-US" altLang="ko-KR" sz="1500" b="1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5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                         ; DL = ‘F’</a:t>
            </a:r>
          </a:p>
          <a:p>
            <a:endParaRPr lang="ko-KR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14600" y="5303043"/>
            <a:ext cx="4876800" cy="1385887"/>
            <a:chOff x="1200" y="2736"/>
            <a:chExt cx="3072" cy="63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296" y="2928"/>
              <a:ext cx="2976" cy="24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584" y="2928"/>
              <a:ext cx="96" cy="240"/>
              <a:chOff x="1584" y="2928"/>
              <a:chExt cx="96" cy="240"/>
            </a:xfrm>
          </p:grpSpPr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 flipV="1">
                <a:off x="1584" y="292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872" y="2928"/>
              <a:ext cx="96" cy="240"/>
              <a:chOff x="1584" y="2928"/>
              <a:chExt cx="96" cy="240"/>
            </a:xfrm>
          </p:grpSpPr>
          <p:sp>
            <p:nvSpPr>
              <p:cNvPr id="44" name="Line 10"/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Line 11"/>
              <p:cNvSpPr>
                <a:spLocks noChangeShapeType="1"/>
              </p:cNvSpPr>
              <p:nvPr/>
            </p:nvSpPr>
            <p:spPr bwMode="auto">
              <a:xfrm flipV="1">
                <a:off x="1584" y="292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160" y="2928"/>
              <a:ext cx="96" cy="240"/>
              <a:chOff x="1584" y="2928"/>
              <a:chExt cx="96" cy="240"/>
            </a:xfrm>
          </p:grpSpPr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" name="Line 14"/>
              <p:cNvSpPr>
                <a:spLocks noChangeShapeType="1"/>
              </p:cNvSpPr>
              <p:nvPr/>
            </p:nvSpPr>
            <p:spPr bwMode="auto">
              <a:xfrm flipV="1">
                <a:off x="1584" y="292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448" y="2928"/>
              <a:ext cx="96" cy="240"/>
              <a:chOff x="1584" y="2928"/>
              <a:chExt cx="96" cy="240"/>
            </a:xfrm>
          </p:grpSpPr>
          <p:sp>
            <p:nvSpPr>
              <p:cNvPr id="40" name="Line 16"/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 flipV="1">
                <a:off x="1584" y="292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2736" y="2928"/>
              <a:ext cx="96" cy="240"/>
              <a:chOff x="1584" y="2928"/>
              <a:chExt cx="96" cy="240"/>
            </a:xfrm>
          </p:grpSpPr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 flipV="1">
                <a:off x="1584" y="292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3024" y="2928"/>
              <a:ext cx="96" cy="240"/>
              <a:chOff x="1584" y="2928"/>
              <a:chExt cx="96" cy="240"/>
            </a:xfrm>
          </p:grpSpPr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" name="Line 23"/>
              <p:cNvSpPr>
                <a:spLocks noChangeShapeType="1"/>
              </p:cNvSpPr>
              <p:nvPr/>
            </p:nvSpPr>
            <p:spPr bwMode="auto">
              <a:xfrm flipV="1">
                <a:off x="1584" y="292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3360" y="2928"/>
              <a:ext cx="96" cy="240"/>
              <a:chOff x="1584" y="2928"/>
              <a:chExt cx="96" cy="240"/>
            </a:xfrm>
          </p:grpSpPr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 flipV="1">
                <a:off x="1584" y="292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3648" y="2928"/>
              <a:ext cx="96" cy="240"/>
              <a:chOff x="1584" y="2928"/>
              <a:chExt cx="96" cy="240"/>
            </a:xfrm>
          </p:grpSpPr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 flipV="1">
                <a:off x="1584" y="292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3936" y="2928"/>
              <a:ext cx="96" cy="240"/>
              <a:chOff x="1584" y="2928"/>
              <a:chExt cx="96" cy="240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 flipV="1">
                <a:off x="1584" y="292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1344" y="297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rebuchet MS" pitchFamily="34" charset="0"/>
                </a:rPr>
                <a:t>A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1920" y="297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rebuchet MS" pitchFamily="34" charset="0"/>
                </a:rPr>
                <a:t>C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1632" y="297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rebuchet MS" pitchFamily="34" charset="0"/>
                </a:rPr>
                <a:t>B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rebuchet MS" pitchFamily="34" charset="0"/>
                </a:rPr>
                <a:t>D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2784" y="297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rebuchet MS" pitchFamily="34" charset="0"/>
                </a:rPr>
                <a:t>F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2496" y="297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rebuchet MS" pitchFamily="34" charset="0"/>
                </a:rPr>
                <a:t>E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3072" y="297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rebuchet MS" pitchFamily="34" charset="0"/>
                </a:rPr>
                <a:t>G</a:t>
              </a:r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1248" y="2736"/>
              <a:ext cx="5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rebuchet MS" pitchFamily="34" charset="0"/>
                </a:rPr>
                <a:t>0200</a:t>
              </a:r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2736" y="2736"/>
              <a:ext cx="5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rebuchet MS" pitchFamily="34" charset="0"/>
                </a:rPr>
                <a:t>0205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1200" y="3216"/>
              <a:ext cx="6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Trebuchet MS" pitchFamily="34" charset="0"/>
                </a:rPr>
                <a:t>aString</a:t>
              </a:r>
            </a:p>
          </p:txBody>
        </p: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736" y="3216"/>
              <a:ext cx="5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 dirty="0" smtClean="0">
                  <a:latin typeface="Trebuchet MS" pitchFamily="34" charset="0"/>
                </a:rPr>
                <a:t>[dl]</a:t>
              </a:r>
              <a:endParaRPr lang="en-US" altLang="ko-KR" sz="1600" b="1" dirty="0">
                <a:latin typeface="Trebuchet MS" pitchFamily="34" charset="0"/>
              </a:endParaRPr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1440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2880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3456" y="2976"/>
              <a:ext cx="528" cy="1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1">
                  <a:latin typeface="Trebuchet MS" pitchFamily="34" charset="0"/>
                </a:rPr>
                <a:t>. .  .  . 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4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Indirect Addressing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.data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Val1	BYTE  10h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.code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esi,OFFSET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val1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al,[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	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;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al=10h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Char char="ö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In real-address mode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.data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Valu1	BYTE  10h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.code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Main  PROC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startup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si,OFFSET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Valu1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al,[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	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;al=10h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6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40D95A6B-D26F-4826-B64F-AF40F4D851CE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Data Transfer Instructions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776"/>
            <a:ext cx="8686800" cy="529282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/>
              <a:t>Operand types</a:t>
            </a:r>
          </a:p>
          <a:p>
            <a:pPr lvl="1" eaLnBrk="1" hangingPunct="1"/>
            <a:r>
              <a:rPr lang="en-US" altLang="ko-KR" u="sng" dirty="0" smtClean="0">
                <a:solidFill>
                  <a:srgbClr val="002060"/>
                </a:solidFill>
              </a:rPr>
              <a:t>Immediate, register, &amp; memory</a:t>
            </a:r>
          </a:p>
          <a:p>
            <a:pPr eaLnBrk="1" hangingPunct="1"/>
            <a:r>
              <a:rPr lang="en-US" altLang="ko-KR" dirty="0" smtClean="0"/>
              <a:t>Instruction operand notation</a:t>
            </a:r>
          </a:p>
          <a:p>
            <a:pPr lvl="1" eaLnBrk="1" hangingPunct="1"/>
            <a:r>
              <a:rPr lang="en-US" altLang="ko-KR" i="1" dirty="0" smtClean="0">
                <a:solidFill>
                  <a:srgbClr val="002060"/>
                </a:solidFill>
              </a:rPr>
              <a:t>R8</a:t>
            </a:r>
            <a:r>
              <a:rPr lang="en-US" altLang="ko-KR" dirty="0" smtClean="0"/>
              <a:t>: 8-bit registers, AH, AL, BH, BL, CH, CL, DH, DL</a:t>
            </a:r>
          </a:p>
          <a:p>
            <a:pPr lvl="1" eaLnBrk="1" hangingPunct="1"/>
            <a:r>
              <a:rPr lang="en-US" altLang="ko-KR" i="1" dirty="0" smtClean="0">
                <a:solidFill>
                  <a:srgbClr val="002060"/>
                </a:solidFill>
              </a:rPr>
              <a:t>R16</a:t>
            </a:r>
            <a:r>
              <a:rPr lang="en-US" altLang="ko-KR" dirty="0" smtClean="0"/>
              <a:t>: 16-bit registers, AX, BX, CX, DX, SI, DI, SP, BP</a:t>
            </a:r>
          </a:p>
          <a:p>
            <a:pPr lvl="1" eaLnBrk="1" hangingPunct="1"/>
            <a:r>
              <a:rPr lang="en-US" altLang="ko-KR" i="1" dirty="0" smtClean="0">
                <a:solidFill>
                  <a:srgbClr val="002060"/>
                </a:solidFill>
              </a:rPr>
              <a:t>R32</a:t>
            </a:r>
            <a:r>
              <a:rPr lang="en-US" altLang="ko-KR" dirty="0" smtClean="0"/>
              <a:t>: 32-bit registers, EAX, EBX, ECX, EDX, ESI, EDI, ESP, EBP</a:t>
            </a:r>
          </a:p>
          <a:p>
            <a:pPr lvl="1" eaLnBrk="1" hangingPunct="1"/>
            <a:r>
              <a:rPr lang="en-US" altLang="ko-KR" i="1" dirty="0" err="1" smtClean="0">
                <a:solidFill>
                  <a:srgbClr val="002060"/>
                </a:solidFill>
              </a:rPr>
              <a:t>Reg</a:t>
            </a:r>
            <a:r>
              <a:rPr lang="en-US" altLang="ko-KR" dirty="0" smtClean="0"/>
              <a:t>: general purpose register</a:t>
            </a:r>
          </a:p>
          <a:p>
            <a:pPr lvl="1" eaLnBrk="1" hangingPunct="1"/>
            <a:r>
              <a:rPr lang="en-US" altLang="ko-KR" i="1" dirty="0" err="1" smtClean="0">
                <a:solidFill>
                  <a:srgbClr val="002060"/>
                </a:solidFill>
              </a:rPr>
              <a:t>Sreg</a:t>
            </a:r>
            <a:r>
              <a:rPr lang="en-US" altLang="ko-KR" dirty="0" smtClean="0"/>
              <a:t>: 16-bit segment register</a:t>
            </a:r>
          </a:p>
          <a:p>
            <a:pPr lvl="1" eaLnBrk="1" hangingPunct="1"/>
            <a:r>
              <a:rPr lang="en-US" altLang="ko-KR" i="1" dirty="0" err="1" smtClean="0">
                <a:solidFill>
                  <a:srgbClr val="002060"/>
                </a:solidFill>
              </a:rPr>
              <a:t>immx</a:t>
            </a:r>
            <a:r>
              <a:rPr lang="en-US" altLang="ko-KR" dirty="0" smtClean="0"/>
              <a:t>: x-bit immediate data</a:t>
            </a:r>
          </a:p>
          <a:p>
            <a:pPr lvl="1" eaLnBrk="1" hangingPunct="1"/>
            <a:r>
              <a:rPr lang="en-US" altLang="ko-KR" i="1" dirty="0" smtClean="0">
                <a:solidFill>
                  <a:srgbClr val="002060"/>
                </a:solidFill>
              </a:rPr>
              <a:t>R/mx</a:t>
            </a:r>
            <a:r>
              <a:rPr lang="en-US" altLang="ko-KR" dirty="0" smtClean="0"/>
              <a:t>: x-bit register or memory data</a:t>
            </a:r>
          </a:p>
          <a:p>
            <a:pPr lvl="1" eaLnBrk="1" hangingPunct="1"/>
            <a:r>
              <a:rPr lang="en-US" altLang="ko-KR" i="1" dirty="0" err="1" smtClean="0">
                <a:solidFill>
                  <a:srgbClr val="002060"/>
                </a:solidFill>
              </a:rPr>
              <a:t>mem</a:t>
            </a:r>
            <a:r>
              <a:rPr lang="en-US" altLang="ko-KR" dirty="0" smtClean="0"/>
              <a:t>: memory operand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64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Indirect Addressing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6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Arrays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.data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arrayB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BYTE  10h,20h,30h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.code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MOV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esi,OFFSET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arrayB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MOV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al,[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		;AL=10h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INC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MOV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al,[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		;AL=20h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INC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MOV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al,[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		;AL=30h</a:t>
            </a:r>
          </a:p>
          <a:p>
            <a:pPr>
              <a:spcBef>
                <a:spcPct val="20000"/>
              </a:spcBef>
              <a:buSzPct val="95000"/>
            </a:pPr>
            <a:r>
              <a:rPr lang="en-US" altLang="ko-KR" sz="26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Array of </a:t>
            </a:r>
            <a:r>
              <a:rPr lang="en-US" altLang="ko-KR" sz="26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16-bit</a:t>
            </a:r>
            <a:r>
              <a:rPr lang="en-US" altLang="ko-KR" sz="26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integers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.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data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</a:t>
            </a:r>
            <a:r>
              <a:rPr lang="en-US" altLang="ko-KR" sz="1800" dirty="0" err="1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arrayW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WORD  1000h,2000h,3000h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MOV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OFFSET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arrayW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MOV   ax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,[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		;AX=1000h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MOV 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ax,[esi+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	;AX=2000h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MOV 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ax,[esi+</a:t>
            </a: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4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	;AX=3000h</a:t>
            </a:r>
          </a:p>
        </p:txBody>
      </p:sp>
    </p:spTree>
    <p:extLst>
      <p:ext uri="{BB962C8B-B14F-4D97-AF65-F5344CB8AC3E}">
        <p14:creationId xmlns:p14="http://schemas.microsoft.com/office/powerpoint/2010/main" val="2046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Indirect Addressing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Indexed Operands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>
              <a:spcBef>
                <a:spcPct val="20000"/>
              </a:spcBef>
              <a:buSzPct val="95000"/>
            </a:pP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Array EX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.data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arrayB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BYTE  10h,20h,30h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.code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al,[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arrayB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		;AL=10h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INC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endParaRPr lang="en-US" altLang="ko-KR" sz="18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</a:t>
            </a:r>
            <a:r>
              <a:rPr lang="en-US" altLang="ko-KR" sz="1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bl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,[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arrayB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esi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]		;BL=20h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	</a:t>
            </a:r>
          </a:p>
        </p:txBody>
      </p:sp>
      <p:graphicFrame>
        <p:nvGraphicFramePr>
          <p:cNvPr id="5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17753"/>
              </p:ext>
            </p:extLst>
          </p:nvPr>
        </p:nvGraphicFramePr>
        <p:xfrm>
          <a:off x="1115616" y="2348880"/>
          <a:ext cx="6096000" cy="9017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05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arrayB[esi]</a:t>
                      </a:r>
                    </a:p>
                  </a:txBody>
                  <a:tcPr marT="45752" marB="45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[arrayB + esi]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arrayD[ebx]</a:t>
                      </a:r>
                    </a:p>
                  </a:txBody>
                  <a:tcPr marT="45752" marB="457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[</a:t>
                      </a:r>
                      <a:r>
                        <a:rPr kumimoji="1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arrayD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+ </a:t>
                      </a:r>
                      <a:r>
                        <a:rPr kumimoji="1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ebx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]</a:t>
                      </a:r>
                    </a:p>
                  </a:txBody>
                  <a:tcPr marT="45752" marB="45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7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42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Transfer Instructions</a:t>
            </a:r>
          </a:p>
          <a:p>
            <a:r>
              <a:rPr lang="en-US" altLang="ko-KR" dirty="0"/>
              <a:t>Addition and Subtraction</a:t>
            </a:r>
          </a:p>
          <a:p>
            <a:r>
              <a:rPr lang="en-US" altLang="ko-KR" dirty="0"/>
              <a:t>Data-Related Operators and Directives</a:t>
            </a:r>
          </a:p>
          <a:p>
            <a:r>
              <a:rPr lang="en-US" altLang="ko-KR" dirty="0"/>
              <a:t>Indirect Addressing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JMP and LOOP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924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Jump and Loop Instructions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5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</a:t>
            </a:r>
            <a:r>
              <a:rPr lang="en-US" altLang="ko-KR" sz="2500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transfer of control (branch):</a:t>
            </a:r>
            <a:r>
              <a:rPr lang="en-US" altLang="ko-KR" sz="25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altering the order of execution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Char char="®"/>
            </a:pPr>
            <a:r>
              <a:rPr lang="en-US" altLang="ko-KR" sz="1800" b="1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Unconditional Transfer</a:t>
            </a:r>
            <a:r>
              <a:rPr lang="en-US" altLang="ko-KR" sz="1800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: branches to a new location in all cases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Char char="®"/>
            </a:pPr>
            <a:r>
              <a:rPr lang="en-US" altLang="ko-KR" sz="1800" b="1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Conditional Transfer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: branches if a certain condition is true</a:t>
            </a:r>
          </a:p>
          <a:p>
            <a:pPr>
              <a:spcBef>
                <a:spcPct val="20000"/>
              </a:spcBef>
              <a:buSzPct val="95000"/>
            </a:pPr>
            <a:r>
              <a:rPr lang="en-US" altLang="ko-KR" sz="27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Loop Instruction</a:t>
            </a:r>
          </a:p>
          <a:p>
            <a:pPr marL="868680" lvl="1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Char char="®"/>
            </a:pP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The easiest way to repeat a block of statements </a:t>
            </a:r>
          </a:p>
          <a:p>
            <a:pPr marL="868680" lvl="1">
              <a:spcBef>
                <a:spcPct val="20000"/>
              </a:spcBef>
              <a:buClr>
                <a:schemeClr val="tx2"/>
              </a:buClr>
              <a:buSzPct val="95000"/>
              <a:buFont typeface="Wingdings 2" pitchFamily="18" charset="2"/>
              <a:buChar char="®"/>
            </a:pPr>
            <a:r>
              <a:rPr lang="en-US" altLang="ko-KR" sz="2000" b="1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ECX/CX</a:t>
            </a:r>
            <a:r>
              <a:rPr lang="en-US" altLang="ko-KR" sz="20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: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as a counter decremented each time in PM/RM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Char char="®"/>
            </a:pPr>
            <a:r>
              <a:rPr lang="en-US" altLang="ko-KR" sz="18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Syntax :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LOOP </a:t>
            </a:r>
            <a:r>
              <a:rPr lang="en-US" altLang="ko-KR" sz="1800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destination</a:t>
            </a:r>
          </a:p>
          <a:p>
            <a:pPr marL="1600200"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Ex) Add 1 to AX each time the loop repeats</a:t>
            </a:r>
          </a:p>
          <a:p>
            <a:pPr marL="2057400" lvl="4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 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ax, 0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; 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set AX to 0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 </a:t>
            </a:r>
            <a:r>
              <a:rPr lang="en-US" altLang="ko-KR" sz="1600" b="1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ecx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5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; 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loop count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top: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INC    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ax   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; 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add 1 to AX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LOOP 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top    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; 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repeat until ECX = 0, AX=5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1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Jump and Loop Instructions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LOOP, LOOPW, LOOPD Instructions</a:t>
            </a:r>
          </a:p>
          <a:p>
            <a:pPr marL="925830" lvl="1" indent="-285750"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LOOPD(</a:t>
            </a:r>
            <a:r>
              <a:rPr lang="en-US" altLang="ko-KR" sz="2100" i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loop </a:t>
            </a:r>
            <a:r>
              <a:rPr lang="en-US" altLang="ko-KR" sz="2100" i="1" dirty="0" err="1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doubleword</a:t>
            </a: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) : for 80386 processor tells the assembler to use the 32-bit ECX register as a counter </a:t>
            </a:r>
          </a:p>
          <a:p>
            <a:pPr marL="925830" lvl="1" indent="-285750"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Loop to execute as many as (2</a:t>
            </a:r>
            <a:r>
              <a:rPr lang="en-US" altLang="ko-KR" sz="2100" baseline="30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32</a:t>
            </a: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– 1)  or 4,294,967,295 times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8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    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ecx</a:t>
            </a:r>
            <a:r>
              <a:rPr lang="en-US" altLang="ko-KR" sz="18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, A0000000h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L1:   .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.</a:t>
            </a:r>
          </a:p>
          <a:p>
            <a:pPr marL="2057400" lvl="4">
              <a:spcBef>
                <a:spcPct val="20000"/>
              </a:spcBef>
              <a:buClr>
                <a:schemeClr val="tx2"/>
              </a:buClr>
              <a:buSzPct val="95000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</a:t>
            </a:r>
            <a:r>
              <a:rPr lang="en-US" altLang="ko-KR" sz="1800" b="1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LOOPD  L1         </a:t>
            </a:r>
            <a:r>
              <a:rPr lang="en-US" altLang="ko-KR" sz="1800" b="1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; use ECX as loop counter</a:t>
            </a:r>
          </a:p>
          <a:p>
            <a:pPr marL="1600200" lvl="3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Char char="®"/>
            </a:pPr>
            <a:endParaRPr lang="en-US" altLang="ko-KR" sz="1400" b="1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marL="925830" lvl="1" indent="-285750">
              <a:spcBef>
                <a:spcPct val="20000"/>
              </a:spcBef>
              <a:buSzPct val="95000"/>
            </a:pP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LOOPW: CX as counter</a:t>
            </a:r>
          </a:p>
          <a:p>
            <a:pPr marL="925830" lvl="1" indent="-285750"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LOOP automatically uses the </a:t>
            </a:r>
            <a:r>
              <a:rPr lang="en-US" altLang="ko-KR" sz="21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ECX register</a:t>
            </a:r>
            <a:r>
              <a:rPr lang="en-US" altLang="ko-KR" sz="21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when a program is assembled </a:t>
            </a:r>
            <a:r>
              <a:rPr lang="en-US" altLang="ko-KR" sz="21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in 32 –bit mode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endParaRPr lang="en-US" altLang="ko-KR" sz="2200" u="sng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6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Jump and Loop Instructions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Nested LOOP</a:t>
            </a:r>
            <a:endParaRPr lang="en-US" altLang="ko-KR" sz="2200" u="sng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0570" y="2116113"/>
            <a:ext cx="680827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/>
              <a:t>.data</a:t>
            </a:r>
          </a:p>
          <a:p>
            <a:pPr eaLnBrk="1" hangingPunct="1"/>
            <a:r>
              <a:rPr lang="en-US" altLang="ko-KR" sz="2000" dirty="0"/>
              <a:t>Count   DWORD  ?</a:t>
            </a:r>
          </a:p>
          <a:p>
            <a:pPr eaLnBrk="1" hangingPunct="1"/>
            <a:r>
              <a:rPr lang="en-US" altLang="ko-KR" sz="2000" dirty="0"/>
              <a:t>.code</a:t>
            </a:r>
          </a:p>
          <a:p>
            <a:pPr eaLnBrk="1" hangingPunct="1"/>
            <a:r>
              <a:rPr lang="en-US" altLang="ko-KR" sz="2000" dirty="0"/>
              <a:t> 	</a:t>
            </a:r>
            <a:r>
              <a:rPr lang="en-US" altLang="ko-KR" sz="2000" dirty="0" smtClean="0">
                <a:solidFill>
                  <a:srgbClr val="0070C0"/>
                </a:solidFill>
              </a:rPr>
              <a:t>MOV  </a:t>
            </a:r>
            <a:r>
              <a:rPr lang="en-US" altLang="ko-KR" sz="2000" dirty="0" err="1">
                <a:solidFill>
                  <a:srgbClr val="0070C0"/>
                </a:solidFill>
              </a:rPr>
              <a:t>ecx</a:t>
            </a:r>
            <a:r>
              <a:rPr lang="en-US" altLang="ko-KR" sz="2000" dirty="0">
                <a:solidFill>
                  <a:srgbClr val="0070C0"/>
                </a:solidFill>
              </a:rPr>
              <a:t>, 100		;set outer loop counter</a:t>
            </a:r>
          </a:p>
          <a:p>
            <a:pPr eaLnBrk="1" hangingPunct="1"/>
            <a:r>
              <a:rPr lang="en-US" altLang="ko-KR" sz="2000" dirty="0"/>
              <a:t>L1:	</a:t>
            </a:r>
            <a:r>
              <a:rPr lang="en-US" altLang="ko-KR" sz="2000" dirty="0" smtClean="0"/>
              <a:t>MOV  </a:t>
            </a:r>
            <a:r>
              <a:rPr lang="en-US" altLang="ko-KR" sz="2000" dirty="0"/>
              <a:t>count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ecx</a:t>
            </a:r>
            <a:r>
              <a:rPr lang="en-US" altLang="ko-KR" sz="2000" dirty="0"/>
              <a:t>	;save outer loop counter</a:t>
            </a:r>
          </a:p>
          <a:p>
            <a:pPr eaLnBrk="1" hangingPunct="1"/>
            <a:r>
              <a:rPr lang="en-US" altLang="ko-KR" sz="2000" dirty="0"/>
              <a:t>	</a:t>
            </a:r>
            <a:r>
              <a:rPr lang="en-US" altLang="ko-KR" sz="2000" dirty="0" smtClean="0">
                <a:solidFill>
                  <a:srgbClr val="FF0000"/>
                </a:solidFill>
              </a:rPr>
              <a:t>MOV  </a:t>
            </a:r>
            <a:r>
              <a:rPr lang="en-US" altLang="ko-KR" sz="2000" dirty="0" err="1">
                <a:solidFill>
                  <a:srgbClr val="FF0000"/>
                </a:solidFill>
              </a:rPr>
              <a:t>ecx</a:t>
            </a:r>
            <a:r>
              <a:rPr lang="en-US" altLang="ko-KR" sz="2000" dirty="0" smtClean="0">
                <a:solidFill>
                  <a:srgbClr val="FF0000"/>
                </a:solidFill>
              </a:rPr>
              <a:t>, 20</a:t>
            </a:r>
            <a:r>
              <a:rPr lang="en-US" altLang="ko-KR" sz="2000" dirty="0">
                <a:solidFill>
                  <a:srgbClr val="FF0000"/>
                </a:solidFill>
              </a:rPr>
              <a:t>		;set inner loop counter</a:t>
            </a:r>
          </a:p>
          <a:p>
            <a:pPr eaLnBrk="1" hangingPunct="1"/>
            <a:r>
              <a:rPr lang="en-US" altLang="ko-KR" sz="2000" dirty="0"/>
              <a:t>L2:	.</a:t>
            </a:r>
          </a:p>
          <a:p>
            <a:pPr eaLnBrk="1" hangingPunct="1"/>
            <a:r>
              <a:rPr lang="en-US" altLang="ko-KR" sz="2000" dirty="0"/>
              <a:t>	.</a:t>
            </a:r>
          </a:p>
          <a:p>
            <a:pPr eaLnBrk="1" hangingPunct="1"/>
            <a:r>
              <a:rPr lang="en-US" altLang="ko-KR" sz="2000" dirty="0"/>
              <a:t>	</a:t>
            </a:r>
            <a:r>
              <a:rPr lang="en-US" altLang="ko-KR" sz="2000" dirty="0" smtClean="0">
                <a:solidFill>
                  <a:srgbClr val="FF0000"/>
                </a:solidFill>
              </a:rPr>
              <a:t>LOOP  </a:t>
            </a:r>
            <a:r>
              <a:rPr lang="en-US" altLang="ko-KR" sz="2000" dirty="0">
                <a:solidFill>
                  <a:srgbClr val="FF0000"/>
                </a:solidFill>
              </a:rPr>
              <a:t>L2</a:t>
            </a:r>
          </a:p>
          <a:p>
            <a:pPr eaLnBrk="1" hangingPunct="1"/>
            <a:r>
              <a:rPr lang="en-US" altLang="ko-KR" sz="2000" dirty="0"/>
              <a:t>	</a:t>
            </a:r>
            <a:r>
              <a:rPr lang="en-US" altLang="ko-KR" sz="2000" dirty="0" smtClean="0"/>
              <a:t>MOV   </a:t>
            </a:r>
            <a:r>
              <a:rPr lang="en-US" altLang="ko-KR" sz="2000" dirty="0" err="1" smtClean="0"/>
              <a:t>ecx</a:t>
            </a:r>
            <a:r>
              <a:rPr lang="en-US" altLang="ko-KR" sz="2000" dirty="0" smtClean="0"/>
              <a:t>, count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;</a:t>
            </a:r>
            <a:r>
              <a:rPr lang="en-US" altLang="ko-KR" sz="2000" dirty="0"/>
              <a:t>restore outer loop count </a:t>
            </a:r>
          </a:p>
          <a:p>
            <a:pPr eaLnBrk="1" hangingPunct="1"/>
            <a:r>
              <a:rPr lang="en-US" altLang="ko-KR" sz="2000" dirty="0"/>
              <a:t>	</a:t>
            </a:r>
            <a:r>
              <a:rPr lang="en-US" altLang="ko-KR" sz="2000" dirty="0" smtClean="0">
                <a:solidFill>
                  <a:srgbClr val="0070C0"/>
                </a:solidFill>
              </a:rPr>
              <a:t>LOOP  </a:t>
            </a:r>
            <a:r>
              <a:rPr lang="en-US" altLang="ko-KR" sz="2000" dirty="0">
                <a:solidFill>
                  <a:srgbClr val="0070C0"/>
                </a:solidFill>
              </a:rPr>
              <a:t>L1		</a:t>
            </a:r>
            <a:r>
              <a:rPr lang="en-US" altLang="ko-KR" sz="2000" dirty="0" smtClean="0">
                <a:solidFill>
                  <a:srgbClr val="0070C0"/>
                </a:solidFill>
              </a:rPr>
              <a:t>;</a:t>
            </a:r>
            <a:r>
              <a:rPr lang="en-US" altLang="ko-KR" sz="2000" dirty="0">
                <a:solidFill>
                  <a:srgbClr val="0070C0"/>
                </a:solidFill>
              </a:rPr>
              <a:t>repeat outer loop</a:t>
            </a:r>
          </a:p>
        </p:txBody>
      </p:sp>
    </p:spTree>
    <p:extLst>
      <p:ext uri="{BB962C8B-B14F-4D97-AF65-F5344CB8AC3E}">
        <p14:creationId xmlns:p14="http://schemas.microsoft.com/office/powerpoint/2010/main" val="41655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Jump and Loop Instructions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Summing an Integer Array</a:t>
            </a:r>
            <a:endParaRPr lang="en-US" altLang="ko-KR" sz="2200" u="sng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1960379"/>
            <a:ext cx="69865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/>
              <a:t>.data</a:t>
            </a:r>
          </a:p>
          <a:p>
            <a:pPr eaLnBrk="1" hangingPunct="1"/>
            <a:r>
              <a:rPr lang="en-US" altLang="ko-KR" sz="2000" dirty="0" err="1"/>
              <a:t>Integerarray</a:t>
            </a:r>
            <a:r>
              <a:rPr lang="en-US" altLang="ko-KR" sz="2000" dirty="0"/>
              <a:t>  WORD  100h, 200h, 300h, 400h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.code</a:t>
            </a:r>
          </a:p>
          <a:p>
            <a:pPr eaLnBrk="1" hangingPunct="1"/>
            <a:r>
              <a:rPr lang="en-US" altLang="ko-KR" sz="2000" dirty="0"/>
              <a:t>main	PROC</a:t>
            </a:r>
          </a:p>
          <a:p>
            <a:pPr eaLnBrk="1" hangingPunct="1"/>
            <a:r>
              <a:rPr lang="en-US" altLang="ko-KR" sz="2000" dirty="0"/>
              <a:t> 	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edi,OFFSET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Integerarray</a:t>
            </a:r>
            <a:r>
              <a:rPr lang="en-US" altLang="ko-KR" sz="2000" dirty="0"/>
              <a:t>	;</a:t>
            </a:r>
            <a:r>
              <a:rPr lang="en-US" altLang="ko-KR" sz="2000" dirty="0" err="1"/>
              <a:t>addrs</a:t>
            </a:r>
            <a:r>
              <a:rPr lang="en-US" altLang="ko-KR" sz="2000" dirty="0"/>
              <a:t> of array</a:t>
            </a:r>
          </a:p>
          <a:p>
            <a:pPr eaLnBrk="1" hangingPunct="1"/>
            <a:r>
              <a:rPr lang="en-US" altLang="ko-KR" sz="2000" dirty="0"/>
              <a:t>	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ecx,LENGTHOF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Integerarray</a:t>
            </a:r>
            <a:r>
              <a:rPr lang="en-US" altLang="ko-KR" sz="2000" dirty="0"/>
              <a:t> 	;loop counter</a:t>
            </a:r>
          </a:p>
          <a:p>
            <a:pPr eaLnBrk="1" hangingPunct="1"/>
            <a:r>
              <a:rPr lang="en-US" altLang="ko-KR" sz="2000" dirty="0"/>
              <a:t>	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 ax,0			;zero the AX</a:t>
            </a:r>
          </a:p>
          <a:p>
            <a:pPr eaLnBrk="1" hangingPunct="1"/>
            <a:r>
              <a:rPr lang="en-US" altLang="ko-KR" sz="2000" dirty="0"/>
              <a:t>L1:	add  ax,[</a:t>
            </a:r>
            <a:r>
              <a:rPr lang="en-US" altLang="ko-KR" sz="2000" dirty="0" err="1"/>
              <a:t>edi</a:t>
            </a:r>
            <a:r>
              <a:rPr lang="en-US" altLang="ko-KR" sz="2000" dirty="0"/>
              <a:t>]			;add an integer</a:t>
            </a:r>
          </a:p>
          <a:p>
            <a:pPr eaLnBrk="1" hangingPunct="1"/>
            <a:r>
              <a:rPr lang="en-US" altLang="ko-KR" sz="2000" dirty="0"/>
              <a:t>	add  </a:t>
            </a:r>
            <a:r>
              <a:rPr lang="en-US" altLang="ko-KR" sz="2000" dirty="0" err="1"/>
              <a:t>edi,TYPE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integerarray</a:t>
            </a:r>
            <a:r>
              <a:rPr lang="en-US" altLang="ko-KR" sz="2000" dirty="0"/>
              <a:t>	;point to next one</a:t>
            </a:r>
          </a:p>
          <a:p>
            <a:pPr eaLnBrk="1" hangingPunct="1"/>
            <a:r>
              <a:rPr lang="en-US" altLang="ko-KR" sz="2000" dirty="0"/>
              <a:t>	loop  L1</a:t>
            </a:r>
          </a:p>
          <a:p>
            <a:pPr eaLnBrk="1" hangingPunct="1"/>
            <a:r>
              <a:rPr lang="en-US" altLang="ko-KR" sz="2000" dirty="0"/>
              <a:t>	exit</a:t>
            </a:r>
          </a:p>
          <a:p>
            <a:pPr eaLnBrk="1" hangingPunct="1"/>
            <a:r>
              <a:rPr lang="en-US" altLang="ko-KR" sz="2000" dirty="0"/>
              <a:t> main	ENDP</a:t>
            </a:r>
          </a:p>
          <a:p>
            <a:pPr eaLnBrk="1" hangingPunct="1"/>
            <a:r>
              <a:rPr lang="en-US" altLang="ko-KR" sz="2000" dirty="0"/>
              <a:t>END	main</a:t>
            </a:r>
          </a:p>
        </p:txBody>
      </p:sp>
    </p:spTree>
    <p:extLst>
      <p:ext uri="{BB962C8B-B14F-4D97-AF65-F5344CB8AC3E}">
        <p14:creationId xmlns:p14="http://schemas.microsoft.com/office/powerpoint/2010/main" val="27870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Jump and Loop Instructions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Copying a string</a:t>
            </a:r>
            <a:endParaRPr lang="en-US" altLang="ko-KR" sz="2200" u="sng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4867" y="2132856"/>
            <a:ext cx="743184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/>
              <a:t>.data</a:t>
            </a:r>
          </a:p>
          <a:p>
            <a:pPr eaLnBrk="1" hangingPunct="1"/>
            <a:r>
              <a:rPr lang="en-US" altLang="ko-KR" sz="2000" dirty="0"/>
              <a:t>Source	BYTE	“This is the source string”,0</a:t>
            </a:r>
          </a:p>
          <a:p>
            <a:pPr eaLnBrk="1" hangingPunct="1"/>
            <a:r>
              <a:rPr lang="en-US" altLang="ko-KR" sz="2000" dirty="0"/>
              <a:t>Target	BYTE	SIZEOF source DUP(0),0</a:t>
            </a:r>
          </a:p>
          <a:p>
            <a:pPr eaLnBrk="1" hangingPunct="1"/>
            <a:r>
              <a:rPr lang="en-US" altLang="ko-KR" sz="2000" dirty="0"/>
              <a:t>.code</a:t>
            </a:r>
          </a:p>
          <a:p>
            <a:pPr eaLnBrk="1" hangingPunct="1"/>
            <a:r>
              <a:rPr lang="en-US" altLang="ko-KR" sz="2000" dirty="0"/>
              <a:t>main	PROC</a:t>
            </a:r>
          </a:p>
          <a:p>
            <a:pPr eaLnBrk="1" hangingPunct="1"/>
            <a:r>
              <a:rPr lang="en-US" altLang="ko-KR" sz="2000" dirty="0"/>
              <a:t> 	</a:t>
            </a:r>
            <a:r>
              <a:rPr lang="en-US" altLang="ko-KR" sz="2000" dirty="0" smtClean="0"/>
              <a:t>MOV  </a:t>
            </a:r>
            <a:r>
              <a:rPr lang="en-US" altLang="ko-KR" sz="2000" dirty="0" err="1"/>
              <a:t>esi</a:t>
            </a:r>
            <a:r>
              <a:rPr lang="en-US" altLang="ko-KR" sz="2000" dirty="0"/>
              <a:t>, 0		</a:t>
            </a:r>
            <a:r>
              <a:rPr lang="en-US" altLang="ko-KR" sz="2000" dirty="0" smtClean="0"/>
              <a:t>	;</a:t>
            </a:r>
            <a:r>
              <a:rPr lang="en-US" altLang="ko-KR" sz="2000" dirty="0"/>
              <a:t>index</a:t>
            </a:r>
          </a:p>
          <a:p>
            <a:pPr eaLnBrk="1" hangingPunct="1"/>
            <a:r>
              <a:rPr lang="en-US" altLang="ko-KR" sz="2000" dirty="0"/>
              <a:t>	</a:t>
            </a:r>
            <a:r>
              <a:rPr lang="en-US" altLang="ko-KR" sz="2000" dirty="0" smtClean="0"/>
              <a:t>MOV  </a:t>
            </a:r>
            <a:r>
              <a:rPr lang="en-US" altLang="ko-KR" sz="2000" dirty="0" err="1"/>
              <a:t>ecx,SIZEOF</a:t>
            </a:r>
            <a:r>
              <a:rPr lang="en-US" altLang="ko-KR" sz="2000" dirty="0"/>
              <a:t> source	;loop counter</a:t>
            </a:r>
          </a:p>
          <a:p>
            <a:pPr eaLnBrk="1" hangingPunct="1"/>
            <a:r>
              <a:rPr lang="en-US" altLang="ko-KR" sz="2000" dirty="0"/>
              <a:t>L1:	</a:t>
            </a:r>
            <a:r>
              <a:rPr lang="en-US" altLang="ko-KR" sz="2000" dirty="0" smtClean="0"/>
              <a:t>MOV  </a:t>
            </a:r>
            <a:r>
              <a:rPr lang="en-US" altLang="ko-KR" sz="2000" dirty="0" err="1"/>
              <a:t>al,source</a:t>
            </a:r>
            <a:r>
              <a:rPr lang="en-US" altLang="ko-KR" sz="2000" dirty="0"/>
              <a:t>[</a:t>
            </a:r>
            <a:r>
              <a:rPr lang="en-US" altLang="ko-KR" sz="2000" dirty="0" err="1"/>
              <a:t>esi</a:t>
            </a:r>
            <a:r>
              <a:rPr lang="en-US" altLang="ko-KR" sz="2000" dirty="0" smtClean="0"/>
              <a:t>]	</a:t>
            </a:r>
            <a:r>
              <a:rPr lang="en-US" altLang="ko-KR" sz="2000" dirty="0"/>
              <a:t>	;get a char from source</a:t>
            </a:r>
          </a:p>
          <a:p>
            <a:pPr eaLnBrk="1" hangingPunct="1"/>
            <a:r>
              <a:rPr lang="en-US" altLang="ko-KR" sz="2000" dirty="0"/>
              <a:t>	</a:t>
            </a:r>
            <a:r>
              <a:rPr lang="en-US" altLang="ko-KR" sz="2000" dirty="0" smtClean="0"/>
              <a:t>MOV  </a:t>
            </a:r>
            <a:r>
              <a:rPr lang="en-US" altLang="ko-KR" sz="2000" dirty="0"/>
              <a:t>target[</a:t>
            </a:r>
            <a:r>
              <a:rPr lang="en-US" altLang="ko-KR" sz="2000" dirty="0" err="1"/>
              <a:t>esi</a:t>
            </a:r>
            <a:r>
              <a:rPr lang="en-US" altLang="ko-KR" sz="2000" dirty="0"/>
              <a:t>],al		;store it in the target</a:t>
            </a:r>
          </a:p>
          <a:p>
            <a:pPr eaLnBrk="1" hangingPunct="1"/>
            <a:r>
              <a:rPr lang="en-US" altLang="ko-KR" sz="2000" dirty="0"/>
              <a:t>	</a:t>
            </a:r>
            <a:r>
              <a:rPr lang="en-US" altLang="ko-KR" sz="2000" dirty="0" smtClean="0"/>
              <a:t>INC    </a:t>
            </a:r>
            <a:r>
              <a:rPr lang="en-US" altLang="ko-KR" sz="2000" dirty="0" err="1"/>
              <a:t>esi</a:t>
            </a:r>
            <a:endParaRPr lang="en-US" altLang="ko-KR" sz="2000" dirty="0"/>
          </a:p>
          <a:p>
            <a:pPr eaLnBrk="1" hangingPunct="1"/>
            <a:r>
              <a:rPr lang="en-US" altLang="ko-KR" sz="2000" dirty="0"/>
              <a:t>	</a:t>
            </a:r>
            <a:r>
              <a:rPr lang="en-US" altLang="ko-KR" sz="2000" dirty="0" smtClean="0"/>
              <a:t>LOOP  </a:t>
            </a:r>
            <a:r>
              <a:rPr lang="en-US" altLang="ko-KR" sz="2000" dirty="0"/>
              <a:t>L1</a:t>
            </a:r>
          </a:p>
          <a:p>
            <a:pPr eaLnBrk="1" hangingPunct="1"/>
            <a:r>
              <a:rPr lang="en-US" altLang="ko-KR" sz="2000" dirty="0"/>
              <a:t>	exit</a:t>
            </a:r>
          </a:p>
          <a:p>
            <a:pPr eaLnBrk="1" hangingPunct="1"/>
            <a:r>
              <a:rPr lang="en-US" altLang="ko-KR" sz="2000" dirty="0"/>
              <a:t> main	ENDP</a:t>
            </a:r>
          </a:p>
          <a:p>
            <a:pPr eaLnBrk="1" hangingPunct="1"/>
            <a:r>
              <a:rPr lang="en-US" altLang="ko-KR" sz="2000" dirty="0"/>
              <a:t>END	main</a:t>
            </a:r>
          </a:p>
        </p:txBody>
      </p:sp>
    </p:spTree>
    <p:extLst>
      <p:ext uri="{BB962C8B-B14F-4D97-AF65-F5344CB8AC3E}">
        <p14:creationId xmlns:p14="http://schemas.microsoft.com/office/powerpoint/2010/main" val="35253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0151B20A-9466-403D-8694-64EF25ED1083}" type="slidenum">
              <a:rPr lang="en-US" altLang="ko-KR"/>
              <a:pPr>
                <a:defRPr/>
              </a:pPr>
              <a:t>48</a:t>
            </a:fld>
            <a:endParaRPr lang="en-US" altLang="ko-KR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Operand types</a:t>
            </a:r>
          </a:p>
          <a:p>
            <a:pPr eaLnBrk="1" hangingPunct="1"/>
            <a:r>
              <a:rPr lang="en-US" altLang="ko-KR" smtClean="0"/>
              <a:t>Basic arithmetic instructions</a:t>
            </a:r>
          </a:p>
          <a:p>
            <a:pPr eaLnBrk="1" hangingPunct="1"/>
            <a:r>
              <a:rPr lang="en-US" altLang="ko-KR" smtClean="0"/>
              <a:t>Status flags</a:t>
            </a:r>
          </a:p>
          <a:p>
            <a:pPr eaLnBrk="1" hangingPunct="1"/>
            <a:r>
              <a:rPr lang="en-US" altLang="ko-KR" smtClean="0"/>
              <a:t>Operators</a:t>
            </a:r>
          </a:p>
          <a:p>
            <a:pPr lvl="1" eaLnBrk="1" hangingPunct="1"/>
            <a:r>
              <a:rPr lang="en-US" altLang="ko-KR" smtClean="0"/>
              <a:t>OFFSET, PTR, TYPE</a:t>
            </a:r>
          </a:p>
          <a:p>
            <a:pPr lvl="1" eaLnBrk="1" hangingPunct="1"/>
            <a:r>
              <a:rPr lang="en-US" altLang="ko-KR" smtClean="0"/>
              <a:t>LENGTHOF, SIZEOF</a:t>
            </a:r>
          </a:p>
          <a:p>
            <a:pPr eaLnBrk="1" hangingPunct="1"/>
            <a:r>
              <a:rPr lang="en-US" altLang="ko-KR" smtClean="0"/>
              <a:t>Using loops &amp; program examples</a:t>
            </a:r>
          </a:p>
        </p:txBody>
      </p:sp>
    </p:spTree>
    <p:extLst>
      <p:ext uri="{BB962C8B-B14F-4D97-AF65-F5344CB8AC3E}">
        <p14:creationId xmlns:p14="http://schemas.microsoft.com/office/powerpoint/2010/main" val="29525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5792A36F-BE99-43B5-92B9-CE0FDDF56DE6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Data Transfer Instructions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28800"/>
            <a:ext cx="8686800" cy="5076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Direct memory operands</a:t>
            </a:r>
          </a:p>
          <a:p>
            <a:pPr lvl="1" eaLnBrk="1" hangingPunct="1"/>
            <a:r>
              <a:rPr lang="en-US" altLang="ko-KR" dirty="0" smtClean="0"/>
              <a:t>Variable name: reference to offsets in memory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.data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var1	BYTE	10h	; if var1 is located at 10400h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accessing var1 </a:t>
            </a:r>
            <a:r>
              <a:rPr lang="en-US" altLang="ko-KR" dirty="0" smtClean="0">
                <a:sym typeface="Wingdings" pitchFamily="2" charset="2"/>
              </a:rPr>
              <a:t> MOV al, var1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>
                <a:sym typeface="Wingdings" pitchFamily="2" charset="2"/>
              </a:rPr>
              <a:t>                             MOV al, [00010400] </a:t>
            </a: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Assembler convert </a:t>
            </a:r>
            <a:r>
              <a:rPr lang="en-US" altLang="ko-KR" u="sng" dirty="0" smtClean="0"/>
              <a:t>a name to its numeric offset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MOV  al, var1  </a:t>
            </a:r>
            <a:r>
              <a:rPr lang="en-US" altLang="ko-KR" dirty="0" smtClean="0">
                <a:sym typeface="Wingdings" pitchFamily="2" charset="2"/>
              </a:rPr>
              <a:t> MOV  al, [00010400]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1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295D2537-7731-4AD3-81DA-63EA876F57C0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MOVE Instructions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/>
              <a:t>MOV </a:t>
            </a:r>
            <a:r>
              <a:rPr lang="en-US" altLang="ko-KR" sz="2800" dirty="0" err="1" smtClean="0"/>
              <a:t>dest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src</a:t>
            </a:r>
            <a:endParaRPr lang="en-US" altLang="ko-KR" sz="2800" dirty="0" smtClean="0"/>
          </a:p>
          <a:p>
            <a:pPr lvl="1" eaLnBrk="1" hangingPunct="1"/>
            <a:r>
              <a:rPr lang="en-US" altLang="ko-KR" sz="2100" u="sng" dirty="0" smtClean="0"/>
              <a:t>Both operands must be the </a:t>
            </a:r>
            <a:r>
              <a:rPr lang="en-US" altLang="ko-KR" sz="2100" i="1" u="sng" dirty="0" smtClean="0"/>
              <a:t>same</a:t>
            </a:r>
            <a:r>
              <a:rPr lang="en-US" altLang="ko-KR" sz="2100" u="sng" dirty="0" smtClean="0"/>
              <a:t> size</a:t>
            </a:r>
          </a:p>
          <a:p>
            <a:pPr lvl="1" eaLnBrk="1" hangingPunct="1"/>
            <a:r>
              <a:rPr lang="en-US" altLang="ko-KR" sz="2100" dirty="0" smtClean="0"/>
              <a:t>Both operands cannot be memory operands</a:t>
            </a:r>
          </a:p>
          <a:p>
            <a:pPr lvl="1" eaLnBrk="1" hangingPunct="1"/>
            <a:r>
              <a:rPr lang="en-US" altLang="ko-KR" sz="2100" dirty="0" smtClean="0"/>
              <a:t>CS, EIP, &amp; IP cannot be the </a:t>
            </a:r>
            <a:r>
              <a:rPr lang="en-US" altLang="ko-KR" sz="2100" dirty="0" err="1" smtClean="0"/>
              <a:t>dest</a:t>
            </a:r>
            <a:endParaRPr lang="en-US" altLang="ko-KR" sz="2100" dirty="0" smtClean="0"/>
          </a:p>
          <a:p>
            <a:pPr lvl="1" eaLnBrk="1" hangingPunct="1"/>
            <a:r>
              <a:rPr lang="en-US" altLang="ko-KR" sz="2100" dirty="0" smtClean="0"/>
              <a:t>Immediate value cannot be moved to a segment register</a:t>
            </a:r>
          </a:p>
          <a:p>
            <a:pPr lvl="1" eaLnBrk="1" hangingPunct="1"/>
            <a:r>
              <a:rPr lang="en-US" altLang="ko-KR" sz="2100" dirty="0" smtClean="0"/>
              <a:t>MOV </a:t>
            </a:r>
            <a:r>
              <a:rPr lang="en-US" altLang="ko-KR" sz="2100" dirty="0" err="1" smtClean="0"/>
              <a:t>reg</a:t>
            </a:r>
            <a:r>
              <a:rPr lang="en-US" altLang="ko-KR" sz="2100" dirty="0" smtClean="0"/>
              <a:t>/</a:t>
            </a:r>
            <a:r>
              <a:rPr lang="en-US" altLang="ko-KR" sz="2100" dirty="0" err="1" smtClean="0"/>
              <a:t>mem,reg</a:t>
            </a:r>
            <a:r>
              <a:rPr lang="en-US" altLang="ko-KR" sz="2100" dirty="0" smtClean="0"/>
              <a:t>/</a:t>
            </a:r>
            <a:r>
              <a:rPr lang="en-US" altLang="ko-KR" sz="2100" dirty="0" err="1" smtClean="0"/>
              <a:t>mem</a:t>
            </a:r>
            <a:r>
              <a:rPr lang="en-US" altLang="ko-KR" sz="2100" dirty="0" smtClean="0"/>
              <a:t>/</a:t>
            </a:r>
            <a:r>
              <a:rPr lang="en-US" altLang="ko-KR" sz="2100" dirty="0" err="1" smtClean="0"/>
              <a:t>imm</a:t>
            </a:r>
            <a:endParaRPr lang="en-US" altLang="ko-KR" sz="2100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2100" dirty="0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371600" y="4077072"/>
            <a:ext cx="457200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20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   MOV	</a:t>
            </a:r>
            <a:r>
              <a:rPr lang="en-US" altLang="ko-KR" sz="2000" dirty="0" err="1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reg,reg</a:t>
            </a:r>
            <a:endParaRPr lang="en-US" altLang="ko-KR" sz="2000" dirty="0">
              <a:solidFill>
                <a:srgbClr val="002060"/>
              </a:solidFill>
              <a:latin typeface="Trebuchet MS" pitchFamily="34" charset="0"/>
              <a:ea typeface="개성체" pitchFamily="18" charset="-127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20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   MOV 	</a:t>
            </a:r>
            <a:r>
              <a:rPr lang="en-US" altLang="ko-KR" sz="2000" dirty="0" err="1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mem,reg</a:t>
            </a:r>
            <a:endParaRPr lang="en-US" altLang="ko-KR" sz="2000" dirty="0">
              <a:solidFill>
                <a:srgbClr val="002060"/>
              </a:solidFill>
              <a:latin typeface="Trebuchet MS" pitchFamily="34" charset="0"/>
              <a:ea typeface="개성체" pitchFamily="18" charset="-127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20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   MOV	</a:t>
            </a:r>
            <a:r>
              <a:rPr lang="en-US" altLang="ko-KR" sz="2000" dirty="0" err="1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reg,mem</a:t>
            </a:r>
            <a:endParaRPr lang="en-US" altLang="ko-KR" sz="2000" dirty="0">
              <a:solidFill>
                <a:srgbClr val="002060"/>
              </a:solidFill>
              <a:latin typeface="Trebuchet MS" pitchFamily="34" charset="0"/>
              <a:ea typeface="개성체" pitchFamily="18" charset="-127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20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   MOV	</a:t>
            </a:r>
            <a:r>
              <a:rPr lang="en-US" altLang="ko-KR" sz="2000" dirty="0" err="1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mem,immed</a:t>
            </a:r>
            <a:endParaRPr lang="en-US" altLang="ko-KR" sz="2000" dirty="0">
              <a:solidFill>
                <a:srgbClr val="002060"/>
              </a:solidFill>
              <a:latin typeface="Trebuchet MS" pitchFamily="34" charset="0"/>
              <a:ea typeface="개성체" pitchFamily="18" charset="-127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95000"/>
              <a:buFont typeface="Wingdings 2" pitchFamily="18" charset="2"/>
              <a:buNone/>
            </a:pPr>
            <a:r>
              <a:rPr lang="en-US" altLang="ko-KR" sz="2000" dirty="0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   MOV	</a:t>
            </a:r>
            <a:r>
              <a:rPr lang="en-US" altLang="ko-KR" sz="2000" dirty="0" err="1">
                <a:solidFill>
                  <a:srgbClr val="002060"/>
                </a:solidFill>
                <a:latin typeface="Trebuchet MS" pitchFamily="34" charset="0"/>
                <a:ea typeface="개성체" pitchFamily="18" charset="-127"/>
              </a:rPr>
              <a:t>reg,immed</a:t>
            </a:r>
            <a:endParaRPr lang="en-US" altLang="ko-KR" sz="2000" dirty="0">
              <a:solidFill>
                <a:srgbClr val="002060"/>
              </a:solidFill>
              <a:latin typeface="Trebuchet MS" pitchFamily="34" charset="0"/>
              <a:ea typeface="개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0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A43374C7-4092-4168-BAD6-86A9B9A25F0E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MOVE Instructions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133056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Memory to memory move</a:t>
            </a:r>
            <a:endParaRPr lang="en-US" altLang="ko-KR" sz="2100" u="sng" dirty="0" smtClean="0"/>
          </a:p>
          <a:p>
            <a:pPr lvl="1" eaLnBrk="1" hangingPunct="1"/>
            <a:r>
              <a:rPr lang="en-US" altLang="ko-KR" sz="2400" u="sng" dirty="0" smtClean="0"/>
              <a:t>No direct memory to memory  move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/>
              <a:t>     .data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/>
              <a:t>      var1	word xxx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/>
              <a:t>      var2	word </a:t>
            </a:r>
            <a:r>
              <a:rPr lang="en-US" altLang="ko-KR" sz="2400" dirty="0" err="1" smtClean="0"/>
              <a:t>yyy</a:t>
            </a:r>
            <a:endParaRPr lang="en-US" altLang="ko-KR" sz="2400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/>
              <a:t>     .code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2400" dirty="0" smtClean="0"/>
              <a:t>  MOV ax, var1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2400" dirty="0" smtClean="0"/>
              <a:t>  MOV var2, ax</a:t>
            </a:r>
          </a:p>
        </p:txBody>
      </p:sp>
    </p:spTree>
    <p:extLst>
      <p:ext uri="{BB962C8B-B14F-4D97-AF65-F5344CB8AC3E}">
        <p14:creationId xmlns:p14="http://schemas.microsoft.com/office/powerpoint/2010/main" val="42246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A43374C7-4092-4168-BAD6-86A9B9A25F0E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MOVE Instructions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5000"/>
            </a:pPr>
            <a:r>
              <a:rPr lang="en-US" altLang="ko-KR" sz="22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MOV Instruction  (EX)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b="1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.</a:t>
            </a: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data 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count     BYTE   10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total      WORD      4126h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900" dirty="0" err="1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bigVal</a:t>
            </a: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   DWORD    12345678h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.code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900" dirty="0" smtClean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MOV      </a:t>
            </a: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al,  </a:t>
            </a:r>
            <a:r>
              <a:rPr lang="en-US" altLang="ko-KR" sz="1900" dirty="0" err="1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bl</a:t>
            </a:r>
            <a:r>
              <a:rPr lang="en-US" altLang="ko-KR" sz="19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   ;   8-bit register to register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900" dirty="0" smtClean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MOV      </a:t>
            </a:r>
            <a:r>
              <a:rPr lang="en-US" altLang="ko-KR" sz="1900" dirty="0" err="1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bl</a:t>
            </a: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,  count       </a:t>
            </a:r>
            <a:r>
              <a:rPr lang="en-US" altLang="ko-KR" sz="1900" dirty="0">
                <a:latin typeface="Trebuchet MS" pitchFamily="34" charset="0"/>
                <a:ea typeface="개성체" pitchFamily="18" charset="-127"/>
              </a:rPr>
              <a:t>;</a:t>
            </a: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  </a:t>
            </a:r>
            <a:r>
              <a:rPr lang="en-US" altLang="ko-KR" sz="19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8-bit memory to register</a:t>
            </a:r>
            <a:endParaRPr lang="en-US" altLang="ko-KR" sz="1900" dirty="0">
              <a:solidFill>
                <a:srgbClr val="FF0000"/>
              </a:solidFill>
              <a:latin typeface="Trebuchet MS" pitchFamily="34" charset="0"/>
              <a:ea typeface="개성체" pitchFamily="18" charset="-127"/>
            </a:endParaRP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900" dirty="0" smtClean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MOV      </a:t>
            </a: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dx,  1234h</a:t>
            </a:r>
            <a:r>
              <a:rPr lang="en-US" altLang="ko-KR" sz="19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;  16-bit immediate  to register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</a:t>
            </a:r>
            <a:r>
              <a:rPr lang="en-US" altLang="ko-KR" sz="1900" dirty="0" smtClean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MOV      </a:t>
            </a:r>
            <a:r>
              <a:rPr lang="en-US" altLang="ko-KR" sz="1900" dirty="0" err="1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eax</a:t>
            </a: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, </a:t>
            </a:r>
            <a:r>
              <a:rPr lang="en-US" altLang="ko-KR" sz="1900" dirty="0" err="1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bigVal</a:t>
            </a:r>
            <a:r>
              <a:rPr lang="en-US" altLang="ko-KR" sz="19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;   32-bit memory to register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Type Checking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</a:pPr>
            <a:r>
              <a:rPr lang="en-US" altLang="ko-KR" sz="19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an </a:t>
            </a:r>
            <a:r>
              <a:rPr lang="en-US" altLang="ko-KR" sz="19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error results if the types are not matched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.data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count   WORD   20h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.code</a:t>
            </a:r>
          </a:p>
          <a:p>
            <a:pPr marL="1600200"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None/>
            </a:pPr>
            <a:r>
              <a:rPr lang="en-US" altLang="ko-KR" sz="1900" u="sng" dirty="0" smtClean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MOV   </a:t>
            </a:r>
            <a:r>
              <a:rPr lang="en-US" altLang="ko-KR" sz="1900" u="sng" dirty="0">
                <a:solidFill>
                  <a:srgbClr val="FF0000"/>
                </a:solidFill>
                <a:latin typeface="Trebuchet MS" pitchFamily="34" charset="0"/>
                <a:ea typeface="개성체" pitchFamily="18" charset="-127"/>
              </a:rPr>
              <a:t>al,  count</a:t>
            </a:r>
            <a:r>
              <a:rPr lang="en-US" altLang="ko-KR" sz="19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          ; error: operand size must match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667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/>
              <a:t>CS4-</a:t>
            </a:r>
            <a:fld id="{BE02C85D-D485-4923-AB44-B59D271E5A44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MOVE Instructions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096" y="1268760"/>
            <a:ext cx="8153400" cy="59046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Zero/sign extension of integers</a:t>
            </a:r>
          </a:p>
          <a:p>
            <a:pPr lvl="1" eaLnBrk="1" hangingPunct="1"/>
            <a:r>
              <a:rPr lang="en-US" altLang="ko-KR" sz="2000" dirty="0" smtClean="0"/>
              <a:t>Count (unsigned 16-bits) move into ECX: zero extended</a:t>
            </a:r>
          </a:p>
          <a:p>
            <a:pPr lvl="1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     .data</a:t>
            </a:r>
          </a:p>
          <a:p>
            <a:pPr lvl="1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      count	WORD   1</a:t>
            </a:r>
          </a:p>
          <a:p>
            <a:pPr lvl="1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     .code</a:t>
            </a:r>
          </a:p>
          <a:p>
            <a:pPr lvl="2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MOV </a:t>
            </a:r>
            <a:r>
              <a:rPr lang="en-US" altLang="ko-KR" sz="2400" dirty="0" err="1" smtClean="0"/>
              <a:t>ecx</a:t>
            </a:r>
            <a:r>
              <a:rPr lang="en-US" altLang="ko-KR" sz="2400" dirty="0" smtClean="0"/>
              <a:t>, 0</a:t>
            </a:r>
          </a:p>
          <a:p>
            <a:pPr lvl="2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MOV </a:t>
            </a:r>
            <a:r>
              <a:rPr lang="en-US" altLang="ko-KR" sz="2400" dirty="0" err="1" smtClean="0"/>
              <a:t>cx,count</a:t>
            </a:r>
            <a:endParaRPr lang="en-US" altLang="ko-KR" sz="2400" dirty="0" smtClean="0"/>
          </a:p>
          <a:p>
            <a:pPr lvl="1" eaLnBrk="1" hangingPunct="1"/>
            <a:r>
              <a:rPr lang="en-US" altLang="ko-KR" sz="2000" dirty="0" smtClean="0"/>
              <a:t>Count (signed 16-bits) move into ECX: zero/sign extended</a:t>
            </a:r>
          </a:p>
          <a:p>
            <a:pPr lvl="1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1800" dirty="0" smtClean="0"/>
              <a:t>   </a:t>
            </a:r>
            <a:r>
              <a:rPr lang="en-US" altLang="ko-KR" sz="2400" dirty="0" smtClean="0"/>
              <a:t>  .data</a:t>
            </a:r>
          </a:p>
          <a:p>
            <a:pPr lvl="1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scount</a:t>
            </a:r>
            <a:r>
              <a:rPr lang="en-US" altLang="ko-KR" sz="2400" dirty="0" smtClean="0"/>
              <a:t>	sword   -16	;FFF0h (-16)</a:t>
            </a:r>
          </a:p>
          <a:p>
            <a:pPr lvl="1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     .code</a:t>
            </a:r>
          </a:p>
          <a:p>
            <a:pPr lvl="2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MOV </a:t>
            </a:r>
            <a:r>
              <a:rPr lang="en-US" altLang="ko-KR" sz="2400" dirty="0" err="1" smtClean="0"/>
              <a:t>ecx</a:t>
            </a:r>
            <a:r>
              <a:rPr lang="en-US" altLang="ko-KR" sz="2400" dirty="0" smtClean="0"/>
              <a:t>, 0</a:t>
            </a:r>
          </a:p>
          <a:p>
            <a:pPr lvl="2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MOV </a:t>
            </a:r>
            <a:r>
              <a:rPr lang="en-US" altLang="ko-KR" sz="2400" dirty="0" err="1" smtClean="0"/>
              <a:t>cx,scount</a:t>
            </a:r>
            <a:r>
              <a:rPr lang="en-US" altLang="ko-KR" sz="2400" dirty="0" smtClean="0"/>
              <a:t>		</a:t>
            </a:r>
            <a:r>
              <a:rPr lang="en-US" altLang="ko-KR" sz="2400" dirty="0" smtClean="0"/>
              <a:t>;</a:t>
            </a:r>
          </a:p>
          <a:p>
            <a:pPr lvl="2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MOV ecx,0FFFFFFFFh</a:t>
            </a:r>
          </a:p>
          <a:p>
            <a:pPr lvl="2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altLang="ko-KR" sz="2400" dirty="0" smtClean="0"/>
              <a:t>MOV </a:t>
            </a:r>
            <a:r>
              <a:rPr lang="en-US" altLang="ko-KR" sz="2400" dirty="0" err="1" smtClean="0"/>
              <a:t>cx,scount</a:t>
            </a:r>
            <a:r>
              <a:rPr lang="en-US" altLang="ko-KR" sz="2400" dirty="0" smtClean="0"/>
              <a:t>		</a:t>
            </a:r>
            <a:r>
              <a:rPr lang="en-US" altLang="ko-KR" sz="2400" dirty="0" smtClean="0"/>
              <a:t>;</a:t>
            </a:r>
            <a:endParaRPr lang="en-US" altLang="ko-KR" sz="2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716016" y="5805264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prstClr val="black"/>
                </a:solidFill>
                <a:latin typeface="Tw Cen MT"/>
                <a:ea typeface="HY얕은샘물M"/>
              </a:rPr>
              <a:t>ECX = 0000FFF0h (+65520)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16016" y="6453336"/>
            <a:ext cx="299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prstClr val="black"/>
                </a:solidFill>
                <a:latin typeface="Tw Cen MT"/>
                <a:ea typeface="HY얕은샘물M"/>
              </a:rPr>
              <a:t>ECX = FFFFFFF0h (-16)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43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7951</TotalTime>
  <Words>2168</Words>
  <Application>Microsoft Office PowerPoint</Application>
  <PresentationFormat>화면 슬라이드 쇼(4:3)</PresentationFormat>
  <Paragraphs>707</Paragraphs>
  <Slides>48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0" baseType="lpstr">
      <vt:lpstr>가을</vt:lpstr>
      <vt:lpstr>VISIO</vt:lpstr>
      <vt:lpstr>Chapter 4: data transfers, addressing, and arithmetic</vt:lpstr>
      <vt:lpstr>Agenda</vt:lpstr>
      <vt:lpstr>Chapter Overview</vt:lpstr>
      <vt:lpstr>Data Transfer Instructions</vt:lpstr>
      <vt:lpstr>Data Transfer Instructions</vt:lpstr>
      <vt:lpstr>MOVE Instructions</vt:lpstr>
      <vt:lpstr>MOVE Instructions</vt:lpstr>
      <vt:lpstr>MOVE Instructions</vt:lpstr>
      <vt:lpstr>MOVE Instructions</vt:lpstr>
      <vt:lpstr>MOVE Instructions</vt:lpstr>
      <vt:lpstr>MOVE Instructions</vt:lpstr>
      <vt:lpstr>LAHF/SAHF Instructions</vt:lpstr>
      <vt:lpstr>XCHG Instructions</vt:lpstr>
      <vt:lpstr>Direct-Offset Operands</vt:lpstr>
      <vt:lpstr>Direct-Offset Operands</vt:lpstr>
      <vt:lpstr>Direct-Offset Operands</vt:lpstr>
      <vt:lpstr>Chapter Overview</vt:lpstr>
      <vt:lpstr>Arithmetic Instructions</vt:lpstr>
      <vt:lpstr>Arithmetic Instructions</vt:lpstr>
      <vt:lpstr>Arithmetic Instructions</vt:lpstr>
      <vt:lpstr>Arithmetic Instructions</vt:lpstr>
      <vt:lpstr>Flags affected by Arithmetic</vt:lpstr>
      <vt:lpstr>Flags affected by Arithmetic</vt:lpstr>
      <vt:lpstr>Flags affected by Arithmetic</vt:lpstr>
      <vt:lpstr>Flags affected by Arithmetic</vt:lpstr>
      <vt:lpstr>1. Direct-Offset Addressing (Chap. 4 Prog. Exe. 4)</vt:lpstr>
      <vt:lpstr>2. Arithmetic Expression (Chap. 4 Prog. Exe. 7)</vt:lpstr>
      <vt:lpstr>3. Reverse an Array (Chap. 4 Prog. Exe. 5)</vt:lpstr>
      <vt:lpstr>Chapter Overview</vt:lpstr>
      <vt:lpstr>Data-Related Operators and Directives</vt:lpstr>
      <vt:lpstr>Operators and Expressions</vt:lpstr>
      <vt:lpstr>Operators and Expressions</vt:lpstr>
      <vt:lpstr>Operators and Expressions</vt:lpstr>
      <vt:lpstr>Operators and Expressions</vt:lpstr>
      <vt:lpstr>Operators and Expressions</vt:lpstr>
      <vt:lpstr>Operators and Expressions</vt:lpstr>
      <vt:lpstr>Chapter Overview</vt:lpstr>
      <vt:lpstr>Indirect Addressing (Real Addr Mode)</vt:lpstr>
      <vt:lpstr>Indirect Addressing</vt:lpstr>
      <vt:lpstr>Indirect Addressing</vt:lpstr>
      <vt:lpstr>Indirect Addressing</vt:lpstr>
      <vt:lpstr>Chapter Overview</vt:lpstr>
      <vt:lpstr>Jump and Loop Instructions</vt:lpstr>
      <vt:lpstr>Jump and Loop Instructions</vt:lpstr>
      <vt:lpstr>Jump and Loop Instructions</vt:lpstr>
      <vt:lpstr>Jump and Loop Instructions</vt:lpstr>
      <vt:lpstr>Jump and Loop Instructions</vt:lpstr>
      <vt:lpstr>Summary</vt:lpstr>
    </vt:vector>
  </TitlesOfParts>
  <Company>병렬처리연구실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1. Introduction</dc:title>
  <dc:creator>김신덕</dc:creator>
  <cp:lastModifiedBy>Registered User</cp:lastModifiedBy>
  <cp:revision>206</cp:revision>
  <dcterms:created xsi:type="dcterms:W3CDTF">2000-02-11T06:42:51Z</dcterms:created>
  <dcterms:modified xsi:type="dcterms:W3CDTF">2015-04-14T05:46:09Z</dcterms:modified>
</cp:coreProperties>
</file>