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369" r:id="rId3"/>
    <p:sldId id="370" r:id="rId4"/>
    <p:sldId id="371" r:id="rId5"/>
    <p:sldId id="372" r:id="rId6"/>
    <p:sldId id="373" r:id="rId7"/>
    <p:sldId id="374" r:id="rId8"/>
    <p:sldId id="404" r:id="rId9"/>
    <p:sldId id="375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89" r:id="rId31"/>
    <p:sldId id="390" r:id="rId32"/>
    <p:sldId id="391" r:id="rId33"/>
    <p:sldId id="392" r:id="rId34"/>
    <p:sldId id="393" r:id="rId35"/>
    <p:sldId id="394" r:id="rId36"/>
    <p:sldId id="395" r:id="rId37"/>
    <p:sldId id="396" r:id="rId3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99"/>
    <a:srgbClr val="FFFFCC"/>
    <a:srgbClr val="69FBF4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864" autoAdjust="0"/>
    <p:restoredTop sz="96223" autoAdjust="0"/>
  </p:normalViewPr>
  <p:slideViewPr>
    <p:cSldViewPr>
      <p:cViewPr>
        <p:scale>
          <a:sx n="75" d="100"/>
          <a:sy n="75" d="100"/>
        </p:scale>
        <p:origin x="-4572" y="-23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C8D693A-702A-4704-B957-2B03E2B945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9715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0F9885A7-DCD2-4229-B2F3-426D14311C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0613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9885A7-DCD2-4229-B2F3-426D14311C04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224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4CA0C64-28DA-4783-B82F-5C9D12CFD14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CS1-</a:t>
            </a:r>
            <a:fld id="{7A4C6D23-204F-4367-A879-4577F6EE5BE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CS1-</a:t>
            </a:r>
            <a:fld id="{E838552C-3E0D-4D3C-9529-C1D42E9966B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0"/>
            <a:ext cx="8153400" cy="533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28600" y="609600"/>
            <a:ext cx="4267200" cy="5943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4267200" cy="5943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CS5-</a:t>
            </a:r>
            <a:fld id="{356497AF-CD6D-4DE2-AC2E-5407D91E3E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597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9663DEC-24DB-4DE5-A269-6F93E30A67A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ko-KR" smtClean="0"/>
              <a:t>CS1-</a:t>
            </a:r>
            <a:fld id="{DF312EC3-70B9-4FAC-ACC6-0E971E9C7CD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ko-KR" smtClean="0"/>
              <a:t>CS1-</a:t>
            </a:r>
            <a:fld id="{12D08AEB-8EE5-4E2C-9135-26B7CE201F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dirty="0" smtClean="0"/>
              <a:t>CS1-</a:t>
            </a:r>
            <a:fld id="{A17F3FB5-0236-4582-B421-B997C03DCB5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72A05BC4-DF5C-4887-8720-7395737157A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1D5A8C8E-BE81-4001-949D-69285FA30A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DF095F6F-95AF-4775-B973-5CA2B721D60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CD51BE42-CD22-45DF-B08C-A50A7E1F22B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Text Box 11"/>
          <p:cNvSpPr txBox="1">
            <a:spLocks noChangeArrowheads="1"/>
          </p:cNvSpPr>
          <p:nvPr userDrawn="1"/>
        </p:nvSpPr>
        <p:spPr bwMode="auto">
          <a:xfrm>
            <a:off x="303213" y="6564313"/>
            <a:ext cx="1289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1" i="1"/>
              <a:t>Computer Systems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5656" y="1628800"/>
            <a:ext cx="6840760" cy="18288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Chapter </a:t>
            </a:r>
            <a:r>
              <a:rPr lang="en-US" altLang="ko-KR" dirty="0" smtClean="0">
                <a:ea typeface="굴림" charset="-127"/>
              </a:rPr>
              <a:t>5: procedures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648" y="3933056"/>
            <a:ext cx="6400800" cy="20574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Computer Systems (CSI2107-02)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YONSEI UNIVERSITY</a:t>
            </a:r>
          </a:p>
          <a:p>
            <a:pPr eaLnBrk="1" hangingPunct="1"/>
            <a:r>
              <a:rPr lang="en-US" altLang="ko-KR" dirty="0" smtClean="0"/>
              <a:t>Spring 2015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286000" y="6027003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(Courtesy of Prof. Shin-Dug Kim in YU</a:t>
            </a:r>
          </a:p>
          <a:p>
            <a:r>
              <a:rPr lang="en-US" altLang="ko-KR" dirty="0" smtClean="0"/>
              <a:t>and Textbook Author)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Example 1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2131368" y="2468488"/>
            <a:ext cx="5257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>
                <a:latin typeface="Courier New" pitchFamily="49" charset="0"/>
                <a:ea typeface="굴림" charset="-127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>
                <a:latin typeface="Courier New" pitchFamily="49" charset="0"/>
                <a:ea typeface="굴림" charset="-127"/>
              </a:rPr>
              <a:t>	call Clrscr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>
                <a:latin typeface="Courier New" pitchFamily="49" charset="0"/>
                <a:ea typeface="굴림" charset="-127"/>
              </a:rPr>
              <a:t>	mov  eax,500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>
                <a:latin typeface="Courier New" pitchFamily="49" charset="0"/>
                <a:ea typeface="굴림" charset="-127"/>
              </a:rPr>
              <a:t>	call Delay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>
                <a:latin typeface="Courier New" pitchFamily="49" charset="0"/>
                <a:ea typeface="굴림" charset="-127"/>
              </a:rPr>
              <a:t>	call DumpRegs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683568" y="1401688"/>
            <a:ext cx="7696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ea typeface="굴림" charset="-127"/>
              </a:rPr>
              <a:t>Clear the screen, delay the program for 500 milliseconds, and dump the registers and flags.</a:t>
            </a:r>
          </a:p>
        </p:txBody>
      </p:sp>
      <p:grpSp>
        <p:nvGrpSpPr>
          <p:cNvPr id="79879" name="Group 7"/>
          <p:cNvGrpSpPr>
            <a:grpSpLocks/>
          </p:cNvGrpSpPr>
          <p:nvPr/>
        </p:nvGrpSpPr>
        <p:grpSpPr bwMode="auto">
          <a:xfrm>
            <a:off x="457200" y="4038600"/>
            <a:ext cx="7620000" cy="1619250"/>
            <a:chOff x="288" y="2688"/>
            <a:chExt cx="4800" cy="1020"/>
          </a:xfrm>
        </p:grpSpPr>
        <p:sp>
          <p:nvSpPr>
            <p:cNvPr id="79877" name="Text Box 5"/>
            <p:cNvSpPr txBox="1">
              <a:spLocks noChangeArrowheads="1"/>
            </p:cNvSpPr>
            <p:nvPr/>
          </p:nvSpPr>
          <p:spPr bwMode="auto">
            <a:xfrm>
              <a:off x="576" y="3024"/>
              <a:ext cx="4512" cy="68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ko-KR" sz="1700" b="1">
                  <a:latin typeface="Courier New" pitchFamily="49" charset="0"/>
                  <a:ea typeface="굴림" charset="-127"/>
                </a:rPr>
                <a:t>EAX=00000613 EBX=00000000 ECX=000000FF EDX=00000000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ko-KR" sz="1700" b="1">
                  <a:latin typeface="Courier New" pitchFamily="49" charset="0"/>
                  <a:ea typeface="굴림" charset="-127"/>
                </a:rPr>
                <a:t>ESI=00000000 EDI=00000100 EBP=0000091E ESP=000000F6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ko-KR" sz="1700" b="1">
                  <a:latin typeface="Courier New" pitchFamily="49" charset="0"/>
                  <a:ea typeface="굴림" charset="-127"/>
                </a:rPr>
                <a:t>EIP=00401026 EFL=00000286 CF=0 SF=1 ZF=0 OF=0</a:t>
              </a:r>
            </a:p>
          </p:txBody>
        </p:sp>
        <p:sp>
          <p:nvSpPr>
            <p:cNvPr id="79878" name="Text Box 6"/>
            <p:cNvSpPr txBox="1">
              <a:spLocks noChangeArrowheads="1"/>
            </p:cNvSpPr>
            <p:nvPr/>
          </p:nvSpPr>
          <p:spPr bwMode="auto">
            <a:xfrm>
              <a:off x="288" y="2688"/>
              <a:ext cx="1776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tx2"/>
                  </a:solidFill>
                  <a:ea typeface="굴림" charset="-127"/>
                </a:rPr>
                <a:t>Sample output: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A17F3FB5-0236-4582-B421-B997C03DCB54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602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Example 2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1600200" y="2731368"/>
            <a:ext cx="6096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>
                <a:latin typeface="Courier New" pitchFamily="49" charset="0"/>
                <a:ea typeface="굴림" charset="-127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>
                <a:latin typeface="Courier New" pitchFamily="49" charset="0"/>
                <a:ea typeface="굴림" charset="-127"/>
              </a:rPr>
              <a:t>str1 BYTE "Assembly language is easy!",0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ko-KR" sz="1800" b="1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>
                <a:latin typeface="Courier New" pitchFamily="49" charset="0"/>
                <a:ea typeface="굴림" charset="-127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800" b="1" dirty="0" err="1">
                <a:latin typeface="Courier New" pitchFamily="49" charset="0"/>
                <a:ea typeface="굴림" charset="-127"/>
              </a:rPr>
              <a:t>mov</a:t>
            </a:r>
            <a:r>
              <a:rPr lang="en-US" altLang="ko-KR" sz="1800" b="1" dirty="0">
                <a:latin typeface="Courier New" pitchFamily="49" charset="0"/>
                <a:ea typeface="굴림" charset="-127"/>
              </a:rPr>
              <a:t>  </a:t>
            </a:r>
            <a:r>
              <a:rPr lang="en-US" altLang="ko-KR" sz="1800" b="1" dirty="0" err="1">
                <a:solidFill>
                  <a:schemeClr val="bg1"/>
                </a:solidFill>
                <a:latin typeface="Courier New" pitchFamily="49" charset="0"/>
                <a:ea typeface="굴림" charset="-127"/>
              </a:rPr>
              <a:t>edx,OFFSET</a:t>
            </a:r>
            <a:r>
              <a:rPr lang="en-US" altLang="ko-KR" sz="1800" b="1" dirty="0">
                <a:solidFill>
                  <a:schemeClr val="bg1"/>
                </a:solidFill>
                <a:latin typeface="Courier New" pitchFamily="49" charset="0"/>
                <a:ea typeface="굴림" charset="-127"/>
              </a:rPr>
              <a:t> str1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>
                <a:latin typeface="Courier New" pitchFamily="49" charset="0"/>
                <a:ea typeface="굴림" charset="-127"/>
              </a:rPr>
              <a:t>	call </a:t>
            </a:r>
            <a:r>
              <a:rPr lang="en-US" altLang="ko-KR" sz="1800" b="1" dirty="0" err="1">
                <a:solidFill>
                  <a:schemeClr val="bg1"/>
                </a:solidFill>
                <a:latin typeface="Courier New" pitchFamily="49" charset="0"/>
                <a:ea typeface="굴림" charset="-127"/>
              </a:rPr>
              <a:t>WriteString</a:t>
            </a:r>
            <a:endParaRPr lang="en-US" altLang="ko-KR" sz="1800" b="1" dirty="0">
              <a:solidFill>
                <a:schemeClr val="bg1"/>
              </a:solidFill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>
                <a:latin typeface="Courier New" pitchFamily="49" charset="0"/>
                <a:ea typeface="굴림" charset="-127"/>
              </a:rPr>
              <a:t>	call </a:t>
            </a:r>
            <a:r>
              <a:rPr lang="en-US" altLang="ko-KR" sz="1800" b="1" dirty="0" err="1">
                <a:solidFill>
                  <a:schemeClr val="bg1"/>
                </a:solidFill>
                <a:latin typeface="Courier New" pitchFamily="49" charset="0"/>
                <a:ea typeface="굴림" charset="-127"/>
              </a:rPr>
              <a:t>Crlf</a:t>
            </a:r>
            <a:endParaRPr lang="en-US" altLang="ko-KR" sz="1800" b="1" dirty="0">
              <a:solidFill>
                <a:schemeClr val="bg1"/>
              </a:solidFill>
              <a:latin typeface="Courier New" pitchFamily="49" charset="0"/>
              <a:ea typeface="굴림" charset="-127"/>
            </a:endParaRP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914400" y="1588368"/>
            <a:ext cx="7239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charset="-127"/>
              </a:rPr>
              <a:t>Display a null-terminated string and move the cursor to the beginning of the next screen line.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A17F3FB5-0236-4582-B421-B997C03DCB54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843808" y="3846065"/>
            <a:ext cx="22525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 err="1">
                <a:latin typeface="Courier New" pitchFamily="49" charset="0"/>
                <a:cs typeface="Courier New" pitchFamily="49" charset="0"/>
              </a:rPr>
              <a:t>edx,OFFSET</a:t>
            </a:r>
            <a:r>
              <a:rPr lang="en-US" altLang="ko-K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800" b="1" dirty="0" smtClean="0">
                <a:latin typeface="Courier New" pitchFamily="49" charset="0"/>
                <a:cs typeface="Courier New" pitchFamily="49" charset="0"/>
              </a:rPr>
              <a:t>str1</a:t>
            </a:r>
          </a:p>
          <a:p>
            <a:r>
              <a:rPr lang="en-US" altLang="ko-KR" sz="1800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WriteString</a:t>
            </a:r>
            <a:endParaRPr lang="en-US" altLang="ko-KR" sz="1800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r>
              <a:rPr lang="en-US" altLang="ko-KR" sz="1800" b="1" dirty="0" err="1" smtClean="0">
                <a:latin typeface="Courier New" pitchFamily="49" charset="0"/>
                <a:ea typeface="굴림" charset="-127"/>
                <a:cs typeface="Courier New" pitchFamily="49" charset="0"/>
              </a:rPr>
              <a:t>Crlf</a:t>
            </a:r>
            <a:endParaRPr lang="en-US" altLang="ko-KR" sz="1800" b="1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1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Example 2a</a:t>
            </a:r>
          </a:p>
        </p:txBody>
      </p:sp>
      <p:sp>
        <p:nvSpPr>
          <p:cNvPr id="140291" name="Text Box 1027"/>
          <p:cNvSpPr txBox="1">
            <a:spLocks noChangeArrowheads="1"/>
          </p:cNvSpPr>
          <p:nvPr/>
        </p:nvSpPr>
        <p:spPr bwMode="auto">
          <a:xfrm>
            <a:off x="1143000" y="2743944"/>
            <a:ext cx="7086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>
                <a:latin typeface="Courier New" pitchFamily="49" charset="0"/>
                <a:ea typeface="굴림" charset="-127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>
                <a:latin typeface="Courier New" pitchFamily="49" charset="0"/>
                <a:ea typeface="굴림" charset="-127"/>
              </a:rPr>
              <a:t>str1 BYTE "Assembly language is easy!",</a:t>
            </a:r>
            <a:r>
              <a:rPr lang="en-US" altLang="ko-KR" sz="1800" b="1" dirty="0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0Dh,0Ah</a:t>
            </a:r>
            <a:r>
              <a:rPr lang="en-US" altLang="ko-KR" sz="1800" b="1" dirty="0">
                <a:latin typeface="Courier New" pitchFamily="49" charset="0"/>
                <a:ea typeface="굴림" charset="-127"/>
              </a:rPr>
              <a:t>,0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ko-KR" sz="1800" b="1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>
                <a:latin typeface="Courier New" pitchFamily="49" charset="0"/>
                <a:ea typeface="굴림" charset="-127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800" b="1" dirty="0" err="1">
                <a:latin typeface="Courier New" pitchFamily="49" charset="0"/>
                <a:ea typeface="굴림" charset="-127"/>
              </a:rPr>
              <a:t>mov</a:t>
            </a:r>
            <a:r>
              <a:rPr lang="en-US" altLang="ko-KR" sz="1800" b="1" dirty="0">
                <a:latin typeface="Courier New" pitchFamily="49" charset="0"/>
                <a:ea typeface="굴림" charset="-127"/>
              </a:rPr>
              <a:t>  </a:t>
            </a:r>
            <a:r>
              <a:rPr lang="en-US" altLang="ko-KR" sz="1800" b="1" dirty="0" err="1">
                <a:latin typeface="Courier New" pitchFamily="49" charset="0"/>
                <a:ea typeface="굴림" charset="-127"/>
              </a:rPr>
              <a:t>edx,OFFSET</a:t>
            </a:r>
            <a:r>
              <a:rPr lang="en-US" altLang="ko-KR" sz="1800" b="1" dirty="0">
                <a:latin typeface="Courier New" pitchFamily="49" charset="0"/>
                <a:ea typeface="굴림" charset="-127"/>
              </a:rPr>
              <a:t> str1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>
                <a:latin typeface="Courier New" pitchFamily="49" charset="0"/>
                <a:ea typeface="굴림" charset="-127"/>
              </a:rPr>
              <a:t>	call </a:t>
            </a:r>
            <a:r>
              <a:rPr lang="en-US" altLang="ko-KR" sz="1800" b="1" dirty="0" err="1">
                <a:latin typeface="Courier New" pitchFamily="49" charset="0"/>
                <a:ea typeface="굴림" charset="-127"/>
              </a:rPr>
              <a:t>WriteString</a:t>
            </a:r>
            <a:endParaRPr lang="en-US" altLang="ko-KR" sz="18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140292" name="Text Box 1028"/>
          <p:cNvSpPr txBox="1">
            <a:spLocks noChangeArrowheads="1"/>
          </p:cNvSpPr>
          <p:nvPr/>
        </p:nvSpPr>
        <p:spPr bwMode="auto">
          <a:xfrm>
            <a:off x="914400" y="1448544"/>
            <a:ext cx="7239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ea typeface="굴림" charset="-127"/>
              </a:rPr>
              <a:t>Display a null-terminated string and move the cursor to the beginning of the next screen line (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use embedded CR/LF</a:t>
            </a:r>
            <a:r>
              <a:rPr lang="en-US" altLang="ko-KR" dirty="0">
                <a:ea typeface="굴림" charset="-127"/>
              </a:rPr>
              <a:t>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A17F3FB5-0236-4582-B421-B997C03DCB54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437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Example 3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990600" y="2343472"/>
            <a:ext cx="7010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>
                <a:latin typeface="Courier New" pitchFamily="49" charset="0"/>
                <a:ea typeface="굴림" charset="-127"/>
              </a:rPr>
              <a:t>IntVal = 35	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>
                <a:latin typeface="Courier New" pitchFamily="49" charset="0"/>
                <a:ea typeface="굴림" charset="-127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>
                <a:latin typeface="Courier New" pitchFamily="49" charset="0"/>
                <a:ea typeface="굴림" charset="-127"/>
              </a:rPr>
              <a:t>	mov  eax,IntVal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>
                <a:latin typeface="Courier New" pitchFamily="49" charset="0"/>
                <a:ea typeface="굴림" charset="-127"/>
              </a:rPr>
              <a:t>	call WriteBin	; display binary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>
                <a:latin typeface="Courier New" pitchFamily="49" charset="0"/>
                <a:ea typeface="굴림" charset="-127"/>
              </a:rPr>
              <a:t>	call Crlf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>
                <a:latin typeface="Courier New" pitchFamily="49" charset="0"/>
                <a:ea typeface="굴림" charset="-127"/>
              </a:rPr>
              <a:t>	call WriteDec	; display decimal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>
                <a:latin typeface="Courier New" pitchFamily="49" charset="0"/>
                <a:ea typeface="굴림" charset="-127"/>
              </a:rPr>
              <a:t>	call Crlf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>
                <a:latin typeface="Courier New" pitchFamily="49" charset="0"/>
                <a:ea typeface="굴림" charset="-127"/>
              </a:rPr>
              <a:t>	call WriteHex	; display hexadecimal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>
                <a:latin typeface="Courier New" pitchFamily="49" charset="0"/>
                <a:ea typeface="굴림" charset="-127"/>
              </a:rPr>
              <a:t>	call Crlf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762000" y="1352872"/>
            <a:ext cx="8153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 dirty="0">
                <a:solidFill>
                  <a:srgbClr val="FF0000"/>
                </a:solidFill>
                <a:ea typeface="굴림" charset="-127"/>
              </a:rPr>
              <a:t>Display an unsigned integer in binary, decimal, and hexadecimal, each on a separate line.</a:t>
            </a:r>
          </a:p>
        </p:txBody>
      </p:sp>
      <p:grpSp>
        <p:nvGrpSpPr>
          <p:cNvPr id="97285" name="Group 5"/>
          <p:cNvGrpSpPr>
            <a:grpSpLocks/>
          </p:cNvGrpSpPr>
          <p:nvPr/>
        </p:nvGrpSpPr>
        <p:grpSpPr bwMode="auto">
          <a:xfrm>
            <a:off x="762000" y="4781128"/>
            <a:ext cx="7696200" cy="1600200"/>
            <a:chOff x="384" y="1152"/>
            <a:chExt cx="4848" cy="1008"/>
          </a:xfrm>
        </p:grpSpPr>
        <p:sp>
          <p:nvSpPr>
            <p:cNvPr id="97286" name="Text Box 6"/>
            <p:cNvSpPr txBox="1">
              <a:spLocks noChangeArrowheads="1"/>
            </p:cNvSpPr>
            <p:nvPr/>
          </p:nvSpPr>
          <p:spPr bwMode="auto">
            <a:xfrm>
              <a:off x="720" y="1536"/>
              <a:ext cx="3840" cy="62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7160" tIns="182880" rIns="137160" bIns="182880"/>
            <a:lstStyle>
              <a:lvl1pPr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ko-KR" sz="1800" b="1">
                  <a:latin typeface="Courier New" pitchFamily="49" charset="0"/>
                  <a:ea typeface="굴림" charset="-127"/>
                </a:rPr>
                <a:t>0000 0000 0000 0000 0000 0000 0010 0011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ko-KR" sz="1800" b="1">
                  <a:latin typeface="Courier New" pitchFamily="49" charset="0"/>
                  <a:ea typeface="굴림" charset="-127"/>
                </a:rPr>
                <a:t>35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ko-KR" sz="1800" b="1">
                  <a:latin typeface="Courier New" pitchFamily="49" charset="0"/>
                  <a:ea typeface="굴림" charset="-127"/>
                </a:rPr>
                <a:t>23</a:t>
              </a:r>
            </a:p>
          </p:txBody>
        </p:sp>
        <p:sp>
          <p:nvSpPr>
            <p:cNvPr id="97287" name="Text Box 7"/>
            <p:cNvSpPr txBox="1">
              <a:spLocks noChangeArrowheads="1"/>
            </p:cNvSpPr>
            <p:nvPr/>
          </p:nvSpPr>
          <p:spPr bwMode="auto">
            <a:xfrm>
              <a:off x="384" y="1152"/>
              <a:ext cx="4848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solidFill>
                    <a:schemeClr val="tx2"/>
                  </a:solidFill>
                  <a:ea typeface="굴림" charset="-127"/>
                </a:rPr>
                <a:t>Sample output: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A17F3FB5-0236-4582-B421-B997C03DCB54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892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Example 4</a:t>
            </a:r>
          </a:p>
        </p:txBody>
      </p:sp>
      <p:sp>
        <p:nvSpPr>
          <p:cNvPr id="98307" name="Text Box 1027"/>
          <p:cNvSpPr txBox="1">
            <a:spLocks noChangeArrowheads="1"/>
          </p:cNvSpPr>
          <p:nvPr/>
        </p:nvSpPr>
        <p:spPr bwMode="auto">
          <a:xfrm>
            <a:off x="1600200" y="2890862"/>
            <a:ext cx="5562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>
                <a:latin typeface="Courier New" pitchFamily="49" charset="0"/>
                <a:ea typeface="굴림" charset="-127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 err="1">
                <a:latin typeface="Courier New" pitchFamily="49" charset="0"/>
                <a:ea typeface="굴림" charset="-127"/>
              </a:rPr>
              <a:t>fileName</a:t>
            </a:r>
            <a:r>
              <a:rPr lang="en-US" altLang="ko-KR" sz="1800" b="1" dirty="0">
                <a:latin typeface="Courier New" pitchFamily="49" charset="0"/>
                <a:ea typeface="굴림" charset="-127"/>
              </a:rPr>
              <a:t> BYTE 80 DUP(0)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ko-KR" sz="1800" b="1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>
                <a:latin typeface="Courier New" pitchFamily="49" charset="0"/>
                <a:ea typeface="굴림" charset="-127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800" b="1" dirty="0" err="1">
                <a:latin typeface="Courier New" pitchFamily="49" charset="0"/>
                <a:ea typeface="굴림" charset="-127"/>
              </a:rPr>
              <a:t>mov</a:t>
            </a:r>
            <a:r>
              <a:rPr lang="en-US" altLang="ko-KR" sz="1800" b="1" dirty="0">
                <a:latin typeface="Courier New" pitchFamily="49" charset="0"/>
                <a:ea typeface="굴림" charset="-127"/>
              </a:rPr>
              <a:t> </a:t>
            </a:r>
            <a:r>
              <a:rPr lang="en-US" altLang="ko-KR" sz="1800" b="1" dirty="0" err="1">
                <a:latin typeface="Courier New" pitchFamily="49" charset="0"/>
                <a:ea typeface="굴림" charset="-127"/>
              </a:rPr>
              <a:t>edx,OFFSET</a:t>
            </a:r>
            <a:r>
              <a:rPr lang="en-US" altLang="ko-KR" sz="1800" b="1" dirty="0">
                <a:latin typeface="Courier New" pitchFamily="49" charset="0"/>
                <a:ea typeface="굴림" charset="-127"/>
              </a:rPr>
              <a:t> </a:t>
            </a:r>
            <a:r>
              <a:rPr lang="en-US" altLang="ko-KR" sz="1800" b="1" dirty="0" err="1">
                <a:latin typeface="Courier New" pitchFamily="49" charset="0"/>
                <a:ea typeface="굴림" charset="-127"/>
              </a:rPr>
              <a:t>fileName</a:t>
            </a:r>
            <a:endParaRPr lang="en-US" altLang="ko-KR" sz="1800" b="1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800" b="1" dirty="0" err="1">
                <a:latin typeface="Courier New" pitchFamily="49" charset="0"/>
                <a:ea typeface="굴림" charset="-127"/>
              </a:rPr>
              <a:t>mov</a:t>
            </a:r>
            <a:r>
              <a:rPr lang="en-US" altLang="ko-KR" sz="1800" b="1" dirty="0">
                <a:latin typeface="Courier New" pitchFamily="49" charset="0"/>
                <a:ea typeface="굴림" charset="-127"/>
              </a:rPr>
              <a:t> </a:t>
            </a:r>
            <a:r>
              <a:rPr lang="en-US" altLang="ko-KR" sz="1800" b="1" dirty="0" err="1">
                <a:latin typeface="Courier New" pitchFamily="49" charset="0"/>
                <a:ea typeface="굴림" charset="-127"/>
              </a:rPr>
              <a:t>ecx,SIZEOF</a:t>
            </a:r>
            <a:r>
              <a:rPr lang="en-US" altLang="ko-KR" sz="1800" b="1" dirty="0">
                <a:latin typeface="Courier New" pitchFamily="49" charset="0"/>
                <a:ea typeface="굴림" charset="-127"/>
              </a:rPr>
              <a:t> </a:t>
            </a:r>
            <a:r>
              <a:rPr lang="en-US" altLang="ko-KR" sz="1800" b="1" dirty="0" err="1">
                <a:latin typeface="Courier New" pitchFamily="49" charset="0"/>
                <a:ea typeface="굴림" charset="-127"/>
              </a:rPr>
              <a:t>fileName</a:t>
            </a:r>
            <a:r>
              <a:rPr lang="en-US" altLang="ko-KR" sz="1800" b="1" dirty="0">
                <a:latin typeface="Courier New" pitchFamily="49" charset="0"/>
                <a:ea typeface="굴림" charset="-127"/>
              </a:rPr>
              <a:t> –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>
                <a:latin typeface="Courier New" pitchFamily="49" charset="0"/>
                <a:ea typeface="굴림" charset="-127"/>
              </a:rPr>
              <a:t>	call </a:t>
            </a:r>
            <a:r>
              <a:rPr lang="en-US" altLang="ko-KR" sz="1800" b="1" dirty="0" err="1">
                <a:latin typeface="Courier New" pitchFamily="49" charset="0"/>
                <a:ea typeface="굴림" charset="-127"/>
              </a:rPr>
              <a:t>ReadString</a:t>
            </a:r>
            <a:endParaRPr lang="en-US" altLang="ko-KR" sz="1800" b="1" dirty="0">
              <a:latin typeface="Courier New" pitchFamily="49" charset="0"/>
              <a:ea typeface="굴림" charset="-127"/>
            </a:endParaRPr>
          </a:p>
        </p:txBody>
      </p:sp>
      <p:sp>
        <p:nvSpPr>
          <p:cNvPr id="98308" name="Text Box 1028"/>
          <p:cNvSpPr txBox="1">
            <a:spLocks noChangeArrowheads="1"/>
          </p:cNvSpPr>
          <p:nvPr/>
        </p:nvSpPr>
        <p:spPr bwMode="auto">
          <a:xfrm>
            <a:off x="685800" y="1443062"/>
            <a:ext cx="76962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ea typeface="굴림" charset="-127"/>
              </a:rPr>
              <a:t>Input a string from the user. EDX points to the string and ECX specifies the maximum number of characters the user is permitted to enter.</a:t>
            </a:r>
          </a:p>
        </p:txBody>
      </p:sp>
      <p:sp>
        <p:nvSpPr>
          <p:cNvPr id="98309" name="Text Box 1029"/>
          <p:cNvSpPr txBox="1">
            <a:spLocks noChangeArrowheads="1"/>
          </p:cNvSpPr>
          <p:nvPr/>
        </p:nvSpPr>
        <p:spPr bwMode="auto">
          <a:xfrm>
            <a:off x="1371600" y="5634062"/>
            <a:ext cx="7520880" cy="646331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ea typeface="굴림" charset="-127"/>
              </a:rPr>
              <a:t>A null byte is automatically appended to the string.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A17F3FB5-0236-4582-B421-B997C03DCB54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655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Example 5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914400" y="2858616"/>
            <a:ext cx="74676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3657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3657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3657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3657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>
                <a:latin typeface="Courier New" pitchFamily="49" charset="0"/>
                <a:ea typeface="굴림" charset="-127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800" b="1" dirty="0" err="1">
                <a:latin typeface="Courier New" pitchFamily="49" charset="0"/>
                <a:ea typeface="굴림" charset="-127"/>
              </a:rPr>
              <a:t>mov</a:t>
            </a:r>
            <a:r>
              <a:rPr lang="en-US" altLang="ko-KR" sz="1800" b="1" dirty="0">
                <a:latin typeface="Courier New" pitchFamily="49" charset="0"/>
                <a:ea typeface="굴림" charset="-127"/>
              </a:rPr>
              <a:t> ecx,10	; loop counter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ko-KR" sz="1800" b="1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>
                <a:latin typeface="Courier New" pitchFamily="49" charset="0"/>
                <a:ea typeface="굴림" charset="-127"/>
              </a:rPr>
              <a:t>L1:	</a:t>
            </a:r>
            <a:r>
              <a:rPr lang="en-US" altLang="ko-KR" sz="1800" b="1" dirty="0" err="1">
                <a:latin typeface="Courier New" pitchFamily="49" charset="0"/>
                <a:ea typeface="굴림" charset="-127"/>
              </a:rPr>
              <a:t>mov</a:t>
            </a:r>
            <a:r>
              <a:rPr lang="en-US" altLang="ko-KR" sz="1800" b="1" dirty="0">
                <a:latin typeface="Courier New" pitchFamily="49" charset="0"/>
                <a:ea typeface="굴림" charset="-127"/>
              </a:rPr>
              <a:t>  </a:t>
            </a:r>
            <a:r>
              <a:rPr lang="en-US" altLang="ko-KR" sz="1800" b="1" dirty="0">
                <a:solidFill>
                  <a:schemeClr val="bg1"/>
                </a:solidFill>
                <a:latin typeface="Courier New" pitchFamily="49" charset="0"/>
                <a:ea typeface="굴림" charset="-127"/>
              </a:rPr>
              <a:t>eax,100</a:t>
            </a:r>
            <a:r>
              <a:rPr lang="en-US" altLang="ko-KR" sz="1800" b="1" dirty="0">
                <a:latin typeface="Courier New" pitchFamily="49" charset="0"/>
                <a:ea typeface="굴림" charset="-127"/>
              </a:rPr>
              <a:t>	; ceiling value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>
                <a:latin typeface="Courier New" pitchFamily="49" charset="0"/>
                <a:ea typeface="굴림" charset="-127"/>
              </a:rPr>
              <a:t>	call </a:t>
            </a:r>
            <a:r>
              <a:rPr lang="en-US" altLang="ko-KR" sz="1800" b="1" dirty="0" err="1">
                <a:solidFill>
                  <a:schemeClr val="bg1"/>
                </a:solidFill>
                <a:latin typeface="Courier New" pitchFamily="49" charset="0"/>
                <a:ea typeface="굴림" charset="-127"/>
              </a:rPr>
              <a:t>RandomRange</a:t>
            </a:r>
            <a:r>
              <a:rPr lang="en-US" altLang="ko-KR" sz="1800" b="1" dirty="0">
                <a:latin typeface="Courier New" pitchFamily="49" charset="0"/>
                <a:ea typeface="굴림" charset="-127"/>
              </a:rPr>
              <a:t>	; generate random </a:t>
            </a:r>
            <a:r>
              <a:rPr lang="en-US" altLang="ko-KR" sz="1800" b="1" dirty="0" err="1">
                <a:latin typeface="Courier New" pitchFamily="49" charset="0"/>
                <a:ea typeface="굴림" charset="-127"/>
              </a:rPr>
              <a:t>int</a:t>
            </a:r>
            <a:endParaRPr lang="en-US" altLang="ko-KR" sz="1800" b="1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>
                <a:latin typeface="Courier New" pitchFamily="49" charset="0"/>
                <a:ea typeface="굴림" charset="-127"/>
              </a:rPr>
              <a:t>	call </a:t>
            </a:r>
            <a:r>
              <a:rPr lang="en-US" altLang="ko-KR" sz="1800" b="1" dirty="0" err="1">
                <a:solidFill>
                  <a:schemeClr val="bg1"/>
                </a:solidFill>
                <a:latin typeface="Courier New" pitchFamily="49" charset="0"/>
                <a:ea typeface="굴림" charset="-127"/>
              </a:rPr>
              <a:t>WriteInt</a:t>
            </a:r>
            <a:r>
              <a:rPr lang="en-US" altLang="ko-KR" sz="1800" b="1" dirty="0">
                <a:latin typeface="Courier New" pitchFamily="49" charset="0"/>
                <a:ea typeface="굴림" charset="-127"/>
              </a:rPr>
              <a:t>	; display signed </a:t>
            </a:r>
            <a:r>
              <a:rPr lang="en-US" altLang="ko-KR" sz="1800" b="1" dirty="0" err="1">
                <a:latin typeface="Courier New" pitchFamily="49" charset="0"/>
                <a:ea typeface="굴림" charset="-127"/>
              </a:rPr>
              <a:t>int</a:t>
            </a:r>
            <a:endParaRPr lang="en-US" altLang="ko-KR" sz="1800" b="1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>
                <a:latin typeface="Courier New" pitchFamily="49" charset="0"/>
                <a:ea typeface="굴림" charset="-127"/>
              </a:rPr>
              <a:t>	call </a:t>
            </a:r>
            <a:r>
              <a:rPr lang="en-US" altLang="ko-KR" sz="1800" b="1" dirty="0" err="1">
                <a:solidFill>
                  <a:schemeClr val="bg1"/>
                </a:solidFill>
                <a:latin typeface="Courier New" pitchFamily="49" charset="0"/>
                <a:ea typeface="굴림" charset="-127"/>
              </a:rPr>
              <a:t>Crlf</a:t>
            </a:r>
            <a:r>
              <a:rPr lang="en-US" altLang="ko-KR" sz="1800" b="1" dirty="0">
                <a:latin typeface="Courier New" pitchFamily="49" charset="0"/>
                <a:ea typeface="굴림" charset="-127"/>
              </a:rPr>
              <a:t>	; </a:t>
            </a:r>
            <a:r>
              <a:rPr lang="en-US" altLang="ko-KR" sz="1800" b="1" dirty="0" err="1">
                <a:latin typeface="Courier New" pitchFamily="49" charset="0"/>
                <a:ea typeface="굴림" charset="-127"/>
              </a:rPr>
              <a:t>goto</a:t>
            </a:r>
            <a:r>
              <a:rPr lang="en-US" altLang="ko-KR" sz="1800" b="1" dirty="0">
                <a:latin typeface="Courier New" pitchFamily="49" charset="0"/>
                <a:ea typeface="굴림" charset="-127"/>
              </a:rPr>
              <a:t> next display line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>
                <a:latin typeface="Courier New" pitchFamily="49" charset="0"/>
                <a:ea typeface="굴림" charset="-127"/>
              </a:rPr>
              <a:t>	loop </a:t>
            </a:r>
            <a:r>
              <a:rPr lang="en-US" altLang="ko-KR" sz="1800" b="1" dirty="0">
                <a:solidFill>
                  <a:schemeClr val="bg1"/>
                </a:solidFill>
                <a:latin typeface="Courier New" pitchFamily="49" charset="0"/>
                <a:ea typeface="굴림" charset="-127"/>
              </a:rPr>
              <a:t>L1</a:t>
            </a:r>
            <a:r>
              <a:rPr lang="en-US" altLang="ko-KR" sz="1800" b="1" dirty="0">
                <a:latin typeface="Courier New" pitchFamily="49" charset="0"/>
                <a:ea typeface="굴림" charset="-127"/>
              </a:rPr>
              <a:t>	; repeat loop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762000" y="1410816"/>
            <a:ext cx="76962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ea typeface="굴림" charset="-127"/>
              </a:rPr>
              <a:t>Generate and display ten pseudorandom signed integers in the range 0 – 99. Pass each integer to </a:t>
            </a:r>
            <a:r>
              <a:rPr lang="en-US" altLang="ko-KR" dirty="0" err="1">
                <a:ea typeface="굴림" charset="-127"/>
              </a:rPr>
              <a:t>WriteInt</a:t>
            </a:r>
            <a:r>
              <a:rPr lang="en-US" altLang="ko-KR" dirty="0">
                <a:ea typeface="굴림" charset="-127"/>
              </a:rPr>
              <a:t> in EAX and display it on a separate line.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A17F3FB5-0236-4582-B421-B997C03DCB54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195736" y="3740839"/>
            <a:ext cx="170110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 smtClean="0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eax,100 </a:t>
            </a:r>
          </a:p>
          <a:p>
            <a:r>
              <a:rPr lang="en-US" altLang="ko-KR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RandomRange</a:t>
            </a:r>
            <a:endParaRPr lang="en-US" altLang="ko-KR" sz="1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800" b="1" dirty="0" err="1" smtClean="0">
                <a:solidFill>
                  <a:srgbClr val="FF000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WriteInt</a:t>
            </a:r>
            <a:endParaRPr lang="en-US" altLang="ko-KR" sz="1800" b="1" dirty="0" smtClean="0">
              <a:solidFill>
                <a:srgbClr val="FF0000"/>
              </a:solidFill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r>
              <a:rPr lang="en-US" altLang="ko-KR" sz="1800" b="1" dirty="0" err="1">
                <a:solidFill>
                  <a:srgbClr val="FF000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Crlf</a:t>
            </a:r>
            <a:endParaRPr lang="ko-KR" alt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85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Example 6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685800" y="1478111"/>
            <a:ext cx="7696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Display a null-terminated string with yellow characters on a blue background.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838200" y="5592911"/>
            <a:ext cx="7467600" cy="860425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900" b="1">
                <a:ea typeface="굴림" charset="-127"/>
              </a:rPr>
              <a:t>The background color is multiplied by 16 before being added to the foreground color.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A17F3FB5-0236-4582-B421-B997C03DCB54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47800" y="2621111"/>
            <a:ext cx="62484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>
                <a:latin typeface="Courier New" pitchFamily="49" charset="0"/>
                <a:ea typeface="굴림" charset="-127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>
                <a:latin typeface="Courier New" pitchFamily="49" charset="0"/>
                <a:ea typeface="굴림" charset="-127"/>
              </a:rPr>
              <a:t>str1 BYTE "Color output is easy!",0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ko-KR" sz="1800" b="1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>
                <a:latin typeface="Courier New" pitchFamily="49" charset="0"/>
                <a:ea typeface="굴림" charset="-127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800" b="1" dirty="0" err="1">
                <a:latin typeface="Courier New" pitchFamily="49" charset="0"/>
                <a:ea typeface="굴림" charset="-127"/>
              </a:rPr>
              <a:t>mov</a:t>
            </a:r>
            <a:r>
              <a:rPr lang="en-US" altLang="ko-KR" sz="1800" b="1" dirty="0">
                <a:latin typeface="Courier New" pitchFamily="49" charset="0"/>
                <a:ea typeface="굴림" charset="-127"/>
              </a:rPr>
              <a:t>  </a:t>
            </a:r>
            <a:r>
              <a:rPr lang="en-US" altLang="ko-KR" sz="1800" b="1" dirty="0" err="1">
                <a:latin typeface="Courier New" pitchFamily="49" charset="0"/>
                <a:ea typeface="굴림" charset="-127"/>
              </a:rPr>
              <a:t>eax,yellow</a:t>
            </a:r>
            <a:r>
              <a:rPr lang="en-US" altLang="ko-KR" sz="1800" b="1" dirty="0">
                <a:latin typeface="Courier New" pitchFamily="49" charset="0"/>
                <a:ea typeface="굴림" charset="-127"/>
              </a:rPr>
              <a:t> + (blue * 16)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>
                <a:latin typeface="Courier New" pitchFamily="49" charset="0"/>
                <a:ea typeface="굴림" charset="-127"/>
              </a:rPr>
              <a:t>	call </a:t>
            </a:r>
            <a:r>
              <a:rPr lang="en-US" altLang="ko-KR" sz="1800" b="1" dirty="0" err="1">
                <a:latin typeface="Courier New" pitchFamily="49" charset="0"/>
                <a:ea typeface="굴림" charset="-127"/>
              </a:rPr>
              <a:t>SetTextColor</a:t>
            </a:r>
            <a:endParaRPr lang="en-US" altLang="ko-KR" sz="1800" b="1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800" b="1" dirty="0" err="1">
                <a:latin typeface="Courier New" pitchFamily="49" charset="0"/>
                <a:ea typeface="굴림" charset="-127"/>
              </a:rPr>
              <a:t>mov</a:t>
            </a:r>
            <a:r>
              <a:rPr lang="en-US" altLang="ko-KR" sz="1800" b="1" dirty="0">
                <a:latin typeface="Courier New" pitchFamily="49" charset="0"/>
                <a:ea typeface="굴림" charset="-127"/>
              </a:rPr>
              <a:t>  </a:t>
            </a:r>
            <a:r>
              <a:rPr lang="en-US" altLang="ko-KR" sz="1800" b="1" dirty="0" err="1">
                <a:latin typeface="Courier New" pitchFamily="49" charset="0"/>
                <a:ea typeface="굴림" charset="-127"/>
              </a:rPr>
              <a:t>edx,OFFSET</a:t>
            </a:r>
            <a:r>
              <a:rPr lang="en-US" altLang="ko-KR" sz="1800" b="1" dirty="0">
                <a:latin typeface="Courier New" pitchFamily="49" charset="0"/>
                <a:ea typeface="굴림" charset="-127"/>
              </a:rPr>
              <a:t> str1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>
                <a:latin typeface="Courier New" pitchFamily="49" charset="0"/>
                <a:ea typeface="굴림" charset="-127"/>
              </a:rPr>
              <a:t>	call </a:t>
            </a:r>
            <a:r>
              <a:rPr lang="en-US" altLang="ko-KR" sz="1800" b="1" dirty="0" err="1">
                <a:latin typeface="Courier New" pitchFamily="49" charset="0"/>
                <a:ea typeface="굴림" charset="-127"/>
              </a:rPr>
              <a:t>WriteString</a:t>
            </a:r>
            <a:endParaRPr lang="en-US" altLang="ko-KR" sz="1800" b="1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>
                <a:latin typeface="Courier New" pitchFamily="49" charset="0"/>
                <a:ea typeface="굴림" charset="-127"/>
              </a:rPr>
              <a:t>	call </a:t>
            </a:r>
            <a:r>
              <a:rPr lang="en-US" altLang="ko-KR" sz="1800" b="1" dirty="0" err="1">
                <a:latin typeface="Courier New" pitchFamily="49" charset="0"/>
                <a:ea typeface="굴림" charset="-127"/>
              </a:rPr>
              <a:t>Crlf</a:t>
            </a:r>
            <a:endParaRPr lang="en-US" altLang="ko-KR" sz="1800" b="1" dirty="0">
              <a:latin typeface="Courier New" pitchFamily="49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67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CS5-</a:t>
            </a:r>
            <a:fld id="{BDA6DA22-4417-488F-9335-69D93C21A42D}" type="slidenum">
              <a:rPr kumimoji="0" lang="en-US" altLang="ko-KR" smtClean="0"/>
              <a:pPr eaLnBrk="1" hangingPunct="1"/>
              <a:t>17</a:t>
            </a:fld>
            <a:endParaRPr kumimoji="0" lang="en-US" altLang="ko-KR" smtClean="0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0"/>
            <a:ext cx="8153400" cy="819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Sample Program : TestLib.asm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50825" y="935434"/>
            <a:ext cx="4176713" cy="5949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Title Testing the Link Library    (TestLib.asm)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 smtClean="0">
                <a:latin typeface="Arial Narrow" pitchFamily="34" charset="0"/>
              </a:rPr>
              <a:t>; Testing </a:t>
            </a:r>
            <a:r>
              <a:rPr lang="en-US" altLang="ko-KR" sz="1600" b="1" dirty="0">
                <a:latin typeface="Arial Narrow" pitchFamily="34" charset="0"/>
              </a:rPr>
              <a:t>the Irvine32 Library</a:t>
            </a:r>
          </a:p>
          <a:p>
            <a:pPr eaLnBrk="1" hangingPunct="1">
              <a:lnSpc>
                <a:spcPct val="80000"/>
              </a:lnSpc>
            </a:pPr>
            <a:endParaRPr lang="en-US" altLang="ko-KR" sz="1600" b="1" dirty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INCLUDE Irvine32.inc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CR = 0dh                   </a:t>
            </a:r>
            <a:r>
              <a:rPr lang="en-US" altLang="ko-KR" sz="1600" b="1" dirty="0" smtClean="0">
                <a:latin typeface="Arial Narrow" pitchFamily="34" charset="0"/>
              </a:rPr>
              <a:t>; carriage </a:t>
            </a:r>
            <a:r>
              <a:rPr lang="en-US" altLang="ko-KR" sz="1600" b="1" dirty="0">
                <a:latin typeface="Arial Narrow" pitchFamily="34" charset="0"/>
              </a:rPr>
              <a:t>return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LF = </a:t>
            </a:r>
            <a:r>
              <a:rPr lang="en-US" altLang="ko-KR" sz="1600" b="1" dirty="0" err="1">
                <a:latin typeface="Arial Narrow" pitchFamily="34" charset="0"/>
              </a:rPr>
              <a:t>oah</a:t>
            </a:r>
            <a:r>
              <a:rPr lang="en-US" altLang="ko-KR" sz="1600" b="1" dirty="0">
                <a:latin typeface="Arial Narrow" pitchFamily="34" charset="0"/>
              </a:rPr>
              <a:t>                    </a:t>
            </a:r>
            <a:r>
              <a:rPr lang="en-US" altLang="ko-KR" sz="1600" b="1" dirty="0" smtClean="0">
                <a:latin typeface="Arial Narrow" pitchFamily="34" charset="0"/>
              </a:rPr>
              <a:t>; line </a:t>
            </a:r>
            <a:r>
              <a:rPr lang="en-US" altLang="ko-KR" sz="1600" b="1" dirty="0">
                <a:latin typeface="Arial Narrow" pitchFamily="34" charset="0"/>
              </a:rPr>
              <a:t>feed;</a:t>
            </a:r>
          </a:p>
          <a:p>
            <a:pPr eaLnBrk="1" hangingPunct="1">
              <a:lnSpc>
                <a:spcPct val="80000"/>
              </a:lnSpc>
            </a:pPr>
            <a:endParaRPr lang="en-US" altLang="ko-KR" sz="1600" b="1" dirty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.data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str1 BYTE “Generating 20 random integers between “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   BYTE “0 and 990:”, CR, LF, 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str2 BYTE “Enter a 32-bit signed integer: “,0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str3 BYTE “Enter your name: “,0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str4 BYTE “The following key was pressed: ” ,0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str5 BYTE “Displaying the registers: “,CR, LF, 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str6 BYTE “Hello, “,0</a:t>
            </a:r>
          </a:p>
          <a:p>
            <a:pPr eaLnBrk="1" hangingPunct="1">
              <a:lnSpc>
                <a:spcPct val="80000"/>
              </a:lnSpc>
            </a:pPr>
            <a:endParaRPr lang="en-US" altLang="ko-KR" sz="1600" b="1" dirty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buffer BYTE 50 dup(0)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 err="1">
                <a:latin typeface="Arial Narrow" pitchFamily="34" charset="0"/>
              </a:rPr>
              <a:t>dwordVal</a:t>
            </a:r>
            <a:r>
              <a:rPr lang="en-US" altLang="ko-KR" sz="1600" b="1" dirty="0">
                <a:latin typeface="Arial Narrow" pitchFamily="34" charset="0"/>
              </a:rPr>
              <a:t> DWORD ?</a:t>
            </a:r>
          </a:p>
          <a:p>
            <a:pPr eaLnBrk="1" hangingPunct="1">
              <a:lnSpc>
                <a:spcPct val="80000"/>
              </a:lnSpc>
            </a:pPr>
            <a:endParaRPr lang="en-US" altLang="ko-KR" sz="1600" b="1" dirty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.code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main </a:t>
            </a:r>
            <a:r>
              <a:rPr lang="en-US" altLang="ko-KR" sz="1600" b="1" dirty="0" err="1">
                <a:latin typeface="Arial Narrow" pitchFamily="34" charset="0"/>
              </a:rPr>
              <a:t>proc</a:t>
            </a:r>
            <a:endParaRPr lang="en-US" altLang="ko-KR" sz="1600" b="1" dirty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;Set text color to black text on white background: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</a:t>
            </a:r>
            <a:r>
              <a:rPr lang="en-US" altLang="ko-KR" sz="1600" b="1" dirty="0" err="1">
                <a:latin typeface="Arial Narrow" pitchFamily="34" charset="0"/>
              </a:rPr>
              <a:t>mov</a:t>
            </a:r>
            <a:r>
              <a:rPr lang="en-US" altLang="ko-KR" sz="1600" b="1" dirty="0">
                <a:latin typeface="Arial Narrow" pitchFamily="34" charset="0"/>
              </a:rPr>
              <a:t> </a:t>
            </a:r>
            <a:r>
              <a:rPr lang="en-US" altLang="ko-KR" sz="1600" b="1" dirty="0" err="1">
                <a:latin typeface="Arial Narrow" pitchFamily="34" charset="0"/>
              </a:rPr>
              <a:t>eax,black</a:t>
            </a:r>
            <a:r>
              <a:rPr lang="en-US" altLang="ko-KR" sz="1600" b="1" dirty="0">
                <a:latin typeface="Arial Narrow" pitchFamily="34" charset="0"/>
              </a:rPr>
              <a:t> + (white * 16)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call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SetTextColor</a:t>
            </a:r>
            <a:endParaRPr lang="en-US" altLang="ko-KR" sz="1600" b="1" dirty="0">
              <a:solidFill>
                <a:srgbClr val="FF0000"/>
              </a:solidFill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call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Clrscr</a:t>
            </a:r>
            <a:endParaRPr lang="en-US" altLang="ko-KR" sz="1600" b="1" dirty="0">
              <a:solidFill>
                <a:srgbClr val="FF0000"/>
              </a:solidFill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call </a:t>
            </a:r>
            <a:r>
              <a:rPr lang="en-US" altLang="ko-KR" sz="1600" b="1" dirty="0">
                <a:solidFill>
                  <a:srgbClr val="FF0000"/>
                </a:solidFill>
                <a:latin typeface="Arial Narrow" pitchFamily="34" charset="0"/>
              </a:rPr>
              <a:t>Randomize</a:t>
            </a:r>
          </a:p>
          <a:p>
            <a:pPr eaLnBrk="1" hangingPunct="1">
              <a:lnSpc>
                <a:spcPct val="80000"/>
              </a:lnSpc>
            </a:pPr>
            <a:endParaRPr lang="en-US" altLang="ko-KR" sz="1600" b="1" dirty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;Generate 20 random integers between 0 and 990.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;Include a 500 millisecond delay.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356100" y="620713"/>
            <a:ext cx="4464050" cy="6340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ko-KR" sz="1600" dirty="0">
                <a:latin typeface="Arial Narrow" pitchFamily="34" charset="0"/>
              </a:rPr>
              <a:t>     </a:t>
            </a:r>
            <a:r>
              <a:rPr lang="en-US" altLang="ko-KR" sz="1600" b="1" dirty="0" err="1">
                <a:latin typeface="Arial Narrow" pitchFamily="34" charset="0"/>
              </a:rPr>
              <a:t>mov</a:t>
            </a:r>
            <a:r>
              <a:rPr lang="en-US" altLang="ko-KR" sz="1600" b="1" dirty="0">
                <a:latin typeface="Arial Narrow" pitchFamily="34" charset="0"/>
              </a:rPr>
              <a:t> </a:t>
            </a:r>
            <a:r>
              <a:rPr lang="en-US" altLang="ko-KR" sz="1600" b="1" dirty="0" err="1">
                <a:latin typeface="Arial Narrow" pitchFamily="34" charset="0"/>
              </a:rPr>
              <a:t>edx,OFFSET</a:t>
            </a:r>
            <a:r>
              <a:rPr lang="en-US" altLang="ko-KR" sz="1600" b="1" dirty="0">
                <a:latin typeface="Arial Narrow" pitchFamily="34" charset="0"/>
              </a:rPr>
              <a:t> str1    </a:t>
            </a:r>
            <a:r>
              <a:rPr lang="en-US" altLang="ko-KR" sz="1600" b="1" dirty="0" smtClean="0">
                <a:latin typeface="Arial Narrow" pitchFamily="34" charset="0"/>
              </a:rPr>
              <a:t>; display </a:t>
            </a:r>
            <a:r>
              <a:rPr lang="en-US" altLang="ko-KR" sz="1600" b="1" dirty="0">
                <a:latin typeface="Arial Narrow" pitchFamily="34" charset="0"/>
              </a:rPr>
              <a:t>message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 call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WriteString</a:t>
            </a:r>
            <a:endParaRPr lang="en-US" altLang="ko-KR" sz="1600" b="1" dirty="0">
              <a:solidFill>
                <a:srgbClr val="FF0000"/>
              </a:solidFill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 </a:t>
            </a:r>
            <a:r>
              <a:rPr lang="en-US" altLang="ko-KR" sz="1600" b="1" dirty="0" err="1">
                <a:latin typeface="Arial Narrow" pitchFamily="34" charset="0"/>
              </a:rPr>
              <a:t>mov</a:t>
            </a:r>
            <a:r>
              <a:rPr lang="en-US" altLang="ko-KR" sz="1600" b="1" dirty="0">
                <a:latin typeface="Arial Narrow" pitchFamily="34" charset="0"/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  <a:latin typeface="Arial Narrow" pitchFamily="34" charset="0"/>
              </a:rPr>
              <a:t>ecx,20</a:t>
            </a:r>
            <a:r>
              <a:rPr lang="en-US" altLang="ko-KR" sz="1600" b="1" dirty="0">
                <a:latin typeface="Arial Narrow" pitchFamily="34" charset="0"/>
              </a:rPr>
              <a:t>                      </a:t>
            </a:r>
            <a:r>
              <a:rPr lang="en-US" altLang="ko-KR" sz="1600" b="1" dirty="0" smtClean="0">
                <a:latin typeface="Arial Narrow" pitchFamily="34" charset="0"/>
              </a:rPr>
              <a:t>; loop </a:t>
            </a:r>
            <a:r>
              <a:rPr lang="en-US" altLang="ko-KR" sz="1600" b="1" dirty="0">
                <a:latin typeface="Arial Narrow" pitchFamily="34" charset="0"/>
              </a:rPr>
              <a:t>counter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 </a:t>
            </a:r>
            <a:r>
              <a:rPr lang="en-US" altLang="ko-KR" sz="1600" b="1" dirty="0" err="1">
                <a:latin typeface="Arial Narrow" pitchFamily="34" charset="0"/>
              </a:rPr>
              <a:t>mov</a:t>
            </a:r>
            <a:r>
              <a:rPr lang="en-US" altLang="ko-KR" sz="1600" b="1" dirty="0">
                <a:latin typeface="Arial Narrow" pitchFamily="34" charset="0"/>
              </a:rPr>
              <a:t> dh,2                          </a:t>
            </a:r>
            <a:r>
              <a:rPr lang="en-US" altLang="ko-KR" sz="1600" b="1" dirty="0" smtClean="0">
                <a:latin typeface="Arial Narrow" pitchFamily="34" charset="0"/>
              </a:rPr>
              <a:t>; screen </a:t>
            </a:r>
            <a:r>
              <a:rPr lang="en-US" altLang="ko-KR" sz="1600" b="1" dirty="0">
                <a:latin typeface="Arial Narrow" pitchFamily="34" charset="0"/>
              </a:rPr>
              <a:t>row 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 </a:t>
            </a:r>
            <a:r>
              <a:rPr lang="en-US" altLang="ko-KR" sz="1600" b="1" dirty="0" err="1">
                <a:latin typeface="Arial Narrow" pitchFamily="34" charset="0"/>
              </a:rPr>
              <a:t>mov</a:t>
            </a:r>
            <a:r>
              <a:rPr lang="en-US" altLang="ko-KR" sz="1600" b="1" dirty="0">
                <a:latin typeface="Arial Narrow" pitchFamily="34" charset="0"/>
              </a:rPr>
              <a:t> dl,0                           </a:t>
            </a:r>
            <a:r>
              <a:rPr lang="en-US" altLang="ko-KR" sz="1600" b="1" dirty="0" smtClean="0">
                <a:latin typeface="Arial Narrow" pitchFamily="34" charset="0"/>
              </a:rPr>
              <a:t>; screen </a:t>
            </a:r>
            <a:r>
              <a:rPr lang="en-US" altLang="ko-KR" sz="1600" b="1" dirty="0">
                <a:latin typeface="Arial Narrow" pitchFamily="34" charset="0"/>
              </a:rPr>
              <a:t>column 0</a:t>
            </a:r>
          </a:p>
          <a:p>
            <a:pPr eaLnBrk="1" hangingPunct="1">
              <a:lnSpc>
                <a:spcPct val="80000"/>
              </a:lnSpc>
            </a:pPr>
            <a:endParaRPr lang="en-US" altLang="ko-KR" sz="1600" b="1" dirty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solidFill>
                  <a:srgbClr val="002060"/>
                </a:solidFill>
                <a:latin typeface="Arial Narrow" pitchFamily="34" charset="0"/>
              </a:rPr>
              <a:t>L1</a:t>
            </a:r>
            <a:r>
              <a:rPr lang="en-US" altLang="ko-KR" sz="1600" b="1" dirty="0">
                <a:latin typeface="Arial Narrow" pitchFamily="34" charset="0"/>
              </a:rPr>
              <a:t>:call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Gotoxy</a:t>
            </a:r>
            <a:endParaRPr lang="en-US" altLang="ko-KR" sz="1600" b="1" dirty="0">
              <a:solidFill>
                <a:srgbClr val="FF0000"/>
              </a:solidFill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 </a:t>
            </a:r>
            <a:r>
              <a:rPr lang="en-US" altLang="ko-KR" sz="1600" b="1" dirty="0" err="1">
                <a:latin typeface="Arial Narrow" pitchFamily="34" charset="0"/>
              </a:rPr>
              <a:t>mov</a:t>
            </a:r>
            <a:r>
              <a:rPr lang="en-US" altLang="ko-KR" sz="1600" b="1" dirty="0">
                <a:latin typeface="Arial Narrow" pitchFamily="34" charset="0"/>
              </a:rPr>
              <a:t> eax,991                    </a:t>
            </a:r>
            <a:r>
              <a:rPr lang="en-US" altLang="ko-KR" sz="1600" b="1" dirty="0" smtClean="0">
                <a:latin typeface="Arial Narrow" pitchFamily="34" charset="0"/>
              </a:rPr>
              <a:t>; indicate </a:t>
            </a:r>
            <a:r>
              <a:rPr lang="en-US" altLang="ko-KR" sz="1600" b="1" dirty="0">
                <a:latin typeface="Arial Narrow" pitchFamily="34" charset="0"/>
              </a:rPr>
              <a:t>top of range + 1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 call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RandomRange</a:t>
            </a:r>
            <a:r>
              <a:rPr lang="en-US" altLang="ko-KR" sz="1600" b="1" dirty="0">
                <a:latin typeface="Arial Narrow" pitchFamily="34" charset="0"/>
              </a:rPr>
              <a:t>         </a:t>
            </a:r>
            <a:r>
              <a:rPr lang="en-US" altLang="ko-KR" sz="1600" b="1" dirty="0" smtClean="0">
                <a:latin typeface="Arial Narrow" pitchFamily="34" charset="0"/>
              </a:rPr>
              <a:t>; EAX=random </a:t>
            </a:r>
            <a:r>
              <a:rPr lang="en-US" altLang="ko-KR" sz="1600" b="1" dirty="0">
                <a:latin typeface="Arial Narrow" pitchFamily="34" charset="0"/>
              </a:rPr>
              <a:t>integer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 call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WriteDec</a:t>
            </a:r>
            <a:r>
              <a:rPr lang="en-US" altLang="ko-KR" sz="1600" b="1" dirty="0">
                <a:latin typeface="Arial Narrow" pitchFamily="34" charset="0"/>
              </a:rPr>
              <a:t>                   </a:t>
            </a:r>
            <a:r>
              <a:rPr lang="en-US" altLang="ko-KR" sz="1600" b="1" dirty="0" smtClean="0">
                <a:latin typeface="Arial Narrow" pitchFamily="34" charset="0"/>
              </a:rPr>
              <a:t>; display </a:t>
            </a:r>
            <a:r>
              <a:rPr lang="en-US" altLang="ko-KR" sz="1600" b="1" dirty="0">
                <a:latin typeface="Arial Narrow" pitchFamily="34" charset="0"/>
              </a:rPr>
              <a:t>in unsigned decimal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 </a:t>
            </a:r>
            <a:r>
              <a:rPr lang="en-US" altLang="ko-KR" sz="1600" b="1" dirty="0" err="1">
                <a:latin typeface="Arial Narrow" pitchFamily="34" charset="0"/>
              </a:rPr>
              <a:t>mov</a:t>
            </a:r>
            <a:r>
              <a:rPr lang="en-US" altLang="ko-KR" sz="1600" b="1" dirty="0">
                <a:latin typeface="Arial Narrow" pitchFamily="34" charset="0"/>
              </a:rPr>
              <a:t> </a:t>
            </a:r>
            <a:r>
              <a:rPr lang="en-US" altLang="ko-KR" sz="1600" b="1" dirty="0" smtClean="0">
                <a:latin typeface="Arial Narrow" pitchFamily="34" charset="0"/>
              </a:rPr>
              <a:t>eax,500	       ; desired interval in </a:t>
            </a:r>
            <a:r>
              <a:rPr lang="en-US" altLang="ko-KR" sz="1600" b="1" dirty="0" err="1" smtClean="0">
                <a:latin typeface="Arial Narrow" pitchFamily="34" charset="0"/>
              </a:rPr>
              <a:t>msec</a:t>
            </a:r>
            <a:endParaRPr lang="en-US" altLang="ko-KR" sz="1600" b="1" dirty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 call </a:t>
            </a:r>
            <a:r>
              <a:rPr lang="en-US" altLang="ko-KR" sz="1600" b="1" dirty="0">
                <a:solidFill>
                  <a:srgbClr val="FF0000"/>
                </a:solidFill>
                <a:latin typeface="Arial Narrow" pitchFamily="34" charset="0"/>
              </a:rPr>
              <a:t>Delay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 </a:t>
            </a:r>
            <a:r>
              <a:rPr lang="en-US" altLang="ko-KR" sz="1600" b="1" dirty="0" err="1">
                <a:latin typeface="Arial Narrow" pitchFamily="34" charset="0"/>
              </a:rPr>
              <a:t>inc</a:t>
            </a:r>
            <a:r>
              <a:rPr lang="en-US" altLang="ko-KR" sz="1600" b="1" dirty="0">
                <a:latin typeface="Arial Narrow" pitchFamily="34" charset="0"/>
              </a:rPr>
              <a:t> dh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 add dl,2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 </a:t>
            </a:r>
            <a:r>
              <a:rPr lang="en-US" altLang="ko-KR" sz="1600" b="1" dirty="0">
                <a:solidFill>
                  <a:srgbClr val="002060"/>
                </a:solidFill>
                <a:latin typeface="Arial Narrow" pitchFamily="34" charset="0"/>
              </a:rPr>
              <a:t>Loop L1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 call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Crlf</a:t>
            </a:r>
            <a:r>
              <a:rPr lang="en-US" altLang="ko-KR" sz="1600" b="1" dirty="0">
                <a:latin typeface="Arial Narrow" pitchFamily="34" charset="0"/>
              </a:rPr>
              <a:t>                           </a:t>
            </a:r>
            <a:r>
              <a:rPr lang="en-US" altLang="ko-KR" sz="1600" b="1" dirty="0" smtClean="0">
                <a:latin typeface="Arial Narrow" pitchFamily="34" charset="0"/>
              </a:rPr>
              <a:t>; new </a:t>
            </a:r>
            <a:r>
              <a:rPr lang="en-US" altLang="ko-KR" sz="1600" b="1" dirty="0">
                <a:latin typeface="Arial Narrow" pitchFamily="34" charset="0"/>
              </a:rPr>
              <a:t>line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 call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WaitMsg</a:t>
            </a:r>
            <a:r>
              <a:rPr lang="en-US" altLang="ko-KR" sz="1600" b="1" dirty="0">
                <a:latin typeface="Arial Narrow" pitchFamily="34" charset="0"/>
              </a:rPr>
              <a:t>                   ; “Press [Enter}…”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 call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Clrscr</a:t>
            </a:r>
            <a:r>
              <a:rPr lang="en-US" altLang="ko-KR" sz="1600" b="1" dirty="0">
                <a:latin typeface="Arial Narrow" pitchFamily="34" charset="0"/>
              </a:rPr>
              <a:t>                       </a:t>
            </a:r>
            <a:r>
              <a:rPr lang="en-US" altLang="ko-KR" sz="1600" b="1" dirty="0" smtClean="0">
                <a:latin typeface="Arial Narrow" pitchFamily="34" charset="0"/>
              </a:rPr>
              <a:t>; clear </a:t>
            </a:r>
            <a:r>
              <a:rPr lang="en-US" altLang="ko-KR" sz="1600" b="1" dirty="0">
                <a:latin typeface="Arial Narrow" pitchFamily="34" charset="0"/>
              </a:rPr>
              <a:t>screen</a:t>
            </a:r>
          </a:p>
          <a:p>
            <a:pPr eaLnBrk="1" hangingPunct="1">
              <a:lnSpc>
                <a:spcPct val="80000"/>
              </a:lnSpc>
            </a:pPr>
            <a:endParaRPr lang="en-US" altLang="ko-KR" sz="1600" b="1" dirty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;Input a signed decimal integer and redisplay it in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;various formats: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 </a:t>
            </a:r>
            <a:r>
              <a:rPr lang="en-US" altLang="ko-KR" sz="1600" b="1" dirty="0" err="1">
                <a:latin typeface="Arial Narrow" pitchFamily="34" charset="0"/>
              </a:rPr>
              <a:t>mov</a:t>
            </a:r>
            <a:r>
              <a:rPr lang="en-US" altLang="ko-KR" sz="1600" b="1" dirty="0">
                <a:latin typeface="Arial Narrow" pitchFamily="34" charset="0"/>
              </a:rPr>
              <a:t> </a:t>
            </a:r>
            <a:r>
              <a:rPr lang="en-US" altLang="ko-KR" sz="1600" b="1" dirty="0" err="1">
                <a:latin typeface="Arial Narrow" pitchFamily="34" charset="0"/>
              </a:rPr>
              <a:t>edx,OFFSET</a:t>
            </a:r>
            <a:r>
              <a:rPr lang="en-US" altLang="ko-KR" sz="1600" b="1" dirty="0">
                <a:latin typeface="Arial Narrow" pitchFamily="34" charset="0"/>
              </a:rPr>
              <a:t> str2  ; ”Enter a 32-bit…”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 call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WriteString</a:t>
            </a:r>
            <a:endParaRPr lang="en-US" altLang="ko-KR" sz="1600" b="1" dirty="0">
              <a:solidFill>
                <a:srgbClr val="FF0000"/>
              </a:solidFill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 call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ReadInt</a:t>
            </a:r>
            <a:r>
              <a:rPr lang="en-US" altLang="ko-KR" sz="1600" b="1" dirty="0">
                <a:latin typeface="Arial Narrow" pitchFamily="34" charset="0"/>
              </a:rPr>
              <a:t>                   </a:t>
            </a:r>
            <a:r>
              <a:rPr lang="en-US" altLang="ko-KR" sz="1600" b="1" dirty="0" smtClean="0">
                <a:latin typeface="Arial Narrow" pitchFamily="34" charset="0"/>
              </a:rPr>
              <a:t>; input </a:t>
            </a:r>
            <a:r>
              <a:rPr lang="en-US" altLang="ko-KR" sz="1600" b="1" dirty="0">
                <a:latin typeface="Arial Narrow" pitchFamily="34" charset="0"/>
              </a:rPr>
              <a:t>the integer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 </a:t>
            </a:r>
            <a:r>
              <a:rPr lang="en-US" altLang="ko-KR" sz="1600" b="1" dirty="0" err="1">
                <a:latin typeface="Arial Narrow" pitchFamily="34" charset="0"/>
              </a:rPr>
              <a:t>mov</a:t>
            </a:r>
            <a:r>
              <a:rPr lang="en-US" altLang="ko-KR" sz="1600" b="1" dirty="0">
                <a:latin typeface="Arial Narrow" pitchFamily="34" charset="0"/>
              </a:rPr>
              <a:t> </a:t>
            </a:r>
            <a:r>
              <a:rPr lang="en-US" altLang="ko-KR" sz="1600" b="1" dirty="0" err="1">
                <a:latin typeface="Arial Narrow" pitchFamily="34" charset="0"/>
              </a:rPr>
              <a:t>dwordVal,eax</a:t>
            </a:r>
            <a:r>
              <a:rPr lang="en-US" altLang="ko-KR" sz="1600" b="1" dirty="0">
                <a:latin typeface="Arial Narrow" pitchFamily="34" charset="0"/>
              </a:rPr>
              <a:t>        </a:t>
            </a:r>
            <a:r>
              <a:rPr lang="en-US" altLang="ko-KR" sz="1600" b="1" dirty="0" smtClean="0">
                <a:latin typeface="Arial Narrow" pitchFamily="34" charset="0"/>
              </a:rPr>
              <a:t>; save </a:t>
            </a:r>
            <a:r>
              <a:rPr lang="en-US" altLang="ko-KR" sz="1600" b="1" dirty="0">
                <a:latin typeface="Arial Narrow" pitchFamily="34" charset="0"/>
              </a:rPr>
              <a:t>in a variable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 call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Crlf</a:t>
            </a:r>
            <a:r>
              <a:rPr lang="en-US" altLang="ko-KR" sz="1600" b="1" dirty="0">
                <a:latin typeface="Arial Narrow" pitchFamily="34" charset="0"/>
              </a:rPr>
              <a:t>                      </a:t>
            </a:r>
            <a:r>
              <a:rPr lang="en-US" altLang="ko-KR" sz="1600" b="1" dirty="0" smtClean="0">
                <a:latin typeface="Arial Narrow" pitchFamily="34" charset="0"/>
              </a:rPr>
              <a:t>    </a:t>
            </a:r>
            <a:r>
              <a:rPr lang="en-US" altLang="ko-KR" sz="1600" b="1" dirty="0">
                <a:latin typeface="Arial Narrow" pitchFamily="34" charset="0"/>
              </a:rPr>
              <a:t>; new line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 call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WriteInt</a:t>
            </a:r>
            <a:r>
              <a:rPr lang="en-US" altLang="ko-KR" sz="1600" b="1" dirty="0">
                <a:latin typeface="Arial Narrow" pitchFamily="34" charset="0"/>
              </a:rPr>
              <a:t>                   ; display in signed decimal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 call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Crlf</a:t>
            </a:r>
            <a:endParaRPr lang="en-US" altLang="ko-KR" sz="1600" b="1" dirty="0">
              <a:solidFill>
                <a:srgbClr val="FF0000"/>
              </a:solidFill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 call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WriteHex</a:t>
            </a:r>
            <a:r>
              <a:rPr lang="en-US" altLang="ko-KR" sz="1600" b="1" dirty="0">
                <a:latin typeface="Arial Narrow" pitchFamily="34" charset="0"/>
              </a:rPr>
              <a:t>                 ; display in hexadecimal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 call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Crlf</a:t>
            </a:r>
            <a:endParaRPr lang="en-US" altLang="ko-KR" sz="1600" b="1" dirty="0">
              <a:solidFill>
                <a:srgbClr val="FF0000"/>
              </a:solidFill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187364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CS5-</a:t>
            </a:r>
            <a:fld id="{E3D7A6E0-97CF-4248-B6DA-504D5DA80C8E}" type="slidenum">
              <a:rPr kumimoji="0" lang="en-US" altLang="ko-KR" smtClean="0"/>
              <a:pPr eaLnBrk="1" hangingPunct="1"/>
              <a:t>18</a:t>
            </a:fld>
            <a:endParaRPr kumimoji="0" lang="en-US" altLang="ko-KR" smtClean="0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-171400"/>
            <a:ext cx="8153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Sample Program : TestLib.asm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50825" y="692696"/>
            <a:ext cx="4392613" cy="6145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ko-KR" sz="1600" dirty="0">
                <a:latin typeface="Arial Narrow" pitchFamily="34" charset="0"/>
              </a:rPr>
              <a:t>    </a:t>
            </a:r>
            <a:r>
              <a:rPr lang="en-US" altLang="ko-KR" sz="1600" b="1" dirty="0">
                <a:latin typeface="Arial Narrow" pitchFamily="34" charset="0"/>
              </a:rPr>
              <a:t>call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Arial Narrow" pitchFamily="34" charset="0"/>
              </a:rPr>
              <a:t>WriteBin</a:t>
            </a:r>
            <a:r>
              <a:rPr lang="en-US" altLang="ko-KR" sz="1600" b="1" dirty="0" smtClean="0">
                <a:latin typeface="Arial Narrow" pitchFamily="34" charset="0"/>
              </a:rPr>
              <a:t>            </a:t>
            </a:r>
            <a:r>
              <a:rPr lang="en-US" altLang="ko-KR" sz="1600" b="1" dirty="0">
                <a:latin typeface="Arial Narrow" pitchFamily="34" charset="0"/>
              </a:rPr>
              <a:t>; display in binary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call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Crlf</a:t>
            </a:r>
            <a:r>
              <a:rPr lang="en-US" altLang="ko-KR" sz="1600" b="1" dirty="0">
                <a:latin typeface="Arial Narrow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;Display the CPU registers: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call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Crlf</a:t>
            </a:r>
            <a:endParaRPr lang="en-US" altLang="ko-KR" sz="1600" b="1" dirty="0">
              <a:solidFill>
                <a:srgbClr val="FF0000"/>
              </a:solidFill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mv </a:t>
            </a:r>
            <a:r>
              <a:rPr lang="en-US" altLang="ko-KR" sz="1600" b="1" dirty="0" err="1">
                <a:latin typeface="Arial Narrow" pitchFamily="34" charset="0"/>
              </a:rPr>
              <a:t>edx</a:t>
            </a:r>
            <a:r>
              <a:rPr lang="en-US" altLang="ko-KR" sz="1600" b="1" dirty="0">
                <a:latin typeface="Arial Narrow" pitchFamily="34" charset="0"/>
              </a:rPr>
              <a:t>, OFFSET str5    ; “Display the registers:”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call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WriteString</a:t>
            </a:r>
            <a:endParaRPr lang="en-US" altLang="ko-KR" sz="1600" b="1" dirty="0">
              <a:solidFill>
                <a:srgbClr val="FF0000"/>
              </a:solidFill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call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DumpRegs</a:t>
            </a:r>
            <a:r>
              <a:rPr lang="en-US" altLang="ko-KR" sz="1600" b="1" dirty="0">
                <a:latin typeface="Arial Narrow" pitchFamily="34" charset="0"/>
              </a:rPr>
              <a:t>              ; display registers and flags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call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Crlf</a:t>
            </a:r>
            <a:endParaRPr lang="en-US" altLang="ko-KR" sz="1600" b="1" dirty="0">
              <a:solidFill>
                <a:srgbClr val="FF0000"/>
              </a:solidFill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ko-KR" sz="1600" b="1" dirty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;Display a memory dump: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</a:t>
            </a:r>
            <a:r>
              <a:rPr lang="en-US" altLang="ko-KR" sz="1600" b="1" dirty="0" err="1">
                <a:latin typeface="Arial Narrow" pitchFamily="34" charset="0"/>
              </a:rPr>
              <a:t>mov</a:t>
            </a:r>
            <a:r>
              <a:rPr lang="en-US" altLang="ko-KR" sz="1600" b="1" dirty="0">
                <a:latin typeface="Arial Narrow" pitchFamily="34" charset="0"/>
              </a:rPr>
              <a:t> </a:t>
            </a:r>
            <a:r>
              <a:rPr lang="en-US" altLang="ko-KR" sz="1600" b="1" dirty="0" err="1">
                <a:latin typeface="Arial Narrow" pitchFamily="34" charset="0"/>
              </a:rPr>
              <a:t>esi</a:t>
            </a:r>
            <a:r>
              <a:rPr lang="en-US" altLang="ko-KR" sz="1600" b="1" dirty="0">
                <a:latin typeface="Arial Narrow" pitchFamily="34" charset="0"/>
              </a:rPr>
              <a:t>, OFFSET </a:t>
            </a:r>
            <a:r>
              <a:rPr lang="en-US" altLang="ko-KR" sz="1600" b="1" dirty="0" err="1">
                <a:latin typeface="Arial Narrow" pitchFamily="34" charset="0"/>
              </a:rPr>
              <a:t>dwordVal</a:t>
            </a:r>
            <a:r>
              <a:rPr lang="en-US" altLang="ko-KR" sz="1600" b="1" dirty="0">
                <a:latin typeface="Arial Narrow" pitchFamily="34" charset="0"/>
              </a:rPr>
              <a:t>        ; starting OFFSET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</a:t>
            </a:r>
            <a:r>
              <a:rPr lang="en-US" altLang="ko-KR" sz="1600" b="1" dirty="0" err="1">
                <a:latin typeface="Arial Narrow" pitchFamily="34" charset="0"/>
              </a:rPr>
              <a:t>mov</a:t>
            </a:r>
            <a:r>
              <a:rPr lang="en-US" altLang="ko-KR" sz="1600" b="1" dirty="0">
                <a:latin typeface="Arial Narrow" pitchFamily="34" charset="0"/>
              </a:rPr>
              <a:t> </a:t>
            </a:r>
            <a:r>
              <a:rPr lang="en-US" altLang="ko-KR" sz="1600" b="1" dirty="0" err="1">
                <a:latin typeface="Arial Narrow" pitchFamily="34" charset="0"/>
              </a:rPr>
              <a:t>ecx</a:t>
            </a:r>
            <a:r>
              <a:rPr lang="en-US" altLang="ko-KR" sz="1600" b="1" dirty="0">
                <a:latin typeface="Arial Narrow" pitchFamily="34" charset="0"/>
              </a:rPr>
              <a:t>, LENGTHOF </a:t>
            </a:r>
            <a:r>
              <a:rPr lang="en-US" altLang="ko-KR" sz="1600" b="1" dirty="0" err="1">
                <a:latin typeface="Arial Narrow" pitchFamily="34" charset="0"/>
              </a:rPr>
              <a:t>dwordVal</a:t>
            </a:r>
            <a:r>
              <a:rPr lang="en-US" altLang="ko-KR" sz="1600" b="1" dirty="0">
                <a:latin typeface="Arial Narrow" pitchFamily="34" charset="0"/>
              </a:rPr>
              <a:t>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</a:t>
            </a:r>
            <a:r>
              <a:rPr lang="en-US" altLang="ko-KR" sz="1600" b="1" dirty="0" err="1">
                <a:latin typeface="Arial Narrow" pitchFamily="34" charset="0"/>
              </a:rPr>
              <a:t>mov</a:t>
            </a:r>
            <a:r>
              <a:rPr lang="en-US" altLang="ko-KR" sz="1600" b="1" dirty="0">
                <a:latin typeface="Arial Narrow" pitchFamily="34" charset="0"/>
              </a:rPr>
              <a:t> </a:t>
            </a:r>
            <a:r>
              <a:rPr lang="en-US" altLang="ko-KR" sz="1600" b="1" dirty="0" err="1">
                <a:latin typeface="Arial Narrow" pitchFamily="34" charset="0"/>
              </a:rPr>
              <a:t>ebx</a:t>
            </a:r>
            <a:r>
              <a:rPr lang="en-US" altLang="ko-KR" sz="1600" b="1" dirty="0">
                <a:latin typeface="Arial Narrow" pitchFamily="34" charset="0"/>
              </a:rPr>
              <a:t>, TYPE </a:t>
            </a:r>
            <a:r>
              <a:rPr lang="en-US" altLang="ko-KR" sz="1600" b="1" dirty="0" err="1">
                <a:latin typeface="Arial Narrow" pitchFamily="34" charset="0"/>
              </a:rPr>
              <a:t>dwordval</a:t>
            </a:r>
            <a:endParaRPr lang="en-US" altLang="ko-KR" sz="1600" b="1" dirty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call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DumpMem</a:t>
            </a:r>
            <a:endParaRPr lang="en-US" altLang="ko-KR" sz="1600" b="1" dirty="0">
              <a:solidFill>
                <a:srgbClr val="FF0000"/>
              </a:solidFill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call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Crlf</a:t>
            </a:r>
            <a:endParaRPr lang="en-US" altLang="ko-KR" sz="1600" b="1" dirty="0">
              <a:solidFill>
                <a:srgbClr val="FF0000"/>
              </a:solidFill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call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WaitMsg</a:t>
            </a:r>
            <a:endParaRPr lang="en-US" altLang="ko-KR" sz="1600" b="1" dirty="0">
              <a:solidFill>
                <a:srgbClr val="FF0000"/>
              </a:solidFill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ko-KR" sz="1600" b="1" dirty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;Ask the user to input their name: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call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Clrscr</a:t>
            </a:r>
            <a:r>
              <a:rPr lang="en-US" altLang="ko-KR" sz="1600" b="1" dirty="0">
                <a:latin typeface="Arial Narrow" pitchFamily="34" charset="0"/>
              </a:rPr>
              <a:t>                                  ; clear screen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</a:t>
            </a:r>
            <a:r>
              <a:rPr lang="en-US" altLang="ko-KR" sz="1600" b="1" dirty="0" err="1">
                <a:latin typeface="Arial Narrow" pitchFamily="34" charset="0"/>
              </a:rPr>
              <a:t>mov</a:t>
            </a:r>
            <a:r>
              <a:rPr lang="en-US" altLang="ko-KR" sz="1600" b="1" dirty="0">
                <a:latin typeface="Arial Narrow" pitchFamily="34" charset="0"/>
              </a:rPr>
              <a:t> </a:t>
            </a:r>
            <a:r>
              <a:rPr lang="en-US" altLang="ko-KR" sz="1600" b="1" dirty="0" err="1">
                <a:latin typeface="Arial Narrow" pitchFamily="34" charset="0"/>
              </a:rPr>
              <a:t>edx</a:t>
            </a:r>
            <a:r>
              <a:rPr lang="en-US" altLang="ko-KR" sz="1600" b="1" dirty="0">
                <a:latin typeface="Arial Narrow" pitchFamily="34" charset="0"/>
              </a:rPr>
              <a:t>, OFFSET str3             ; “Enter your name”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call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WriteString</a:t>
            </a:r>
            <a:endParaRPr lang="en-US" altLang="ko-KR" sz="1600" b="1" dirty="0">
              <a:solidFill>
                <a:srgbClr val="FF0000"/>
              </a:solidFill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</a:t>
            </a:r>
            <a:r>
              <a:rPr lang="en-US" altLang="ko-KR" sz="1600" b="1" dirty="0" err="1">
                <a:latin typeface="Arial Narrow" pitchFamily="34" charset="0"/>
              </a:rPr>
              <a:t>mov</a:t>
            </a:r>
            <a:r>
              <a:rPr lang="en-US" altLang="ko-KR" sz="1600" b="1" dirty="0">
                <a:latin typeface="Arial Narrow" pitchFamily="34" charset="0"/>
              </a:rPr>
              <a:t> </a:t>
            </a:r>
            <a:r>
              <a:rPr lang="en-US" altLang="ko-KR" sz="1600" b="1" dirty="0" err="1">
                <a:latin typeface="Arial Narrow" pitchFamily="34" charset="0"/>
              </a:rPr>
              <a:t>edx</a:t>
            </a:r>
            <a:r>
              <a:rPr lang="en-US" altLang="ko-KR" sz="1600" b="1" dirty="0">
                <a:latin typeface="Arial Narrow" pitchFamily="34" charset="0"/>
              </a:rPr>
              <a:t>, OFFSET buffer      ; point to the buffer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</a:t>
            </a:r>
            <a:r>
              <a:rPr lang="en-US" altLang="ko-KR" sz="1600" b="1" dirty="0" err="1">
                <a:latin typeface="Arial Narrow" pitchFamily="34" charset="0"/>
              </a:rPr>
              <a:t>mov</a:t>
            </a:r>
            <a:r>
              <a:rPr lang="en-US" altLang="ko-KR" sz="1600" b="1" dirty="0">
                <a:latin typeface="Arial Narrow" pitchFamily="34" charset="0"/>
              </a:rPr>
              <a:t> </a:t>
            </a:r>
            <a:r>
              <a:rPr lang="en-US" altLang="ko-KR" sz="1600" b="1" dirty="0" err="1">
                <a:latin typeface="Arial Narrow" pitchFamily="34" charset="0"/>
              </a:rPr>
              <a:t>ecx</a:t>
            </a:r>
            <a:r>
              <a:rPr lang="en-US" altLang="ko-KR" sz="1600" b="1" dirty="0">
                <a:latin typeface="Arial Narrow" pitchFamily="34" charset="0"/>
              </a:rPr>
              <a:t>, SIZEOF buffer - 1  ; max number characters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call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ReadString</a:t>
            </a:r>
            <a:r>
              <a:rPr lang="en-US" altLang="ko-KR" sz="1600" b="1" dirty="0">
                <a:latin typeface="Arial Narrow" pitchFamily="34" charset="0"/>
              </a:rPr>
              <a:t>                     ; input the name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</a:t>
            </a:r>
            <a:r>
              <a:rPr lang="en-US" altLang="ko-KR" sz="1600" b="1" dirty="0" err="1">
                <a:latin typeface="Arial Narrow" pitchFamily="34" charset="0"/>
              </a:rPr>
              <a:t>mov</a:t>
            </a:r>
            <a:r>
              <a:rPr lang="en-US" altLang="ko-KR" sz="1600" b="1" dirty="0">
                <a:latin typeface="Arial Narrow" pitchFamily="34" charset="0"/>
              </a:rPr>
              <a:t> </a:t>
            </a:r>
            <a:r>
              <a:rPr lang="en-US" altLang="ko-KR" sz="1600" b="1" dirty="0" err="1">
                <a:latin typeface="Arial Narrow" pitchFamily="34" charset="0"/>
              </a:rPr>
              <a:t>edx</a:t>
            </a:r>
            <a:r>
              <a:rPr lang="en-US" altLang="ko-KR" sz="1600" b="1" dirty="0">
                <a:latin typeface="Arial Narrow" pitchFamily="34" charset="0"/>
              </a:rPr>
              <a:t>, OFFSET str6         ; “Hello, “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call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WriteString</a:t>
            </a:r>
            <a:endParaRPr lang="en-US" altLang="ko-KR" sz="1600" b="1" dirty="0">
              <a:solidFill>
                <a:srgbClr val="FF0000"/>
              </a:solidFill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</a:t>
            </a:r>
            <a:r>
              <a:rPr lang="en-US" altLang="ko-KR" sz="1600" b="1" dirty="0" err="1">
                <a:latin typeface="Arial Narrow" pitchFamily="34" charset="0"/>
              </a:rPr>
              <a:t>mov</a:t>
            </a:r>
            <a:r>
              <a:rPr lang="en-US" altLang="ko-KR" sz="1600" b="1" dirty="0">
                <a:latin typeface="Arial Narrow" pitchFamily="34" charset="0"/>
              </a:rPr>
              <a:t> </a:t>
            </a:r>
            <a:r>
              <a:rPr lang="en-US" altLang="ko-KR" sz="1600" b="1" dirty="0" err="1">
                <a:latin typeface="Arial Narrow" pitchFamily="34" charset="0"/>
              </a:rPr>
              <a:t>edx</a:t>
            </a:r>
            <a:r>
              <a:rPr lang="en-US" altLang="ko-KR" sz="1600" b="1" dirty="0">
                <a:latin typeface="Arial Narrow" pitchFamily="34" charset="0"/>
              </a:rPr>
              <a:t>, OFFSET buffer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call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WriteString</a:t>
            </a:r>
            <a:endParaRPr lang="en-US" altLang="ko-KR" sz="1600" b="1" dirty="0">
              <a:solidFill>
                <a:srgbClr val="FF0000"/>
              </a:solidFill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    call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Crlf</a:t>
            </a:r>
            <a:r>
              <a:rPr lang="en-US" altLang="ko-KR" sz="1600" b="1" dirty="0">
                <a:latin typeface="Arial Narrow" pitchFamily="34" charset="0"/>
              </a:rPr>
              <a:t>  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4643438" y="1547763"/>
            <a:ext cx="424973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ko-KR" sz="1600" dirty="0">
                <a:latin typeface="Arial Narrow" pitchFamily="34" charset="0"/>
              </a:rPr>
              <a:t>      </a:t>
            </a:r>
            <a:r>
              <a:rPr lang="en-US" altLang="ko-KR" sz="1600" b="1" dirty="0">
                <a:latin typeface="Arial Narrow" pitchFamily="34" charset="0"/>
              </a:rPr>
              <a:t>exit</a:t>
            </a:r>
          </a:p>
          <a:p>
            <a:pPr eaLnBrk="1" hangingPunct="1">
              <a:lnSpc>
                <a:spcPct val="80000"/>
              </a:lnSpc>
            </a:pPr>
            <a:endParaRPr lang="en-US" altLang="ko-KR" sz="1600" b="1" dirty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main ENDP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600" b="1" dirty="0">
                <a:latin typeface="Arial Narrow" pitchFamily="34" charset="0"/>
              </a:rPr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31847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CS5-</a:t>
            </a:r>
            <a:fld id="{0E06073B-FCA4-45EA-9FB8-8BFD9D3402FF}" type="slidenum">
              <a:rPr kumimoji="0" lang="en-US" altLang="ko-KR" smtClean="0"/>
              <a:pPr eaLnBrk="1" hangingPunct="1"/>
              <a:t>19</a:t>
            </a:fld>
            <a:endParaRPr kumimoji="0" lang="en-US" altLang="ko-KR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STACK OPERATIONS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79562"/>
            <a:ext cx="5711825" cy="5278437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dirty="0" smtClean="0"/>
              <a:t>Stack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Special memory buffer (outside the CPU) used as a </a:t>
            </a:r>
            <a:r>
              <a:rPr lang="en-US" altLang="ko-KR" u="sng" dirty="0" smtClean="0"/>
              <a:t>temporary holding area</a:t>
            </a:r>
            <a:r>
              <a:rPr lang="en-US" altLang="ko-KR" dirty="0" smtClean="0"/>
              <a:t> for </a:t>
            </a:r>
            <a:r>
              <a:rPr lang="en-US" altLang="ko-KR" u="sng" dirty="0" smtClean="0"/>
              <a:t>address and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Resides in the stack segment pointed by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dirty="0" smtClean="0"/>
              <a:t>    SS register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Each 32-bit location is pointed to by ESP register (stack pointer)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Pushed and popped to/from the stack (LIFO)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 smtClean="0"/>
              <a:t>Push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ESP is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decremented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u="sng" dirty="0" smtClean="0">
                <a:solidFill>
                  <a:srgbClr val="FF0000"/>
                </a:solidFill>
              </a:rPr>
              <a:t>copies a value</a:t>
            </a:r>
            <a:r>
              <a:rPr lang="en-US" altLang="ko-KR" dirty="0" smtClean="0"/>
              <a:t> onto the stack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Example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/>
              <a:t>EBX=00000001, ECX=00000002</a:t>
            </a:r>
          </a:p>
          <a:p>
            <a:pPr lvl="4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400" dirty="0" smtClean="0"/>
              <a:t> </a:t>
            </a:r>
            <a:r>
              <a:rPr lang="en-US" altLang="ko-KR" sz="2400" b="1" dirty="0" err="1" smtClean="0"/>
              <a:t>mov</a:t>
            </a:r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eax</a:t>
            </a:r>
            <a:r>
              <a:rPr lang="en-US" altLang="ko-KR" sz="2400" b="1" dirty="0" smtClean="0"/>
              <a:t>, 0A5h</a:t>
            </a:r>
          </a:p>
          <a:p>
            <a:pPr lvl="4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400" b="1" dirty="0" smtClean="0"/>
              <a:t> push </a:t>
            </a:r>
            <a:r>
              <a:rPr lang="en-US" altLang="ko-KR" sz="2400" b="1" dirty="0" err="1" smtClean="0"/>
              <a:t>eax</a:t>
            </a:r>
            <a:endParaRPr lang="en-US" altLang="ko-KR" sz="2400" b="1" dirty="0" smtClean="0"/>
          </a:p>
          <a:p>
            <a:pPr lvl="4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400" b="1" dirty="0" smtClean="0"/>
              <a:t> push </a:t>
            </a:r>
            <a:r>
              <a:rPr lang="en-US" altLang="ko-KR" sz="2400" b="1" dirty="0" err="1" smtClean="0"/>
              <a:t>ebx</a:t>
            </a:r>
            <a:r>
              <a:rPr lang="en-US" altLang="ko-KR" sz="2400" b="1" dirty="0" smtClean="0"/>
              <a:t>	;push EBX on the stack</a:t>
            </a:r>
          </a:p>
          <a:p>
            <a:pPr lvl="4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400" b="1" dirty="0" smtClean="0"/>
              <a:t> push </a:t>
            </a:r>
            <a:r>
              <a:rPr lang="en-US" altLang="ko-KR" sz="2400" b="1" dirty="0" err="1" smtClean="0"/>
              <a:t>ecx</a:t>
            </a:r>
            <a:r>
              <a:rPr lang="en-US" altLang="ko-KR" sz="2400" b="1" dirty="0" smtClean="0"/>
              <a:t>	;push ECX on the stack</a:t>
            </a:r>
          </a:p>
        </p:txBody>
      </p:sp>
      <p:sp>
        <p:nvSpPr>
          <p:cNvPr id="13317" name="Rectangle 59"/>
          <p:cNvSpPr>
            <a:spLocks noChangeArrowheads="1"/>
          </p:cNvSpPr>
          <p:nvPr/>
        </p:nvSpPr>
        <p:spPr bwMode="auto">
          <a:xfrm>
            <a:off x="6011863" y="1931219"/>
            <a:ext cx="936625" cy="304800"/>
          </a:xfrm>
          <a:prstGeom prst="rect">
            <a:avLst/>
          </a:prstGeom>
          <a:solidFill>
            <a:srgbClr val="FFCC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ko-KR" sz="1400">
                <a:latin typeface="Times New Roman" pitchFamily="18" charset="0"/>
              </a:rPr>
              <a:t>00000006</a:t>
            </a:r>
          </a:p>
        </p:txBody>
      </p:sp>
      <p:sp>
        <p:nvSpPr>
          <p:cNvPr id="13318" name="Rectangle 60"/>
          <p:cNvSpPr>
            <a:spLocks noChangeArrowheads="1"/>
          </p:cNvSpPr>
          <p:nvPr/>
        </p:nvSpPr>
        <p:spPr bwMode="auto">
          <a:xfrm>
            <a:off x="7123113" y="2028056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400" b="1">
                <a:solidFill>
                  <a:srgbClr val="000000"/>
                </a:solidFill>
                <a:latin typeface="Times New Roman" pitchFamily="18" charset="0"/>
              </a:rPr>
              <a:t>ESP</a:t>
            </a:r>
          </a:p>
        </p:txBody>
      </p:sp>
      <p:sp>
        <p:nvSpPr>
          <p:cNvPr id="13319" name="Rectangle 61"/>
          <p:cNvSpPr>
            <a:spLocks noChangeArrowheads="1"/>
          </p:cNvSpPr>
          <p:nvPr/>
        </p:nvSpPr>
        <p:spPr bwMode="auto">
          <a:xfrm>
            <a:off x="6084888" y="1494656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400" b="1">
                <a:solidFill>
                  <a:srgbClr val="000000"/>
                </a:solidFill>
                <a:latin typeface="Times New Roman" pitchFamily="18" charset="0"/>
              </a:rPr>
              <a:t>BEFORE</a:t>
            </a:r>
          </a:p>
        </p:txBody>
      </p:sp>
      <p:sp>
        <p:nvSpPr>
          <p:cNvPr id="13320" name="Rectangle 62"/>
          <p:cNvSpPr>
            <a:spLocks noChangeArrowheads="1"/>
          </p:cNvSpPr>
          <p:nvPr/>
        </p:nvSpPr>
        <p:spPr bwMode="auto">
          <a:xfrm>
            <a:off x="6011863" y="2236019"/>
            <a:ext cx="93662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endParaRPr lang="ko-KR" altLang="ko-KR" sz="1400">
              <a:latin typeface="Times New Roman" pitchFamily="18" charset="0"/>
            </a:endParaRPr>
          </a:p>
        </p:txBody>
      </p:sp>
      <p:sp>
        <p:nvSpPr>
          <p:cNvPr id="13321" name="Rectangle 63"/>
          <p:cNvSpPr>
            <a:spLocks noChangeArrowheads="1"/>
          </p:cNvSpPr>
          <p:nvPr/>
        </p:nvSpPr>
        <p:spPr bwMode="auto">
          <a:xfrm>
            <a:off x="6011863" y="2540819"/>
            <a:ext cx="93662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endParaRPr lang="ko-KR" altLang="ko-KR" sz="1400">
              <a:latin typeface="Times New Roman" pitchFamily="18" charset="0"/>
            </a:endParaRPr>
          </a:p>
        </p:txBody>
      </p:sp>
      <p:sp>
        <p:nvSpPr>
          <p:cNvPr id="13322" name="Rectangle 64"/>
          <p:cNvSpPr>
            <a:spLocks noChangeArrowheads="1"/>
          </p:cNvSpPr>
          <p:nvPr/>
        </p:nvSpPr>
        <p:spPr bwMode="auto">
          <a:xfrm>
            <a:off x="6011863" y="2845619"/>
            <a:ext cx="93662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endParaRPr lang="ko-KR" altLang="ko-KR" sz="1400">
              <a:latin typeface="Times New Roman" pitchFamily="18" charset="0"/>
            </a:endParaRPr>
          </a:p>
        </p:txBody>
      </p:sp>
      <p:sp>
        <p:nvSpPr>
          <p:cNvPr id="13323" name="Rectangle 65"/>
          <p:cNvSpPr>
            <a:spLocks noChangeArrowheads="1"/>
          </p:cNvSpPr>
          <p:nvPr/>
        </p:nvSpPr>
        <p:spPr bwMode="auto">
          <a:xfrm>
            <a:off x="6011863" y="3150419"/>
            <a:ext cx="93662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endParaRPr lang="ko-KR" altLang="ko-KR" sz="1400">
              <a:latin typeface="Times New Roman" pitchFamily="18" charset="0"/>
            </a:endParaRPr>
          </a:p>
        </p:txBody>
      </p:sp>
      <p:sp>
        <p:nvSpPr>
          <p:cNvPr id="13324" name="Rectangle 66"/>
          <p:cNvSpPr>
            <a:spLocks noChangeArrowheads="1"/>
          </p:cNvSpPr>
          <p:nvPr/>
        </p:nvSpPr>
        <p:spPr bwMode="auto">
          <a:xfrm>
            <a:off x="6011863" y="3455219"/>
            <a:ext cx="936625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ko-KR" sz="1400">
                <a:latin typeface="Times New Roman" pitchFamily="18" charset="0"/>
              </a:rPr>
              <a:t>…</a:t>
            </a:r>
          </a:p>
        </p:txBody>
      </p:sp>
      <p:sp>
        <p:nvSpPr>
          <p:cNvPr id="13325" name="Rectangle 67"/>
          <p:cNvSpPr>
            <a:spLocks noChangeArrowheads="1"/>
          </p:cNvSpPr>
          <p:nvPr/>
        </p:nvSpPr>
        <p:spPr bwMode="auto">
          <a:xfrm>
            <a:off x="6300788" y="3780656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1400" b="1">
                <a:solidFill>
                  <a:srgbClr val="000000"/>
                </a:solidFill>
                <a:latin typeface="Times New Roman" pitchFamily="18" charset="0"/>
              </a:rPr>
              <a:t>(low memory)</a:t>
            </a:r>
          </a:p>
        </p:txBody>
      </p:sp>
      <p:sp>
        <p:nvSpPr>
          <p:cNvPr id="13326" name="Line 68"/>
          <p:cNvSpPr>
            <a:spLocks noChangeShapeType="1"/>
          </p:cNvSpPr>
          <p:nvPr/>
        </p:nvSpPr>
        <p:spPr bwMode="auto">
          <a:xfrm flipH="1">
            <a:off x="6934200" y="2104256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400"/>
          </a:p>
        </p:txBody>
      </p:sp>
      <p:sp>
        <p:nvSpPr>
          <p:cNvPr id="13327" name="Rectangle 69"/>
          <p:cNvSpPr>
            <a:spLocks noChangeArrowheads="1"/>
          </p:cNvSpPr>
          <p:nvPr/>
        </p:nvSpPr>
        <p:spPr bwMode="auto">
          <a:xfrm>
            <a:off x="6300788" y="1775644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1400" b="1">
                <a:solidFill>
                  <a:srgbClr val="000000"/>
                </a:solidFill>
                <a:latin typeface="Times New Roman" pitchFamily="18" charset="0"/>
              </a:rPr>
              <a:t>(high memory)</a:t>
            </a:r>
          </a:p>
        </p:txBody>
      </p:sp>
      <p:sp>
        <p:nvSpPr>
          <p:cNvPr id="13328" name="Rectangle 70"/>
          <p:cNvSpPr>
            <a:spLocks noChangeArrowheads="1"/>
          </p:cNvSpPr>
          <p:nvPr/>
        </p:nvSpPr>
        <p:spPr bwMode="auto">
          <a:xfrm>
            <a:off x="7620000" y="1931219"/>
            <a:ext cx="912813" cy="304800"/>
          </a:xfrm>
          <a:prstGeom prst="rect">
            <a:avLst/>
          </a:prstGeom>
          <a:solidFill>
            <a:srgbClr val="FFCC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ko-KR" sz="1400">
                <a:latin typeface="Times New Roman" pitchFamily="18" charset="0"/>
              </a:rPr>
              <a:t>00000006</a:t>
            </a:r>
          </a:p>
        </p:txBody>
      </p:sp>
      <p:sp>
        <p:nvSpPr>
          <p:cNvPr id="13329" name="Rectangle 71"/>
          <p:cNvSpPr>
            <a:spLocks noChangeArrowheads="1"/>
          </p:cNvSpPr>
          <p:nvPr/>
        </p:nvSpPr>
        <p:spPr bwMode="auto">
          <a:xfrm>
            <a:off x="8604250" y="2301106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400" b="1">
                <a:solidFill>
                  <a:srgbClr val="000000"/>
                </a:solidFill>
                <a:latin typeface="Times New Roman" pitchFamily="18" charset="0"/>
              </a:rPr>
              <a:t>ESP</a:t>
            </a:r>
          </a:p>
        </p:txBody>
      </p:sp>
      <p:sp>
        <p:nvSpPr>
          <p:cNvPr id="13330" name="Rectangle 72"/>
          <p:cNvSpPr>
            <a:spLocks noChangeArrowheads="1"/>
          </p:cNvSpPr>
          <p:nvPr/>
        </p:nvSpPr>
        <p:spPr bwMode="auto">
          <a:xfrm>
            <a:off x="7791450" y="1494656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400" b="1">
                <a:solidFill>
                  <a:srgbClr val="000000"/>
                </a:solidFill>
                <a:latin typeface="Times New Roman" pitchFamily="18" charset="0"/>
              </a:rPr>
              <a:t>AFTER</a:t>
            </a:r>
          </a:p>
        </p:txBody>
      </p:sp>
      <p:sp>
        <p:nvSpPr>
          <p:cNvPr id="13331" name="Rectangle 73"/>
          <p:cNvSpPr>
            <a:spLocks noChangeArrowheads="1"/>
          </p:cNvSpPr>
          <p:nvPr/>
        </p:nvSpPr>
        <p:spPr bwMode="auto">
          <a:xfrm>
            <a:off x="7620000" y="2236019"/>
            <a:ext cx="912813" cy="304800"/>
          </a:xfrm>
          <a:prstGeom prst="rect">
            <a:avLst/>
          </a:prstGeom>
          <a:solidFill>
            <a:srgbClr val="FFCC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ko-KR" sz="1400">
                <a:latin typeface="Times New Roman" pitchFamily="18" charset="0"/>
              </a:rPr>
              <a:t>000000A5</a:t>
            </a:r>
          </a:p>
        </p:txBody>
      </p:sp>
      <p:sp>
        <p:nvSpPr>
          <p:cNvPr id="13332" name="Rectangle 74"/>
          <p:cNvSpPr>
            <a:spLocks noChangeArrowheads="1"/>
          </p:cNvSpPr>
          <p:nvPr/>
        </p:nvSpPr>
        <p:spPr bwMode="auto">
          <a:xfrm>
            <a:off x="7620000" y="2540819"/>
            <a:ext cx="912813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endParaRPr lang="ko-KR" altLang="ko-KR" sz="1400">
              <a:latin typeface="Times New Roman" pitchFamily="18" charset="0"/>
            </a:endParaRPr>
          </a:p>
        </p:txBody>
      </p:sp>
      <p:sp>
        <p:nvSpPr>
          <p:cNvPr id="13333" name="Rectangle 75"/>
          <p:cNvSpPr>
            <a:spLocks noChangeArrowheads="1"/>
          </p:cNvSpPr>
          <p:nvPr/>
        </p:nvSpPr>
        <p:spPr bwMode="auto">
          <a:xfrm>
            <a:off x="7620000" y="2845619"/>
            <a:ext cx="912813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endParaRPr lang="ko-KR" altLang="ko-KR" sz="1400">
              <a:latin typeface="Times New Roman" pitchFamily="18" charset="0"/>
            </a:endParaRPr>
          </a:p>
        </p:txBody>
      </p:sp>
      <p:sp>
        <p:nvSpPr>
          <p:cNvPr id="13334" name="Rectangle 76"/>
          <p:cNvSpPr>
            <a:spLocks noChangeArrowheads="1"/>
          </p:cNvSpPr>
          <p:nvPr/>
        </p:nvSpPr>
        <p:spPr bwMode="auto">
          <a:xfrm>
            <a:off x="7620000" y="3150419"/>
            <a:ext cx="912813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endParaRPr lang="ko-KR" altLang="ko-KR" sz="1400">
              <a:latin typeface="Times New Roman" pitchFamily="18" charset="0"/>
            </a:endParaRPr>
          </a:p>
        </p:txBody>
      </p:sp>
      <p:sp>
        <p:nvSpPr>
          <p:cNvPr id="13335" name="Rectangle 77"/>
          <p:cNvSpPr>
            <a:spLocks noChangeArrowheads="1"/>
          </p:cNvSpPr>
          <p:nvPr/>
        </p:nvSpPr>
        <p:spPr bwMode="auto">
          <a:xfrm>
            <a:off x="7620000" y="3455219"/>
            <a:ext cx="912813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ko-KR" sz="1400">
                <a:latin typeface="Times New Roman" pitchFamily="18" charset="0"/>
              </a:rPr>
              <a:t>…</a:t>
            </a:r>
          </a:p>
        </p:txBody>
      </p:sp>
      <p:sp>
        <p:nvSpPr>
          <p:cNvPr id="13336" name="Rectangle 78"/>
          <p:cNvSpPr>
            <a:spLocks noChangeArrowheads="1"/>
          </p:cNvSpPr>
          <p:nvPr/>
        </p:nvSpPr>
        <p:spPr bwMode="auto">
          <a:xfrm>
            <a:off x="7885113" y="3780656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1400" b="1">
                <a:solidFill>
                  <a:srgbClr val="000000"/>
                </a:solidFill>
                <a:latin typeface="Times New Roman" pitchFamily="18" charset="0"/>
              </a:rPr>
              <a:t>(low memory)</a:t>
            </a:r>
          </a:p>
        </p:txBody>
      </p:sp>
      <p:sp>
        <p:nvSpPr>
          <p:cNvPr id="13337" name="Line 79"/>
          <p:cNvSpPr>
            <a:spLocks noChangeShapeType="1"/>
          </p:cNvSpPr>
          <p:nvPr/>
        </p:nvSpPr>
        <p:spPr bwMode="auto">
          <a:xfrm flipH="1">
            <a:off x="8447088" y="237730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400"/>
          </a:p>
        </p:txBody>
      </p:sp>
      <p:sp>
        <p:nvSpPr>
          <p:cNvPr id="13338" name="Rectangle 80"/>
          <p:cNvSpPr>
            <a:spLocks noChangeArrowheads="1"/>
          </p:cNvSpPr>
          <p:nvPr/>
        </p:nvSpPr>
        <p:spPr bwMode="auto">
          <a:xfrm>
            <a:off x="7885113" y="1775644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1400" b="1">
                <a:solidFill>
                  <a:srgbClr val="000000"/>
                </a:solidFill>
                <a:latin typeface="Times New Roman" pitchFamily="18" charset="0"/>
              </a:rPr>
              <a:t>(high memory)</a:t>
            </a:r>
          </a:p>
        </p:txBody>
      </p:sp>
      <p:sp>
        <p:nvSpPr>
          <p:cNvPr id="13339" name="Rectangle 81"/>
          <p:cNvSpPr>
            <a:spLocks noChangeArrowheads="1"/>
          </p:cNvSpPr>
          <p:nvPr/>
        </p:nvSpPr>
        <p:spPr bwMode="auto">
          <a:xfrm>
            <a:off x="7308280" y="4523507"/>
            <a:ext cx="965200" cy="304800"/>
          </a:xfrm>
          <a:prstGeom prst="rect">
            <a:avLst/>
          </a:prstGeom>
          <a:solidFill>
            <a:srgbClr val="FFCC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ko-KR" sz="1400">
                <a:latin typeface="Times New Roman" pitchFamily="18" charset="0"/>
              </a:rPr>
              <a:t>00000006</a:t>
            </a:r>
          </a:p>
        </p:txBody>
      </p:sp>
      <p:sp>
        <p:nvSpPr>
          <p:cNvPr id="13340" name="Rectangle 82"/>
          <p:cNvSpPr>
            <a:spLocks noChangeArrowheads="1"/>
          </p:cNvSpPr>
          <p:nvPr/>
        </p:nvSpPr>
        <p:spPr bwMode="auto">
          <a:xfrm>
            <a:off x="8511605" y="5510932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400" b="1">
                <a:solidFill>
                  <a:srgbClr val="000000"/>
                </a:solidFill>
                <a:latin typeface="Times New Roman" pitchFamily="18" charset="0"/>
              </a:rPr>
              <a:t>ESP</a:t>
            </a:r>
          </a:p>
        </p:txBody>
      </p:sp>
      <p:sp>
        <p:nvSpPr>
          <p:cNvPr id="13341" name="Rectangle 83"/>
          <p:cNvSpPr>
            <a:spLocks noChangeArrowheads="1"/>
          </p:cNvSpPr>
          <p:nvPr/>
        </p:nvSpPr>
        <p:spPr bwMode="auto">
          <a:xfrm>
            <a:off x="7308280" y="4828307"/>
            <a:ext cx="965200" cy="304800"/>
          </a:xfrm>
          <a:prstGeom prst="rect">
            <a:avLst/>
          </a:prstGeom>
          <a:solidFill>
            <a:srgbClr val="FFCC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ko-KR" sz="1400">
                <a:latin typeface="Times New Roman" pitchFamily="18" charset="0"/>
              </a:rPr>
              <a:t>000000A5</a:t>
            </a:r>
          </a:p>
        </p:txBody>
      </p:sp>
      <p:sp>
        <p:nvSpPr>
          <p:cNvPr id="13342" name="Rectangle 84"/>
          <p:cNvSpPr>
            <a:spLocks noChangeArrowheads="1"/>
          </p:cNvSpPr>
          <p:nvPr/>
        </p:nvSpPr>
        <p:spPr bwMode="auto">
          <a:xfrm>
            <a:off x="7308280" y="5133107"/>
            <a:ext cx="965200" cy="304800"/>
          </a:xfrm>
          <a:prstGeom prst="rect">
            <a:avLst/>
          </a:prstGeom>
          <a:solidFill>
            <a:srgbClr val="FFCC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ko-KR" sz="1400">
                <a:latin typeface="Times New Roman" pitchFamily="18" charset="0"/>
              </a:rPr>
              <a:t>00000001</a:t>
            </a:r>
          </a:p>
        </p:txBody>
      </p:sp>
      <p:sp>
        <p:nvSpPr>
          <p:cNvPr id="13343" name="Rectangle 85"/>
          <p:cNvSpPr>
            <a:spLocks noChangeArrowheads="1"/>
          </p:cNvSpPr>
          <p:nvPr/>
        </p:nvSpPr>
        <p:spPr bwMode="auto">
          <a:xfrm>
            <a:off x="7308280" y="5437907"/>
            <a:ext cx="965200" cy="304800"/>
          </a:xfrm>
          <a:prstGeom prst="rect">
            <a:avLst/>
          </a:prstGeom>
          <a:solidFill>
            <a:srgbClr val="FFCC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ko-KR" sz="1400">
                <a:latin typeface="Times New Roman" pitchFamily="18" charset="0"/>
              </a:rPr>
              <a:t>00000002</a:t>
            </a:r>
          </a:p>
        </p:txBody>
      </p:sp>
      <p:sp>
        <p:nvSpPr>
          <p:cNvPr id="13344" name="Rectangle 86"/>
          <p:cNvSpPr>
            <a:spLocks noChangeArrowheads="1"/>
          </p:cNvSpPr>
          <p:nvPr/>
        </p:nvSpPr>
        <p:spPr bwMode="auto">
          <a:xfrm>
            <a:off x="7308280" y="5742707"/>
            <a:ext cx="9652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endParaRPr lang="ko-KR" altLang="ko-KR" sz="1400">
              <a:latin typeface="Times New Roman" pitchFamily="18" charset="0"/>
            </a:endParaRPr>
          </a:p>
        </p:txBody>
      </p:sp>
      <p:sp>
        <p:nvSpPr>
          <p:cNvPr id="13345" name="Rectangle 87"/>
          <p:cNvSpPr>
            <a:spLocks noChangeArrowheads="1"/>
          </p:cNvSpPr>
          <p:nvPr/>
        </p:nvSpPr>
        <p:spPr bwMode="auto">
          <a:xfrm>
            <a:off x="7308280" y="6047507"/>
            <a:ext cx="9652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ko-KR" sz="1400">
                <a:latin typeface="Times New Roman" pitchFamily="18" charset="0"/>
              </a:rPr>
              <a:t>…</a:t>
            </a:r>
          </a:p>
        </p:txBody>
      </p:sp>
      <p:sp>
        <p:nvSpPr>
          <p:cNvPr id="13346" name="Rectangle 88"/>
          <p:cNvSpPr>
            <a:spLocks noChangeArrowheads="1"/>
          </p:cNvSpPr>
          <p:nvPr/>
        </p:nvSpPr>
        <p:spPr bwMode="auto">
          <a:xfrm>
            <a:off x="7595617" y="6372944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1400" b="1">
                <a:solidFill>
                  <a:srgbClr val="000000"/>
                </a:solidFill>
                <a:latin typeface="Times New Roman" pitchFamily="18" charset="0"/>
              </a:rPr>
              <a:t>(low memory)</a:t>
            </a:r>
          </a:p>
        </p:txBody>
      </p:sp>
      <p:sp>
        <p:nvSpPr>
          <p:cNvPr id="13347" name="Line 89"/>
          <p:cNvSpPr>
            <a:spLocks noChangeShapeType="1"/>
          </p:cNvSpPr>
          <p:nvPr/>
        </p:nvSpPr>
        <p:spPr bwMode="auto">
          <a:xfrm flipH="1">
            <a:off x="8375080" y="558713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400"/>
          </a:p>
        </p:txBody>
      </p:sp>
      <p:sp>
        <p:nvSpPr>
          <p:cNvPr id="13348" name="Rectangle 90"/>
          <p:cNvSpPr>
            <a:spLocks noChangeArrowheads="1"/>
          </p:cNvSpPr>
          <p:nvPr/>
        </p:nvSpPr>
        <p:spPr bwMode="auto">
          <a:xfrm>
            <a:off x="7595617" y="4367932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1400" b="1">
                <a:solidFill>
                  <a:srgbClr val="000000"/>
                </a:solidFill>
                <a:latin typeface="Times New Roman" pitchFamily="18" charset="0"/>
              </a:rPr>
              <a:t>(high memory)</a:t>
            </a:r>
          </a:p>
        </p:txBody>
      </p:sp>
      <p:sp>
        <p:nvSpPr>
          <p:cNvPr id="13349" name="Rectangle 91"/>
          <p:cNvSpPr>
            <a:spLocks noChangeArrowheads="1"/>
          </p:cNvSpPr>
          <p:nvPr/>
        </p:nvSpPr>
        <p:spPr bwMode="auto">
          <a:xfrm>
            <a:off x="5868144" y="4520332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</a:rPr>
              <a:t>New Contents of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</a:rPr>
              <a:t>the stack after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</a:rPr>
              <a:t>pushing 0001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</a:rPr>
              <a:t>and 0002:</a:t>
            </a:r>
          </a:p>
        </p:txBody>
      </p:sp>
    </p:spTree>
    <p:extLst>
      <p:ext uri="{BB962C8B-B14F-4D97-AF65-F5344CB8AC3E}">
        <p14:creationId xmlns:p14="http://schemas.microsoft.com/office/powerpoint/2010/main" val="307479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CS5-</a:t>
            </a:r>
            <a:fld id="{952A6361-0A97-4942-B516-2F64E2093F03}" type="slidenum">
              <a:rPr kumimoji="0" lang="en-US" altLang="ko-KR" smtClean="0"/>
              <a:pPr eaLnBrk="1" hangingPunct="1"/>
              <a:t>2</a:t>
            </a:fld>
            <a:endParaRPr kumimoji="0" lang="en-US" altLang="ko-KR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Chapter Overview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Linking to an External Library</a:t>
            </a:r>
          </a:p>
          <a:p>
            <a:pPr eaLnBrk="1" hangingPunct="1"/>
            <a:r>
              <a:rPr lang="en-US" altLang="ko-KR" dirty="0" smtClean="0"/>
              <a:t>The Book’s Link Library</a:t>
            </a:r>
          </a:p>
          <a:p>
            <a:pPr eaLnBrk="1" hangingPunct="1"/>
            <a:r>
              <a:rPr lang="en-US" altLang="ko-KR" dirty="0" smtClean="0"/>
              <a:t>Stack Operations</a:t>
            </a:r>
          </a:p>
          <a:p>
            <a:pPr eaLnBrk="1" hangingPunct="1"/>
            <a:r>
              <a:rPr lang="en-US" altLang="ko-KR" dirty="0" smtClean="0"/>
              <a:t>Defining and Using Procedures</a:t>
            </a:r>
          </a:p>
          <a:p>
            <a:pPr eaLnBrk="1" hangingPunct="1"/>
            <a:r>
              <a:rPr lang="en-US" altLang="ko-KR" dirty="0" smtClean="0"/>
              <a:t>Program Design Using Procedures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5672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CS5-</a:t>
            </a:r>
            <a:fld id="{19AC479E-D375-4779-9B59-F2AB412377D8}" type="slidenum">
              <a:rPr kumimoji="0" lang="en-US" altLang="ko-KR" smtClean="0"/>
              <a:pPr eaLnBrk="1" hangingPunct="1"/>
              <a:t>20</a:t>
            </a:fld>
            <a:endParaRPr kumimoji="0" lang="en-US" altLang="ko-KR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STACK OPERATIONS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ko-KR" dirty="0" smtClean="0"/>
              <a:t>Pop Operation</a:t>
            </a:r>
          </a:p>
          <a:p>
            <a:pPr lvl="1" eaLnBrk="1" hangingPunct="1"/>
            <a:r>
              <a:rPr lang="en-US" altLang="ko-KR" u="sng" dirty="0" smtClean="0">
                <a:solidFill>
                  <a:srgbClr val="FF0000"/>
                </a:solidFill>
              </a:rPr>
              <a:t>Remove a value</a:t>
            </a:r>
            <a:r>
              <a:rPr lang="en-US" altLang="ko-KR" dirty="0" smtClean="0"/>
              <a:t> from the stack</a:t>
            </a:r>
          </a:p>
          <a:p>
            <a:pPr lvl="1" eaLnBrk="1" hangingPunct="1"/>
            <a:r>
              <a:rPr lang="en-US" altLang="ko-KR" dirty="0" smtClean="0"/>
              <a:t>Place it in a register or variable</a:t>
            </a:r>
          </a:p>
          <a:p>
            <a:pPr lvl="1" eaLnBrk="1" hangingPunct="1"/>
            <a:r>
              <a:rPr lang="en-US" altLang="ko-KR" dirty="0" smtClean="0"/>
              <a:t>Stack pointer is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incremented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Several important uses of stacks</a:t>
            </a:r>
          </a:p>
          <a:p>
            <a:pPr lvl="2" eaLnBrk="1" hangingPunct="1"/>
            <a:r>
              <a:rPr lang="en-US" altLang="ko-KR" dirty="0" smtClean="0"/>
              <a:t>Excellent </a:t>
            </a:r>
            <a:r>
              <a:rPr lang="en-US" altLang="ko-KR" dirty="0" smtClean="0">
                <a:solidFill>
                  <a:srgbClr val="FF0000"/>
                </a:solidFill>
              </a:rPr>
              <a:t>temporary save area for registers</a:t>
            </a:r>
          </a:p>
          <a:p>
            <a:pPr lvl="2" eaLnBrk="1" hangingPunct="1"/>
            <a:r>
              <a:rPr lang="en-US" altLang="ko-KR" dirty="0" smtClean="0"/>
              <a:t>When a subroutine is called, saves a </a:t>
            </a:r>
            <a:r>
              <a:rPr lang="en-US" altLang="ko-KR" dirty="0" smtClean="0">
                <a:solidFill>
                  <a:srgbClr val="FF0000"/>
                </a:solidFill>
              </a:rPr>
              <a:t>return address</a:t>
            </a:r>
            <a:r>
              <a:rPr lang="en-US" altLang="ko-KR" dirty="0" smtClean="0"/>
              <a:t> on the stack</a:t>
            </a:r>
          </a:p>
          <a:p>
            <a:pPr lvl="2" eaLnBrk="1" hangingPunct="1"/>
            <a:r>
              <a:rPr lang="en-US" altLang="ko-KR" dirty="0" smtClean="0"/>
              <a:t>When calling a procedure, you can push </a:t>
            </a:r>
            <a:r>
              <a:rPr lang="en-US" altLang="ko-KR" dirty="0" smtClean="0">
                <a:solidFill>
                  <a:srgbClr val="FF0000"/>
                </a:solidFill>
              </a:rPr>
              <a:t>arguments</a:t>
            </a:r>
            <a:r>
              <a:rPr lang="en-US" altLang="ko-KR" dirty="0" smtClean="0"/>
              <a:t> on the stack</a:t>
            </a:r>
          </a:p>
          <a:p>
            <a:pPr lvl="2" eaLnBrk="1" hangingPunct="1"/>
            <a:r>
              <a:rPr lang="en-US" altLang="ko-KR" dirty="0" smtClean="0">
                <a:solidFill>
                  <a:srgbClr val="FF0000"/>
                </a:solidFill>
              </a:rPr>
              <a:t>Local variables</a:t>
            </a:r>
            <a:r>
              <a:rPr lang="en-US" altLang="ko-KR" dirty="0" smtClean="0"/>
              <a:t> are created in the stack frame while the subroutine is active</a:t>
            </a:r>
          </a:p>
        </p:txBody>
      </p:sp>
      <p:sp>
        <p:nvSpPr>
          <p:cNvPr id="14341" name="Rectangle 17"/>
          <p:cNvSpPr>
            <a:spLocks noChangeArrowheads="1"/>
          </p:cNvSpPr>
          <p:nvPr/>
        </p:nvSpPr>
        <p:spPr bwMode="auto">
          <a:xfrm>
            <a:off x="5830888" y="1628800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400" b="1">
                <a:solidFill>
                  <a:srgbClr val="000000"/>
                </a:solidFill>
                <a:latin typeface="Times New Roman" pitchFamily="18" charset="0"/>
              </a:rPr>
              <a:t>BEFORE</a:t>
            </a:r>
          </a:p>
        </p:txBody>
      </p:sp>
      <p:sp>
        <p:nvSpPr>
          <p:cNvPr id="14342" name="Rectangle 23"/>
          <p:cNvSpPr>
            <a:spLocks noChangeArrowheads="1"/>
          </p:cNvSpPr>
          <p:nvPr/>
        </p:nvSpPr>
        <p:spPr bwMode="auto">
          <a:xfrm>
            <a:off x="5983288" y="3914800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1400" b="1">
                <a:solidFill>
                  <a:srgbClr val="000000"/>
                </a:solidFill>
                <a:latin typeface="Times New Roman" pitchFamily="18" charset="0"/>
              </a:rPr>
              <a:t>(low memory)</a:t>
            </a:r>
          </a:p>
        </p:txBody>
      </p:sp>
      <p:sp>
        <p:nvSpPr>
          <p:cNvPr id="14343" name="Rectangle 25"/>
          <p:cNvSpPr>
            <a:spLocks noChangeArrowheads="1"/>
          </p:cNvSpPr>
          <p:nvPr/>
        </p:nvSpPr>
        <p:spPr bwMode="auto">
          <a:xfrm>
            <a:off x="5991225" y="1827238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</a:rPr>
              <a:t>(high memory)</a:t>
            </a:r>
          </a:p>
        </p:txBody>
      </p:sp>
      <p:sp>
        <p:nvSpPr>
          <p:cNvPr id="14344" name="Rectangle 28"/>
          <p:cNvSpPr>
            <a:spLocks noChangeArrowheads="1"/>
          </p:cNvSpPr>
          <p:nvPr/>
        </p:nvSpPr>
        <p:spPr bwMode="auto">
          <a:xfrm>
            <a:off x="7431088" y="1628800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400" b="1">
                <a:solidFill>
                  <a:srgbClr val="000000"/>
                </a:solidFill>
                <a:latin typeface="Times New Roman" pitchFamily="18" charset="0"/>
              </a:rPr>
              <a:t>AFTER</a:t>
            </a:r>
          </a:p>
        </p:txBody>
      </p:sp>
      <p:sp>
        <p:nvSpPr>
          <p:cNvPr id="14345" name="Rectangle 47"/>
          <p:cNvSpPr>
            <a:spLocks noChangeArrowheads="1"/>
          </p:cNvSpPr>
          <p:nvPr/>
        </p:nvSpPr>
        <p:spPr bwMode="auto">
          <a:xfrm>
            <a:off x="5724525" y="2043138"/>
            <a:ext cx="965200" cy="304800"/>
          </a:xfrm>
          <a:prstGeom prst="rect">
            <a:avLst/>
          </a:prstGeom>
          <a:solidFill>
            <a:srgbClr val="FFCC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ko-KR" sz="1400">
                <a:latin typeface="Times New Roman" pitchFamily="18" charset="0"/>
              </a:rPr>
              <a:t>00000006</a:t>
            </a:r>
          </a:p>
        </p:txBody>
      </p:sp>
      <p:sp>
        <p:nvSpPr>
          <p:cNvPr id="14346" name="Rectangle 48"/>
          <p:cNvSpPr>
            <a:spLocks noChangeArrowheads="1"/>
          </p:cNvSpPr>
          <p:nvPr/>
        </p:nvSpPr>
        <p:spPr bwMode="auto">
          <a:xfrm>
            <a:off x="6732588" y="3030563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400" b="1">
                <a:solidFill>
                  <a:srgbClr val="000000"/>
                </a:solidFill>
                <a:latin typeface="Times New Roman" pitchFamily="18" charset="0"/>
              </a:rPr>
              <a:t>ESP</a:t>
            </a:r>
          </a:p>
        </p:txBody>
      </p:sp>
      <p:sp>
        <p:nvSpPr>
          <p:cNvPr id="14347" name="Rectangle 49"/>
          <p:cNvSpPr>
            <a:spLocks noChangeArrowheads="1"/>
          </p:cNvSpPr>
          <p:nvPr/>
        </p:nvSpPr>
        <p:spPr bwMode="auto">
          <a:xfrm>
            <a:off x="5724525" y="2347938"/>
            <a:ext cx="965200" cy="304800"/>
          </a:xfrm>
          <a:prstGeom prst="rect">
            <a:avLst/>
          </a:prstGeom>
          <a:solidFill>
            <a:srgbClr val="FFCC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ko-KR" sz="1400">
                <a:latin typeface="Times New Roman" pitchFamily="18" charset="0"/>
              </a:rPr>
              <a:t>000000A5</a:t>
            </a:r>
          </a:p>
        </p:txBody>
      </p:sp>
      <p:sp>
        <p:nvSpPr>
          <p:cNvPr id="14348" name="Rectangle 50"/>
          <p:cNvSpPr>
            <a:spLocks noChangeArrowheads="1"/>
          </p:cNvSpPr>
          <p:nvPr/>
        </p:nvSpPr>
        <p:spPr bwMode="auto">
          <a:xfrm>
            <a:off x="5724525" y="2652738"/>
            <a:ext cx="965200" cy="304800"/>
          </a:xfrm>
          <a:prstGeom prst="rect">
            <a:avLst/>
          </a:prstGeom>
          <a:solidFill>
            <a:srgbClr val="FFCC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ko-KR" sz="1400">
                <a:latin typeface="Times New Roman" pitchFamily="18" charset="0"/>
              </a:rPr>
              <a:t>00000001</a:t>
            </a:r>
          </a:p>
        </p:txBody>
      </p:sp>
      <p:sp>
        <p:nvSpPr>
          <p:cNvPr id="14349" name="Rectangle 51"/>
          <p:cNvSpPr>
            <a:spLocks noChangeArrowheads="1"/>
          </p:cNvSpPr>
          <p:nvPr/>
        </p:nvSpPr>
        <p:spPr bwMode="auto">
          <a:xfrm>
            <a:off x="5724525" y="2957538"/>
            <a:ext cx="965200" cy="304800"/>
          </a:xfrm>
          <a:prstGeom prst="rect">
            <a:avLst/>
          </a:prstGeom>
          <a:solidFill>
            <a:srgbClr val="FFCC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ko-KR" sz="1400">
                <a:latin typeface="Times New Roman" pitchFamily="18" charset="0"/>
              </a:rPr>
              <a:t>00000002</a:t>
            </a:r>
          </a:p>
        </p:txBody>
      </p:sp>
      <p:sp>
        <p:nvSpPr>
          <p:cNvPr id="14350" name="Rectangle 52"/>
          <p:cNvSpPr>
            <a:spLocks noChangeArrowheads="1"/>
          </p:cNvSpPr>
          <p:nvPr/>
        </p:nvSpPr>
        <p:spPr bwMode="auto">
          <a:xfrm>
            <a:off x="5724525" y="3262338"/>
            <a:ext cx="9652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endParaRPr lang="ko-KR" altLang="ko-KR" sz="1400">
              <a:latin typeface="Times New Roman" pitchFamily="18" charset="0"/>
            </a:endParaRPr>
          </a:p>
        </p:txBody>
      </p:sp>
      <p:sp>
        <p:nvSpPr>
          <p:cNvPr id="14351" name="Rectangle 53"/>
          <p:cNvSpPr>
            <a:spLocks noChangeArrowheads="1"/>
          </p:cNvSpPr>
          <p:nvPr/>
        </p:nvSpPr>
        <p:spPr bwMode="auto">
          <a:xfrm>
            <a:off x="5724525" y="3567138"/>
            <a:ext cx="9652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ko-KR" sz="1400">
                <a:latin typeface="Times New Roman" pitchFamily="18" charset="0"/>
              </a:rPr>
              <a:t>…</a:t>
            </a:r>
          </a:p>
        </p:txBody>
      </p:sp>
      <p:sp>
        <p:nvSpPr>
          <p:cNvPr id="14352" name="Line 55"/>
          <p:cNvSpPr>
            <a:spLocks noChangeShapeType="1"/>
          </p:cNvSpPr>
          <p:nvPr/>
        </p:nvSpPr>
        <p:spPr bwMode="auto">
          <a:xfrm flipH="1">
            <a:off x="6588125" y="310676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400"/>
          </a:p>
        </p:txBody>
      </p:sp>
      <p:sp>
        <p:nvSpPr>
          <p:cNvPr id="14353" name="Rectangle 67"/>
          <p:cNvSpPr>
            <a:spLocks noChangeArrowheads="1"/>
          </p:cNvSpPr>
          <p:nvPr/>
        </p:nvSpPr>
        <p:spPr bwMode="auto">
          <a:xfrm>
            <a:off x="7308850" y="2054250"/>
            <a:ext cx="965200" cy="304800"/>
          </a:xfrm>
          <a:prstGeom prst="rect">
            <a:avLst/>
          </a:prstGeom>
          <a:solidFill>
            <a:srgbClr val="FFCC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ko-KR" sz="1400">
                <a:latin typeface="Times New Roman" pitchFamily="18" charset="0"/>
              </a:rPr>
              <a:t>00000006</a:t>
            </a:r>
          </a:p>
        </p:txBody>
      </p:sp>
      <p:sp>
        <p:nvSpPr>
          <p:cNvPr id="14354" name="Rectangle 68"/>
          <p:cNvSpPr>
            <a:spLocks noChangeArrowheads="1"/>
          </p:cNvSpPr>
          <p:nvPr/>
        </p:nvSpPr>
        <p:spPr bwMode="auto">
          <a:xfrm>
            <a:off x="8316913" y="2682900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400" b="1">
                <a:solidFill>
                  <a:srgbClr val="000000"/>
                </a:solidFill>
                <a:latin typeface="Times New Roman" pitchFamily="18" charset="0"/>
              </a:rPr>
              <a:t>ESP</a:t>
            </a:r>
          </a:p>
        </p:txBody>
      </p:sp>
      <p:sp>
        <p:nvSpPr>
          <p:cNvPr id="14355" name="Rectangle 69"/>
          <p:cNvSpPr>
            <a:spLocks noChangeArrowheads="1"/>
          </p:cNvSpPr>
          <p:nvPr/>
        </p:nvSpPr>
        <p:spPr bwMode="auto">
          <a:xfrm>
            <a:off x="7308850" y="2359050"/>
            <a:ext cx="965200" cy="304800"/>
          </a:xfrm>
          <a:prstGeom prst="rect">
            <a:avLst/>
          </a:prstGeom>
          <a:solidFill>
            <a:srgbClr val="FFCC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ko-KR" sz="1400">
                <a:latin typeface="Times New Roman" pitchFamily="18" charset="0"/>
              </a:rPr>
              <a:t>000000A5</a:t>
            </a:r>
          </a:p>
        </p:txBody>
      </p:sp>
      <p:sp>
        <p:nvSpPr>
          <p:cNvPr id="14356" name="Rectangle 70"/>
          <p:cNvSpPr>
            <a:spLocks noChangeArrowheads="1"/>
          </p:cNvSpPr>
          <p:nvPr/>
        </p:nvSpPr>
        <p:spPr bwMode="auto">
          <a:xfrm>
            <a:off x="7308850" y="2663850"/>
            <a:ext cx="965200" cy="304800"/>
          </a:xfrm>
          <a:prstGeom prst="rect">
            <a:avLst/>
          </a:prstGeom>
          <a:solidFill>
            <a:srgbClr val="FFCC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ko-KR" sz="1400">
                <a:latin typeface="Times New Roman" pitchFamily="18" charset="0"/>
              </a:rPr>
              <a:t>00000001</a:t>
            </a:r>
          </a:p>
        </p:txBody>
      </p:sp>
      <p:sp>
        <p:nvSpPr>
          <p:cNvPr id="14357" name="Rectangle 71"/>
          <p:cNvSpPr>
            <a:spLocks noChangeArrowheads="1"/>
          </p:cNvSpPr>
          <p:nvPr/>
        </p:nvSpPr>
        <p:spPr bwMode="auto">
          <a:xfrm>
            <a:off x="7308850" y="2968650"/>
            <a:ext cx="965200" cy="304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endParaRPr lang="ko-KR" altLang="ko-KR" sz="1400">
              <a:latin typeface="Times New Roman" pitchFamily="18" charset="0"/>
            </a:endParaRPr>
          </a:p>
        </p:txBody>
      </p:sp>
      <p:sp>
        <p:nvSpPr>
          <p:cNvPr id="14358" name="Rectangle 72"/>
          <p:cNvSpPr>
            <a:spLocks noChangeArrowheads="1"/>
          </p:cNvSpPr>
          <p:nvPr/>
        </p:nvSpPr>
        <p:spPr bwMode="auto">
          <a:xfrm>
            <a:off x="7308850" y="3273450"/>
            <a:ext cx="9652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endParaRPr lang="ko-KR" altLang="ko-KR" sz="1400">
              <a:latin typeface="Times New Roman" pitchFamily="18" charset="0"/>
            </a:endParaRPr>
          </a:p>
        </p:txBody>
      </p:sp>
      <p:sp>
        <p:nvSpPr>
          <p:cNvPr id="14359" name="Rectangle 73"/>
          <p:cNvSpPr>
            <a:spLocks noChangeArrowheads="1"/>
          </p:cNvSpPr>
          <p:nvPr/>
        </p:nvSpPr>
        <p:spPr bwMode="auto">
          <a:xfrm>
            <a:off x="7308850" y="3578250"/>
            <a:ext cx="9652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ko-KR" sz="1400">
                <a:latin typeface="Times New Roman" pitchFamily="18" charset="0"/>
              </a:rPr>
              <a:t>…</a:t>
            </a:r>
          </a:p>
        </p:txBody>
      </p:sp>
      <p:sp>
        <p:nvSpPr>
          <p:cNvPr id="14360" name="Rectangle 74"/>
          <p:cNvSpPr>
            <a:spLocks noChangeArrowheads="1"/>
          </p:cNvSpPr>
          <p:nvPr/>
        </p:nvSpPr>
        <p:spPr bwMode="auto">
          <a:xfrm>
            <a:off x="7596188" y="3903688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1400" b="1">
                <a:solidFill>
                  <a:srgbClr val="000000"/>
                </a:solidFill>
                <a:latin typeface="Times New Roman" pitchFamily="18" charset="0"/>
              </a:rPr>
              <a:t>(low memory)</a:t>
            </a:r>
          </a:p>
        </p:txBody>
      </p:sp>
      <p:sp>
        <p:nvSpPr>
          <p:cNvPr id="14361" name="Line 75"/>
          <p:cNvSpPr>
            <a:spLocks noChangeShapeType="1"/>
          </p:cNvSpPr>
          <p:nvPr/>
        </p:nvSpPr>
        <p:spPr bwMode="auto">
          <a:xfrm flipH="1">
            <a:off x="8172450" y="276227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400"/>
          </a:p>
        </p:txBody>
      </p:sp>
      <p:sp>
        <p:nvSpPr>
          <p:cNvPr id="14362" name="Rectangle 76"/>
          <p:cNvSpPr>
            <a:spLocks noChangeArrowheads="1"/>
          </p:cNvSpPr>
          <p:nvPr/>
        </p:nvSpPr>
        <p:spPr bwMode="auto">
          <a:xfrm>
            <a:off x="7596188" y="1827238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1400" b="1">
                <a:solidFill>
                  <a:srgbClr val="000000"/>
                </a:solidFill>
                <a:latin typeface="Times New Roman" pitchFamily="18" charset="0"/>
              </a:rPr>
              <a:t>(high memory)</a:t>
            </a:r>
          </a:p>
        </p:txBody>
      </p:sp>
    </p:spTree>
    <p:extLst>
      <p:ext uri="{BB962C8B-B14F-4D97-AF65-F5344CB8AC3E}">
        <p14:creationId xmlns:p14="http://schemas.microsoft.com/office/powerpoint/2010/main" val="190183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CS5-</a:t>
            </a:r>
            <a:fld id="{E6B12430-DB90-4DD7-8C48-A9F733488908}" type="slidenum">
              <a:rPr kumimoji="0" lang="en-US" altLang="ko-KR" smtClean="0"/>
              <a:pPr eaLnBrk="1" hangingPunct="1"/>
              <a:t>21</a:t>
            </a:fld>
            <a:endParaRPr kumimoji="0" lang="en-US" altLang="ko-KR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PUSH and POP Instructions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429895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ko-KR" dirty="0" smtClean="0"/>
              <a:t>Push</a:t>
            </a:r>
          </a:p>
          <a:p>
            <a:pPr lvl="1" eaLnBrk="1" hangingPunct="1"/>
            <a:r>
              <a:rPr lang="en-US" altLang="ko-KR" dirty="0" smtClean="0"/>
              <a:t>Copies a 16-bit or 32-bit </a:t>
            </a:r>
            <a:r>
              <a:rPr lang="en-US" altLang="ko-KR" u="sng" dirty="0" smtClean="0"/>
              <a:t>register or memory operand</a:t>
            </a:r>
            <a:r>
              <a:rPr lang="en-US" altLang="ko-KR" dirty="0" smtClean="0"/>
              <a:t> onto the stack</a:t>
            </a:r>
          </a:p>
          <a:p>
            <a:pPr lvl="1" eaLnBrk="1" hangingPunct="1"/>
            <a:r>
              <a:rPr lang="en-US" altLang="ko-KR" dirty="0" smtClean="0"/>
              <a:t>16-bit operand </a:t>
            </a:r>
            <a:r>
              <a:rPr lang="en-US" altLang="ko-KR" u="sng" dirty="0" smtClean="0">
                <a:solidFill>
                  <a:srgbClr val="FF0000"/>
                </a:solidFill>
              </a:rPr>
              <a:t>decrements</a:t>
            </a:r>
            <a:r>
              <a:rPr lang="en-US" altLang="ko-KR" dirty="0" smtClean="0"/>
              <a:t> ESP by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en-US" altLang="ko-KR" dirty="0" smtClean="0"/>
              <a:t>, 32-bit operand by </a:t>
            </a:r>
            <a:r>
              <a:rPr lang="en-US" altLang="ko-KR" dirty="0" smtClean="0">
                <a:solidFill>
                  <a:schemeClr val="bg1"/>
                </a:solidFill>
              </a:rPr>
              <a:t>4</a:t>
            </a:r>
          </a:p>
          <a:p>
            <a:pPr lvl="1" eaLnBrk="1" hangingPunct="1"/>
            <a:endParaRPr lang="en-US" altLang="ko-KR" dirty="0" smtClean="0"/>
          </a:p>
          <a:p>
            <a:pPr eaLnBrk="1" hangingPunct="1"/>
            <a:endParaRPr lang="en-US" altLang="ko-KR" sz="2000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Pop</a:t>
            </a:r>
          </a:p>
          <a:p>
            <a:pPr lvl="1" eaLnBrk="1" hangingPunct="1"/>
            <a:r>
              <a:rPr lang="en-US" altLang="ko-KR" dirty="0" smtClean="0"/>
              <a:t>Copies the contents of the stack pointed to by the ESP into a </a:t>
            </a:r>
            <a:r>
              <a:rPr lang="en-US" altLang="ko-KR" u="sng" dirty="0" smtClean="0"/>
              <a:t>register or variable</a:t>
            </a:r>
          </a:p>
          <a:p>
            <a:pPr lvl="1" eaLnBrk="1" hangingPunct="1"/>
            <a:r>
              <a:rPr lang="en-US" altLang="ko-KR" dirty="0" smtClean="0"/>
              <a:t>16-bit operand </a:t>
            </a:r>
            <a:r>
              <a:rPr lang="en-US" altLang="ko-KR" b="1" dirty="0" smtClean="0">
                <a:solidFill>
                  <a:srgbClr val="FF0000"/>
                </a:solidFill>
              </a:rPr>
              <a:t>increments</a:t>
            </a:r>
            <a:r>
              <a:rPr lang="en-US" altLang="ko-KR" dirty="0" smtClean="0"/>
              <a:t> ESP by 2, 32-bit operand by 4</a:t>
            </a:r>
          </a:p>
          <a:p>
            <a:pPr lvl="1" eaLnBrk="1" hangingPunct="1"/>
            <a:r>
              <a:rPr lang="en-US" altLang="ko-KR" dirty="0" smtClean="0"/>
              <a:t>CS and IP </a:t>
            </a:r>
            <a:r>
              <a:rPr lang="en-US" altLang="ko-KR" u="sng" dirty="0" smtClean="0"/>
              <a:t>cannot be used</a:t>
            </a:r>
            <a:r>
              <a:rPr lang="en-US" altLang="ko-KR" dirty="0" smtClean="0"/>
              <a:t> as operands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554163" y="2863081"/>
            <a:ext cx="712152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dirty="0">
                <a:latin typeface="Arial Narrow" pitchFamily="34" charset="0"/>
              </a:rPr>
              <a:t>push ax		;push a 16-bit register</a:t>
            </a:r>
          </a:p>
          <a:p>
            <a:pPr eaLnBrk="1" hangingPunct="1"/>
            <a:r>
              <a:rPr lang="en-US" altLang="ko-KR" sz="1600" b="1" dirty="0">
                <a:latin typeface="Arial Narrow" pitchFamily="34" charset="0"/>
              </a:rPr>
              <a:t>push </a:t>
            </a:r>
            <a:r>
              <a:rPr lang="en-US" altLang="ko-KR" sz="1600" b="1" dirty="0" err="1">
                <a:latin typeface="Arial Narrow" pitchFamily="34" charset="0"/>
              </a:rPr>
              <a:t>ecx</a:t>
            </a:r>
            <a:r>
              <a:rPr lang="en-US" altLang="ko-KR" sz="1600" b="1" dirty="0">
                <a:latin typeface="Arial Narrow" pitchFamily="34" charset="0"/>
              </a:rPr>
              <a:t> 		;push a 32-bit register</a:t>
            </a:r>
          </a:p>
          <a:p>
            <a:pPr eaLnBrk="1" hangingPunct="1"/>
            <a:r>
              <a:rPr lang="en-US" altLang="ko-KR" sz="1600" b="1" dirty="0">
                <a:latin typeface="Arial Narrow" pitchFamily="34" charset="0"/>
              </a:rPr>
              <a:t>push </a:t>
            </a:r>
            <a:r>
              <a:rPr lang="en-US" altLang="ko-KR" sz="1600" b="1" dirty="0" err="1">
                <a:latin typeface="Arial Narrow" pitchFamily="34" charset="0"/>
              </a:rPr>
              <a:t>memval</a:t>
            </a:r>
            <a:r>
              <a:rPr lang="en-US" altLang="ko-KR" sz="1600" b="1" dirty="0">
                <a:latin typeface="Arial Narrow" pitchFamily="34" charset="0"/>
              </a:rPr>
              <a:t>	;push a 16-bit or 32-bit memory operand</a:t>
            </a:r>
          </a:p>
          <a:p>
            <a:pPr eaLnBrk="1" hangingPunct="1"/>
            <a:r>
              <a:rPr lang="en-US" altLang="ko-KR" sz="1600" b="1" dirty="0">
                <a:latin typeface="Arial Narrow" pitchFamily="34" charset="0"/>
              </a:rPr>
              <a:t>push 000000A5h           </a:t>
            </a:r>
            <a:r>
              <a:rPr lang="en-US" altLang="ko-KR" sz="1600" b="1" dirty="0" smtClean="0">
                <a:latin typeface="Arial Narrow" pitchFamily="34" charset="0"/>
              </a:rPr>
              <a:t> ;</a:t>
            </a:r>
            <a:r>
              <a:rPr lang="en-US" altLang="ko-KR" sz="1600" b="1" dirty="0">
                <a:latin typeface="Arial Narrow" pitchFamily="34" charset="0"/>
              </a:rPr>
              <a:t>push immediate 32-bit : Protected mode  &amp; Real-address mode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620838" y="5661248"/>
            <a:ext cx="55435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dirty="0">
                <a:latin typeface="Arial Narrow" pitchFamily="34" charset="0"/>
              </a:rPr>
              <a:t>pop ax		;pop a 16-bit register</a:t>
            </a:r>
          </a:p>
          <a:p>
            <a:pPr eaLnBrk="1" hangingPunct="1"/>
            <a:r>
              <a:rPr lang="en-US" altLang="ko-KR" sz="1600" b="1" dirty="0">
                <a:latin typeface="Arial Narrow" pitchFamily="34" charset="0"/>
              </a:rPr>
              <a:t>pop </a:t>
            </a:r>
            <a:r>
              <a:rPr lang="en-US" altLang="ko-KR" sz="1600" b="1" dirty="0" err="1">
                <a:latin typeface="Arial Narrow" pitchFamily="34" charset="0"/>
              </a:rPr>
              <a:t>ecx</a:t>
            </a:r>
            <a:r>
              <a:rPr lang="en-US" altLang="ko-KR" sz="1600" b="1" dirty="0">
                <a:latin typeface="Arial Narrow" pitchFamily="34" charset="0"/>
              </a:rPr>
              <a:t> 		;pop a 32-bit register</a:t>
            </a:r>
          </a:p>
          <a:p>
            <a:pPr eaLnBrk="1" hangingPunct="1"/>
            <a:r>
              <a:rPr lang="en-US" altLang="ko-KR" sz="1600" b="1" dirty="0">
                <a:latin typeface="Arial Narrow" pitchFamily="34" charset="0"/>
              </a:rPr>
              <a:t>pop </a:t>
            </a:r>
            <a:r>
              <a:rPr lang="en-US" altLang="ko-KR" sz="1600" b="1" dirty="0" err="1">
                <a:latin typeface="Arial Narrow" pitchFamily="34" charset="0"/>
              </a:rPr>
              <a:t>memval</a:t>
            </a:r>
            <a:r>
              <a:rPr lang="en-US" altLang="ko-KR" sz="1600" b="1" dirty="0">
                <a:latin typeface="Arial Narrow" pitchFamily="34" charset="0"/>
              </a:rPr>
              <a:t>  	;pop a 16-bit or 32-bit memory operand</a:t>
            </a:r>
          </a:p>
        </p:txBody>
      </p:sp>
    </p:spTree>
    <p:extLst>
      <p:ext uri="{BB962C8B-B14F-4D97-AF65-F5344CB8AC3E}">
        <p14:creationId xmlns:p14="http://schemas.microsoft.com/office/powerpoint/2010/main" val="413084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CS5-</a:t>
            </a:r>
            <a:fld id="{C0946E1D-E934-49F9-B6E3-5BB93FBB7ED5}" type="slidenum">
              <a:rPr kumimoji="0" lang="en-US" altLang="ko-KR" smtClean="0"/>
              <a:pPr eaLnBrk="1" hangingPunct="1"/>
              <a:t>22</a:t>
            </a:fld>
            <a:endParaRPr kumimoji="0" lang="en-US" altLang="ko-KR" smtClean="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PUSH and POP Instructions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84784"/>
            <a:ext cx="8686800" cy="4968404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ko-KR" dirty="0" smtClean="0"/>
              <a:t>PUSHFD : pushes the 32-bit EFLAGS register on the stack</a:t>
            </a:r>
          </a:p>
          <a:p>
            <a:pPr eaLnBrk="1" hangingPunct="1"/>
            <a:r>
              <a:rPr lang="en-US" altLang="ko-KR" dirty="0" smtClean="0"/>
              <a:t>POPFD : restore the EFLAGS register original state</a:t>
            </a:r>
          </a:p>
          <a:p>
            <a:pPr lvl="1" eaLnBrk="1" hangingPunct="1"/>
            <a:r>
              <a:rPr lang="en-US" altLang="ko-KR" dirty="0" err="1" smtClean="0"/>
              <a:t>cf</a:t>
            </a:r>
            <a:r>
              <a:rPr lang="en-US" altLang="ko-KR" dirty="0" smtClean="0"/>
              <a:t>) Real-Address mode use PUSHF and POPF instructions for 16-bit FLAGS register </a:t>
            </a:r>
          </a:p>
          <a:p>
            <a:pPr lvl="1" eaLnBrk="1" hangingPunct="1"/>
            <a:r>
              <a:rPr lang="en-US" altLang="ko-KR" dirty="0" smtClean="0"/>
              <a:t>Example : save the flags before calling a subroutine </a:t>
            </a:r>
            <a:r>
              <a:rPr lang="en-US" altLang="ko-KR" i="1" dirty="0" smtClean="0"/>
              <a:t>that can modify the flags</a:t>
            </a:r>
          </a:p>
          <a:p>
            <a:pPr lvl="1" eaLnBrk="1" hangingPunct="1"/>
            <a:endParaRPr lang="en-US" altLang="ko-KR" i="1" dirty="0" smtClean="0"/>
          </a:p>
          <a:p>
            <a:pPr lvl="1" eaLnBrk="1" hangingPunct="1"/>
            <a:endParaRPr lang="en-US" altLang="ko-KR" b="1" i="1" dirty="0" smtClean="0"/>
          </a:p>
          <a:p>
            <a:pPr lvl="1" eaLnBrk="1" hangingPunct="1"/>
            <a:endParaRPr lang="en-US" altLang="ko-KR" b="1" i="1" dirty="0" smtClean="0"/>
          </a:p>
          <a:p>
            <a:pPr lvl="1" eaLnBrk="1" hangingPunct="1"/>
            <a:endParaRPr lang="en-US" altLang="ko-KR" b="1" i="1" dirty="0" smtClean="0"/>
          </a:p>
          <a:p>
            <a:pPr lvl="1" eaLnBrk="1" hangingPunct="1"/>
            <a:r>
              <a:rPr lang="en-US" altLang="ko-KR" dirty="0" smtClean="0"/>
              <a:t>PUSHA &amp; POPA(80286+) </a:t>
            </a:r>
          </a:p>
          <a:p>
            <a:pPr lvl="2" eaLnBrk="1" hangingPunct="1"/>
            <a:r>
              <a:rPr lang="en-US" altLang="ko-KR" dirty="0" smtClean="0"/>
              <a:t>Pushes &amp; Pops AX,CX,DX,BX,SP,BP,SI,DI in the order listed</a:t>
            </a:r>
          </a:p>
          <a:p>
            <a:pPr lvl="1" eaLnBrk="1" hangingPunct="1"/>
            <a:r>
              <a:rPr lang="en-US" altLang="ko-KR" dirty="0" smtClean="0"/>
              <a:t>PUSHAD &amp; POPAD (Intel 386+)</a:t>
            </a:r>
          </a:p>
          <a:p>
            <a:pPr lvl="2" eaLnBrk="1" hangingPunct="1"/>
            <a:r>
              <a:rPr lang="en-US" altLang="ko-KR" dirty="0" smtClean="0"/>
              <a:t>Pushes &amp; Pops EAX,ECX,EDX,EBX,ESP,EBP,ESI,EDI    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547813" y="3539604"/>
            <a:ext cx="4343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pushfd</a:t>
            </a:r>
            <a:r>
              <a:rPr lang="en-US" altLang="ko-KR" sz="1600" b="1" dirty="0">
                <a:latin typeface="Arial Narrow" pitchFamily="34" charset="0"/>
              </a:rPr>
              <a:t>		;save the flags</a:t>
            </a:r>
          </a:p>
          <a:p>
            <a:pPr eaLnBrk="1" hangingPunct="1"/>
            <a:r>
              <a:rPr lang="en-US" altLang="ko-KR" sz="1600" b="1" dirty="0">
                <a:latin typeface="Arial Narrow" pitchFamily="34" charset="0"/>
              </a:rPr>
              <a:t>call </a:t>
            </a:r>
            <a:r>
              <a:rPr lang="en-US" altLang="ko-KR" sz="1600" b="1" dirty="0" err="1">
                <a:latin typeface="Arial Narrow" pitchFamily="34" charset="0"/>
              </a:rPr>
              <a:t>display_sub</a:t>
            </a:r>
            <a:r>
              <a:rPr lang="en-US" altLang="ko-KR" sz="1600" b="1" dirty="0">
                <a:latin typeface="Arial Narrow" pitchFamily="34" charset="0"/>
              </a:rPr>
              <a:t>	;call a subroutine</a:t>
            </a:r>
          </a:p>
          <a:p>
            <a:pPr eaLnBrk="1" hangingPunct="1"/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popfd</a:t>
            </a:r>
            <a:r>
              <a:rPr lang="en-US" altLang="ko-KR" sz="1600" b="1" dirty="0">
                <a:latin typeface="Arial Narrow" pitchFamily="34" charset="0"/>
              </a:rPr>
              <a:t>		;restore the flags</a:t>
            </a:r>
          </a:p>
        </p:txBody>
      </p:sp>
    </p:spTree>
    <p:extLst>
      <p:ext uri="{BB962C8B-B14F-4D97-AF65-F5344CB8AC3E}">
        <p14:creationId xmlns:p14="http://schemas.microsoft.com/office/powerpoint/2010/main" val="276640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CS5-</a:t>
            </a:r>
            <a:fld id="{5D0D1F8E-0769-4C59-BD9F-23E601312F14}" type="slidenum">
              <a:rPr kumimoji="0" lang="en-US" altLang="ko-KR" smtClean="0"/>
              <a:pPr eaLnBrk="1" hangingPunct="1"/>
              <a:t>23</a:t>
            </a:fld>
            <a:endParaRPr kumimoji="0" lang="en-US" altLang="ko-KR" smtClean="0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 : Reversing a String</a:t>
            </a:r>
            <a:br>
              <a:rPr lang="en-US" altLang="ko-KR" dirty="0"/>
            </a:br>
            <a:r>
              <a:rPr lang="en-US" altLang="ko-KR" sz="3100" dirty="0" smtClean="0"/>
              <a:t>Stack </a:t>
            </a:r>
            <a:r>
              <a:rPr lang="en-US" altLang="ko-KR" sz="3100" dirty="0"/>
              <a:t>is LIFO structure, so the string is printed in reverse 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23850" y="1572220"/>
            <a:ext cx="4176713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Arial Narrow" pitchFamily="34" charset="0"/>
              </a:rPr>
              <a:t>    </a:t>
            </a:r>
            <a:r>
              <a:rPr lang="en-US" altLang="ko-KR" sz="1600" b="1" dirty="0">
                <a:latin typeface="Arial Narrow" pitchFamily="34" charset="0"/>
              </a:rPr>
              <a:t>TITLE Program Template          (RevStr.asm)</a:t>
            </a:r>
          </a:p>
          <a:p>
            <a:pPr eaLnBrk="1" hangingPunct="1"/>
            <a:endParaRPr lang="en-US" altLang="ko-KR" sz="1600" b="1" dirty="0">
              <a:latin typeface="Arial Narrow" pitchFamily="34" charset="0"/>
            </a:endParaRPr>
          </a:p>
          <a:p>
            <a:pPr eaLnBrk="1" hangingPunct="1"/>
            <a:r>
              <a:rPr lang="en-US" altLang="ko-KR" sz="1600" b="1" dirty="0">
                <a:latin typeface="Arial Narrow" pitchFamily="34" charset="0"/>
              </a:rPr>
              <a:t>; This program reverses a string.</a:t>
            </a:r>
          </a:p>
          <a:p>
            <a:pPr eaLnBrk="1" hangingPunct="1"/>
            <a:r>
              <a:rPr lang="en-US" altLang="ko-KR" sz="1600" b="1" dirty="0">
                <a:latin typeface="Arial Narrow" pitchFamily="34" charset="0"/>
              </a:rPr>
              <a:t>; Last update: 1/28/02</a:t>
            </a:r>
          </a:p>
          <a:p>
            <a:pPr eaLnBrk="1" hangingPunct="1"/>
            <a:r>
              <a:rPr lang="en-US" altLang="ko-KR" sz="1600" b="1" dirty="0">
                <a:latin typeface="Arial Narrow" pitchFamily="34" charset="0"/>
              </a:rPr>
              <a:t>INCLUDE Irvine32.inc</a:t>
            </a:r>
          </a:p>
          <a:p>
            <a:pPr eaLnBrk="1" hangingPunct="1"/>
            <a:r>
              <a:rPr lang="en-US" altLang="ko-KR" sz="1600" b="1" dirty="0">
                <a:latin typeface="Arial Narrow" pitchFamily="34" charset="0"/>
              </a:rPr>
              <a:t>.data</a:t>
            </a:r>
          </a:p>
          <a:p>
            <a:pPr eaLnBrk="1" hangingPunct="1"/>
            <a:r>
              <a:rPr lang="en-US" altLang="ko-KR" sz="1600" b="1" dirty="0" err="1">
                <a:latin typeface="Arial Narrow" pitchFamily="34" charset="0"/>
              </a:rPr>
              <a:t>aName</a:t>
            </a:r>
            <a:r>
              <a:rPr lang="en-US" altLang="ko-KR" sz="1600" b="1" dirty="0">
                <a:latin typeface="Arial Narrow" pitchFamily="34" charset="0"/>
              </a:rPr>
              <a:t> BYTE "Abraham Lincoln",0</a:t>
            </a:r>
          </a:p>
          <a:p>
            <a:pPr eaLnBrk="1" hangingPunct="1"/>
            <a:r>
              <a:rPr lang="en-US" altLang="ko-KR" sz="1600" b="1" dirty="0" err="1">
                <a:latin typeface="Arial Narrow" pitchFamily="34" charset="0"/>
              </a:rPr>
              <a:t>nameSize</a:t>
            </a:r>
            <a:r>
              <a:rPr lang="en-US" altLang="ko-KR" sz="1600" b="1" dirty="0">
                <a:latin typeface="Arial Narrow" pitchFamily="34" charset="0"/>
              </a:rPr>
              <a:t> = ($ - </a:t>
            </a:r>
            <a:r>
              <a:rPr lang="en-US" altLang="ko-KR" sz="1600" b="1" dirty="0" err="1">
                <a:latin typeface="Arial Narrow" pitchFamily="34" charset="0"/>
              </a:rPr>
              <a:t>aName</a:t>
            </a:r>
            <a:r>
              <a:rPr lang="en-US" altLang="ko-KR" sz="1600" b="1" dirty="0">
                <a:latin typeface="Arial Narrow" pitchFamily="34" charset="0"/>
              </a:rPr>
              <a:t>) - 1</a:t>
            </a:r>
          </a:p>
          <a:p>
            <a:pPr eaLnBrk="1" hangingPunct="1"/>
            <a:endParaRPr lang="en-US" altLang="ko-KR" sz="1600" b="1" dirty="0">
              <a:latin typeface="Arial Narrow" pitchFamily="34" charset="0"/>
            </a:endParaRPr>
          </a:p>
          <a:p>
            <a:pPr eaLnBrk="1" hangingPunct="1"/>
            <a:r>
              <a:rPr lang="en-US" altLang="ko-KR" sz="1600" b="1" dirty="0">
                <a:latin typeface="Arial Narrow" pitchFamily="34" charset="0"/>
              </a:rPr>
              <a:t>.code</a:t>
            </a:r>
          </a:p>
          <a:p>
            <a:pPr eaLnBrk="1" hangingPunct="1"/>
            <a:r>
              <a:rPr lang="en-US" altLang="ko-KR" sz="1600" b="1" dirty="0">
                <a:latin typeface="Arial Narrow" pitchFamily="34" charset="0"/>
              </a:rPr>
              <a:t>main PROC</a:t>
            </a:r>
          </a:p>
          <a:p>
            <a:pPr eaLnBrk="1" hangingPunct="1"/>
            <a:r>
              <a:rPr lang="en-US" altLang="ko-KR" sz="1600" b="1" dirty="0">
                <a:latin typeface="Arial Narrow" pitchFamily="34" charset="0"/>
              </a:rPr>
              <a:t>; Push the name on the stack.</a:t>
            </a:r>
          </a:p>
          <a:p>
            <a:pPr eaLnBrk="1" hangingPunct="1"/>
            <a:r>
              <a:rPr lang="en-US" altLang="ko-KR" sz="1600" b="1" dirty="0">
                <a:latin typeface="Arial Narrow" pitchFamily="34" charset="0"/>
              </a:rPr>
              <a:t>	</a:t>
            </a:r>
            <a:r>
              <a:rPr lang="en-US" altLang="ko-KR" sz="1600" b="1" dirty="0" err="1">
                <a:latin typeface="Arial Narrow" pitchFamily="34" charset="0"/>
              </a:rPr>
              <a:t>mov</a:t>
            </a:r>
            <a:r>
              <a:rPr lang="en-US" altLang="ko-KR" sz="1600" b="1" dirty="0">
                <a:latin typeface="Arial Narrow" pitchFamily="34" charset="0"/>
              </a:rPr>
              <a:t> </a:t>
            </a:r>
            <a:r>
              <a:rPr lang="en-US" altLang="ko-KR" sz="1600" b="1" dirty="0" err="1">
                <a:latin typeface="Arial Narrow" pitchFamily="34" charset="0"/>
              </a:rPr>
              <a:t>ecx,nameSize</a:t>
            </a:r>
            <a:endParaRPr lang="en-US" altLang="ko-KR" sz="1600" b="1" dirty="0">
              <a:latin typeface="Arial Narrow" pitchFamily="34" charset="0"/>
            </a:endParaRPr>
          </a:p>
          <a:p>
            <a:pPr eaLnBrk="1" hangingPunct="1"/>
            <a:r>
              <a:rPr lang="en-US" altLang="ko-KR" sz="1600" b="1" dirty="0">
                <a:latin typeface="Arial Narrow" pitchFamily="34" charset="0"/>
              </a:rPr>
              <a:t>	</a:t>
            </a:r>
            <a:r>
              <a:rPr lang="en-US" altLang="ko-KR" sz="1600" b="1" dirty="0" err="1">
                <a:latin typeface="Arial Narrow" pitchFamily="34" charset="0"/>
              </a:rPr>
              <a:t>mov</a:t>
            </a:r>
            <a:r>
              <a:rPr lang="en-US" altLang="ko-KR" sz="1600" b="1" dirty="0">
                <a:latin typeface="Arial Narrow" pitchFamily="34" charset="0"/>
              </a:rPr>
              <a:t> esi,0</a:t>
            </a:r>
          </a:p>
          <a:p>
            <a:pPr eaLnBrk="1" hangingPunct="1"/>
            <a:r>
              <a:rPr lang="en-US" altLang="ko-KR" sz="1600" b="1" dirty="0">
                <a:latin typeface="Arial Narrow" pitchFamily="34" charset="0"/>
              </a:rPr>
              <a:t>L1:	</a:t>
            </a:r>
            <a:r>
              <a:rPr lang="en-US" altLang="ko-KR" sz="1600" b="1" dirty="0" err="1">
                <a:latin typeface="Arial Narrow" pitchFamily="34" charset="0"/>
              </a:rPr>
              <a:t>movzx</a:t>
            </a:r>
            <a:r>
              <a:rPr lang="en-US" altLang="ko-KR" sz="1600" b="1" dirty="0">
                <a:latin typeface="Arial Narrow" pitchFamily="34" charset="0"/>
              </a:rPr>
              <a:t> </a:t>
            </a:r>
            <a:r>
              <a:rPr lang="en-US" altLang="ko-KR" sz="1600" b="1" dirty="0" err="1">
                <a:latin typeface="Arial Narrow" pitchFamily="34" charset="0"/>
              </a:rPr>
              <a:t>eax,aName</a:t>
            </a:r>
            <a:r>
              <a:rPr lang="en-US" altLang="ko-KR" sz="1600" b="1" dirty="0">
                <a:latin typeface="Arial Narrow" pitchFamily="34" charset="0"/>
              </a:rPr>
              <a:t>[</a:t>
            </a:r>
            <a:r>
              <a:rPr lang="en-US" altLang="ko-KR" sz="1600" b="1" dirty="0" err="1">
                <a:latin typeface="Arial Narrow" pitchFamily="34" charset="0"/>
              </a:rPr>
              <a:t>esi</a:t>
            </a:r>
            <a:r>
              <a:rPr lang="en-US" altLang="ko-KR" sz="1600" b="1" dirty="0">
                <a:latin typeface="Arial Narrow" pitchFamily="34" charset="0"/>
              </a:rPr>
              <a:t>]	; get character</a:t>
            </a:r>
          </a:p>
          <a:p>
            <a:pPr eaLnBrk="1" hangingPunct="1"/>
            <a:r>
              <a:rPr lang="en-US" altLang="ko-KR" sz="1600" b="1" dirty="0">
                <a:latin typeface="Arial Narrow" pitchFamily="34" charset="0"/>
              </a:rPr>
              <a:t>	</a:t>
            </a:r>
            <a:r>
              <a:rPr lang="en-US" altLang="ko-KR" sz="1600" b="1" dirty="0">
                <a:solidFill>
                  <a:srgbClr val="FF0000"/>
                </a:solidFill>
                <a:latin typeface="Arial Narrow" pitchFamily="34" charset="0"/>
              </a:rPr>
              <a:t>push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eax</a:t>
            </a:r>
            <a:r>
              <a:rPr lang="en-US" altLang="ko-KR" sz="1600" b="1" dirty="0">
                <a:latin typeface="Arial Narrow" pitchFamily="34" charset="0"/>
              </a:rPr>
              <a:t>	</a:t>
            </a:r>
            <a:r>
              <a:rPr lang="en-US" altLang="ko-KR" sz="1600" b="1" dirty="0" smtClean="0">
                <a:latin typeface="Arial Narrow" pitchFamily="34" charset="0"/>
              </a:rPr>
              <a:t>	; </a:t>
            </a:r>
            <a:r>
              <a:rPr lang="en-US" altLang="ko-KR" sz="1600" b="1" dirty="0">
                <a:latin typeface="Arial Narrow" pitchFamily="34" charset="0"/>
              </a:rPr>
              <a:t>push on stack</a:t>
            </a:r>
          </a:p>
          <a:p>
            <a:pPr eaLnBrk="1" hangingPunct="1"/>
            <a:r>
              <a:rPr lang="en-US" altLang="ko-KR" sz="1600" b="1" dirty="0">
                <a:latin typeface="Arial Narrow" pitchFamily="34" charset="0"/>
              </a:rPr>
              <a:t>	</a:t>
            </a:r>
            <a:r>
              <a:rPr lang="en-US" altLang="ko-KR" sz="1600" b="1" dirty="0" err="1">
                <a:latin typeface="Arial Narrow" pitchFamily="34" charset="0"/>
              </a:rPr>
              <a:t>inc</a:t>
            </a:r>
            <a:r>
              <a:rPr lang="en-US" altLang="ko-KR" sz="1600" b="1" dirty="0">
                <a:latin typeface="Arial Narrow" pitchFamily="34" charset="0"/>
              </a:rPr>
              <a:t> </a:t>
            </a:r>
            <a:r>
              <a:rPr lang="en-US" altLang="ko-KR" sz="1600" b="1" dirty="0" err="1">
                <a:latin typeface="Arial Narrow" pitchFamily="34" charset="0"/>
              </a:rPr>
              <a:t>esi</a:t>
            </a:r>
            <a:endParaRPr lang="en-US" altLang="ko-KR" sz="1600" b="1" dirty="0">
              <a:latin typeface="Arial Narrow" pitchFamily="34" charset="0"/>
            </a:endParaRPr>
          </a:p>
          <a:p>
            <a:pPr eaLnBrk="1" hangingPunct="1"/>
            <a:r>
              <a:rPr lang="en-US" altLang="ko-KR" sz="1600" b="1" dirty="0">
                <a:latin typeface="Arial Narrow" pitchFamily="34" charset="0"/>
              </a:rPr>
              <a:t>	Loop L1</a:t>
            </a:r>
          </a:p>
          <a:p>
            <a:pPr eaLnBrk="1" hangingPunct="1"/>
            <a:endParaRPr lang="en-US" altLang="ko-KR" sz="1600" b="1" dirty="0">
              <a:latin typeface="Arial Narrow" pitchFamily="34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4498975" y="1643657"/>
            <a:ext cx="4176713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600" dirty="0">
                <a:latin typeface="Arial Narrow" pitchFamily="34" charset="0"/>
              </a:rPr>
              <a:t>; Pop the name from the stack, in reverse,</a:t>
            </a:r>
          </a:p>
          <a:p>
            <a:r>
              <a:rPr lang="en-US" altLang="ko-KR" sz="1600" dirty="0">
                <a:latin typeface="Arial Narrow" pitchFamily="34" charset="0"/>
              </a:rPr>
              <a:t>; and store in the </a:t>
            </a:r>
            <a:r>
              <a:rPr lang="en-US" altLang="ko-KR" sz="1600" dirty="0" err="1">
                <a:latin typeface="Arial Narrow" pitchFamily="34" charset="0"/>
              </a:rPr>
              <a:t>aName</a:t>
            </a:r>
            <a:r>
              <a:rPr lang="en-US" altLang="ko-KR" sz="1600" dirty="0">
                <a:latin typeface="Arial Narrow" pitchFamily="34" charset="0"/>
              </a:rPr>
              <a:t> array.</a:t>
            </a:r>
          </a:p>
          <a:p>
            <a:r>
              <a:rPr lang="en-US" altLang="ko-KR" sz="1600" dirty="0">
                <a:latin typeface="Arial Narrow" pitchFamily="34" charset="0"/>
              </a:rPr>
              <a:t>	</a:t>
            </a:r>
            <a:r>
              <a:rPr lang="en-US" altLang="ko-KR" sz="1600" b="1" dirty="0" err="1">
                <a:latin typeface="Arial Narrow" pitchFamily="34" charset="0"/>
              </a:rPr>
              <a:t>mov</a:t>
            </a:r>
            <a:r>
              <a:rPr lang="en-US" altLang="ko-KR" sz="1600" b="1" dirty="0">
                <a:latin typeface="Arial Narrow" pitchFamily="34" charset="0"/>
              </a:rPr>
              <a:t> </a:t>
            </a:r>
            <a:r>
              <a:rPr lang="en-US" altLang="ko-KR" sz="1600" b="1" dirty="0" err="1">
                <a:latin typeface="Arial Narrow" pitchFamily="34" charset="0"/>
              </a:rPr>
              <a:t>ecx,nameSize</a:t>
            </a:r>
            <a:endParaRPr lang="en-US" altLang="ko-KR" sz="1600" b="1" dirty="0">
              <a:latin typeface="Arial Narrow" pitchFamily="34" charset="0"/>
            </a:endParaRPr>
          </a:p>
          <a:p>
            <a:r>
              <a:rPr lang="en-US" altLang="ko-KR" sz="1600" b="1" dirty="0">
                <a:latin typeface="Arial Narrow" pitchFamily="34" charset="0"/>
              </a:rPr>
              <a:t>	</a:t>
            </a:r>
            <a:r>
              <a:rPr lang="en-US" altLang="ko-KR" sz="1600" b="1" dirty="0" err="1">
                <a:latin typeface="Arial Narrow" pitchFamily="34" charset="0"/>
              </a:rPr>
              <a:t>mov</a:t>
            </a:r>
            <a:r>
              <a:rPr lang="en-US" altLang="ko-KR" sz="1600" b="1" dirty="0">
                <a:latin typeface="Arial Narrow" pitchFamily="34" charset="0"/>
              </a:rPr>
              <a:t> esi,0</a:t>
            </a:r>
          </a:p>
          <a:p>
            <a:endParaRPr lang="en-US" altLang="ko-KR" sz="1600" b="1" dirty="0">
              <a:latin typeface="Arial Narrow" pitchFamily="34" charset="0"/>
            </a:endParaRPr>
          </a:p>
          <a:p>
            <a:r>
              <a:rPr lang="en-US" altLang="ko-KR" sz="1600" b="1" dirty="0">
                <a:latin typeface="Arial Narrow" pitchFamily="34" charset="0"/>
              </a:rPr>
              <a:t>L2:	</a:t>
            </a:r>
            <a:r>
              <a:rPr lang="en-US" altLang="ko-KR" sz="1600" b="1" dirty="0">
                <a:solidFill>
                  <a:srgbClr val="FF0000"/>
                </a:solidFill>
                <a:latin typeface="Arial Narrow" pitchFamily="34" charset="0"/>
              </a:rPr>
              <a:t>pop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eax</a:t>
            </a:r>
            <a:r>
              <a:rPr lang="en-US" altLang="ko-KR" sz="1600" b="1" dirty="0">
                <a:latin typeface="Arial Narrow" pitchFamily="34" charset="0"/>
              </a:rPr>
              <a:t>	</a:t>
            </a:r>
            <a:r>
              <a:rPr lang="en-US" altLang="ko-KR" sz="1600" b="1" dirty="0" smtClean="0">
                <a:latin typeface="Arial Narrow" pitchFamily="34" charset="0"/>
              </a:rPr>
              <a:t>	; </a:t>
            </a:r>
            <a:r>
              <a:rPr lang="en-US" altLang="ko-KR" sz="1600" b="1" dirty="0">
                <a:latin typeface="Arial Narrow" pitchFamily="34" charset="0"/>
              </a:rPr>
              <a:t>get character</a:t>
            </a:r>
          </a:p>
          <a:p>
            <a:r>
              <a:rPr lang="en-US" altLang="ko-KR" sz="1600" b="1" dirty="0">
                <a:latin typeface="Arial Narrow" pitchFamily="34" charset="0"/>
              </a:rPr>
              <a:t>	</a:t>
            </a:r>
            <a:r>
              <a:rPr lang="en-US" altLang="ko-KR" sz="1600" b="1" dirty="0" err="1">
                <a:latin typeface="Arial Narrow" pitchFamily="34" charset="0"/>
              </a:rPr>
              <a:t>mov</a:t>
            </a:r>
            <a:r>
              <a:rPr lang="en-US" altLang="ko-KR" sz="1600" b="1" dirty="0">
                <a:latin typeface="Arial Narrow" pitchFamily="34" charset="0"/>
              </a:rPr>
              <a:t> </a:t>
            </a:r>
            <a:r>
              <a:rPr lang="en-US" altLang="ko-KR" sz="1600" b="1" dirty="0" err="1">
                <a:latin typeface="Arial Narrow" pitchFamily="34" charset="0"/>
              </a:rPr>
              <a:t>aName</a:t>
            </a:r>
            <a:r>
              <a:rPr lang="en-US" altLang="ko-KR" sz="1600" b="1" dirty="0">
                <a:latin typeface="Arial Narrow" pitchFamily="34" charset="0"/>
              </a:rPr>
              <a:t>[</a:t>
            </a:r>
            <a:r>
              <a:rPr lang="en-US" altLang="ko-KR" sz="1600" b="1" dirty="0" err="1">
                <a:latin typeface="Arial Narrow" pitchFamily="34" charset="0"/>
              </a:rPr>
              <a:t>esi</a:t>
            </a:r>
            <a:r>
              <a:rPr lang="en-US" altLang="ko-KR" sz="1600" b="1" dirty="0">
                <a:latin typeface="Arial Narrow" pitchFamily="34" charset="0"/>
              </a:rPr>
              <a:t>],al	; store in string</a:t>
            </a:r>
          </a:p>
          <a:p>
            <a:r>
              <a:rPr lang="en-US" altLang="ko-KR" sz="1600" b="1" dirty="0">
                <a:latin typeface="Arial Narrow" pitchFamily="34" charset="0"/>
              </a:rPr>
              <a:t>	</a:t>
            </a:r>
            <a:r>
              <a:rPr lang="en-US" altLang="ko-KR" sz="1600" b="1" dirty="0" err="1">
                <a:latin typeface="Arial Narrow" pitchFamily="34" charset="0"/>
              </a:rPr>
              <a:t>inc</a:t>
            </a:r>
            <a:r>
              <a:rPr lang="en-US" altLang="ko-KR" sz="1600" b="1" dirty="0">
                <a:latin typeface="Arial Narrow" pitchFamily="34" charset="0"/>
              </a:rPr>
              <a:t> </a:t>
            </a:r>
            <a:r>
              <a:rPr lang="en-US" altLang="ko-KR" sz="1600" b="1" dirty="0" err="1">
                <a:latin typeface="Arial Narrow" pitchFamily="34" charset="0"/>
              </a:rPr>
              <a:t>esi</a:t>
            </a:r>
            <a:endParaRPr lang="en-US" altLang="ko-KR" sz="1600" b="1" dirty="0">
              <a:latin typeface="Arial Narrow" pitchFamily="34" charset="0"/>
            </a:endParaRPr>
          </a:p>
          <a:p>
            <a:r>
              <a:rPr lang="en-US" altLang="ko-KR" sz="1600" b="1" dirty="0">
                <a:latin typeface="Arial Narrow" pitchFamily="34" charset="0"/>
              </a:rPr>
              <a:t>	Loop L2</a:t>
            </a:r>
          </a:p>
          <a:p>
            <a:endParaRPr lang="en-US" altLang="ko-KR" sz="1600" b="1" dirty="0">
              <a:latin typeface="Arial Narrow" pitchFamily="34" charset="0"/>
            </a:endParaRPr>
          </a:p>
          <a:p>
            <a:r>
              <a:rPr lang="en-US" altLang="ko-KR" sz="1600" b="1" dirty="0">
                <a:latin typeface="Arial Narrow" pitchFamily="34" charset="0"/>
              </a:rPr>
              <a:t>; Display the name.</a:t>
            </a:r>
          </a:p>
          <a:p>
            <a:r>
              <a:rPr lang="en-US" altLang="ko-KR" sz="1600" b="1" dirty="0">
                <a:latin typeface="Arial Narrow" pitchFamily="34" charset="0"/>
              </a:rPr>
              <a:t>	</a:t>
            </a:r>
            <a:r>
              <a:rPr lang="en-US" altLang="ko-KR" sz="1600" b="1" dirty="0" err="1">
                <a:latin typeface="Arial Narrow" pitchFamily="34" charset="0"/>
              </a:rPr>
              <a:t>mov</a:t>
            </a:r>
            <a:r>
              <a:rPr lang="en-US" altLang="ko-KR" sz="1600" b="1" dirty="0">
                <a:latin typeface="Arial Narrow" pitchFamily="34" charset="0"/>
              </a:rPr>
              <a:t> </a:t>
            </a:r>
            <a:r>
              <a:rPr lang="en-US" altLang="ko-KR" sz="1600" b="1" dirty="0" err="1">
                <a:latin typeface="Arial Narrow" pitchFamily="34" charset="0"/>
              </a:rPr>
              <a:t>edx,OFFSET</a:t>
            </a:r>
            <a:r>
              <a:rPr lang="en-US" altLang="ko-KR" sz="1600" b="1" dirty="0">
                <a:latin typeface="Arial Narrow" pitchFamily="34" charset="0"/>
              </a:rPr>
              <a:t> </a:t>
            </a:r>
            <a:r>
              <a:rPr lang="en-US" altLang="ko-KR" sz="1600" b="1" dirty="0" err="1">
                <a:latin typeface="Arial Narrow" pitchFamily="34" charset="0"/>
              </a:rPr>
              <a:t>aName</a:t>
            </a:r>
            <a:endParaRPr lang="en-US" altLang="ko-KR" sz="1600" b="1" dirty="0">
              <a:latin typeface="Arial Narrow" pitchFamily="34" charset="0"/>
            </a:endParaRPr>
          </a:p>
          <a:p>
            <a:r>
              <a:rPr lang="en-US" altLang="ko-KR" sz="1600" b="1" dirty="0">
                <a:latin typeface="Arial Narrow" pitchFamily="34" charset="0"/>
              </a:rPr>
              <a:t>	call </a:t>
            </a:r>
            <a:r>
              <a:rPr lang="en-US" altLang="ko-KR" sz="1600" b="1" dirty="0" err="1">
                <a:latin typeface="Arial Narrow" pitchFamily="34" charset="0"/>
              </a:rPr>
              <a:t>Writestring</a:t>
            </a:r>
            <a:endParaRPr lang="en-US" altLang="ko-KR" sz="1600" b="1" dirty="0">
              <a:latin typeface="Arial Narrow" pitchFamily="34" charset="0"/>
            </a:endParaRPr>
          </a:p>
          <a:p>
            <a:r>
              <a:rPr lang="en-US" altLang="ko-KR" sz="1600" b="1" dirty="0">
                <a:latin typeface="Arial Narrow" pitchFamily="34" charset="0"/>
              </a:rPr>
              <a:t>	call </a:t>
            </a:r>
            <a:r>
              <a:rPr lang="en-US" altLang="ko-KR" sz="1600" b="1" dirty="0" err="1">
                <a:latin typeface="Arial Narrow" pitchFamily="34" charset="0"/>
              </a:rPr>
              <a:t>Crlf</a:t>
            </a:r>
            <a:endParaRPr lang="en-US" altLang="ko-KR" sz="1600" b="1" dirty="0">
              <a:latin typeface="Arial Narrow" pitchFamily="34" charset="0"/>
            </a:endParaRPr>
          </a:p>
          <a:p>
            <a:endParaRPr lang="en-US" altLang="ko-KR" sz="1600" b="1" dirty="0">
              <a:latin typeface="Arial Narrow" pitchFamily="34" charset="0"/>
            </a:endParaRPr>
          </a:p>
          <a:p>
            <a:r>
              <a:rPr lang="en-US" altLang="ko-KR" sz="1600" b="1" dirty="0">
                <a:latin typeface="Arial Narrow" pitchFamily="34" charset="0"/>
              </a:rPr>
              <a:t>	exit</a:t>
            </a:r>
          </a:p>
          <a:p>
            <a:r>
              <a:rPr lang="en-US" altLang="ko-KR" sz="1600" b="1" dirty="0">
                <a:latin typeface="Arial Narrow" pitchFamily="34" charset="0"/>
              </a:rPr>
              <a:t>main ENDP</a:t>
            </a:r>
          </a:p>
          <a:p>
            <a:r>
              <a:rPr lang="en-US" altLang="ko-KR" sz="1600" b="1" dirty="0">
                <a:latin typeface="Arial Narrow" pitchFamily="34" charset="0"/>
              </a:rPr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177491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CS5-</a:t>
            </a:r>
            <a:fld id="{60BC2E2C-AB98-4D8A-A85B-A8D3F617704A}" type="slidenum">
              <a:rPr kumimoji="0" lang="en-US" altLang="ko-KR" smtClean="0"/>
              <a:pPr eaLnBrk="1" hangingPunct="1"/>
              <a:t>24</a:t>
            </a:fld>
            <a:endParaRPr kumimoji="0" lang="en-US" altLang="ko-KR" smtClean="0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PROCEDURES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ko-KR" dirty="0" smtClean="0"/>
              <a:t>Terminologies</a:t>
            </a:r>
          </a:p>
          <a:p>
            <a:pPr lvl="1" eaLnBrk="1" hangingPunct="1"/>
            <a:r>
              <a:rPr lang="en-US" altLang="ko-KR" dirty="0" smtClean="0">
                <a:solidFill>
                  <a:srgbClr val="FF0000"/>
                </a:solidFill>
              </a:rPr>
              <a:t>Function</a:t>
            </a:r>
            <a:r>
              <a:rPr lang="en-US" altLang="ko-KR" dirty="0" smtClean="0"/>
              <a:t> : a subroutine that </a:t>
            </a:r>
            <a:r>
              <a:rPr lang="en-US" altLang="ko-KR" u="sng" dirty="0" smtClean="0"/>
              <a:t>returns a result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>
                <a:solidFill>
                  <a:srgbClr val="FF0000"/>
                </a:solidFill>
              </a:rPr>
              <a:t>Procedure</a:t>
            </a:r>
            <a:r>
              <a:rPr lang="en-US" altLang="ko-KR" dirty="0" smtClean="0"/>
              <a:t> : a subroutine that </a:t>
            </a:r>
            <a:r>
              <a:rPr lang="en-US" altLang="ko-KR" u="sng" dirty="0" smtClean="0"/>
              <a:t>doesn’t return any result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>
                <a:solidFill>
                  <a:srgbClr val="FF0000"/>
                </a:solidFill>
              </a:rPr>
              <a:t>Subroutine</a:t>
            </a:r>
            <a:r>
              <a:rPr lang="en-US" altLang="ko-KR" dirty="0" smtClean="0"/>
              <a:t> : any block of instructions that </a:t>
            </a:r>
            <a:r>
              <a:rPr lang="en-US" altLang="ko-KR" u="sng" dirty="0" smtClean="0"/>
              <a:t>can be called</a:t>
            </a:r>
            <a:r>
              <a:rPr lang="en-US" altLang="ko-KR" dirty="0" smtClean="0"/>
              <a:t> from another place</a:t>
            </a:r>
          </a:p>
          <a:p>
            <a:pPr lvl="1" eaLnBrk="1" hangingPunct="1"/>
            <a:r>
              <a:rPr lang="en-US" altLang="ko-KR" dirty="0" smtClean="0"/>
              <a:t>Call a subroutine : implies that </a:t>
            </a:r>
            <a:r>
              <a:rPr lang="en-US" altLang="ko-KR" u="sng" dirty="0" smtClean="0"/>
              <a:t>a return must take place</a:t>
            </a:r>
          </a:p>
          <a:p>
            <a:pPr lvl="1" eaLnBrk="1" hangingPunct="1"/>
            <a:r>
              <a:rPr lang="en-US" altLang="ko-KR" dirty="0" smtClean="0"/>
              <a:t>Jump : doesn’t return</a:t>
            </a:r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In this context</a:t>
            </a:r>
          </a:p>
          <a:p>
            <a:pPr lvl="2" eaLnBrk="1" hangingPunct="1"/>
            <a:r>
              <a:rPr lang="en-US" altLang="ko-KR" dirty="0" smtClean="0"/>
              <a:t>Subroutine = procedure</a:t>
            </a:r>
          </a:p>
          <a:p>
            <a:pPr lvl="2" eaLnBrk="1" hangingPunct="1"/>
            <a:r>
              <a:rPr lang="en-US" altLang="ko-KR" dirty="0" smtClean="0"/>
              <a:t>Function = a procedure that returns a value</a:t>
            </a:r>
          </a:p>
        </p:txBody>
      </p:sp>
    </p:spTree>
    <p:extLst>
      <p:ext uri="{BB962C8B-B14F-4D97-AF65-F5344CB8AC3E}">
        <p14:creationId xmlns:p14="http://schemas.microsoft.com/office/powerpoint/2010/main" val="7758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CS5-</a:t>
            </a:r>
            <a:fld id="{407218E5-0317-4D05-98D3-7F620C1CFB1D}" type="slidenum">
              <a:rPr kumimoji="0" lang="en-US" altLang="ko-KR" smtClean="0"/>
              <a:pPr eaLnBrk="1" hangingPunct="1"/>
              <a:t>25</a:t>
            </a:fld>
            <a:endParaRPr kumimoji="0" lang="en-US" altLang="ko-KR" smtClean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PROC and ENDP Directives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PROC : mark the beginning of a procedure</a:t>
            </a:r>
          </a:p>
          <a:p>
            <a:pPr eaLnBrk="1" hangingPunct="1"/>
            <a:r>
              <a:rPr lang="en-US" altLang="ko-KR" dirty="0" smtClean="0"/>
              <a:t>ENDP : mark the ending of a procedure</a:t>
            </a:r>
          </a:p>
          <a:p>
            <a:pPr lvl="1" eaLnBrk="1" hangingPunct="1"/>
            <a:r>
              <a:rPr lang="en-US" altLang="ko-KR" dirty="0" smtClean="0"/>
              <a:t>RET instruction : forces a return to main</a:t>
            </a:r>
          </a:p>
          <a:p>
            <a:pPr lvl="1" eaLnBrk="1" hangingPunct="1"/>
            <a:r>
              <a:rPr lang="en-US" altLang="ko-KR" dirty="0" smtClean="0"/>
              <a:t>main procedure use EXIT statement especially</a:t>
            </a:r>
          </a:p>
          <a:p>
            <a:pPr lvl="2" eaLnBrk="1" hangingPunct="1"/>
            <a:r>
              <a:rPr lang="en-US" altLang="ko-KR" dirty="0" smtClean="0"/>
              <a:t>exit is an alias for a call to </a:t>
            </a:r>
            <a:r>
              <a:rPr lang="en-US" altLang="ko-KR" dirty="0" err="1" smtClean="0"/>
              <a:t>ExitProcess</a:t>
            </a:r>
            <a:r>
              <a:rPr lang="en-US" altLang="ko-KR" dirty="0" smtClean="0"/>
              <a:t>, MS-Windows 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/>
              <a:t>   function that terminates the program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i="1" u="sng" dirty="0" smtClean="0"/>
              <a:t>Example</a:t>
            </a:r>
          </a:p>
          <a:p>
            <a:pPr lvl="2" eaLnBrk="1" hangingPunct="1">
              <a:buFont typeface="Wingdings 2" pitchFamily="18" charset="2"/>
              <a:buNone/>
            </a:pPr>
            <a:endParaRPr lang="en-US" altLang="ko-KR" dirty="0" smtClean="0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42232" y="4869160"/>
            <a:ext cx="439261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dirty="0">
                <a:latin typeface="Arial Narrow" pitchFamily="34" charset="0"/>
              </a:rPr>
              <a:t>    </a:t>
            </a:r>
            <a:r>
              <a:rPr lang="en-US" altLang="ko-KR" b="1" dirty="0" err="1">
                <a:latin typeface="Arial Narrow" pitchFamily="34" charset="0"/>
              </a:rPr>
              <a:t>SumOf</a:t>
            </a:r>
            <a:r>
              <a:rPr lang="en-US" altLang="ko-KR" b="1" dirty="0">
                <a:latin typeface="Arial Narrow" pitchFamily="34" charset="0"/>
              </a:rPr>
              <a:t>   PROC</a:t>
            </a:r>
          </a:p>
          <a:p>
            <a:pPr eaLnBrk="1" hangingPunct="1"/>
            <a:r>
              <a:rPr lang="en-US" altLang="ko-KR" b="1" dirty="0">
                <a:latin typeface="Arial Narrow" pitchFamily="34" charset="0"/>
              </a:rPr>
              <a:t>              add     </a:t>
            </a:r>
            <a:r>
              <a:rPr lang="en-US" altLang="ko-KR" b="1" dirty="0" err="1">
                <a:latin typeface="Arial Narrow" pitchFamily="34" charset="0"/>
              </a:rPr>
              <a:t>eax</a:t>
            </a:r>
            <a:r>
              <a:rPr lang="en-US" altLang="ko-KR" b="1" dirty="0">
                <a:latin typeface="Arial Narrow" pitchFamily="34" charset="0"/>
              </a:rPr>
              <a:t>, </a:t>
            </a:r>
            <a:r>
              <a:rPr lang="en-US" altLang="ko-KR" b="1" dirty="0" err="1">
                <a:latin typeface="Arial Narrow" pitchFamily="34" charset="0"/>
              </a:rPr>
              <a:t>ebx</a:t>
            </a:r>
            <a:endParaRPr lang="en-US" altLang="ko-KR" b="1" dirty="0">
              <a:latin typeface="Arial Narrow" pitchFamily="34" charset="0"/>
            </a:endParaRPr>
          </a:p>
          <a:p>
            <a:pPr eaLnBrk="1" hangingPunct="1"/>
            <a:r>
              <a:rPr lang="en-US" altLang="ko-KR" b="1" dirty="0">
                <a:latin typeface="Arial Narrow" pitchFamily="34" charset="0"/>
              </a:rPr>
              <a:t>              add     </a:t>
            </a:r>
            <a:r>
              <a:rPr lang="en-US" altLang="ko-KR" b="1" dirty="0" err="1">
                <a:latin typeface="Arial Narrow" pitchFamily="34" charset="0"/>
              </a:rPr>
              <a:t>eax</a:t>
            </a:r>
            <a:r>
              <a:rPr lang="en-US" altLang="ko-KR" b="1" dirty="0">
                <a:latin typeface="Arial Narrow" pitchFamily="34" charset="0"/>
              </a:rPr>
              <a:t>, </a:t>
            </a:r>
            <a:r>
              <a:rPr lang="en-US" altLang="ko-KR" b="1" dirty="0" err="1">
                <a:latin typeface="Arial Narrow" pitchFamily="34" charset="0"/>
              </a:rPr>
              <a:t>ecx</a:t>
            </a:r>
            <a:endParaRPr lang="en-US" altLang="ko-KR" b="1" dirty="0">
              <a:latin typeface="Arial Narrow" pitchFamily="34" charset="0"/>
            </a:endParaRPr>
          </a:p>
          <a:p>
            <a:pPr eaLnBrk="1" hangingPunct="1"/>
            <a:r>
              <a:rPr lang="en-US" altLang="ko-KR" b="1" dirty="0">
                <a:latin typeface="Arial Narrow" pitchFamily="34" charset="0"/>
              </a:rPr>
              <a:t>              ret</a:t>
            </a:r>
          </a:p>
          <a:p>
            <a:pPr eaLnBrk="1" hangingPunct="1"/>
            <a:r>
              <a:rPr lang="en-US" altLang="ko-KR" b="1" dirty="0">
                <a:latin typeface="Arial Narrow" pitchFamily="34" charset="0"/>
              </a:rPr>
              <a:t>    </a:t>
            </a:r>
            <a:r>
              <a:rPr lang="en-US" altLang="ko-KR" b="1" dirty="0" err="1">
                <a:latin typeface="Arial Narrow" pitchFamily="34" charset="0"/>
              </a:rPr>
              <a:t>SumOf</a:t>
            </a:r>
            <a:r>
              <a:rPr lang="en-US" altLang="ko-KR" b="1" dirty="0">
                <a:latin typeface="Arial Narrow" pitchFamily="34" charset="0"/>
              </a:rPr>
              <a:t>   ENDP</a:t>
            </a:r>
          </a:p>
        </p:txBody>
      </p:sp>
    </p:spTree>
    <p:extLst>
      <p:ext uri="{BB962C8B-B14F-4D97-AF65-F5344CB8AC3E}">
        <p14:creationId xmlns:p14="http://schemas.microsoft.com/office/powerpoint/2010/main" val="187665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CS5-</a:t>
            </a:r>
            <a:fld id="{925ADF4D-F778-4F58-9262-0B38285C67F1}" type="slidenum">
              <a:rPr kumimoji="0" lang="en-US" altLang="ko-KR" smtClean="0"/>
              <a:pPr eaLnBrk="1" hangingPunct="1"/>
              <a:t>26</a:t>
            </a:fld>
            <a:endParaRPr kumimoji="0" lang="en-US" altLang="ko-KR" smtClean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PROC and ENDP Directives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4"/>
            <a:ext cx="8153400" cy="1728192"/>
          </a:xfrm>
        </p:spPr>
        <p:txBody>
          <a:bodyPr/>
          <a:lstStyle/>
          <a:p>
            <a:pPr lvl="1" eaLnBrk="1" hangingPunct="1"/>
            <a:r>
              <a:rPr lang="en-US" altLang="ko-KR" dirty="0" smtClean="0"/>
              <a:t>Example : Overlapping Procedures</a:t>
            </a:r>
          </a:p>
          <a:p>
            <a:pPr lvl="2" eaLnBrk="1" hangingPunct="1"/>
            <a:r>
              <a:rPr lang="en-US" altLang="ko-KR" dirty="0" smtClean="0"/>
              <a:t>A mistake that will be caught by the assembler</a:t>
            </a:r>
          </a:p>
          <a:p>
            <a:pPr lvl="2" eaLnBrk="1" hangingPunct="1"/>
            <a:r>
              <a:rPr lang="en-US" altLang="ko-KR" dirty="0" smtClean="0"/>
              <a:t>To correct the mistake, move the subroutine PROC statement to a point beyond main </a:t>
            </a:r>
            <a:r>
              <a:rPr lang="en-US" altLang="ko-KR" dirty="0" err="1" smtClean="0"/>
              <a:t>endp</a:t>
            </a:r>
            <a:r>
              <a:rPr lang="en-US" altLang="ko-KR" dirty="0" smtClean="0"/>
              <a:t>:</a:t>
            </a:r>
          </a:p>
          <a:p>
            <a:pPr lvl="1" eaLnBrk="1" hangingPunct="1"/>
            <a:endParaRPr lang="en-US" altLang="ko-KR" dirty="0" smtClean="0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1752600" y="3263493"/>
            <a:ext cx="36576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 dirty="0">
                <a:solidFill>
                  <a:srgbClr val="0070C0"/>
                </a:solidFill>
                <a:latin typeface="Arial Narrow" pitchFamily="34" charset="0"/>
              </a:rPr>
              <a:t>main </a:t>
            </a:r>
            <a:r>
              <a:rPr lang="en-US" altLang="ko-KR" sz="2000" b="1" dirty="0" err="1">
                <a:solidFill>
                  <a:srgbClr val="0070C0"/>
                </a:solidFill>
                <a:latin typeface="Arial Narrow" pitchFamily="34" charset="0"/>
              </a:rPr>
              <a:t>proc</a:t>
            </a:r>
            <a:endParaRPr lang="en-US" altLang="ko-KR" sz="2000" b="1" dirty="0">
              <a:solidFill>
                <a:srgbClr val="0070C0"/>
              </a:solidFill>
              <a:latin typeface="Arial Narrow" pitchFamily="34" charset="0"/>
            </a:endParaRPr>
          </a:p>
          <a:p>
            <a:pPr eaLnBrk="1" hangingPunct="1"/>
            <a:r>
              <a:rPr lang="en-US" altLang="ko-KR" sz="2000" b="1" dirty="0">
                <a:latin typeface="Arial Narrow" pitchFamily="34" charset="0"/>
              </a:rPr>
              <a:t>   .</a:t>
            </a:r>
          </a:p>
          <a:p>
            <a:pPr eaLnBrk="1" hangingPunct="1"/>
            <a:r>
              <a:rPr lang="en-US" altLang="ko-KR" sz="2000" b="1" dirty="0">
                <a:latin typeface="Arial Narrow" pitchFamily="34" charset="0"/>
              </a:rPr>
              <a:t>   call subroutine1</a:t>
            </a:r>
          </a:p>
          <a:p>
            <a:pPr eaLnBrk="1" hangingPunct="1"/>
            <a:r>
              <a:rPr lang="en-US" altLang="ko-KR" sz="2000" b="1" dirty="0">
                <a:latin typeface="Arial Narrow" pitchFamily="34" charset="0"/>
              </a:rPr>
              <a:t>   .</a:t>
            </a:r>
          </a:p>
          <a:p>
            <a:pPr eaLnBrk="1" hangingPunct="1"/>
            <a:r>
              <a:rPr lang="en-US" altLang="ko-KR" sz="2000" b="1" dirty="0">
                <a:solidFill>
                  <a:srgbClr val="FF0000"/>
                </a:solidFill>
                <a:latin typeface="Arial Narrow" pitchFamily="34" charset="0"/>
              </a:rPr>
              <a:t>subroutine1 </a:t>
            </a:r>
            <a:r>
              <a:rPr lang="en-US" altLang="ko-KR" sz="2000" b="1" dirty="0" err="1">
                <a:solidFill>
                  <a:srgbClr val="FF0000"/>
                </a:solidFill>
                <a:latin typeface="Arial Narrow" pitchFamily="34" charset="0"/>
              </a:rPr>
              <a:t>proc</a:t>
            </a:r>
            <a:endParaRPr lang="en-US" altLang="ko-KR" sz="2000" b="1" dirty="0">
              <a:solidFill>
                <a:srgbClr val="FF0000"/>
              </a:solidFill>
              <a:latin typeface="Arial Narrow" pitchFamily="34" charset="0"/>
            </a:endParaRPr>
          </a:p>
          <a:p>
            <a:pPr eaLnBrk="1" hangingPunct="1"/>
            <a:r>
              <a:rPr lang="en-US" altLang="ko-KR" sz="2000" b="1" dirty="0">
                <a:latin typeface="Arial Narrow" pitchFamily="34" charset="0"/>
              </a:rPr>
              <a:t>   .</a:t>
            </a:r>
          </a:p>
          <a:p>
            <a:pPr eaLnBrk="1" hangingPunct="1"/>
            <a:r>
              <a:rPr lang="en-US" altLang="ko-KR" sz="2000" b="1" dirty="0">
                <a:solidFill>
                  <a:srgbClr val="0070C0"/>
                </a:solidFill>
                <a:latin typeface="Arial Narrow" pitchFamily="34" charset="0"/>
              </a:rPr>
              <a:t>main </a:t>
            </a:r>
            <a:r>
              <a:rPr lang="en-US" altLang="ko-KR" sz="2000" b="1" dirty="0" err="1">
                <a:solidFill>
                  <a:srgbClr val="0070C0"/>
                </a:solidFill>
                <a:latin typeface="Arial Narrow" pitchFamily="34" charset="0"/>
              </a:rPr>
              <a:t>endp</a:t>
            </a:r>
            <a:endParaRPr lang="en-US" altLang="ko-KR" sz="2000" b="1" dirty="0">
              <a:solidFill>
                <a:srgbClr val="0070C0"/>
              </a:solidFill>
              <a:latin typeface="Arial Narrow" pitchFamily="34" charset="0"/>
            </a:endParaRPr>
          </a:p>
          <a:p>
            <a:pPr eaLnBrk="1" hangingPunct="1"/>
            <a:r>
              <a:rPr lang="en-US" altLang="ko-KR" sz="2000" b="1" dirty="0">
                <a:latin typeface="Arial Narrow" pitchFamily="34" charset="0"/>
              </a:rPr>
              <a:t>   .</a:t>
            </a:r>
          </a:p>
          <a:p>
            <a:pPr eaLnBrk="1" hangingPunct="1"/>
            <a:r>
              <a:rPr lang="en-US" altLang="ko-KR" sz="2000" b="1" dirty="0">
                <a:latin typeface="Arial Narrow" pitchFamily="34" charset="0"/>
              </a:rPr>
              <a:t>   .</a:t>
            </a:r>
          </a:p>
          <a:p>
            <a:pPr eaLnBrk="1" hangingPunct="1"/>
            <a:r>
              <a:rPr lang="en-US" altLang="ko-KR" sz="2000" b="1" dirty="0">
                <a:latin typeface="Arial Narrow" pitchFamily="34" charset="0"/>
              </a:rPr>
              <a:t>   ret</a:t>
            </a:r>
          </a:p>
          <a:p>
            <a:pPr eaLnBrk="1" hangingPunct="1"/>
            <a:r>
              <a:rPr lang="en-US" altLang="ko-KR" sz="2000" b="1" dirty="0">
                <a:latin typeface="Arial Narrow" pitchFamily="34" charset="0"/>
              </a:rPr>
              <a:t>subroutine1 </a:t>
            </a:r>
            <a:r>
              <a:rPr lang="en-US" altLang="ko-KR" sz="2000" b="1" dirty="0" err="1">
                <a:latin typeface="Arial Narrow" pitchFamily="34" charset="0"/>
              </a:rPr>
              <a:t>endp</a:t>
            </a:r>
            <a:endParaRPr lang="en-US" altLang="ko-KR" sz="20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6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CS5-</a:t>
            </a:r>
            <a:fld id="{3886C3BE-1B33-4902-ABDE-E17F0985D7F6}" type="slidenum">
              <a:rPr kumimoji="0" lang="en-US" altLang="ko-KR" smtClean="0"/>
              <a:pPr eaLnBrk="1" hangingPunct="1"/>
              <a:t>27</a:t>
            </a:fld>
            <a:endParaRPr kumimoji="0" lang="en-US" altLang="ko-KR" smtClean="0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CALL and RET Instructions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ko-KR" dirty="0" smtClean="0"/>
              <a:t>CALL Instruction</a:t>
            </a:r>
          </a:p>
          <a:p>
            <a:pPr lvl="1" eaLnBrk="1" hangingPunct="1"/>
            <a:r>
              <a:rPr lang="en-US" altLang="ko-KR" dirty="0" smtClean="0"/>
              <a:t>calls procedure by directing the processor to execute at a new memory location</a:t>
            </a:r>
          </a:p>
          <a:p>
            <a:pPr lvl="1" eaLnBrk="1" hangingPunct="1"/>
            <a:r>
              <a:rPr lang="en-US" altLang="ko-KR" dirty="0" smtClean="0"/>
              <a:t>push its </a:t>
            </a:r>
            <a:r>
              <a:rPr lang="en-US" altLang="ko-KR" i="1" dirty="0" smtClean="0">
                <a:solidFill>
                  <a:srgbClr val="FF0000"/>
                </a:solidFill>
              </a:rPr>
              <a:t>return address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on stack</a:t>
            </a:r>
          </a:p>
          <a:p>
            <a:pPr lvl="1" eaLnBrk="1" hangingPunct="1"/>
            <a:r>
              <a:rPr lang="en-US" altLang="ko-KR" dirty="0" smtClean="0"/>
              <a:t>copy procedure’s address into EIP register</a:t>
            </a:r>
            <a:endParaRPr lang="en-US" altLang="ko-KR" i="1" dirty="0" smtClean="0"/>
          </a:p>
          <a:p>
            <a:pPr lvl="2"/>
            <a:r>
              <a:rPr lang="en-US" altLang="ko-KR" dirty="0" smtClean="0"/>
              <a:t>CPU always execute instruction pointed by EI</a:t>
            </a:r>
            <a:r>
              <a:rPr lang="en-US" altLang="ko-KR" dirty="0"/>
              <a:t>P</a:t>
            </a:r>
            <a:r>
              <a:rPr lang="en-US" altLang="ko-KR" dirty="0" smtClean="0"/>
              <a:t> register</a:t>
            </a:r>
          </a:p>
          <a:p>
            <a:pPr lvl="2"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RET Instruction</a:t>
            </a:r>
          </a:p>
          <a:p>
            <a:pPr lvl="1" eaLnBrk="1" hangingPunct="1"/>
            <a:r>
              <a:rPr lang="en-US" altLang="ko-KR" dirty="0" smtClean="0"/>
              <a:t>back to the point in calling program where procedure was called </a:t>
            </a:r>
          </a:p>
          <a:p>
            <a:pPr lvl="1" eaLnBrk="1" hangingPunct="1"/>
            <a:r>
              <a:rPr lang="en-US" altLang="ko-KR" dirty="0" smtClean="0"/>
              <a:t>pop the </a:t>
            </a:r>
            <a:r>
              <a:rPr lang="en-US" altLang="ko-KR" i="1" dirty="0" smtClean="0">
                <a:solidFill>
                  <a:srgbClr val="FF0000"/>
                </a:solidFill>
              </a:rPr>
              <a:t>return address</a:t>
            </a:r>
            <a:r>
              <a:rPr lang="en-US" altLang="ko-KR" dirty="0" smtClean="0"/>
              <a:t> from stack into the EIP register</a:t>
            </a:r>
          </a:p>
          <a:p>
            <a:pPr lvl="1"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lvl="2" eaLnBrk="1" hangingPunct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993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CS5-</a:t>
            </a:r>
            <a:fld id="{522B4D62-5E25-4C32-A7D1-D59BFDDAE1C7}" type="slidenum">
              <a:rPr kumimoji="0" lang="en-US" altLang="ko-KR" smtClean="0"/>
              <a:pPr eaLnBrk="1" hangingPunct="1"/>
              <a:t>28</a:t>
            </a:fld>
            <a:endParaRPr kumimoji="0" lang="en-US" altLang="ko-KR" smtClean="0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CALL and RET Instructions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73720"/>
            <a:ext cx="8686800" cy="562768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dirty="0" smtClean="0"/>
              <a:t>Example of Call and Return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call instruction pushes 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following address (</a:t>
            </a:r>
            <a:r>
              <a:rPr lang="en-US" altLang="ko-KR" dirty="0" smtClean="0">
                <a:solidFill>
                  <a:srgbClr val="FF0000"/>
                </a:solidFill>
              </a:rPr>
              <a:t>00000024</a:t>
            </a:r>
            <a:r>
              <a:rPr lang="en-US" altLang="ko-KR" dirty="0" smtClean="0"/>
              <a:t>) </a:t>
            </a:r>
            <a:r>
              <a:rPr lang="en-US" altLang="ko-KR" dirty="0" smtClean="0"/>
              <a:t>on the stack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/>
              <a:t>       and address of </a:t>
            </a:r>
            <a:r>
              <a:rPr lang="en-US" altLang="ko-KR" sz="2000" dirty="0" err="1" smtClean="0"/>
              <a:t>MySub</a:t>
            </a:r>
            <a:r>
              <a:rPr lang="en-US" altLang="ko-KR" sz="2000" dirty="0" smtClean="0"/>
              <a:t> (</a:t>
            </a:r>
            <a:r>
              <a:rPr lang="en-US" altLang="ko-KR" sz="2000" dirty="0" smtClean="0">
                <a:solidFill>
                  <a:srgbClr val="002060"/>
                </a:solidFill>
              </a:rPr>
              <a:t>00000040</a:t>
            </a:r>
            <a:r>
              <a:rPr lang="en-US" altLang="ko-KR" sz="2000" dirty="0" smtClean="0"/>
              <a:t>) is loaded into EIP 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20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/>
              <a:t>      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20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/>
              <a:t>       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20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/>
              <a:t>       ret instruction pops the value (</a:t>
            </a:r>
            <a:r>
              <a:rPr lang="en-US" altLang="ko-KR" sz="2000" dirty="0" smtClean="0">
                <a:solidFill>
                  <a:srgbClr val="FF0000"/>
                </a:solidFill>
              </a:rPr>
              <a:t>00000024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/>
              <a:t>       pointed by ESP into EIP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dirty="0" smtClean="0"/>
              <a:t>               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/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755650" y="1811412"/>
            <a:ext cx="3657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latin typeface="Arial Narrow" pitchFamily="34" charset="0"/>
              </a:rPr>
              <a:t>                  </a:t>
            </a:r>
            <a:r>
              <a:rPr lang="en-US" altLang="ko-KR" sz="2000" b="1" dirty="0">
                <a:latin typeface="Arial Narrow" pitchFamily="34" charset="0"/>
              </a:rPr>
              <a:t>main PROC</a:t>
            </a:r>
          </a:p>
          <a:p>
            <a:pPr eaLnBrk="1" hangingPunct="1"/>
            <a:r>
              <a:rPr lang="en-US" altLang="ko-KR" sz="2000" b="1" dirty="0">
                <a:latin typeface="Arial Narrow" pitchFamily="34" charset="0"/>
              </a:rPr>
              <a:t>00000020          call  </a:t>
            </a:r>
            <a:r>
              <a:rPr lang="en-US" altLang="ko-KR" sz="2000" b="1" dirty="0" err="1">
                <a:latin typeface="Arial Narrow" pitchFamily="34" charset="0"/>
              </a:rPr>
              <a:t>MySub</a:t>
            </a:r>
            <a:endParaRPr lang="en-US" altLang="ko-KR" sz="2000" b="1" dirty="0">
              <a:latin typeface="Arial Narrow" pitchFamily="34" charset="0"/>
            </a:endParaRPr>
          </a:p>
          <a:p>
            <a:pPr eaLnBrk="1" hangingPunct="1"/>
            <a:r>
              <a:rPr lang="en-US" altLang="ko-KR" sz="2000" b="1" dirty="0" smtClean="0">
                <a:latin typeface="Arial Narrow" pitchFamily="34" charset="0"/>
              </a:rPr>
              <a:t>00000024          </a:t>
            </a:r>
            <a:r>
              <a:rPr lang="en-US" altLang="ko-KR" sz="2000" b="1" dirty="0" err="1">
                <a:latin typeface="Arial Narrow" pitchFamily="34" charset="0"/>
              </a:rPr>
              <a:t>mov</a:t>
            </a:r>
            <a:r>
              <a:rPr lang="en-US" altLang="ko-KR" sz="2000" b="1" dirty="0">
                <a:latin typeface="Arial Narrow" pitchFamily="34" charset="0"/>
              </a:rPr>
              <a:t>  </a:t>
            </a:r>
            <a:r>
              <a:rPr lang="en-US" altLang="ko-KR" sz="2000" b="1" dirty="0" err="1">
                <a:latin typeface="Arial Narrow" pitchFamily="34" charset="0"/>
              </a:rPr>
              <a:t>eax</a:t>
            </a:r>
            <a:r>
              <a:rPr lang="en-US" altLang="ko-KR" sz="2000" b="1" dirty="0">
                <a:latin typeface="Arial Narrow" pitchFamily="34" charset="0"/>
              </a:rPr>
              <a:t>, </a:t>
            </a:r>
            <a:r>
              <a:rPr lang="en-US" altLang="ko-KR" sz="2000" b="1" dirty="0" err="1">
                <a:latin typeface="Arial Narrow" pitchFamily="34" charset="0"/>
              </a:rPr>
              <a:t>ebx</a:t>
            </a:r>
            <a:endParaRPr lang="en-US" altLang="ko-KR" sz="2000" b="1" dirty="0">
              <a:latin typeface="Arial Narrow" pitchFamily="34" charset="0"/>
            </a:endParaRPr>
          </a:p>
        </p:txBody>
      </p:sp>
      <p:sp>
        <p:nvSpPr>
          <p:cNvPr id="22534" name="Rectangle 9"/>
          <p:cNvSpPr>
            <a:spLocks noChangeArrowheads="1"/>
          </p:cNvSpPr>
          <p:nvPr/>
        </p:nvSpPr>
        <p:spPr bwMode="auto">
          <a:xfrm>
            <a:off x="5075238" y="2053208"/>
            <a:ext cx="1223962" cy="4318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22535" name="Rectangle 10"/>
          <p:cNvSpPr>
            <a:spLocks noChangeArrowheads="1"/>
          </p:cNvSpPr>
          <p:nvPr/>
        </p:nvSpPr>
        <p:spPr bwMode="auto">
          <a:xfrm>
            <a:off x="5075238" y="2485008"/>
            <a:ext cx="1223962" cy="431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22536" name="Rectangle 11"/>
          <p:cNvSpPr>
            <a:spLocks noChangeArrowheads="1"/>
          </p:cNvSpPr>
          <p:nvPr/>
        </p:nvSpPr>
        <p:spPr bwMode="auto">
          <a:xfrm>
            <a:off x="5075238" y="2916808"/>
            <a:ext cx="1223962" cy="431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22537" name="Rectangle 12"/>
          <p:cNvSpPr>
            <a:spLocks noChangeArrowheads="1"/>
          </p:cNvSpPr>
          <p:nvPr/>
        </p:nvSpPr>
        <p:spPr bwMode="auto">
          <a:xfrm>
            <a:off x="7453313" y="2053208"/>
            <a:ext cx="1223962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22538" name="Text Box 13"/>
          <p:cNvSpPr txBox="1">
            <a:spLocks noChangeArrowheads="1"/>
          </p:cNvSpPr>
          <p:nvPr/>
        </p:nvSpPr>
        <p:spPr bwMode="auto">
          <a:xfrm>
            <a:off x="5076056" y="2124646"/>
            <a:ext cx="1295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FF0000"/>
                </a:solidFill>
              </a:rPr>
              <a:t>00000024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22539" name="Text Box 14"/>
          <p:cNvSpPr txBox="1">
            <a:spLocks noChangeArrowheads="1"/>
          </p:cNvSpPr>
          <p:nvPr/>
        </p:nvSpPr>
        <p:spPr bwMode="auto">
          <a:xfrm>
            <a:off x="7454131" y="2124646"/>
            <a:ext cx="1295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 dirty="0">
                <a:solidFill>
                  <a:srgbClr val="002060"/>
                </a:solidFill>
              </a:rPr>
              <a:t>00000040</a:t>
            </a:r>
          </a:p>
        </p:txBody>
      </p:sp>
      <p:sp>
        <p:nvSpPr>
          <p:cNvPr id="22540" name="Text Box 15"/>
          <p:cNvSpPr txBox="1">
            <a:spLocks noChangeArrowheads="1"/>
          </p:cNvSpPr>
          <p:nvPr/>
        </p:nvSpPr>
        <p:spPr bwMode="auto">
          <a:xfrm>
            <a:off x="7740650" y="2485008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/>
              <a:t>EIP</a:t>
            </a:r>
          </a:p>
        </p:txBody>
      </p:sp>
      <p:sp>
        <p:nvSpPr>
          <p:cNvPr id="22541" name="Text Box 16"/>
          <p:cNvSpPr txBox="1">
            <a:spLocks noChangeArrowheads="1"/>
          </p:cNvSpPr>
          <p:nvPr/>
        </p:nvSpPr>
        <p:spPr bwMode="auto">
          <a:xfrm>
            <a:off x="6804025" y="1620416"/>
            <a:ext cx="647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/>
              <a:t>ESP</a:t>
            </a:r>
          </a:p>
        </p:txBody>
      </p:sp>
      <p:sp>
        <p:nvSpPr>
          <p:cNvPr id="22542" name="Line 17"/>
          <p:cNvSpPr>
            <a:spLocks noChangeShapeType="1"/>
          </p:cNvSpPr>
          <p:nvPr/>
        </p:nvSpPr>
        <p:spPr bwMode="auto">
          <a:xfrm flipH="1">
            <a:off x="6370638" y="1836316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22543" name="Text Box 28"/>
          <p:cNvSpPr txBox="1">
            <a:spLocks noChangeArrowheads="1"/>
          </p:cNvSpPr>
          <p:nvPr/>
        </p:nvSpPr>
        <p:spPr bwMode="auto">
          <a:xfrm>
            <a:off x="684213" y="4174331"/>
            <a:ext cx="3657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latin typeface="Arial Narrow" pitchFamily="34" charset="0"/>
              </a:rPr>
              <a:t>                  </a:t>
            </a:r>
            <a:r>
              <a:rPr lang="en-US" altLang="ko-KR" sz="2000" b="1" dirty="0" err="1">
                <a:latin typeface="Arial Narrow" pitchFamily="34" charset="0"/>
              </a:rPr>
              <a:t>MySub</a:t>
            </a:r>
            <a:r>
              <a:rPr lang="en-US" altLang="ko-KR" sz="2000" b="1" dirty="0">
                <a:latin typeface="Arial Narrow" pitchFamily="34" charset="0"/>
              </a:rPr>
              <a:t> PROC</a:t>
            </a:r>
          </a:p>
          <a:p>
            <a:pPr eaLnBrk="1" hangingPunct="1"/>
            <a:r>
              <a:rPr lang="en-US" altLang="ko-KR" sz="2000" b="1" dirty="0">
                <a:solidFill>
                  <a:srgbClr val="002060"/>
                </a:solidFill>
                <a:latin typeface="Arial Narrow" pitchFamily="34" charset="0"/>
              </a:rPr>
              <a:t>00000040</a:t>
            </a:r>
            <a:r>
              <a:rPr lang="en-US" altLang="ko-KR" sz="2000" b="1" dirty="0" smtClean="0">
                <a:latin typeface="Arial Narrow" pitchFamily="34" charset="0"/>
              </a:rPr>
              <a:t>          </a:t>
            </a:r>
            <a:r>
              <a:rPr lang="en-US" altLang="ko-KR" sz="2000" b="1" dirty="0" err="1">
                <a:latin typeface="Arial Narrow" pitchFamily="34" charset="0"/>
              </a:rPr>
              <a:t>mov</a:t>
            </a:r>
            <a:r>
              <a:rPr lang="en-US" altLang="ko-KR" sz="2000" b="1" dirty="0">
                <a:latin typeface="Arial Narrow" pitchFamily="34" charset="0"/>
              </a:rPr>
              <a:t>  </a:t>
            </a:r>
            <a:r>
              <a:rPr lang="en-US" altLang="ko-KR" sz="2000" b="1" dirty="0" err="1">
                <a:latin typeface="Arial Narrow" pitchFamily="34" charset="0"/>
              </a:rPr>
              <a:t>eax,edx</a:t>
            </a:r>
            <a:r>
              <a:rPr lang="en-US" altLang="ko-KR" sz="2000" b="1" dirty="0">
                <a:latin typeface="Arial Narrow" pitchFamily="34" charset="0"/>
              </a:rPr>
              <a:t>           </a:t>
            </a:r>
          </a:p>
          <a:p>
            <a:pPr eaLnBrk="1" hangingPunct="1"/>
            <a:r>
              <a:rPr lang="en-US" altLang="ko-KR" sz="2000" b="1" dirty="0" smtClean="0">
                <a:latin typeface="Arial Narrow" pitchFamily="34" charset="0"/>
              </a:rPr>
              <a:t>		          …</a:t>
            </a:r>
            <a:endParaRPr lang="en-US" altLang="ko-KR" sz="2000" b="1" dirty="0">
              <a:latin typeface="Arial Narrow" pitchFamily="34" charset="0"/>
            </a:endParaRPr>
          </a:p>
          <a:p>
            <a:pPr eaLnBrk="1" hangingPunct="1"/>
            <a:r>
              <a:rPr lang="en-US" altLang="ko-KR" sz="2000" b="1" dirty="0" smtClean="0">
                <a:solidFill>
                  <a:srgbClr val="002060"/>
                </a:solidFill>
                <a:latin typeface="Arial Narrow" pitchFamily="34" charset="0"/>
              </a:rPr>
              <a:t>000000A0</a:t>
            </a:r>
            <a:r>
              <a:rPr lang="en-US" altLang="ko-KR" sz="2000" b="1" dirty="0" smtClean="0">
                <a:latin typeface="Arial Narrow" pitchFamily="34" charset="0"/>
              </a:rPr>
              <a:t>          ret</a:t>
            </a:r>
            <a:endParaRPr lang="en-US" altLang="ko-KR" sz="2000" b="1" dirty="0">
              <a:latin typeface="Arial Narrow" pitchFamily="34" charset="0"/>
            </a:endParaRPr>
          </a:p>
          <a:p>
            <a:pPr eaLnBrk="1" hangingPunct="1"/>
            <a:r>
              <a:rPr lang="en-US" altLang="ko-KR" sz="2000" b="1" dirty="0">
                <a:latin typeface="Arial Narrow" pitchFamily="34" charset="0"/>
              </a:rPr>
              <a:t>                  </a:t>
            </a:r>
            <a:r>
              <a:rPr lang="en-US" altLang="ko-KR" sz="2000" b="1" dirty="0" err="1">
                <a:latin typeface="Arial Narrow" pitchFamily="34" charset="0"/>
              </a:rPr>
              <a:t>MySub</a:t>
            </a:r>
            <a:r>
              <a:rPr lang="en-US" altLang="ko-KR" sz="2000" b="1" dirty="0">
                <a:latin typeface="Arial Narrow" pitchFamily="34" charset="0"/>
              </a:rPr>
              <a:t> ENDP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5434038" y="3348608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</a:rPr>
              <a:t>(low memory)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5496719" y="1412776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1400" b="1" dirty="0">
                <a:solidFill>
                  <a:srgbClr val="000000"/>
                </a:solidFill>
                <a:latin typeface="Times New Roman" pitchFamily="18" charset="0"/>
              </a:rPr>
              <a:t>(high memory)</a:t>
            </a: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5075238" y="1628800"/>
            <a:ext cx="1223962" cy="431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3" name="그룹 2"/>
          <p:cNvGrpSpPr/>
          <p:nvPr/>
        </p:nvGrpSpPr>
        <p:grpSpPr>
          <a:xfrm>
            <a:off x="5075237" y="4365104"/>
            <a:ext cx="3638575" cy="2088232"/>
            <a:chOff x="5075237" y="4365104"/>
            <a:chExt cx="3638575" cy="2088232"/>
          </a:xfrm>
        </p:grpSpPr>
        <p:sp>
          <p:nvSpPr>
            <p:cNvPr id="22544" name="Rectangle 29"/>
            <p:cNvSpPr>
              <a:spLocks noChangeArrowheads="1"/>
            </p:cNvSpPr>
            <p:nvPr/>
          </p:nvSpPr>
          <p:spPr bwMode="auto">
            <a:xfrm>
              <a:off x="5075238" y="5013920"/>
              <a:ext cx="1223962" cy="4318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2545" name="Rectangle 30"/>
            <p:cNvSpPr>
              <a:spLocks noChangeArrowheads="1"/>
            </p:cNvSpPr>
            <p:nvPr/>
          </p:nvSpPr>
          <p:spPr bwMode="auto">
            <a:xfrm>
              <a:off x="5075238" y="5445720"/>
              <a:ext cx="1223962" cy="431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2546" name="Rectangle 31"/>
            <p:cNvSpPr>
              <a:spLocks noChangeArrowheads="1"/>
            </p:cNvSpPr>
            <p:nvPr/>
          </p:nvSpPr>
          <p:spPr bwMode="auto">
            <a:xfrm>
              <a:off x="5075238" y="5877520"/>
              <a:ext cx="1223962" cy="431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2547" name="Rectangle 32"/>
            <p:cNvSpPr>
              <a:spLocks noChangeArrowheads="1"/>
            </p:cNvSpPr>
            <p:nvPr/>
          </p:nvSpPr>
          <p:spPr bwMode="auto">
            <a:xfrm>
              <a:off x="7489850" y="5026621"/>
              <a:ext cx="1223962" cy="431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550" name="Text Box 35"/>
            <p:cNvSpPr txBox="1">
              <a:spLocks noChangeArrowheads="1"/>
            </p:cNvSpPr>
            <p:nvPr/>
          </p:nvSpPr>
          <p:spPr bwMode="auto">
            <a:xfrm>
              <a:off x="7740650" y="5510807"/>
              <a:ext cx="863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 dirty="0"/>
                <a:t>EIP</a:t>
              </a:r>
            </a:p>
          </p:txBody>
        </p:sp>
        <p:sp>
          <p:nvSpPr>
            <p:cNvPr id="22551" name="Text Box 36"/>
            <p:cNvSpPr txBox="1">
              <a:spLocks noChangeArrowheads="1"/>
            </p:cNvSpPr>
            <p:nvPr/>
          </p:nvSpPr>
          <p:spPr bwMode="auto">
            <a:xfrm>
              <a:off x="6804025" y="5085358"/>
              <a:ext cx="6477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800" dirty="0"/>
                <a:t>ESP</a:t>
              </a:r>
            </a:p>
          </p:txBody>
        </p:sp>
        <p:sp>
          <p:nvSpPr>
            <p:cNvPr id="22552" name="Line 37"/>
            <p:cNvSpPr>
              <a:spLocks noChangeShapeType="1"/>
            </p:cNvSpPr>
            <p:nvPr/>
          </p:nvSpPr>
          <p:spPr bwMode="auto">
            <a:xfrm flipH="1">
              <a:off x="6370638" y="5301258"/>
              <a:ext cx="5048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5075237" y="4581376"/>
              <a:ext cx="1223962" cy="431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5436096" y="6300936"/>
              <a:ext cx="3810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b="1" dirty="0">
                  <a:solidFill>
                    <a:srgbClr val="000000"/>
                  </a:solidFill>
                  <a:latin typeface="Times New Roman" pitchFamily="18" charset="0"/>
                </a:rPr>
                <a:t>(low memory)</a:t>
              </a: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5498777" y="4365104"/>
              <a:ext cx="3810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b="1" dirty="0">
                  <a:solidFill>
                    <a:srgbClr val="000000"/>
                  </a:solidFill>
                  <a:latin typeface="Times New Roman" pitchFamily="18" charset="0"/>
                </a:rPr>
                <a:t>(high memory)</a:t>
              </a:r>
            </a:p>
          </p:txBody>
        </p:sp>
      </p:grp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7453064" y="2123564"/>
            <a:ext cx="1295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 dirty="0" smtClean="0"/>
              <a:t>00000020</a:t>
            </a:r>
            <a:endParaRPr lang="en-US" altLang="ko-KR" sz="1800" dirty="0"/>
          </a:p>
        </p:txBody>
      </p:sp>
      <p:cxnSp>
        <p:nvCxnSpPr>
          <p:cNvPr id="22553" name="AutoShape 38"/>
          <p:cNvCxnSpPr>
            <a:cxnSpLocks noChangeShapeType="1"/>
            <a:stCxn id="22544" idx="0"/>
            <a:endCxn id="22547" idx="0"/>
          </p:cNvCxnSpPr>
          <p:nvPr/>
        </p:nvCxnSpPr>
        <p:spPr bwMode="auto">
          <a:xfrm rot="16200000" flipH="1">
            <a:off x="6888174" y="3812964"/>
            <a:ext cx="12701" cy="2414612"/>
          </a:xfrm>
          <a:prstGeom prst="bentConnector3">
            <a:avLst>
              <a:gd name="adj1" fmla="val -549956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8" name="Text Box 33"/>
          <p:cNvSpPr txBox="1">
            <a:spLocks noChangeArrowheads="1"/>
          </p:cNvSpPr>
          <p:nvPr/>
        </p:nvSpPr>
        <p:spPr bwMode="auto">
          <a:xfrm>
            <a:off x="5076056" y="5085358"/>
            <a:ext cx="1295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FF0000"/>
                </a:solidFill>
              </a:rPr>
              <a:t>00000024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7451725" y="5057855"/>
            <a:ext cx="1295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 dirty="0" smtClean="0"/>
              <a:t>000000A0</a:t>
            </a:r>
            <a:endParaRPr lang="en-US" altLang="ko-KR" sz="1800" dirty="0"/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5076800" y="5075892"/>
            <a:ext cx="1295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FF0000"/>
                </a:solidFill>
              </a:rPr>
              <a:t>00000024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6819925" y="5085358"/>
            <a:ext cx="647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 dirty="0"/>
              <a:t>ESP</a:t>
            </a:r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 flipH="1">
            <a:off x="6372200" y="5301208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4" name="직사각형 3"/>
          <p:cNvSpPr/>
          <p:nvPr/>
        </p:nvSpPr>
        <p:spPr>
          <a:xfrm>
            <a:off x="6372200" y="5094650"/>
            <a:ext cx="1009923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076056" y="5085184"/>
            <a:ext cx="236583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3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-0.00382 0.0629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314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 L -0.00382 0.0678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0.2599 -0.0044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6" y="-231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-0.00399 -0.07338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368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00226 -0.06852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342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22538" grpId="0"/>
      <p:bldP spid="22539" grpId="0"/>
      <p:bldP spid="22541" grpId="0"/>
      <p:bldP spid="22542" grpId="0" animBg="1"/>
      <p:bldP spid="22543" grpId="0"/>
      <p:bldP spid="33" grpId="0"/>
      <p:bldP spid="22548" grpId="0"/>
      <p:bldP spid="35" grpId="0"/>
      <p:bldP spid="35" grpId="1"/>
      <p:bldP spid="36" grpId="0"/>
      <p:bldP spid="37" grpId="0"/>
      <p:bldP spid="38" grpId="0" animBg="1"/>
      <p:bldP spid="4" grpId="0" animBg="1"/>
      <p:bldP spid="4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CS5-</a:t>
            </a:r>
            <a:fld id="{E3CA6812-B774-4D9C-8BEA-6B08BC0BF4F9}" type="slidenum">
              <a:rPr kumimoji="0" lang="en-US" altLang="ko-KR" smtClean="0"/>
              <a:pPr eaLnBrk="1" hangingPunct="1"/>
              <a:t>29</a:t>
            </a:fld>
            <a:endParaRPr kumimoji="0" lang="en-US" altLang="ko-KR" smtClean="0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Nested Procedure Calls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340768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 Nested Procedure Calls</a:t>
            </a:r>
          </a:p>
          <a:p>
            <a:pPr lvl="1" eaLnBrk="1" hangingPunct="1"/>
            <a:r>
              <a:rPr lang="en-US" altLang="ko-KR" dirty="0" smtClean="0"/>
              <a:t>Subroutine itself may </a:t>
            </a:r>
            <a:r>
              <a:rPr lang="en-US" altLang="ko-KR" u="sng" dirty="0" smtClean="0"/>
              <a:t>call other subroutines</a:t>
            </a:r>
          </a:p>
          <a:p>
            <a:pPr lvl="1" eaLnBrk="1" hangingPunct="1"/>
            <a:r>
              <a:rPr lang="en-US" altLang="ko-KR" dirty="0" smtClean="0"/>
              <a:t>The stack holds the </a:t>
            </a:r>
            <a:r>
              <a:rPr lang="en-US" altLang="ko-KR" u="sng" dirty="0" smtClean="0"/>
              <a:t>list of return addresses </a:t>
            </a:r>
          </a:p>
          <a:p>
            <a:pPr lvl="2" eaLnBrk="1" hangingPunct="1"/>
            <a:endParaRPr lang="en-US" altLang="ko-KR" dirty="0" smtClean="0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231032" y="2780928"/>
            <a:ext cx="1828800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altLang="ko-KR" sz="1600" dirty="0">
                <a:latin typeface="Arial Narrow" pitchFamily="34" charset="0"/>
              </a:rPr>
              <a:t>         </a:t>
            </a:r>
            <a:r>
              <a:rPr lang="en-US" altLang="ko-KR" sz="1600" b="1" dirty="0">
                <a:latin typeface="Arial Narrow" pitchFamily="34" charset="0"/>
              </a:rPr>
              <a:t>main </a:t>
            </a:r>
            <a:r>
              <a:rPr lang="en-US" altLang="ko-KR" sz="1600" b="1" dirty="0" err="1">
                <a:latin typeface="Arial Narrow" pitchFamily="34" charset="0"/>
              </a:rPr>
              <a:t>proc</a:t>
            </a:r>
            <a:endParaRPr lang="en-US" altLang="ko-KR" sz="1600" b="1" dirty="0">
              <a:latin typeface="Arial Narrow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ko-KR" sz="1600" b="1" dirty="0">
                <a:latin typeface="Arial Narrow" pitchFamily="34" charset="0"/>
              </a:rPr>
              <a:t>000A call sub1</a:t>
            </a:r>
          </a:p>
          <a:p>
            <a:pPr eaLnBrk="1" hangingPunct="1">
              <a:lnSpc>
                <a:spcPct val="7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Arial Narrow" pitchFamily="34" charset="0"/>
              </a:rPr>
              <a:t>000C</a:t>
            </a:r>
            <a:r>
              <a:rPr lang="en-US" altLang="ko-KR" sz="1600" b="1" dirty="0">
                <a:latin typeface="Arial Narrow" pitchFamily="34" charset="0"/>
              </a:rPr>
              <a:t> </a:t>
            </a:r>
            <a:r>
              <a:rPr lang="en-US" altLang="ko-KR" sz="1600" b="1" dirty="0" err="1">
                <a:latin typeface="Arial Narrow" pitchFamily="34" charset="0"/>
              </a:rPr>
              <a:t>mov</a:t>
            </a:r>
            <a:r>
              <a:rPr lang="en-US" altLang="ko-KR" sz="1600" b="1" dirty="0">
                <a:latin typeface="Arial Narrow" pitchFamily="34" charset="0"/>
              </a:rPr>
              <a:t> ax,…</a:t>
            </a:r>
          </a:p>
          <a:p>
            <a:pPr eaLnBrk="1" hangingPunct="1">
              <a:lnSpc>
                <a:spcPct val="70000"/>
              </a:lnSpc>
            </a:pPr>
            <a:r>
              <a:rPr lang="en-US" altLang="ko-KR" sz="1600" b="1" dirty="0">
                <a:latin typeface="Arial Narrow" pitchFamily="34" charset="0"/>
              </a:rPr>
              <a:t>          .</a:t>
            </a:r>
          </a:p>
          <a:p>
            <a:pPr eaLnBrk="1" hangingPunct="1">
              <a:lnSpc>
                <a:spcPct val="70000"/>
              </a:lnSpc>
            </a:pPr>
            <a:r>
              <a:rPr lang="en-US" altLang="ko-KR" sz="1600" b="1" dirty="0">
                <a:latin typeface="Arial Narrow" pitchFamily="34" charset="0"/>
              </a:rPr>
              <a:t>         main </a:t>
            </a:r>
            <a:r>
              <a:rPr lang="en-US" altLang="ko-KR" sz="1600" b="1" dirty="0" err="1">
                <a:latin typeface="Arial Narrow" pitchFamily="34" charset="0"/>
              </a:rPr>
              <a:t>endp</a:t>
            </a:r>
            <a:endParaRPr lang="en-US" altLang="ko-KR" sz="1600" b="1" dirty="0">
              <a:latin typeface="Arial Narrow" pitchFamily="34" charset="0"/>
            </a:endParaRPr>
          </a:p>
          <a:p>
            <a:pPr eaLnBrk="1" hangingPunct="1">
              <a:lnSpc>
                <a:spcPct val="70000"/>
              </a:lnSpc>
            </a:pPr>
            <a:endParaRPr lang="en-US" altLang="ko-KR" sz="1600" b="1" dirty="0">
              <a:latin typeface="Arial Narrow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ko-KR" sz="1600" b="1" dirty="0">
                <a:latin typeface="Arial Narrow" pitchFamily="34" charset="0"/>
              </a:rPr>
              <a:t>         sub1 </a:t>
            </a:r>
            <a:r>
              <a:rPr lang="en-US" altLang="ko-KR" sz="1600" b="1" dirty="0" err="1">
                <a:latin typeface="Arial Narrow" pitchFamily="34" charset="0"/>
              </a:rPr>
              <a:t>proc</a:t>
            </a:r>
            <a:endParaRPr lang="en-US" altLang="ko-KR" sz="1600" b="1" dirty="0">
              <a:latin typeface="Arial Narrow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ko-KR" sz="1600" b="1" dirty="0">
                <a:latin typeface="Arial Narrow" pitchFamily="34" charset="0"/>
              </a:rPr>
              <a:t>          .</a:t>
            </a:r>
          </a:p>
          <a:p>
            <a:pPr eaLnBrk="1" hangingPunct="1">
              <a:lnSpc>
                <a:spcPct val="70000"/>
              </a:lnSpc>
            </a:pPr>
            <a:r>
              <a:rPr lang="en-US" altLang="ko-KR" sz="1600" b="1" dirty="0">
                <a:latin typeface="Arial Narrow" pitchFamily="34" charset="0"/>
              </a:rPr>
              <a:t>              call sub2</a:t>
            </a:r>
          </a:p>
          <a:p>
            <a:pPr eaLnBrk="1" hangingPunct="1">
              <a:lnSpc>
                <a:spcPct val="7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Arial Narrow" pitchFamily="34" charset="0"/>
              </a:rPr>
              <a:t>0050</a:t>
            </a:r>
            <a:r>
              <a:rPr lang="en-US" altLang="ko-KR" sz="1600" b="1" dirty="0">
                <a:latin typeface="Arial Narrow" pitchFamily="34" charset="0"/>
              </a:rPr>
              <a:t>      ret</a:t>
            </a:r>
          </a:p>
          <a:p>
            <a:pPr eaLnBrk="1" hangingPunct="1">
              <a:lnSpc>
                <a:spcPct val="70000"/>
              </a:lnSpc>
            </a:pPr>
            <a:r>
              <a:rPr lang="en-US" altLang="ko-KR" sz="1600" b="1" dirty="0">
                <a:latin typeface="Arial Narrow" pitchFamily="34" charset="0"/>
              </a:rPr>
              <a:t>         sub1 </a:t>
            </a:r>
            <a:r>
              <a:rPr lang="en-US" altLang="ko-KR" sz="1600" b="1" dirty="0" err="1">
                <a:latin typeface="Arial Narrow" pitchFamily="34" charset="0"/>
              </a:rPr>
              <a:t>endp</a:t>
            </a:r>
            <a:endParaRPr lang="en-US" altLang="ko-KR" sz="1600" b="1" dirty="0">
              <a:latin typeface="Arial Narrow" pitchFamily="34" charset="0"/>
            </a:endParaRPr>
          </a:p>
          <a:p>
            <a:pPr eaLnBrk="1" hangingPunct="1">
              <a:lnSpc>
                <a:spcPct val="70000"/>
              </a:lnSpc>
            </a:pPr>
            <a:endParaRPr lang="en-US" altLang="ko-KR" sz="1600" b="1" dirty="0">
              <a:latin typeface="Arial Narrow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ko-KR" sz="1600" b="1" dirty="0">
                <a:latin typeface="Arial Narrow" pitchFamily="34" charset="0"/>
              </a:rPr>
              <a:t>         sub2 </a:t>
            </a:r>
            <a:r>
              <a:rPr lang="en-US" altLang="ko-KR" sz="1600" b="1" dirty="0" err="1">
                <a:latin typeface="Arial Narrow" pitchFamily="34" charset="0"/>
              </a:rPr>
              <a:t>proc</a:t>
            </a:r>
            <a:endParaRPr lang="en-US" altLang="ko-KR" sz="1600" b="1" dirty="0">
              <a:latin typeface="Arial Narrow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ko-KR" sz="1600" b="1" dirty="0">
                <a:latin typeface="Arial Narrow" pitchFamily="34" charset="0"/>
              </a:rPr>
              <a:t>          .</a:t>
            </a:r>
          </a:p>
          <a:p>
            <a:pPr eaLnBrk="1" hangingPunct="1">
              <a:lnSpc>
                <a:spcPct val="70000"/>
              </a:lnSpc>
            </a:pPr>
            <a:r>
              <a:rPr lang="en-US" altLang="ko-KR" sz="1600" b="1" dirty="0">
                <a:latin typeface="Arial Narrow" pitchFamily="34" charset="0"/>
              </a:rPr>
              <a:t>              call sub3</a:t>
            </a:r>
          </a:p>
          <a:p>
            <a:pPr eaLnBrk="1" hangingPunct="1">
              <a:lnSpc>
                <a:spcPct val="7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Arial Narrow" pitchFamily="34" charset="0"/>
              </a:rPr>
              <a:t>0060 </a:t>
            </a:r>
            <a:r>
              <a:rPr lang="en-US" altLang="ko-KR" sz="1600" b="1" dirty="0">
                <a:latin typeface="Arial Narrow" pitchFamily="34" charset="0"/>
              </a:rPr>
              <a:t>     ret</a:t>
            </a:r>
          </a:p>
          <a:p>
            <a:pPr eaLnBrk="1" hangingPunct="1">
              <a:lnSpc>
                <a:spcPct val="70000"/>
              </a:lnSpc>
            </a:pPr>
            <a:r>
              <a:rPr lang="en-US" altLang="ko-KR" sz="1600" b="1" dirty="0">
                <a:latin typeface="Arial Narrow" pitchFamily="34" charset="0"/>
              </a:rPr>
              <a:t>         sub2 </a:t>
            </a:r>
            <a:r>
              <a:rPr lang="en-US" altLang="ko-KR" sz="1600" b="1" dirty="0" err="1">
                <a:latin typeface="Arial Narrow" pitchFamily="34" charset="0"/>
              </a:rPr>
              <a:t>endp</a:t>
            </a:r>
            <a:endParaRPr lang="en-US" altLang="ko-KR" sz="1600" b="1" dirty="0">
              <a:latin typeface="Arial Narrow" pitchFamily="34" charset="0"/>
            </a:endParaRPr>
          </a:p>
          <a:p>
            <a:pPr eaLnBrk="1" hangingPunct="1">
              <a:lnSpc>
                <a:spcPct val="70000"/>
              </a:lnSpc>
            </a:pPr>
            <a:endParaRPr lang="en-US" altLang="ko-KR" sz="1600" b="1" dirty="0">
              <a:latin typeface="Arial Narrow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ko-KR" sz="1600" b="1" dirty="0">
                <a:latin typeface="Arial Narrow" pitchFamily="34" charset="0"/>
              </a:rPr>
              <a:t>         sub3 </a:t>
            </a:r>
            <a:r>
              <a:rPr lang="en-US" altLang="ko-KR" sz="1600" b="1" dirty="0" err="1">
                <a:latin typeface="Arial Narrow" pitchFamily="34" charset="0"/>
              </a:rPr>
              <a:t>proc</a:t>
            </a:r>
            <a:endParaRPr lang="en-US" altLang="ko-KR" sz="1600" b="1" dirty="0">
              <a:latin typeface="Arial Narrow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ko-KR" sz="1600" b="1" dirty="0">
                <a:latin typeface="Arial Narrow" pitchFamily="34" charset="0"/>
              </a:rPr>
              <a:t>          .</a:t>
            </a:r>
          </a:p>
          <a:p>
            <a:pPr eaLnBrk="1" hangingPunct="1">
              <a:lnSpc>
                <a:spcPct val="70000"/>
              </a:lnSpc>
            </a:pPr>
            <a:r>
              <a:rPr lang="en-US" altLang="ko-KR" sz="1600" b="1" dirty="0">
                <a:latin typeface="Arial Narrow" pitchFamily="34" charset="0"/>
              </a:rPr>
              <a:t>          .</a:t>
            </a:r>
          </a:p>
          <a:p>
            <a:pPr eaLnBrk="1" hangingPunct="1">
              <a:lnSpc>
                <a:spcPct val="70000"/>
              </a:lnSpc>
            </a:pPr>
            <a:r>
              <a:rPr lang="en-US" altLang="ko-KR" sz="1600" b="1" dirty="0">
                <a:latin typeface="Arial Narrow" pitchFamily="34" charset="0"/>
              </a:rPr>
              <a:t>              ret</a:t>
            </a:r>
          </a:p>
          <a:p>
            <a:pPr eaLnBrk="1" hangingPunct="1">
              <a:lnSpc>
                <a:spcPct val="70000"/>
              </a:lnSpc>
            </a:pPr>
            <a:r>
              <a:rPr lang="en-US" altLang="ko-KR" sz="1600" b="1" dirty="0">
                <a:latin typeface="Arial Narrow" pitchFamily="34" charset="0"/>
              </a:rPr>
              <a:t>         sub3 </a:t>
            </a:r>
            <a:r>
              <a:rPr lang="en-US" altLang="ko-KR" sz="1600" b="1" dirty="0" err="1">
                <a:latin typeface="Arial Narrow" pitchFamily="34" charset="0"/>
              </a:rPr>
              <a:t>endp</a:t>
            </a:r>
            <a:endParaRPr lang="en-US" altLang="ko-KR" sz="1600" b="1" dirty="0">
              <a:latin typeface="Arial Narrow" pitchFamily="34" charset="0"/>
            </a:endParaRP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3485728" y="3519710"/>
            <a:ext cx="1066800" cy="381000"/>
          </a:xfrm>
          <a:prstGeom prst="rect">
            <a:avLst/>
          </a:prstGeom>
          <a:gradFill rotWithShape="0">
            <a:gsLst>
              <a:gs pos="0">
                <a:srgbClr val="ECDB92"/>
              </a:gs>
              <a:gs pos="50000">
                <a:srgbClr val="FFFFFF"/>
              </a:gs>
              <a:gs pos="100000">
                <a:srgbClr val="ECDB92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3485728" y="3900710"/>
            <a:ext cx="1066800" cy="38100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50000">
                <a:srgbClr val="FFFFFF"/>
              </a:gs>
              <a:gs pos="100000">
                <a:srgbClr val="FFCC99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000C</a:t>
            </a:r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3485728" y="4281710"/>
            <a:ext cx="1066800" cy="38100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50000">
                <a:srgbClr val="FFFFFF"/>
              </a:gs>
              <a:gs pos="100000">
                <a:srgbClr val="FFCC99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0050</a:t>
            </a:r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auto">
          <a:xfrm>
            <a:off x="3485728" y="4662710"/>
            <a:ext cx="1066800" cy="38100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50000">
                <a:srgbClr val="FFFFFF"/>
              </a:gs>
              <a:gs pos="100000">
                <a:srgbClr val="FFCC99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0060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485728" y="5043710"/>
            <a:ext cx="1066800" cy="38100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50000">
                <a:srgbClr val="FFFFFF"/>
              </a:gs>
              <a:gs pos="100000">
                <a:srgbClr val="FFCC99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itchFamily="18" charset="0"/>
              </a:rPr>
              <a:t>…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780390" y="4704184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Times New Roman" pitchFamily="18" charset="0"/>
              </a:rPr>
              <a:t>ESP</a:t>
            </a:r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 flipH="1">
            <a:off x="4551790" y="4896272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5" name="Rectangle 15"/>
          <p:cNvSpPr>
            <a:spLocks noChangeArrowheads="1"/>
          </p:cNvSpPr>
          <p:nvPr/>
        </p:nvSpPr>
        <p:spPr bwMode="auto">
          <a:xfrm>
            <a:off x="3485728" y="3138710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b="1">
                <a:solidFill>
                  <a:srgbClr val="000000"/>
                </a:solidFill>
                <a:latin typeface="Times New Roman" pitchFamily="18" charset="0"/>
              </a:rPr>
              <a:t>Stack</a:t>
            </a:r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>
            <a:off x="6572200" y="298631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 flipV="1">
            <a:off x="6572200" y="3395885"/>
            <a:ext cx="519113" cy="3524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8" name="Line 18"/>
          <p:cNvSpPr>
            <a:spLocks noChangeShapeType="1"/>
          </p:cNvSpPr>
          <p:nvPr/>
        </p:nvSpPr>
        <p:spPr bwMode="auto">
          <a:xfrm>
            <a:off x="7105600" y="3367310"/>
            <a:ext cx="0" cy="762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9" name="Line 19"/>
          <p:cNvSpPr>
            <a:spLocks noChangeShapeType="1"/>
          </p:cNvSpPr>
          <p:nvPr/>
        </p:nvSpPr>
        <p:spPr bwMode="auto">
          <a:xfrm flipV="1">
            <a:off x="7105600" y="3748310"/>
            <a:ext cx="5334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0" name="Line 20"/>
          <p:cNvSpPr>
            <a:spLocks noChangeShapeType="1"/>
          </p:cNvSpPr>
          <p:nvPr/>
        </p:nvSpPr>
        <p:spPr bwMode="auto">
          <a:xfrm>
            <a:off x="7639000" y="3748310"/>
            <a:ext cx="0" cy="762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1" name="Line 21"/>
          <p:cNvSpPr>
            <a:spLocks noChangeShapeType="1"/>
          </p:cNvSpPr>
          <p:nvPr/>
        </p:nvSpPr>
        <p:spPr bwMode="auto">
          <a:xfrm flipV="1">
            <a:off x="7639000" y="4129310"/>
            <a:ext cx="5334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2" name="Line 22"/>
          <p:cNvSpPr>
            <a:spLocks noChangeShapeType="1"/>
          </p:cNvSpPr>
          <p:nvPr/>
        </p:nvSpPr>
        <p:spPr bwMode="auto">
          <a:xfrm>
            <a:off x="8172400" y="4129310"/>
            <a:ext cx="0" cy="1143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3" name="Line 24"/>
          <p:cNvSpPr>
            <a:spLocks noChangeShapeType="1"/>
          </p:cNvSpPr>
          <p:nvPr/>
        </p:nvSpPr>
        <p:spPr bwMode="auto">
          <a:xfrm flipH="1" flipV="1">
            <a:off x="7639000" y="4586510"/>
            <a:ext cx="533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4" name="Line 25"/>
          <p:cNvSpPr>
            <a:spLocks noChangeShapeType="1"/>
          </p:cNvSpPr>
          <p:nvPr/>
        </p:nvSpPr>
        <p:spPr bwMode="auto">
          <a:xfrm>
            <a:off x="7639000" y="4586510"/>
            <a:ext cx="0" cy="3048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5" name="Line 26"/>
          <p:cNvSpPr>
            <a:spLocks noChangeShapeType="1"/>
          </p:cNvSpPr>
          <p:nvPr/>
        </p:nvSpPr>
        <p:spPr bwMode="auto">
          <a:xfrm flipH="1" flipV="1">
            <a:off x="7105600" y="4205510"/>
            <a:ext cx="533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6" name="Line 27"/>
          <p:cNvSpPr>
            <a:spLocks noChangeShapeType="1"/>
          </p:cNvSpPr>
          <p:nvPr/>
        </p:nvSpPr>
        <p:spPr bwMode="auto">
          <a:xfrm>
            <a:off x="7105600" y="420551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7" name="Line 28"/>
          <p:cNvSpPr>
            <a:spLocks noChangeShapeType="1"/>
          </p:cNvSpPr>
          <p:nvPr/>
        </p:nvSpPr>
        <p:spPr bwMode="auto">
          <a:xfrm flipH="1" flipV="1">
            <a:off x="6572200" y="3824510"/>
            <a:ext cx="533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8" name="Line 29"/>
          <p:cNvSpPr>
            <a:spLocks noChangeShapeType="1"/>
          </p:cNvSpPr>
          <p:nvPr/>
        </p:nvSpPr>
        <p:spPr bwMode="auto">
          <a:xfrm>
            <a:off x="6572200" y="382451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9" name="Text Box 30"/>
          <p:cNvSpPr txBox="1">
            <a:spLocks noChangeArrowheads="1"/>
          </p:cNvSpPr>
          <p:nvPr/>
        </p:nvSpPr>
        <p:spPr bwMode="auto">
          <a:xfrm>
            <a:off x="5667995" y="3672110"/>
            <a:ext cx="9348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dirty="0" smtClean="0"/>
              <a:t>000C</a:t>
            </a:r>
            <a:endParaRPr lang="en-US" altLang="ko-KR" dirty="0"/>
          </a:p>
        </p:txBody>
      </p:sp>
      <p:sp>
        <p:nvSpPr>
          <p:cNvPr id="23580" name="Text Box 31"/>
          <p:cNvSpPr txBox="1">
            <a:spLocks noChangeArrowheads="1"/>
          </p:cNvSpPr>
          <p:nvPr/>
        </p:nvSpPr>
        <p:spPr bwMode="auto">
          <a:xfrm>
            <a:off x="6648400" y="4891310"/>
            <a:ext cx="71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0050</a:t>
            </a:r>
          </a:p>
        </p:txBody>
      </p:sp>
      <p:sp>
        <p:nvSpPr>
          <p:cNvPr id="23581" name="Text Box 32"/>
          <p:cNvSpPr txBox="1">
            <a:spLocks noChangeArrowheads="1"/>
          </p:cNvSpPr>
          <p:nvPr/>
        </p:nvSpPr>
        <p:spPr bwMode="auto">
          <a:xfrm>
            <a:off x="7242125" y="5294535"/>
            <a:ext cx="71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0060</a:t>
            </a:r>
          </a:p>
        </p:txBody>
      </p:sp>
      <p:sp>
        <p:nvSpPr>
          <p:cNvPr id="23582" name="Text Box 33"/>
          <p:cNvSpPr txBox="1">
            <a:spLocks noChangeArrowheads="1"/>
          </p:cNvSpPr>
          <p:nvPr/>
        </p:nvSpPr>
        <p:spPr bwMode="auto">
          <a:xfrm>
            <a:off x="5652120" y="3313335"/>
            <a:ext cx="9124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dirty="0" smtClean="0"/>
              <a:t>000A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960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CS5-</a:t>
            </a:r>
            <a:fld id="{0CE286FD-15A1-4869-98C7-FE14BD875EFA}" type="slidenum">
              <a:rPr kumimoji="0" lang="en-US" altLang="ko-KR" smtClean="0"/>
              <a:pPr eaLnBrk="1" hangingPunct="1"/>
              <a:t>3</a:t>
            </a:fld>
            <a:endParaRPr kumimoji="0" lang="en-US" altLang="ko-KR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Introduction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Program is subdivided into </a:t>
            </a:r>
            <a:r>
              <a:rPr lang="en-US" altLang="ko-KR" i="1" smtClean="0">
                <a:solidFill>
                  <a:srgbClr val="FF0000"/>
                </a:solidFill>
              </a:rPr>
              <a:t>procedures</a:t>
            </a:r>
          </a:p>
          <a:p>
            <a:pPr eaLnBrk="1" hangingPunct="1"/>
            <a:r>
              <a:rPr lang="en-US" altLang="ko-KR" smtClean="0"/>
              <a:t>Procedures</a:t>
            </a:r>
          </a:p>
          <a:p>
            <a:pPr lvl="1" eaLnBrk="1" hangingPunct="1"/>
            <a:r>
              <a:rPr lang="en-US" altLang="ko-KR" smtClean="0"/>
              <a:t>Called by another program or procedure</a:t>
            </a:r>
          </a:p>
          <a:p>
            <a:pPr lvl="1" eaLnBrk="1" hangingPunct="1"/>
            <a:r>
              <a:rPr lang="en-US" altLang="ko-KR" smtClean="0"/>
              <a:t>Well-designed programs</a:t>
            </a:r>
          </a:p>
          <a:p>
            <a:pPr lvl="2" eaLnBrk="1" hangingPunct="1"/>
            <a:r>
              <a:rPr lang="en-US" altLang="ko-KR" smtClean="0"/>
              <a:t>Has a single purpose</a:t>
            </a:r>
          </a:p>
          <a:p>
            <a:pPr lvl="2" eaLnBrk="1" hangingPunct="1"/>
            <a:r>
              <a:rPr lang="en-US" altLang="ko-KR" smtClean="0"/>
              <a:t>Independent execution</a:t>
            </a:r>
          </a:p>
          <a:p>
            <a:pPr lvl="2" eaLnBrk="1" hangingPunct="1"/>
            <a:r>
              <a:rPr lang="en-US" altLang="ko-KR" smtClean="0">
                <a:solidFill>
                  <a:srgbClr val="FF0000"/>
                </a:solidFill>
              </a:rPr>
              <a:t>Reusable</a:t>
            </a:r>
          </a:p>
          <a:p>
            <a:pPr eaLnBrk="1" hangingPunct="1"/>
            <a:r>
              <a:rPr lang="en-US" altLang="ko-KR" smtClean="0"/>
              <a:t>Interrupt service routine (ISR)</a:t>
            </a:r>
          </a:p>
          <a:p>
            <a:pPr lvl="4"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3990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CS5-</a:t>
            </a:r>
            <a:fld id="{2EEFE429-C380-44AC-933C-F4D41A42C207}" type="slidenum">
              <a:rPr kumimoji="0" lang="en-US" altLang="ko-KR" smtClean="0"/>
              <a:pPr eaLnBrk="1" hangingPunct="1"/>
              <a:t>30</a:t>
            </a:fld>
            <a:endParaRPr kumimoji="0" lang="en-US" altLang="ko-KR" smtClean="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Local Labels and Global Labels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12776"/>
            <a:ext cx="8280400" cy="5007074"/>
          </a:xfrm>
        </p:spPr>
        <p:txBody>
          <a:bodyPr/>
          <a:lstStyle/>
          <a:p>
            <a:pPr lvl="1" eaLnBrk="1" hangingPunct="1"/>
            <a:r>
              <a:rPr lang="en-US" altLang="ko-KR" dirty="0" smtClean="0"/>
              <a:t>Label followed by </a:t>
            </a:r>
            <a:r>
              <a:rPr lang="en-US" altLang="ko-KR" dirty="0" smtClean="0">
                <a:solidFill>
                  <a:srgbClr val="0070C0"/>
                </a:solidFill>
              </a:rPr>
              <a:t>a single colon </a:t>
            </a:r>
            <a:r>
              <a:rPr lang="en-US" altLang="ko-KR" dirty="0" smtClean="0"/>
              <a:t>is </a:t>
            </a:r>
            <a:r>
              <a:rPr lang="en-US" altLang="ko-KR" i="1" dirty="0" smtClean="0">
                <a:solidFill>
                  <a:srgbClr val="0070C0"/>
                </a:solidFill>
              </a:rPr>
              <a:t>local label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/>
              <a:t>and you cannot jump to this point over the procedure boundary</a:t>
            </a:r>
          </a:p>
          <a:p>
            <a:pPr lvl="1" eaLnBrk="1" hangingPunct="1"/>
            <a:r>
              <a:rPr lang="en-US" altLang="ko-KR" dirty="0" smtClean="0"/>
              <a:t>Label followed by </a:t>
            </a:r>
            <a:r>
              <a:rPr lang="en-US" altLang="ko-KR" dirty="0" smtClean="0">
                <a:solidFill>
                  <a:srgbClr val="FF0000"/>
                </a:solidFill>
              </a:rPr>
              <a:t>double colons </a:t>
            </a:r>
            <a:r>
              <a:rPr lang="en-US" altLang="ko-KR" dirty="0" smtClean="0"/>
              <a:t>is </a:t>
            </a:r>
            <a:r>
              <a:rPr lang="en-US" altLang="ko-KR" i="1" dirty="0" smtClean="0">
                <a:solidFill>
                  <a:srgbClr val="FF0000"/>
                </a:solidFill>
              </a:rPr>
              <a:t>global label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and you may jump to this point at anywhere in program</a:t>
            </a:r>
            <a:endParaRPr lang="en-US" altLang="ko-KR" i="1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u="sng" dirty="0" smtClean="0"/>
          </a:p>
          <a:p>
            <a:pPr lvl="1" eaLnBrk="1" hangingPunct="1"/>
            <a:endParaRPr lang="en-US" altLang="ko-KR" dirty="0" smtClean="0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1927255" y="3125574"/>
            <a:ext cx="5400675" cy="383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800" dirty="0">
                <a:latin typeface="Arial Narrow" pitchFamily="34" charset="0"/>
              </a:rPr>
              <a:t>       </a:t>
            </a:r>
            <a:r>
              <a:rPr lang="en-US" altLang="ko-KR" sz="1800" b="1" dirty="0">
                <a:latin typeface="Arial Narrow" pitchFamily="34" charset="0"/>
              </a:rPr>
              <a:t>main PROC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800" b="1" dirty="0">
                <a:latin typeface="Arial Narrow" pitchFamily="34" charset="0"/>
              </a:rPr>
              <a:t>              </a:t>
            </a:r>
            <a:r>
              <a:rPr lang="en-US" altLang="ko-KR" sz="1800" b="1" dirty="0" err="1">
                <a:latin typeface="Arial Narrow" pitchFamily="34" charset="0"/>
              </a:rPr>
              <a:t>jmp</a:t>
            </a:r>
            <a:r>
              <a:rPr lang="en-US" altLang="ko-KR" sz="1800" b="1" dirty="0">
                <a:latin typeface="Arial Narrow" pitchFamily="34" charset="0"/>
              </a:rPr>
              <a:t> L2                  ;error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800" b="1" dirty="0">
                <a:latin typeface="Arial Narrow" pitchFamily="34" charset="0"/>
              </a:rPr>
              <a:t>       </a:t>
            </a:r>
            <a:r>
              <a:rPr lang="en-US" altLang="ko-KR" sz="1800" b="1" dirty="0">
                <a:solidFill>
                  <a:srgbClr val="FF0000"/>
                </a:solidFill>
                <a:latin typeface="Arial Narrow" pitchFamily="34" charset="0"/>
              </a:rPr>
              <a:t>L1</a:t>
            </a:r>
            <a:r>
              <a:rPr lang="en-US" altLang="ko-KR" sz="1800" b="1" dirty="0">
                <a:latin typeface="Arial Narrow" pitchFamily="34" charset="0"/>
              </a:rPr>
              <a:t> </a:t>
            </a:r>
            <a:r>
              <a:rPr lang="en-US" altLang="ko-KR" sz="1800" b="1" dirty="0">
                <a:solidFill>
                  <a:srgbClr val="FF0000"/>
                </a:solidFill>
                <a:latin typeface="Arial Narrow" pitchFamily="34" charset="0"/>
              </a:rPr>
              <a:t>::</a:t>
            </a:r>
            <a:r>
              <a:rPr lang="en-US" altLang="ko-KR" sz="1800" b="1" dirty="0">
                <a:latin typeface="Arial Narrow" pitchFamily="34" charset="0"/>
              </a:rPr>
              <a:t>                              ;</a:t>
            </a:r>
            <a:r>
              <a:rPr lang="en-US" altLang="ko-KR" sz="1800" b="1" dirty="0">
                <a:solidFill>
                  <a:srgbClr val="FF0000"/>
                </a:solidFill>
                <a:latin typeface="Arial Narrow" pitchFamily="34" charset="0"/>
              </a:rPr>
              <a:t>global label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800" b="1" dirty="0">
                <a:latin typeface="Arial Narrow" pitchFamily="34" charset="0"/>
              </a:rPr>
              <a:t>              exit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800" b="1" dirty="0">
                <a:latin typeface="Arial Narrow" pitchFamily="34" charset="0"/>
              </a:rPr>
              <a:t>       </a:t>
            </a:r>
            <a:r>
              <a:rPr lang="en-US" altLang="ko-KR" sz="1800" b="1" dirty="0" smtClean="0">
                <a:latin typeface="Arial Narrow" pitchFamily="34" charset="0"/>
              </a:rPr>
              <a:t>main ENDP</a:t>
            </a:r>
            <a:endParaRPr lang="en-US" altLang="ko-KR" sz="1800" b="1" dirty="0">
              <a:latin typeface="Arial Narrow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800" b="1" dirty="0">
                <a:latin typeface="Arial Narrow" pitchFamily="34" charset="0"/>
              </a:rPr>
              <a:t>       sub2 </a:t>
            </a:r>
            <a:r>
              <a:rPr lang="en-US" altLang="ko-KR" sz="1800" b="1" dirty="0" smtClean="0">
                <a:latin typeface="Arial Narrow" pitchFamily="34" charset="0"/>
              </a:rPr>
              <a:t>PROC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800" b="1" dirty="0" smtClean="0">
                <a:solidFill>
                  <a:srgbClr val="0070C0"/>
                </a:solidFill>
                <a:latin typeface="Arial Narrow" pitchFamily="34" charset="0"/>
              </a:rPr>
              <a:t>       L2 </a:t>
            </a:r>
            <a:r>
              <a:rPr lang="en-US" altLang="ko-KR" sz="1800" b="1" dirty="0">
                <a:latin typeface="Arial Narrow" pitchFamily="34" charset="0"/>
              </a:rPr>
              <a:t>:</a:t>
            </a:r>
            <a:r>
              <a:rPr lang="en-US" altLang="ko-KR" sz="1800" b="1" dirty="0" smtClean="0">
                <a:latin typeface="Arial Narrow" pitchFamily="34" charset="0"/>
              </a:rPr>
              <a:t>                               ;</a:t>
            </a:r>
            <a:r>
              <a:rPr lang="en-US" altLang="ko-KR" sz="1800" b="1" dirty="0" smtClean="0">
                <a:solidFill>
                  <a:srgbClr val="0070C0"/>
                </a:solidFill>
                <a:latin typeface="Arial Narrow" pitchFamily="34" charset="0"/>
              </a:rPr>
              <a:t>local label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800" b="1" dirty="0" smtClean="0">
                <a:latin typeface="Arial Narrow" pitchFamily="34" charset="0"/>
              </a:rPr>
              <a:t>             </a:t>
            </a:r>
            <a:r>
              <a:rPr lang="en-US" altLang="ko-KR" sz="1800" b="1" dirty="0" err="1">
                <a:latin typeface="Arial Narrow" pitchFamily="34" charset="0"/>
              </a:rPr>
              <a:t>jmp</a:t>
            </a:r>
            <a:r>
              <a:rPr lang="en-US" altLang="ko-KR" sz="1800" b="1" dirty="0">
                <a:latin typeface="Arial Narrow" pitchFamily="34" charset="0"/>
              </a:rPr>
              <a:t> L1                    ;OK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800" b="1" dirty="0">
                <a:latin typeface="Arial Narrow" pitchFamily="34" charset="0"/>
              </a:rPr>
              <a:t>             ret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800" b="1" dirty="0">
                <a:latin typeface="Arial Narrow" pitchFamily="34" charset="0"/>
              </a:rPr>
              <a:t>       sub2 ENDP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0957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CS5-</a:t>
            </a:r>
            <a:fld id="{F96EBA81-2A9E-45EB-B9C6-30A8B7115ECA}" type="slidenum">
              <a:rPr kumimoji="0" lang="en-US" altLang="ko-KR" smtClean="0"/>
              <a:pPr eaLnBrk="1" hangingPunct="1"/>
              <a:t>31</a:t>
            </a:fld>
            <a:endParaRPr kumimoji="0" lang="en-US" altLang="ko-KR" smtClean="0"/>
          </a:p>
        </p:txBody>
      </p:sp>
      <p:sp>
        <p:nvSpPr>
          <p:cNvPr id="716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dirty="0" smtClean="0"/>
              <a:t>Passing Register Arguments to Procedure</a:t>
            </a:r>
          </a:p>
        </p:txBody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Passing Register Arguments</a:t>
            </a:r>
          </a:p>
          <a:p>
            <a:pPr lvl="1" eaLnBrk="1" hangingPunct="1"/>
            <a:r>
              <a:rPr lang="en-US" altLang="ko-KR" dirty="0" smtClean="0"/>
              <a:t>It’s not good idea to include references to specific variable names inside the procedure</a:t>
            </a:r>
          </a:p>
          <a:p>
            <a:pPr lvl="1" eaLnBrk="1" hangingPunct="1"/>
            <a:r>
              <a:rPr lang="en-US" altLang="ko-KR" dirty="0" smtClean="0"/>
              <a:t>Much better approach is to pass the offset of an array to the procedure and  pass an integer specifying the number of array elements</a:t>
            </a:r>
          </a:p>
          <a:p>
            <a:pPr lvl="1" eaLnBrk="1" hangingPunct="1"/>
            <a:r>
              <a:rPr lang="en-US" altLang="ko-KR" dirty="0" smtClean="0"/>
              <a:t>We call these </a:t>
            </a:r>
            <a:r>
              <a:rPr lang="en-US" altLang="ko-KR" i="1" dirty="0" smtClean="0"/>
              <a:t>arguments. </a:t>
            </a:r>
            <a:r>
              <a:rPr lang="en-US" altLang="ko-KR" dirty="0" smtClean="0"/>
              <a:t>It is common to pass arguments inside general-purpose registers</a:t>
            </a:r>
          </a:p>
        </p:txBody>
      </p:sp>
    </p:spTree>
    <p:extLst>
      <p:ext uri="{BB962C8B-B14F-4D97-AF65-F5344CB8AC3E}">
        <p14:creationId xmlns:p14="http://schemas.microsoft.com/office/powerpoint/2010/main" val="384694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CS5-</a:t>
            </a:r>
            <a:fld id="{278BFBEA-A0F5-4BA4-9356-6E15DE804DA2}" type="slidenum">
              <a:rPr kumimoji="0" lang="en-US" altLang="ko-KR" smtClean="0"/>
              <a:pPr eaLnBrk="1" hangingPunct="1"/>
              <a:t>32</a:t>
            </a:fld>
            <a:endParaRPr kumimoji="0" lang="en-US" altLang="ko-KR" smtClean="0"/>
          </a:p>
        </p:txBody>
      </p:sp>
      <p:sp>
        <p:nvSpPr>
          <p:cNvPr id="7270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mtClean="0"/>
              <a:t>Example: Summing an Integer Array</a:t>
            </a:r>
          </a:p>
        </p:txBody>
      </p:sp>
      <p:sp>
        <p:nvSpPr>
          <p:cNvPr id="26628" name="Rectangle 1028"/>
          <p:cNvSpPr>
            <a:spLocks noChangeArrowheads="1"/>
          </p:cNvSpPr>
          <p:nvPr/>
        </p:nvSpPr>
        <p:spPr bwMode="auto">
          <a:xfrm>
            <a:off x="539750" y="1826914"/>
            <a:ext cx="4537075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dirty="0">
                <a:latin typeface="Arial Narrow" pitchFamily="34" charset="0"/>
              </a:rPr>
              <a:t>;---------------------------------------------------------------------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dirty="0" err="1">
                <a:latin typeface="Arial Narrow" pitchFamily="34" charset="0"/>
              </a:rPr>
              <a:t>ArraySum</a:t>
            </a:r>
            <a:r>
              <a:rPr lang="en-US" altLang="ko-KR" sz="1600" dirty="0">
                <a:latin typeface="Arial Narrow" pitchFamily="34" charset="0"/>
              </a:rPr>
              <a:t>  PROC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dirty="0">
                <a:latin typeface="Arial Narrow" pitchFamily="34" charset="0"/>
              </a:rPr>
              <a:t>;Calculates the sum of array of 32-bit integers.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dirty="0">
                <a:latin typeface="Arial Narrow" pitchFamily="34" charset="0"/>
              </a:rPr>
              <a:t>;Receives: </a:t>
            </a:r>
            <a:r>
              <a:rPr lang="en-US" altLang="ko-KR" sz="1600" dirty="0" smtClean="0">
                <a:latin typeface="Arial Narrow" pitchFamily="34" charset="0"/>
              </a:rPr>
              <a:t> ESI </a:t>
            </a:r>
            <a:r>
              <a:rPr lang="en-US" altLang="ko-KR" sz="1600" dirty="0">
                <a:latin typeface="Arial Narrow" pitchFamily="34" charset="0"/>
              </a:rPr>
              <a:t>= the array offset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dirty="0" smtClean="0">
                <a:latin typeface="Arial Narrow" pitchFamily="34" charset="0"/>
              </a:rPr>
              <a:t>   	ECX </a:t>
            </a:r>
            <a:r>
              <a:rPr lang="en-US" altLang="ko-KR" sz="1600" dirty="0">
                <a:latin typeface="Arial Narrow" pitchFamily="34" charset="0"/>
              </a:rPr>
              <a:t>= number of elements in the array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dirty="0">
                <a:latin typeface="Arial Narrow" pitchFamily="34" charset="0"/>
              </a:rPr>
              <a:t>; Returns:   </a:t>
            </a:r>
            <a:r>
              <a:rPr lang="en-US" altLang="ko-KR" sz="1600" dirty="0" smtClean="0">
                <a:latin typeface="Arial Narrow" pitchFamily="34" charset="0"/>
              </a:rPr>
              <a:t> EAX </a:t>
            </a:r>
            <a:r>
              <a:rPr lang="en-US" altLang="ko-KR" sz="1600" dirty="0">
                <a:latin typeface="Arial Narrow" pitchFamily="34" charset="0"/>
              </a:rPr>
              <a:t>= sum of the array elements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dirty="0">
                <a:latin typeface="Arial Narrow" pitchFamily="34" charset="0"/>
              </a:rPr>
              <a:t>;---------------------------------------------------------------------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dirty="0">
                <a:latin typeface="Arial Narrow" pitchFamily="34" charset="0"/>
              </a:rPr>
              <a:t>          </a:t>
            </a:r>
            <a:r>
              <a:rPr lang="en-US" altLang="ko-KR" sz="1600" b="1" dirty="0">
                <a:solidFill>
                  <a:srgbClr val="FF0000"/>
                </a:solidFill>
                <a:latin typeface="Arial Narrow" pitchFamily="34" charset="0"/>
              </a:rPr>
              <a:t>push  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esi</a:t>
            </a:r>
            <a:r>
              <a:rPr lang="en-US" altLang="ko-KR" sz="1600" b="1" dirty="0">
                <a:solidFill>
                  <a:srgbClr val="FF0000"/>
                </a:solidFill>
                <a:latin typeface="Arial Narrow" pitchFamily="34" charset="0"/>
              </a:rPr>
              <a:t>                       </a:t>
            </a:r>
            <a:r>
              <a:rPr lang="en-US" altLang="ko-KR" sz="1600" b="1" dirty="0">
                <a:latin typeface="Arial Narrow" pitchFamily="34" charset="0"/>
              </a:rPr>
              <a:t>; save ESI, ECX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b="1" dirty="0">
                <a:solidFill>
                  <a:srgbClr val="FF0000"/>
                </a:solidFill>
                <a:latin typeface="Arial Narrow" pitchFamily="34" charset="0"/>
              </a:rPr>
              <a:t>          push  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ecx</a:t>
            </a:r>
            <a:endParaRPr lang="en-US" altLang="ko-KR" sz="1600" b="1" dirty="0">
              <a:solidFill>
                <a:srgbClr val="FF0000"/>
              </a:solidFill>
              <a:latin typeface="Arial Narrow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b="1" dirty="0">
                <a:latin typeface="Arial Narrow" pitchFamily="34" charset="0"/>
              </a:rPr>
              <a:t>          </a:t>
            </a:r>
            <a:r>
              <a:rPr lang="en-US" altLang="ko-KR" sz="1600" b="1" dirty="0" err="1">
                <a:latin typeface="Arial Narrow" pitchFamily="34" charset="0"/>
              </a:rPr>
              <a:t>mov</a:t>
            </a:r>
            <a:r>
              <a:rPr lang="en-US" altLang="ko-KR" sz="1600" b="1" dirty="0">
                <a:latin typeface="Arial Narrow" pitchFamily="34" charset="0"/>
              </a:rPr>
              <a:t>    </a:t>
            </a:r>
            <a:r>
              <a:rPr lang="en-US" altLang="ko-KR" sz="1600" b="1" dirty="0" err="1">
                <a:latin typeface="Arial Narrow" pitchFamily="34" charset="0"/>
              </a:rPr>
              <a:t>eax</a:t>
            </a:r>
            <a:r>
              <a:rPr lang="en-US" altLang="ko-KR" sz="1600" b="1" dirty="0">
                <a:latin typeface="Arial Narrow" pitchFamily="34" charset="0"/>
              </a:rPr>
              <a:t>, 0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b="1" dirty="0">
                <a:latin typeface="Arial Narrow" pitchFamily="34" charset="0"/>
              </a:rPr>
              <a:t>L1: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b="1" dirty="0">
                <a:latin typeface="Arial Narrow" pitchFamily="34" charset="0"/>
              </a:rPr>
              <a:t>          add     </a:t>
            </a:r>
            <a:r>
              <a:rPr lang="en-US" altLang="ko-KR" sz="1600" b="1" dirty="0" err="1">
                <a:latin typeface="Arial Narrow" pitchFamily="34" charset="0"/>
              </a:rPr>
              <a:t>eax</a:t>
            </a:r>
            <a:r>
              <a:rPr lang="en-US" altLang="ko-KR" sz="1600" b="1" dirty="0">
                <a:latin typeface="Arial Narrow" pitchFamily="34" charset="0"/>
              </a:rPr>
              <a:t>, [</a:t>
            </a:r>
            <a:r>
              <a:rPr lang="en-US" altLang="ko-KR" sz="1600" b="1" dirty="0" err="1">
                <a:latin typeface="Arial Narrow" pitchFamily="34" charset="0"/>
              </a:rPr>
              <a:t>esi</a:t>
            </a:r>
            <a:r>
              <a:rPr lang="en-US" altLang="ko-KR" sz="1600" b="1" dirty="0">
                <a:latin typeface="Arial Narrow" pitchFamily="34" charset="0"/>
              </a:rPr>
              <a:t>]             ;add each integer to sum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b="1" dirty="0">
                <a:latin typeface="Arial Narrow" pitchFamily="34" charset="0"/>
              </a:rPr>
              <a:t>          add </a:t>
            </a:r>
            <a:r>
              <a:rPr lang="en-US" altLang="ko-KR" sz="1600" b="1" dirty="0" smtClean="0">
                <a:latin typeface="Arial Narrow" pitchFamily="34" charset="0"/>
              </a:rPr>
              <a:t>    </a:t>
            </a:r>
            <a:r>
              <a:rPr lang="en-US" altLang="ko-KR" sz="1600" b="1" dirty="0" err="1" smtClean="0">
                <a:latin typeface="Arial Narrow" pitchFamily="34" charset="0"/>
              </a:rPr>
              <a:t>esi</a:t>
            </a:r>
            <a:r>
              <a:rPr lang="en-US" altLang="ko-KR" sz="1600" b="1" dirty="0" smtClean="0">
                <a:latin typeface="Arial Narrow" pitchFamily="34" charset="0"/>
              </a:rPr>
              <a:t>  </a:t>
            </a:r>
            <a:r>
              <a:rPr lang="en-US" altLang="ko-KR" sz="1600" b="1" dirty="0">
                <a:latin typeface="Arial Narrow" pitchFamily="34" charset="0"/>
              </a:rPr>
              <a:t>,4                  </a:t>
            </a:r>
            <a:r>
              <a:rPr lang="en-US" altLang="ko-KR" sz="1600" b="1" dirty="0" smtClean="0">
                <a:latin typeface="Arial Narrow" pitchFamily="34" charset="0"/>
              </a:rPr>
              <a:t> ;</a:t>
            </a:r>
            <a:r>
              <a:rPr lang="en-US" altLang="ko-KR" sz="1600" b="1" dirty="0">
                <a:latin typeface="Arial Narrow" pitchFamily="34" charset="0"/>
              </a:rPr>
              <a:t>point to next integer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b="1" dirty="0">
                <a:latin typeface="Arial Narrow" pitchFamily="34" charset="0"/>
              </a:rPr>
              <a:t>          loop    L1                        ;repeat for array size</a:t>
            </a:r>
          </a:p>
        </p:txBody>
      </p:sp>
      <p:sp>
        <p:nvSpPr>
          <p:cNvPr id="26629" name="Rectangle 1029"/>
          <p:cNvSpPr>
            <a:spLocks noChangeArrowheads="1"/>
          </p:cNvSpPr>
          <p:nvPr/>
        </p:nvSpPr>
        <p:spPr bwMode="auto">
          <a:xfrm>
            <a:off x="4716463" y="1977827"/>
            <a:ext cx="4103687" cy="202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dirty="0">
                <a:latin typeface="Arial Narrow" pitchFamily="34" charset="0"/>
              </a:rPr>
              <a:t>         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dirty="0">
                <a:latin typeface="Arial Narrow" pitchFamily="34" charset="0"/>
              </a:rPr>
              <a:t>         </a:t>
            </a:r>
            <a:r>
              <a:rPr lang="en-US" altLang="ko-KR" sz="1600" b="1" dirty="0">
                <a:solidFill>
                  <a:srgbClr val="FF0000"/>
                </a:solidFill>
                <a:latin typeface="Arial Narrow" pitchFamily="34" charset="0"/>
              </a:rPr>
              <a:t>pop   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ecx</a:t>
            </a:r>
            <a:r>
              <a:rPr lang="en-US" altLang="ko-KR" sz="1600" b="1" dirty="0">
                <a:solidFill>
                  <a:srgbClr val="FF0000"/>
                </a:solidFill>
                <a:latin typeface="Arial Narrow" pitchFamily="34" charset="0"/>
              </a:rPr>
              <a:t>                        </a:t>
            </a:r>
            <a:r>
              <a:rPr lang="en-US" altLang="ko-KR" sz="1600" b="1" dirty="0">
                <a:latin typeface="Arial Narrow" pitchFamily="34" charset="0"/>
              </a:rPr>
              <a:t>;restore ECX, </a:t>
            </a:r>
            <a:r>
              <a:rPr lang="en-US" altLang="ko-KR" sz="1600" b="1" dirty="0" err="1">
                <a:latin typeface="Arial Narrow" pitchFamily="34" charset="0"/>
              </a:rPr>
              <a:t>Esi</a:t>
            </a:r>
            <a:endParaRPr lang="en-US" altLang="ko-KR" sz="1600" b="1" dirty="0">
              <a:latin typeface="Arial Narrow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b="1" dirty="0">
                <a:latin typeface="Arial Narrow" pitchFamily="34" charset="0"/>
              </a:rPr>
              <a:t>         </a:t>
            </a:r>
            <a:r>
              <a:rPr lang="en-US" altLang="ko-KR" sz="1600" b="1" dirty="0">
                <a:solidFill>
                  <a:srgbClr val="FF0000"/>
                </a:solidFill>
                <a:latin typeface="Arial Narrow" pitchFamily="34" charset="0"/>
              </a:rPr>
              <a:t>pop   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esi</a:t>
            </a:r>
            <a:endParaRPr lang="en-US" altLang="ko-KR" sz="1600" b="1" dirty="0">
              <a:solidFill>
                <a:srgbClr val="FF0000"/>
              </a:solidFill>
              <a:latin typeface="Arial Narrow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b="1" dirty="0">
                <a:latin typeface="Arial Narrow" pitchFamily="34" charset="0"/>
              </a:rPr>
              <a:t>         ret                                    ;sum is in EAX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b="1" dirty="0" err="1">
                <a:latin typeface="Arial Narrow" pitchFamily="34" charset="0"/>
              </a:rPr>
              <a:t>ArraySum</a:t>
            </a:r>
            <a:r>
              <a:rPr lang="en-US" altLang="ko-KR" sz="1600" b="1" dirty="0">
                <a:latin typeface="Arial Narrow" pitchFamily="34" charset="0"/>
              </a:rPr>
              <a:t> ENDP</a:t>
            </a:r>
            <a:r>
              <a:rPr lang="en-US" altLang="ko-KR" sz="1600" dirty="0">
                <a:latin typeface="Arial Narrow" pitchFamily="34" charset="0"/>
              </a:rPr>
              <a:t>  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ko-KR" sz="1600" dirty="0">
              <a:latin typeface="Arial Narrow" pitchFamily="34" charset="0"/>
            </a:endParaRPr>
          </a:p>
        </p:txBody>
      </p:sp>
      <p:sp>
        <p:nvSpPr>
          <p:cNvPr id="26630" name="Text Box 1030"/>
          <p:cNvSpPr txBox="1">
            <a:spLocks noChangeArrowheads="1"/>
          </p:cNvSpPr>
          <p:nvPr/>
        </p:nvSpPr>
        <p:spPr bwMode="auto">
          <a:xfrm>
            <a:off x="468313" y="1478111"/>
            <a:ext cx="5399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b="1" dirty="0" err="1"/>
              <a:t>ArraySum</a:t>
            </a:r>
            <a:r>
              <a:rPr lang="en-US" altLang="ko-KR" b="1" dirty="0"/>
              <a:t> procedure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860032" y="3805009"/>
            <a:ext cx="3744416" cy="2961990"/>
            <a:chOff x="4860032" y="3805009"/>
            <a:chExt cx="3744416" cy="2961990"/>
          </a:xfrm>
        </p:grpSpPr>
        <p:sp>
          <p:nvSpPr>
            <p:cNvPr id="2" name="직사각형 1"/>
            <p:cNvSpPr/>
            <p:nvPr/>
          </p:nvSpPr>
          <p:spPr>
            <a:xfrm>
              <a:off x="6732240" y="4212133"/>
              <a:ext cx="1872208" cy="441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10000 h</a:t>
              </a:r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587248" y="4229632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2004000</a:t>
              </a:r>
              <a:endParaRPr lang="ko-KR" altLang="en-US" sz="20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725104" y="4653136"/>
              <a:ext cx="1872208" cy="441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20000 h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80112" y="4670635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2004004</a:t>
              </a:r>
              <a:endParaRPr lang="ko-KR" altLang="en-US" sz="20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725104" y="5085184"/>
              <a:ext cx="1872208" cy="441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30000 h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80112" y="5102683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2004008</a:t>
              </a:r>
              <a:endParaRPr lang="ko-KR" altLang="en-US" sz="20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732240" y="5517232"/>
              <a:ext cx="1872208" cy="441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40000 h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87248" y="5534731"/>
              <a:ext cx="12538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200400C</a:t>
              </a:r>
              <a:endParaRPr lang="ko-KR" altLang="en-US" sz="2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732240" y="5949280"/>
              <a:ext cx="1872208" cy="441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50000 h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87248" y="5966779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2004010</a:t>
              </a:r>
              <a:endParaRPr lang="ko-KR" alt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2708" y="3805009"/>
              <a:ext cx="11288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Memory</a:t>
              </a:r>
              <a:endParaRPr lang="ko-KR" altLang="en-US" sz="20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60032" y="4278234"/>
              <a:ext cx="8931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ESI = </a:t>
              </a:r>
              <a:endParaRPr lang="ko-KR" altLang="en-US" sz="20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32040" y="6366889"/>
              <a:ext cx="1149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ECX = 5</a:t>
              </a:r>
              <a:endParaRPr lang="ko-KR" altLang="en-US" sz="2000" b="1" dirty="0"/>
            </a:p>
          </p:txBody>
        </p:sp>
      </p:grpSp>
      <p:sp>
        <p:nvSpPr>
          <p:cNvPr id="5" name="아래쪽 화살표 4"/>
          <p:cNvSpPr/>
          <p:nvPr/>
        </p:nvSpPr>
        <p:spPr>
          <a:xfrm>
            <a:off x="539750" y="4267523"/>
            <a:ext cx="216024" cy="59540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 flipV="1">
            <a:off x="4860032" y="2389266"/>
            <a:ext cx="216024" cy="59540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11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CS5-</a:t>
            </a:r>
            <a:fld id="{3C1DA665-89D7-4D88-8021-BD28401ED003}" type="slidenum">
              <a:rPr kumimoji="0" lang="en-US" altLang="ko-KR" smtClean="0"/>
              <a:pPr eaLnBrk="1" hangingPunct="1"/>
              <a:t>33</a:t>
            </a:fld>
            <a:endParaRPr kumimoji="0" lang="en-US" altLang="ko-KR" smtClean="0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mtClean="0"/>
              <a:t>Example: Summing an Integer Array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755576" y="2708920"/>
            <a:ext cx="6336704" cy="344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800" dirty="0">
                <a:latin typeface="Arial Narrow" pitchFamily="34" charset="0"/>
              </a:rPr>
              <a:t>.</a:t>
            </a:r>
            <a:r>
              <a:rPr lang="en-US" altLang="ko-KR" sz="1800" b="1" dirty="0">
                <a:latin typeface="Arial Narrow" pitchFamily="34" charset="0"/>
              </a:rPr>
              <a:t>data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800" b="1" dirty="0">
                <a:latin typeface="Arial Narrow" pitchFamily="34" charset="0"/>
              </a:rPr>
              <a:t>array      DWORD   10000h, 20000h, 30000h, 40000h, 50000h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800" b="1" dirty="0" err="1">
                <a:latin typeface="Arial Narrow" pitchFamily="34" charset="0"/>
              </a:rPr>
              <a:t>theSum</a:t>
            </a:r>
            <a:r>
              <a:rPr lang="en-US" altLang="ko-KR" sz="1800" b="1" dirty="0">
                <a:latin typeface="Arial Narrow" pitchFamily="34" charset="0"/>
              </a:rPr>
              <a:t>  DWORD    ?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800" b="1" dirty="0">
                <a:latin typeface="Arial Narrow" pitchFamily="34" charset="0"/>
              </a:rPr>
              <a:t>.code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800" b="1" dirty="0">
                <a:latin typeface="Arial Narrow" pitchFamily="34" charset="0"/>
              </a:rPr>
              <a:t>main PROC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800" b="1" dirty="0">
                <a:latin typeface="Arial Narrow" pitchFamily="34" charset="0"/>
              </a:rPr>
              <a:t>      </a:t>
            </a:r>
            <a:r>
              <a:rPr lang="en-US" altLang="ko-KR" sz="1800" b="1" dirty="0" err="1">
                <a:latin typeface="Arial Narrow" pitchFamily="34" charset="0"/>
              </a:rPr>
              <a:t>mov</a:t>
            </a:r>
            <a:r>
              <a:rPr lang="en-US" altLang="ko-KR" sz="1800" b="1" dirty="0">
                <a:latin typeface="Arial Narrow" pitchFamily="34" charset="0"/>
              </a:rPr>
              <a:t>   </a:t>
            </a:r>
            <a:r>
              <a:rPr lang="en-US" altLang="ko-KR" sz="1800" b="1" dirty="0" err="1">
                <a:latin typeface="Arial Narrow" pitchFamily="34" charset="0"/>
              </a:rPr>
              <a:t>esi</a:t>
            </a:r>
            <a:r>
              <a:rPr lang="en-US" altLang="ko-KR" sz="1800" b="1" dirty="0">
                <a:latin typeface="Arial Narrow" pitchFamily="34" charset="0"/>
              </a:rPr>
              <a:t>, </a:t>
            </a:r>
            <a:r>
              <a:rPr lang="en-US" altLang="ko-KR" sz="1800" b="1" dirty="0" smtClean="0">
                <a:latin typeface="Arial Narrow" pitchFamily="34" charset="0"/>
              </a:rPr>
              <a:t>OFFSET  </a:t>
            </a:r>
            <a:r>
              <a:rPr lang="en-US" altLang="ko-KR" sz="1800" b="1" dirty="0">
                <a:latin typeface="Arial Narrow" pitchFamily="34" charset="0"/>
              </a:rPr>
              <a:t>array                </a:t>
            </a:r>
            <a:r>
              <a:rPr lang="en-US" altLang="ko-KR" sz="1800" b="1" dirty="0" smtClean="0">
                <a:latin typeface="Arial Narrow" pitchFamily="34" charset="0"/>
              </a:rPr>
              <a:t>   </a:t>
            </a:r>
            <a:r>
              <a:rPr lang="en-US" altLang="ko-KR" sz="1800" b="1" dirty="0">
                <a:latin typeface="Arial Narrow" pitchFamily="34" charset="0"/>
              </a:rPr>
              <a:t>;ESI points to array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800" b="1" dirty="0">
                <a:latin typeface="Arial Narrow" pitchFamily="34" charset="0"/>
              </a:rPr>
              <a:t>      </a:t>
            </a:r>
            <a:r>
              <a:rPr lang="en-US" altLang="ko-KR" sz="1800" b="1" dirty="0" err="1">
                <a:latin typeface="Arial Narrow" pitchFamily="34" charset="0"/>
              </a:rPr>
              <a:t>mov</a:t>
            </a:r>
            <a:r>
              <a:rPr lang="en-US" altLang="ko-KR" sz="1800" b="1" dirty="0">
                <a:latin typeface="Arial Narrow" pitchFamily="34" charset="0"/>
              </a:rPr>
              <a:t>   </a:t>
            </a:r>
            <a:r>
              <a:rPr lang="en-US" altLang="ko-KR" sz="1800" b="1" dirty="0" err="1">
                <a:latin typeface="Arial Narrow" pitchFamily="34" charset="0"/>
              </a:rPr>
              <a:t>ecx</a:t>
            </a:r>
            <a:r>
              <a:rPr lang="en-US" altLang="ko-KR" sz="1800" b="1" dirty="0">
                <a:latin typeface="Arial Narrow" pitchFamily="34" charset="0"/>
              </a:rPr>
              <a:t>, </a:t>
            </a:r>
            <a:r>
              <a:rPr lang="en-US" altLang="ko-KR" sz="1800" b="1" dirty="0" smtClean="0">
                <a:latin typeface="Arial Narrow" pitchFamily="34" charset="0"/>
              </a:rPr>
              <a:t>LENGTHOF  </a:t>
            </a:r>
            <a:r>
              <a:rPr lang="en-US" altLang="ko-KR" sz="1800" b="1" dirty="0">
                <a:latin typeface="Arial Narrow" pitchFamily="34" charset="0"/>
              </a:rPr>
              <a:t>array        </a:t>
            </a:r>
            <a:r>
              <a:rPr lang="en-US" altLang="ko-KR" sz="1800" b="1" dirty="0" smtClean="0">
                <a:latin typeface="Arial Narrow" pitchFamily="34" charset="0"/>
              </a:rPr>
              <a:t>    </a:t>
            </a:r>
            <a:r>
              <a:rPr lang="en-US" altLang="ko-KR" sz="1800" b="1" dirty="0">
                <a:latin typeface="Arial Narrow" pitchFamily="34" charset="0"/>
              </a:rPr>
              <a:t>;ECX = array count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800" b="1" dirty="0">
                <a:latin typeface="Arial Narrow" pitchFamily="34" charset="0"/>
              </a:rPr>
              <a:t>      call  </a:t>
            </a:r>
            <a:r>
              <a:rPr lang="en-US" altLang="ko-KR" sz="1800" b="1" dirty="0" err="1">
                <a:latin typeface="Arial Narrow" pitchFamily="34" charset="0"/>
              </a:rPr>
              <a:t>ArraySum</a:t>
            </a:r>
            <a:r>
              <a:rPr lang="en-US" altLang="ko-KR" sz="1800" b="1" dirty="0">
                <a:latin typeface="Arial Narrow" pitchFamily="34" charset="0"/>
              </a:rPr>
              <a:t>                                    ;calculate the sum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800" b="1" dirty="0">
                <a:latin typeface="Arial Narrow" pitchFamily="34" charset="0"/>
              </a:rPr>
              <a:t>      </a:t>
            </a:r>
            <a:r>
              <a:rPr lang="en-US" altLang="ko-KR" sz="1800" b="1" dirty="0" err="1">
                <a:latin typeface="Arial Narrow" pitchFamily="34" charset="0"/>
              </a:rPr>
              <a:t>mov</a:t>
            </a:r>
            <a:r>
              <a:rPr lang="en-US" altLang="ko-KR" sz="1800" b="1" dirty="0">
                <a:latin typeface="Arial Narrow" pitchFamily="34" charset="0"/>
              </a:rPr>
              <a:t>   </a:t>
            </a:r>
            <a:r>
              <a:rPr lang="en-US" altLang="ko-KR" sz="1800" b="1" dirty="0" err="1">
                <a:latin typeface="Arial Narrow" pitchFamily="34" charset="0"/>
              </a:rPr>
              <a:t>theSum</a:t>
            </a:r>
            <a:r>
              <a:rPr lang="en-US" altLang="ko-KR" sz="1800" b="1" dirty="0">
                <a:latin typeface="Arial Narrow" pitchFamily="34" charset="0"/>
              </a:rPr>
              <a:t> , </a:t>
            </a:r>
            <a:r>
              <a:rPr lang="en-US" altLang="ko-KR" sz="1800" b="1" dirty="0" err="1">
                <a:latin typeface="Arial Narrow" pitchFamily="34" charset="0"/>
              </a:rPr>
              <a:t>eax</a:t>
            </a:r>
            <a:r>
              <a:rPr lang="en-US" altLang="ko-KR" sz="1800" b="1" dirty="0">
                <a:latin typeface="Arial Narrow" pitchFamily="34" charset="0"/>
              </a:rPr>
              <a:t>                             ;returned in EAX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11807" y="1844824"/>
            <a:ext cx="62542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b="1" dirty="0"/>
              <a:t>Calling </a:t>
            </a:r>
            <a:r>
              <a:rPr lang="en-US" altLang="ko-KR" b="1" dirty="0" err="1"/>
              <a:t>ArraySum</a:t>
            </a:r>
            <a:r>
              <a:rPr lang="en-US" altLang="ko-KR" b="1" dirty="0"/>
              <a:t> in main procedure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432158" y="3463103"/>
            <a:ext cx="2674799" cy="2263008"/>
            <a:chOff x="4860032" y="3805009"/>
            <a:chExt cx="3744416" cy="2935727"/>
          </a:xfrm>
        </p:grpSpPr>
        <p:sp>
          <p:nvSpPr>
            <p:cNvPr id="7" name="직사각형 6"/>
            <p:cNvSpPr/>
            <p:nvPr/>
          </p:nvSpPr>
          <p:spPr>
            <a:xfrm>
              <a:off x="6732240" y="4212133"/>
              <a:ext cx="1872208" cy="441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10000 h</a:t>
              </a:r>
              <a:endParaRPr lang="ko-KR" alt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87248" y="4229631"/>
              <a:ext cx="1120410" cy="373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2004000</a:t>
              </a:r>
              <a:endParaRPr lang="ko-KR" altLang="en-US" sz="14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725104" y="4653136"/>
              <a:ext cx="1872208" cy="441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20000 h</a:t>
              </a:r>
              <a:endParaRPr lang="ko-KR" alt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80112" y="4670635"/>
              <a:ext cx="1120410" cy="373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2004004</a:t>
              </a:r>
              <a:endParaRPr lang="ko-KR" altLang="en-US" sz="14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725104" y="5085184"/>
              <a:ext cx="1872208" cy="441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30000 h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80112" y="5102683"/>
              <a:ext cx="1120410" cy="373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2004008</a:t>
              </a:r>
              <a:endParaRPr lang="ko-KR" altLang="en-US" sz="14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732240" y="5517232"/>
              <a:ext cx="1872208" cy="441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40000 h</a:t>
              </a:r>
              <a:endParaRPr lang="ko-KR" alt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87248" y="5534732"/>
              <a:ext cx="1152239" cy="373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200400C</a:t>
              </a:r>
              <a:endParaRPr lang="ko-KR" altLang="en-US" sz="14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732240" y="5949280"/>
              <a:ext cx="1872208" cy="441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50000 h</a:t>
              </a:r>
              <a:endParaRPr lang="ko-KR" alt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87248" y="5966779"/>
              <a:ext cx="1120410" cy="373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2004010</a:t>
              </a:r>
              <a:endParaRPr lang="ko-KR" alt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2708" y="3805009"/>
              <a:ext cx="1034868" cy="373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Memory</a:t>
              </a:r>
              <a:endParaRPr lang="ko-KR" altLang="en-US" sz="14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60032" y="4278234"/>
              <a:ext cx="849857" cy="373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ESI = </a:t>
              </a:r>
              <a:endParaRPr lang="ko-KR" altLang="en-US" sz="1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32040" y="6366889"/>
              <a:ext cx="1070677" cy="373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ECX = 5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6033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CS5-</a:t>
            </a:r>
            <a:fld id="{0BA65D2E-E996-45BD-8002-18BFEA63D0E6}" type="slidenum">
              <a:rPr kumimoji="0" lang="en-US" altLang="ko-KR" smtClean="0"/>
              <a:pPr eaLnBrk="1" hangingPunct="1"/>
              <a:t>34</a:t>
            </a:fld>
            <a:endParaRPr kumimoji="0" lang="en-US" altLang="ko-KR" smtClean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Saving and Restoring Register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153400" cy="2664296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ko-KR" dirty="0" smtClean="0">
                <a:solidFill>
                  <a:srgbClr val="FF0000"/>
                </a:solidFill>
              </a:rPr>
              <a:t>Always save and restore registers (ESI &amp; ECX in the previous example) that are modified by a procedure </a:t>
            </a:r>
          </a:p>
          <a:p>
            <a:pPr lvl="1" eaLnBrk="1" hangingPunct="1"/>
            <a:r>
              <a:rPr lang="en-US" altLang="ko-KR" dirty="0" smtClean="0"/>
              <a:t>But </a:t>
            </a:r>
            <a:r>
              <a:rPr lang="en-US" altLang="ko-KR" i="1" dirty="0" smtClean="0">
                <a:solidFill>
                  <a:srgbClr val="002060"/>
                </a:solidFill>
              </a:rPr>
              <a:t>return register (EAX in the previous example)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/>
              <a:t>should not be saved and restored </a:t>
            </a:r>
          </a:p>
          <a:p>
            <a:pPr eaLnBrk="1" hangingPunct="1"/>
            <a:r>
              <a:rPr lang="en-US" altLang="ko-KR" dirty="0" smtClean="0"/>
              <a:t>USES Operator</a:t>
            </a:r>
          </a:p>
          <a:p>
            <a:pPr lvl="1" eaLnBrk="1" hangingPunct="1"/>
            <a:r>
              <a:rPr lang="en-US" altLang="ko-KR" dirty="0" smtClean="0"/>
              <a:t>coupled with the PROC directive and followed by register names which will be used in procedure</a:t>
            </a:r>
          </a:p>
          <a:p>
            <a:pPr lvl="1" eaLnBrk="1" hangingPunct="1"/>
            <a:r>
              <a:rPr lang="en-US" altLang="ko-KR" dirty="0" smtClean="0"/>
              <a:t>At the beginning of procedure, PUSH all mentioned registers</a:t>
            </a:r>
          </a:p>
          <a:p>
            <a:pPr lvl="1" eaLnBrk="1" hangingPunct="1"/>
            <a:r>
              <a:rPr lang="en-US" altLang="ko-KR" dirty="0" smtClean="0"/>
              <a:t>At the ending of procedure, POP and restore </a:t>
            </a:r>
            <a:r>
              <a:rPr lang="en-US" altLang="ko-KR" dirty="0" err="1" smtClean="0"/>
              <a:t>PUSHed</a:t>
            </a:r>
            <a:r>
              <a:rPr lang="en-US" altLang="ko-KR" dirty="0" smtClean="0"/>
              <a:t> registers  </a:t>
            </a:r>
          </a:p>
          <a:p>
            <a:pPr lvl="2" eaLnBrk="1" hangingPunct="1">
              <a:buFont typeface="Wingdings 2" pitchFamily="18" charset="2"/>
              <a:buNone/>
            </a:pPr>
            <a:endParaRPr lang="en-US" altLang="ko-KR" dirty="0" smtClean="0"/>
          </a:p>
        </p:txBody>
      </p:sp>
      <p:sp>
        <p:nvSpPr>
          <p:cNvPr id="28677" name="Rectangle 22"/>
          <p:cNvSpPr>
            <a:spLocks noChangeArrowheads="1"/>
          </p:cNvSpPr>
          <p:nvPr/>
        </p:nvSpPr>
        <p:spPr bwMode="auto">
          <a:xfrm>
            <a:off x="1761455" y="4077072"/>
            <a:ext cx="2665412" cy="272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dirty="0" err="1">
                <a:latin typeface="Arial Narrow" pitchFamily="34" charset="0"/>
              </a:rPr>
              <a:t>ArraySum</a:t>
            </a:r>
            <a:r>
              <a:rPr lang="en-US" altLang="ko-KR" sz="1600" dirty="0">
                <a:latin typeface="Arial Narrow" pitchFamily="34" charset="0"/>
              </a:rPr>
              <a:t> PROC </a:t>
            </a:r>
            <a:r>
              <a:rPr lang="en-US" altLang="ko-KR" sz="1600" b="1" dirty="0">
                <a:solidFill>
                  <a:srgbClr val="FF0000"/>
                </a:solidFill>
                <a:latin typeface="Arial Narrow" pitchFamily="34" charset="0"/>
              </a:rPr>
              <a:t>USES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esi</a:t>
            </a:r>
            <a:r>
              <a:rPr lang="en-US" altLang="ko-KR" sz="1600" b="1" dirty="0">
                <a:solidFill>
                  <a:srgbClr val="FF0000"/>
                </a:solidFill>
                <a:latin typeface="Arial Narrow" pitchFamily="34" charset="0"/>
              </a:rPr>
              <a:t>,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Arial Narrow" pitchFamily="34" charset="0"/>
              </a:rPr>
              <a:t>ecx</a:t>
            </a:r>
            <a:endParaRPr lang="en-US" altLang="ko-KR" sz="1600" b="1" dirty="0">
              <a:solidFill>
                <a:srgbClr val="FF0000"/>
              </a:solidFill>
              <a:latin typeface="Arial Narrow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b="1" dirty="0">
                <a:latin typeface="Arial Narrow" pitchFamily="34" charset="0"/>
              </a:rPr>
              <a:t>                     </a:t>
            </a:r>
            <a:endParaRPr lang="en-US" altLang="ko-KR" sz="1600" b="1" dirty="0" smtClean="0">
              <a:latin typeface="Arial Narrow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ko-KR" sz="1600" b="1" dirty="0">
              <a:latin typeface="Arial Narrow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b="1" dirty="0" smtClean="0">
                <a:latin typeface="Arial Narrow" pitchFamily="34" charset="0"/>
              </a:rPr>
              <a:t>                   …</a:t>
            </a:r>
            <a:endParaRPr lang="en-US" altLang="ko-KR" sz="1600" b="1" dirty="0">
              <a:latin typeface="Arial Narrow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b="1" dirty="0">
                <a:latin typeface="Arial Narrow" pitchFamily="34" charset="0"/>
              </a:rPr>
              <a:t>          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ko-KR" sz="1600" b="1" dirty="0" smtClean="0">
              <a:latin typeface="Arial Narrow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b="1" dirty="0">
                <a:latin typeface="Arial Narrow" pitchFamily="34" charset="0"/>
              </a:rPr>
              <a:t> </a:t>
            </a:r>
            <a:r>
              <a:rPr lang="en-US" altLang="ko-KR" sz="1600" b="1" dirty="0" smtClean="0">
                <a:latin typeface="Arial Narrow" pitchFamily="34" charset="0"/>
              </a:rPr>
              <a:t>                  </a:t>
            </a:r>
            <a:r>
              <a:rPr lang="en-US" altLang="ko-KR" sz="1600" dirty="0" smtClean="0">
                <a:latin typeface="Arial Narrow" pitchFamily="34" charset="0"/>
              </a:rPr>
              <a:t>ret</a:t>
            </a:r>
            <a:endParaRPr lang="en-US" altLang="ko-KR" sz="1600" dirty="0">
              <a:latin typeface="Arial Narrow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dirty="0" err="1">
                <a:latin typeface="Arial Narrow" pitchFamily="34" charset="0"/>
              </a:rPr>
              <a:t>ArraySum</a:t>
            </a:r>
            <a:r>
              <a:rPr lang="en-US" altLang="ko-KR" sz="1600" dirty="0">
                <a:latin typeface="Arial Narrow" pitchFamily="34" charset="0"/>
              </a:rPr>
              <a:t> ENDP</a:t>
            </a:r>
          </a:p>
        </p:txBody>
      </p:sp>
      <p:sp>
        <p:nvSpPr>
          <p:cNvPr id="28678" name="Rectangle 23"/>
          <p:cNvSpPr>
            <a:spLocks noChangeArrowheads="1"/>
          </p:cNvSpPr>
          <p:nvPr/>
        </p:nvSpPr>
        <p:spPr bwMode="auto">
          <a:xfrm>
            <a:off x="5939035" y="4086476"/>
            <a:ext cx="2665413" cy="272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dirty="0" err="1">
                <a:latin typeface="Arial Narrow" pitchFamily="34" charset="0"/>
              </a:rPr>
              <a:t>ArraySum</a:t>
            </a:r>
            <a:r>
              <a:rPr lang="en-US" altLang="ko-KR" sz="1600" dirty="0">
                <a:latin typeface="Arial Narrow" pitchFamily="34" charset="0"/>
              </a:rPr>
              <a:t> PROC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dirty="0">
                <a:latin typeface="Arial Narrow" pitchFamily="34" charset="0"/>
              </a:rPr>
              <a:t>     </a:t>
            </a:r>
            <a:r>
              <a:rPr lang="en-US" altLang="ko-KR" sz="1600" b="1" dirty="0">
                <a:solidFill>
                  <a:srgbClr val="FF0000"/>
                </a:solidFill>
                <a:latin typeface="Arial Narrow" pitchFamily="34" charset="0"/>
              </a:rPr>
              <a:t>PUSH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esi</a:t>
            </a:r>
            <a:endParaRPr lang="en-US" altLang="ko-KR" sz="1600" b="1" dirty="0">
              <a:solidFill>
                <a:srgbClr val="FF0000"/>
              </a:solidFill>
              <a:latin typeface="Arial Narrow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b="1" dirty="0">
                <a:solidFill>
                  <a:srgbClr val="FF0000"/>
                </a:solidFill>
                <a:latin typeface="Arial Narrow" pitchFamily="34" charset="0"/>
              </a:rPr>
              <a:t>     PUSH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ecx</a:t>
            </a:r>
            <a:endParaRPr lang="en-US" altLang="ko-KR" sz="1600" b="1" dirty="0">
              <a:solidFill>
                <a:srgbClr val="FF0000"/>
              </a:solidFill>
              <a:latin typeface="Arial Narrow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b="1" dirty="0">
                <a:latin typeface="Arial Narrow" pitchFamily="34" charset="0"/>
              </a:rPr>
              <a:t>                    </a:t>
            </a:r>
            <a:r>
              <a:rPr lang="en-US" altLang="ko-KR" sz="1600" b="1" dirty="0" smtClean="0">
                <a:latin typeface="Arial Narrow" pitchFamily="34" charset="0"/>
              </a:rPr>
              <a:t> …</a:t>
            </a:r>
            <a:endParaRPr lang="en-US" altLang="ko-KR" sz="1600" b="1" dirty="0">
              <a:latin typeface="Arial Narrow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b="1" dirty="0">
                <a:latin typeface="Arial Narrow" pitchFamily="34" charset="0"/>
              </a:rPr>
              <a:t>     </a:t>
            </a:r>
            <a:r>
              <a:rPr lang="en-US" altLang="ko-KR" sz="1600" b="1" dirty="0">
                <a:solidFill>
                  <a:srgbClr val="FF0000"/>
                </a:solidFill>
                <a:latin typeface="Arial Narrow" pitchFamily="34" charset="0"/>
              </a:rPr>
              <a:t>POP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ecx</a:t>
            </a:r>
            <a:endParaRPr lang="en-US" altLang="ko-KR" sz="1600" b="1" dirty="0">
              <a:solidFill>
                <a:srgbClr val="FF0000"/>
              </a:solidFill>
              <a:latin typeface="Arial Narrow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b="1" dirty="0">
                <a:solidFill>
                  <a:srgbClr val="FF0000"/>
                </a:solidFill>
                <a:latin typeface="Arial Narrow" pitchFamily="34" charset="0"/>
              </a:rPr>
              <a:t>     POP </a:t>
            </a:r>
            <a:r>
              <a:rPr lang="en-US" altLang="ko-KR" sz="1600" b="1" dirty="0" err="1">
                <a:solidFill>
                  <a:srgbClr val="FF0000"/>
                </a:solidFill>
                <a:latin typeface="Arial Narrow" pitchFamily="34" charset="0"/>
              </a:rPr>
              <a:t>esi</a:t>
            </a:r>
            <a:endParaRPr lang="en-US" altLang="ko-KR" sz="1600" b="1" dirty="0">
              <a:solidFill>
                <a:srgbClr val="FF0000"/>
              </a:solidFill>
              <a:latin typeface="Arial Narrow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b="1" dirty="0">
                <a:latin typeface="Arial Narrow" pitchFamily="34" charset="0"/>
              </a:rPr>
              <a:t>     </a:t>
            </a:r>
            <a:r>
              <a:rPr lang="en-US" altLang="ko-KR" sz="1600" dirty="0">
                <a:latin typeface="Arial Narrow" pitchFamily="34" charset="0"/>
              </a:rPr>
              <a:t>ret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sz="1600" dirty="0" err="1">
                <a:latin typeface="Arial Narrow" pitchFamily="34" charset="0"/>
              </a:rPr>
              <a:t>ArraySum</a:t>
            </a:r>
            <a:r>
              <a:rPr lang="en-US" altLang="ko-KR" sz="1600" dirty="0">
                <a:latin typeface="Arial Narrow" pitchFamily="34" charset="0"/>
              </a:rPr>
              <a:t> ENDP</a:t>
            </a:r>
          </a:p>
        </p:txBody>
      </p:sp>
      <p:sp>
        <p:nvSpPr>
          <p:cNvPr id="28679" name="Line 24"/>
          <p:cNvSpPr>
            <a:spLocks noChangeShapeType="1"/>
          </p:cNvSpPr>
          <p:nvPr/>
        </p:nvSpPr>
        <p:spPr bwMode="auto">
          <a:xfrm>
            <a:off x="3995936" y="5009852"/>
            <a:ext cx="194309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0" name="Text Box 25"/>
          <p:cNvSpPr txBox="1">
            <a:spLocks noChangeArrowheads="1"/>
          </p:cNvSpPr>
          <p:nvPr/>
        </p:nvSpPr>
        <p:spPr bwMode="auto">
          <a:xfrm>
            <a:off x="3923927" y="4655909"/>
            <a:ext cx="22320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000" b="1" i="1" dirty="0"/>
              <a:t>translated by assembler</a:t>
            </a:r>
          </a:p>
        </p:txBody>
      </p:sp>
    </p:spTree>
    <p:extLst>
      <p:ext uri="{BB962C8B-B14F-4D97-AF65-F5344CB8AC3E}">
        <p14:creationId xmlns:p14="http://schemas.microsoft.com/office/powerpoint/2010/main" val="163330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  <p:bldP spid="28678" grpId="0"/>
      <p:bldP spid="28679" grpId="0" animBg="1"/>
      <p:bldP spid="2868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CS5-</a:t>
            </a:r>
            <a:fld id="{C099F1D5-C3E9-4BAA-9F32-F8D558C64C69}" type="slidenum">
              <a:rPr kumimoji="0" lang="en-US" altLang="ko-KR" smtClean="0"/>
              <a:pPr eaLnBrk="1" hangingPunct="1"/>
              <a:t>35</a:t>
            </a:fld>
            <a:endParaRPr kumimoji="0" lang="en-US" altLang="ko-KR" smtClean="0"/>
          </a:p>
        </p:txBody>
      </p:sp>
      <p:sp>
        <p:nvSpPr>
          <p:cNvPr id="737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Program Design Using Procedure </a:t>
            </a:r>
          </a:p>
        </p:txBody>
      </p:sp>
      <p:sp>
        <p:nvSpPr>
          <p:cNvPr id="2970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12648" y="1484784"/>
            <a:ext cx="8153400" cy="2906241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ko-KR" dirty="0" smtClean="0"/>
              <a:t>Functional Decomposition  ( or </a:t>
            </a:r>
            <a:r>
              <a:rPr lang="en-US" altLang="ko-KR" dirty="0" smtClean="0">
                <a:solidFill>
                  <a:srgbClr val="FF0000"/>
                </a:solidFill>
              </a:rPr>
              <a:t>Top-Down design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en-US" altLang="ko-KR" dirty="0" smtClean="0"/>
              <a:t> A large problem may be more easily divided into small tasks</a:t>
            </a:r>
          </a:p>
          <a:p>
            <a:pPr lvl="1" eaLnBrk="1" hangingPunct="1"/>
            <a:r>
              <a:rPr lang="en-US" altLang="ko-KR" dirty="0" smtClean="0"/>
              <a:t> A program is easier to maintain if each procedure can be tested separately</a:t>
            </a:r>
          </a:p>
          <a:p>
            <a:pPr lvl="1" eaLnBrk="1" hangingPunct="1"/>
            <a:r>
              <a:rPr lang="en-US" altLang="ko-KR" dirty="0" smtClean="0"/>
              <a:t> A top-down design lets you see how procedures are related to each other</a:t>
            </a:r>
          </a:p>
          <a:p>
            <a:pPr lvl="1" eaLnBrk="1" hangingPunct="1"/>
            <a:r>
              <a:rPr lang="en-US" altLang="ko-KR" dirty="0" smtClean="0"/>
              <a:t> You can more easily concentrate on details, writing code that implements each procedure</a:t>
            </a:r>
          </a:p>
          <a:p>
            <a:pPr eaLnBrk="1" hangingPunct="1"/>
            <a:r>
              <a:rPr lang="en-US" altLang="ko-KR" dirty="0" smtClean="0"/>
              <a:t>Structure Chart </a:t>
            </a:r>
          </a:p>
        </p:txBody>
      </p:sp>
      <p:sp>
        <p:nvSpPr>
          <p:cNvPr id="29701" name="Rectangle 1030"/>
          <p:cNvSpPr>
            <a:spLocks noChangeArrowheads="1"/>
          </p:cNvSpPr>
          <p:nvPr/>
        </p:nvSpPr>
        <p:spPr bwMode="auto">
          <a:xfrm>
            <a:off x="2987675" y="4220988"/>
            <a:ext cx="1295400" cy="6477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Rectangle 1031"/>
          <p:cNvSpPr>
            <a:spLocks noChangeArrowheads="1"/>
          </p:cNvSpPr>
          <p:nvPr/>
        </p:nvSpPr>
        <p:spPr bwMode="auto">
          <a:xfrm>
            <a:off x="827088" y="5229051"/>
            <a:ext cx="1295400" cy="647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/>
          </a:p>
        </p:txBody>
      </p:sp>
      <p:sp>
        <p:nvSpPr>
          <p:cNvPr id="29703" name="Rectangle 1032"/>
          <p:cNvSpPr>
            <a:spLocks noChangeArrowheads="1"/>
          </p:cNvSpPr>
          <p:nvPr/>
        </p:nvSpPr>
        <p:spPr bwMode="auto">
          <a:xfrm>
            <a:off x="2555875" y="5229051"/>
            <a:ext cx="1295400" cy="6477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4" name="Rectangle 1033"/>
          <p:cNvSpPr>
            <a:spLocks noChangeArrowheads="1"/>
          </p:cNvSpPr>
          <p:nvPr/>
        </p:nvSpPr>
        <p:spPr bwMode="auto">
          <a:xfrm>
            <a:off x="4284663" y="5229051"/>
            <a:ext cx="1295400" cy="6477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5" name="Rectangle 1034"/>
          <p:cNvSpPr>
            <a:spLocks noChangeArrowheads="1"/>
          </p:cNvSpPr>
          <p:nvPr/>
        </p:nvSpPr>
        <p:spPr bwMode="auto">
          <a:xfrm>
            <a:off x="6227763" y="5229051"/>
            <a:ext cx="1295400" cy="6477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6" name="Line 1036"/>
          <p:cNvSpPr>
            <a:spLocks noChangeShapeType="1"/>
          </p:cNvSpPr>
          <p:nvPr/>
        </p:nvSpPr>
        <p:spPr bwMode="auto">
          <a:xfrm>
            <a:off x="1403350" y="5013151"/>
            <a:ext cx="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29707" name="AutoShape 1038"/>
          <p:cNvCxnSpPr>
            <a:cxnSpLocks noChangeShapeType="1"/>
            <a:stCxn id="29702" idx="0"/>
            <a:endCxn id="29701" idx="2"/>
          </p:cNvCxnSpPr>
          <p:nvPr/>
        </p:nvCxnSpPr>
        <p:spPr bwMode="auto">
          <a:xfrm rot="-5400000">
            <a:off x="2389188" y="3968576"/>
            <a:ext cx="331787" cy="2160587"/>
          </a:xfrm>
          <a:prstGeom prst="bentConnector3">
            <a:avLst>
              <a:gd name="adj1" fmla="val 4975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8" name="AutoShape 1039"/>
          <p:cNvCxnSpPr>
            <a:cxnSpLocks noChangeShapeType="1"/>
            <a:stCxn id="29703" idx="0"/>
            <a:endCxn id="29701" idx="2"/>
          </p:cNvCxnSpPr>
          <p:nvPr/>
        </p:nvCxnSpPr>
        <p:spPr bwMode="auto">
          <a:xfrm rot="-5400000">
            <a:off x="3253581" y="4832970"/>
            <a:ext cx="331787" cy="431800"/>
          </a:xfrm>
          <a:prstGeom prst="bentConnector3">
            <a:avLst>
              <a:gd name="adj1" fmla="val 4975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9" name="AutoShape 1040"/>
          <p:cNvCxnSpPr>
            <a:cxnSpLocks noChangeShapeType="1"/>
            <a:stCxn id="29704" idx="0"/>
            <a:endCxn id="29701" idx="2"/>
          </p:cNvCxnSpPr>
          <p:nvPr/>
        </p:nvCxnSpPr>
        <p:spPr bwMode="auto">
          <a:xfrm rot="5400000" flipH="1">
            <a:off x="4117975" y="4400376"/>
            <a:ext cx="331787" cy="1296988"/>
          </a:xfrm>
          <a:prstGeom prst="bentConnector3">
            <a:avLst>
              <a:gd name="adj1" fmla="val 4975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0" name="AutoShape 1042"/>
          <p:cNvCxnSpPr>
            <a:cxnSpLocks noChangeShapeType="1"/>
            <a:stCxn id="29705" idx="0"/>
            <a:endCxn id="29701" idx="2"/>
          </p:cNvCxnSpPr>
          <p:nvPr/>
        </p:nvCxnSpPr>
        <p:spPr bwMode="auto">
          <a:xfrm rot="5400000" flipH="1">
            <a:off x="5089525" y="3428826"/>
            <a:ext cx="331787" cy="3240088"/>
          </a:xfrm>
          <a:prstGeom prst="bentConnector3">
            <a:avLst>
              <a:gd name="adj1" fmla="val 4975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1" name="Rectangle 1043"/>
          <p:cNvSpPr>
            <a:spLocks noChangeArrowheads="1"/>
          </p:cNvSpPr>
          <p:nvPr/>
        </p:nvSpPr>
        <p:spPr bwMode="auto">
          <a:xfrm>
            <a:off x="1692275" y="6165676"/>
            <a:ext cx="1295400" cy="647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/>
          </a:p>
        </p:txBody>
      </p:sp>
      <p:sp>
        <p:nvSpPr>
          <p:cNvPr id="29712" name="Rectangle 1044"/>
          <p:cNvSpPr>
            <a:spLocks noChangeArrowheads="1"/>
          </p:cNvSpPr>
          <p:nvPr/>
        </p:nvSpPr>
        <p:spPr bwMode="auto">
          <a:xfrm>
            <a:off x="3348038" y="6165676"/>
            <a:ext cx="1295400" cy="647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/>
          </a:p>
        </p:txBody>
      </p:sp>
      <p:sp>
        <p:nvSpPr>
          <p:cNvPr id="29713" name="Rectangle 1045"/>
          <p:cNvSpPr>
            <a:spLocks noChangeArrowheads="1"/>
          </p:cNvSpPr>
          <p:nvPr/>
        </p:nvSpPr>
        <p:spPr bwMode="auto">
          <a:xfrm>
            <a:off x="5364163" y="6165676"/>
            <a:ext cx="1295400" cy="647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/>
          </a:p>
        </p:txBody>
      </p:sp>
      <p:sp>
        <p:nvSpPr>
          <p:cNvPr id="29714" name="Rectangle 1046"/>
          <p:cNvSpPr>
            <a:spLocks noChangeArrowheads="1"/>
          </p:cNvSpPr>
          <p:nvPr/>
        </p:nvSpPr>
        <p:spPr bwMode="auto">
          <a:xfrm>
            <a:off x="7019925" y="6165676"/>
            <a:ext cx="1295400" cy="647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/>
          </a:p>
        </p:txBody>
      </p:sp>
      <p:cxnSp>
        <p:nvCxnSpPr>
          <p:cNvPr id="29715" name="AutoShape 1048"/>
          <p:cNvCxnSpPr>
            <a:cxnSpLocks noChangeShapeType="1"/>
            <a:stCxn id="29711" idx="0"/>
            <a:endCxn id="29703" idx="2"/>
          </p:cNvCxnSpPr>
          <p:nvPr/>
        </p:nvCxnSpPr>
        <p:spPr bwMode="auto">
          <a:xfrm rot="-5400000">
            <a:off x="2641600" y="5589413"/>
            <a:ext cx="260350" cy="8636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6" name="AutoShape 1049"/>
          <p:cNvCxnSpPr>
            <a:cxnSpLocks noChangeShapeType="1"/>
            <a:stCxn id="29712" idx="0"/>
            <a:endCxn id="29703" idx="2"/>
          </p:cNvCxnSpPr>
          <p:nvPr/>
        </p:nvCxnSpPr>
        <p:spPr bwMode="auto">
          <a:xfrm rot="5400000" flipH="1">
            <a:off x="3469482" y="5625131"/>
            <a:ext cx="260350" cy="792163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7" name="AutoShape 1050"/>
          <p:cNvCxnSpPr>
            <a:cxnSpLocks noChangeShapeType="1"/>
            <a:stCxn id="29713" idx="0"/>
            <a:endCxn id="29705" idx="2"/>
          </p:cNvCxnSpPr>
          <p:nvPr/>
        </p:nvCxnSpPr>
        <p:spPr bwMode="auto">
          <a:xfrm rot="-5400000">
            <a:off x="6313488" y="5589413"/>
            <a:ext cx="260350" cy="8636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8" name="AutoShape 1051"/>
          <p:cNvCxnSpPr>
            <a:cxnSpLocks noChangeShapeType="1"/>
            <a:stCxn id="29714" idx="0"/>
            <a:endCxn id="29705" idx="2"/>
          </p:cNvCxnSpPr>
          <p:nvPr/>
        </p:nvCxnSpPr>
        <p:spPr bwMode="auto">
          <a:xfrm rot="5400000" flipH="1">
            <a:off x="7141369" y="5625132"/>
            <a:ext cx="260350" cy="79216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9" name="Text Box 1052"/>
          <p:cNvSpPr txBox="1">
            <a:spLocks noChangeArrowheads="1"/>
          </p:cNvSpPr>
          <p:nvPr/>
        </p:nvSpPr>
        <p:spPr bwMode="auto">
          <a:xfrm>
            <a:off x="2987675" y="4294013"/>
            <a:ext cx="151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b="1"/>
              <a:t>Summation Program (main)</a:t>
            </a:r>
          </a:p>
        </p:txBody>
      </p:sp>
      <p:sp>
        <p:nvSpPr>
          <p:cNvPr id="29720" name="Text Box 1053"/>
          <p:cNvSpPr txBox="1">
            <a:spLocks noChangeArrowheads="1"/>
          </p:cNvSpPr>
          <p:nvPr/>
        </p:nvSpPr>
        <p:spPr bwMode="auto">
          <a:xfrm>
            <a:off x="1116013" y="5373513"/>
            <a:ext cx="7191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b="1"/>
              <a:t>Clrscr</a:t>
            </a:r>
          </a:p>
        </p:txBody>
      </p:sp>
      <p:sp>
        <p:nvSpPr>
          <p:cNvPr id="29721" name="Text Box 1054"/>
          <p:cNvSpPr txBox="1">
            <a:spLocks noChangeArrowheads="1"/>
          </p:cNvSpPr>
          <p:nvPr/>
        </p:nvSpPr>
        <p:spPr bwMode="auto">
          <a:xfrm>
            <a:off x="2484438" y="5373513"/>
            <a:ext cx="1511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b="1"/>
              <a:t>PromptForInteger</a:t>
            </a:r>
          </a:p>
        </p:txBody>
      </p:sp>
      <p:sp>
        <p:nvSpPr>
          <p:cNvPr id="29722" name="Text Box 1055"/>
          <p:cNvSpPr txBox="1">
            <a:spLocks noChangeArrowheads="1"/>
          </p:cNvSpPr>
          <p:nvPr/>
        </p:nvSpPr>
        <p:spPr bwMode="auto">
          <a:xfrm>
            <a:off x="4500563" y="5373513"/>
            <a:ext cx="9366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b="1"/>
              <a:t>ArraySum</a:t>
            </a:r>
          </a:p>
        </p:txBody>
      </p:sp>
      <p:sp>
        <p:nvSpPr>
          <p:cNvPr id="29723" name="Text Box 1056"/>
          <p:cNvSpPr txBox="1">
            <a:spLocks noChangeArrowheads="1"/>
          </p:cNvSpPr>
          <p:nvPr/>
        </p:nvSpPr>
        <p:spPr bwMode="auto">
          <a:xfrm>
            <a:off x="6372225" y="5373513"/>
            <a:ext cx="1152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b="1"/>
              <a:t>DisplaySum</a:t>
            </a:r>
          </a:p>
        </p:txBody>
      </p:sp>
      <p:sp>
        <p:nvSpPr>
          <p:cNvPr id="29724" name="Text Box 1057"/>
          <p:cNvSpPr txBox="1">
            <a:spLocks noChangeArrowheads="1"/>
          </p:cNvSpPr>
          <p:nvPr/>
        </p:nvSpPr>
        <p:spPr bwMode="auto">
          <a:xfrm>
            <a:off x="1835150" y="6310138"/>
            <a:ext cx="1152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b="1"/>
              <a:t>WriteString</a:t>
            </a:r>
          </a:p>
        </p:txBody>
      </p:sp>
      <p:sp>
        <p:nvSpPr>
          <p:cNvPr id="29725" name="Text Box 1058"/>
          <p:cNvSpPr txBox="1">
            <a:spLocks noChangeArrowheads="1"/>
          </p:cNvSpPr>
          <p:nvPr/>
        </p:nvSpPr>
        <p:spPr bwMode="auto">
          <a:xfrm>
            <a:off x="3527425" y="6310138"/>
            <a:ext cx="936625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b="1" dirty="0" err="1"/>
              <a:t>ReadInt</a:t>
            </a:r>
            <a:endParaRPr lang="en-US" altLang="ko-KR" sz="1200" b="1" dirty="0"/>
          </a:p>
        </p:txBody>
      </p:sp>
      <p:sp>
        <p:nvSpPr>
          <p:cNvPr id="29726" name="Text Box 1059"/>
          <p:cNvSpPr txBox="1">
            <a:spLocks noChangeArrowheads="1"/>
          </p:cNvSpPr>
          <p:nvPr/>
        </p:nvSpPr>
        <p:spPr bwMode="auto">
          <a:xfrm>
            <a:off x="5435600" y="6310138"/>
            <a:ext cx="1152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b="1" dirty="0" err="1"/>
              <a:t>WriteString</a:t>
            </a:r>
            <a:endParaRPr lang="en-US" altLang="ko-KR" sz="1200" b="1" dirty="0"/>
          </a:p>
        </p:txBody>
      </p:sp>
      <p:sp>
        <p:nvSpPr>
          <p:cNvPr id="29727" name="Text Box 1060"/>
          <p:cNvSpPr txBox="1">
            <a:spLocks noChangeArrowheads="1"/>
          </p:cNvSpPr>
          <p:nvPr/>
        </p:nvSpPr>
        <p:spPr bwMode="auto">
          <a:xfrm>
            <a:off x="7235825" y="6310138"/>
            <a:ext cx="1152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b="1"/>
              <a:t>WriteInt</a:t>
            </a:r>
          </a:p>
        </p:txBody>
      </p:sp>
      <p:sp>
        <p:nvSpPr>
          <p:cNvPr id="29728" name="Text Box 1061"/>
          <p:cNvSpPr txBox="1">
            <a:spLocks noChangeArrowheads="1"/>
          </p:cNvSpPr>
          <p:nvPr/>
        </p:nvSpPr>
        <p:spPr bwMode="auto">
          <a:xfrm>
            <a:off x="4716463" y="4509913"/>
            <a:ext cx="35988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b="1"/>
              <a:t>Procedure from linked library are shaded</a:t>
            </a:r>
          </a:p>
        </p:txBody>
      </p:sp>
    </p:spTree>
    <p:extLst>
      <p:ext uri="{BB962C8B-B14F-4D97-AF65-F5344CB8AC3E}">
        <p14:creationId xmlns:p14="http://schemas.microsoft.com/office/powerpoint/2010/main" val="26061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CS5-</a:t>
            </a:r>
            <a:fld id="{9D3A76AD-095C-421C-9282-19C890CC4958}" type="slidenum">
              <a:rPr kumimoji="0" lang="en-US" altLang="ko-KR" smtClean="0"/>
              <a:pPr eaLnBrk="1" hangingPunct="1"/>
              <a:t>36</a:t>
            </a:fld>
            <a:endParaRPr kumimoji="0" lang="en-US" altLang="ko-KR" smtClean="0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Program Design Using Procedure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820472" cy="936104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ko-KR" dirty="0" smtClean="0"/>
              <a:t>Stub Program</a:t>
            </a:r>
          </a:p>
          <a:p>
            <a:pPr lvl="1" eaLnBrk="1" hangingPunct="1"/>
            <a:r>
              <a:rPr lang="en-US" altLang="ko-KR" dirty="0" smtClean="0"/>
              <a:t>Minimal version of program, contains only empty procedure</a:t>
            </a:r>
          </a:p>
          <a:p>
            <a:pPr lvl="1" eaLnBrk="1" hangingPunct="1"/>
            <a:r>
              <a:rPr lang="en-US" altLang="ko-KR" dirty="0" smtClean="0"/>
              <a:t>gives you chance to map out all procedure call and to check dependencies between procedures</a:t>
            </a:r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</p:txBody>
      </p:sp>
      <p:sp>
        <p:nvSpPr>
          <p:cNvPr id="30725" name="Rectangle 7"/>
          <p:cNvSpPr>
            <a:spLocks noChangeArrowheads="1"/>
          </p:cNvSpPr>
          <p:nvPr/>
        </p:nvSpPr>
        <p:spPr bwMode="auto">
          <a:xfrm>
            <a:off x="179388" y="2060575"/>
            <a:ext cx="4464050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400" b="1" dirty="0"/>
              <a:t>ITLE Integer Summation Program		  (Sum1.asm)</a:t>
            </a:r>
          </a:p>
          <a:p>
            <a:r>
              <a:rPr lang="en-US" altLang="ko-KR" sz="1400" b="1" dirty="0"/>
              <a:t>; This program inputs multiple integers from the user,</a:t>
            </a:r>
          </a:p>
          <a:p>
            <a:r>
              <a:rPr lang="en-US" altLang="ko-KR" sz="1400" b="1" dirty="0"/>
              <a:t>; stores them in an array, calculates the sum of the</a:t>
            </a:r>
          </a:p>
          <a:p>
            <a:r>
              <a:rPr lang="en-US" altLang="ko-KR" sz="1400" b="1" dirty="0"/>
              <a:t>; array, and displays the sum. Chapter 5 example.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INCLUDE Irvine32.inc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.data</a:t>
            </a:r>
          </a:p>
          <a:p>
            <a:r>
              <a:rPr lang="en-US" altLang="ko-KR" sz="1400" b="1" dirty="0"/>
              <a:t>first DWORD 2323423424</a:t>
            </a:r>
          </a:p>
          <a:p>
            <a:r>
              <a:rPr lang="en-US" altLang="ko-KR" sz="1400" b="1" dirty="0"/>
              <a:t>second BYTE "</a:t>
            </a:r>
            <a:r>
              <a:rPr lang="en-US" altLang="ko-KR" sz="1400" b="1" dirty="0" err="1"/>
              <a:t>adjaslfdjsl</a:t>
            </a:r>
            <a:r>
              <a:rPr lang="en-US" altLang="ko-KR" sz="1400" b="1" dirty="0"/>
              <a:t>"</a:t>
            </a:r>
          </a:p>
          <a:p>
            <a:r>
              <a:rPr lang="en-US" altLang="ko-KR" sz="1400" b="1" dirty="0"/>
              <a:t>.code</a:t>
            </a:r>
          </a:p>
          <a:p>
            <a:r>
              <a:rPr lang="en-US" altLang="ko-KR" sz="1400" b="1" dirty="0"/>
              <a:t>main PROC</a:t>
            </a:r>
          </a:p>
          <a:p>
            <a:r>
              <a:rPr lang="en-US" altLang="ko-KR" sz="1400" b="1" dirty="0"/>
              <a:t>; Main program control procedure.</a:t>
            </a:r>
          </a:p>
          <a:p>
            <a:r>
              <a:rPr lang="en-US" altLang="ko-KR" sz="1400" b="1" dirty="0"/>
              <a:t>; Calls: </a:t>
            </a:r>
            <a:r>
              <a:rPr lang="en-US" altLang="ko-KR" sz="1400" b="1" dirty="0" err="1"/>
              <a:t>Clrscr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PromptForIntegers</a:t>
            </a:r>
            <a:r>
              <a:rPr lang="en-US" altLang="ko-KR" sz="1400" b="1" dirty="0"/>
              <a:t>,</a:t>
            </a:r>
          </a:p>
          <a:p>
            <a:r>
              <a:rPr lang="en-US" altLang="ko-KR" sz="1400" b="1" dirty="0"/>
              <a:t>;        </a:t>
            </a:r>
            <a:r>
              <a:rPr lang="en-US" altLang="ko-KR" sz="1400" b="1" dirty="0" err="1"/>
              <a:t>ArraySum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DisplaySum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	exit</a:t>
            </a:r>
          </a:p>
          <a:p>
            <a:r>
              <a:rPr lang="en-US" altLang="ko-KR" sz="1400" b="1" dirty="0"/>
              <a:t>main ENDP</a:t>
            </a:r>
          </a:p>
          <a:p>
            <a:endParaRPr lang="en-US" altLang="ko-KR" sz="1400" b="1" dirty="0"/>
          </a:p>
        </p:txBody>
      </p:sp>
      <p:sp>
        <p:nvSpPr>
          <p:cNvPr id="30726" name="Rectangle 9"/>
          <p:cNvSpPr>
            <a:spLocks noChangeArrowheads="1"/>
          </p:cNvSpPr>
          <p:nvPr/>
        </p:nvSpPr>
        <p:spPr bwMode="auto">
          <a:xfrm>
            <a:off x="4679950" y="2133600"/>
            <a:ext cx="446405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400" dirty="0"/>
              <a:t>;------------------------------------</a:t>
            </a:r>
          </a:p>
          <a:p>
            <a:r>
              <a:rPr lang="en-US" altLang="ko-KR" sz="1400" b="1" dirty="0" err="1" smtClean="0"/>
              <a:t>PromptForIntegers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PROC</a:t>
            </a:r>
          </a:p>
          <a:p>
            <a:r>
              <a:rPr lang="en-US" altLang="ko-KR" sz="1400" b="1" dirty="0"/>
              <a:t>; Prompts the user for an array of integers, and</a:t>
            </a:r>
          </a:p>
          <a:p>
            <a:r>
              <a:rPr lang="en-US" altLang="ko-KR" sz="1400" b="1" dirty="0"/>
              <a:t>; fills the array with the user's input.</a:t>
            </a:r>
          </a:p>
          <a:p>
            <a:r>
              <a:rPr lang="en-US" altLang="ko-KR" sz="1400" b="1" dirty="0"/>
              <a:t>; Receives: ESI points to an array of</a:t>
            </a:r>
          </a:p>
          <a:p>
            <a:r>
              <a:rPr lang="en-US" altLang="ko-KR" sz="1400" b="1" dirty="0"/>
              <a:t>;   </a:t>
            </a:r>
            <a:r>
              <a:rPr lang="en-US" altLang="ko-KR" sz="1400" b="1" dirty="0" err="1"/>
              <a:t>doubleword</a:t>
            </a:r>
            <a:r>
              <a:rPr lang="en-US" altLang="ko-KR" sz="1400" b="1" dirty="0"/>
              <a:t> integers, ECX = array size.</a:t>
            </a:r>
          </a:p>
          <a:p>
            <a:r>
              <a:rPr lang="en-US" altLang="ko-KR" sz="1400" b="1" dirty="0"/>
              <a:t>; Returns: the array contains the values</a:t>
            </a:r>
          </a:p>
          <a:p>
            <a:r>
              <a:rPr lang="en-US" altLang="ko-KR" sz="1400" b="1" dirty="0"/>
              <a:t>;   entered by the user</a:t>
            </a:r>
          </a:p>
          <a:p>
            <a:r>
              <a:rPr lang="en-US" altLang="ko-KR" sz="1400" b="1" dirty="0"/>
              <a:t>; Calls: </a:t>
            </a:r>
            <a:r>
              <a:rPr lang="en-US" altLang="ko-KR" sz="1400" b="1" dirty="0" err="1"/>
              <a:t>ReadInt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WriteString</a:t>
            </a:r>
            <a:endParaRPr lang="en-US" altLang="ko-KR" sz="1400" b="1" dirty="0"/>
          </a:p>
          <a:p>
            <a:r>
              <a:rPr lang="en-US" altLang="ko-KR" sz="1400" b="1" dirty="0"/>
              <a:t>;-------------------------------------</a:t>
            </a:r>
          </a:p>
          <a:p>
            <a:r>
              <a:rPr lang="en-US" altLang="ko-KR" sz="1400" b="1" dirty="0"/>
              <a:t>	ret</a:t>
            </a:r>
          </a:p>
          <a:p>
            <a:r>
              <a:rPr lang="en-US" altLang="ko-KR" sz="1400" b="1" dirty="0" err="1"/>
              <a:t>PromptForIntegers</a:t>
            </a:r>
            <a:r>
              <a:rPr lang="en-US" altLang="ko-KR" sz="1400" b="1" dirty="0"/>
              <a:t> ENDP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;-------------------------------------</a:t>
            </a:r>
          </a:p>
          <a:p>
            <a:r>
              <a:rPr lang="en-US" altLang="ko-KR" sz="1400" b="1" dirty="0" err="1"/>
              <a:t>ArraySum</a:t>
            </a:r>
            <a:r>
              <a:rPr lang="en-US" altLang="ko-KR" sz="1400" b="1" dirty="0"/>
              <a:t> PROC</a:t>
            </a:r>
          </a:p>
          <a:p>
            <a:r>
              <a:rPr lang="en-US" altLang="ko-KR" sz="1400" b="1" dirty="0"/>
              <a:t>;</a:t>
            </a:r>
          </a:p>
          <a:p>
            <a:r>
              <a:rPr lang="en-US" altLang="ko-KR" sz="1400" b="1" dirty="0"/>
              <a:t>; Calculates the sum of an array of 32-bit integer</a:t>
            </a:r>
          </a:p>
          <a:p>
            <a:r>
              <a:rPr lang="en-US" altLang="ko-KR" sz="1400" b="1" dirty="0"/>
              <a:t>; Receives: ESI points to the array, ECX = array size</a:t>
            </a:r>
          </a:p>
          <a:p>
            <a:r>
              <a:rPr lang="en-US" altLang="ko-KR" sz="1400" b="1" dirty="0"/>
              <a:t>; Returns:  EAX = sum of the array elements</a:t>
            </a:r>
          </a:p>
          <a:p>
            <a:r>
              <a:rPr lang="en-US" altLang="ko-KR" sz="1400" dirty="0"/>
              <a:t>;------------------------------------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38445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CS5-</a:t>
            </a:r>
            <a:fld id="{F52B153D-7F68-46BA-9DEF-A9C4A5DED9F3}" type="slidenum">
              <a:rPr kumimoji="0" lang="en-US" altLang="ko-KR" smtClean="0"/>
              <a:pPr eaLnBrk="1" hangingPunct="1"/>
              <a:t>37</a:t>
            </a:fld>
            <a:endParaRPr kumimoji="0" lang="en-US" altLang="ko-KR" smtClean="0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Program Design Using Procedure</a:t>
            </a:r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395288" y="1484784"/>
            <a:ext cx="446405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b="1" dirty="0"/>
              <a:t>ret</a:t>
            </a:r>
          </a:p>
          <a:p>
            <a:r>
              <a:rPr lang="en-US" altLang="ko-KR" sz="1400" b="1" dirty="0" err="1"/>
              <a:t>ArraySum</a:t>
            </a:r>
            <a:r>
              <a:rPr lang="en-US" altLang="ko-KR" sz="1400" b="1" dirty="0"/>
              <a:t> ENDP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;-------------------------------------</a:t>
            </a:r>
          </a:p>
          <a:p>
            <a:r>
              <a:rPr lang="en-US" altLang="ko-KR" sz="1400" b="1" dirty="0" err="1" smtClean="0"/>
              <a:t>DisplaySum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PROC</a:t>
            </a:r>
          </a:p>
          <a:p>
            <a:r>
              <a:rPr lang="en-US" altLang="ko-KR" sz="1400" b="1" dirty="0"/>
              <a:t>; Displays the sum on the screen</a:t>
            </a:r>
          </a:p>
          <a:p>
            <a:r>
              <a:rPr lang="en-US" altLang="ko-KR" sz="1400" b="1" dirty="0"/>
              <a:t>; </a:t>
            </a:r>
            <a:r>
              <a:rPr lang="en-US" altLang="ko-KR" sz="1400" b="1" dirty="0" err="1"/>
              <a:t>Recevies</a:t>
            </a:r>
            <a:r>
              <a:rPr lang="en-US" altLang="ko-KR" sz="1400" b="1" dirty="0"/>
              <a:t>: EAX = the sum</a:t>
            </a:r>
          </a:p>
          <a:p>
            <a:r>
              <a:rPr lang="en-US" altLang="ko-KR" sz="1400" b="1" dirty="0"/>
              <a:t>; Calls: </a:t>
            </a:r>
            <a:r>
              <a:rPr lang="en-US" altLang="ko-KR" sz="1400" b="1" dirty="0" err="1"/>
              <a:t>WriteString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WriteInt</a:t>
            </a:r>
            <a:endParaRPr lang="en-US" altLang="ko-KR" sz="1400" b="1" dirty="0"/>
          </a:p>
          <a:p>
            <a:r>
              <a:rPr lang="en-US" altLang="ko-KR" sz="1400" b="1" dirty="0"/>
              <a:t>;-------------------------------------</a:t>
            </a:r>
          </a:p>
          <a:p>
            <a:r>
              <a:rPr lang="en-US" altLang="ko-KR" sz="1400" b="1" dirty="0"/>
              <a:t>	ret</a:t>
            </a:r>
          </a:p>
          <a:p>
            <a:r>
              <a:rPr lang="en-US" altLang="ko-KR" sz="1400" b="1" dirty="0" err="1"/>
              <a:t>DisplaySum</a:t>
            </a:r>
            <a:r>
              <a:rPr lang="en-US" altLang="ko-KR" sz="1400" b="1" dirty="0"/>
              <a:t> ENDP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156063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CS5-</a:t>
            </a:r>
            <a:fld id="{6DF2F44A-C49B-4EFC-B589-1248976C15B6}" type="slidenum">
              <a:rPr kumimoji="0" lang="en-US" altLang="ko-KR" smtClean="0"/>
              <a:pPr eaLnBrk="1" hangingPunct="1"/>
              <a:t>4</a:t>
            </a:fld>
            <a:endParaRPr kumimoji="0" lang="en-US" altLang="ko-KR" smtClean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Linking to an External Library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ko-KR" dirty="0" smtClean="0"/>
              <a:t>Link Library    </a:t>
            </a:r>
          </a:p>
          <a:p>
            <a:pPr lvl="1" eaLnBrk="1" hangingPunct="1"/>
            <a:r>
              <a:rPr lang="en-US" altLang="ko-KR" u="sng" dirty="0" smtClean="0"/>
              <a:t>A file containing procedures </a:t>
            </a:r>
            <a:r>
              <a:rPr lang="en-US" altLang="ko-KR" dirty="0" smtClean="0"/>
              <a:t>that have been assembled into machine code</a:t>
            </a:r>
          </a:p>
          <a:p>
            <a:pPr lvl="1" eaLnBrk="1" hangingPunct="1"/>
            <a:r>
              <a:rPr lang="en-US" altLang="ko-KR" dirty="0" smtClean="0"/>
              <a:t>One or more source files containing procedures, constants, and variables are assembled into .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files, then these .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files are inserted into the one library file</a:t>
            </a:r>
          </a:p>
          <a:p>
            <a:pPr lvl="1" eaLnBrk="1" hangingPunct="1"/>
            <a:r>
              <a:rPr lang="en-US" altLang="ko-KR" dirty="0" smtClean="0"/>
              <a:t>Using Example</a:t>
            </a:r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2" eaLnBrk="1" hangingPunct="1"/>
            <a:r>
              <a:rPr lang="en-US" altLang="ko-KR" dirty="0" smtClean="0">
                <a:solidFill>
                  <a:srgbClr val="FF0000"/>
                </a:solidFill>
              </a:rPr>
              <a:t>PROTO </a:t>
            </a:r>
            <a:r>
              <a:rPr lang="en-US" altLang="ko-KR" dirty="0" smtClean="0"/>
              <a:t>directive : names </a:t>
            </a:r>
            <a:r>
              <a:rPr lang="en-US" altLang="ko-KR" u="sng" dirty="0" smtClean="0"/>
              <a:t>the procedure to be borrowed </a:t>
            </a:r>
            <a:r>
              <a:rPr lang="en-US" altLang="ko-KR" dirty="0" smtClean="0"/>
              <a:t>from library </a:t>
            </a:r>
          </a:p>
          <a:p>
            <a:pPr lvl="2" eaLnBrk="1" hangingPunct="1"/>
            <a:r>
              <a:rPr lang="en-US" altLang="ko-KR" dirty="0" smtClean="0">
                <a:solidFill>
                  <a:srgbClr val="002060"/>
                </a:solidFill>
              </a:rPr>
              <a:t>CALL</a:t>
            </a:r>
            <a:r>
              <a:rPr lang="en-US" altLang="ko-KR" dirty="0" smtClean="0"/>
              <a:t> instruction : executes  </a:t>
            </a:r>
            <a:r>
              <a:rPr lang="en-US" altLang="ko-KR" dirty="0" err="1" smtClean="0"/>
              <a:t>WriteString</a:t>
            </a:r>
            <a:r>
              <a:rPr lang="en-US" altLang="ko-KR" dirty="0" smtClean="0"/>
              <a:t> procedure</a:t>
            </a:r>
          </a:p>
          <a:p>
            <a:pPr lvl="2" eaLnBrk="1" hangingPunct="1"/>
            <a:r>
              <a:rPr lang="en-US" altLang="ko-KR" dirty="0" smtClean="0"/>
              <a:t>Linker would look for the </a:t>
            </a:r>
            <a:r>
              <a:rPr lang="en-US" altLang="ko-KR" dirty="0" err="1" smtClean="0"/>
              <a:t>WriteString</a:t>
            </a:r>
            <a:r>
              <a:rPr lang="en-US" altLang="ko-KR" dirty="0" smtClean="0"/>
              <a:t> name in the link library and copy appropriate machine code from library file to executable file</a:t>
            </a:r>
          </a:p>
          <a:p>
            <a:pPr eaLnBrk="1" hangingPunct="1"/>
            <a:endParaRPr lang="en-US" altLang="ko-KR" dirty="0" smtClean="0"/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763713" y="4188445"/>
            <a:ext cx="4343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b="1" dirty="0" err="1">
                <a:latin typeface="Arial Narrow" pitchFamily="34" charset="0"/>
              </a:rPr>
              <a:t>WriteString</a:t>
            </a:r>
            <a:r>
              <a:rPr lang="en-US" altLang="ko-KR" b="1" dirty="0">
                <a:latin typeface="Arial Narrow" pitchFamily="34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Arial Narrow" pitchFamily="34" charset="0"/>
              </a:rPr>
              <a:t>PROTO</a:t>
            </a:r>
          </a:p>
          <a:p>
            <a:pPr eaLnBrk="1" hangingPunct="1"/>
            <a:r>
              <a:rPr lang="en-US" altLang="ko-KR" b="1" dirty="0" smtClean="0">
                <a:solidFill>
                  <a:srgbClr val="002060"/>
                </a:solidFill>
                <a:latin typeface="Arial Narrow" pitchFamily="34" charset="0"/>
              </a:rPr>
              <a:t>CALL</a:t>
            </a:r>
            <a:r>
              <a:rPr lang="en-US" altLang="ko-KR" b="1" dirty="0" smtClean="0">
                <a:latin typeface="Arial Narrow" pitchFamily="34" charset="0"/>
              </a:rPr>
              <a:t> </a:t>
            </a:r>
            <a:r>
              <a:rPr lang="en-US" altLang="ko-KR" b="1" dirty="0" err="1">
                <a:latin typeface="Arial Narrow" pitchFamily="34" charset="0"/>
              </a:rPr>
              <a:t>WriteString</a:t>
            </a:r>
            <a:r>
              <a:rPr lang="en-US" altLang="ko-KR" sz="1600" dirty="0">
                <a:latin typeface="Arial Narrow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19061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CS5-</a:t>
            </a:r>
            <a:fld id="{39FBBA0D-6601-41F3-918C-9C4675302A4D}" type="slidenum">
              <a:rPr kumimoji="0" lang="en-US" altLang="ko-KR" smtClean="0"/>
              <a:pPr eaLnBrk="1" hangingPunct="1"/>
              <a:t>5</a:t>
            </a:fld>
            <a:endParaRPr kumimoji="0" lang="en-US" altLang="ko-KR" smtClean="0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Linking to an External Library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ko-KR" dirty="0" smtClean="0"/>
              <a:t>Linker Command Options</a:t>
            </a:r>
          </a:p>
          <a:p>
            <a:pPr lvl="1" eaLnBrk="1" hangingPunct="1"/>
            <a:r>
              <a:rPr lang="en-US" altLang="ko-KR" dirty="0" smtClean="0"/>
              <a:t>Linker combine user’s object file with object files and library files</a:t>
            </a:r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Overall Structure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Library file also contains linking information for </a:t>
            </a:r>
            <a:r>
              <a:rPr lang="en-US" altLang="ko-KR" i="1" dirty="0" smtClean="0"/>
              <a:t>dynamic link library </a:t>
            </a:r>
            <a:r>
              <a:rPr lang="en-US" altLang="ko-KR" dirty="0" smtClean="0"/>
              <a:t>(.</a:t>
            </a:r>
            <a:r>
              <a:rPr lang="en-US" altLang="ko-KR" dirty="0" err="1" smtClean="0"/>
              <a:t>dll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en-US" altLang="ko-KR" dirty="0" smtClean="0"/>
              <a:t>.</a:t>
            </a:r>
            <a:r>
              <a:rPr lang="en-US" altLang="ko-KR" dirty="0" err="1" smtClean="0"/>
              <a:t>dll</a:t>
            </a:r>
            <a:r>
              <a:rPr lang="en-US" altLang="ko-KR" dirty="0" smtClean="0"/>
              <a:t> files are linked at execution time, though .lib files are linked at linking time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1763713" y="2228354"/>
            <a:ext cx="434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dirty="0" smtClean="0">
                <a:latin typeface="Arial Narrow" pitchFamily="34" charset="0"/>
              </a:rPr>
              <a:t>link </a:t>
            </a:r>
            <a:r>
              <a:rPr lang="en-US" altLang="ko-KR" sz="1600" b="1" dirty="0">
                <a:latin typeface="Arial Narrow" pitchFamily="34" charset="0"/>
              </a:rPr>
              <a:t>hello.obj irvine32.lib kernel32.lib</a:t>
            </a:r>
            <a:r>
              <a:rPr lang="en-US" altLang="ko-KR" sz="1600" dirty="0">
                <a:latin typeface="Arial Narrow" pitchFamily="34" charset="0"/>
              </a:rPr>
              <a:t>  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520542"/>
              </p:ext>
            </p:extLst>
          </p:nvPr>
        </p:nvGraphicFramePr>
        <p:xfrm>
          <a:off x="1685926" y="2996952"/>
          <a:ext cx="3810000" cy="258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VISIO" r:id="rId3" imgW="2042160" imgH="1321308" progId="Visio.Drawing.6">
                  <p:embed/>
                </p:oleObj>
              </mc:Choice>
              <mc:Fallback>
                <p:oleObj name="VISIO" r:id="rId3" imgW="2042160" imgH="1321308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636" t="-2808" r="1819" b="-3859"/>
                      <a:stretch>
                        <a:fillRect/>
                      </a:stretch>
                    </p:blipFill>
                    <p:spPr bwMode="auto">
                      <a:xfrm>
                        <a:off x="1685926" y="2996952"/>
                        <a:ext cx="3810000" cy="25860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87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CS5-</a:t>
            </a:r>
            <a:fld id="{D6854F0F-BDC4-4A58-9EF9-6193CE93AE2D}" type="slidenum">
              <a:rPr kumimoji="0" lang="en-US" altLang="ko-KR" smtClean="0"/>
              <a:pPr eaLnBrk="1" hangingPunct="1"/>
              <a:t>6</a:t>
            </a:fld>
            <a:endParaRPr kumimoji="0" lang="en-US" altLang="ko-KR" smtClean="0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153400" cy="119675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dirty="0" smtClean="0"/>
              <a:t>The Book’s Link Library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556792"/>
            <a:ext cx="8447088" cy="460851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ko-KR" dirty="0" smtClean="0"/>
              <a:t>Terminology</a:t>
            </a:r>
          </a:p>
          <a:p>
            <a:pPr lvl="1" eaLnBrk="1" hangingPunct="1"/>
            <a:r>
              <a:rPr lang="en-US" altLang="ko-KR" u="sng" dirty="0" smtClean="0"/>
              <a:t>Console</a:t>
            </a:r>
            <a:r>
              <a:rPr lang="en-US" altLang="ko-KR" dirty="0" smtClean="0"/>
              <a:t> : A 32-bit console window, running in color text mode in </a:t>
            </a:r>
            <a:r>
              <a:rPr lang="en-US" altLang="ko-KR" dirty="0" smtClean="0"/>
              <a:t>MS Windows </a:t>
            </a:r>
            <a:r>
              <a:rPr lang="en-US" altLang="ko-KR" dirty="0" smtClean="0"/>
              <a:t>(default: 80 columns and 25 rows)</a:t>
            </a:r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en-US" altLang="ko-KR" u="sng" dirty="0" smtClean="0"/>
              <a:t>Standard Input</a:t>
            </a:r>
            <a:r>
              <a:rPr lang="en-US" altLang="ko-KR" dirty="0" smtClean="0"/>
              <a:t> : The standard input device is the keyboard, although it can be redirected from the Command prompt to read from a file or serial port</a:t>
            </a:r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en-US" altLang="ko-KR" u="sng" dirty="0" smtClean="0"/>
              <a:t>Standard Output</a:t>
            </a:r>
            <a:r>
              <a:rPr lang="en-US" altLang="ko-KR" dirty="0" smtClean="0"/>
              <a:t> : The standard output device is the video display, although it can be redirected from the Command prompt to write to a file, printer, or serial port</a:t>
            </a:r>
            <a:r>
              <a:rPr lang="en-US" altLang="ko-KR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639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CS5-</a:t>
            </a:r>
            <a:fld id="{A74C360D-851B-49FA-B413-2F3586B1BAE1}" type="slidenum">
              <a:rPr kumimoji="0" lang="en-US" altLang="ko-KR" smtClean="0"/>
              <a:pPr eaLnBrk="1" hangingPunct="1"/>
              <a:t>7</a:t>
            </a:fld>
            <a:endParaRPr kumimoji="0" lang="en-US" altLang="ko-KR" smtClean="0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153400" cy="126876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dirty="0" smtClean="0"/>
              <a:t>The Book’s Link Library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776"/>
            <a:ext cx="8447088" cy="5211862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Selected Procedures in the Book’s Link Library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eaLnBrk="1" hangingPunct="1">
              <a:buFont typeface="Wingdings 2" pitchFamily="18" charset="2"/>
              <a:buNone/>
            </a:pPr>
            <a:endParaRPr lang="en-US" altLang="ko-KR" sz="2000" dirty="0" smtClean="0"/>
          </a:p>
        </p:txBody>
      </p:sp>
      <p:graphicFrame>
        <p:nvGraphicFramePr>
          <p:cNvPr id="119880" name="Group 7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98590682"/>
              </p:ext>
            </p:extLst>
          </p:nvPr>
        </p:nvGraphicFramePr>
        <p:xfrm>
          <a:off x="251520" y="2032397"/>
          <a:ext cx="8642350" cy="4852987"/>
        </p:xfrm>
        <a:graphic>
          <a:graphicData uri="http://schemas.openxmlformats.org/drawingml/2006/table">
            <a:tbl>
              <a:tblPr/>
              <a:tblGrid>
                <a:gridCol w="1346200"/>
                <a:gridCol w="7296150"/>
              </a:tblGrid>
              <a:tr h="365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Procedure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Description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2865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Clrscr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Clear the screen and locate the cursor at the upper left corner.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65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Crlf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Write an end of line sequence to standard output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6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DumpMem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Writes a block of memory to standard output in hexadecimal.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ESI=starting address, ECX=number of unit, EBX=unit size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(1=byte,2=word,4=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doubleword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).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6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Gotoxy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Locate the cursor at a specified row and column on the screen. Input: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DH = row (0-24), DL =column (0-79).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6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RandomRange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Generate a pseudorandom integer in EAX between 0 and n-1. 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Input: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EAX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 contains n.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6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Random32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Generate a 32-bit pseudorandom integer in the range 0 to 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FFFFFFFFh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. 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Output:EAX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 contains the number.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6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Randomize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Automatically seed random number generator with a random value, based on the current time of day.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6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ReadInt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Reads a 32-bit signed integer from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standard input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and returns the value in EAX. Output: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EAX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 contains the value.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2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ReadChar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Reads a single character from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standard input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.  Output: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AL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 contains returned character.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16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ReadHex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Read a 32-bit hexadecimal integer from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standard input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. Output: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EAX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contains 32-bit hexadecimal integer. 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26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CRLF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A17F3FB5-0236-4582-B421-B997C03DCB54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5832648" cy="437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4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CS5-</a:t>
            </a:r>
            <a:fld id="{1148F6D2-C1F5-4DDB-885E-DB3D4228036D}" type="slidenum">
              <a:rPr kumimoji="0" lang="en-US" altLang="ko-KR" smtClean="0"/>
              <a:pPr eaLnBrk="1" hangingPunct="1"/>
              <a:t>9</a:t>
            </a:fld>
            <a:endParaRPr kumimoji="0" lang="en-US" altLang="ko-KR" smtClean="0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328"/>
            <a:ext cx="8153400" cy="117042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smtClean="0"/>
              <a:t>The Book’s Link Library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277" y="1268760"/>
            <a:ext cx="8231187" cy="5048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ko-KR" dirty="0" smtClean="0"/>
              <a:t>Selected Procedures in the Book’s Link Library (cont.)</a:t>
            </a:r>
          </a:p>
        </p:txBody>
      </p:sp>
      <p:graphicFrame>
        <p:nvGraphicFramePr>
          <p:cNvPr id="121973" name="Group 11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42281828"/>
              </p:ext>
            </p:extLst>
          </p:nvPr>
        </p:nvGraphicFramePr>
        <p:xfrm>
          <a:off x="179512" y="1772816"/>
          <a:ext cx="8569325" cy="4992690"/>
        </p:xfrm>
        <a:graphic>
          <a:graphicData uri="http://schemas.openxmlformats.org/drawingml/2006/table">
            <a:tbl>
              <a:tblPr/>
              <a:tblGrid>
                <a:gridCol w="1654175"/>
                <a:gridCol w="6915150"/>
              </a:tblGrid>
              <a:tr h="749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ReadString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Read a string of characters from standard input and store them in a null-terminated string. Input: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EDX points to the string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ECX=maximum character count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. Output: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EAX= number of characters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typed.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0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SetTextColor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Sets the foreground and background colors of all subsequent text output to the console.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EAX contains desired color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.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0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WaitMsg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Displays the message “Press [Enter] to continue…”, and waits for the user to press the Enter key. It has no input and output parameters.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0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WriteBin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Write an unsigned 32-bit integer to standard output in ASCII binary format.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EAX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contains integer to display.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0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WriteChar 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Write a single character to standard output. Input: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AL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contains the character.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0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WriteDec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Write 32-bit unsigned integer to standard output in decimal format. Input: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EAX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 contains integer to display.  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0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WriteHex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Write 32-bit unsigned integer to standard output in 8-digit hexadecimal format. Input: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EAX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contains integer to display. 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0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WriteInt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Write a signed 32-bit integer to standard output in decimal format. Input :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EAX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=the integer to display.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0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WriteString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Write a null-terminated string to standard output. Input: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EDX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 points to the string.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68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16459</TotalTime>
  <Words>2920</Words>
  <Application>Microsoft Office PowerPoint</Application>
  <PresentationFormat>화면 슬라이드 쇼(4:3)</PresentationFormat>
  <Paragraphs>758</Paragraphs>
  <Slides>37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9" baseType="lpstr">
      <vt:lpstr>가을</vt:lpstr>
      <vt:lpstr>VISIO</vt:lpstr>
      <vt:lpstr>Chapter 5: procedures</vt:lpstr>
      <vt:lpstr>Chapter Overview</vt:lpstr>
      <vt:lpstr>Introduction</vt:lpstr>
      <vt:lpstr>Linking to an External Library</vt:lpstr>
      <vt:lpstr>Linking to an External Library</vt:lpstr>
      <vt:lpstr>The Book’s Link Library</vt:lpstr>
      <vt:lpstr>The Book’s Link Library</vt:lpstr>
      <vt:lpstr>CRLF</vt:lpstr>
      <vt:lpstr>The Book’s Link Library</vt:lpstr>
      <vt:lpstr>Example 1</vt:lpstr>
      <vt:lpstr>Example 2</vt:lpstr>
      <vt:lpstr>Example 2a</vt:lpstr>
      <vt:lpstr>Example 3</vt:lpstr>
      <vt:lpstr>Example 4</vt:lpstr>
      <vt:lpstr>Example 5</vt:lpstr>
      <vt:lpstr>Example 6</vt:lpstr>
      <vt:lpstr>Sample Program : TestLib.asm</vt:lpstr>
      <vt:lpstr>Sample Program : TestLib.asm</vt:lpstr>
      <vt:lpstr>STACK OPERATIONS</vt:lpstr>
      <vt:lpstr>STACK OPERATIONS</vt:lpstr>
      <vt:lpstr>PUSH and POP Instructions</vt:lpstr>
      <vt:lpstr>PUSH and POP Instructions</vt:lpstr>
      <vt:lpstr>Example : Reversing a String Stack is LIFO structure, so the string is printed in reverse </vt:lpstr>
      <vt:lpstr>PROCEDURES</vt:lpstr>
      <vt:lpstr>PROC and ENDP Directives</vt:lpstr>
      <vt:lpstr>PROC and ENDP Directives</vt:lpstr>
      <vt:lpstr>CALL and RET Instructions</vt:lpstr>
      <vt:lpstr>CALL and RET Instructions</vt:lpstr>
      <vt:lpstr>Nested Procedure Calls</vt:lpstr>
      <vt:lpstr>Local Labels and Global Labels</vt:lpstr>
      <vt:lpstr>Passing Register Arguments to Procedure</vt:lpstr>
      <vt:lpstr>Example: Summing an Integer Array</vt:lpstr>
      <vt:lpstr>Example: Summing an Integer Array</vt:lpstr>
      <vt:lpstr>Saving and Restoring Register</vt:lpstr>
      <vt:lpstr>Program Design Using Procedure </vt:lpstr>
      <vt:lpstr>Program Design Using Procedure</vt:lpstr>
      <vt:lpstr>Program Design Using Procedure</vt:lpstr>
    </vt:vector>
  </TitlesOfParts>
  <Company>병렬처리연구실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1. Introduction</dc:title>
  <dc:creator>김신덕</dc:creator>
  <cp:lastModifiedBy>Registered User</cp:lastModifiedBy>
  <cp:revision>280</cp:revision>
  <dcterms:created xsi:type="dcterms:W3CDTF">2000-02-11T06:42:51Z</dcterms:created>
  <dcterms:modified xsi:type="dcterms:W3CDTF">2015-04-23T03:55:10Z</dcterms:modified>
</cp:coreProperties>
</file>