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56" r:id="rId2"/>
    <p:sldId id="412" r:id="rId3"/>
    <p:sldId id="463" r:id="rId4"/>
    <p:sldId id="413" r:id="rId5"/>
    <p:sldId id="414" r:id="rId6"/>
    <p:sldId id="454" r:id="rId7"/>
    <p:sldId id="415" r:id="rId8"/>
    <p:sldId id="455" r:id="rId9"/>
    <p:sldId id="416" r:id="rId10"/>
    <p:sldId id="417" r:id="rId11"/>
    <p:sldId id="456" r:id="rId12"/>
    <p:sldId id="418" r:id="rId13"/>
    <p:sldId id="419" r:id="rId14"/>
    <p:sldId id="457" r:id="rId15"/>
    <p:sldId id="453" r:id="rId16"/>
    <p:sldId id="421" r:id="rId17"/>
    <p:sldId id="422" r:id="rId18"/>
    <p:sldId id="423" r:id="rId19"/>
    <p:sldId id="461" r:id="rId20"/>
    <p:sldId id="424" r:id="rId21"/>
    <p:sldId id="464" r:id="rId22"/>
    <p:sldId id="425" r:id="rId23"/>
    <p:sldId id="426" r:id="rId24"/>
    <p:sldId id="427" r:id="rId25"/>
    <p:sldId id="465" r:id="rId26"/>
    <p:sldId id="428" r:id="rId27"/>
    <p:sldId id="429" r:id="rId28"/>
    <p:sldId id="466" r:id="rId29"/>
    <p:sldId id="472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71" r:id="rId38"/>
    <p:sldId id="468" r:id="rId39"/>
    <p:sldId id="470" r:id="rId40"/>
    <p:sldId id="438" r:id="rId41"/>
    <p:sldId id="467" r:id="rId42"/>
    <p:sldId id="439" r:id="rId43"/>
    <p:sldId id="473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9999"/>
    <a:srgbClr val="FFFFCC"/>
    <a:srgbClr val="69FB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864" autoAdjust="0"/>
    <p:restoredTop sz="95504" autoAdjust="0"/>
  </p:normalViewPr>
  <p:slideViewPr>
    <p:cSldViewPr>
      <p:cViewPr varScale="1">
        <p:scale>
          <a:sx n="178" d="100"/>
          <a:sy n="178" d="100"/>
        </p:scale>
        <p:origin x="123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8D693A-702A-4704-B957-2B03E2B945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1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F9885A7-DCD2-4229-B2F3-426D14311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6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9885A7-DCD2-4229-B2F3-426D14311C0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63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A0C64-28DA-4783-B82F-5C9D12CFD1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7A4C6D23-204F-4367-A879-4577F6EE5BE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E838552C-3E0D-4D3C-9529-C1D42E996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4267200" cy="5943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267200" cy="5943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CS5-</a:t>
            </a:r>
            <a:fld id="{356497AF-CD6D-4DE2-AC2E-5407D91E3E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97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63DEC-24DB-4DE5-A269-6F93E30A67A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12D08AEB-8EE5-4E2C-9135-26B7CE201F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72A05BC4-DF5C-4887-8720-7395737157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1D5A8C8E-BE81-4001-949D-69285FA30A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DF095F6F-95AF-4775-B973-5CA2B721D6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CD51BE42-CD22-45DF-B08C-A50A7E1F22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03213" y="6564313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i="1"/>
              <a:t>Computer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628800"/>
            <a:ext cx="6840760" cy="182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Chapter </a:t>
            </a:r>
            <a:r>
              <a:rPr lang="en-US" altLang="ko-KR" dirty="0" smtClean="0">
                <a:ea typeface="굴림" charset="-127"/>
              </a:rPr>
              <a:t>6: conditional processing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933056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Computer Systems (CSI2107-02)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YONSEI UNIVERSITY</a:t>
            </a:r>
          </a:p>
          <a:p>
            <a:pPr eaLnBrk="1" hangingPunct="1"/>
            <a:r>
              <a:rPr lang="en-US" altLang="ko-KR" dirty="0" smtClean="0"/>
              <a:t>Spring 2015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86000" y="60270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(Courtesy of Prof. Shin-Dug Kim in YU</a:t>
            </a:r>
          </a:p>
          <a:p>
            <a:r>
              <a:rPr lang="en-US" altLang="ko-KR" dirty="0" smtClean="0"/>
              <a:t>and Textbook Author)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F2377E54-3472-4FB3-854B-068B55900971}" type="slidenum">
              <a:rPr kumimoji="0" lang="en-US" altLang="ko-KR"/>
              <a:pPr eaLnBrk="1" hangingPunct="1"/>
              <a:t>10</a:t>
            </a:fld>
            <a:endParaRPr kumimoji="0"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OR Instruction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153400" cy="386142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Boolean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place the result in the </a:t>
            </a:r>
            <a:r>
              <a:rPr lang="en-US" altLang="ko-KR" u="sng" dirty="0" smtClean="0"/>
              <a:t>1st operand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ko-KR" sz="9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5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OR </a:t>
            </a:r>
            <a:r>
              <a:rPr lang="en-US" altLang="ko-KR" sz="15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reg,reg</a:t>
            </a:r>
            <a:r>
              <a:rPr lang="en-US" altLang="ko-KR" sz="15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   OR </a:t>
            </a:r>
            <a:r>
              <a:rPr lang="en-US" altLang="ko-KR" sz="15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reg,mem</a:t>
            </a:r>
            <a:r>
              <a:rPr lang="en-US" altLang="ko-KR" sz="15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 OR </a:t>
            </a:r>
            <a:r>
              <a:rPr lang="en-US" altLang="ko-KR" sz="15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reg,imm</a:t>
            </a:r>
            <a:r>
              <a:rPr lang="en-US" altLang="ko-KR" sz="15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			          OR </a:t>
            </a:r>
            <a:r>
              <a:rPr lang="en-US" altLang="ko-KR" sz="15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mem,reg</a:t>
            </a:r>
            <a:r>
              <a:rPr lang="en-US" altLang="ko-KR" sz="15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 OR </a:t>
            </a:r>
            <a:r>
              <a:rPr lang="en-US" altLang="ko-KR" sz="15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mem,imm</a:t>
            </a:r>
            <a:endParaRPr lang="en-US" altLang="ko-KR" sz="1500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/>
              <a:t>Reg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mem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imm</a:t>
            </a:r>
            <a:r>
              <a:rPr lang="en-US" altLang="ko-KR" dirty="0" smtClean="0"/>
              <a:t> are 8, 16, or 32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Applied rules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If both bits are 0, the result bit is 0 &amp; Otherwise, the result bit is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Affected flags : Overflow, Sign, Zero, Parity, Carry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Example: OR 3Bh with 0Fh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 al,00111011b	;3Bh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OR   al,00001111b	;AL=3Fh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17827"/>
              </p:ext>
            </p:extLst>
          </p:nvPr>
        </p:nvGraphicFramePr>
        <p:xfrm>
          <a:off x="1043608" y="5301208"/>
          <a:ext cx="4191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VISIO" r:id="rId3" imgW="2633040" imgH="732600" progId="Visio.Drawing.6">
                  <p:embed/>
                </p:oleObj>
              </mc:Choice>
              <mc:Fallback>
                <p:oleObj name="VISIO" r:id="rId3" imgW="2633040" imgH="732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1043608" y="5301208"/>
                        <a:ext cx="4191000" cy="1333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09119"/>
            <a:ext cx="1872208" cy="230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F2377E54-3472-4FB3-854B-068B55900971}" type="slidenum">
              <a:rPr kumimoji="0" lang="en-US" altLang="ko-KR"/>
              <a:pPr eaLnBrk="1" hangingPunct="1"/>
              <a:t>11</a:t>
            </a:fld>
            <a:endParaRPr kumimoji="0"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OR Instruction (Decimal to ASCII)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 smtClean="0"/>
              <a:t>Convert a single decimal digit to ASCII by setting </a:t>
            </a:r>
            <a:r>
              <a:rPr lang="en-US" altLang="ko-KR" u="sng" dirty="0" smtClean="0"/>
              <a:t>bits 4 and 5</a:t>
            </a:r>
            <a:endParaRPr lang="en-US" altLang="ko-KR" dirty="0" smtClean="0"/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latin typeface="Verdana" pitchFamily="34" charset="0"/>
                <a:ea typeface="굴림" charset="-127"/>
              </a:rPr>
              <a:t>Binary value: 00000</a:t>
            </a:r>
            <a:r>
              <a:rPr lang="en-US" altLang="ko-KR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1</a:t>
            </a:r>
            <a:r>
              <a:rPr lang="en-US" altLang="ko-KR" dirty="0" smtClean="0">
                <a:latin typeface="Verdana" pitchFamily="34" charset="0"/>
                <a:ea typeface="굴림" charset="-127"/>
              </a:rPr>
              <a:t>0</a:t>
            </a:r>
            <a:r>
              <a:rPr lang="en-US" altLang="ko-KR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1</a:t>
            </a:r>
            <a:r>
              <a:rPr lang="en-US" altLang="ko-KR" dirty="0" smtClean="0">
                <a:latin typeface="Verdana" pitchFamily="34" charset="0"/>
                <a:ea typeface="굴림" charset="-127"/>
              </a:rPr>
              <a:t> (05h)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latin typeface="Verdana" pitchFamily="34" charset="0"/>
                <a:ea typeface="굴림" charset="-127"/>
              </a:rPr>
              <a:t>Boolean OR : 00</a:t>
            </a:r>
            <a:r>
              <a:rPr lang="en-US" altLang="ko-KR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11</a:t>
            </a:r>
            <a:r>
              <a:rPr lang="en-US" altLang="ko-KR" dirty="0" smtClean="0">
                <a:latin typeface="Verdana" pitchFamily="34" charset="0"/>
                <a:ea typeface="굴림" charset="-127"/>
              </a:rPr>
              <a:t>0000 (30h)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latin typeface="Verdana" pitchFamily="34" charset="0"/>
                <a:ea typeface="굴림" charset="-127"/>
              </a:rPr>
              <a:t>			  ------------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latin typeface="Verdana" pitchFamily="34" charset="0"/>
                <a:ea typeface="굴림" charset="-127"/>
              </a:rPr>
              <a:t>Result:	  00110101 (35h)	</a:t>
            </a:r>
            <a:r>
              <a:rPr lang="en-US" altLang="ko-KR" dirty="0" smtClean="0">
                <a:latin typeface="Times New Roman" pitchFamily="18" charset="0"/>
                <a:ea typeface="굴림" charset="-127"/>
              </a:rPr>
              <a:t>‘</a:t>
            </a:r>
            <a:r>
              <a:rPr lang="en-US" altLang="ko-KR" dirty="0" smtClean="0">
                <a:latin typeface="Verdana" pitchFamily="34" charset="0"/>
                <a:ea typeface="굴림" charset="-127"/>
              </a:rPr>
              <a:t>5</a:t>
            </a:r>
            <a:r>
              <a:rPr lang="en-US" altLang="ko-KR" dirty="0" smtClean="0">
                <a:latin typeface="Times New Roman" pitchFamily="18" charset="0"/>
                <a:ea typeface="굴림" charset="-127"/>
              </a:rPr>
              <a:t>’</a:t>
            </a:r>
            <a:endParaRPr lang="en-US" altLang="ko-KR" dirty="0" smtClean="0">
              <a:latin typeface="Verdana" pitchFamily="34" charset="0"/>
              <a:ea typeface="굴림" charset="-127"/>
            </a:endParaRP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dirty="0" smtClean="0">
                <a:latin typeface="Verdana" pitchFamily="34" charset="0"/>
                <a:ea typeface="굴림" charset="-127"/>
              </a:rPr>
              <a:t>Assembly code : 	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 dl, 5	;binary value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		OR    dl, 30h	;convert to ASCII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B5F7B1BB-8338-4240-B250-D2015885C9B4}" type="slidenum">
              <a:rPr kumimoji="0" lang="en-US" altLang="ko-KR"/>
              <a:pPr eaLnBrk="1" hangingPunct="1"/>
              <a:t>12</a:t>
            </a:fld>
            <a:endParaRPr kumimoji="0"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OR Instruction (Sign or Value)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dirty="0" smtClean="0"/>
              <a:t>Checking the Sign or Value</a:t>
            </a:r>
          </a:p>
          <a:p>
            <a:pPr lvl="1" eaLnBrk="1" hangingPunct="1"/>
            <a:r>
              <a:rPr lang="en-US" altLang="ko-KR" dirty="0" smtClean="0"/>
              <a:t>A number </a:t>
            </a:r>
            <a:r>
              <a:rPr lang="en-US" altLang="ko-KR" dirty="0" err="1" smtClean="0"/>
              <a:t>ORed</a:t>
            </a:r>
            <a:r>
              <a:rPr lang="en-US" altLang="ko-KR" dirty="0" smtClean="0"/>
              <a:t> with itself does </a:t>
            </a:r>
            <a:r>
              <a:rPr lang="en-US" altLang="ko-KR" u="sng" dirty="0" smtClean="0"/>
              <a:t>not change</a:t>
            </a:r>
            <a:r>
              <a:rPr lang="en-US" altLang="ko-KR" dirty="0" smtClean="0"/>
              <a:t>, but the </a:t>
            </a:r>
            <a:r>
              <a:rPr lang="en-US" altLang="ko-KR" u="sng" dirty="0" smtClean="0"/>
              <a:t>flags affected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OR al, al</a:t>
            </a:r>
          </a:p>
          <a:p>
            <a:pPr lvl="2" eaLnBrk="1" hangingPunct="1"/>
            <a:r>
              <a:rPr lang="en-US" altLang="ko-KR" dirty="0" smtClean="0"/>
              <a:t>Affected flags : Overflow, Sign, Zero, Parity, Carry</a:t>
            </a:r>
          </a:p>
          <a:p>
            <a:pPr lvl="2"/>
            <a:r>
              <a:rPr lang="en-US" altLang="ko-KR" dirty="0" smtClean="0"/>
              <a:t>If ZF=1, AL=0; </a:t>
            </a:r>
          </a:p>
          <a:p>
            <a:pPr lvl="2"/>
            <a:r>
              <a:rPr lang="en-US" altLang="ko-KR" dirty="0" smtClean="0"/>
              <a:t>if SF=1, AL&lt;0; </a:t>
            </a:r>
          </a:p>
          <a:p>
            <a:pPr lvl="2"/>
            <a:r>
              <a:rPr lang="en-US" altLang="ko-KR" dirty="0" smtClean="0"/>
              <a:t>if ZF=0 and SF=0, AL&gt;0;</a:t>
            </a:r>
          </a:p>
          <a:p>
            <a:pPr lvl="1"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80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0B13F768-4DA5-487C-92BD-5108319BF4B1}" type="slidenum">
              <a:rPr kumimoji="0" lang="en-US" altLang="ko-KR"/>
              <a:pPr eaLnBrk="1" hangingPunct="1"/>
              <a:t>13</a:t>
            </a:fld>
            <a:endParaRPr kumimoji="0"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XOR Instruction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Boolean </a:t>
            </a:r>
            <a:r>
              <a:rPr lang="en-US" altLang="ko-KR" b="1" dirty="0" smtClean="0"/>
              <a:t>exclusive OR</a:t>
            </a:r>
            <a:r>
              <a:rPr lang="en-US" altLang="ko-KR" dirty="0" smtClean="0"/>
              <a:t> operation 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XOR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reg,reg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XOR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reg,mem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XOR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reg,imm</a:t>
            </a: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XOR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mem,reg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XOR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mem,imm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ko-KR" dirty="0" err="1" smtClean="0"/>
              <a:t>Reg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mem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immed</a:t>
            </a:r>
            <a:r>
              <a:rPr lang="en-US" altLang="ko-KR" dirty="0" smtClean="0"/>
              <a:t> are 8, 16, or 32 bits</a:t>
            </a:r>
          </a:p>
          <a:p>
            <a:pPr lvl="2" eaLnBrk="1" hangingPunct="1"/>
            <a:r>
              <a:rPr lang="en-US" altLang="ko-KR" dirty="0" smtClean="0"/>
              <a:t>Operands must be the same size</a:t>
            </a:r>
          </a:p>
          <a:p>
            <a:pPr lvl="2" eaLnBrk="1" hangingPunct="1"/>
            <a:r>
              <a:rPr lang="en-US" altLang="ko-KR" dirty="0" smtClean="0"/>
              <a:t>Only one operand can be a memory operand</a:t>
            </a:r>
          </a:p>
          <a:p>
            <a:pPr lvl="1" eaLnBrk="1" hangingPunct="1"/>
            <a:r>
              <a:rPr lang="en-US" altLang="ko-KR" dirty="0" smtClean="0"/>
              <a:t>Applied rules</a:t>
            </a:r>
          </a:p>
          <a:p>
            <a:pPr lvl="2" eaLnBrk="1" hangingPunct="1"/>
            <a:r>
              <a:rPr lang="en-US" altLang="ko-KR" dirty="0" smtClean="0">
                <a:solidFill>
                  <a:srgbClr val="FF0000"/>
                </a:solidFill>
              </a:rPr>
              <a:t>If both bits are the </a:t>
            </a:r>
            <a:r>
              <a:rPr lang="en-US" altLang="ko-KR" u="sng" dirty="0" smtClean="0">
                <a:solidFill>
                  <a:srgbClr val="FF0000"/>
                </a:solidFill>
              </a:rPr>
              <a:t>same, the result bit is 0</a:t>
            </a:r>
          </a:p>
          <a:p>
            <a:pPr lvl="2" eaLnBrk="1" hangingPunct="1"/>
            <a:r>
              <a:rPr lang="en-US" altLang="ko-KR" dirty="0" smtClean="0">
                <a:solidFill>
                  <a:srgbClr val="FF0000"/>
                </a:solidFill>
              </a:rPr>
              <a:t>Otherwise, the result bit is 1</a:t>
            </a:r>
          </a:p>
          <a:p>
            <a:pPr lvl="2" eaLnBrk="1" hangingPunct="1"/>
            <a:endParaRPr lang="en-US" altLang="ko-KR" dirty="0">
              <a:solidFill>
                <a:srgbClr val="FF0000"/>
              </a:solidFill>
            </a:endParaRPr>
          </a:p>
          <a:p>
            <a:pPr lvl="2" eaLnBrk="1" hangingPunct="1"/>
            <a:endParaRPr lang="en-US" altLang="ko-KR" dirty="0" smtClean="0">
              <a:solidFill>
                <a:srgbClr val="FF0000"/>
              </a:solidFill>
            </a:endParaRPr>
          </a:p>
          <a:p>
            <a:pPr lvl="2" eaLnBrk="1" hangingPunct="1"/>
            <a:endParaRPr lang="en-US" altLang="ko-KR" dirty="0">
              <a:solidFill>
                <a:srgbClr val="FF0000"/>
              </a:solidFill>
            </a:endParaRPr>
          </a:p>
          <a:p>
            <a:pPr lvl="2" eaLnBrk="1" hangingPunct="1"/>
            <a:endParaRPr lang="en-US" altLang="ko-KR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dirty="0" smtClean="0"/>
              <a:t>Affected flags : Overflow, Sign, Zero, Parity, Carry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17032"/>
            <a:ext cx="162083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6408"/>
              </p:ext>
            </p:extLst>
          </p:nvPr>
        </p:nvGraphicFramePr>
        <p:xfrm>
          <a:off x="1547664" y="4537224"/>
          <a:ext cx="4648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VISIO" r:id="rId4" imgW="2633040" imgH="732600" progId="Visio.Drawing.6">
                  <p:embed/>
                </p:oleObj>
              </mc:Choice>
              <mc:Fallback>
                <p:oleObj name="VISIO" r:id="rId4" imgW="2633040" imgH="732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37224"/>
                        <a:ext cx="4648200" cy="1292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0B13F768-4DA5-487C-92BD-5108319BF4B1}" type="slidenum">
              <a:rPr kumimoji="0" lang="en-US" altLang="ko-KR"/>
              <a:pPr eaLnBrk="1" hangingPunct="1"/>
              <a:t>14</a:t>
            </a:fld>
            <a:endParaRPr kumimoji="0"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XOR Instruction (Checking the parity)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dirty="0" smtClean="0"/>
              <a:t>Check the Parity Flag by </a:t>
            </a:r>
            <a:r>
              <a:rPr lang="en-US" altLang="ko-KR" dirty="0" err="1" smtClean="0"/>
              <a:t>XORing</a:t>
            </a:r>
            <a:r>
              <a:rPr lang="en-US" altLang="ko-KR" dirty="0" smtClean="0"/>
              <a:t> a number with zero </a:t>
            </a:r>
          </a:p>
          <a:p>
            <a:pPr lvl="1" eaLnBrk="1" hangingPunct="1"/>
            <a:r>
              <a:rPr lang="en-US" altLang="ko-KR" dirty="0" smtClean="0"/>
              <a:t>An effective way to check the parity of the number without changing its value</a:t>
            </a:r>
          </a:p>
          <a:p>
            <a:pPr lvl="1" eaLnBrk="1" hangingPunct="1"/>
            <a:r>
              <a:rPr lang="en-US" altLang="ko-KR" dirty="0" smtClean="0"/>
              <a:t>Example: checking the parity flag</a:t>
            </a:r>
            <a:endParaRPr lang="en-US" altLang="ko-KR" sz="1600" dirty="0" smtClean="0"/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dirty="0" smtClean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   al,10110101b    ;5 bits = odd parity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XOR   al,0                   ;parity flag clear (PO)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MOV   al,11001100b    ;4 bits = even parity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XOR   al,0	              ;parity flag set   (PE)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dirty="0"/>
              <a:t>16-bit parity : check the parity of 16-bit register by performing an exclusive-OR between the upper and lower bytes:</a:t>
            </a:r>
          </a:p>
          <a:p>
            <a:pPr lvl="2"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    MOV  ax</a:t>
            </a: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, 64c1h          ;0110  0100  1100  0001</a:t>
            </a:r>
          </a:p>
          <a:p>
            <a:pPr lvl="2"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 XOR   </a:t>
            </a: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ah,  al               ;Parity flag set  (PE)</a:t>
            </a:r>
          </a:p>
          <a:p>
            <a:pPr eaLnBrk="1" hangingPunct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279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0B13F768-4DA5-487C-92BD-5108319BF4B1}" type="slidenum">
              <a:rPr kumimoji="0" lang="en-US" altLang="ko-KR"/>
              <a:pPr eaLnBrk="1" hangingPunct="1"/>
              <a:t>15</a:t>
            </a:fld>
            <a:endParaRPr kumimoji="0"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NOT Instruction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5000"/>
            </a:pP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NOT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instruction toggles all bits in an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operand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</a:rPr>
              <a:t>NOT </a:t>
            </a:r>
            <a:r>
              <a:rPr lang="en-US" altLang="ko-KR" sz="1600" dirty="0" err="1">
                <a:solidFill>
                  <a:srgbClr val="002060"/>
                </a:solidFill>
                <a:latin typeface="Verdana" pitchFamily="34" charset="0"/>
              </a:rPr>
              <a:t>reg</a:t>
            </a:r>
            <a:r>
              <a:rPr lang="en-US" altLang="ko-KR" sz="1600" dirty="0">
                <a:solidFill>
                  <a:srgbClr val="002060"/>
                </a:solidFill>
                <a:latin typeface="Verdana" pitchFamily="34" charset="0"/>
              </a:rPr>
              <a:t>      NOT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</a:rPr>
              <a:t>mem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SzPct val="95000"/>
            </a:pPr>
            <a:r>
              <a:rPr lang="en-US" altLang="ko-KR" sz="20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The 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result is called </a:t>
            </a:r>
            <a:r>
              <a:rPr lang="en-US" altLang="ko-KR" sz="2000" i="1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one’s </a:t>
            </a:r>
            <a:r>
              <a:rPr lang="en-US" altLang="ko-KR" sz="2000" i="1" dirty="0" smtClean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complement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95000"/>
            </a:pPr>
            <a:r>
              <a:rPr lang="en-US" altLang="ko-KR" sz="20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NEG is TWO’s complement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95000"/>
            </a:pPr>
            <a:r>
              <a:rPr lang="en-US" altLang="ko-KR" sz="20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Affected flags: no flags are affected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95000"/>
            </a:pPr>
            <a:r>
              <a:rPr lang="en-US" altLang="ko-KR" sz="20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Example:</a:t>
            </a:r>
            <a:endParaRPr lang="en-US" altLang="ko-KR" sz="20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Verdana" pitchFamily="34" charset="0"/>
              </a:rPr>
              <a:t> 	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</a:rPr>
              <a:t>MOV al,11110000b	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</a:rPr>
              <a:t>	NOT  al	             ;AL = 00001111b</a:t>
            </a:r>
          </a:p>
          <a:p>
            <a:pPr>
              <a:buNone/>
            </a:pPr>
            <a:endParaRPr lang="en-US" altLang="ko-KR" sz="2400" dirty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361434"/>
              </p:ext>
            </p:extLst>
          </p:nvPr>
        </p:nvGraphicFramePr>
        <p:xfrm>
          <a:off x="1468884" y="5229200"/>
          <a:ext cx="3962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VISIO" r:id="rId3" imgW="2318400" imgH="575640" progId="Visio.Drawing.6">
                  <p:embed/>
                </p:oleObj>
              </mc:Choice>
              <mc:Fallback>
                <p:oleObj name="VISIO" r:id="rId3" imgW="2318400" imgH="57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884" y="5229200"/>
                        <a:ext cx="3962400" cy="9858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47" y="4995837"/>
            <a:ext cx="12652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1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DAC19EAE-DBF2-4B98-8A1C-F56CE50D71F5}" type="slidenum">
              <a:rPr kumimoji="0" lang="en-US" altLang="ko-KR"/>
              <a:pPr eaLnBrk="1" hangingPunct="1"/>
              <a:t>16</a:t>
            </a:fld>
            <a:endParaRPr kumimoji="0"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TEST Instruction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Perform </a:t>
            </a:r>
            <a:r>
              <a:rPr lang="en-US" altLang="ko-KR" dirty="0" smtClean="0">
                <a:solidFill>
                  <a:srgbClr val="FF0000"/>
                </a:solidFill>
              </a:rPr>
              <a:t>an implied AND operation </a:t>
            </a:r>
            <a:r>
              <a:rPr lang="en-US" altLang="ko-KR" dirty="0" smtClean="0"/>
              <a:t>(sets the flags accordingly)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TEST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reg,reg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TEST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reg,mem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TEST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reg,immed</a:t>
            </a: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TEST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mem,reg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TEST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mem,immed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ko-KR" dirty="0" smtClean="0"/>
              <a:t>TEST </a:t>
            </a:r>
            <a:r>
              <a:rPr lang="en-US" altLang="ko-KR" dirty="0" smtClean="0">
                <a:solidFill>
                  <a:srgbClr val="FF0000"/>
                </a:solidFill>
              </a:rPr>
              <a:t>does not modify the destination operand</a:t>
            </a:r>
          </a:p>
          <a:p>
            <a:pPr lvl="1" eaLnBrk="1" hangingPunct="1"/>
            <a:r>
              <a:rPr lang="en-US" altLang="ko-KR" dirty="0" smtClean="0"/>
              <a:t>If matching bit positions are set both operands, ZF=0</a:t>
            </a:r>
          </a:p>
          <a:p>
            <a:pPr lvl="1" eaLnBrk="1" hangingPunct="1"/>
            <a:r>
              <a:rPr lang="en-US" altLang="ko-KR" dirty="0" smtClean="0"/>
              <a:t>Affected flags: Overflow, Sign, Zero, Parity, Carry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/>
            <a:r>
              <a:rPr lang="en-US" altLang="ko-KR" dirty="0" smtClean="0"/>
              <a:t>Example: Testing Multiple Bits (Suppose we want to know whether bit 0 or bit 3 is set)</a:t>
            </a:r>
            <a:endParaRPr lang="en-US" altLang="ko-KR" sz="1800" dirty="0" smtClean="0">
              <a:latin typeface="Verdana" pitchFamily="34" charset="0"/>
              <a:ea typeface="굴림" charset="-127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 smtClean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0 1 0 0 1 0 1 &lt;- input value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0 0 0 0 </a:t>
            </a:r>
            <a:r>
              <a:rPr lang="en-US" altLang="ko-KR" sz="1800" b="1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1</a:t>
            </a:r>
            <a:r>
              <a:rPr lang="en-US" altLang="ko-KR" sz="1800" b="1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0 0</a:t>
            </a:r>
            <a:r>
              <a:rPr lang="en-US" altLang="ko-KR" sz="1800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1</a:t>
            </a:r>
            <a:r>
              <a:rPr lang="en-US" altLang="ko-KR" sz="1800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&lt;- test value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0 0 0 0 0 0 0 </a:t>
            </a:r>
            <a:r>
              <a:rPr lang="en-US" altLang="ko-KR" sz="1800" b="1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1</a:t>
            </a:r>
            <a:r>
              <a:rPr lang="en-US" altLang="ko-KR" sz="1800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&lt;- result: ZF=0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0 1 0 0 1 0 0 &lt;- input value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0 0 0 0 </a:t>
            </a:r>
            <a:r>
              <a:rPr lang="en-US" altLang="ko-KR" sz="1800" b="1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1</a:t>
            </a:r>
            <a:r>
              <a:rPr lang="en-US" altLang="ko-KR" sz="1800" b="1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0 0</a:t>
            </a:r>
            <a:r>
              <a:rPr lang="en-US" altLang="ko-KR" sz="1800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1</a:t>
            </a:r>
            <a:r>
              <a:rPr lang="en-US" altLang="ko-KR" sz="1800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&lt;- test value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0 0 0 0 0 0 0 &lt;- result: ZF=1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 smtClean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4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81A43CA6-36CC-4ABC-AE7C-18E86175E489}" type="slidenum">
              <a:rPr kumimoji="0" lang="en-US" altLang="ko-KR"/>
              <a:pPr eaLnBrk="1" hangingPunct="1"/>
              <a:t>17</a:t>
            </a:fld>
            <a:endParaRPr kumimoji="0"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CMP Instruction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396044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Performs </a:t>
            </a:r>
            <a:r>
              <a:rPr lang="en-US" altLang="ko-KR" dirty="0" smtClean="0">
                <a:solidFill>
                  <a:srgbClr val="FF0000"/>
                </a:solidFill>
              </a:rPr>
              <a:t>an </a:t>
            </a:r>
            <a:r>
              <a:rPr lang="en-US" altLang="ko-KR" u="sng" dirty="0" smtClean="0">
                <a:solidFill>
                  <a:srgbClr val="FF0000"/>
                </a:solidFill>
              </a:rPr>
              <a:t>implied subtraction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of a source operand from a destination operand (</a:t>
            </a:r>
            <a:r>
              <a:rPr lang="en-US" altLang="ko-KR" dirty="0" smtClean="0">
                <a:solidFill>
                  <a:srgbClr val="FF0000"/>
                </a:solidFill>
              </a:rPr>
              <a:t>neither operand is modified</a:t>
            </a:r>
            <a:r>
              <a:rPr lang="en-US" altLang="ko-KR" dirty="0" smtClean="0"/>
              <a:t>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reg,reg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CMP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reg,mem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CMP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reg,immed</a:t>
            </a: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mem,reg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CMP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mem,immed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ko-KR" dirty="0" smtClean="0"/>
              <a:t>Segment register </a:t>
            </a:r>
            <a:r>
              <a:rPr lang="en-US" altLang="ko-KR" u="sng" dirty="0" smtClean="0"/>
              <a:t>cannot be used</a:t>
            </a:r>
          </a:p>
          <a:p>
            <a:pPr lvl="1" eaLnBrk="1" hangingPunct="1"/>
            <a:r>
              <a:rPr lang="en-US" altLang="ko-KR" dirty="0" smtClean="0"/>
              <a:t>Affected flags: Overflow, Sign, Zero, Parity, Carry, Auxiliary Carry</a:t>
            </a:r>
          </a:p>
          <a:p>
            <a:pPr eaLnBrk="1" hangingPunct="1"/>
            <a:r>
              <a:rPr lang="en-US" altLang="ko-KR" dirty="0" smtClean="0"/>
              <a:t>Flag conditions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When signed operands are compared, the Zero, Sign, and Overflow flags are set by the CMP instruction:</a:t>
            </a:r>
          </a:p>
          <a:p>
            <a:pPr lvl="1" eaLnBrk="1" hangingPunct="1"/>
            <a:endParaRPr lang="en-US" altLang="ko-KR" dirty="0" smtClean="0"/>
          </a:p>
        </p:txBody>
      </p:sp>
      <p:graphicFrame>
        <p:nvGraphicFramePr>
          <p:cNvPr id="2465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63163"/>
              </p:ext>
            </p:extLst>
          </p:nvPr>
        </p:nvGraphicFramePr>
        <p:xfrm>
          <a:off x="2843808" y="3284984"/>
          <a:ext cx="5132388" cy="1463040"/>
        </p:xfrm>
        <a:graphic>
          <a:graphicData uri="http://schemas.openxmlformats.org/drawingml/2006/table">
            <a:tbl>
              <a:tblPr/>
              <a:tblGrid>
                <a:gridCol w="2860675"/>
                <a:gridCol w="1085850"/>
                <a:gridCol w="1185863"/>
              </a:tblGrid>
              <a:tr h="269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CMP Results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76"/>
                        </a:gs>
                        <a:gs pos="50000">
                          <a:srgbClr val="FFCCFF"/>
                        </a:gs>
                        <a:gs pos="100000">
                          <a:srgbClr val="765E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76"/>
                        </a:gs>
                        <a:gs pos="50000">
                          <a:srgbClr val="FFCCFF"/>
                        </a:gs>
                        <a:gs pos="100000">
                          <a:srgbClr val="765E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ZF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76"/>
                        </a:gs>
                        <a:gs pos="50000">
                          <a:srgbClr val="FFCCFF"/>
                        </a:gs>
                        <a:gs pos="100000">
                          <a:srgbClr val="765E76"/>
                        </a:gs>
                      </a:gsLst>
                      <a:lin ang="5400000" scaled="1"/>
                    </a:gradFill>
                  </a:tcPr>
                </a:tc>
              </a:tr>
              <a:tr h="269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Destination &lt; 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69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Destination = 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69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Destination &gt; 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5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826"/>
              </p:ext>
            </p:extLst>
          </p:nvPr>
        </p:nvGraphicFramePr>
        <p:xfrm>
          <a:off x="2843808" y="5301208"/>
          <a:ext cx="3949700" cy="1493520"/>
        </p:xfrm>
        <a:graphic>
          <a:graphicData uri="http://schemas.openxmlformats.org/drawingml/2006/table">
            <a:tbl>
              <a:tblPr/>
              <a:tblGrid>
                <a:gridCol w="2860675"/>
                <a:gridCol w="1089025"/>
              </a:tblGrid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CMP Results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76"/>
                        </a:gs>
                        <a:gs pos="50000">
                          <a:srgbClr val="FFCCFF"/>
                        </a:gs>
                        <a:gs pos="100000">
                          <a:srgbClr val="765E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Flags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5E76"/>
                        </a:gs>
                        <a:gs pos="50000">
                          <a:srgbClr val="FFCCFF"/>
                        </a:gs>
                        <a:gs pos="100000">
                          <a:srgbClr val="765E76"/>
                        </a:gs>
                      </a:gsLst>
                      <a:lin ang="5400000" scaled="1"/>
                    </a:gra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Destination &lt; 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SF 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≠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OF</a:t>
                      </a: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Destination = 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ZF =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Destination &gt; 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SF=OF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70D92E83-9614-44F0-9F11-92C5412E8F2C}" type="slidenum">
              <a:rPr kumimoji="0" lang="en-US" altLang="ko-KR"/>
              <a:pPr eaLnBrk="1" hangingPunct="1"/>
              <a:t>18</a:t>
            </a:fld>
            <a:endParaRPr kumimoji="0"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CMP Instruction (Conditional Logic)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CMP is </a:t>
            </a:r>
            <a:r>
              <a:rPr lang="en-US" altLang="ko-KR" u="sng" dirty="0" smtClean="0"/>
              <a:t>valuable</a:t>
            </a:r>
            <a:r>
              <a:rPr lang="en-US" altLang="ko-KR" dirty="0" smtClean="0"/>
              <a:t> because it provides the basis </a:t>
            </a:r>
            <a:r>
              <a:rPr lang="en-US" altLang="ko-KR" dirty="0" smtClean="0">
                <a:solidFill>
                  <a:srgbClr val="FF0000"/>
                </a:solidFill>
              </a:rPr>
              <a:t>for most conditional logic structures</a:t>
            </a:r>
          </a:p>
          <a:p>
            <a:pPr lvl="1" eaLnBrk="1" hangingPunct="1"/>
            <a:r>
              <a:rPr lang="en-US" altLang="ko-KR" dirty="0" smtClean="0"/>
              <a:t>Example 1: Using the CMP Instruction</a:t>
            </a:r>
          </a:p>
          <a:p>
            <a:pPr lvl="2" eaLnBrk="1" hangingPunct="1"/>
            <a:endParaRPr lang="en-US" altLang="ko-KR" sz="1600" u="sng" dirty="0" smtClean="0"/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Label1: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MOV ax, 5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CMP ax, 10		;CF=1 and ZF=0 (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dest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&lt;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src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Label2: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MOV ax, 1000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MOV cx, 1000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CMP cx, ax		;ZF=1 and CF=0 (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dest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=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src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Label3: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MOV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si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, 105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CMP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si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, 0		;ZF=0 and CF=0 (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dest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&gt;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src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)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 eaLnBrk="1" hangingPunct="1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709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70D92E83-9614-44F0-9F11-92C5412E8F2C}" type="slidenum">
              <a:rPr kumimoji="0" lang="en-US" altLang="ko-KR"/>
              <a:pPr eaLnBrk="1" hangingPunct="1"/>
              <a:t>19</a:t>
            </a:fld>
            <a:endParaRPr kumimoji="0"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CMP Instruction (Conditional Logic)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/>
            <a:r>
              <a:rPr lang="en-US" altLang="ko-KR" dirty="0" smtClean="0"/>
              <a:t>Example 2: Using the CMP Instruction (signed)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Label4: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MOV al, 5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CMP al, -2	;sign flag = overflow flag = 0 (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dest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&gt;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src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Label5: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MOV al, -1</a:t>
            </a:r>
          </a:p>
          <a:p>
            <a:pPr lvl="3">
              <a:spcBef>
                <a:spcPct val="0"/>
              </a:spcBef>
              <a:buClrTx/>
              <a:buSz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CMP al, 5	;sign flag(1) </a:t>
            </a:r>
            <a:r>
              <a:rPr kumimoji="1" lang="en-US" altLang="ko-KR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≠ overflow flag(0) (</a:t>
            </a:r>
            <a:r>
              <a:rPr kumimoji="1"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</a:t>
            </a:r>
            <a:r>
              <a:rPr kumimoji="1" lang="en-US" altLang="ko-KR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&lt; </a:t>
            </a:r>
            <a:r>
              <a:rPr kumimoji="1"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kumimoji="1" lang="en-US" altLang="ko-KR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3">
              <a:spcBef>
                <a:spcPct val="0"/>
              </a:spcBef>
              <a:buClrTx/>
              <a:buSzTx/>
              <a:buNone/>
            </a:pPr>
            <a:endParaRPr lang="en-US" altLang="ko-KR" sz="18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>
              <a:spcBef>
                <a:spcPct val="0"/>
              </a:spcBef>
              <a:buClrTx/>
              <a:buSzTx/>
              <a:buNone/>
            </a:pPr>
            <a:endParaRPr lang="en-US" altLang="ko-KR" sz="18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>
              <a:spcBef>
                <a:spcPct val="0"/>
              </a:spcBef>
              <a:buClrTx/>
              <a:buSz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Label6:</a:t>
            </a:r>
            <a:endParaRPr lang="en-US" altLang="ko-KR" sz="1800" dirty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>
              <a:spcBef>
                <a:spcPct val="0"/>
              </a:spcBef>
              <a:buClrTx/>
              <a:buSzTx/>
              <a:buNone/>
            </a:pP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MOV al,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127</a:t>
            </a:r>
            <a:endParaRPr lang="en-US" altLang="ko-KR" sz="1800" dirty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>
              <a:spcBef>
                <a:spcPct val="0"/>
              </a:spcBef>
              <a:buClrTx/>
              <a:buSzTx/>
              <a:buNone/>
            </a:pP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CMP al,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-1</a:t>
            </a: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;sign flag = overflow flag =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1 </a:t>
            </a: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(</a:t>
            </a:r>
            <a:r>
              <a:rPr lang="en-US" altLang="ko-KR" sz="1800" dirty="0" err="1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dest</a:t>
            </a: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&gt; </a:t>
            </a:r>
            <a:r>
              <a:rPr lang="en-US" altLang="ko-KR" sz="1800" dirty="0" err="1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src</a:t>
            </a: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)</a:t>
            </a:r>
          </a:p>
          <a:p>
            <a:pPr lvl="3">
              <a:spcBef>
                <a:spcPct val="0"/>
              </a:spcBef>
              <a:buClrTx/>
              <a:buSzTx/>
              <a:buNone/>
            </a:pPr>
            <a:endParaRPr lang="en-US" altLang="ko-KR" sz="1800" dirty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>
              <a:spcBef>
                <a:spcPct val="0"/>
              </a:spcBef>
              <a:buClrTx/>
              <a:buSz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Label7:</a:t>
            </a:r>
            <a:endParaRPr lang="en-US" altLang="ko-KR" sz="1800" dirty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>
              <a:spcBef>
                <a:spcPct val="0"/>
              </a:spcBef>
              <a:buClrTx/>
              <a:buSzTx/>
              <a:buNone/>
            </a:pP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MOV al, -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128</a:t>
            </a:r>
            <a:endParaRPr lang="en-US" altLang="ko-KR" sz="1800" dirty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>
              <a:spcBef>
                <a:spcPct val="0"/>
              </a:spcBef>
              <a:buClrTx/>
              <a:buSzTx/>
              <a:buNone/>
            </a:pP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CMP al</a:t>
            </a:r>
            <a:r>
              <a:rPr lang="en-US" altLang="ko-KR" sz="180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1</a:t>
            </a: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;sign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flag(0) </a:t>
            </a:r>
            <a:r>
              <a:rPr kumimoji="1" lang="en-US" altLang="ko-KR" sz="1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≠ overflow </a:t>
            </a:r>
            <a:r>
              <a:rPr kumimoji="1" lang="en-US" altLang="ko-KR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flag(1) </a:t>
            </a:r>
            <a:r>
              <a:rPr kumimoji="1" lang="en-US" altLang="ko-KR" sz="1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kumimoji="1" lang="en-US" altLang="ko-KR" sz="1800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</a:t>
            </a:r>
            <a:r>
              <a:rPr kumimoji="1" lang="en-US" altLang="ko-KR" sz="1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&lt; </a:t>
            </a:r>
            <a:r>
              <a:rPr kumimoji="1" lang="en-US" altLang="ko-KR" sz="1800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kumimoji="1" lang="en-US" altLang="ko-KR" sz="1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3">
              <a:spcBef>
                <a:spcPct val="0"/>
              </a:spcBef>
              <a:buClrTx/>
              <a:buSzTx/>
              <a:buNone/>
            </a:pPr>
            <a:endParaRPr lang="en-US" altLang="ko-KR" sz="18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130CF157-9CDC-4C6E-883F-BDCF79587811}" type="slidenum">
              <a:rPr kumimoji="0" lang="en-US" altLang="ko-KR"/>
              <a:pPr eaLnBrk="1" hangingPunct="1"/>
              <a:t>2</a:t>
            </a:fld>
            <a:endParaRPr kumimoji="0" lang="en-US" altLang="ko-K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Boolean and Comparison Instructions</a:t>
            </a:r>
          </a:p>
          <a:p>
            <a:pPr eaLnBrk="1" hangingPunct="1"/>
            <a:r>
              <a:rPr lang="en-US" altLang="ko-KR" dirty="0" smtClean="0"/>
              <a:t>Conditional Jumps</a:t>
            </a:r>
          </a:p>
          <a:p>
            <a:pPr eaLnBrk="1" hangingPunct="1"/>
            <a:r>
              <a:rPr lang="en-US" altLang="ko-KR" dirty="0" smtClean="0"/>
              <a:t>Conditional Loop Instructions</a:t>
            </a:r>
          </a:p>
          <a:p>
            <a:pPr eaLnBrk="1" hangingPunct="1"/>
            <a:r>
              <a:rPr lang="en-US" altLang="ko-KR" dirty="0" smtClean="0"/>
              <a:t>Conditional Structures</a:t>
            </a:r>
          </a:p>
        </p:txBody>
      </p:sp>
    </p:spTree>
    <p:extLst>
      <p:ext uri="{BB962C8B-B14F-4D97-AF65-F5344CB8AC3E}">
        <p14:creationId xmlns:p14="http://schemas.microsoft.com/office/powerpoint/2010/main" val="14403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01E9162C-68B4-417B-9FEC-4E71E1EA5637}" type="slidenum">
              <a:rPr kumimoji="0" lang="en-US" altLang="ko-KR"/>
              <a:pPr eaLnBrk="1" hangingPunct="1"/>
              <a:t>20</a:t>
            </a:fld>
            <a:endParaRPr kumimoji="0"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Setting and Clearing Individual CPU Flags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56792"/>
            <a:ext cx="8153400" cy="530120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To set the Zero flag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AND   al , 0                 ; set Zero flag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OR     al , 1                 ; clear Zero flag</a:t>
            </a:r>
          </a:p>
          <a:p>
            <a:pPr lvl="2" eaLnBrk="1" hangingPunct="1"/>
            <a:endParaRPr lang="en-US" altLang="ko-KR" dirty="0" smtClean="0"/>
          </a:p>
          <a:p>
            <a:r>
              <a:rPr lang="en-US" altLang="ko-KR" dirty="0" smtClean="0"/>
              <a:t>To set the Sign flag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OR      al, 80h              ; set Sign flag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AND    al, 7fh              ; clear Sign flag</a:t>
            </a:r>
          </a:p>
          <a:p>
            <a:pPr lvl="2" eaLnBrk="1" hangingPunct="1"/>
            <a:endParaRPr lang="en-US" altLang="ko-KR" dirty="0" smtClean="0"/>
          </a:p>
          <a:p>
            <a:r>
              <a:rPr lang="en-US" altLang="ko-KR" dirty="0" smtClean="0"/>
              <a:t>To set the Carry flag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STC                             ; set Carry flag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CLC                             ; clear Carry flag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set the Overflow flag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MOV   al, 7fh               ; AL = +127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INC     al                      ; AL = 80h  (-128),  OF = 1 (set Overflow flag)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OR     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, 0                ; clear Overflow flag</a:t>
            </a:r>
          </a:p>
        </p:txBody>
      </p:sp>
    </p:spTree>
    <p:extLst>
      <p:ext uri="{BB962C8B-B14F-4D97-AF65-F5344CB8AC3E}">
        <p14:creationId xmlns:p14="http://schemas.microsoft.com/office/powerpoint/2010/main" val="180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Jumps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800" dirty="0">
                <a:ea typeface="굴림" charset="-127"/>
              </a:rPr>
              <a:t>Jumps Based On . . 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Specific Flags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Equality</a:t>
            </a:r>
          </a:p>
          <a:p>
            <a:pPr lvl="1"/>
            <a:r>
              <a:rPr lang="en-US" altLang="ko-KR" dirty="0" smtClean="0">
                <a:ea typeface="굴림" charset="-127"/>
              </a:rPr>
              <a:t>Unsigned Comparisons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Signed Comparisons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1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8E359F24-1316-4C50-AB8C-BFA069FD1D2D}" type="slidenum">
              <a:rPr kumimoji="0" lang="en-US" altLang="ko-KR"/>
              <a:pPr eaLnBrk="1" hangingPunct="1"/>
              <a:t>22</a:t>
            </a:fld>
            <a:endParaRPr kumimoji="0"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(Jcond) Instruction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6792"/>
            <a:ext cx="8686800" cy="518457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z="2000" dirty="0" smtClean="0"/>
              <a:t>A conditional jump when a flag condition is true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latin typeface="Verdana" pitchFamily="34" charset="0"/>
                <a:ea typeface="굴림" charset="-127"/>
              </a:rPr>
              <a:t>Syntax: </a:t>
            </a:r>
            <a:r>
              <a:rPr lang="en-US" altLang="ko-KR" sz="1400" dirty="0" err="1" smtClean="0">
                <a:latin typeface="Verdana" pitchFamily="34" charset="0"/>
                <a:ea typeface="굴림" charset="-127"/>
              </a:rPr>
              <a:t>Jcond</a:t>
            </a:r>
            <a:r>
              <a:rPr lang="en-US" altLang="ko-KR" sz="1400" dirty="0" smtClean="0">
                <a:latin typeface="Verdana" pitchFamily="34" charset="0"/>
                <a:ea typeface="굴림" charset="-127"/>
              </a:rPr>
              <a:t> destination</a:t>
            </a:r>
            <a:r>
              <a:rPr lang="en-US" altLang="ko-KR" sz="1000" dirty="0" smtClean="0">
                <a:latin typeface="Verdana" pitchFamily="34" charset="0"/>
                <a:ea typeface="굴림" charset="-127"/>
              </a:rPr>
              <a:t>	</a:t>
            </a:r>
            <a:endParaRPr lang="en-US" altLang="ko-KR" sz="1400" dirty="0" smtClean="0"/>
          </a:p>
          <a:p>
            <a:pPr eaLnBrk="1" hangingPunct="1"/>
            <a:r>
              <a:rPr lang="en-US" altLang="ko-KR" sz="2000" dirty="0" smtClean="0"/>
              <a:t>Cond : refers to a flag condition (state of one or more flags)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4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jc</a:t>
            </a:r>
            <a:r>
              <a:rPr lang="en-US" altLang="ko-KR" sz="14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;jump if Carry flag set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4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jnc</a:t>
            </a:r>
            <a:r>
              <a:rPr lang="en-US" altLang="ko-KR" sz="14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;jump if Carry flag clear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4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jz</a:t>
            </a:r>
            <a:r>
              <a:rPr lang="en-US" altLang="ko-KR" sz="14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;jump if Zero flag set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4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jnz</a:t>
            </a:r>
            <a:r>
              <a:rPr lang="en-US" altLang="ko-KR" sz="14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;jump if Zero flag clear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Using CMP</a:t>
            </a:r>
          </a:p>
          <a:p>
            <a:pPr lvl="1" eaLnBrk="1" hangingPunct="1"/>
            <a:r>
              <a:rPr lang="en-US" altLang="ko-KR" sz="1800" dirty="0" smtClean="0"/>
              <a:t>Example: CMP sets the Zero flag if AX=BX. JE jumps if ZF=1: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	</a:t>
            </a:r>
            <a:r>
              <a:rPr lang="en-US" altLang="ko-KR" sz="14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ax,5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ax,5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je      L1                      ;jump if equal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ax,5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ax,6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jl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L1                      ;jump if less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ax,5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ax,4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jg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L1                       ;jump if greater                 	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3CBA9F07-782B-4B83-AED2-0DD059064C86}" type="slidenum">
              <a:rPr kumimoji="0" lang="en-US" altLang="ko-KR"/>
              <a:pPr eaLnBrk="1" hangingPunct="1"/>
              <a:t>23</a:t>
            </a:fld>
            <a:endParaRPr kumimoji="0"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126876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/>
              <a:t>Conditional Jump (</a:t>
            </a:r>
            <a:r>
              <a:rPr lang="en-US" altLang="ko-KR" dirty="0" err="1" smtClean="0"/>
              <a:t>Jcond</a:t>
            </a:r>
            <a:r>
              <a:rPr lang="en-US" altLang="ko-KR" dirty="0" smtClean="0"/>
              <a:t>)  Instruction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84784"/>
            <a:ext cx="8304213" cy="5068416"/>
          </a:xfrm>
        </p:spPr>
        <p:txBody>
          <a:bodyPr/>
          <a:lstStyle/>
          <a:p>
            <a:r>
              <a:rPr lang="en-US" altLang="ko-KR" sz="2800" dirty="0" smtClean="0"/>
              <a:t>Types of Conditional Jump Instructions</a:t>
            </a:r>
          </a:p>
          <a:p>
            <a:pPr lvl="1" eaLnBrk="1" hangingPunct="1"/>
            <a:r>
              <a:rPr lang="en-US" altLang="ko-KR" dirty="0" smtClean="0"/>
              <a:t>4 groups of conditional jumps</a:t>
            </a:r>
          </a:p>
          <a:p>
            <a:pPr marL="1143000" lvl="2" indent="-457200" eaLnBrk="1" hangingPunct="1">
              <a:buFont typeface="+mj-lt"/>
              <a:buAutoNum type="arabicPeriod"/>
            </a:pPr>
            <a:r>
              <a:rPr lang="en-US" altLang="ko-KR" sz="2400" dirty="0" smtClean="0"/>
              <a:t>Based on specific flag values</a:t>
            </a:r>
          </a:p>
          <a:p>
            <a:pPr marL="1143000" lvl="2" indent="-457200" eaLnBrk="1" hangingPunct="1">
              <a:buFont typeface="+mj-lt"/>
              <a:buAutoNum type="arabicPeriod"/>
            </a:pPr>
            <a:r>
              <a:rPr lang="en-US" altLang="ko-KR" sz="2400" dirty="0" smtClean="0"/>
              <a:t>Based on equality between operands, or the value of (E)CX</a:t>
            </a:r>
          </a:p>
          <a:p>
            <a:pPr marL="1143000" lvl="2" indent="-457200" eaLnBrk="1" hangingPunct="1">
              <a:buFont typeface="+mj-lt"/>
              <a:buAutoNum type="arabicPeriod"/>
            </a:pPr>
            <a:r>
              <a:rPr lang="en-US" altLang="ko-KR" sz="2400" dirty="0" smtClean="0"/>
              <a:t>Based on comparisons of unsigned operands</a:t>
            </a:r>
          </a:p>
          <a:p>
            <a:pPr marL="1143000" lvl="2" indent="-457200" eaLnBrk="1" hangingPunct="1">
              <a:buFont typeface="+mj-lt"/>
              <a:buAutoNum type="arabicPeriod"/>
            </a:pPr>
            <a:r>
              <a:rPr lang="en-US" altLang="ko-KR" sz="2400" dirty="0" smtClean="0"/>
              <a:t>Based on comparisons of signed operands </a:t>
            </a:r>
          </a:p>
        </p:txBody>
      </p:sp>
    </p:spTree>
    <p:extLst>
      <p:ext uri="{BB962C8B-B14F-4D97-AF65-F5344CB8AC3E}">
        <p14:creationId xmlns:p14="http://schemas.microsoft.com/office/powerpoint/2010/main" val="36000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A3C2C9EE-EBB4-44AC-8ED8-22B928BAC539}" type="slidenum">
              <a:rPr kumimoji="0" lang="en-US" altLang="ko-KR"/>
              <a:pPr eaLnBrk="1" hangingPunct="1"/>
              <a:t>24</a:t>
            </a:fld>
            <a:endParaRPr kumimoji="0"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918648" cy="1268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1. Specific Flag Values</a:t>
            </a:r>
          </a:p>
        </p:txBody>
      </p:sp>
      <p:sp>
        <p:nvSpPr>
          <p:cNvPr id="19461" name="Text Box 74"/>
          <p:cNvSpPr txBox="1">
            <a:spLocks noChangeArrowheads="1"/>
          </p:cNvSpPr>
          <p:nvPr/>
        </p:nvSpPr>
        <p:spPr bwMode="auto">
          <a:xfrm>
            <a:off x="899592" y="2060848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2000" dirty="0">
                <a:latin typeface="Verdana" pitchFamily="34" charset="0"/>
              </a:rPr>
              <a:t>Table 3. Jumps Based on Specific Flag </a:t>
            </a:r>
            <a:r>
              <a:rPr lang="en-US" altLang="ko-KR" sz="2000" dirty="0" smtClean="0">
                <a:latin typeface="Verdana" pitchFamily="34" charset="0"/>
              </a:rPr>
              <a:t>Values</a:t>
            </a:r>
            <a:endParaRPr lang="en-US" altLang="ko-KR" sz="2000" dirty="0">
              <a:latin typeface="Verdana" pitchFamily="34" charset="0"/>
            </a:endParaRPr>
          </a:p>
        </p:txBody>
      </p:sp>
      <p:graphicFrame>
        <p:nvGraphicFramePr>
          <p:cNvPr id="31206" name="Group 48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9515988"/>
              </p:ext>
            </p:extLst>
          </p:nvPr>
        </p:nvGraphicFramePr>
        <p:xfrm>
          <a:off x="899592" y="2460958"/>
          <a:ext cx="6764337" cy="4162470"/>
        </p:xfrm>
        <a:graphic>
          <a:graphicData uri="http://schemas.openxmlformats.org/drawingml/2006/table">
            <a:tbl>
              <a:tblPr/>
              <a:tblGrid>
                <a:gridCol w="1871662"/>
                <a:gridCol w="3095625"/>
                <a:gridCol w="1797050"/>
              </a:tblGrid>
              <a:tr h="150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Flags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JZ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zero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ZF=1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0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JNZ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zero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ZF=0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JC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carry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CF=1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JNC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carry 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CF=0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JO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overflow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OF=1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JNO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overflow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OF=0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JS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signed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SF=1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0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JNS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signed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SF=0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JP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parity (even)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PF=1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JNP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parity (odd)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PF=0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4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745624"/>
              </p:ext>
            </p:extLst>
          </p:nvPr>
        </p:nvGraphicFramePr>
        <p:xfrm>
          <a:off x="904007" y="2460958"/>
          <a:ext cx="6764337" cy="4162470"/>
        </p:xfrm>
        <a:graphic>
          <a:graphicData uri="http://schemas.openxmlformats.org/drawingml/2006/table">
            <a:tbl>
              <a:tblPr/>
              <a:tblGrid>
                <a:gridCol w="1871662"/>
                <a:gridCol w="3095625"/>
                <a:gridCol w="1797050"/>
              </a:tblGrid>
              <a:tr h="150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Flags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JZ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0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JNZ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JC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JNC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JO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JNO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JS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0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JNS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JP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JNP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3CBA9F07-782B-4B83-AED2-0DD059064C86}" type="slidenum">
              <a:rPr kumimoji="0" lang="en-US" altLang="ko-KR"/>
              <a:pPr eaLnBrk="1" hangingPunct="1"/>
              <a:t>25</a:t>
            </a:fld>
            <a:endParaRPr kumimoji="0"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918648" cy="1268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2. Equality</a:t>
            </a:r>
          </a:p>
        </p:txBody>
      </p:sp>
      <p:sp>
        <p:nvSpPr>
          <p:cNvPr id="18437" name="Text Box 179"/>
          <p:cNvSpPr txBox="1">
            <a:spLocks noChangeArrowheads="1"/>
          </p:cNvSpPr>
          <p:nvPr/>
        </p:nvSpPr>
        <p:spPr bwMode="auto">
          <a:xfrm>
            <a:off x="1043608" y="1772816"/>
            <a:ext cx="4502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Verdana" pitchFamily="34" charset="0"/>
              </a:rPr>
              <a:t>Table 2. Jumps Based on Equality</a:t>
            </a:r>
          </a:p>
        </p:txBody>
      </p:sp>
      <p:graphicFrame>
        <p:nvGraphicFramePr>
          <p:cNvPr id="29899" name="Group 20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5198152"/>
              </p:ext>
            </p:extLst>
          </p:nvPr>
        </p:nvGraphicFramePr>
        <p:xfrm>
          <a:off x="1043608" y="2204864"/>
          <a:ext cx="6553795" cy="1904310"/>
        </p:xfrm>
        <a:graphic>
          <a:graphicData uri="http://schemas.openxmlformats.org/drawingml/2006/table">
            <a:tbl>
              <a:tblPr/>
              <a:tblGrid>
                <a:gridCol w="1483564"/>
                <a:gridCol w="5070231"/>
              </a:tblGrid>
              <a:tr h="403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5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equal (if op1 = op2)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3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equal (if op1 not &lt;&gt; op2)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55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JCXZ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CX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55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JECXZ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ECX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432053"/>
              </p:ext>
            </p:extLst>
          </p:nvPr>
        </p:nvGraphicFramePr>
        <p:xfrm>
          <a:off x="1043608" y="2204864"/>
          <a:ext cx="6553795" cy="1904310"/>
        </p:xfrm>
        <a:graphic>
          <a:graphicData uri="http://schemas.openxmlformats.org/drawingml/2006/table">
            <a:tbl>
              <a:tblPr/>
              <a:tblGrid>
                <a:gridCol w="1483564"/>
                <a:gridCol w="5070231"/>
              </a:tblGrid>
              <a:tr h="403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5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3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55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JCXZ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55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JECXZ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E5B72751-8172-4769-9460-5AB482481815}" type="slidenum">
              <a:rPr kumimoji="0" lang="en-US" altLang="ko-KR"/>
              <a:pPr eaLnBrk="1" hangingPunct="1"/>
              <a:t>26</a:t>
            </a:fld>
            <a:endParaRPr kumimoji="0" lang="en-US" altLang="ko-KR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918648" cy="1268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3. Unsigned Comparisons</a:t>
            </a:r>
          </a:p>
        </p:txBody>
      </p:sp>
      <p:sp>
        <p:nvSpPr>
          <p:cNvPr id="20485" name="Text Box 82"/>
          <p:cNvSpPr txBox="1">
            <a:spLocks noChangeArrowheads="1"/>
          </p:cNvSpPr>
          <p:nvPr/>
        </p:nvSpPr>
        <p:spPr bwMode="auto">
          <a:xfrm>
            <a:off x="770732" y="1948150"/>
            <a:ext cx="64576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Verdana" pitchFamily="34" charset="0"/>
              </a:rPr>
              <a:t>Table 4. Jumps Based On </a:t>
            </a:r>
            <a:r>
              <a:rPr lang="en-US" altLang="ko-KR" sz="2000" u="sng" dirty="0">
                <a:solidFill>
                  <a:srgbClr val="FF0000"/>
                </a:solidFill>
                <a:latin typeface="Verdana" pitchFamily="34" charset="0"/>
              </a:rPr>
              <a:t>Unsigned Comparisons</a:t>
            </a:r>
          </a:p>
        </p:txBody>
      </p:sp>
      <p:graphicFrame>
        <p:nvGraphicFramePr>
          <p:cNvPr id="52377" name="Group 15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8867575"/>
              </p:ext>
            </p:extLst>
          </p:nvPr>
        </p:nvGraphicFramePr>
        <p:xfrm>
          <a:off x="764804" y="2377480"/>
          <a:ext cx="7416800" cy="3896172"/>
        </p:xfrm>
        <a:graphic>
          <a:graphicData uri="http://schemas.openxmlformats.org/drawingml/2006/table">
            <a:tbl>
              <a:tblPr/>
              <a:tblGrid>
                <a:gridCol w="1679575"/>
                <a:gridCol w="573722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above (if op1&gt;op2)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below or equal (if op1 not &lt;= op2) (JA)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above or equal (if op1&gt;=op2)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below (if op1 not &lt; op2) (JAE)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3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below (if op1&lt;op2)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above or equal (if op1 not &gt;=op2) (JB)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below or equal (if op1&lt;=op2)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above (if op1 not &gt; op2) (JBE)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184412"/>
              </p:ext>
            </p:extLst>
          </p:nvPr>
        </p:nvGraphicFramePr>
        <p:xfrm>
          <a:off x="755576" y="2348880"/>
          <a:ext cx="7416800" cy="3896172"/>
        </p:xfrm>
        <a:graphic>
          <a:graphicData uri="http://schemas.openxmlformats.org/drawingml/2006/table">
            <a:tbl>
              <a:tblPr/>
              <a:tblGrid>
                <a:gridCol w="1679575"/>
                <a:gridCol w="573722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3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1B3EC273-5040-4A62-8556-415BB6983941}" type="slidenum">
              <a:rPr kumimoji="0" lang="en-US" altLang="ko-KR"/>
              <a:pPr eaLnBrk="1" hangingPunct="1"/>
              <a:t>27</a:t>
            </a:fld>
            <a:endParaRPr kumimoji="0" lang="en-US" altLang="ko-KR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93360" cy="12981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4. Signed Comparisons</a:t>
            </a:r>
          </a:p>
        </p:txBody>
      </p:sp>
      <p:graphicFrame>
        <p:nvGraphicFramePr>
          <p:cNvPr id="81959" name="Group 3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95240"/>
              </p:ext>
            </p:extLst>
          </p:nvPr>
        </p:nvGraphicFramePr>
        <p:xfrm>
          <a:off x="755576" y="2441724"/>
          <a:ext cx="7848872" cy="3757613"/>
        </p:xfrm>
        <a:graphic>
          <a:graphicData uri="http://schemas.openxmlformats.org/drawingml/2006/table">
            <a:tbl>
              <a:tblPr/>
              <a:tblGrid>
                <a:gridCol w="1778067"/>
                <a:gridCol w="6070805"/>
              </a:tblGrid>
              <a:tr h="523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81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JG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greater (if op1&gt;op2)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6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JNLE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less than or equal (if op1 not &lt;= op2) (JG)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JGE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greater than or equal (if op1&gt;=op2)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4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JNL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less (if op1 not &lt; op2) (JGE)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JL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less (if op1&lt;op2)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JNGE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greater than or equal (if op1 not &gt;=op2) (JL)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JLE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less than or equal (if op1&lt;= op2)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7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JNG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Jump if not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not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greater (if op1 not &gt; op2) (JLE)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755576" y="2020778"/>
            <a:ext cx="6149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Verdana" pitchFamily="34" charset="0"/>
              </a:rPr>
              <a:t>Table 5. Jumps Based On </a:t>
            </a:r>
            <a:r>
              <a:rPr lang="en-US" altLang="ko-KR" sz="2000" u="sng" dirty="0">
                <a:solidFill>
                  <a:srgbClr val="FF0000"/>
                </a:solidFill>
                <a:latin typeface="Verdana" pitchFamily="34" charset="0"/>
              </a:rPr>
              <a:t>Signed Comparisons</a:t>
            </a:r>
          </a:p>
        </p:txBody>
      </p:sp>
      <p:graphicFrame>
        <p:nvGraphicFramePr>
          <p:cNvPr id="6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090430"/>
              </p:ext>
            </p:extLst>
          </p:nvPr>
        </p:nvGraphicFramePr>
        <p:xfrm>
          <a:off x="755576" y="2420888"/>
          <a:ext cx="7848872" cy="3757613"/>
        </p:xfrm>
        <a:graphic>
          <a:graphicData uri="http://schemas.openxmlformats.org/drawingml/2006/table">
            <a:tbl>
              <a:tblPr/>
              <a:tblGrid>
                <a:gridCol w="1778067"/>
                <a:gridCol w="6070805"/>
              </a:tblGrid>
              <a:tr h="523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81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JG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6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JNLE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JGE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4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JNL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JL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JNGE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JLE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7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JNG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8F6CAE89-7079-4FF9-B6B1-DCA99E2F2C45}" type="slidenum">
              <a:rPr kumimoji="0" lang="en-US" altLang="ko-KR"/>
              <a:pPr eaLnBrk="1" hangingPunct="1"/>
              <a:t>28</a:t>
            </a:fld>
            <a:endParaRPr kumimoji="0"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Examples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25658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Testing Status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AND, OR, NOT, CMP, TEST for conditional jump instructions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Example: status=8bit memory operand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al,status</a:t>
            </a: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test al,00100000b	;bit 5=1 for equipment offline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jnz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EquipOffline</a:t>
            </a: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Jump to another label if either bit 0,1,or 4 is set: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al,status</a:t>
            </a: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test al,0010011b		;test bits 0,1,4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jnz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InputDataByte</a:t>
            </a:r>
            <a:endParaRPr lang="en-US" altLang="ko-KR" sz="12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Jump to a different label if bits 2,3,and 7 are all set: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al,status</a:t>
            </a: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and al,10001100b		;test bits 2,3,7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al,10001100b		;all bits set?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je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ResetMachine</a:t>
            </a: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Announcements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Quiz 2: Next Thursday at Class</a:t>
            </a:r>
          </a:p>
          <a:p>
            <a:pPr lvl="1"/>
            <a:r>
              <a:rPr lang="en-US" altLang="ko-KR" dirty="0" smtClean="0"/>
              <a:t>Chap 5. and Chap 6.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Lab: TBD</a:t>
            </a:r>
          </a:p>
          <a:p>
            <a:pPr lvl="1"/>
            <a:r>
              <a:rPr lang="en-US" altLang="ko-KR" dirty="0" smtClean="0"/>
              <a:t>Will be announced in YSCEC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Office Hours</a:t>
            </a:r>
          </a:p>
          <a:p>
            <a:pPr lvl="1"/>
            <a:r>
              <a:rPr lang="en-US" altLang="ko-KR" dirty="0" smtClean="0"/>
              <a:t>4:00 pm ~ 5:50 pm today (May 7</a:t>
            </a:r>
            <a:r>
              <a:rPr lang="en-US" altLang="ko-KR" baseline="30000" dirty="0" smtClean="0"/>
              <a:t>th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5:00 pm ~ 5:50 pm next Tuesday (May 12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130CF157-9CDC-4C6E-883F-BDCF79587811}" type="slidenum">
              <a:rPr kumimoji="0" lang="en-US" altLang="ko-KR"/>
              <a:pPr eaLnBrk="1" hangingPunct="1"/>
              <a:t>3</a:t>
            </a:fld>
            <a:endParaRPr kumimoji="0" lang="en-US" altLang="ko-K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</a:rPr>
              <a:t>Boolean and Comparison Instructions</a:t>
            </a:r>
            <a:endParaRPr lang="en-US" altLang="ko-KR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CPU Status Flags</a:t>
            </a:r>
          </a:p>
          <a:p>
            <a:r>
              <a:rPr lang="en-US" altLang="ko-KR" dirty="0">
                <a:ea typeface="굴림" charset="-127"/>
              </a:rPr>
              <a:t>AND Instruction</a:t>
            </a:r>
          </a:p>
          <a:p>
            <a:r>
              <a:rPr lang="en-US" altLang="ko-KR" dirty="0">
                <a:ea typeface="굴림" charset="-127"/>
              </a:rPr>
              <a:t>OR Instruction</a:t>
            </a:r>
          </a:p>
          <a:p>
            <a:r>
              <a:rPr lang="en-US" altLang="ko-KR" dirty="0">
                <a:ea typeface="굴림" charset="-127"/>
              </a:rPr>
              <a:t>XOR Instruction</a:t>
            </a:r>
          </a:p>
          <a:p>
            <a:r>
              <a:rPr lang="en-US" altLang="ko-KR" dirty="0">
                <a:ea typeface="굴림" charset="-127"/>
              </a:rPr>
              <a:t>NOT </a:t>
            </a:r>
            <a:r>
              <a:rPr lang="en-US" altLang="ko-KR" dirty="0" smtClean="0">
                <a:ea typeface="굴림" charset="-127"/>
              </a:rPr>
              <a:t>Instruction</a:t>
            </a:r>
          </a:p>
          <a:p>
            <a:r>
              <a:rPr lang="en-US" altLang="ko-KR" dirty="0" smtClean="0">
                <a:ea typeface="굴림" charset="-127"/>
              </a:rPr>
              <a:t>TEST </a:t>
            </a:r>
            <a:r>
              <a:rPr lang="en-US" altLang="ko-KR" dirty="0">
                <a:ea typeface="굴림" charset="-127"/>
              </a:rPr>
              <a:t>Instruction </a:t>
            </a:r>
          </a:p>
          <a:p>
            <a:r>
              <a:rPr lang="en-US" altLang="ko-KR" dirty="0">
                <a:ea typeface="굴림" charset="-127"/>
              </a:rPr>
              <a:t>CMP Instruction</a:t>
            </a:r>
          </a:p>
        </p:txBody>
      </p:sp>
    </p:spTree>
    <p:extLst>
      <p:ext uri="{BB962C8B-B14F-4D97-AF65-F5344CB8AC3E}">
        <p14:creationId xmlns:p14="http://schemas.microsoft.com/office/powerpoint/2010/main" val="31312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8F6CAE89-7079-4FF9-B6B1-DCA99E2F2C45}" type="slidenum">
              <a:rPr kumimoji="0" lang="en-US" altLang="ko-KR"/>
              <a:pPr eaLnBrk="1" hangingPunct="1"/>
              <a:t>30</a:t>
            </a:fld>
            <a:endParaRPr kumimoji="0"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Examples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Larger of Two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Example: compares the unsigned value in AX and BX and moves the larger of the two to DX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	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dx,ax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;assume AX is larger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ax,bx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	;if AX is &gt;=BX then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jae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L1		;    jump to L1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dx,bx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;else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BX to DX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L1: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607030A4-58A5-463E-A518-E56C44C323E3}" type="slidenum">
              <a:rPr kumimoji="0" lang="en-US" altLang="ko-KR"/>
              <a:pPr eaLnBrk="1" hangingPunct="1"/>
              <a:t>31</a:t>
            </a:fld>
            <a:endParaRPr kumimoji="0" lang="en-US" altLang="ko-KR"/>
          </a:p>
        </p:txBody>
      </p:sp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Examples</a:t>
            </a: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/>
              <a:t>Smallest of Three Integers</a:t>
            </a:r>
          </a:p>
          <a:p>
            <a:pPr lvl="1" eaLnBrk="1" hangingPunct="1"/>
            <a:r>
              <a:rPr lang="en-US" altLang="ko-KR" dirty="0" smtClean="0"/>
              <a:t>Example: compare the unsigned values in the variable V1, V2, V3 and move the smallest value to a AX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dirty="0" smtClean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.data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V1  WORD  ?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V2  WORD  ?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V3  WORD  ?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.code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ax,  V1          ; assume V1 is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smalleast</a:t>
            </a:r>
            <a:endParaRPr lang="en-US" altLang="ko-KR" sz="18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ax,  V2          ; if   ax &lt;=  V2  then 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jbe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L1                 ; jump to L1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ax, V2           ; else move V2 to ax 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L1: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ax, V3            ; if ax &lt;= V3 then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jbe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L2                 ; jump to L2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ax, V3            ; else move V3 to ax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L2:    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3055236B-BEAF-463E-B671-F1EAA109643F}" type="slidenum">
              <a:rPr kumimoji="0" lang="en-US" altLang="ko-KR"/>
              <a:pPr eaLnBrk="1" hangingPunct="1"/>
              <a:t>32</a:t>
            </a:fld>
            <a:endParaRPr kumimoji="0"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Examples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944" y="1411412"/>
            <a:ext cx="8153400" cy="64807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Application : Scanning an Array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11560" y="2060848"/>
            <a:ext cx="806608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 smtClean="0"/>
              <a:t>TITLE </a:t>
            </a:r>
            <a:r>
              <a:rPr lang="en-US" altLang="ko-KR" sz="1400" b="1" dirty="0"/>
              <a:t>Scanning an Array              (ArryScan.asm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; Scan an array for the first nonzero value.</a:t>
            </a:r>
          </a:p>
          <a:p>
            <a:pPr eaLnBrk="1" hangingPunct="1"/>
            <a:r>
              <a:rPr lang="en-US" altLang="ko-KR" sz="1400" b="1" dirty="0"/>
              <a:t>; Last update: </a:t>
            </a:r>
            <a:r>
              <a:rPr lang="en-US" altLang="ko-KR" sz="1400" b="1" dirty="0" smtClean="0"/>
              <a:t>2/16/02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INCLUDE Irvine32.inc</a:t>
            </a:r>
          </a:p>
          <a:p>
            <a:pPr eaLnBrk="1" hangingPunct="1"/>
            <a:r>
              <a:rPr lang="en-US" altLang="ko-KR" sz="1400" b="1" dirty="0"/>
              <a:t>.data</a:t>
            </a:r>
          </a:p>
          <a:p>
            <a:pPr eaLnBrk="1" hangingPunct="1"/>
            <a:r>
              <a:rPr lang="en-US" altLang="ko-KR" sz="1400" b="1" dirty="0" err="1"/>
              <a:t>intArray</a:t>
            </a:r>
            <a:r>
              <a:rPr lang="en-US" altLang="ko-KR" sz="1400" b="1" dirty="0"/>
              <a:t> SWORD  0,0,0,0,1,20,35,-12,66,4,0</a:t>
            </a:r>
          </a:p>
          <a:p>
            <a:pPr eaLnBrk="1" hangingPunct="1"/>
            <a:r>
              <a:rPr lang="en-US" altLang="ko-KR" sz="1400" b="1" dirty="0"/>
              <a:t>;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 SWORD  1,0,0,0</a:t>
            </a:r>
          </a:p>
          <a:p>
            <a:pPr eaLnBrk="1" hangingPunct="1"/>
            <a:r>
              <a:rPr lang="en-US" altLang="ko-KR" sz="1400" b="1" dirty="0"/>
              <a:t>;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 SWORD  0,0,0,0</a:t>
            </a:r>
          </a:p>
          <a:p>
            <a:pPr eaLnBrk="1" hangingPunct="1"/>
            <a:r>
              <a:rPr lang="en-US" altLang="ko-KR" sz="1400" b="1" dirty="0"/>
              <a:t>;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 SWORD  0,0,0,1</a:t>
            </a:r>
          </a:p>
          <a:p>
            <a:pPr eaLnBrk="1" hangingPunct="1"/>
            <a:r>
              <a:rPr lang="en-US" altLang="ko-KR" sz="1400" b="1" dirty="0" err="1"/>
              <a:t>noneMsg</a:t>
            </a:r>
            <a:r>
              <a:rPr lang="en-US" altLang="ko-KR" sz="1400" b="1" dirty="0"/>
              <a:t>  BYTE "A non-zero value was not found",0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.code</a:t>
            </a:r>
          </a:p>
          <a:p>
            <a:pPr eaLnBrk="1" hangingPunct="1"/>
            <a:r>
              <a:rPr lang="en-US" altLang="ko-KR" sz="1400" b="1" dirty="0"/>
              <a:t>main PROC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 </a:t>
            </a:r>
            <a:r>
              <a:rPr lang="en-US" altLang="ko-KR" sz="1400" b="1" dirty="0" err="1"/>
              <a:t>ebx,OFFSET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		; point to the array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 </a:t>
            </a:r>
            <a:r>
              <a:rPr lang="en-US" altLang="ko-KR" sz="1400" b="1" dirty="0" err="1"/>
              <a:t>ecx,LENGTHOF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		; loop </a:t>
            </a:r>
            <a:r>
              <a:rPr lang="en-US" altLang="ko-KR" sz="1400" b="1" dirty="0" smtClean="0"/>
              <a:t>counter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L1: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cmp</a:t>
            </a:r>
            <a:r>
              <a:rPr lang="en-US" altLang="ko-KR" sz="1400" b="1" dirty="0"/>
              <a:t>   WORD PTR [</a:t>
            </a:r>
            <a:r>
              <a:rPr lang="en-US" altLang="ko-KR" sz="1400" b="1" dirty="0" err="1"/>
              <a:t>ebx</a:t>
            </a:r>
            <a:r>
              <a:rPr lang="en-US" altLang="ko-KR" sz="1400" b="1" dirty="0"/>
              <a:t>],0		; compare value to zero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jnz</a:t>
            </a:r>
            <a:r>
              <a:rPr lang="en-US" altLang="ko-KR" sz="1400" b="1" dirty="0"/>
              <a:t>   found		</a:t>
            </a:r>
            <a:r>
              <a:rPr lang="en-US" altLang="ko-KR" sz="1400" b="1" dirty="0" smtClean="0"/>
              <a:t>		; </a:t>
            </a:r>
            <a:r>
              <a:rPr lang="en-US" altLang="ko-KR" sz="1400" b="1" dirty="0"/>
              <a:t>found a value</a:t>
            </a:r>
          </a:p>
          <a:p>
            <a:pPr eaLnBrk="1" hangingPunct="1"/>
            <a:r>
              <a:rPr lang="en-US" altLang="ko-KR" sz="1400" b="1" dirty="0"/>
              <a:t>	add   ebx,2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point to next</a:t>
            </a:r>
          </a:p>
          <a:p>
            <a:pPr eaLnBrk="1" hangingPunct="1"/>
            <a:r>
              <a:rPr lang="en-US" altLang="ko-KR" sz="1400" b="1" dirty="0"/>
              <a:t>	loop  L1		</a:t>
            </a:r>
            <a:r>
              <a:rPr lang="en-US" altLang="ko-KR" sz="1400" b="1" dirty="0" smtClean="0"/>
              <a:t>		; </a:t>
            </a:r>
            <a:r>
              <a:rPr lang="en-US" altLang="ko-KR" sz="1400" b="1" dirty="0"/>
              <a:t>continue the loop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jmp</a:t>
            </a:r>
            <a:r>
              <a:rPr lang="en-US" altLang="ko-KR" sz="1400" b="1" dirty="0"/>
              <a:t>   </a:t>
            </a:r>
            <a:r>
              <a:rPr lang="en-US" altLang="ko-KR" sz="1400" b="1" dirty="0" err="1"/>
              <a:t>notFound</a:t>
            </a:r>
            <a:r>
              <a:rPr lang="en-US" altLang="ko-KR" sz="1400" b="1" dirty="0"/>
              <a:t>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none </a:t>
            </a:r>
            <a:r>
              <a:rPr lang="en-US" altLang="ko-KR" sz="1400" b="1" dirty="0" smtClean="0"/>
              <a:t>found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1767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C370BCD3-61B8-475C-A7EE-AF86B145BADA}" type="slidenum">
              <a:rPr kumimoji="0" lang="en-US" altLang="ko-KR"/>
              <a:pPr eaLnBrk="1" hangingPunct="1"/>
              <a:t>33</a:t>
            </a:fld>
            <a:endParaRPr kumimoji="0" lang="en-US" altLang="ko-KR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Examples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539750" y="1545173"/>
            <a:ext cx="80660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found: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movsx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eax,WORD</a:t>
            </a:r>
            <a:r>
              <a:rPr lang="en-US" altLang="ko-KR" sz="1400" b="1" dirty="0"/>
              <a:t> PTR [</a:t>
            </a:r>
            <a:r>
              <a:rPr lang="en-US" altLang="ko-KR" sz="1400" b="1" dirty="0" err="1"/>
              <a:t>ebx</a:t>
            </a:r>
            <a:r>
              <a:rPr lang="en-US" altLang="ko-KR" sz="1400" b="1" dirty="0"/>
              <a:t>]	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otherwise, display it</a:t>
            </a:r>
          </a:p>
          <a:p>
            <a:pPr eaLnBrk="1" hangingPunct="1"/>
            <a:r>
              <a:rPr lang="en-US" altLang="ko-KR" sz="1400" b="1" dirty="0"/>
              <a:t>	call  </a:t>
            </a:r>
            <a:r>
              <a:rPr lang="en-US" altLang="ko-KR" sz="1400" b="1" dirty="0" err="1"/>
              <a:t>WriteInt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jmp</a:t>
            </a:r>
            <a:r>
              <a:rPr lang="en-US" altLang="ko-KR" sz="1400" b="1" dirty="0"/>
              <a:t>   quit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 err="1"/>
              <a:t>notFound</a:t>
            </a:r>
            <a:r>
              <a:rPr lang="en-US" altLang="ko-KR" sz="1400" b="1" dirty="0"/>
              <a:t>: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 </a:t>
            </a:r>
            <a:r>
              <a:rPr lang="en-US" altLang="ko-KR" sz="1400" b="1" dirty="0" err="1"/>
              <a:t>edx,OFFSET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noneMsg</a:t>
            </a:r>
            <a:r>
              <a:rPr lang="en-US" altLang="ko-KR" sz="1400" b="1" dirty="0"/>
              <a:t>	; display "not found" message</a:t>
            </a:r>
          </a:p>
          <a:p>
            <a:pPr eaLnBrk="1" hangingPunct="1"/>
            <a:r>
              <a:rPr lang="en-US" altLang="ko-KR" sz="1400" b="1" dirty="0"/>
              <a:t>	call  </a:t>
            </a:r>
            <a:r>
              <a:rPr lang="en-US" altLang="ko-KR" sz="1400" b="1" dirty="0" err="1"/>
              <a:t>WriteString</a:t>
            </a:r>
            <a:endParaRPr lang="en-US" altLang="ko-KR" sz="1400" b="1" dirty="0"/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quit:</a:t>
            </a:r>
          </a:p>
          <a:p>
            <a:pPr eaLnBrk="1" hangingPunct="1"/>
            <a:r>
              <a:rPr lang="en-US" altLang="ko-KR" sz="1400" b="1" dirty="0"/>
              <a:t>	call  </a:t>
            </a:r>
            <a:r>
              <a:rPr lang="en-US" altLang="ko-KR" sz="1400" b="1" dirty="0" err="1"/>
              <a:t>crlf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exit</a:t>
            </a:r>
          </a:p>
          <a:p>
            <a:pPr eaLnBrk="1" hangingPunct="1"/>
            <a:r>
              <a:rPr lang="en-US" altLang="ko-KR" sz="1400" b="1" dirty="0"/>
              <a:t>main ENDP</a:t>
            </a:r>
          </a:p>
          <a:p>
            <a:pPr eaLnBrk="1" hangingPunct="1"/>
            <a:r>
              <a:rPr lang="en-US" altLang="ko-KR" sz="1400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7089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81BF9C3F-458C-4029-A98B-BACB232DB25F}" type="slidenum">
              <a:rPr kumimoji="0" lang="en-US" altLang="ko-KR"/>
              <a:pPr eaLnBrk="1" hangingPunct="1"/>
              <a:t>34</a:t>
            </a:fld>
            <a:endParaRPr kumimoji="0" lang="en-US" altLang="ko-KR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Examples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153400" cy="108012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Application : String Encryption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66700" y="2593410"/>
            <a:ext cx="754233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TITLE Encryption Program               (Encrypt.asm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; This program demonstrates simple symmetric</a:t>
            </a:r>
          </a:p>
          <a:p>
            <a:pPr eaLnBrk="1" hangingPunct="1"/>
            <a:r>
              <a:rPr lang="en-US" altLang="ko-KR" sz="1400" b="1" dirty="0"/>
              <a:t>; encryption using the XOR instruction.</a:t>
            </a:r>
          </a:p>
          <a:p>
            <a:pPr eaLnBrk="1" hangingPunct="1"/>
            <a:r>
              <a:rPr lang="en-US" altLang="ko-KR" sz="1400" b="1" dirty="0"/>
              <a:t>; Chapter 6 example.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INCLUDE Irvine32.inc</a:t>
            </a:r>
          </a:p>
          <a:p>
            <a:pPr eaLnBrk="1" hangingPunct="1"/>
            <a:r>
              <a:rPr lang="en-US" altLang="ko-KR" sz="1400" b="1" dirty="0" smtClean="0"/>
              <a:t>KEY </a:t>
            </a:r>
            <a:r>
              <a:rPr lang="en-US" altLang="ko-KR" sz="1400" b="1" dirty="0"/>
              <a:t>= 239     	; any value between 1-255</a:t>
            </a:r>
          </a:p>
          <a:p>
            <a:pPr eaLnBrk="1" hangingPunct="1"/>
            <a:r>
              <a:rPr lang="en-US" altLang="ko-KR" sz="1400" b="1" dirty="0"/>
              <a:t>BUFMAX = 128     	; maximum buffer size</a:t>
            </a:r>
          </a:p>
          <a:p>
            <a:pPr eaLnBrk="1" hangingPunct="1"/>
            <a:r>
              <a:rPr lang="en-US" altLang="ko-KR" sz="1400" b="1" dirty="0" smtClean="0"/>
              <a:t>.</a:t>
            </a:r>
            <a:r>
              <a:rPr lang="en-US" altLang="ko-KR" sz="1400" b="1" dirty="0"/>
              <a:t>data</a:t>
            </a:r>
          </a:p>
          <a:p>
            <a:pPr eaLnBrk="1" hangingPunct="1"/>
            <a:r>
              <a:rPr lang="en-US" altLang="ko-KR" sz="1400" b="1" dirty="0" err="1"/>
              <a:t>sPrompt</a:t>
            </a:r>
            <a:r>
              <a:rPr lang="en-US" altLang="ko-KR" sz="1400" b="1" dirty="0"/>
              <a:t>  BYTE  "Enter the plain text: ",0</a:t>
            </a:r>
          </a:p>
          <a:p>
            <a:pPr eaLnBrk="1" hangingPunct="1"/>
            <a:r>
              <a:rPr lang="en-US" altLang="ko-KR" sz="1400" b="1" dirty="0" err="1"/>
              <a:t>sEncrypt</a:t>
            </a:r>
            <a:r>
              <a:rPr lang="en-US" altLang="ko-KR" sz="1400" b="1" dirty="0"/>
              <a:t> BYTE  "Cipher text:          ",0</a:t>
            </a:r>
          </a:p>
          <a:p>
            <a:pPr eaLnBrk="1" hangingPunct="1"/>
            <a:r>
              <a:rPr lang="en-US" altLang="ko-KR" sz="1400" b="1" dirty="0" err="1"/>
              <a:t>sDecrypt</a:t>
            </a:r>
            <a:r>
              <a:rPr lang="en-US" altLang="ko-KR" sz="1400" b="1" dirty="0"/>
              <a:t> BYTE  "Decrypted:            ",0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buffer   BYTE   BUFMAX dup(0)</a:t>
            </a:r>
          </a:p>
          <a:p>
            <a:pPr eaLnBrk="1" hangingPunct="1"/>
            <a:r>
              <a:rPr lang="en-US" altLang="ko-KR" sz="1400" b="1" dirty="0" err="1"/>
              <a:t>bufSize</a:t>
            </a:r>
            <a:r>
              <a:rPr lang="en-US" altLang="ko-KR" sz="1400" b="1" dirty="0"/>
              <a:t>  DWORD  ?</a:t>
            </a:r>
          </a:p>
          <a:p>
            <a:pPr eaLnBrk="1" hangingPunct="1"/>
            <a:endParaRPr lang="en-US" altLang="ko-KR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5148064" y="2492896"/>
            <a:ext cx="39404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sz="1400" b="1" dirty="0"/>
              <a:t>.code</a:t>
            </a:r>
          </a:p>
          <a:p>
            <a:pPr eaLnBrk="1" hangingPunct="1"/>
            <a:r>
              <a:rPr lang="en-US" altLang="ko-KR" sz="1400" b="1" dirty="0"/>
              <a:t>main PROC</a:t>
            </a:r>
          </a:p>
          <a:p>
            <a:pPr eaLnBrk="1" hangingPunct="1"/>
            <a:r>
              <a:rPr lang="en-US" altLang="ko-KR" sz="1400" b="1" dirty="0" smtClean="0"/>
              <a:t>     call </a:t>
            </a:r>
            <a:r>
              <a:rPr lang="en-US" altLang="ko-KR" sz="1400" b="1" dirty="0" err="1"/>
              <a:t>InputTheString</a:t>
            </a:r>
            <a:r>
              <a:rPr lang="en-US" altLang="ko-KR" sz="1400" b="1" dirty="0"/>
              <a:t>	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input the plain text</a:t>
            </a:r>
          </a:p>
          <a:p>
            <a:pPr eaLnBrk="1" hangingPunct="1"/>
            <a:r>
              <a:rPr lang="en-US" altLang="ko-KR" sz="1400" b="1" dirty="0" smtClean="0"/>
              <a:t>     call </a:t>
            </a:r>
            <a:r>
              <a:rPr lang="en-US" altLang="ko-KR" sz="1400" b="1" dirty="0" err="1"/>
              <a:t>TranslateBuffer</a:t>
            </a:r>
            <a:r>
              <a:rPr lang="en-US" altLang="ko-KR" sz="1400" b="1" dirty="0"/>
              <a:t>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encrypt the buffer</a:t>
            </a:r>
          </a:p>
          <a:p>
            <a:pPr eaLnBrk="1" hangingPunct="1"/>
            <a:r>
              <a:rPr lang="en-US" altLang="ko-KR" sz="1400" b="1" dirty="0" smtClean="0"/>
              <a:t>     </a:t>
            </a:r>
            <a:r>
              <a:rPr lang="en-US" altLang="ko-KR" sz="1400" b="1" dirty="0" err="1" smtClean="0"/>
              <a:t>mov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/>
              <a:t>edx,OFFSET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sEncrypt</a:t>
            </a:r>
            <a:r>
              <a:rPr lang="en-US" altLang="ko-KR" sz="1400" b="1" dirty="0"/>
              <a:t>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display encrypted message</a:t>
            </a:r>
          </a:p>
          <a:p>
            <a:pPr eaLnBrk="1" hangingPunct="1"/>
            <a:r>
              <a:rPr lang="en-US" altLang="ko-KR" sz="1400" b="1" dirty="0" smtClean="0"/>
              <a:t>     call </a:t>
            </a:r>
            <a:r>
              <a:rPr lang="en-US" altLang="ko-KR" sz="1400" b="1" dirty="0" err="1"/>
              <a:t>DisplayMessage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 smtClean="0"/>
              <a:t>     call </a:t>
            </a:r>
            <a:r>
              <a:rPr lang="en-US" altLang="ko-KR" sz="1400" b="1" dirty="0" err="1"/>
              <a:t>TranslateBuffer</a:t>
            </a:r>
            <a:r>
              <a:rPr lang="en-US" altLang="ko-KR" sz="1400" b="1" dirty="0"/>
              <a:t>  	</a:t>
            </a:r>
            <a:r>
              <a:rPr lang="en-US" altLang="ko-KR" sz="1400" b="1" dirty="0" smtClean="0"/>
              <a:t>               </a:t>
            </a:r>
          </a:p>
          <a:p>
            <a:pPr eaLnBrk="1" hangingPunct="1"/>
            <a:r>
              <a:rPr lang="en-US" altLang="ko-KR" sz="1400" b="1" dirty="0" smtClean="0"/>
              <a:t>	; </a:t>
            </a:r>
            <a:r>
              <a:rPr lang="en-US" altLang="ko-KR" sz="1400" b="1" dirty="0"/>
              <a:t>decrypt the buffer</a:t>
            </a:r>
          </a:p>
          <a:p>
            <a:pPr eaLnBrk="1" hangingPunct="1"/>
            <a:r>
              <a:rPr lang="en-US" altLang="ko-KR" sz="1400" b="1" dirty="0" smtClean="0"/>
              <a:t>     </a:t>
            </a:r>
            <a:r>
              <a:rPr lang="en-US" altLang="ko-KR" sz="1400" b="1" dirty="0" err="1" smtClean="0"/>
              <a:t>mov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/>
              <a:t>edx,OFFSET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sDecrypt</a:t>
            </a:r>
            <a:r>
              <a:rPr lang="en-US" altLang="ko-KR" sz="1400" b="1" dirty="0"/>
              <a:t>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display decrypted message</a:t>
            </a:r>
          </a:p>
          <a:p>
            <a:pPr eaLnBrk="1" hangingPunct="1"/>
            <a:r>
              <a:rPr lang="en-US" altLang="ko-KR" sz="1400" b="1" dirty="0" smtClean="0"/>
              <a:t>     call </a:t>
            </a:r>
            <a:r>
              <a:rPr lang="en-US" altLang="ko-KR" sz="1400" b="1" dirty="0" err="1"/>
              <a:t>DisplayMessage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 smtClean="0"/>
              <a:t>     exit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main ENDP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09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1F77F404-651C-4E5C-8A65-ECBE912004EA}" type="slidenum">
              <a:rPr kumimoji="0" lang="en-US" altLang="ko-KR"/>
              <a:pPr eaLnBrk="1" hangingPunct="1"/>
              <a:t>35</a:t>
            </a:fld>
            <a:endParaRPr kumimoji="0" lang="en-US" altLang="ko-K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Examples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44460" y="1516698"/>
            <a:ext cx="7489775" cy="5478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 smtClean="0"/>
              <a:t>;-----------------------------------------------------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 err="1">
                <a:solidFill>
                  <a:srgbClr val="FF0000"/>
                </a:solidFill>
              </a:rPr>
              <a:t>InputTheString</a:t>
            </a:r>
            <a:r>
              <a:rPr lang="en-US" altLang="ko-KR" sz="1400" b="1" dirty="0">
                <a:solidFill>
                  <a:srgbClr val="FF0000"/>
                </a:solidFill>
              </a:rPr>
              <a:t> PROC</a:t>
            </a:r>
          </a:p>
          <a:p>
            <a:pPr eaLnBrk="1" hangingPunct="1"/>
            <a:r>
              <a:rPr lang="en-US" altLang="ko-KR" sz="1400" b="1" dirty="0"/>
              <a:t>;</a:t>
            </a:r>
          </a:p>
          <a:p>
            <a:pPr eaLnBrk="1" hangingPunct="1"/>
            <a:r>
              <a:rPr lang="en-US" altLang="ko-KR" sz="1400" b="1" dirty="0"/>
              <a:t>; Asks the user to enter a string from the</a:t>
            </a:r>
          </a:p>
          <a:p>
            <a:pPr eaLnBrk="1" hangingPunct="1"/>
            <a:r>
              <a:rPr lang="en-US" altLang="ko-KR" sz="1400" b="1" dirty="0"/>
              <a:t>; keyboard. Saves the string and its length</a:t>
            </a:r>
          </a:p>
          <a:p>
            <a:pPr eaLnBrk="1" hangingPunct="1"/>
            <a:r>
              <a:rPr lang="en-US" altLang="ko-KR" sz="1400" b="1" dirty="0"/>
              <a:t>; in variables.</a:t>
            </a:r>
          </a:p>
          <a:p>
            <a:pPr eaLnBrk="1" hangingPunct="1"/>
            <a:r>
              <a:rPr lang="en-US" altLang="ko-KR" sz="1400" b="1" dirty="0"/>
              <a:t>; Receives: nothing. Returns: nothing</a:t>
            </a:r>
          </a:p>
          <a:p>
            <a:pPr eaLnBrk="1" hangingPunct="1"/>
            <a:r>
              <a:rPr lang="en-US" altLang="ko-KR" sz="1400" b="1" dirty="0"/>
              <a:t>;-----------------------------------------------------</a:t>
            </a:r>
          </a:p>
          <a:p>
            <a:pPr marL="0" lvl="2" indent="0" eaLnBrk="1" hangingPunct="1"/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pushad</a:t>
            </a:r>
            <a:r>
              <a:rPr lang="en-US" altLang="ko-KR" sz="1400" b="1" dirty="0" smtClean="0"/>
              <a:t>			; </a:t>
            </a:r>
            <a:r>
              <a:rPr lang="en-US" altLang="ko-KR" sz="1400" dirty="0" smtClean="0"/>
              <a:t>Pushes EAX, EBX, ECX, EDX, ESP, EBP, ESI, EDI    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edx,offset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sPrompt</a:t>
            </a:r>
            <a:r>
              <a:rPr lang="en-US" altLang="ko-KR" sz="1400" b="1" dirty="0"/>
              <a:t>		; display a prompt</a:t>
            </a:r>
          </a:p>
          <a:p>
            <a:pPr lvl="0" eaLnBrk="1" hangingPunct="1"/>
            <a:r>
              <a:rPr lang="en-US" altLang="ko-KR" sz="1400" b="1" dirty="0" smtClean="0"/>
              <a:t>	call </a:t>
            </a:r>
            <a:r>
              <a:rPr lang="en-US" altLang="ko-KR" sz="1400" b="1" dirty="0" err="1" smtClean="0"/>
              <a:t>WriteString</a:t>
            </a:r>
            <a:r>
              <a:rPr lang="en-US" altLang="ko-KR" sz="1400" b="1" dirty="0" smtClean="0"/>
              <a:t>		;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Write a null-terminated string to standard output. Input: </a:t>
            </a:r>
            <a:r>
              <a:rPr lang="en-US" altLang="ko-KR" sz="14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EDX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points to the string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</a:t>
            </a:r>
            <a:endParaRPr lang="en-US" altLang="ko-KR" sz="1400" b="1" dirty="0" smtClean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ecx,BUFMAX</a:t>
            </a:r>
            <a:r>
              <a:rPr lang="en-US" altLang="ko-KR" sz="1400" b="1" dirty="0"/>
              <a:t>         		; maximum character count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edx,offset</a:t>
            </a:r>
            <a:r>
              <a:rPr lang="en-US" altLang="ko-KR" sz="1400" b="1" dirty="0"/>
              <a:t> buffer   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point to the buffer</a:t>
            </a:r>
          </a:p>
          <a:p>
            <a:pPr lvl="0" eaLnBrk="1" hangingPunct="1"/>
            <a:r>
              <a:rPr lang="en-US" altLang="ko-KR" sz="1400" b="1" dirty="0"/>
              <a:t>	call </a:t>
            </a:r>
            <a:r>
              <a:rPr lang="en-US" altLang="ko-KR" sz="1400" b="1" dirty="0" err="1"/>
              <a:t>ReadString</a:t>
            </a:r>
            <a:r>
              <a:rPr lang="en-US" altLang="ko-KR" sz="1400" b="1" dirty="0"/>
              <a:t>         		</a:t>
            </a:r>
            <a:r>
              <a:rPr lang="en-US" altLang="ko-KR" sz="1400" b="1" dirty="0" smtClean="0"/>
              <a:t>;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Read a string of characters from standard input and store them in a null-terminated string. Input: </a:t>
            </a:r>
            <a:r>
              <a:rPr lang="en-US" altLang="ko-KR" sz="14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EDX points to the string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</a:t>
            </a:r>
            <a:r>
              <a:rPr lang="en-US" altLang="ko-KR" sz="14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ECX=maximum character count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 Output: </a:t>
            </a:r>
            <a:r>
              <a:rPr lang="en-US" altLang="ko-KR" sz="14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EAX= number of characters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typed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bufSize,eax</a:t>
            </a:r>
            <a:r>
              <a:rPr lang="en-US" altLang="ko-KR" sz="1400" b="1" dirty="0"/>
              <a:t>        		; save the length</a:t>
            </a:r>
          </a:p>
          <a:p>
            <a:pPr lvl="0" eaLnBrk="1" hangingPunct="1"/>
            <a:r>
              <a:rPr lang="en-US" altLang="ko-KR" sz="1400" b="1" dirty="0" smtClean="0"/>
              <a:t>	call </a:t>
            </a:r>
            <a:r>
              <a:rPr lang="en-US" altLang="ko-KR" sz="1400" b="1" dirty="0" err="1" smtClean="0"/>
              <a:t>Crlf</a:t>
            </a:r>
            <a:r>
              <a:rPr lang="en-US" altLang="ko-KR" sz="1400" b="1" dirty="0" smtClean="0"/>
              <a:t>			;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Write an end of line sequence to standard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output</a:t>
            </a:r>
            <a:endParaRPr lang="en-US" altLang="ko-KR" sz="1400" b="1" dirty="0" smtClean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popad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ret</a:t>
            </a:r>
          </a:p>
          <a:p>
            <a:pPr eaLnBrk="1" hangingPunct="1"/>
            <a:r>
              <a:rPr lang="en-US" altLang="ko-KR" sz="1400" b="1" dirty="0" err="1">
                <a:solidFill>
                  <a:srgbClr val="FF0000"/>
                </a:solidFill>
              </a:rPr>
              <a:t>InputTheString</a:t>
            </a:r>
            <a:r>
              <a:rPr lang="en-US" altLang="ko-KR" sz="1400" b="1" dirty="0">
                <a:solidFill>
                  <a:srgbClr val="FF0000"/>
                </a:solidFill>
              </a:rPr>
              <a:t> ENDP</a:t>
            </a:r>
          </a:p>
          <a:p>
            <a:pPr eaLnBrk="1" hangingPunct="1"/>
            <a:r>
              <a:rPr lang="en-US" altLang="ko-KR" sz="1400" b="1" dirty="0" smtClean="0"/>
              <a:t>;-----------------------------------------------------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121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40CA3128-8879-419F-9CC2-3135A302A8F0}" type="slidenum">
              <a:rPr kumimoji="0" lang="en-US" altLang="ko-KR"/>
              <a:pPr eaLnBrk="1" hangingPunct="1"/>
              <a:t>36</a:t>
            </a:fld>
            <a:endParaRPr kumimoji="0" lang="en-US" altLang="ko-KR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Examples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47664" y="2420888"/>
            <a:ext cx="6264696" cy="3754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;-----------------------------------------------------</a:t>
            </a:r>
          </a:p>
          <a:p>
            <a:pPr eaLnBrk="1" hangingPunct="1"/>
            <a:r>
              <a:rPr lang="en-US" altLang="ko-KR" sz="1400" b="1" dirty="0" err="1" smtClean="0">
                <a:solidFill>
                  <a:srgbClr val="FF0000"/>
                </a:solidFill>
              </a:rPr>
              <a:t>DisplayMessage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PROC</a:t>
            </a:r>
          </a:p>
          <a:p>
            <a:pPr eaLnBrk="1" hangingPunct="1"/>
            <a:r>
              <a:rPr lang="en-US" altLang="ko-KR" sz="1400" b="1" dirty="0" smtClean="0"/>
              <a:t>;</a:t>
            </a:r>
          </a:p>
          <a:p>
            <a:pPr eaLnBrk="1" hangingPunct="1"/>
            <a:r>
              <a:rPr lang="en-US" altLang="ko-KR" sz="1400" b="1" dirty="0" smtClean="0"/>
              <a:t>; </a:t>
            </a:r>
            <a:r>
              <a:rPr lang="en-US" altLang="ko-KR" sz="1400" b="1" dirty="0"/>
              <a:t>Display the encrypted or decrypted message.</a:t>
            </a:r>
          </a:p>
          <a:p>
            <a:pPr eaLnBrk="1" hangingPunct="1"/>
            <a:r>
              <a:rPr lang="en-US" altLang="ko-KR" sz="1400" b="1" dirty="0"/>
              <a:t>; Receives: EDX points to the message</a:t>
            </a:r>
          </a:p>
          <a:p>
            <a:pPr eaLnBrk="1" hangingPunct="1"/>
            <a:r>
              <a:rPr lang="en-US" altLang="ko-KR" sz="1400" b="1" dirty="0"/>
              <a:t>; Returns:  </a:t>
            </a:r>
            <a:r>
              <a:rPr lang="en-US" altLang="ko-KR" sz="1400" b="1" dirty="0" smtClean="0"/>
              <a:t>nothing</a:t>
            </a:r>
          </a:p>
          <a:p>
            <a:pPr eaLnBrk="1" hangingPunct="1"/>
            <a:r>
              <a:rPr lang="en-US" altLang="ko-KR" sz="1400" b="1" dirty="0" smtClean="0"/>
              <a:t>;-----------------------------------------------------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pushad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call </a:t>
            </a:r>
            <a:r>
              <a:rPr lang="en-US" altLang="ko-KR" sz="1400" b="1" dirty="0" err="1"/>
              <a:t>WriteString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edx,offset</a:t>
            </a:r>
            <a:r>
              <a:rPr lang="en-US" altLang="ko-KR" sz="1400" b="1" dirty="0"/>
              <a:t> buffer	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display the buffer</a:t>
            </a:r>
          </a:p>
          <a:p>
            <a:pPr eaLnBrk="1" hangingPunct="1"/>
            <a:r>
              <a:rPr lang="en-US" altLang="ko-KR" sz="1400" b="1" dirty="0"/>
              <a:t>	call </a:t>
            </a:r>
            <a:r>
              <a:rPr lang="en-US" altLang="ko-KR" sz="1400" b="1" dirty="0" err="1"/>
              <a:t>WriteString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call </a:t>
            </a:r>
            <a:r>
              <a:rPr lang="en-US" altLang="ko-KR" sz="1400" b="1" dirty="0" err="1"/>
              <a:t>Crlf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call </a:t>
            </a:r>
            <a:r>
              <a:rPr lang="en-US" altLang="ko-KR" sz="1400" b="1" dirty="0" err="1"/>
              <a:t>Crlf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popad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ret</a:t>
            </a:r>
          </a:p>
          <a:p>
            <a:pPr eaLnBrk="1" hangingPunct="1"/>
            <a:r>
              <a:rPr lang="en-US" altLang="ko-KR" sz="1400" b="1" dirty="0" err="1">
                <a:solidFill>
                  <a:srgbClr val="FF0000"/>
                </a:solidFill>
              </a:rPr>
              <a:t>DisplayMessage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ENDP</a:t>
            </a:r>
          </a:p>
          <a:p>
            <a:pPr eaLnBrk="1" hangingPunct="1"/>
            <a:r>
              <a:rPr lang="en-US" altLang="ko-KR" sz="1400" b="1" dirty="0" smtClean="0"/>
              <a:t>;-----------------------------------------------------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1352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40CA3128-8879-419F-9CC2-3135A302A8F0}" type="slidenum">
              <a:rPr kumimoji="0" lang="en-US" altLang="ko-KR"/>
              <a:pPr eaLnBrk="1" hangingPunct="1"/>
              <a:t>37</a:t>
            </a:fld>
            <a:endParaRPr kumimoji="0" lang="en-US" altLang="ko-KR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Jump Examples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403648" y="1772816"/>
            <a:ext cx="6264696" cy="46166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;-----------------------------------------------------</a:t>
            </a:r>
          </a:p>
          <a:p>
            <a:pPr eaLnBrk="1" hangingPunct="1"/>
            <a:r>
              <a:rPr lang="en-US" altLang="ko-KR" sz="1400" b="1" dirty="0" err="1" smtClean="0">
                <a:solidFill>
                  <a:srgbClr val="FF0000"/>
                </a:solidFill>
              </a:rPr>
              <a:t>TranslateBuffer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PROC</a:t>
            </a:r>
          </a:p>
          <a:p>
            <a:pPr eaLnBrk="1" hangingPunct="1"/>
            <a:r>
              <a:rPr lang="en-US" altLang="ko-KR" sz="1400" b="1" dirty="0"/>
              <a:t>;</a:t>
            </a:r>
          </a:p>
          <a:p>
            <a:pPr eaLnBrk="1" hangingPunct="1"/>
            <a:r>
              <a:rPr lang="en-US" altLang="ko-KR" sz="1400" b="1" dirty="0"/>
              <a:t>; Translates the string by exclusive-</a:t>
            </a:r>
            <a:r>
              <a:rPr lang="en-US" altLang="ko-KR" sz="1400" b="1" dirty="0" err="1"/>
              <a:t>ORing</a:t>
            </a:r>
            <a:r>
              <a:rPr lang="en-US" altLang="ko-KR" sz="1400" b="1" dirty="0"/>
              <a:t> each byte</a:t>
            </a:r>
          </a:p>
          <a:p>
            <a:pPr eaLnBrk="1" hangingPunct="1"/>
            <a:r>
              <a:rPr lang="en-US" altLang="ko-KR" sz="1400" b="1" dirty="0"/>
              <a:t>; with the same integer.</a:t>
            </a:r>
          </a:p>
          <a:p>
            <a:pPr eaLnBrk="1" hangingPunct="1"/>
            <a:r>
              <a:rPr lang="en-US" altLang="ko-KR" sz="1400" b="1" dirty="0"/>
              <a:t>; Receives: nothing.  Returns: nothing</a:t>
            </a:r>
          </a:p>
          <a:p>
            <a:pPr eaLnBrk="1" hangingPunct="1"/>
            <a:r>
              <a:rPr lang="en-US" altLang="ko-KR" sz="1400" b="1" dirty="0"/>
              <a:t>;-----------------------------------------------------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pushad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ecx,bufSize</a:t>
            </a:r>
            <a:r>
              <a:rPr lang="en-US" altLang="ko-KR" sz="1400" b="1" dirty="0"/>
              <a:t>		; loop counter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esi,0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index 0 in buffer</a:t>
            </a:r>
          </a:p>
          <a:p>
            <a:pPr eaLnBrk="1" hangingPunct="1"/>
            <a:r>
              <a:rPr lang="en-US" altLang="ko-KR" sz="1400" b="1" dirty="0"/>
              <a:t>L1: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xor</a:t>
            </a:r>
            <a:r>
              <a:rPr lang="en-US" altLang="ko-KR" sz="1400" b="1" dirty="0"/>
              <a:t>  buffer[</a:t>
            </a:r>
            <a:r>
              <a:rPr lang="en-US" altLang="ko-KR" sz="1400" b="1" dirty="0" err="1"/>
              <a:t>esi</a:t>
            </a:r>
            <a:r>
              <a:rPr lang="en-US" altLang="ko-KR" sz="1400" b="1" dirty="0"/>
              <a:t>],KEY		; translate a byte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inc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esi</a:t>
            </a:r>
            <a:r>
              <a:rPr lang="en-US" altLang="ko-KR" sz="1400" b="1" dirty="0"/>
              <a:t>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point to next byte</a:t>
            </a:r>
          </a:p>
          <a:p>
            <a:pPr eaLnBrk="1" hangingPunct="1"/>
            <a:r>
              <a:rPr lang="en-US" altLang="ko-KR" sz="1400" b="1" dirty="0"/>
              <a:t>	loop </a:t>
            </a:r>
            <a:r>
              <a:rPr lang="en-US" altLang="ko-KR" sz="1400" b="1" dirty="0" smtClean="0"/>
              <a:t>L1	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popad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ret</a:t>
            </a:r>
          </a:p>
          <a:p>
            <a:pPr eaLnBrk="1" hangingPunct="1"/>
            <a:r>
              <a:rPr lang="en-US" altLang="ko-KR" sz="1400" b="1" dirty="0" err="1">
                <a:solidFill>
                  <a:srgbClr val="FF0000"/>
                </a:solidFill>
              </a:rPr>
              <a:t>TranslateBuffer</a:t>
            </a:r>
            <a:r>
              <a:rPr lang="en-US" altLang="ko-KR" sz="1400" b="1" dirty="0">
                <a:solidFill>
                  <a:srgbClr val="FF0000"/>
                </a:solidFill>
              </a:rPr>
              <a:t> ENDP</a:t>
            </a:r>
          </a:p>
          <a:p>
            <a:pPr eaLnBrk="1" hangingPunct="1"/>
            <a:r>
              <a:rPr lang="en-US" altLang="ko-KR" sz="1400" b="1" dirty="0"/>
              <a:t>;-----------------------------------------------------</a:t>
            </a:r>
          </a:p>
          <a:p>
            <a:pPr eaLnBrk="1" hangingPunct="1"/>
            <a:endParaRPr lang="en-US" altLang="ko-KR" sz="1400" b="1" dirty="0" smtClean="0"/>
          </a:p>
          <a:p>
            <a:pPr eaLnBrk="1" hangingPunct="1"/>
            <a:r>
              <a:rPr lang="en-US" altLang="ko-KR" sz="1400" b="1" dirty="0" smtClean="0"/>
              <a:t>END main</a:t>
            </a:r>
          </a:p>
          <a:p>
            <a:pPr eaLnBrk="1" hangingPunct="1"/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0108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A74C360D-851B-49FA-B413-2F3586B1BAE1}" type="slidenum">
              <a:rPr kumimoji="0" lang="en-US" altLang="ko-KR" smtClean="0"/>
              <a:pPr eaLnBrk="1" hangingPunct="1"/>
              <a:t>38</a:t>
            </a:fld>
            <a:endParaRPr kumimoji="0" lang="en-US" altLang="ko-KR" smtClean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1268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The Book’s Link Library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776"/>
            <a:ext cx="8447088" cy="52118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Selected Procedures in the Book’s Link Library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/>
          </a:p>
        </p:txBody>
      </p:sp>
      <p:graphicFrame>
        <p:nvGraphicFramePr>
          <p:cNvPr id="119880" name="Group 7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51520" y="2032397"/>
          <a:ext cx="8642350" cy="4852987"/>
        </p:xfrm>
        <a:graphic>
          <a:graphicData uri="http://schemas.openxmlformats.org/drawingml/2006/table">
            <a:tbl>
              <a:tblPr/>
              <a:tblGrid>
                <a:gridCol w="1346200"/>
                <a:gridCol w="7296150"/>
              </a:tblGrid>
              <a:tr h="36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Procedure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86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Clrscr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Clear the screen and locate the cursor at the upper left corner.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6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Crlf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an end of line sequence to standard output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DumpMem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Writes a block of memory to standard output in hexadecimal.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ESI=starting address, ECX=number of unit, EBX=unit size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(1=byte,2=word,4=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doubleword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).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Gotoxy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Locate the cursor at a specified row and column on the screen.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DH = row (0-24), DL =column (0-79).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RandomRange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Generate a pseudorandom integer in EAX between 0 and n-1.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Input: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n.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Random32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Generate a 32-bit pseudorandom integer in the range 0 to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FFFFFFFFh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Output:EAX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the number.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Randomize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Automatically seed random number generator with a random value, based on the current time of day.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ReadInt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Reads a 32-bit signed integer from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standard input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and returns the value in EAX. Output: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the value.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ReadChar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Reads a single character from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standard input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  Output: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returned character.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ReadHex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 a 32-bit hexadecimal integer from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standard input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 Output: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contains 32-bit hexadecimal integer.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1148F6D2-C1F5-4DDB-885E-DB3D4228036D}" type="slidenum">
              <a:rPr kumimoji="0" lang="en-US" altLang="ko-KR" smtClean="0"/>
              <a:pPr eaLnBrk="1" hangingPunct="1"/>
              <a:t>39</a:t>
            </a:fld>
            <a:endParaRPr kumimoji="0" lang="en-US" altLang="ko-KR" smtClean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328"/>
            <a:ext cx="8153400" cy="117042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mtClean="0"/>
              <a:t>The Book’s Link Library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277" y="1268760"/>
            <a:ext cx="8231187" cy="504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/>
              <a:t>Selected Procedures in the Book’s Link Library (cont.)</a:t>
            </a:r>
          </a:p>
        </p:txBody>
      </p:sp>
      <p:graphicFrame>
        <p:nvGraphicFramePr>
          <p:cNvPr id="121973" name="Group 11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79512" y="1772816"/>
          <a:ext cx="8569325" cy="4992690"/>
        </p:xfrm>
        <a:graphic>
          <a:graphicData uri="http://schemas.openxmlformats.org/drawingml/2006/table">
            <a:tbl>
              <a:tblPr/>
              <a:tblGrid>
                <a:gridCol w="1654175"/>
                <a:gridCol w="6915150"/>
              </a:tblGrid>
              <a:tr h="749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ReadString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 a string of characters from standard input and store them in a null-terminated string.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EDX points to the string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ECX=maximum character count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 Output: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EAX= number of characters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typed.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SetTextColor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Sets the foreground and background colors of all subsequent text output to the console.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 contains desired color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WaitMsg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Displays the message “Press [Enter] to continue…”, and waits for the user to press the Enter key. It has no input and output parameters.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WriteBin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an unsigned 32-bit integer to standard output in ASCII binary format.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contains integer to display.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WriteChar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 single character to standard output.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AL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contains the character.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WriteDec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32-bit unsigned integer to standard output in decimal format.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integer to display. 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WriteHex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32-bit unsigned integer to standard output in 8-digit hexadecimal format.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contains integer to display.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WriteInt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 signed 32-bit integer to standard output in decimal format. Input 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=the integer to display.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WriteString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 null-terminated string to standard output.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points to the string.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D7206DFF-DD6F-479D-A470-92620DC2D2DE}" type="slidenum">
              <a:rPr kumimoji="0" lang="en-US" altLang="ko-KR"/>
              <a:pPr eaLnBrk="1" hangingPunct="1"/>
              <a:t>4</a:t>
            </a:fld>
            <a:endParaRPr kumimoji="0"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/>
              <a:t>BOOLEAN AND COMPARISON INSTRUCTIONS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3816"/>
            <a:ext cx="8686800" cy="1081088"/>
          </a:xfrm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Perform </a:t>
            </a:r>
            <a:r>
              <a:rPr lang="en-US" altLang="ko-KR" i="1" u="sng" dirty="0" smtClean="0"/>
              <a:t>bitwise operations</a:t>
            </a:r>
            <a:r>
              <a:rPr lang="en-US" altLang="ko-KR" dirty="0" smtClean="0"/>
              <a:t> (manipulate individual bits)</a:t>
            </a:r>
          </a:p>
          <a:p>
            <a:pPr lvl="1" eaLnBrk="1" hangingPunct="1"/>
            <a:r>
              <a:rPr lang="en-US" altLang="ko-KR" dirty="0" smtClean="0"/>
              <a:t>Instructions for Boolean algebra </a:t>
            </a:r>
          </a:p>
        </p:txBody>
      </p:sp>
      <p:graphicFrame>
        <p:nvGraphicFramePr>
          <p:cNvPr id="1438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11954"/>
              </p:ext>
            </p:extLst>
          </p:nvPr>
        </p:nvGraphicFramePr>
        <p:xfrm>
          <a:off x="623416" y="3068960"/>
          <a:ext cx="8229600" cy="3657600"/>
        </p:xfrm>
        <a:graphic>
          <a:graphicData uri="http://schemas.openxmlformats.org/drawingml/2006/table">
            <a:tbl>
              <a:tblPr/>
              <a:tblGrid>
                <a:gridCol w="1344340"/>
                <a:gridCol w="688526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Result is 1 when both input bits are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Result is 1 when either input bit is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XOR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Result is 1 when the input bits are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different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(called exclusive-OR)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Result is the reverse of the input bit (i.e., 1 becomes 0, and 0 becomes 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Perform an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implied AND operation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on the destination operand, setting the flags appropriately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BT,BTC,BTR,BTS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Copy bit n from the source operand to the Carry flag and complement (toggle)/reset (clear)/set the same bit in the source operand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609600" y="2564904"/>
            <a:ext cx="3557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u="sng" dirty="0">
                <a:latin typeface="Verdana" pitchFamily="34" charset="0"/>
              </a:rPr>
              <a:t>Table 1. Boolean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804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BCDE594E-2970-4192-A02A-2D0CF1B870B5}" type="slidenum">
              <a:rPr kumimoji="0" lang="en-US" altLang="ko-KR"/>
              <a:pPr eaLnBrk="1" hangingPunct="1"/>
              <a:t>40</a:t>
            </a:fld>
            <a:endParaRPr kumimoji="0"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Loop Instructions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20880" cy="525658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LOOPZ( loop if Zero ), LOOPE( loop if Equal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Let a loop continue while </a:t>
            </a:r>
            <a:r>
              <a:rPr lang="en-US" altLang="ko-KR" u="sng" dirty="0" smtClean="0"/>
              <a:t>ZF=1 and ECX&gt;0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Verdana" pitchFamily="34" charset="0"/>
                <a:ea typeface="굴림" charset="-127"/>
              </a:rPr>
              <a:t>Syntax:	 LOOPZ destination; 	LOOPE destination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Useful when scanning an array for the first element that does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not </a:t>
            </a:r>
            <a:r>
              <a:rPr lang="en-US" altLang="ko-KR" dirty="0">
                <a:ea typeface="굴림" charset="-127"/>
              </a:rPr>
              <a:t>match a given value.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LOOPNZ( loop while not zero), LOOPNE( loop while not equal 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Counterpart to LOOPZ, LOOPE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Loop continues while </a:t>
            </a:r>
            <a:r>
              <a:rPr lang="en-US" altLang="ko-KR" u="sng" dirty="0" smtClean="0"/>
              <a:t>ZF=0 and ECX&gt;0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u="sng" dirty="0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  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latin typeface="Verdana" pitchFamily="34" charset="0"/>
                <a:ea typeface="굴림" charset="-127"/>
              </a:rPr>
              <a:t>Syntax: LOOPNZ destination; LOOPNE destination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Useful when scanning an array for the first element that matches a given value.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575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BCDE594E-2970-4192-A02A-2D0CF1B870B5}" type="slidenum">
              <a:rPr kumimoji="0" lang="en-US" altLang="ko-KR"/>
              <a:pPr eaLnBrk="1" hangingPunct="1"/>
              <a:t>41</a:t>
            </a:fld>
            <a:endParaRPr kumimoji="0"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Loop Instructions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686800" cy="1152128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Example</a:t>
            </a:r>
            <a:r>
              <a:rPr lang="en-US" altLang="ko-KR" sz="2400" dirty="0" smtClean="0"/>
              <a:t>: scan each number in an array until a positive number is found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dirty="0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115616" y="2348880"/>
            <a:ext cx="71278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TITLE Scanning for a Positive Value        (Loopnz.asm)</a:t>
            </a:r>
          </a:p>
          <a:p>
            <a:pPr eaLnBrk="1" hangingPunct="1"/>
            <a:r>
              <a:rPr lang="en-US" altLang="ko-KR" sz="1400" b="1" dirty="0"/>
              <a:t>; Scan an array for the first positive value.</a:t>
            </a:r>
          </a:p>
          <a:p>
            <a:pPr eaLnBrk="1" hangingPunct="1"/>
            <a:r>
              <a:rPr lang="en-US" altLang="ko-KR" sz="1400" b="1" dirty="0"/>
              <a:t>; If no value is found, ESI will point to a sentinel</a:t>
            </a:r>
          </a:p>
          <a:p>
            <a:pPr eaLnBrk="1" hangingPunct="1"/>
            <a:r>
              <a:rPr lang="en-US" altLang="ko-KR" sz="1400" b="1" dirty="0"/>
              <a:t>; value (0) stored immediately after the array.</a:t>
            </a:r>
          </a:p>
          <a:p>
            <a:pPr eaLnBrk="1" hangingPunct="1"/>
            <a:r>
              <a:rPr lang="en-US" altLang="ko-KR" sz="1400" b="1" dirty="0"/>
              <a:t>; Last update: 11/4/01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INCLUDE Irvine32.inc</a:t>
            </a:r>
          </a:p>
          <a:p>
            <a:pPr eaLnBrk="1" hangingPunct="1"/>
            <a:r>
              <a:rPr lang="en-US" altLang="ko-KR" sz="1400" b="1" dirty="0"/>
              <a:t>.data</a:t>
            </a:r>
          </a:p>
          <a:p>
            <a:pPr eaLnBrk="1" hangingPunct="1"/>
            <a:r>
              <a:rPr lang="en-US" altLang="ko-KR" sz="1400" b="1" dirty="0"/>
              <a:t>array  SWORD  -3,-6,-1,-10,10,30,40,4</a:t>
            </a:r>
          </a:p>
          <a:p>
            <a:pPr eaLnBrk="1" hangingPunct="1"/>
            <a:r>
              <a:rPr lang="en-US" altLang="ko-KR" sz="1400" b="1" dirty="0"/>
              <a:t>;array    SWORD  -3,-6,-1,-10		; alternate test data</a:t>
            </a:r>
          </a:p>
          <a:p>
            <a:pPr eaLnBrk="1" hangingPunct="1"/>
            <a:r>
              <a:rPr lang="en-US" altLang="ko-KR" sz="1400" b="1" dirty="0"/>
              <a:t>sentinel SWORD  0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.code</a:t>
            </a:r>
          </a:p>
          <a:p>
            <a:pPr eaLnBrk="1" hangingPunct="1"/>
            <a:r>
              <a:rPr lang="en-US" altLang="ko-KR" sz="1400" b="1" dirty="0"/>
              <a:t>main PROC</a:t>
            </a:r>
          </a:p>
          <a:p>
            <a:pPr eaLnBrk="1" hangingPunct="1"/>
            <a:r>
              <a:rPr lang="en-US" altLang="ko-KR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59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418ACC18-60FE-45B2-B50C-C532D027139E}" type="slidenum">
              <a:rPr kumimoji="0" lang="en-US" altLang="ko-KR"/>
              <a:pPr eaLnBrk="1" hangingPunct="1"/>
              <a:t>42</a:t>
            </a:fld>
            <a:endParaRPr kumimoji="0"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Loop Instructions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9750" y="1628800"/>
            <a:ext cx="7127875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esi</a:t>
            </a:r>
            <a:r>
              <a:rPr lang="en-US" altLang="ko-KR" sz="1400" b="1" dirty="0" smtClean="0"/>
              <a:t>, OFFSET </a:t>
            </a:r>
            <a:r>
              <a:rPr lang="en-US" altLang="ko-KR" sz="1400" b="1" dirty="0"/>
              <a:t>array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ecx</a:t>
            </a:r>
            <a:r>
              <a:rPr lang="en-US" altLang="ko-KR" sz="1400" b="1" dirty="0" smtClean="0"/>
              <a:t>, LENGTHOF </a:t>
            </a:r>
            <a:r>
              <a:rPr lang="en-US" altLang="ko-KR" sz="1400" b="1" dirty="0"/>
              <a:t>array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>
                <a:solidFill>
                  <a:srgbClr val="FF0000"/>
                </a:solidFill>
              </a:rPr>
              <a:t>next:</a:t>
            </a:r>
          </a:p>
          <a:p>
            <a:pPr eaLnBrk="1" hangingPunct="1"/>
            <a:r>
              <a:rPr lang="en-US" altLang="ko-KR" sz="1400" b="1" dirty="0"/>
              <a:t>	test WORD PTR [</a:t>
            </a:r>
            <a:r>
              <a:rPr lang="en-US" altLang="ko-KR" sz="1400" b="1" dirty="0" err="1"/>
              <a:t>esi</a:t>
            </a:r>
            <a:r>
              <a:rPr lang="en-US" altLang="ko-KR" sz="1400" b="1" dirty="0" smtClean="0"/>
              <a:t>], 10000000b</a:t>
            </a:r>
            <a:r>
              <a:rPr lang="en-US" altLang="ko-KR" sz="1400" b="1" dirty="0"/>
              <a:t>	; test highest bit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pushfd</a:t>
            </a:r>
            <a:r>
              <a:rPr lang="en-US" altLang="ko-KR" sz="1400" b="1" dirty="0"/>
              <a:t>		</a:t>
            </a:r>
            <a:r>
              <a:rPr lang="en-US" altLang="ko-KR" sz="1400" b="1" dirty="0" smtClean="0"/>
              <a:t>		; </a:t>
            </a:r>
            <a:r>
              <a:rPr lang="en-US" altLang="ko-KR" sz="1400" b="1" dirty="0"/>
              <a:t>push flags on stack</a:t>
            </a:r>
          </a:p>
          <a:p>
            <a:pPr eaLnBrk="1" hangingPunct="1"/>
            <a:r>
              <a:rPr lang="en-US" altLang="ko-KR" sz="1400" b="1" dirty="0"/>
              <a:t>	add </a:t>
            </a:r>
            <a:r>
              <a:rPr lang="en-US" altLang="ko-KR" sz="1400" b="1" dirty="0" err="1"/>
              <a:t>esi</a:t>
            </a:r>
            <a:r>
              <a:rPr lang="en-US" altLang="ko-KR" sz="1400" b="1" dirty="0" smtClean="0"/>
              <a:t>, TYPE </a:t>
            </a:r>
            <a:r>
              <a:rPr lang="en-US" altLang="ko-KR" sz="1400" b="1" dirty="0"/>
              <a:t>array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popfd</a:t>
            </a:r>
            <a:r>
              <a:rPr lang="en-US" altLang="ko-KR" sz="1400" b="1" dirty="0"/>
              <a:t>		</a:t>
            </a:r>
            <a:r>
              <a:rPr lang="en-US" altLang="ko-KR" sz="1400" b="1" dirty="0" smtClean="0"/>
              <a:t>		; </a:t>
            </a:r>
            <a:r>
              <a:rPr lang="en-US" altLang="ko-KR" sz="1400" b="1" dirty="0"/>
              <a:t>pop flags from stack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loopnz</a:t>
            </a:r>
            <a:r>
              <a:rPr lang="en-US" altLang="ko-KR" sz="1400" b="1" dirty="0">
                <a:solidFill>
                  <a:srgbClr val="FF0000"/>
                </a:solidFill>
              </a:rPr>
              <a:t> next </a:t>
            </a:r>
            <a:r>
              <a:rPr lang="en-US" altLang="ko-KR" sz="1400" b="1" dirty="0"/>
              <a:t>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continue loop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jnz</a:t>
            </a:r>
            <a:r>
              <a:rPr lang="en-US" altLang="ko-KR" sz="1400" b="1" dirty="0"/>
              <a:t> quit		</a:t>
            </a:r>
            <a:r>
              <a:rPr lang="en-US" altLang="ko-KR" sz="1400" b="1" dirty="0" smtClean="0"/>
              <a:t>		; </a:t>
            </a:r>
            <a:r>
              <a:rPr lang="en-US" altLang="ko-KR" sz="1400" b="1" dirty="0"/>
              <a:t>none found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sub </a:t>
            </a:r>
            <a:r>
              <a:rPr lang="en-US" altLang="ko-KR" sz="1400" b="1" dirty="0" err="1" smtClean="0"/>
              <a:t>esi</a:t>
            </a:r>
            <a:r>
              <a:rPr lang="en-US" altLang="ko-KR" sz="1400" b="1" dirty="0" smtClean="0"/>
              <a:t>, TYPE </a:t>
            </a:r>
            <a:r>
              <a:rPr lang="en-US" altLang="ko-KR" sz="1400" b="1" dirty="0"/>
              <a:t>array		</a:t>
            </a:r>
            <a:r>
              <a:rPr lang="en-US" altLang="ko-KR" sz="1400" b="1" dirty="0" smtClean="0"/>
              <a:t>	; ESI </a:t>
            </a:r>
            <a:r>
              <a:rPr lang="en-US" altLang="ko-KR" sz="1400" b="1" dirty="0"/>
              <a:t>points to value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quit:</a:t>
            </a:r>
          </a:p>
          <a:p>
            <a:pPr eaLnBrk="1" hangingPunct="1"/>
            <a:r>
              <a:rPr lang="en-US" altLang="ko-KR" sz="1400" b="1" dirty="0"/>
              <a:t>	call  </a:t>
            </a:r>
            <a:r>
              <a:rPr lang="en-US" altLang="ko-KR" sz="1400" b="1" dirty="0" err="1"/>
              <a:t>crlf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exit</a:t>
            </a:r>
          </a:p>
          <a:p>
            <a:pPr eaLnBrk="1" hangingPunct="1"/>
            <a:r>
              <a:rPr lang="en-US" altLang="ko-KR" sz="1400" b="1" dirty="0"/>
              <a:t>main ENDP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406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Announcements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 2: </a:t>
            </a:r>
            <a:r>
              <a:rPr lang="en-US" altLang="ko-KR" dirty="0" smtClean="0"/>
              <a:t>This</a:t>
            </a:r>
            <a:r>
              <a:rPr lang="en-US" altLang="ko-KR" dirty="0" smtClean="0"/>
              <a:t> </a:t>
            </a:r>
            <a:r>
              <a:rPr lang="en-US" altLang="ko-KR" dirty="0" smtClean="0"/>
              <a:t>Thursday at Class</a:t>
            </a:r>
          </a:p>
          <a:p>
            <a:pPr lvl="1"/>
            <a:r>
              <a:rPr lang="en-US" altLang="ko-KR" dirty="0" smtClean="0"/>
              <a:t>Chap 5. and Chap 6.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Lab: </a:t>
            </a:r>
            <a:r>
              <a:rPr lang="en-US" altLang="ko-KR" dirty="0" smtClean="0"/>
              <a:t>A528, 7:00 pm today (May 12</a:t>
            </a:r>
            <a:r>
              <a:rPr lang="en-US" altLang="ko-KR" baseline="30000" dirty="0" smtClean="0"/>
              <a:t>th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announced </a:t>
            </a:r>
            <a:r>
              <a:rPr lang="en-US" altLang="ko-KR" dirty="0" smtClean="0"/>
              <a:t>in YSCEC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Office Hours</a:t>
            </a:r>
          </a:p>
          <a:p>
            <a:pPr lvl="1"/>
            <a:r>
              <a:rPr lang="en-US" altLang="ko-KR" dirty="0" smtClean="0"/>
              <a:t>No Office Hour today</a:t>
            </a:r>
          </a:p>
          <a:p>
            <a:pPr lvl="1"/>
            <a:r>
              <a:rPr lang="en-US" altLang="ko-KR" dirty="0" smtClean="0"/>
              <a:t>4:00 </a:t>
            </a:r>
            <a:r>
              <a:rPr lang="en-US" altLang="ko-KR" dirty="0" smtClean="0"/>
              <a:t>pm ~ 5:50 pm today (May </a:t>
            </a:r>
            <a:r>
              <a:rPr lang="en-US" altLang="ko-KR" dirty="0" smtClean="0"/>
              <a:t>14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56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0A5A9444-BB33-4C76-A1B8-EB4CE2D5C038}" type="slidenum">
              <a:rPr kumimoji="0" lang="en-US" altLang="ko-KR"/>
              <a:pPr eaLnBrk="1" hangingPunct="1"/>
              <a:t>44</a:t>
            </a:fld>
            <a:endParaRPr kumimoji="0"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Structures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Structured IF, ELSE, or WHILE</a:t>
            </a:r>
          </a:p>
          <a:p>
            <a:pPr lvl="1" eaLnBrk="1" hangingPunct="1"/>
            <a:r>
              <a:rPr lang="en-US" altLang="ko-KR" dirty="0" smtClean="0"/>
              <a:t>Not provided by Intel instruction set</a:t>
            </a:r>
          </a:p>
          <a:p>
            <a:pPr lvl="1" eaLnBrk="1" hangingPunct="1"/>
            <a:r>
              <a:rPr lang="en-US" altLang="ko-KR" u="sng" dirty="0" smtClean="0"/>
              <a:t>Several instructions are combined to create any logical structure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optimize the logic structures more efficiently than High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2460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457574CF-2BE3-48F8-B3E8-730E00BFA88A}" type="slidenum">
              <a:rPr kumimoji="0" lang="en-US" altLang="ko-KR"/>
              <a:pPr eaLnBrk="1" hangingPunct="1"/>
              <a:t>45</a:t>
            </a:fld>
            <a:endParaRPr kumimoji="0"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Conditional Structure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37321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Block-Structured IF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Example: Using Java/C++ syntax, two statements are executed if op1 is equal to op2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      	</a:t>
            </a:r>
            <a:r>
              <a:rPr lang="en-US" altLang="ko-KR" sz="17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if (op1== op2){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		   &lt;statement1&gt;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   &lt;statement2&gt;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	 	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Translate IF statement into a compare followed by one or more conditional jump instructions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		</a:t>
            </a:r>
            <a:r>
              <a:rPr lang="en-US" altLang="ko-KR" sz="1600" dirty="0" err="1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 op1,op2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	je True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	</a:t>
            </a:r>
            <a:r>
              <a:rPr lang="en-US" altLang="ko-KR" sz="1600" dirty="0" err="1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jmp</a:t>
            </a: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EndIf</a:t>
            </a:r>
            <a:endParaRPr lang="en-US" altLang="ko-KR" sz="1600" dirty="0" smtClean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          True: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	&lt;statement1&gt;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	&lt;statement2&gt;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          </a:t>
            </a:r>
            <a:r>
              <a:rPr lang="en-US" altLang="ko-KR" sz="1600" dirty="0" err="1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EndIf</a:t>
            </a: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Eliminate one of the jumps by </a:t>
            </a:r>
            <a:r>
              <a:rPr lang="en-US" altLang="ko-KR" dirty="0" smtClean="0">
                <a:solidFill>
                  <a:srgbClr val="FF0000"/>
                </a:solidFill>
              </a:rPr>
              <a:t>reversing the comparison for equal to not equal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		</a:t>
            </a:r>
            <a:r>
              <a:rPr lang="en-US" altLang="ko-KR" sz="1600" dirty="0" err="1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 op1,op2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	</a:t>
            </a:r>
            <a:r>
              <a:rPr lang="en-US" altLang="ko-KR" sz="1600" dirty="0" err="1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jne</a:t>
            </a: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 False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	&lt;statement1&gt;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	&lt;statement2&gt;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	         False: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37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3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37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37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37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D5005A66-03CE-4CDB-BDDC-74113E2C160F}" type="slidenum">
              <a:rPr kumimoji="0" lang="en-US" altLang="ko-KR"/>
              <a:pPr eaLnBrk="1" hangingPunct="1"/>
              <a:t>46</a:t>
            </a:fld>
            <a:endParaRPr kumimoji="0" lang="en-US" altLang="ko-KR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Compound IF Statement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784"/>
            <a:ext cx="8686800" cy="511256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600" dirty="0" smtClean="0"/>
              <a:t>Using the AND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Example: all 2 conditions must be true before statement1 execution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if   (al &gt;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) AND (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&gt; cl 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   X = 1;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Straightforward implementation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	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al,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6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; first expression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…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ja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L1	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jmp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next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L1: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, cl      ; second expression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…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ja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L2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jmp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next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L2:                   ; both are true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X,1 	      ; set X to 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next: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Pct val="70000"/>
              <a:buFont typeface="Wingdings" pitchFamily="2" charset="2"/>
              <a:buChar char="u"/>
            </a:pP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 We can simplify the code 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reversing JA to JBE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instead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	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al,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; first expression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…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jbe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next       ; quit if false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, cl      ; second expression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jbe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next       ; quit if false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X, 1      ; both are true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next:         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7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B169E426-D582-4141-A157-69311FB62C6E}" type="slidenum">
              <a:rPr kumimoji="0" lang="en-US" altLang="ko-KR"/>
              <a:pPr eaLnBrk="1" hangingPunct="1"/>
              <a:t>47</a:t>
            </a:fld>
            <a:endParaRPr kumimoji="0"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Compound IF Statement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686800" cy="44656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600" dirty="0" smtClean="0"/>
              <a:t>Using the OR Operator</a:t>
            </a:r>
          </a:p>
          <a:p>
            <a:pPr lvl="1" eaLnBrk="1" hangingPunct="1"/>
            <a:r>
              <a:rPr lang="en-US" altLang="ko-KR" dirty="0" smtClean="0"/>
              <a:t>Assembly language can easily evaluate expressions that use the logical OR operator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if ( al &gt;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)  OR  (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&gt; cl ) OR  ( cl &gt; dl 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X = 1;</a:t>
            </a:r>
          </a:p>
          <a:p>
            <a:pPr lvl="2" eaLnBrk="1" hangingPunct="1"/>
            <a:r>
              <a:rPr lang="en-US" altLang="ko-KR" dirty="0" smtClean="0"/>
              <a:t>Linear nested-IF structure chains through a series of conditions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	</a:t>
            </a:r>
            <a:r>
              <a:rPr lang="en-US" altLang="ko-KR" sz="12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al,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  ;  1: compare AL to BL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ja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L1	   ;  if true , skip second expression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bl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, cl	   ;  2: compare BL to CL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ja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L1	   ;  if true , skip third expression  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cl, dl	   ;  3: compare CL to DL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jbe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next	   ;  false: skip next statement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L1: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X, 1	   ;  true: set  X = 1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next: 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6D4448E4-3FE7-4E95-B914-2043C478C91E}" type="slidenum">
              <a:rPr kumimoji="0" lang="en-US" altLang="ko-KR"/>
              <a:pPr eaLnBrk="1" hangingPunct="1"/>
              <a:t>48</a:t>
            </a:fld>
            <a:endParaRPr kumimoji="0"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WHILE Structure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18457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Tests a condition first before performing a block of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As long as the while condition remains true, statements are repeated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while ( val1 &lt; val2 ) {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val1++;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val2--;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}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Reverse the condition, jump to the label </a:t>
            </a:r>
            <a:r>
              <a:rPr lang="en-US" altLang="ko-KR" b="1" dirty="0" err="1" smtClean="0"/>
              <a:t>endwhile</a:t>
            </a:r>
            <a:r>
              <a:rPr lang="en-US" altLang="ko-KR" dirty="0" smtClean="0"/>
              <a:t> when </a:t>
            </a:r>
            <a:r>
              <a:rPr lang="en-US" altLang="ko-KR" dirty="0" err="1" smtClean="0"/>
              <a:t>cond</a:t>
            </a:r>
            <a:r>
              <a:rPr lang="en-US" altLang="ko-KR" dirty="0" smtClean="0"/>
              <a:t> true: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eax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, val1        ;  copy variable to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eax</a:t>
            </a:r>
            <a:endParaRPr lang="en-US" altLang="ko-KR" sz="18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while: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cmp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eax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, val2	      ;  if not (val1 &lt; val2)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jnl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endwhile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      ;    exit the loop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inc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eax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            ;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val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++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dec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val2               ;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val</a:t>
            </a:r>
            <a:r>
              <a:rPr lang="en-US" altLang="ko-KR" sz="18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—</a:t>
            </a:r>
            <a:endParaRPr lang="en-US" altLang="ko-KR" sz="18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jmp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while              ;  repeat  the  loop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endwhile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mov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val1, </a:t>
            </a:r>
            <a:r>
              <a:rPr lang="en-US" altLang="ko-KR" sz="18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eax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 </a:t>
            </a:r>
            <a:r>
              <a:rPr lang="en-US" altLang="ko-KR" sz="1800" dirty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;  save new value for val1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E6EAA4AD-3204-4AC5-AC5F-CE5DC3051E91}" type="slidenum">
              <a:rPr kumimoji="0" lang="en-US" altLang="ko-KR"/>
              <a:pPr eaLnBrk="1" hangingPunct="1"/>
              <a:t>49</a:t>
            </a:fld>
            <a:endParaRPr kumimoji="0" lang="en-US" altLang="ko-K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WHILE Structure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776"/>
            <a:ext cx="8686800" cy="5140424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IF Statement Nested In a Loop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302299" y="1916832"/>
            <a:ext cx="4321175" cy="481054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Assembly Code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Verdana" pitchFamily="34" charset="0"/>
              </a:rPr>
              <a:t>   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eax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, op1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ebx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, op2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ecx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, op3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L1: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cmp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eax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,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ebx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; EAX &lt; EBX?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jl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  L2             </a:t>
            </a:r>
            <a:r>
              <a:rPr lang="en-US" altLang="ko-KR" sz="1400" b="1" dirty="0" smtClean="0">
                <a:solidFill>
                  <a:srgbClr val="002060"/>
                </a:solidFill>
                <a:latin typeface="Verdana" pitchFamily="34" charset="0"/>
              </a:rPr>
              <a:t>  ; 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true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jmp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L7            </a:t>
            </a:r>
            <a:r>
              <a:rPr lang="en-US" altLang="ko-KR" sz="1400" b="1" dirty="0" smtClean="0">
                <a:solidFill>
                  <a:srgbClr val="002060"/>
                </a:solidFill>
                <a:latin typeface="Verdana" pitchFamily="34" charset="0"/>
              </a:rPr>
              <a:t>   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; false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L2: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inc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eax</a:t>
            </a:r>
            <a:endParaRPr lang="en-US" altLang="ko-KR" sz="1400" b="1" dirty="0">
              <a:solidFill>
                <a:srgbClr val="002060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L3: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cmp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ebx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,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ecx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; EBX == ECX ?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  je     L4            </a:t>
            </a:r>
            <a:r>
              <a:rPr lang="en-US" altLang="ko-KR" sz="1400" b="1" dirty="0" smtClean="0">
                <a:solidFill>
                  <a:srgbClr val="002060"/>
                </a:solidFill>
                <a:latin typeface="Verdana" pitchFamily="34" charset="0"/>
              </a:rPr>
              <a:t>   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; true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jmp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L5          </a:t>
            </a:r>
            <a:r>
              <a:rPr lang="en-US" altLang="ko-KR" sz="1400" b="1" dirty="0" smtClean="0">
                <a:solidFill>
                  <a:srgbClr val="002060"/>
                </a:solidFill>
                <a:latin typeface="Verdana" pitchFamily="34" charset="0"/>
              </a:rPr>
              <a:t>     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; false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L4: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X, 2       </a:t>
            </a:r>
            <a:r>
              <a:rPr lang="en-US" altLang="ko-KR" sz="1400" b="1" dirty="0" smtClean="0">
                <a:solidFill>
                  <a:srgbClr val="002060"/>
                </a:solidFill>
                <a:latin typeface="Verdana" pitchFamily="34" charset="0"/>
              </a:rPr>
              <a:t>     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; X = 2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   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jmp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L6 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L5: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X, 3         </a:t>
            </a:r>
            <a:r>
              <a:rPr lang="en-US" altLang="ko-KR" sz="1400" b="1" dirty="0" smtClean="0">
                <a:solidFill>
                  <a:srgbClr val="002060"/>
                </a:solidFill>
                <a:latin typeface="Verdana" pitchFamily="34" charset="0"/>
              </a:rPr>
              <a:t>   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; X = 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L6: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jmp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L1            </a:t>
            </a:r>
            <a:r>
              <a:rPr lang="en-US" altLang="ko-KR" sz="1400" b="1" dirty="0" smtClean="0">
                <a:solidFill>
                  <a:srgbClr val="002060"/>
                </a:solidFill>
                <a:latin typeface="Verdana" pitchFamily="34" charset="0"/>
              </a:rPr>
              <a:t>   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; repeat the loop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L7: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op1, </a:t>
            </a:r>
            <a:r>
              <a:rPr lang="en-US" altLang="ko-KR" sz="1400" b="1" dirty="0" err="1">
                <a:solidFill>
                  <a:srgbClr val="002060"/>
                </a:solidFill>
                <a:latin typeface="Verdana" pitchFamily="34" charset="0"/>
              </a:rPr>
              <a:t>eax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  </a:t>
            </a:r>
            <a:r>
              <a:rPr lang="en-US" altLang="ko-KR" sz="1400" b="1" dirty="0" smtClean="0">
                <a:solidFill>
                  <a:srgbClr val="002060"/>
                </a:solidFill>
                <a:latin typeface="Verdana" pitchFamily="34" charset="0"/>
              </a:rPr>
              <a:t>  </a:t>
            </a:r>
            <a:r>
              <a:rPr lang="en-US" altLang="ko-KR" sz="1400" b="1" dirty="0">
                <a:solidFill>
                  <a:srgbClr val="002060"/>
                </a:solidFill>
                <a:latin typeface="Verdana" pitchFamily="34" charset="0"/>
              </a:rPr>
              <a:t>; update op1 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11560" y="1916832"/>
            <a:ext cx="3311525" cy="30654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Verdana" pitchFamily="34" charset="0"/>
              </a:rPr>
              <a:t>C++ Code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altLang="ko-KR" sz="1600" b="1">
                <a:solidFill>
                  <a:srgbClr val="FF0000"/>
                </a:solidFill>
                <a:latin typeface="Verdana" pitchFamily="34" charset="0"/>
              </a:rPr>
              <a:t>while (  op1 &lt; op2  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Verdan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Verdana" pitchFamily="34" charset="0"/>
              </a:rPr>
              <a:t>    op1++;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Verdana" pitchFamily="34" charset="0"/>
              </a:rPr>
              <a:t>    if ( op2 == op3 )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Verdana" pitchFamily="34" charset="0"/>
              </a:rPr>
              <a:t>         X = 2;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Verdana" pitchFamily="34" charset="0"/>
              </a:rPr>
              <a:t>    else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Verdana" pitchFamily="34" charset="0"/>
              </a:rPr>
              <a:t>         X = 3;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1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A51760ED-C3AF-41A2-AFA8-3BD64471F916}" type="slidenum">
              <a:rPr kumimoji="0" lang="en-US" altLang="ko-KR"/>
              <a:pPr eaLnBrk="1" hangingPunct="1"/>
              <a:t>5</a:t>
            </a:fld>
            <a:endParaRPr kumimoji="0"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 CPU Status Flags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Arithmetic instructions </a:t>
            </a:r>
            <a:r>
              <a:rPr lang="en-US" altLang="ko-KR" u="sng" dirty="0" smtClean="0"/>
              <a:t>affect the Flag registers</a:t>
            </a:r>
          </a:p>
          <a:p>
            <a:pPr lvl="1" eaLnBrk="1" hangingPunct="1"/>
            <a:r>
              <a:rPr lang="en-US" altLang="ko-KR" u="sng" dirty="0" smtClean="0">
                <a:solidFill>
                  <a:srgbClr val="002060"/>
                </a:solidFill>
              </a:rPr>
              <a:t>Zero flag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is set when the result of an operation is </a:t>
            </a:r>
            <a:r>
              <a:rPr lang="en-US" altLang="ko-KR" dirty="0" smtClean="0">
                <a:solidFill>
                  <a:srgbClr val="FF0000"/>
                </a:solidFill>
              </a:rPr>
              <a:t>zero</a:t>
            </a:r>
          </a:p>
          <a:p>
            <a:pPr lvl="1" eaLnBrk="1" hangingPunct="1"/>
            <a:r>
              <a:rPr lang="en-US" altLang="ko-KR" u="sng" dirty="0" smtClean="0">
                <a:solidFill>
                  <a:srgbClr val="002060"/>
                </a:solidFill>
              </a:rPr>
              <a:t>Carry flag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is set when the result of an </a:t>
            </a:r>
            <a:r>
              <a:rPr lang="en-US" altLang="ko-KR" dirty="0" smtClean="0">
                <a:solidFill>
                  <a:srgbClr val="FF0000"/>
                </a:solidFill>
              </a:rPr>
              <a:t>unsigned addition</a:t>
            </a:r>
            <a:r>
              <a:rPr lang="en-US" altLang="ko-KR" dirty="0" smtClean="0"/>
              <a:t> is </a:t>
            </a:r>
            <a:r>
              <a:rPr lang="en-US" altLang="ko-KR" dirty="0" smtClean="0">
                <a:solidFill>
                  <a:srgbClr val="FF0000"/>
                </a:solidFill>
              </a:rPr>
              <a:t>too large</a:t>
            </a:r>
            <a:r>
              <a:rPr lang="en-US" altLang="ko-KR" dirty="0" smtClean="0"/>
              <a:t> or when a subtraction requires a borrow</a:t>
            </a:r>
          </a:p>
          <a:p>
            <a:pPr lvl="2"/>
            <a:r>
              <a:rPr lang="en-US" altLang="ko-KR" dirty="0"/>
              <a:t>In unsigned arithmetic, watch the carry flag to detect errors.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 </a:t>
            </a:r>
            <a:r>
              <a:rPr lang="en-US" altLang="ko-KR" dirty="0"/>
              <a:t>unsigned arithmetic, the overflow flag tells you nothing interesting.</a:t>
            </a:r>
            <a:endParaRPr lang="en-US" altLang="ko-KR" dirty="0" smtClean="0"/>
          </a:p>
          <a:p>
            <a:pPr lvl="1" eaLnBrk="1" hangingPunct="1"/>
            <a:r>
              <a:rPr lang="en-US" altLang="ko-KR" u="sng" dirty="0" smtClean="0">
                <a:solidFill>
                  <a:srgbClr val="002060"/>
                </a:solidFill>
              </a:rPr>
              <a:t>Sign flag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is set when the high bit of the destination operand is set, indicating a negative result</a:t>
            </a:r>
          </a:p>
          <a:p>
            <a:pPr lvl="1" eaLnBrk="1" hangingPunct="1"/>
            <a:r>
              <a:rPr lang="en-US" altLang="ko-KR" u="sng" dirty="0" smtClean="0">
                <a:solidFill>
                  <a:srgbClr val="002060"/>
                </a:solidFill>
              </a:rPr>
              <a:t>Overflow flag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is set when a </a:t>
            </a:r>
            <a:r>
              <a:rPr lang="en-US" altLang="ko-KR" dirty="0" smtClean="0">
                <a:solidFill>
                  <a:srgbClr val="FF0000"/>
                </a:solidFill>
              </a:rPr>
              <a:t>signed arithmetic operation</a:t>
            </a:r>
            <a:r>
              <a:rPr lang="en-US" altLang="ko-KR" dirty="0" smtClean="0"/>
              <a:t> generates an invalid signed result (that is </a:t>
            </a:r>
            <a:r>
              <a:rPr lang="en-US" altLang="ko-KR" dirty="0" smtClean="0">
                <a:solidFill>
                  <a:srgbClr val="FF0000"/>
                </a:solidFill>
              </a:rPr>
              <a:t>out of range) </a:t>
            </a:r>
          </a:p>
          <a:p>
            <a:pPr lvl="2"/>
            <a:r>
              <a:rPr lang="en-US" altLang="ko-KR" dirty="0"/>
              <a:t>In signed arithmetic, watch the overflow flag to detect errors.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 </a:t>
            </a:r>
            <a:r>
              <a:rPr lang="en-US" altLang="ko-KR" dirty="0"/>
              <a:t>signed arithmetic, the carry flag tells you nothing interesting.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u="sng" dirty="0" smtClean="0">
                <a:solidFill>
                  <a:srgbClr val="002060"/>
                </a:solidFill>
              </a:rPr>
              <a:t>Parity flag </a:t>
            </a:r>
            <a:r>
              <a:rPr lang="en-US" altLang="ko-KR" dirty="0" smtClean="0">
                <a:solidFill>
                  <a:schemeClr val="tx1"/>
                </a:solidFill>
              </a:rPr>
              <a:t>is set when an instruction generates even number of 1 bits in low byte of the destination operand </a:t>
            </a:r>
            <a:endParaRPr lang="en-US" altLang="ko-KR" u="sng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99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C8F222F1-5613-4607-8586-C0F1FB00D7A9}" type="slidenum">
              <a:rPr kumimoji="0" lang="en-US" altLang="ko-KR"/>
              <a:pPr eaLnBrk="1" hangingPunct="1"/>
              <a:t>50</a:t>
            </a:fld>
            <a:endParaRPr kumimoji="0"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Table-Driven Selection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401737"/>
            <a:ext cx="8153400" cy="427114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More efficient way to process a CASE structure</a:t>
            </a:r>
          </a:p>
          <a:p>
            <a:pPr lvl="1" eaLnBrk="1" hangingPunct="1"/>
            <a:r>
              <a:rPr lang="en-US" altLang="ko-KR" dirty="0" smtClean="0"/>
              <a:t>Assembler calculates a label’s offset and places it in a variable</a:t>
            </a:r>
          </a:p>
          <a:p>
            <a:pPr lvl="1" eaLnBrk="1" hangingPunct="1"/>
            <a:r>
              <a:rPr lang="en-US" altLang="ko-KR" dirty="0" smtClean="0"/>
              <a:t>Example : Table Containing Offsets of Procedures</a:t>
            </a:r>
          </a:p>
          <a:p>
            <a:pPr lvl="2" eaLnBrk="1" hangingPunct="1"/>
            <a:r>
              <a:rPr lang="en-US" altLang="ko-KR" dirty="0" smtClean="0"/>
              <a:t>Let’s assume that processes are located at addresses 120h, etc. 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.data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CaseTable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  BYTE      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‘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A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’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;lookup value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DWORD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Process_A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;address of procedure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BYTE      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‘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B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’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DWORD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Process_B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BYTE      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‘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C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’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DWORD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Process_C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BYTE      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‘</a:t>
            </a: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D</a:t>
            </a:r>
            <a:r>
              <a:rPr lang="en-US" altLang="ko-KR" sz="1600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’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		DWORD  </a:t>
            </a:r>
            <a:r>
              <a:rPr lang="en-US" altLang="ko-KR" sz="1600" dirty="0" err="1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Process_D</a:t>
            </a:r>
            <a:endParaRPr lang="en-US" altLang="ko-KR" sz="1600" dirty="0" smtClean="0">
              <a:solidFill>
                <a:srgbClr val="002060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11560" y="5517232"/>
            <a:ext cx="2952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 u="sng" dirty="0">
                <a:solidFill>
                  <a:srgbClr val="000000"/>
                </a:solidFill>
                <a:latin typeface="Times New Roman" pitchFamily="18" charset="0"/>
              </a:rPr>
              <a:t>Figure 1. Table of Procedure Offsets.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684213" y="5897537"/>
            <a:ext cx="655637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Times New Roman" pitchFamily="18" charset="0"/>
              </a:rPr>
              <a:t>   </a:t>
            </a:r>
            <a:r>
              <a:rPr lang="en-US" altLang="ko-KR" sz="1200" b="1">
                <a:latin typeface="Times New Roman" pitchFamily="18" charset="0"/>
              </a:rPr>
              <a:t>‘A’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1331913" y="5897537"/>
            <a:ext cx="1309687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Times New Roman" pitchFamily="18" charset="0"/>
              </a:rPr>
              <a:t>    00000120</a:t>
            </a:r>
          </a:p>
        </p:txBody>
      </p:sp>
      <p:sp>
        <p:nvSpPr>
          <p:cNvPr id="38920" name="Rectangle 22"/>
          <p:cNvSpPr>
            <a:spLocks noChangeArrowheads="1"/>
          </p:cNvSpPr>
          <p:nvPr/>
        </p:nvSpPr>
        <p:spPr bwMode="auto">
          <a:xfrm>
            <a:off x="2051050" y="6526187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Lookup value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>
            <a:off x="2987675" y="6237262"/>
            <a:ext cx="31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8922" name="Group 36"/>
          <p:cNvGrpSpPr>
            <a:grpSpLocks/>
          </p:cNvGrpSpPr>
          <p:nvPr/>
        </p:nvGrpSpPr>
        <p:grpSpPr bwMode="auto">
          <a:xfrm flipH="1">
            <a:off x="4038600" y="6278537"/>
            <a:ext cx="490538" cy="228600"/>
            <a:chOff x="1056" y="3168"/>
            <a:chExt cx="288" cy="96"/>
          </a:xfrm>
        </p:grpSpPr>
        <p:sp>
          <p:nvSpPr>
            <p:cNvPr id="38930" name="Line 26"/>
            <p:cNvSpPr>
              <a:spLocks noChangeShapeType="1"/>
            </p:cNvSpPr>
            <p:nvPr/>
          </p:nvSpPr>
          <p:spPr bwMode="auto">
            <a:xfrm>
              <a:off x="1344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1" name="Line 27"/>
            <p:cNvSpPr>
              <a:spLocks noChangeShapeType="1"/>
            </p:cNvSpPr>
            <p:nvPr/>
          </p:nvSpPr>
          <p:spPr bwMode="auto">
            <a:xfrm>
              <a:off x="1056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923" name="Rectangle 29"/>
          <p:cNvSpPr>
            <a:spLocks noChangeArrowheads="1"/>
          </p:cNvSpPr>
          <p:nvPr/>
        </p:nvSpPr>
        <p:spPr bwMode="auto">
          <a:xfrm>
            <a:off x="2627313" y="5897537"/>
            <a:ext cx="655637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latin typeface="Times New Roman" pitchFamily="18" charset="0"/>
              </a:rPr>
              <a:t>‘B’</a:t>
            </a:r>
          </a:p>
        </p:txBody>
      </p:sp>
      <p:sp>
        <p:nvSpPr>
          <p:cNvPr id="38924" name="Rectangle 30"/>
          <p:cNvSpPr>
            <a:spLocks noChangeArrowheads="1"/>
          </p:cNvSpPr>
          <p:nvPr/>
        </p:nvSpPr>
        <p:spPr bwMode="auto">
          <a:xfrm>
            <a:off x="3276600" y="5897537"/>
            <a:ext cx="1309688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Times New Roman" pitchFamily="18" charset="0"/>
              </a:rPr>
              <a:t>00000130</a:t>
            </a:r>
          </a:p>
        </p:txBody>
      </p:sp>
      <p:sp>
        <p:nvSpPr>
          <p:cNvPr id="38925" name="Rectangle 31"/>
          <p:cNvSpPr>
            <a:spLocks noChangeArrowheads="1"/>
          </p:cNvSpPr>
          <p:nvPr/>
        </p:nvSpPr>
        <p:spPr bwMode="auto">
          <a:xfrm>
            <a:off x="4572000" y="5897537"/>
            <a:ext cx="655638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>
                <a:latin typeface="Times New Roman" pitchFamily="18" charset="0"/>
              </a:rPr>
              <a:t>‘C’</a:t>
            </a:r>
          </a:p>
        </p:txBody>
      </p:sp>
      <p:sp>
        <p:nvSpPr>
          <p:cNvPr id="38926" name="Rectangle 32"/>
          <p:cNvSpPr>
            <a:spLocks noChangeArrowheads="1"/>
          </p:cNvSpPr>
          <p:nvPr/>
        </p:nvSpPr>
        <p:spPr bwMode="auto">
          <a:xfrm>
            <a:off x="5219700" y="5897537"/>
            <a:ext cx="1309688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Times New Roman" pitchFamily="18" charset="0"/>
              </a:rPr>
              <a:t>00000140</a:t>
            </a:r>
          </a:p>
        </p:txBody>
      </p:sp>
      <p:sp>
        <p:nvSpPr>
          <p:cNvPr id="38927" name="Rectangle 33"/>
          <p:cNvSpPr>
            <a:spLocks noChangeArrowheads="1"/>
          </p:cNvSpPr>
          <p:nvPr/>
        </p:nvSpPr>
        <p:spPr bwMode="auto">
          <a:xfrm>
            <a:off x="6516688" y="5897537"/>
            <a:ext cx="655637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>
                <a:latin typeface="Times New Roman" pitchFamily="18" charset="0"/>
              </a:rPr>
              <a:t>‘D’</a:t>
            </a:r>
          </a:p>
        </p:txBody>
      </p:sp>
      <p:sp>
        <p:nvSpPr>
          <p:cNvPr id="38928" name="Rectangle 34"/>
          <p:cNvSpPr>
            <a:spLocks noChangeArrowheads="1"/>
          </p:cNvSpPr>
          <p:nvPr/>
        </p:nvSpPr>
        <p:spPr bwMode="auto">
          <a:xfrm>
            <a:off x="7164388" y="5897537"/>
            <a:ext cx="1309687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>
                <a:latin typeface="Times New Roman" pitchFamily="18" charset="0"/>
              </a:rPr>
              <a:t>00000150</a:t>
            </a:r>
          </a:p>
        </p:txBody>
      </p:sp>
      <p:sp>
        <p:nvSpPr>
          <p:cNvPr id="38929" name="Rectangle 35"/>
          <p:cNvSpPr>
            <a:spLocks noChangeArrowheads="1"/>
          </p:cNvSpPr>
          <p:nvPr/>
        </p:nvSpPr>
        <p:spPr bwMode="auto">
          <a:xfrm>
            <a:off x="4419600" y="6354737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address of process_B</a:t>
            </a:r>
          </a:p>
        </p:txBody>
      </p:sp>
    </p:spTree>
    <p:extLst>
      <p:ext uri="{BB962C8B-B14F-4D97-AF65-F5344CB8AC3E}">
        <p14:creationId xmlns:p14="http://schemas.microsoft.com/office/powerpoint/2010/main" val="2870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EE861A61-B07D-454B-BF4F-BF5A95B03DA4}" type="slidenum">
              <a:rPr kumimoji="0" lang="en-US" altLang="ko-KR"/>
              <a:pPr eaLnBrk="1" hangingPunct="1"/>
              <a:t>51</a:t>
            </a:fld>
            <a:endParaRPr kumimoji="0" lang="en-US" altLang="ko-KR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Table-Driven Selection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153400" cy="1728192"/>
          </a:xfrm>
        </p:spPr>
        <p:txBody>
          <a:bodyPr>
            <a:normAutofit fontScale="77500" lnSpcReduction="20000"/>
          </a:bodyPr>
          <a:lstStyle/>
          <a:p>
            <a:pPr lvl="1" eaLnBrk="1" hangingPunct="1"/>
            <a:r>
              <a:rPr lang="en-US" altLang="ko-KR" dirty="0" smtClean="0"/>
              <a:t>Example program</a:t>
            </a:r>
          </a:p>
          <a:p>
            <a:pPr lvl="2" eaLnBrk="1" hangingPunct="1"/>
            <a:r>
              <a:rPr lang="en-US" altLang="ko-KR" dirty="0" smtClean="0"/>
              <a:t>User inputs a character and loop compares the character to each entry in table</a:t>
            </a:r>
          </a:p>
          <a:p>
            <a:pPr lvl="2" eaLnBrk="1" hangingPunct="1"/>
            <a:r>
              <a:rPr lang="en-US" altLang="ko-KR" dirty="0" smtClean="0"/>
              <a:t>Founding first match causes a call to procedure offset stored immediately after the lookup value</a:t>
            </a:r>
          </a:p>
          <a:p>
            <a:pPr lvl="2" eaLnBrk="1" hangingPunct="1"/>
            <a:r>
              <a:rPr lang="en-US" altLang="ko-KR" dirty="0" smtClean="0"/>
              <a:t>Each procedure loads EDX with the offset of a different string</a:t>
            </a:r>
          </a:p>
          <a:p>
            <a:pPr lvl="1" eaLnBrk="1" hangingPunct="1"/>
            <a:endParaRPr lang="en-US" altLang="ko-KR" sz="2500" dirty="0" smtClean="0"/>
          </a:p>
        </p:txBody>
      </p:sp>
      <p:sp>
        <p:nvSpPr>
          <p:cNvPr id="39941" name="Text Box 13"/>
          <p:cNvSpPr txBox="1">
            <a:spLocks noChangeArrowheads="1"/>
          </p:cNvSpPr>
          <p:nvPr/>
        </p:nvSpPr>
        <p:spPr bwMode="auto">
          <a:xfrm>
            <a:off x="323528" y="3140968"/>
            <a:ext cx="806608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TITLE Table of Procedure Offsets          (ProcTble.asm)</a:t>
            </a:r>
          </a:p>
          <a:p>
            <a:pPr eaLnBrk="1" hangingPunct="1"/>
            <a:r>
              <a:rPr lang="en-US" altLang="ko-KR" sz="1400" b="1" dirty="0" smtClean="0"/>
              <a:t>; </a:t>
            </a:r>
            <a:r>
              <a:rPr lang="en-US" altLang="ko-KR" sz="1400" b="1" dirty="0"/>
              <a:t>This </a:t>
            </a:r>
            <a:r>
              <a:rPr lang="en-US" altLang="ko-KR" sz="1400" b="1" dirty="0" smtClean="0"/>
              <a:t>program </a:t>
            </a:r>
            <a:r>
              <a:rPr lang="en-US" altLang="ko-KR" sz="1400" b="1" dirty="0"/>
              <a:t>contains a table with offsets of procedures.</a:t>
            </a:r>
          </a:p>
          <a:p>
            <a:pPr eaLnBrk="1" hangingPunct="1"/>
            <a:r>
              <a:rPr lang="en-US" altLang="ko-KR" sz="1400" b="1" dirty="0"/>
              <a:t>; It uses the table to execute indirect procedure calls.</a:t>
            </a:r>
          </a:p>
          <a:p>
            <a:pPr eaLnBrk="1" hangingPunct="1"/>
            <a:r>
              <a:rPr lang="en-US" altLang="ko-KR" sz="1400" b="1" dirty="0"/>
              <a:t>; Last update: </a:t>
            </a:r>
            <a:r>
              <a:rPr lang="en-US" altLang="ko-KR" sz="1400" b="1" dirty="0" smtClean="0"/>
              <a:t>11/4/01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 smtClean="0"/>
              <a:t>INCLUDE </a:t>
            </a:r>
            <a:r>
              <a:rPr lang="en-US" altLang="ko-KR" sz="1400" b="1" dirty="0"/>
              <a:t>Irvine32.inc</a:t>
            </a:r>
          </a:p>
          <a:p>
            <a:pPr eaLnBrk="1" hangingPunct="1"/>
            <a:r>
              <a:rPr lang="en-US" altLang="ko-KR" sz="1400" b="1" dirty="0" smtClean="0"/>
              <a:t>.</a:t>
            </a:r>
            <a:r>
              <a:rPr lang="en-US" altLang="ko-KR" sz="1400" b="1" dirty="0"/>
              <a:t>data</a:t>
            </a:r>
          </a:p>
          <a:p>
            <a:pPr eaLnBrk="1" hangingPunct="1"/>
            <a:r>
              <a:rPr lang="en-US" altLang="ko-KR" sz="1400" b="1" dirty="0" err="1"/>
              <a:t>CaseTable</a:t>
            </a:r>
            <a:r>
              <a:rPr lang="en-US" altLang="ko-KR" sz="1400" b="1" dirty="0"/>
              <a:t>  BYTE   'A'                            ; lookup value</a:t>
            </a:r>
          </a:p>
          <a:p>
            <a:pPr eaLnBrk="1" hangingPunct="1"/>
            <a:r>
              <a:rPr lang="en-US" altLang="ko-KR" sz="1400" b="1" dirty="0"/>
              <a:t>           DWORD   </a:t>
            </a:r>
            <a:r>
              <a:rPr lang="en-US" altLang="ko-KR" sz="1400" b="1" dirty="0" err="1"/>
              <a:t>Process_A</a:t>
            </a:r>
            <a:r>
              <a:rPr lang="en-US" altLang="ko-KR" sz="1400" b="1" dirty="0"/>
              <a:t>                   ; address of procedure</a:t>
            </a:r>
          </a:p>
          <a:p>
            <a:pPr eaLnBrk="1" hangingPunct="1"/>
            <a:r>
              <a:rPr lang="en-US" altLang="ko-KR" sz="1400" b="1" dirty="0"/>
              <a:t>           BYTE   'B'</a:t>
            </a:r>
          </a:p>
          <a:p>
            <a:pPr eaLnBrk="1" hangingPunct="1"/>
            <a:r>
              <a:rPr lang="en-US" altLang="ko-KR" sz="1400" b="1" dirty="0"/>
              <a:t>           DWORD   </a:t>
            </a:r>
            <a:r>
              <a:rPr lang="en-US" altLang="ko-KR" sz="1400" b="1" dirty="0" err="1"/>
              <a:t>Process_B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           BYTE   'C'</a:t>
            </a:r>
          </a:p>
          <a:p>
            <a:pPr eaLnBrk="1" hangingPunct="1"/>
            <a:r>
              <a:rPr lang="en-US" altLang="ko-KR" sz="1400" b="1" dirty="0"/>
              <a:t>           DWORD   </a:t>
            </a:r>
            <a:r>
              <a:rPr lang="en-US" altLang="ko-KR" sz="1400" b="1" dirty="0" err="1"/>
              <a:t>Process_C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           BYTE   'D'</a:t>
            </a:r>
          </a:p>
          <a:p>
            <a:pPr eaLnBrk="1" hangingPunct="1"/>
            <a:r>
              <a:rPr lang="en-US" altLang="ko-KR" sz="1400" b="1" dirty="0"/>
              <a:t>           DWORD   </a:t>
            </a:r>
            <a:r>
              <a:rPr lang="en-US" altLang="ko-KR" sz="1400" b="1" dirty="0" err="1"/>
              <a:t>Process_D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 err="1"/>
              <a:t>NumberOfEntries</a:t>
            </a:r>
            <a:r>
              <a:rPr lang="en-US" altLang="ko-KR" sz="1400" b="1" dirty="0"/>
              <a:t> = </a:t>
            </a:r>
            <a:r>
              <a:rPr lang="en-US" altLang="ko-KR" sz="1400" b="1" dirty="0" smtClean="0"/>
              <a:t>4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0904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24CED9B9-2049-43ED-B547-1DFEFAFA8C80}" type="slidenum">
              <a:rPr kumimoji="0" lang="en-US" altLang="ko-KR"/>
              <a:pPr eaLnBrk="1" hangingPunct="1"/>
              <a:t>52</a:t>
            </a:fld>
            <a:endParaRPr kumimoji="0" lang="en-US" altLang="ko-K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Table-Driven Selection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8360" y="1048082"/>
            <a:ext cx="8066088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en-US" altLang="ko-KR" sz="1400" dirty="0"/>
          </a:p>
          <a:p>
            <a:pPr eaLnBrk="1" hangingPunct="1"/>
            <a:r>
              <a:rPr lang="en-US" altLang="ko-KR" sz="1400" b="1" dirty="0"/>
              <a:t>prompt BYTE "Press capital </a:t>
            </a:r>
            <a:r>
              <a:rPr lang="en-US" altLang="ko-KR" sz="1400" b="1" dirty="0" err="1"/>
              <a:t>A,B,C,or</a:t>
            </a:r>
            <a:r>
              <a:rPr lang="en-US" altLang="ko-KR" sz="1400" b="1" dirty="0"/>
              <a:t> D: ",0</a:t>
            </a:r>
          </a:p>
          <a:p>
            <a:pPr eaLnBrk="1" hangingPunct="1"/>
            <a:r>
              <a:rPr lang="en-US" altLang="ko-KR" sz="1400" b="1" dirty="0" err="1"/>
              <a:t>msgA</a:t>
            </a:r>
            <a:r>
              <a:rPr lang="en-US" altLang="ko-KR" sz="1400" b="1" dirty="0"/>
              <a:t> BYTE "</a:t>
            </a:r>
            <a:r>
              <a:rPr lang="en-US" altLang="ko-KR" sz="1400" b="1" dirty="0" err="1"/>
              <a:t>Process_A</a:t>
            </a:r>
            <a:r>
              <a:rPr lang="en-US" altLang="ko-KR" sz="1400" b="1" dirty="0" smtClean="0"/>
              <a:t>", 0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 err="1"/>
              <a:t>msgB</a:t>
            </a:r>
            <a:r>
              <a:rPr lang="en-US" altLang="ko-KR" sz="1400" b="1" dirty="0"/>
              <a:t> BYTE "</a:t>
            </a:r>
            <a:r>
              <a:rPr lang="en-US" altLang="ko-KR" sz="1400" b="1" dirty="0" err="1"/>
              <a:t>Process_B</a:t>
            </a:r>
            <a:r>
              <a:rPr lang="en-US" altLang="ko-KR" sz="1400" b="1" dirty="0" smtClean="0"/>
              <a:t>", 0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 err="1"/>
              <a:t>msgC</a:t>
            </a:r>
            <a:r>
              <a:rPr lang="en-US" altLang="ko-KR" sz="1400" b="1" dirty="0"/>
              <a:t> BYTE "</a:t>
            </a:r>
            <a:r>
              <a:rPr lang="en-US" altLang="ko-KR" sz="1400" b="1" dirty="0" err="1"/>
              <a:t>Process_C</a:t>
            </a:r>
            <a:r>
              <a:rPr lang="en-US" altLang="ko-KR" sz="1400" b="1" dirty="0" smtClean="0"/>
              <a:t>", 0 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 err="1"/>
              <a:t>msgD</a:t>
            </a:r>
            <a:r>
              <a:rPr lang="en-US" altLang="ko-KR" sz="1400" b="1" dirty="0"/>
              <a:t> BYTE "</a:t>
            </a:r>
            <a:r>
              <a:rPr lang="en-US" altLang="ko-KR" sz="1400" b="1" dirty="0" err="1"/>
              <a:t>Process_D</a:t>
            </a:r>
            <a:r>
              <a:rPr lang="en-US" altLang="ko-KR" sz="1400" b="1" dirty="0" smtClean="0"/>
              <a:t>", 0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 smtClean="0"/>
              <a:t>.</a:t>
            </a:r>
            <a:r>
              <a:rPr lang="en-US" altLang="ko-KR" sz="1400" b="1" dirty="0"/>
              <a:t>code</a:t>
            </a:r>
          </a:p>
          <a:p>
            <a:pPr eaLnBrk="1" hangingPunct="1"/>
            <a:r>
              <a:rPr lang="en-US" altLang="ko-KR" sz="1400" b="1" dirty="0"/>
              <a:t>main PROC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edx</a:t>
            </a:r>
            <a:r>
              <a:rPr lang="en-US" altLang="ko-KR" sz="1400" b="1" dirty="0" smtClean="0"/>
              <a:t>, OFFSET </a:t>
            </a:r>
            <a:r>
              <a:rPr lang="en-US" altLang="ko-KR" sz="1400" b="1" dirty="0"/>
              <a:t>prompt		; ask user for input</a:t>
            </a:r>
          </a:p>
          <a:p>
            <a:pPr eaLnBrk="1" hangingPunct="1"/>
            <a:r>
              <a:rPr lang="en-US" altLang="ko-KR" sz="1400" b="1" dirty="0"/>
              <a:t>	call </a:t>
            </a:r>
            <a:r>
              <a:rPr lang="en-US" altLang="ko-KR" sz="1400" b="1" dirty="0" err="1"/>
              <a:t>WriteString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call </a:t>
            </a:r>
            <a:r>
              <a:rPr lang="en-US" altLang="ko-KR" sz="1400" b="1" dirty="0" err="1"/>
              <a:t>ReadChar</a:t>
            </a:r>
            <a:r>
              <a:rPr lang="en-US" altLang="ko-KR" sz="1400" b="1" dirty="0"/>
              <a:t>		               ; read one character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ebx</a:t>
            </a:r>
            <a:r>
              <a:rPr lang="en-US" altLang="ko-KR" sz="1400" b="1" dirty="0" smtClean="0"/>
              <a:t>, OFFSET </a:t>
            </a:r>
            <a:r>
              <a:rPr lang="en-US" altLang="ko-KR" sz="1400" b="1" dirty="0" err="1"/>
              <a:t>CaseTable</a:t>
            </a:r>
            <a:r>
              <a:rPr lang="en-US" altLang="ko-KR" sz="1400" b="1" dirty="0"/>
              <a:t>		; point EBX to the table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ecx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NumberOfEntries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		; loop counter</a:t>
            </a:r>
          </a:p>
          <a:p>
            <a:pPr eaLnBrk="1" hangingPunct="1"/>
            <a:r>
              <a:rPr lang="en-US" altLang="ko-KR" sz="1400" b="1" dirty="0"/>
              <a:t>L1: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cmp</a:t>
            </a:r>
            <a:r>
              <a:rPr lang="en-US" altLang="ko-KR" sz="1400" b="1" dirty="0"/>
              <a:t>  al</a:t>
            </a:r>
            <a:r>
              <a:rPr lang="en-US" altLang="ko-KR" sz="1400" b="1" dirty="0" smtClean="0"/>
              <a:t>, [</a:t>
            </a:r>
            <a:r>
              <a:rPr lang="en-US" altLang="ko-KR" sz="1400" b="1" dirty="0" err="1" smtClean="0"/>
              <a:t>ebx</a:t>
            </a:r>
            <a:r>
              <a:rPr lang="en-US" altLang="ko-KR" sz="1400" b="1" dirty="0"/>
              <a:t>]		               ; match found?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jne</a:t>
            </a:r>
            <a:r>
              <a:rPr lang="en-US" altLang="ko-KR" sz="1400" b="1" dirty="0"/>
              <a:t>  L2		                               ; no: continue</a:t>
            </a:r>
          </a:p>
          <a:p>
            <a:pPr eaLnBrk="1" hangingPunct="1"/>
            <a:r>
              <a:rPr lang="en-US" altLang="ko-KR" sz="1400" b="1" dirty="0"/>
              <a:t>	call NEAR PTR [</a:t>
            </a:r>
            <a:r>
              <a:rPr lang="en-US" altLang="ko-KR" sz="1400" b="1" dirty="0" err="1"/>
              <a:t>ebx</a:t>
            </a:r>
            <a:r>
              <a:rPr lang="en-US" altLang="ko-KR" sz="1400" b="1" dirty="0"/>
              <a:t> + 1]		; yes: call the procedure</a:t>
            </a:r>
          </a:p>
          <a:p>
            <a:pPr eaLnBrk="1" hangingPunct="1"/>
            <a:r>
              <a:rPr lang="en-US" altLang="ko-KR" sz="1400" b="1" dirty="0"/>
              <a:t>	call </a:t>
            </a:r>
            <a:r>
              <a:rPr lang="en-US" altLang="ko-KR" sz="1400" b="1" dirty="0" err="1"/>
              <a:t>WriteString</a:t>
            </a:r>
            <a:r>
              <a:rPr lang="en-US" altLang="ko-KR" sz="1400" b="1" dirty="0"/>
              <a:t>		               ; display message</a:t>
            </a:r>
          </a:p>
          <a:p>
            <a:pPr eaLnBrk="1" hangingPunct="1"/>
            <a:r>
              <a:rPr lang="en-US" altLang="ko-KR" sz="1400" b="1" dirty="0"/>
              <a:t>	call </a:t>
            </a:r>
            <a:r>
              <a:rPr lang="en-US" altLang="ko-KR" sz="1400" b="1" dirty="0" err="1"/>
              <a:t>Crlf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jmp</a:t>
            </a:r>
            <a:r>
              <a:rPr lang="en-US" altLang="ko-KR" sz="1400" b="1" dirty="0"/>
              <a:t>  L3		                               ; exit the search</a:t>
            </a:r>
          </a:p>
          <a:p>
            <a:pPr eaLnBrk="1" hangingPunct="1"/>
            <a:r>
              <a:rPr lang="en-US" altLang="ko-KR" sz="1400" b="1" dirty="0"/>
              <a:t>L2:</a:t>
            </a:r>
          </a:p>
          <a:p>
            <a:pPr eaLnBrk="1" hangingPunct="1"/>
            <a:r>
              <a:rPr lang="en-US" altLang="ko-KR" sz="1400" b="1" dirty="0"/>
              <a:t>	add  </a:t>
            </a:r>
            <a:r>
              <a:rPr lang="en-US" altLang="ko-KR" sz="1400" b="1" dirty="0" err="1"/>
              <a:t>ebx</a:t>
            </a:r>
            <a:r>
              <a:rPr lang="en-US" altLang="ko-KR" sz="1400" b="1" dirty="0" smtClean="0"/>
              <a:t>, 5</a:t>
            </a:r>
            <a:r>
              <a:rPr lang="en-US" altLang="ko-KR" sz="1400" b="1" dirty="0"/>
              <a:t>		</a:t>
            </a:r>
            <a:r>
              <a:rPr lang="en-US" altLang="ko-KR" sz="1400" b="1" dirty="0" smtClean="0"/>
              <a:t>	; </a:t>
            </a:r>
            <a:r>
              <a:rPr lang="en-US" altLang="ko-KR" sz="1400" b="1" dirty="0"/>
              <a:t>point to the next entry</a:t>
            </a:r>
          </a:p>
          <a:p>
            <a:pPr eaLnBrk="1" hangingPunct="1"/>
            <a:r>
              <a:rPr lang="en-US" altLang="ko-KR" sz="1400" b="1" dirty="0"/>
              <a:t>	loop L1		                               ; repeat until ECX = 0</a:t>
            </a:r>
          </a:p>
          <a:p>
            <a:pPr eaLnBrk="1" hangingPunct="1"/>
            <a:r>
              <a:rPr lang="en-US" altLang="ko-KR" sz="1400" b="1" dirty="0" smtClean="0"/>
              <a:t>L3</a:t>
            </a:r>
            <a:r>
              <a:rPr lang="en-US" altLang="ko-KR" sz="1400" b="1" dirty="0"/>
              <a:t>:</a:t>
            </a:r>
          </a:p>
          <a:p>
            <a:pPr eaLnBrk="1" hangingPunct="1"/>
            <a:r>
              <a:rPr lang="en-US" altLang="ko-KR" sz="1400" b="1" dirty="0"/>
              <a:t>	exit</a:t>
            </a:r>
          </a:p>
          <a:p>
            <a:pPr eaLnBrk="1" hangingPunct="1"/>
            <a:r>
              <a:rPr lang="en-US" altLang="ko-KR" sz="1400" b="1" dirty="0"/>
              <a:t>main </a:t>
            </a:r>
            <a:r>
              <a:rPr lang="en-US" altLang="ko-KR" sz="1400" b="1" dirty="0" smtClean="0"/>
              <a:t>ENDP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719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FF7382C5-8366-4486-9C89-DEDE623E3731}" type="slidenum">
              <a:rPr kumimoji="0" lang="en-US" altLang="ko-KR"/>
              <a:pPr eaLnBrk="1" hangingPunct="1"/>
              <a:t>53</a:t>
            </a:fld>
            <a:endParaRPr kumimoji="0" lang="en-US" altLang="ko-KR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Table-Driven Selection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83568" y="1538784"/>
            <a:ext cx="360045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en-US" altLang="ko-KR" sz="1400" dirty="0"/>
          </a:p>
          <a:p>
            <a:pPr eaLnBrk="1" hangingPunct="1"/>
            <a:endParaRPr lang="en-US" altLang="ko-KR" sz="1400" dirty="0"/>
          </a:p>
          <a:p>
            <a:pPr eaLnBrk="1" hangingPunct="1"/>
            <a:r>
              <a:rPr lang="en-US" altLang="ko-KR" sz="1400" b="1" dirty="0" err="1"/>
              <a:t>Process_A</a:t>
            </a:r>
            <a:r>
              <a:rPr lang="en-US" altLang="ko-KR" sz="1400" b="1" dirty="0"/>
              <a:t> PROC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edx</a:t>
            </a:r>
            <a:r>
              <a:rPr lang="en-US" altLang="ko-KR" sz="1400" b="1" dirty="0" smtClean="0"/>
              <a:t>, OFFSET </a:t>
            </a:r>
            <a:r>
              <a:rPr lang="en-US" altLang="ko-KR" sz="1400" b="1" dirty="0" err="1"/>
              <a:t>msgA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ret</a:t>
            </a:r>
          </a:p>
          <a:p>
            <a:pPr eaLnBrk="1" hangingPunct="1"/>
            <a:r>
              <a:rPr lang="en-US" altLang="ko-KR" sz="1400" b="1" dirty="0" err="1"/>
              <a:t>Process_A</a:t>
            </a:r>
            <a:r>
              <a:rPr lang="en-US" altLang="ko-KR" sz="1400" b="1" dirty="0"/>
              <a:t> ENDP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 err="1"/>
              <a:t>Process_B</a:t>
            </a:r>
            <a:r>
              <a:rPr lang="en-US" altLang="ko-KR" sz="1400" b="1" dirty="0"/>
              <a:t> PROC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 smtClean="0"/>
              <a:t>edx,O</a:t>
            </a:r>
            <a:r>
              <a:rPr lang="en-US" altLang="ko-KR" sz="1400" b="1" dirty="0" smtClean="0"/>
              <a:t> FFSET </a:t>
            </a:r>
            <a:r>
              <a:rPr lang="en-US" altLang="ko-KR" sz="1400" b="1" dirty="0" err="1"/>
              <a:t>msgB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ret</a:t>
            </a:r>
          </a:p>
          <a:p>
            <a:pPr eaLnBrk="1" hangingPunct="1"/>
            <a:r>
              <a:rPr lang="en-US" altLang="ko-KR" sz="1400" b="1" dirty="0" err="1"/>
              <a:t>Process_B</a:t>
            </a:r>
            <a:r>
              <a:rPr lang="en-US" altLang="ko-KR" sz="1400" b="1" dirty="0"/>
              <a:t> ENDP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 err="1"/>
              <a:t>Process_C</a:t>
            </a:r>
            <a:r>
              <a:rPr lang="en-US" altLang="ko-KR" sz="1400" b="1" dirty="0"/>
              <a:t> PROC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edx</a:t>
            </a:r>
            <a:r>
              <a:rPr lang="en-US" altLang="ko-KR" sz="1400" b="1" dirty="0" smtClean="0"/>
              <a:t>, OFFSET </a:t>
            </a:r>
            <a:r>
              <a:rPr lang="en-US" altLang="ko-KR" sz="1400" b="1" dirty="0" err="1"/>
              <a:t>msgC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ret</a:t>
            </a:r>
          </a:p>
          <a:p>
            <a:pPr eaLnBrk="1" hangingPunct="1"/>
            <a:r>
              <a:rPr lang="en-US" altLang="ko-KR" sz="1400" b="1" dirty="0" err="1"/>
              <a:t>Process_C</a:t>
            </a:r>
            <a:r>
              <a:rPr lang="en-US" altLang="ko-KR" sz="1400" b="1" dirty="0"/>
              <a:t> ENDP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 err="1"/>
              <a:t>Process_D</a:t>
            </a:r>
            <a:r>
              <a:rPr lang="en-US" altLang="ko-KR" sz="1400" b="1" dirty="0"/>
              <a:t> PROC</a:t>
            </a:r>
          </a:p>
          <a:p>
            <a:pPr eaLnBrk="1" hangingPunct="1"/>
            <a:r>
              <a:rPr lang="en-US" altLang="ko-KR" sz="1400" b="1" dirty="0"/>
              <a:t>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 smtClean="0"/>
              <a:t>edx</a:t>
            </a:r>
            <a:r>
              <a:rPr lang="en-US" altLang="ko-KR" sz="1400" b="1" dirty="0" smtClean="0"/>
              <a:t>, OFFSET </a:t>
            </a:r>
            <a:r>
              <a:rPr lang="en-US" altLang="ko-KR" sz="1400" b="1" dirty="0" err="1"/>
              <a:t>msgD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ret</a:t>
            </a:r>
          </a:p>
          <a:p>
            <a:pPr eaLnBrk="1" hangingPunct="1"/>
            <a:r>
              <a:rPr lang="en-US" altLang="ko-KR" sz="1400" b="1" dirty="0" err="1"/>
              <a:t>Process_D</a:t>
            </a:r>
            <a:r>
              <a:rPr lang="en-US" altLang="ko-KR" sz="1400" b="1" dirty="0"/>
              <a:t> ENDP</a:t>
            </a:r>
          </a:p>
          <a:p>
            <a:pPr eaLnBrk="1" hangingPunct="1"/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9292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EB5970B3-7528-4666-B378-A0EAA07DEA54}" type="slidenum">
              <a:rPr kumimoji="0" lang="en-US" altLang="ko-KR"/>
              <a:pPr eaLnBrk="1" hangingPunct="1"/>
              <a:t>54</a:t>
            </a:fld>
            <a:endParaRPr kumimoji="0"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Using the .IF Directive (Optional)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784"/>
            <a:ext cx="8686800" cy="388843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/>
              <a:t>.IF Directive</a:t>
            </a:r>
          </a:p>
          <a:p>
            <a:pPr lvl="1" eaLnBrk="1" hangingPunct="1"/>
            <a:r>
              <a:rPr lang="en-US" altLang="ko-KR" dirty="0" smtClean="0"/>
              <a:t>MASM provide high level directives to make programming compound IF statements much easier</a:t>
            </a:r>
          </a:p>
          <a:p>
            <a:pPr lvl="1" eaLnBrk="1" hangingPunct="1"/>
            <a:r>
              <a:rPr lang="en-US" altLang="ko-KR" dirty="0" smtClean="0"/>
              <a:t>Syntax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900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.IF and .ENDIF directives make boundary of IF statements</a:t>
            </a:r>
          </a:p>
          <a:p>
            <a:pPr lvl="1" eaLnBrk="1" hangingPunct="1"/>
            <a:r>
              <a:rPr lang="en-US" altLang="ko-KR" dirty="0" smtClean="0"/>
              <a:t>.ELSE and .ELSEIF directives are optional</a:t>
            </a:r>
          </a:p>
          <a:p>
            <a:pPr lvl="1" eaLnBrk="1" hangingPunct="1"/>
            <a:r>
              <a:rPr lang="en-US" altLang="ko-KR" dirty="0" smtClean="0"/>
              <a:t>condition is a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expression or compound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expression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847230" y="2420888"/>
            <a:ext cx="24495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.IF </a:t>
            </a:r>
            <a:r>
              <a:rPr lang="en-US" altLang="ko-KR" sz="1600" b="1" i="1" dirty="0">
                <a:solidFill>
                  <a:srgbClr val="002060"/>
                </a:solidFill>
              </a:rPr>
              <a:t>condition1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statements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[.ELSEIF </a:t>
            </a:r>
            <a:r>
              <a:rPr lang="en-US" altLang="ko-KR" sz="1600" b="1" i="1" dirty="0">
                <a:solidFill>
                  <a:srgbClr val="002060"/>
                </a:solidFill>
              </a:rPr>
              <a:t>condition2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statements  ]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[.ELSE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statements  ]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.ENDIF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835150" y="5260975"/>
            <a:ext cx="46799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 &gt; 10000h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val1 &lt;= 100</a:t>
            </a:r>
          </a:p>
          <a:p>
            <a:pPr eaLnBrk="1" hangingPunct="1"/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 &gt; 0) &amp;&amp; (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 &gt; 10000h)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(val1 &lt;= 100 ) || (val2 &lt;= 100)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(val2 != 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 ) &amp;&amp;  !CARRY</a:t>
            </a:r>
            <a:r>
              <a:rPr lang="en-US" altLang="ko-KR" sz="1600" dirty="0">
                <a:solidFill>
                  <a:srgbClr val="002060"/>
                </a:solidFill>
              </a:rPr>
              <a:t> 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0EEE6213-A713-49E9-AFEA-6D0E76511E1B}" type="slidenum">
              <a:rPr kumimoji="0" lang="en-US" altLang="ko-KR"/>
              <a:pPr eaLnBrk="1" hangingPunct="1"/>
              <a:t>55</a:t>
            </a:fld>
            <a:endParaRPr kumimoji="0" lang="en-US" altLang="ko-KR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Using the .IF Directive (Optional)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Generating ASM Code</a:t>
            </a:r>
          </a:p>
          <a:p>
            <a:pPr lvl="1" eaLnBrk="1" hangingPunct="1"/>
            <a:r>
              <a:rPr lang="en-US" altLang="ko-KR" dirty="0" smtClean="0"/>
              <a:t>When Using high-level directives, at assembly time assembler expands them into assembly language instructions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The new label name @C0001 was created by assembler to guarantee that all labels within same procedure are unique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39750" y="3021350"/>
            <a:ext cx="28081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err="1">
                <a:solidFill>
                  <a:srgbClr val="002060"/>
                </a:solidFill>
              </a:rPr>
              <a:t>eax</a:t>
            </a:r>
            <a:r>
              <a:rPr lang="en-US" altLang="ko-KR" sz="2000" b="1" dirty="0">
                <a:solidFill>
                  <a:srgbClr val="002060"/>
                </a:solidFill>
              </a:rPr>
              <a:t>, 6</a:t>
            </a:r>
          </a:p>
          <a:p>
            <a:pPr eaLnBrk="1" hangingPunct="1"/>
            <a:r>
              <a:rPr lang="en-US" altLang="ko-KR" sz="2000" b="1" dirty="0">
                <a:solidFill>
                  <a:srgbClr val="002060"/>
                </a:solidFill>
              </a:rPr>
              <a:t>.IF   </a:t>
            </a:r>
            <a:r>
              <a:rPr lang="en-US" altLang="ko-KR" sz="2000" b="1" dirty="0" err="1">
                <a:solidFill>
                  <a:srgbClr val="002060"/>
                </a:solidFill>
              </a:rPr>
              <a:t>eax</a:t>
            </a:r>
            <a:r>
              <a:rPr lang="en-US" altLang="ko-KR" sz="2000" b="1" dirty="0">
                <a:solidFill>
                  <a:srgbClr val="002060"/>
                </a:solidFill>
              </a:rPr>
              <a:t> &gt; val1</a:t>
            </a:r>
          </a:p>
          <a:p>
            <a:pPr eaLnBrk="1" hangingPunct="1"/>
            <a:r>
              <a:rPr lang="en-US" altLang="ko-KR" sz="2000" b="1" dirty="0">
                <a:solidFill>
                  <a:srgbClr val="002060"/>
                </a:solidFill>
              </a:rPr>
              <a:t>   </a:t>
            </a:r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 result,  1</a:t>
            </a:r>
          </a:p>
          <a:p>
            <a:pPr eaLnBrk="1" hangingPunct="1"/>
            <a:r>
              <a:rPr lang="en-US" altLang="ko-KR" sz="2000" b="1" dirty="0">
                <a:solidFill>
                  <a:srgbClr val="002060"/>
                </a:solidFill>
              </a:rPr>
              <a:t>.ENDIF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5364163" y="2949912"/>
            <a:ext cx="33845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2060"/>
                </a:solidFill>
              </a:rPr>
              <a:t>   mov     eax, 6</a:t>
            </a:r>
          </a:p>
          <a:p>
            <a:pPr eaLnBrk="1" hangingPunct="1"/>
            <a:r>
              <a:rPr lang="en-US" altLang="ko-KR" sz="2000" b="1">
                <a:solidFill>
                  <a:srgbClr val="002060"/>
                </a:solidFill>
              </a:rPr>
              <a:t>   cmp     eax,  val1</a:t>
            </a:r>
          </a:p>
          <a:p>
            <a:pPr eaLnBrk="1" hangingPunct="1"/>
            <a:r>
              <a:rPr lang="en-US" altLang="ko-KR" sz="2000" b="1">
                <a:solidFill>
                  <a:srgbClr val="002060"/>
                </a:solidFill>
              </a:rPr>
              <a:t>   jbe       @C0001</a:t>
            </a:r>
          </a:p>
          <a:p>
            <a:pPr eaLnBrk="1" hangingPunct="1"/>
            <a:r>
              <a:rPr lang="en-US" altLang="ko-KR" sz="2000" b="1">
                <a:solidFill>
                  <a:srgbClr val="002060"/>
                </a:solidFill>
              </a:rPr>
              <a:t>   mov     result,  1</a:t>
            </a:r>
          </a:p>
          <a:p>
            <a:pPr eaLnBrk="1" hangingPunct="1"/>
            <a:r>
              <a:rPr lang="en-US" altLang="ko-KR" sz="2000" b="1">
                <a:solidFill>
                  <a:srgbClr val="002060"/>
                </a:solidFill>
              </a:rPr>
              <a:t>@C0001: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>
            <a:off x="2844726" y="3526175"/>
            <a:ext cx="251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278113" y="3237250"/>
            <a:ext cx="194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/>
              <a:t>expanded at assembly time</a:t>
            </a:r>
          </a:p>
        </p:txBody>
      </p:sp>
    </p:spTree>
    <p:extLst>
      <p:ext uri="{BB962C8B-B14F-4D97-AF65-F5344CB8AC3E}">
        <p14:creationId xmlns:p14="http://schemas.microsoft.com/office/powerpoint/2010/main" val="24556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AE08A906-0688-4A3B-A795-E698768491E3}" type="slidenum">
              <a:rPr kumimoji="0" lang="en-US" altLang="ko-KR"/>
              <a:pPr eaLnBrk="1" hangingPunct="1"/>
              <a:t>56</a:t>
            </a:fld>
            <a:endParaRPr kumimoji="0" lang="en-US" altLang="ko-K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.REPEAT and .WHILE Directives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153400" cy="391703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.REPEAT Directive</a:t>
            </a:r>
          </a:p>
          <a:p>
            <a:pPr lvl="1" eaLnBrk="1" hangingPunct="1"/>
            <a:r>
              <a:rPr lang="en-US" altLang="ko-KR" dirty="0" smtClean="0"/>
              <a:t>Execute the loop body before testing the runtime condition following the .UNTIL directive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marL="0" indent="0" eaLnBrk="1" hangingPunct="1">
              <a:buNone/>
            </a:pPr>
            <a:endParaRPr lang="en-US" altLang="ko-KR" dirty="0" smtClean="0"/>
          </a:p>
          <a:p>
            <a:pPr eaLnBrk="1" hangingPunct="1"/>
            <a:r>
              <a:rPr lang="en-US" altLang="ko-KR" dirty="0" smtClean="0"/>
              <a:t>.WHILE Directive</a:t>
            </a:r>
          </a:p>
          <a:p>
            <a:pPr lvl="1" eaLnBrk="1" hangingPunct="1"/>
            <a:r>
              <a:rPr lang="en-US" altLang="ko-KR" dirty="0" smtClean="0"/>
              <a:t>Test the condition before executing the loop</a:t>
            </a:r>
          </a:p>
          <a:p>
            <a:pPr lvl="1" eaLnBrk="1" hangingPunct="1"/>
            <a:r>
              <a:rPr lang="en-US" altLang="ko-KR" dirty="0" smtClean="0"/>
              <a:t>With .ENDW directive make loop boundary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330326" y="2492896"/>
            <a:ext cx="331311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>
                <a:solidFill>
                  <a:srgbClr val="002060"/>
                </a:solidFill>
              </a:rPr>
              <a:t>.REAPEAT </a:t>
            </a:r>
          </a:p>
          <a:p>
            <a:pPr eaLnBrk="1" hangingPunct="1"/>
            <a:r>
              <a:rPr lang="en-US" altLang="ko-KR" sz="1800" b="1" dirty="0">
                <a:solidFill>
                  <a:srgbClr val="002060"/>
                </a:solidFill>
              </a:rPr>
              <a:t>    </a:t>
            </a:r>
            <a:r>
              <a:rPr lang="en-US" altLang="ko-KR" sz="1800" b="1" i="1" dirty="0">
                <a:solidFill>
                  <a:srgbClr val="002060"/>
                </a:solidFill>
              </a:rPr>
              <a:t>statements</a:t>
            </a:r>
          </a:p>
          <a:p>
            <a:pPr eaLnBrk="1" hangingPunct="1"/>
            <a:r>
              <a:rPr lang="en-US" altLang="ko-KR" sz="1800" b="1" dirty="0">
                <a:solidFill>
                  <a:srgbClr val="002060"/>
                </a:solidFill>
              </a:rPr>
              <a:t>.UNTIL </a:t>
            </a:r>
            <a:r>
              <a:rPr lang="en-US" altLang="ko-KR" sz="1800" b="1" i="1" dirty="0">
                <a:solidFill>
                  <a:srgbClr val="002060"/>
                </a:solidFill>
              </a:rPr>
              <a:t>condition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403648" y="5229200"/>
            <a:ext cx="33131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>
                <a:solidFill>
                  <a:srgbClr val="002060"/>
                </a:solidFill>
              </a:rPr>
              <a:t>.WHILE </a:t>
            </a:r>
            <a:r>
              <a:rPr lang="en-US" altLang="ko-KR" sz="1800" b="1" i="1" dirty="0">
                <a:solidFill>
                  <a:srgbClr val="002060"/>
                </a:solidFill>
              </a:rPr>
              <a:t>condition </a:t>
            </a:r>
          </a:p>
          <a:p>
            <a:pPr eaLnBrk="1" hangingPunct="1"/>
            <a:r>
              <a:rPr lang="en-US" altLang="ko-KR" sz="1800" b="1" dirty="0">
                <a:solidFill>
                  <a:srgbClr val="002060"/>
                </a:solidFill>
              </a:rPr>
              <a:t>    </a:t>
            </a:r>
            <a:r>
              <a:rPr lang="en-US" altLang="ko-KR" sz="1800" b="1" i="1" dirty="0">
                <a:solidFill>
                  <a:srgbClr val="002060"/>
                </a:solidFill>
              </a:rPr>
              <a:t>statements</a:t>
            </a:r>
          </a:p>
          <a:p>
            <a:pPr eaLnBrk="1" hangingPunct="1"/>
            <a:r>
              <a:rPr lang="en-US" altLang="ko-KR" sz="1800" b="1" dirty="0">
                <a:solidFill>
                  <a:srgbClr val="002060"/>
                </a:solidFill>
              </a:rPr>
              <a:t>.ENDW </a:t>
            </a:r>
            <a:endParaRPr lang="en-US" altLang="ko-KR" sz="1800" b="1" i="1" dirty="0">
              <a:solidFill>
                <a:srgbClr val="002060"/>
              </a:solidFill>
            </a:endParaRP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4643438" y="2626519"/>
            <a:ext cx="25781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/>
              <a:t>EX:  	</a:t>
            </a:r>
            <a:r>
              <a:rPr lang="en-US" altLang="ko-KR" sz="1800" b="1" dirty="0" err="1"/>
              <a:t>mov</a:t>
            </a:r>
            <a:r>
              <a:rPr lang="en-US" altLang="ko-KR" sz="1800" b="1" dirty="0"/>
              <a:t> eax,0</a:t>
            </a:r>
          </a:p>
          <a:p>
            <a:pPr eaLnBrk="1" hangingPunct="1"/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FF0000"/>
                </a:solidFill>
              </a:rPr>
              <a:t>.REPEAT</a:t>
            </a:r>
          </a:p>
          <a:p>
            <a:pPr eaLnBrk="1" hangingPunct="1"/>
            <a:r>
              <a:rPr lang="en-US" altLang="ko-KR" sz="1800" b="1" dirty="0"/>
              <a:t> 	</a:t>
            </a:r>
            <a:r>
              <a:rPr lang="en-US" altLang="ko-KR" sz="1800" b="1" dirty="0" err="1"/>
              <a:t>inc</a:t>
            </a:r>
            <a:r>
              <a:rPr lang="en-US" altLang="ko-KR" sz="1800" b="1" dirty="0"/>
              <a:t>  </a:t>
            </a:r>
            <a:r>
              <a:rPr lang="en-US" altLang="ko-KR" sz="1800" b="1" dirty="0" err="1"/>
              <a:t>eax</a:t>
            </a:r>
            <a:r>
              <a:rPr lang="en-US" altLang="ko-KR" sz="1800" b="1" dirty="0"/>
              <a:t>,</a:t>
            </a:r>
          </a:p>
          <a:p>
            <a:pPr eaLnBrk="1" hangingPunct="1"/>
            <a:r>
              <a:rPr lang="en-US" altLang="ko-KR" sz="1800" b="1" dirty="0"/>
              <a:t>	call  </a:t>
            </a:r>
            <a:r>
              <a:rPr lang="en-US" altLang="ko-KR" sz="1800" b="1" dirty="0" err="1"/>
              <a:t>WriteDec</a:t>
            </a:r>
            <a:endParaRPr lang="en-US" altLang="ko-KR" sz="1800" b="1" dirty="0"/>
          </a:p>
          <a:p>
            <a:pPr eaLnBrk="1" hangingPunct="1"/>
            <a:r>
              <a:rPr lang="en-US" altLang="ko-KR" sz="1800" b="1" dirty="0"/>
              <a:t>	call  </a:t>
            </a:r>
            <a:r>
              <a:rPr lang="en-US" altLang="ko-KR" sz="1800" b="1" dirty="0" err="1"/>
              <a:t>Crlf</a:t>
            </a:r>
            <a:endParaRPr lang="en-US" altLang="ko-KR" sz="1800" b="1" dirty="0"/>
          </a:p>
          <a:p>
            <a:pPr eaLnBrk="1" hangingPunct="1"/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FF0000"/>
                </a:solidFill>
              </a:rPr>
              <a:t>.UNTIL  </a:t>
            </a:r>
            <a:r>
              <a:rPr lang="en-US" altLang="ko-KR" sz="1800" b="1" dirty="0" err="1"/>
              <a:t>eax</a:t>
            </a:r>
            <a:r>
              <a:rPr lang="en-US" altLang="ko-KR" sz="1800" b="1" dirty="0"/>
              <a:t> == 10</a:t>
            </a:r>
          </a:p>
          <a:p>
            <a:pPr eaLnBrk="1" hangingPunct="1"/>
            <a:endParaRPr lang="en-US" altLang="ko-KR" sz="1800" b="1" dirty="0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4658196" y="5157192"/>
            <a:ext cx="25781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/>
              <a:t>EX:  	</a:t>
            </a:r>
            <a:r>
              <a:rPr lang="en-US" altLang="ko-KR" sz="1800" b="1" dirty="0" err="1"/>
              <a:t>mov</a:t>
            </a:r>
            <a:r>
              <a:rPr lang="en-US" altLang="ko-KR" sz="1800" b="1" dirty="0"/>
              <a:t> eax,0</a:t>
            </a:r>
          </a:p>
          <a:p>
            <a:pPr eaLnBrk="1" hangingPunct="1"/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FF0000"/>
                </a:solidFill>
              </a:rPr>
              <a:t>.WHILE  </a:t>
            </a:r>
            <a:r>
              <a:rPr lang="en-US" altLang="ko-KR" sz="1800" b="1" dirty="0" err="1"/>
              <a:t>eax</a:t>
            </a:r>
            <a:r>
              <a:rPr lang="en-US" altLang="ko-KR" sz="1800" b="1" dirty="0"/>
              <a:t>&lt;10</a:t>
            </a:r>
          </a:p>
          <a:p>
            <a:pPr eaLnBrk="1" hangingPunct="1"/>
            <a:r>
              <a:rPr lang="en-US" altLang="ko-KR" sz="1800" b="1" dirty="0"/>
              <a:t> 	</a:t>
            </a:r>
            <a:r>
              <a:rPr lang="en-US" altLang="ko-KR" sz="1800" b="1" dirty="0" err="1"/>
              <a:t>inc</a:t>
            </a:r>
            <a:r>
              <a:rPr lang="en-US" altLang="ko-KR" sz="1800" b="1" dirty="0"/>
              <a:t>  </a:t>
            </a:r>
            <a:r>
              <a:rPr lang="en-US" altLang="ko-KR" sz="1800" b="1" dirty="0" err="1"/>
              <a:t>eax</a:t>
            </a:r>
            <a:r>
              <a:rPr lang="en-US" altLang="ko-KR" sz="1800" b="1" dirty="0"/>
              <a:t>,</a:t>
            </a:r>
          </a:p>
          <a:p>
            <a:pPr eaLnBrk="1" hangingPunct="1"/>
            <a:r>
              <a:rPr lang="en-US" altLang="ko-KR" sz="1800" b="1" dirty="0"/>
              <a:t>	call  </a:t>
            </a:r>
            <a:r>
              <a:rPr lang="en-US" altLang="ko-KR" sz="1800" b="1" dirty="0" err="1"/>
              <a:t>WriteDec</a:t>
            </a:r>
            <a:endParaRPr lang="en-US" altLang="ko-KR" sz="1800" b="1" dirty="0"/>
          </a:p>
          <a:p>
            <a:pPr eaLnBrk="1" hangingPunct="1"/>
            <a:r>
              <a:rPr lang="en-US" altLang="ko-KR" sz="1800" b="1" dirty="0"/>
              <a:t>	call  </a:t>
            </a:r>
            <a:r>
              <a:rPr lang="en-US" altLang="ko-KR" sz="1800" b="1" dirty="0" err="1"/>
              <a:t>Crlf</a:t>
            </a:r>
            <a:endParaRPr lang="en-US" altLang="ko-KR" sz="1800" b="1" dirty="0"/>
          </a:p>
          <a:p>
            <a:pPr eaLnBrk="1" hangingPunct="1"/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FF0000"/>
                </a:solidFill>
              </a:rPr>
              <a:t>.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ENDW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Carry Flag vs. Overflow Flag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537321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Carry Flag </a:t>
            </a:r>
            <a:r>
              <a:rPr lang="en-US" altLang="ko-KR" dirty="0" smtClean="0"/>
              <a:t>is set when on operation generates a carry out of the highest bit of the destination operand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ko-KR" dirty="0"/>
              <a:t>The carry flag is set if the addition of two numbers causes a carry out of the most significant (leftmost) bits added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(ex) </a:t>
            </a:r>
            <a:r>
              <a:rPr lang="en-US" altLang="ko-KR" dirty="0" smtClean="0">
                <a:solidFill>
                  <a:srgbClr val="002060"/>
                </a:solidFill>
              </a:rPr>
              <a:t>1111 + 0001 = 0000 </a:t>
            </a:r>
            <a:r>
              <a:rPr lang="en-US" altLang="ko-KR" dirty="0" smtClean="0"/>
              <a:t>(Carry flag is turned on)</a:t>
            </a:r>
          </a:p>
          <a:p>
            <a:pPr lvl="2"/>
            <a:r>
              <a:rPr lang="en-US" altLang="ko-KR" dirty="0" smtClean="0"/>
              <a:t>(ex) MOV al, 0FFh; 	ADD al, 1;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ko-KR" dirty="0"/>
              <a:t>The carry (borrow) flag is also set if the subtraction of two numbers requires a borrow into the most significant (leftmost) bits subtracted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(ex) </a:t>
            </a:r>
            <a:r>
              <a:rPr lang="en-US" altLang="ko-KR" dirty="0" smtClean="0">
                <a:solidFill>
                  <a:srgbClr val="002060"/>
                </a:solidFill>
              </a:rPr>
              <a:t>0000 - </a:t>
            </a:r>
            <a:r>
              <a:rPr lang="en-US" altLang="ko-KR" dirty="0">
                <a:solidFill>
                  <a:srgbClr val="002060"/>
                </a:solidFill>
              </a:rPr>
              <a:t>0001 = </a:t>
            </a:r>
            <a:r>
              <a:rPr lang="en-US" altLang="ko-KR" dirty="0" smtClean="0">
                <a:solidFill>
                  <a:srgbClr val="002060"/>
                </a:solidFill>
              </a:rPr>
              <a:t>1111 </a:t>
            </a:r>
            <a:r>
              <a:rPr lang="en-US" altLang="ko-KR" dirty="0"/>
              <a:t>(Carry flag is turned on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(ex) MOV al, 1; 	SUB al, 2;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Overflow Flag </a:t>
            </a:r>
            <a:r>
              <a:rPr lang="en-US" altLang="ko-KR" dirty="0" smtClean="0"/>
              <a:t>is set when an instruction generates an invalid sighed result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ko-KR" dirty="0"/>
              <a:t>If the sum of two numbers with the sign bits off yields a result number with the sign bit on, the "overflow" flag is turned on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/>
              <a:t>(ex) </a:t>
            </a:r>
            <a:r>
              <a:rPr lang="en-US" altLang="ko-KR" dirty="0" smtClean="0">
                <a:solidFill>
                  <a:srgbClr val="002060"/>
                </a:solidFill>
              </a:rPr>
              <a:t>0100 </a:t>
            </a:r>
            <a:r>
              <a:rPr lang="en-US" altLang="ko-KR" dirty="0">
                <a:solidFill>
                  <a:srgbClr val="002060"/>
                </a:solidFill>
              </a:rPr>
              <a:t>+ </a:t>
            </a:r>
            <a:r>
              <a:rPr lang="en-US" altLang="ko-KR" dirty="0" smtClean="0">
                <a:solidFill>
                  <a:srgbClr val="002060"/>
                </a:solidFill>
              </a:rPr>
              <a:t>0100 </a:t>
            </a:r>
            <a:r>
              <a:rPr lang="en-US" altLang="ko-KR" dirty="0">
                <a:solidFill>
                  <a:srgbClr val="002060"/>
                </a:solidFill>
              </a:rPr>
              <a:t>= </a:t>
            </a:r>
            <a:r>
              <a:rPr lang="en-US" altLang="ko-KR" dirty="0" smtClean="0">
                <a:solidFill>
                  <a:srgbClr val="002060"/>
                </a:solidFill>
              </a:rPr>
              <a:t>1000 </a:t>
            </a:r>
            <a:r>
              <a:rPr lang="en-US" altLang="ko-KR" dirty="0" smtClean="0"/>
              <a:t>(Overflow flag is turned on)</a:t>
            </a:r>
          </a:p>
          <a:p>
            <a:pPr lvl="2"/>
            <a:r>
              <a:rPr lang="en-US" altLang="ko-KR" dirty="0" smtClean="0"/>
              <a:t>(ex) MOV al, +127; 	ADD al, 1;</a:t>
            </a:r>
            <a:endParaRPr lang="en-US" altLang="ko-KR" dirty="0"/>
          </a:p>
          <a:p>
            <a:pPr marL="880110" lvl="1" indent="-514350">
              <a:buFont typeface="+mj-lt"/>
              <a:buAutoNum type="arabicPeriod"/>
            </a:pPr>
            <a:r>
              <a:rPr lang="en-US" altLang="ko-KR" dirty="0"/>
              <a:t>If the sum of two numbers with the sign bits on yields a result number with the sign bit off, the "overflow" flag is turned </a:t>
            </a:r>
            <a:r>
              <a:rPr lang="en-US" altLang="ko-KR" dirty="0" smtClean="0"/>
              <a:t>on.</a:t>
            </a:r>
          </a:p>
          <a:p>
            <a:pPr lvl="2"/>
            <a:r>
              <a:rPr lang="en-US" altLang="ko-KR" dirty="0" smtClean="0"/>
              <a:t>(ex</a:t>
            </a:r>
            <a:r>
              <a:rPr lang="en-US" altLang="ko-KR" dirty="0"/>
              <a:t>) </a:t>
            </a:r>
            <a:r>
              <a:rPr lang="en-US" altLang="ko-KR" dirty="0" smtClean="0">
                <a:solidFill>
                  <a:srgbClr val="002060"/>
                </a:solidFill>
              </a:rPr>
              <a:t>1000 </a:t>
            </a:r>
            <a:r>
              <a:rPr lang="en-US" altLang="ko-KR" dirty="0">
                <a:solidFill>
                  <a:srgbClr val="002060"/>
                </a:solidFill>
              </a:rPr>
              <a:t>+ </a:t>
            </a:r>
            <a:r>
              <a:rPr lang="en-US" altLang="ko-KR" dirty="0" smtClean="0">
                <a:solidFill>
                  <a:srgbClr val="002060"/>
                </a:solidFill>
              </a:rPr>
              <a:t>1000 </a:t>
            </a:r>
            <a:r>
              <a:rPr lang="en-US" altLang="ko-KR" dirty="0">
                <a:solidFill>
                  <a:srgbClr val="002060"/>
                </a:solidFill>
              </a:rPr>
              <a:t>= </a:t>
            </a:r>
            <a:r>
              <a:rPr lang="en-US" altLang="ko-KR" dirty="0" smtClean="0">
                <a:solidFill>
                  <a:srgbClr val="002060"/>
                </a:solidFill>
              </a:rPr>
              <a:t>0000 </a:t>
            </a:r>
            <a:r>
              <a:rPr lang="en-US" altLang="ko-KR" dirty="0" smtClean="0"/>
              <a:t>(Overflow flag is turned on)</a:t>
            </a:r>
            <a:endParaRPr lang="en-US" altLang="ko-KR" dirty="0"/>
          </a:p>
          <a:p>
            <a:pPr lvl="2"/>
            <a:r>
              <a:rPr lang="en-US" altLang="ko-KR" dirty="0" smtClean="0"/>
              <a:t>(ex) MOV al, -128;	SUB al, 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5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477936B1-4861-421B-AC88-47F761ECD57B}" type="slidenum">
              <a:rPr kumimoji="0" lang="en-US" altLang="ko-KR"/>
              <a:pPr eaLnBrk="1" hangingPunct="1"/>
              <a:t>7</a:t>
            </a:fld>
            <a:endParaRPr kumimoji="0"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AND Instruction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86800" cy="49965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Boolean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ko-KR" dirty="0" smtClean="0"/>
              <a:t> operation between two operands &amp; places the result in the </a:t>
            </a:r>
            <a:r>
              <a:rPr lang="en-US" altLang="ko-KR" u="sng" dirty="0" smtClean="0"/>
              <a:t>first operand</a:t>
            </a:r>
            <a:endParaRPr lang="en-US" altLang="ko-KR" dirty="0" smtClean="0"/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AND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reg,reg</a:t>
            </a:r>
            <a:r>
              <a:rPr lang="en-US" altLang="ko-KR" dirty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	AND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reg,mem</a:t>
            </a:r>
            <a:r>
              <a:rPr lang="en-US" altLang="ko-KR" dirty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	AND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reg,imm</a:t>
            </a:r>
            <a:endParaRPr lang="en-US" altLang="ko-KR" dirty="0" smtClean="0">
              <a:solidFill>
                <a:srgbClr val="002060"/>
              </a:solidFill>
              <a:latin typeface="Verdana" pitchFamily="34" charset="0"/>
              <a:ea typeface="굴림" pitchFamily="50" charset="-127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AND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mem,reg</a:t>
            </a:r>
            <a:r>
              <a:rPr lang="en-US" altLang="ko-KR" dirty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AND </a:t>
            </a:r>
            <a:r>
              <a:rPr lang="en-US" altLang="ko-KR" dirty="0" err="1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mem,imm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en-US" altLang="ko-KR" dirty="0" err="1" smtClean="0"/>
              <a:t>Reg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mem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immed</a:t>
            </a:r>
            <a:r>
              <a:rPr lang="en-US" altLang="ko-KR" dirty="0" smtClean="0"/>
              <a:t> are 8, 16, or 32 bits</a:t>
            </a:r>
          </a:p>
          <a:p>
            <a:pPr lvl="1" eaLnBrk="1" hangingPunct="1">
              <a:defRPr/>
            </a:pPr>
            <a:r>
              <a:rPr lang="en-US" altLang="ko-KR" dirty="0" smtClean="0"/>
              <a:t>Applied rules</a:t>
            </a:r>
          </a:p>
          <a:p>
            <a:pPr lvl="2" eaLnBrk="1" hangingPunct="1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If both bits equal 1, the result bit is 1</a:t>
            </a:r>
          </a:p>
          <a:p>
            <a:pPr lvl="2" eaLnBrk="1" hangingPunct="1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Otherwise, the result bit is 0</a:t>
            </a:r>
          </a:p>
          <a:p>
            <a:pPr lvl="1" eaLnBrk="1" hangingPunct="1">
              <a:defRPr/>
            </a:pPr>
            <a:r>
              <a:rPr lang="en-US" altLang="ko-KR" dirty="0" smtClean="0"/>
              <a:t>Affected flags : Overflow, Sign, Zero, Parity, Carry</a:t>
            </a:r>
          </a:p>
          <a:p>
            <a:pPr lvl="2">
              <a:defRPr/>
            </a:pPr>
            <a:r>
              <a:rPr lang="en-US" altLang="ko-KR" dirty="0" smtClean="0"/>
              <a:t>AND always clears Overflow and Carry flags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172819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6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477936B1-4861-421B-AC88-47F761ECD57B}" type="slidenum">
              <a:rPr kumimoji="0" lang="en-US" altLang="ko-KR"/>
              <a:pPr eaLnBrk="1" hangingPunct="1"/>
              <a:t>8</a:t>
            </a:fld>
            <a:endParaRPr kumimoji="0"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AND Instruction (Masking)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86800" cy="5145733"/>
          </a:xfr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ko-KR" dirty="0" smtClean="0"/>
              <a:t>Clear selected bits in an operand, while carefully preserving, or </a:t>
            </a:r>
            <a:r>
              <a:rPr lang="en-US" altLang="ko-KR" u="sng" dirty="0" smtClean="0"/>
              <a:t>masking the remaining bits</a:t>
            </a:r>
          </a:p>
          <a:p>
            <a:pPr lvl="1" eaLnBrk="1" hangingPunct="1">
              <a:defRPr/>
            </a:pPr>
            <a:r>
              <a:rPr lang="en-US" altLang="ko-KR" dirty="0" smtClean="0"/>
              <a:t>00001111 is called a bit mask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200" dirty="0" smtClean="0">
                <a:latin typeface="Verdana" pitchFamily="34" charset="0"/>
                <a:ea typeface="굴림" pitchFamily="50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MOV  al,0011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1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0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11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b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 AND  al,0000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1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1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11</a:t>
            </a:r>
            <a:r>
              <a:rPr lang="en-US" altLang="ko-KR" sz="1800" dirty="0" smtClean="0">
                <a:solidFill>
                  <a:srgbClr val="002060"/>
                </a:solidFill>
                <a:latin typeface="Verdana" pitchFamily="34" charset="0"/>
                <a:ea typeface="굴림" pitchFamily="50" charset="-127"/>
              </a:rPr>
              <a:t>b	;AL=00001011b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929621"/>
              </p:ext>
            </p:extLst>
          </p:nvPr>
        </p:nvGraphicFramePr>
        <p:xfrm>
          <a:off x="1403648" y="3789040"/>
          <a:ext cx="44196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VISIO" r:id="rId3" imgW="3250692" imgH="731520" progId="Visio.Drawing.6">
                  <p:embed/>
                </p:oleObj>
              </mc:Choice>
              <mc:Fallback>
                <p:oleObj name="VISIO" r:id="rId3" imgW="3250692" imgH="7315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67" r="20000"/>
                      <a:stretch>
                        <a:fillRect/>
                      </a:stretch>
                    </p:blipFill>
                    <p:spPr bwMode="auto">
                      <a:xfrm>
                        <a:off x="1403648" y="3789040"/>
                        <a:ext cx="4419600" cy="1289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7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CS6-</a:t>
            </a:r>
            <a:fld id="{94DF4306-A14F-45B9-A8A0-3B14668672AA}" type="slidenum">
              <a:rPr kumimoji="0" lang="en-US" altLang="ko-KR"/>
              <a:pPr eaLnBrk="1" hangingPunct="1"/>
              <a:t>9</a:t>
            </a:fld>
            <a:endParaRPr kumimoji="0" lang="en-US" altLang="ko-KR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/>
              <a:t>AND Instruction (Converting to Upper Case)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686800" cy="4990629"/>
          </a:xfrm>
        </p:spPr>
        <p:txBody>
          <a:bodyPr>
            <a:normAutofit fontScale="77500" lnSpcReduction="20000"/>
          </a:bodyPr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dirty="0" smtClean="0"/>
              <a:t>Converting Characters to Upper case</a:t>
            </a:r>
          </a:p>
          <a:p>
            <a:pPr eaLnBrk="1" hangingPunct="1"/>
            <a:endParaRPr lang="en-US" altLang="ko-KR" dirty="0" smtClean="0"/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300" b="1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0 1 </a:t>
            </a:r>
            <a:r>
              <a:rPr lang="en-US" altLang="ko-KR" sz="2300" b="1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1</a:t>
            </a:r>
            <a:r>
              <a:rPr lang="en-US" altLang="ko-KR" sz="2300" b="1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0 0 0 0 1  = 61h (</a:t>
            </a:r>
            <a:r>
              <a:rPr lang="en-US" altLang="ko-KR" sz="2300" b="1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’</a:t>
            </a:r>
            <a:r>
              <a:rPr lang="en-US" altLang="ko-KR" sz="2300" b="1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a</a:t>
            </a:r>
            <a:r>
              <a:rPr lang="en-US" altLang="ko-KR" sz="2300" b="1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’</a:t>
            </a:r>
            <a:r>
              <a:rPr lang="en-US" altLang="ko-KR" sz="2300" b="1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300" b="1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0 1 </a:t>
            </a:r>
            <a:r>
              <a:rPr lang="en-US" altLang="ko-KR" sz="2300" b="1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0</a:t>
            </a:r>
            <a:r>
              <a:rPr lang="en-US" altLang="ko-KR" sz="2300" b="1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 0 0 0 0 1  = 41h (</a:t>
            </a:r>
            <a:r>
              <a:rPr lang="en-US" altLang="ko-KR" sz="2300" b="1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’</a:t>
            </a:r>
            <a:r>
              <a:rPr lang="en-US" altLang="ko-KR" sz="2300" b="1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A</a:t>
            </a:r>
            <a:r>
              <a:rPr lang="en-US" altLang="ko-KR" sz="2300" b="1" dirty="0" smtClean="0">
                <a:solidFill>
                  <a:srgbClr val="002060"/>
                </a:solidFill>
                <a:latin typeface="Times New Roman" pitchFamily="18" charset="0"/>
                <a:ea typeface="굴림" charset="-127"/>
              </a:rPr>
              <a:t>’</a:t>
            </a:r>
            <a:r>
              <a:rPr lang="en-US" altLang="ko-KR" sz="2300" b="1" dirty="0" smtClean="0">
                <a:solidFill>
                  <a:srgbClr val="002060"/>
                </a:solidFill>
                <a:latin typeface="Verdana" pitchFamily="34" charset="0"/>
                <a:ea typeface="굴림" charset="-127"/>
              </a:rPr>
              <a:t>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 smtClean="0"/>
          </a:p>
          <a:p>
            <a:pPr lvl="1"/>
            <a:r>
              <a:rPr lang="en-US" altLang="ko-KR" dirty="0" smtClean="0"/>
              <a:t>(EX</a:t>
            </a:r>
            <a:r>
              <a:rPr lang="en-US" altLang="ko-KR" dirty="0"/>
              <a:t>)</a:t>
            </a:r>
            <a:r>
              <a:rPr lang="en-US" altLang="ko-KR" dirty="0" smtClean="0"/>
              <a:t> Characters are converted into uppercase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		.data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	 	array  BYTE   50 DUP (?)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		.code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			MOV </a:t>
            </a:r>
            <a:r>
              <a:rPr lang="en-US" altLang="ko-KR" dirty="0" err="1" smtClean="0"/>
              <a:t>ecx</a:t>
            </a:r>
            <a:r>
              <a:rPr lang="en-US" altLang="ko-KR" dirty="0" smtClean="0"/>
              <a:t>, LENGTHOF array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 			MOV </a:t>
            </a:r>
            <a:r>
              <a:rPr lang="en-US" altLang="ko-KR" dirty="0" err="1" smtClean="0"/>
              <a:t>esi</a:t>
            </a:r>
            <a:r>
              <a:rPr lang="en-US" altLang="ko-KR" dirty="0" smtClean="0"/>
              <a:t>, OFFSET  array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		L1: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			AND  BYTE PTR [</a:t>
            </a:r>
            <a:r>
              <a:rPr lang="en-US" altLang="ko-KR" dirty="0" err="1" smtClean="0"/>
              <a:t>esi</a:t>
            </a:r>
            <a:r>
              <a:rPr lang="en-US" altLang="ko-KR" dirty="0" smtClean="0"/>
              <a:t>], 11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>11111b	;</a:t>
            </a:r>
            <a:r>
              <a:rPr lang="en-US" altLang="ko-KR" dirty="0" smtClean="0">
                <a:solidFill>
                  <a:srgbClr val="FF0000"/>
                </a:solidFill>
              </a:rPr>
              <a:t>clear bit 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			INC   </a:t>
            </a:r>
            <a:r>
              <a:rPr lang="en-US" altLang="ko-KR" dirty="0" err="1" smtClean="0"/>
              <a:t>esi</a:t>
            </a: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			LOOP  L1	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Verdana" pitchFamily="34" charset="0"/>
                <a:ea typeface="굴림" charset="-127"/>
              </a:rPr>
              <a:t> </a:t>
            </a:r>
            <a:endParaRPr lang="en-US" altLang="ko-KR" dirty="0" smtClean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  <a:p>
            <a:pPr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80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18922</TotalTime>
  <Words>3537</Words>
  <Application>Microsoft Office PowerPoint</Application>
  <PresentationFormat>화면 슬라이드 쇼(4:3)</PresentationFormat>
  <Paragraphs>1040</Paragraphs>
  <Slides>56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8" baseType="lpstr">
      <vt:lpstr>HY얕은샘물M</vt:lpstr>
      <vt:lpstr>개성체</vt:lpstr>
      <vt:lpstr>굴림</vt:lpstr>
      <vt:lpstr>Courier New</vt:lpstr>
      <vt:lpstr>Times New Roman</vt:lpstr>
      <vt:lpstr>Trebuchet MS</vt:lpstr>
      <vt:lpstr>Tw Cen MT</vt:lpstr>
      <vt:lpstr>Verdana</vt:lpstr>
      <vt:lpstr>Wingdings</vt:lpstr>
      <vt:lpstr>Wingdings 2</vt:lpstr>
      <vt:lpstr>가을</vt:lpstr>
      <vt:lpstr>VISIO</vt:lpstr>
      <vt:lpstr>Chapter 6: conditional processing</vt:lpstr>
      <vt:lpstr>Chapter Overview</vt:lpstr>
      <vt:lpstr>Boolean and Comparison Instructions</vt:lpstr>
      <vt:lpstr>BOOLEAN AND COMPARISON INSTRUCTIONS</vt:lpstr>
      <vt:lpstr> CPU Status Flags</vt:lpstr>
      <vt:lpstr>Carry Flag vs. Overflow Flag</vt:lpstr>
      <vt:lpstr>AND Instruction</vt:lpstr>
      <vt:lpstr>AND Instruction (Masking)</vt:lpstr>
      <vt:lpstr>AND Instruction (Converting to Upper Case)</vt:lpstr>
      <vt:lpstr>OR Instruction</vt:lpstr>
      <vt:lpstr>OR Instruction (Decimal to ASCII)</vt:lpstr>
      <vt:lpstr>OR Instruction (Sign or Value)</vt:lpstr>
      <vt:lpstr>XOR Instruction</vt:lpstr>
      <vt:lpstr>XOR Instruction (Checking the parity)</vt:lpstr>
      <vt:lpstr>NOT Instruction</vt:lpstr>
      <vt:lpstr>TEST Instruction</vt:lpstr>
      <vt:lpstr>CMP Instruction</vt:lpstr>
      <vt:lpstr>CMP Instruction (Conditional Logic)</vt:lpstr>
      <vt:lpstr>CMP Instruction (Conditional Logic)</vt:lpstr>
      <vt:lpstr>Setting and Clearing Individual CPU Flags</vt:lpstr>
      <vt:lpstr>Conditional Jumps</vt:lpstr>
      <vt:lpstr>Conditional Jump (Jcond) Instruction</vt:lpstr>
      <vt:lpstr>Conditional Jump (Jcond)  Instruction</vt:lpstr>
      <vt:lpstr>1. Specific Flag Values</vt:lpstr>
      <vt:lpstr>2. Equality</vt:lpstr>
      <vt:lpstr>3. Unsigned Comparisons</vt:lpstr>
      <vt:lpstr>4. Signed Comparisons</vt:lpstr>
      <vt:lpstr>Conditional Jump Examples</vt:lpstr>
      <vt:lpstr>Announcements</vt:lpstr>
      <vt:lpstr>Conditional Jump Examples</vt:lpstr>
      <vt:lpstr>Conditional Jump Examples</vt:lpstr>
      <vt:lpstr>Conditional Jump Examples</vt:lpstr>
      <vt:lpstr>Conditional Jump Examples</vt:lpstr>
      <vt:lpstr>Conditional Jump Examples</vt:lpstr>
      <vt:lpstr>Conditional Jump Examples</vt:lpstr>
      <vt:lpstr>Conditional Jump Examples</vt:lpstr>
      <vt:lpstr>Conditional Jump Examples</vt:lpstr>
      <vt:lpstr>The Book’s Link Library</vt:lpstr>
      <vt:lpstr>The Book’s Link Library</vt:lpstr>
      <vt:lpstr>Conditional Loop Instructions</vt:lpstr>
      <vt:lpstr>Conditional Loop Instructions</vt:lpstr>
      <vt:lpstr>Conditional Loop Instructions</vt:lpstr>
      <vt:lpstr>Announcements</vt:lpstr>
      <vt:lpstr>Conditional Structures</vt:lpstr>
      <vt:lpstr>Conditional Structure</vt:lpstr>
      <vt:lpstr>Compound IF Statement</vt:lpstr>
      <vt:lpstr>Compound IF Statement</vt:lpstr>
      <vt:lpstr>WHILE Structure</vt:lpstr>
      <vt:lpstr>WHILE Structure</vt:lpstr>
      <vt:lpstr>Table-Driven Selection</vt:lpstr>
      <vt:lpstr>Table-Driven Selection</vt:lpstr>
      <vt:lpstr>Table-Driven Selection</vt:lpstr>
      <vt:lpstr>Table-Driven Selection</vt:lpstr>
      <vt:lpstr>Using the .IF Directive (Optional)</vt:lpstr>
      <vt:lpstr>Using the .IF Directive (Optional)</vt:lpstr>
      <vt:lpstr>.REPEAT and .WHILE Directives</vt:lpstr>
    </vt:vector>
  </TitlesOfParts>
  <Company>병렬처리연구실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1. Introduction</dc:title>
  <dc:creator>김신덕</dc:creator>
  <cp:lastModifiedBy>Registered User</cp:lastModifiedBy>
  <cp:revision>351</cp:revision>
  <dcterms:created xsi:type="dcterms:W3CDTF">2000-02-11T06:42:51Z</dcterms:created>
  <dcterms:modified xsi:type="dcterms:W3CDTF">2015-05-12T05:51:12Z</dcterms:modified>
</cp:coreProperties>
</file>