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512" r:id="rId3"/>
    <p:sldId id="469" r:id="rId4"/>
    <p:sldId id="50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508" r:id="rId15"/>
    <p:sldId id="507" r:id="rId16"/>
    <p:sldId id="479" r:id="rId17"/>
    <p:sldId id="480" r:id="rId18"/>
    <p:sldId id="481" r:id="rId19"/>
    <p:sldId id="482" r:id="rId20"/>
    <p:sldId id="483" r:id="rId21"/>
    <p:sldId id="484" r:id="rId22"/>
    <p:sldId id="510" r:id="rId23"/>
    <p:sldId id="485" r:id="rId24"/>
    <p:sldId id="486" r:id="rId25"/>
    <p:sldId id="487" r:id="rId26"/>
    <p:sldId id="488" r:id="rId27"/>
    <p:sldId id="489" r:id="rId28"/>
    <p:sldId id="490" r:id="rId29"/>
    <p:sldId id="516" r:id="rId30"/>
    <p:sldId id="491" r:id="rId31"/>
    <p:sldId id="492" r:id="rId32"/>
    <p:sldId id="505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6" r:id="rId45"/>
    <p:sldId id="515" r:id="rId4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999"/>
    <a:srgbClr val="FFFFCC"/>
    <a:srgbClr val="69FB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64" autoAdjust="0"/>
    <p:restoredTop sz="95504" autoAdjust="0"/>
  </p:normalViewPr>
  <p:slideViewPr>
    <p:cSldViewPr>
      <p:cViewPr varScale="1">
        <p:scale>
          <a:sx n="178" d="100"/>
          <a:sy n="178" d="100"/>
        </p:scale>
        <p:origin x="123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C8D693A-702A-4704-B957-2B03E2B945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71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F9885A7-DCD2-4229-B2F3-426D14311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6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9885A7-DCD2-4229-B2F3-426D14311C0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0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A0C64-28DA-4783-B82F-5C9D12CFD1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7A4C6D23-204F-4367-A879-4577F6EE5BE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CS1-</a:t>
            </a:r>
            <a:fld id="{E838552C-3E0D-4D3C-9529-C1D42E9966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663DEC-24DB-4DE5-A269-6F93E30A67A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DF312EC3-70B9-4FAC-ACC6-0E971E9C7C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CS1-</a:t>
            </a:r>
            <a:fld id="{12D08AEB-8EE5-4E2C-9135-26B7CE201FC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 smtClean="0"/>
              <a:t>CS1-</a:t>
            </a:r>
            <a:fld id="{A17F3FB5-0236-4582-B421-B997C03DCB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72A05BC4-DF5C-4887-8720-7395737157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1D5A8C8E-BE81-4001-949D-69285FA30A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DF095F6F-95AF-4775-B973-5CA2B721D6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CS1-</a:t>
            </a:r>
            <a:fld id="{CD51BE42-CD22-45DF-B08C-A50A7E1F22B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303213" y="6564313"/>
            <a:ext cx="128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i="1"/>
              <a:t>Computer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1628800"/>
            <a:ext cx="6840760" cy="182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Chapter </a:t>
            </a:r>
            <a:r>
              <a:rPr lang="en-US" altLang="ko-KR" dirty="0" smtClean="0">
                <a:ea typeface="굴림" charset="-127"/>
              </a:rPr>
              <a:t>7: Integer arithmetic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933056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Computer Systems (CSI2107-02)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YONSEI UNIVERSITY</a:t>
            </a:r>
          </a:p>
          <a:p>
            <a:pPr eaLnBrk="1" hangingPunct="1"/>
            <a:r>
              <a:rPr lang="en-US" altLang="ko-KR" dirty="0" smtClean="0"/>
              <a:t>Spring 2015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86000" y="6027003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(Courtesy of Prof. Shin-Dug Kim in YU</a:t>
            </a:r>
          </a:p>
          <a:p>
            <a:r>
              <a:rPr lang="en-US" altLang="ko-KR" dirty="0" smtClean="0"/>
              <a:t>and Textbook Author)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7910195-CA1D-4BBD-9B42-B7A3A6F0B866}" type="slidenum">
              <a:rPr kumimoji="0" lang="en-US" altLang="ko-KR" smtClean="0"/>
              <a:pPr eaLnBrk="1" hangingPunct="1"/>
              <a:t>10</a:t>
            </a:fld>
            <a:endParaRPr kumimoji="0" lang="en-US" altLang="ko-KR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5888"/>
            <a:ext cx="8153400" cy="1152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Shift and Rotate Instructions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5068416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cs typeface="Times New Roman" pitchFamily="18" charset="0"/>
              </a:rPr>
              <a:t>ROL Instruction</a:t>
            </a:r>
            <a:r>
              <a:rPr lang="en-US" altLang="ko-KR" sz="24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ROL(rotate left): moves each bit to the left</a:t>
            </a:r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The highest bit is copied both into the Carry flag  and into the lowest bit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The instruction format is the same as for the SHL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 dirty="0" smtClean="0">
              <a:solidFill>
                <a:schemeClr val="tx1"/>
              </a:solidFill>
              <a:latin typeface="굴림" charset="-127"/>
              <a:cs typeface="Times New Roman" pitchFamily="18" charset="0"/>
            </a:endParaRPr>
          </a:p>
        </p:txBody>
      </p:sp>
      <p:sp>
        <p:nvSpPr>
          <p:cNvPr id="10266" name="Text Box 47"/>
          <p:cNvSpPr txBox="1">
            <a:spLocks noChangeArrowheads="1"/>
          </p:cNvSpPr>
          <p:nvPr/>
        </p:nvSpPr>
        <p:spPr bwMode="auto">
          <a:xfrm>
            <a:off x="1600200" y="4148832"/>
            <a:ext cx="66442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 40h           ; AL = 01000000b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rol</a:t>
            </a:r>
            <a:r>
              <a:rPr lang="en-US" altLang="ko-KR" sz="2000" b="1" dirty="0">
                <a:solidFill>
                  <a:srgbClr val="002060"/>
                </a:solidFill>
              </a:rPr>
              <a:t> a1, 1                ; AL = 10000000b, CF = 0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rol</a:t>
            </a:r>
            <a:r>
              <a:rPr lang="en-US" altLang="ko-KR" sz="2000" b="1" dirty="0">
                <a:solidFill>
                  <a:srgbClr val="002060"/>
                </a:solidFill>
              </a:rPr>
              <a:t> a1, 1                ; AL = 00000001b, CF = 1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rol</a:t>
            </a:r>
            <a:r>
              <a:rPr lang="en-US" altLang="ko-KR" sz="2000" b="1" dirty="0">
                <a:solidFill>
                  <a:srgbClr val="002060"/>
                </a:solidFill>
              </a:rPr>
              <a:t> a1, 1                ; AL = 00000010b, CF = 0</a:t>
            </a:r>
          </a:p>
        </p:txBody>
      </p:sp>
      <p:sp>
        <p:nvSpPr>
          <p:cNvPr id="10267" name="Text Box 48"/>
          <p:cNvSpPr txBox="1">
            <a:spLocks noChangeArrowheads="1"/>
          </p:cNvSpPr>
          <p:nvPr/>
        </p:nvSpPr>
        <p:spPr bwMode="auto">
          <a:xfrm>
            <a:off x="1619672" y="5673442"/>
            <a:ext cx="525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 26h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	     ; AL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0010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0110b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6h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rol</a:t>
            </a:r>
            <a:r>
              <a:rPr lang="en-US" altLang="ko-KR" sz="2000" b="1" dirty="0">
                <a:solidFill>
                  <a:srgbClr val="002060"/>
                </a:solidFill>
              </a:rPr>
              <a:t> al, 4                ; AL =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0110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0010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b = 6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52600" y="3213918"/>
            <a:ext cx="4572000" cy="719138"/>
            <a:chOff x="1752600" y="2743200"/>
            <a:chExt cx="4572000" cy="719138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667000" y="2743200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31242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581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40386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44958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54102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9530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1752600" y="2743200"/>
              <a:ext cx="381000" cy="381000"/>
            </a:xfrm>
            <a:prstGeom prst="rect">
              <a:avLst/>
            </a:prstGeom>
            <a:noFill/>
            <a:ln w="28575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H="1">
              <a:off x="2133600" y="2971800"/>
              <a:ext cx="762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H="1">
              <a:off x="57150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1752600" y="3124200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>
              <a:off x="52578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H="1">
              <a:off x="48006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43434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H="1">
              <a:off x="38862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 flipH="1">
              <a:off x="34290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2971800" y="2971800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895600" y="2971800"/>
              <a:ext cx="0" cy="4572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2895600" y="3429000"/>
              <a:ext cx="32004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V="1">
              <a:off x="6096000" y="3048000"/>
              <a:ext cx="0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59ACD957-BABF-483C-868A-1B9180CA495B}" type="slidenum">
              <a:rPr kumimoji="0" lang="en-US" altLang="ko-KR" smtClean="0"/>
              <a:pPr eaLnBrk="1" hangingPunct="1"/>
              <a:t>11</a:t>
            </a:fld>
            <a:endParaRPr kumimoji="0" lang="en-US" altLang="ko-KR" smtClean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Shift and Rotate Instructions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25600"/>
            <a:ext cx="8686800" cy="4927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cs typeface="Times New Roman" pitchFamily="18" charset="0"/>
              </a:rPr>
              <a:t>ROR Instruction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ROR(rotate right): moves each bit to the right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The lowest bit is copied into the Carry flag and into  the highest bit</a:t>
            </a:r>
            <a:b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</a:br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600200" y="4429561"/>
            <a:ext cx="57081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 01h           ; AL = 00000001b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ror</a:t>
            </a:r>
            <a:r>
              <a:rPr lang="en-US" altLang="ko-KR" sz="2000" b="1" dirty="0">
                <a:solidFill>
                  <a:srgbClr val="002060"/>
                </a:solidFill>
              </a:rPr>
              <a:t> a1, 1                ; AL = 10000000b, CF = 1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ror</a:t>
            </a:r>
            <a:r>
              <a:rPr lang="en-US" altLang="ko-KR" sz="2000" b="1" dirty="0">
                <a:solidFill>
                  <a:srgbClr val="002060"/>
                </a:solidFill>
              </a:rPr>
              <a:t> a1, 1                ; AL = 01000000b, CF = 0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52600" y="3213918"/>
            <a:ext cx="4945063" cy="719138"/>
            <a:chOff x="1752600" y="3213918"/>
            <a:chExt cx="4945063" cy="719138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2209800" y="3213918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0" name="Line 5"/>
            <p:cNvSpPr>
              <a:spLocks noChangeShapeType="1"/>
            </p:cNvSpPr>
            <p:nvPr/>
          </p:nvSpPr>
          <p:spPr bwMode="auto">
            <a:xfrm>
              <a:off x="26670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31242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35814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40386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54102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44958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4953000" y="321391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6248400" y="3213918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5715000" y="344251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6248400" y="3594918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 b="1"/>
                <a:t>CF</a:t>
              </a:r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24384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28956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33528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8862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43434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48006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5257800" y="344251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1752600" y="3442518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5724525" y="3429818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V="1">
              <a:off x="1752600" y="3442518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1291" name="AutoShape 28"/>
            <p:cNvCxnSpPr>
              <a:cxnSpLocks noChangeShapeType="1"/>
              <a:stCxn id="11289" idx="0"/>
              <a:endCxn id="11288" idx="1"/>
            </p:cNvCxnSpPr>
            <p:nvPr/>
          </p:nvCxnSpPr>
          <p:spPr bwMode="auto">
            <a:xfrm flipV="1">
              <a:off x="1752600" y="3901306"/>
              <a:ext cx="3971925" cy="12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3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D5DE4F3-A24A-43C0-8942-A91C3C9BD6F5}" type="slidenum">
              <a:rPr kumimoji="0" lang="en-US" altLang="ko-KR" smtClean="0"/>
              <a:pPr eaLnBrk="1" hangingPunct="1"/>
              <a:t>12</a:t>
            </a:fld>
            <a:endParaRPr kumimoji="0" lang="en-US" altLang="ko-KR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153400" cy="10401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Shift and Rotate Instructions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704" y="1412776"/>
            <a:ext cx="8686800" cy="4931321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RCL Instructions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RCL(rotate carry left): shifts each bit to the left </a:t>
            </a:r>
          </a:p>
          <a:p>
            <a:pPr lvl="1" eaLnBrk="1" hangingPunct="1"/>
            <a:r>
              <a:rPr lang="en-US" altLang="ko-KR" sz="18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copies the most significant bit (MSB) into the Carry</a:t>
            </a: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flag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carry is copied into the least significant bit (LSB) of the result</a:t>
            </a: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Recover a Bit from the Carry Flag</a:t>
            </a: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1600200" y="4005064"/>
            <a:ext cx="70042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clc</a:t>
            </a:r>
            <a:r>
              <a:rPr lang="en-US" altLang="ko-KR" sz="1600" b="1" dirty="0">
                <a:solidFill>
                  <a:srgbClr val="002060"/>
                </a:solidFill>
              </a:rPr>
              <a:t> 	             ; CF = 0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, 88h          ; CF, BL = 0 10001000b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rcl</a:t>
            </a:r>
            <a:r>
              <a:rPr lang="en-US" altLang="ko-KR" sz="1600" b="1" dirty="0">
                <a:solidFill>
                  <a:srgbClr val="002060"/>
                </a:solidFill>
              </a:rPr>
              <a:t> b1, 1              ; CF, BL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1 </a:t>
            </a:r>
            <a:r>
              <a:rPr lang="en-US" altLang="ko-KR" sz="1600" b="1" dirty="0">
                <a:solidFill>
                  <a:srgbClr val="002060"/>
                </a:solidFill>
              </a:rPr>
              <a:t>00010000b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rcl</a:t>
            </a:r>
            <a:r>
              <a:rPr lang="en-US" altLang="ko-KR" sz="1600" b="1" dirty="0">
                <a:solidFill>
                  <a:srgbClr val="002060"/>
                </a:solidFill>
              </a:rPr>
              <a:t> b1, 1              ; CF, BL = 0 00100001b</a:t>
            </a:r>
          </a:p>
        </p:txBody>
      </p:sp>
      <p:sp>
        <p:nvSpPr>
          <p:cNvPr id="12315" name="Text Box 47"/>
          <p:cNvSpPr txBox="1">
            <a:spLocks noChangeArrowheads="1"/>
          </p:cNvSpPr>
          <p:nvPr/>
        </p:nvSpPr>
        <p:spPr bwMode="auto">
          <a:xfrm>
            <a:off x="1547813" y="5141510"/>
            <a:ext cx="727265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testval</a:t>
            </a:r>
            <a:r>
              <a:rPr lang="en-US" altLang="ko-KR" sz="1600" b="1" dirty="0">
                <a:solidFill>
                  <a:srgbClr val="002060"/>
                </a:solidFill>
              </a:rPr>
              <a:t> BYTE 01101010b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shr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testval</a:t>
            </a:r>
            <a:r>
              <a:rPr lang="en-US" altLang="ko-KR" sz="1600" b="1" dirty="0">
                <a:solidFill>
                  <a:srgbClr val="002060"/>
                </a:solidFill>
              </a:rPr>
              <a:t>, 1                       ; shift LSB into Carry flag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jc</a:t>
            </a:r>
            <a:r>
              <a:rPr lang="en-US" altLang="ko-KR" sz="1600" b="1" dirty="0">
                <a:solidFill>
                  <a:srgbClr val="002060"/>
                </a:solidFill>
              </a:rPr>
              <a:t> quit                                ; exit if Carry flag set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rcl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testval</a:t>
            </a:r>
            <a:r>
              <a:rPr lang="en-US" altLang="ko-KR" sz="1600" b="1" dirty="0">
                <a:solidFill>
                  <a:srgbClr val="002060"/>
                </a:solidFill>
              </a:rPr>
              <a:t>, 1                        ; else restore the number</a:t>
            </a:r>
          </a:p>
          <a:p>
            <a:pPr eaLnBrk="1" hangingPunct="1"/>
            <a:endParaRPr lang="en-US" altLang="ko-KR" sz="1600" dirty="0">
              <a:solidFill>
                <a:srgbClr val="00206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600200" y="3031232"/>
            <a:ext cx="4953000" cy="685800"/>
            <a:chOff x="1600200" y="2349500"/>
            <a:chExt cx="4953000" cy="685800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895600" y="2349500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3528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38100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2672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47244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56388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51816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6096000" y="23495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981200" y="23495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2362200" y="25781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H="1">
              <a:off x="59436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600200" y="2425700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 b="1"/>
                <a:t>CF</a:t>
              </a: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54864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50292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H="1">
              <a:off x="45720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H="1">
              <a:off x="41148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>
              <a:off x="36576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H="1">
              <a:off x="3200400" y="2578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209800" y="25781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2209800" y="3035300"/>
              <a:ext cx="411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V="1">
              <a:off x="6324600" y="26543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3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5847CA9-4389-468E-8F22-88C500933B20}" type="slidenum">
              <a:rPr kumimoji="0" lang="en-US" altLang="ko-KR" smtClean="0"/>
              <a:pPr eaLnBrk="1" hangingPunct="1"/>
              <a:t>13</a:t>
            </a:fld>
            <a:endParaRPr kumimoji="0" lang="en-US" altLang="ko-KR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10401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Shift and Rotate Instructions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4784"/>
            <a:ext cx="8686800" cy="5068416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cs typeface="Times New Roman" pitchFamily="18" charset="0"/>
              </a:rPr>
              <a:t>RCR Instructions</a:t>
            </a:r>
            <a:endParaRPr lang="en-US" altLang="ko-KR" sz="20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RCR(rotate carry right): shifts each bit to the right</a:t>
            </a:r>
          </a:p>
          <a:p>
            <a:pPr lvl="1" eaLnBrk="1" hangingPunct="1"/>
            <a:r>
              <a:rPr lang="en-US" altLang="ko-KR" sz="18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copies LSB into the Carry</a:t>
            </a: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flag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Carry flag is copied into MSB of the result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RCL and RCR helps to visualize the integer as a 9-bit value</a:t>
            </a:r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81200" y="3535288"/>
            <a:ext cx="4868863" cy="685800"/>
            <a:chOff x="1981200" y="3535288"/>
            <a:chExt cx="4868863" cy="685800"/>
          </a:xfrm>
        </p:grpSpPr>
        <p:sp>
          <p:nvSpPr>
            <p:cNvPr id="13317" name="Rectangle 25"/>
            <p:cNvSpPr>
              <a:spLocks noChangeArrowheads="1"/>
            </p:cNvSpPr>
            <p:nvPr/>
          </p:nvSpPr>
          <p:spPr bwMode="auto">
            <a:xfrm>
              <a:off x="1981200" y="3535288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18" name="Line 26"/>
            <p:cNvSpPr>
              <a:spLocks noChangeShapeType="1"/>
            </p:cNvSpPr>
            <p:nvPr/>
          </p:nvSpPr>
          <p:spPr bwMode="auto">
            <a:xfrm>
              <a:off x="24384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19" name="Line 27"/>
            <p:cNvSpPr>
              <a:spLocks noChangeShapeType="1"/>
            </p:cNvSpPr>
            <p:nvPr/>
          </p:nvSpPr>
          <p:spPr bwMode="auto">
            <a:xfrm>
              <a:off x="28956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Line 28"/>
            <p:cNvSpPr>
              <a:spLocks noChangeShapeType="1"/>
            </p:cNvSpPr>
            <p:nvPr/>
          </p:nvSpPr>
          <p:spPr bwMode="auto">
            <a:xfrm>
              <a:off x="33528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Line 29"/>
            <p:cNvSpPr>
              <a:spLocks noChangeShapeType="1"/>
            </p:cNvSpPr>
            <p:nvPr/>
          </p:nvSpPr>
          <p:spPr bwMode="auto">
            <a:xfrm>
              <a:off x="38100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Line 30"/>
            <p:cNvSpPr>
              <a:spLocks noChangeShapeType="1"/>
            </p:cNvSpPr>
            <p:nvPr/>
          </p:nvSpPr>
          <p:spPr bwMode="auto">
            <a:xfrm>
              <a:off x="51816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Line 31"/>
            <p:cNvSpPr>
              <a:spLocks noChangeShapeType="1"/>
            </p:cNvSpPr>
            <p:nvPr/>
          </p:nvSpPr>
          <p:spPr bwMode="auto">
            <a:xfrm>
              <a:off x="42672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Line 32"/>
            <p:cNvSpPr>
              <a:spLocks noChangeShapeType="1"/>
            </p:cNvSpPr>
            <p:nvPr/>
          </p:nvSpPr>
          <p:spPr bwMode="auto">
            <a:xfrm>
              <a:off x="4724400" y="3535288"/>
              <a:ext cx="1588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Rectangle 33"/>
            <p:cNvSpPr>
              <a:spLocks noChangeArrowheads="1"/>
            </p:cNvSpPr>
            <p:nvPr/>
          </p:nvSpPr>
          <p:spPr bwMode="auto">
            <a:xfrm>
              <a:off x="6019800" y="3535288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6" name="Line 34"/>
            <p:cNvSpPr>
              <a:spLocks noChangeShapeType="1"/>
            </p:cNvSpPr>
            <p:nvPr/>
          </p:nvSpPr>
          <p:spPr bwMode="auto">
            <a:xfrm>
              <a:off x="5486400" y="3763888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Text Box 35"/>
            <p:cNvSpPr txBox="1">
              <a:spLocks noChangeArrowheads="1"/>
            </p:cNvSpPr>
            <p:nvPr/>
          </p:nvSpPr>
          <p:spPr bwMode="auto">
            <a:xfrm>
              <a:off x="6400800" y="3611488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 b="1"/>
                <a:t>CF</a:t>
              </a:r>
            </a:p>
          </p:txBody>
        </p:sp>
        <p:sp>
          <p:nvSpPr>
            <p:cNvPr id="13328" name="Line 36"/>
            <p:cNvSpPr>
              <a:spLocks noChangeShapeType="1"/>
            </p:cNvSpPr>
            <p:nvPr/>
          </p:nvSpPr>
          <p:spPr bwMode="auto">
            <a:xfrm>
              <a:off x="22098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Line 37"/>
            <p:cNvSpPr>
              <a:spLocks noChangeShapeType="1"/>
            </p:cNvSpPr>
            <p:nvPr/>
          </p:nvSpPr>
          <p:spPr bwMode="auto">
            <a:xfrm>
              <a:off x="26670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38"/>
            <p:cNvSpPr>
              <a:spLocks noChangeShapeType="1"/>
            </p:cNvSpPr>
            <p:nvPr/>
          </p:nvSpPr>
          <p:spPr bwMode="auto">
            <a:xfrm>
              <a:off x="31242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Line 39"/>
            <p:cNvSpPr>
              <a:spLocks noChangeShapeType="1"/>
            </p:cNvSpPr>
            <p:nvPr/>
          </p:nvSpPr>
          <p:spPr bwMode="auto">
            <a:xfrm>
              <a:off x="36576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Line 40"/>
            <p:cNvSpPr>
              <a:spLocks noChangeShapeType="1"/>
            </p:cNvSpPr>
            <p:nvPr/>
          </p:nvSpPr>
          <p:spPr bwMode="auto">
            <a:xfrm>
              <a:off x="41148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Line 41"/>
            <p:cNvSpPr>
              <a:spLocks noChangeShapeType="1"/>
            </p:cNvSpPr>
            <p:nvPr/>
          </p:nvSpPr>
          <p:spPr bwMode="auto">
            <a:xfrm>
              <a:off x="45720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42"/>
            <p:cNvSpPr>
              <a:spLocks noChangeShapeType="1"/>
            </p:cNvSpPr>
            <p:nvPr/>
          </p:nvSpPr>
          <p:spPr bwMode="auto">
            <a:xfrm>
              <a:off x="5029200" y="3763888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Line 43"/>
            <p:cNvSpPr>
              <a:spLocks noChangeShapeType="1"/>
            </p:cNvSpPr>
            <p:nvPr/>
          </p:nvSpPr>
          <p:spPr bwMode="auto">
            <a:xfrm>
              <a:off x="2209800" y="384008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Line 44"/>
            <p:cNvSpPr>
              <a:spLocks noChangeShapeType="1"/>
            </p:cNvSpPr>
            <p:nvPr/>
          </p:nvSpPr>
          <p:spPr bwMode="auto">
            <a:xfrm>
              <a:off x="6248400" y="3763888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Line 45"/>
            <p:cNvSpPr>
              <a:spLocks noChangeShapeType="1"/>
            </p:cNvSpPr>
            <p:nvPr/>
          </p:nvSpPr>
          <p:spPr bwMode="auto">
            <a:xfrm flipH="1">
              <a:off x="2209800" y="4221088"/>
              <a:ext cx="403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38" name="Text Box 46"/>
          <p:cNvSpPr txBox="1">
            <a:spLocks noChangeArrowheads="1"/>
          </p:cNvSpPr>
          <p:nvPr/>
        </p:nvSpPr>
        <p:spPr bwMode="auto">
          <a:xfrm>
            <a:off x="1600200" y="4501569"/>
            <a:ext cx="68602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stc</a:t>
            </a:r>
            <a:r>
              <a:rPr lang="en-US" altLang="ko-KR" sz="2000" b="1" dirty="0">
                <a:solidFill>
                  <a:srgbClr val="002060"/>
                </a:solidFill>
              </a:rPr>
              <a:t>                                         ; CF = 1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ah, 10h                             ; CF, AH = 00010000 1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rcr</a:t>
            </a:r>
            <a:r>
              <a:rPr lang="en-US" altLang="ko-KR" sz="2000" b="1" dirty="0">
                <a:solidFill>
                  <a:srgbClr val="002060"/>
                </a:solidFill>
              </a:rPr>
              <a:t> ah,1                                   ; CF, AH = 10001000 0</a:t>
            </a:r>
          </a:p>
        </p:txBody>
      </p:sp>
    </p:spTree>
    <p:extLst>
      <p:ext uri="{BB962C8B-B14F-4D97-AF65-F5344CB8AC3E}">
        <p14:creationId xmlns:p14="http://schemas.microsoft.com/office/powerpoint/2010/main" val="4100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SHL/SHR/SAL/SAR/ROL/ROR/RCL/RCR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35924" y="1622764"/>
            <a:ext cx="4103368" cy="637861"/>
          </a:xfrm>
        </p:spPr>
        <p:txBody>
          <a:bodyPr/>
          <a:lstStyle/>
          <a:p>
            <a:r>
              <a:rPr lang="en-US" altLang="ko-KR" dirty="0" smtClean="0"/>
              <a:t>SHL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99792" y="1628800"/>
            <a:ext cx="4657725" cy="631825"/>
            <a:chOff x="1752600" y="2205038"/>
            <a:chExt cx="4657725" cy="631825"/>
          </a:xfrm>
        </p:grpSpPr>
        <p:sp>
          <p:nvSpPr>
            <p:cNvPr id="7" name="Rectangle 1028"/>
            <p:cNvSpPr>
              <a:spLocks noChangeArrowheads="1"/>
            </p:cNvSpPr>
            <p:nvPr/>
          </p:nvSpPr>
          <p:spPr bwMode="auto">
            <a:xfrm>
              <a:off x="2667000" y="2205038"/>
              <a:ext cx="30480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>
              <a:off x="3048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030"/>
            <p:cNvSpPr>
              <a:spLocks noChangeShapeType="1"/>
            </p:cNvSpPr>
            <p:nvPr/>
          </p:nvSpPr>
          <p:spPr bwMode="auto">
            <a:xfrm>
              <a:off x="3429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031"/>
            <p:cNvSpPr>
              <a:spLocks noChangeShapeType="1"/>
            </p:cNvSpPr>
            <p:nvPr/>
          </p:nvSpPr>
          <p:spPr bwMode="auto">
            <a:xfrm>
              <a:off x="3810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32"/>
            <p:cNvSpPr>
              <a:spLocks noChangeShapeType="1"/>
            </p:cNvSpPr>
            <p:nvPr/>
          </p:nvSpPr>
          <p:spPr bwMode="auto">
            <a:xfrm>
              <a:off x="4191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033"/>
            <p:cNvSpPr>
              <a:spLocks noChangeShapeType="1"/>
            </p:cNvSpPr>
            <p:nvPr/>
          </p:nvSpPr>
          <p:spPr bwMode="auto">
            <a:xfrm>
              <a:off x="4572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4953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5334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036"/>
            <p:cNvSpPr>
              <a:spLocks noChangeArrowheads="1"/>
            </p:cNvSpPr>
            <p:nvPr/>
          </p:nvSpPr>
          <p:spPr bwMode="auto">
            <a:xfrm>
              <a:off x="1752600" y="2205038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037"/>
            <p:cNvSpPr>
              <a:spLocks noChangeShapeType="1"/>
            </p:cNvSpPr>
            <p:nvPr/>
          </p:nvSpPr>
          <p:spPr bwMode="auto">
            <a:xfrm flipH="1">
              <a:off x="2133600" y="2433638"/>
              <a:ext cx="685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038"/>
            <p:cNvSpPr>
              <a:spLocks noChangeShapeType="1"/>
            </p:cNvSpPr>
            <p:nvPr/>
          </p:nvSpPr>
          <p:spPr bwMode="auto">
            <a:xfrm flipH="1">
              <a:off x="2895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039"/>
            <p:cNvSpPr>
              <a:spLocks noChangeShapeType="1"/>
            </p:cNvSpPr>
            <p:nvPr/>
          </p:nvSpPr>
          <p:spPr bwMode="auto">
            <a:xfrm flipH="1">
              <a:off x="3276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040"/>
            <p:cNvSpPr>
              <a:spLocks noChangeShapeType="1"/>
            </p:cNvSpPr>
            <p:nvPr/>
          </p:nvSpPr>
          <p:spPr bwMode="auto">
            <a:xfrm flipH="1">
              <a:off x="3657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 flipH="1">
              <a:off x="4038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042"/>
            <p:cNvSpPr>
              <a:spLocks noChangeShapeType="1"/>
            </p:cNvSpPr>
            <p:nvPr/>
          </p:nvSpPr>
          <p:spPr bwMode="auto">
            <a:xfrm flipH="1">
              <a:off x="4419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043"/>
            <p:cNvSpPr>
              <a:spLocks noChangeShapeType="1"/>
            </p:cNvSpPr>
            <p:nvPr/>
          </p:nvSpPr>
          <p:spPr bwMode="auto">
            <a:xfrm flipH="1">
              <a:off x="4800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1044"/>
            <p:cNvSpPr>
              <a:spLocks noChangeShapeType="1"/>
            </p:cNvSpPr>
            <p:nvPr/>
          </p:nvSpPr>
          <p:spPr bwMode="auto">
            <a:xfrm flipH="1">
              <a:off x="5181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1045"/>
            <p:cNvSpPr>
              <a:spLocks noChangeShapeType="1"/>
            </p:cNvSpPr>
            <p:nvPr/>
          </p:nvSpPr>
          <p:spPr bwMode="auto">
            <a:xfrm flipH="1">
              <a:off x="5562600" y="2433638"/>
              <a:ext cx="4572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1046"/>
            <p:cNvSpPr txBox="1">
              <a:spLocks noChangeArrowheads="1"/>
            </p:cNvSpPr>
            <p:nvPr/>
          </p:nvSpPr>
          <p:spPr bwMode="auto">
            <a:xfrm>
              <a:off x="6096000" y="22812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0</a:t>
              </a:r>
            </a:p>
          </p:txBody>
        </p:sp>
        <p:sp>
          <p:nvSpPr>
            <p:cNvPr id="26" name="Text Box 1047"/>
            <p:cNvSpPr txBox="1">
              <a:spLocks noChangeArrowheads="1"/>
            </p:cNvSpPr>
            <p:nvPr/>
          </p:nvSpPr>
          <p:spPr bwMode="auto">
            <a:xfrm>
              <a:off x="1752600" y="2562225"/>
              <a:ext cx="381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6" y="4301557"/>
            <a:ext cx="4382458" cy="6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33811"/>
            <a:ext cx="3848101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내용 개체 틀 3"/>
          <p:cNvSpPr txBox="1">
            <a:spLocks/>
          </p:cNvSpPr>
          <p:nvPr/>
        </p:nvSpPr>
        <p:spPr>
          <a:xfrm>
            <a:off x="611560" y="4149080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SHR</a:t>
            </a:r>
          </a:p>
        </p:txBody>
      </p:sp>
      <p:sp>
        <p:nvSpPr>
          <p:cNvPr id="53" name="내용 개체 틀 3"/>
          <p:cNvSpPr txBox="1">
            <a:spLocks/>
          </p:cNvSpPr>
          <p:nvPr/>
        </p:nvSpPr>
        <p:spPr>
          <a:xfrm>
            <a:off x="611560" y="2060848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SAL</a:t>
            </a:r>
          </a:p>
        </p:txBody>
      </p:sp>
      <p:sp>
        <p:nvSpPr>
          <p:cNvPr id="54" name="내용 개체 틀 3"/>
          <p:cNvSpPr txBox="1">
            <a:spLocks/>
          </p:cNvSpPr>
          <p:nvPr/>
        </p:nvSpPr>
        <p:spPr>
          <a:xfrm>
            <a:off x="611560" y="4797152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SAR</a:t>
            </a:r>
          </a:p>
        </p:txBody>
      </p:sp>
      <p:sp>
        <p:nvSpPr>
          <p:cNvPr id="55" name="내용 개체 틀 3"/>
          <p:cNvSpPr txBox="1">
            <a:spLocks/>
          </p:cNvSpPr>
          <p:nvPr/>
        </p:nvSpPr>
        <p:spPr>
          <a:xfrm>
            <a:off x="611560" y="2780928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ROL</a:t>
            </a:r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611560" y="5373216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ROR</a:t>
            </a:r>
          </a:p>
        </p:txBody>
      </p:sp>
      <p:sp>
        <p:nvSpPr>
          <p:cNvPr id="57" name="내용 개체 틀 3"/>
          <p:cNvSpPr txBox="1">
            <a:spLocks/>
          </p:cNvSpPr>
          <p:nvPr/>
        </p:nvSpPr>
        <p:spPr>
          <a:xfrm>
            <a:off x="611560" y="3501008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RCL</a:t>
            </a:r>
          </a:p>
        </p:txBody>
      </p:sp>
      <p:sp>
        <p:nvSpPr>
          <p:cNvPr id="58" name="내용 개체 틀 3"/>
          <p:cNvSpPr txBox="1">
            <a:spLocks/>
          </p:cNvSpPr>
          <p:nvPr/>
        </p:nvSpPr>
        <p:spPr>
          <a:xfrm>
            <a:off x="611560" y="6031499"/>
            <a:ext cx="4103368" cy="6378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RCR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86" y="5445224"/>
            <a:ext cx="4176464" cy="67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87420"/>
            <a:ext cx="4182616" cy="63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92" y="6117958"/>
            <a:ext cx="4198167" cy="5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699792" y="2204864"/>
            <a:ext cx="4657725" cy="631825"/>
            <a:chOff x="1752600" y="2205038"/>
            <a:chExt cx="4657725" cy="631825"/>
          </a:xfrm>
        </p:grpSpPr>
        <p:sp>
          <p:nvSpPr>
            <p:cNvPr id="41" name="Rectangle 1028"/>
            <p:cNvSpPr>
              <a:spLocks noChangeArrowheads="1"/>
            </p:cNvSpPr>
            <p:nvPr/>
          </p:nvSpPr>
          <p:spPr bwMode="auto">
            <a:xfrm>
              <a:off x="2667000" y="2205038"/>
              <a:ext cx="30480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029"/>
            <p:cNvSpPr>
              <a:spLocks noChangeShapeType="1"/>
            </p:cNvSpPr>
            <p:nvPr/>
          </p:nvSpPr>
          <p:spPr bwMode="auto">
            <a:xfrm>
              <a:off x="3048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>
              <a:off x="3429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>
              <a:off x="3810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>
              <a:off x="4191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>
              <a:off x="4572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034"/>
            <p:cNvSpPr>
              <a:spLocks noChangeShapeType="1"/>
            </p:cNvSpPr>
            <p:nvPr/>
          </p:nvSpPr>
          <p:spPr bwMode="auto">
            <a:xfrm>
              <a:off x="4953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035"/>
            <p:cNvSpPr>
              <a:spLocks noChangeShapeType="1"/>
            </p:cNvSpPr>
            <p:nvPr/>
          </p:nvSpPr>
          <p:spPr bwMode="auto">
            <a:xfrm>
              <a:off x="5334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1036"/>
            <p:cNvSpPr>
              <a:spLocks noChangeArrowheads="1"/>
            </p:cNvSpPr>
            <p:nvPr/>
          </p:nvSpPr>
          <p:spPr bwMode="auto">
            <a:xfrm>
              <a:off x="1752600" y="2205038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037"/>
            <p:cNvSpPr>
              <a:spLocks noChangeShapeType="1"/>
            </p:cNvSpPr>
            <p:nvPr/>
          </p:nvSpPr>
          <p:spPr bwMode="auto">
            <a:xfrm flipH="1">
              <a:off x="2133600" y="2433638"/>
              <a:ext cx="685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1038"/>
            <p:cNvSpPr>
              <a:spLocks noChangeShapeType="1"/>
            </p:cNvSpPr>
            <p:nvPr/>
          </p:nvSpPr>
          <p:spPr bwMode="auto">
            <a:xfrm flipH="1">
              <a:off x="2895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039"/>
            <p:cNvSpPr>
              <a:spLocks noChangeShapeType="1"/>
            </p:cNvSpPr>
            <p:nvPr/>
          </p:nvSpPr>
          <p:spPr bwMode="auto">
            <a:xfrm flipH="1">
              <a:off x="3276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1040"/>
            <p:cNvSpPr>
              <a:spLocks noChangeShapeType="1"/>
            </p:cNvSpPr>
            <p:nvPr/>
          </p:nvSpPr>
          <p:spPr bwMode="auto">
            <a:xfrm flipH="1">
              <a:off x="3657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1041"/>
            <p:cNvSpPr>
              <a:spLocks noChangeShapeType="1"/>
            </p:cNvSpPr>
            <p:nvPr/>
          </p:nvSpPr>
          <p:spPr bwMode="auto">
            <a:xfrm flipH="1">
              <a:off x="4038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1042"/>
            <p:cNvSpPr>
              <a:spLocks noChangeShapeType="1"/>
            </p:cNvSpPr>
            <p:nvPr/>
          </p:nvSpPr>
          <p:spPr bwMode="auto">
            <a:xfrm flipH="1">
              <a:off x="4419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1043"/>
            <p:cNvSpPr>
              <a:spLocks noChangeShapeType="1"/>
            </p:cNvSpPr>
            <p:nvPr/>
          </p:nvSpPr>
          <p:spPr bwMode="auto">
            <a:xfrm flipH="1">
              <a:off x="4800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1044"/>
            <p:cNvSpPr>
              <a:spLocks noChangeShapeType="1"/>
            </p:cNvSpPr>
            <p:nvPr/>
          </p:nvSpPr>
          <p:spPr bwMode="auto">
            <a:xfrm flipH="1">
              <a:off x="5181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1045"/>
            <p:cNvSpPr>
              <a:spLocks noChangeShapeType="1"/>
            </p:cNvSpPr>
            <p:nvPr/>
          </p:nvSpPr>
          <p:spPr bwMode="auto">
            <a:xfrm flipH="1">
              <a:off x="5562600" y="2433638"/>
              <a:ext cx="4572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046"/>
            <p:cNvSpPr txBox="1">
              <a:spLocks noChangeArrowheads="1"/>
            </p:cNvSpPr>
            <p:nvPr/>
          </p:nvSpPr>
          <p:spPr bwMode="auto">
            <a:xfrm>
              <a:off x="6096000" y="22812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0</a:t>
              </a:r>
            </a:p>
          </p:txBody>
        </p:sp>
        <p:sp>
          <p:nvSpPr>
            <p:cNvPr id="68" name="Text Box 1047"/>
            <p:cNvSpPr txBox="1">
              <a:spLocks noChangeArrowheads="1"/>
            </p:cNvSpPr>
            <p:nvPr/>
          </p:nvSpPr>
          <p:spPr bwMode="auto">
            <a:xfrm>
              <a:off x="1752600" y="2562225"/>
              <a:ext cx="381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237386" y="4892478"/>
            <a:ext cx="4166651" cy="514267"/>
            <a:chOff x="2133600" y="2636838"/>
            <a:chExt cx="4945063" cy="695325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2590800" y="2636838"/>
              <a:ext cx="36576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5"/>
            <p:cNvSpPr>
              <a:spLocks noChangeShapeType="1"/>
            </p:cNvSpPr>
            <p:nvPr/>
          </p:nvSpPr>
          <p:spPr bwMode="auto">
            <a:xfrm>
              <a:off x="30480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35052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39624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44196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57912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8768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53340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6629400" y="2636838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096000" y="2865438"/>
              <a:ext cx="5334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4"/>
            <p:cNvSpPr txBox="1">
              <a:spLocks noChangeArrowheads="1"/>
            </p:cNvSpPr>
            <p:nvPr/>
          </p:nvSpPr>
          <p:spPr bwMode="auto">
            <a:xfrm>
              <a:off x="6629400" y="2994025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28194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32766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37338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42672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47244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>
              <a:off x="51816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56388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2133600" y="2865438"/>
              <a:ext cx="6096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2819400" y="2865438"/>
              <a:ext cx="0" cy="4572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4"/>
            <p:cNvSpPr>
              <a:spLocks noChangeShapeType="1"/>
            </p:cNvSpPr>
            <p:nvPr/>
          </p:nvSpPr>
          <p:spPr bwMode="auto">
            <a:xfrm flipH="1">
              <a:off x="2133600" y="3322638"/>
              <a:ext cx="685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5"/>
            <p:cNvSpPr>
              <a:spLocks noChangeShapeType="1"/>
            </p:cNvSpPr>
            <p:nvPr/>
          </p:nvSpPr>
          <p:spPr bwMode="auto">
            <a:xfrm flipV="1">
              <a:off x="2133600" y="2865438"/>
              <a:ext cx="0" cy="4572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6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Your Turn…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Text Box 2051"/>
          <p:cNvSpPr txBox="1">
            <a:spLocks noChangeArrowheads="1"/>
          </p:cNvSpPr>
          <p:nvPr/>
        </p:nvSpPr>
        <p:spPr bwMode="auto">
          <a:xfrm>
            <a:off x="611560" y="1628800"/>
            <a:ext cx="7677472" cy="461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al,6Bh	;al=01101011b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shr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al,1	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;al= 		, CF= 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shl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al,3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al,6Bh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sar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al,1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 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 smtClean="0">
                <a:latin typeface="Courier New" pitchFamily="49" charset="0"/>
                <a:ea typeface="굴림" charset="-127"/>
              </a:rPr>
              <a:t>sal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al,3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al,6Bh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ror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al,1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rol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al,3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 smtClean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stc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mov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al,6Bh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rcr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al,1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800" b="1" dirty="0" err="1">
                <a:latin typeface="Courier New" pitchFamily="49" charset="0"/>
                <a:ea typeface="굴림" charset="-127"/>
              </a:rPr>
              <a:t>rcl</a:t>
            </a:r>
            <a:r>
              <a:rPr lang="en-US" altLang="ko-KR" sz="1800" b="1" dirty="0">
                <a:latin typeface="Courier New" pitchFamily="49" charset="0"/>
                <a:ea typeface="굴림" charset="-127"/>
              </a:rPr>
              <a:t> al,3	;</a:t>
            </a:r>
            <a:r>
              <a:rPr lang="en-US" altLang="ko-KR" sz="1800" b="1" dirty="0" smtClean="0">
                <a:latin typeface="Courier New" pitchFamily="49" charset="0"/>
                <a:ea typeface="굴림" charset="-127"/>
              </a:rPr>
              <a:t>al= 		, CF=</a:t>
            </a: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800" b="1" dirty="0">
              <a:latin typeface="Courier New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400B9C34-7F3A-46CD-928D-48C9F9A39034}" type="slidenum">
              <a:rPr kumimoji="0" lang="en-US" altLang="ko-KR" smtClean="0"/>
              <a:pPr eaLnBrk="1" hangingPunct="1"/>
              <a:t>16</a:t>
            </a:fld>
            <a:endParaRPr kumimoji="0" lang="en-US" altLang="ko-K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/>
              </a:rPr>
              <a:t>Shift and Rotate Instruction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cs typeface="Times New Roman" pitchFamily="18" charset="0"/>
              </a:rPr>
              <a:t>SHLD/SHRD Instructions</a:t>
            </a:r>
          </a:p>
          <a:p>
            <a:pPr lvl="1" eaLnBrk="1" hangingPunct="1"/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SHLD(shift left double): shifts a target operand a given number of bits to the left</a:t>
            </a:r>
          </a:p>
          <a:p>
            <a:pPr lvl="1" eaLnBrk="1" hangingPunct="1"/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SHRD(shift right double): shifts a target operand a given number of bits to the right</a:t>
            </a: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Instruction Format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Example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76375" y="3596823"/>
            <a:ext cx="609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 smtClean="0"/>
              <a:t>SHLD </a:t>
            </a:r>
            <a:r>
              <a:rPr lang="en-US" altLang="ko-KR" sz="1800" b="1" i="1" dirty="0" smtClean="0"/>
              <a:t>reg16,reg16</a:t>
            </a:r>
            <a:r>
              <a:rPr lang="en-US" altLang="ko-KR" sz="1800" b="1" dirty="0" smtClean="0"/>
              <a:t>, </a:t>
            </a:r>
            <a:r>
              <a:rPr lang="en-US" altLang="ko-KR" sz="1800" b="1" dirty="0"/>
              <a:t>CL/imm8</a:t>
            </a:r>
          </a:p>
          <a:p>
            <a:pPr eaLnBrk="1" hangingPunct="1"/>
            <a:r>
              <a:rPr lang="en-US" altLang="ko-KR" sz="1800" b="1" dirty="0"/>
              <a:t>SHLD </a:t>
            </a:r>
            <a:r>
              <a:rPr lang="en-US" altLang="ko-KR" sz="1800" b="1" i="1" dirty="0"/>
              <a:t>mem16,reg16</a:t>
            </a:r>
            <a:r>
              <a:rPr lang="en-US" altLang="ko-KR" sz="1800" b="1" dirty="0"/>
              <a:t>, CL/imm8</a:t>
            </a:r>
          </a:p>
          <a:p>
            <a:pPr eaLnBrk="1" hangingPunct="1"/>
            <a:r>
              <a:rPr lang="en-US" altLang="ko-KR" sz="1800" b="1" dirty="0"/>
              <a:t>SHLD </a:t>
            </a:r>
            <a:r>
              <a:rPr lang="en-US" altLang="ko-KR" sz="1800" b="1" i="1" dirty="0"/>
              <a:t>reg32,reg32</a:t>
            </a:r>
            <a:r>
              <a:rPr lang="en-US" altLang="ko-KR" sz="1800" b="1" dirty="0"/>
              <a:t>, CL/imm8</a:t>
            </a:r>
          </a:p>
          <a:p>
            <a:pPr eaLnBrk="1" hangingPunct="1"/>
            <a:r>
              <a:rPr lang="en-US" altLang="ko-KR" sz="1800" b="1" dirty="0"/>
              <a:t>SHLD </a:t>
            </a:r>
            <a:r>
              <a:rPr lang="en-US" altLang="ko-KR" sz="1800" b="1" i="1" dirty="0" smtClean="0"/>
              <a:t>mem32,reg32</a:t>
            </a:r>
            <a:r>
              <a:rPr lang="en-US" altLang="ko-KR" sz="1800" b="1" dirty="0"/>
              <a:t>, CL/imm8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115616" y="5048016"/>
            <a:ext cx="554441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800" b="1" dirty="0" err="1">
                <a:solidFill>
                  <a:srgbClr val="002060"/>
                </a:solidFill>
              </a:rPr>
              <a:t>wval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err="1">
                <a:solidFill>
                  <a:srgbClr val="002060"/>
                </a:solidFill>
              </a:rPr>
              <a:t>dw</a:t>
            </a:r>
            <a:r>
              <a:rPr lang="en-US" altLang="ko-KR" sz="1800" b="1" dirty="0">
                <a:solidFill>
                  <a:srgbClr val="002060"/>
                </a:solidFill>
              </a:rPr>
              <a:t> 9BA6h</a:t>
            </a:r>
          </a:p>
          <a:p>
            <a:pPr eaLnBrk="1" hangingPunct="1"/>
            <a:r>
              <a:rPr lang="en-US" altLang="ko-KR" sz="18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800" b="1" dirty="0" err="1">
                <a:solidFill>
                  <a:srgbClr val="002060"/>
                </a:solidFill>
              </a:rPr>
              <a:t>mov</a:t>
            </a:r>
            <a:r>
              <a:rPr lang="en-US" altLang="ko-KR" sz="1800" b="1" dirty="0">
                <a:solidFill>
                  <a:srgbClr val="002060"/>
                </a:solidFill>
              </a:rPr>
              <a:t>  ax, 0AC36h</a:t>
            </a:r>
          </a:p>
          <a:p>
            <a:pPr eaLnBrk="1" hangingPunct="1"/>
            <a:r>
              <a:rPr lang="en-US" altLang="ko-KR" sz="1800" b="1" dirty="0" err="1">
                <a:solidFill>
                  <a:srgbClr val="002060"/>
                </a:solidFill>
              </a:rPr>
              <a:t>shld</a:t>
            </a:r>
            <a:r>
              <a:rPr lang="en-US" altLang="ko-KR" sz="1800" b="1" dirty="0">
                <a:solidFill>
                  <a:srgbClr val="002060"/>
                </a:solidFill>
              </a:rPr>
              <a:t> 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wval,ax,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4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          </a:t>
            </a:r>
            <a:r>
              <a:rPr lang="en-US" altLang="ko-KR" sz="1800" b="1" dirty="0">
                <a:solidFill>
                  <a:srgbClr val="002060"/>
                </a:solidFill>
              </a:rPr>
              <a:t>;</a:t>
            </a:r>
            <a:r>
              <a:rPr lang="en-US" altLang="ko-KR" sz="1800" b="1" dirty="0" err="1">
                <a:solidFill>
                  <a:srgbClr val="002060"/>
                </a:solidFill>
              </a:rPr>
              <a:t>wval</a:t>
            </a:r>
            <a:r>
              <a:rPr lang="en-US" altLang="ko-KR" sz="1800" b="1" dirty="0">
                <a:solidFill>
                  <a:srgbClr val="002060"/>
                </a:solidFill>
              </a:rPr>
              <a:t> = BA6Ah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1476375" y="3332275"/>
            <a:ext cx="360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/>
              <a:t>SHLD destination, source, count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724475" y="4920828"/>
            <a:ext cx="2447925" cy="1460500"/>
            <a:chOff x="4716463" y="4508500"/>
            <a:chExt cx="2447925" cy="1460500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5076825" y="4868863"/>
              <a:ext cx="790575" cy="385762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9</a:t>
              </a: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BA6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076825" y="5573713"/>
              <a:ext cx="790575" cy="385762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BA6</a:t>
              </a: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A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6229350" y="5573713"/>
              <a:ext cx="790575" cy="395287"/>
            </a:xfrm>
            <a:prstGeom prst="rect">
              <a:avLst/>
            </a:prstGeom>
            <a:noFill/>
            <a:ln w="28575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AC36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6229350" y="4868863"/>
              <a:ext cx="790575" cy="395287"/>
            </a:xfrm>
            <a:prstGeom prst="rect">
              <a:avLst/>
            </a:prstGeom>
            <a:noFill/>
            <a:ln w="28575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A</a:t>
              </a: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C36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H="1">
              <a:off x="5795963" y="5157788"/>
              <a:ext cx="504825" cy="503237"/>
            </a:xfrm>
            <a:prstGeom prst="line">
              <a:avLst/>
            </a:prstGeom>
            <a:noFill/>
            <a:ln w="3810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4716463" y="5084763"/>
              <a:ext cx="360362" cy="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372225" y="4508500"/>
              <a:ext cx="7921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AX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5148263" y="4508500"/>
              <a:ext cx="7921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wval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2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38E361AB-DEBA-4285-BE88-F10AD2DBEB9C}" type="slidenum">
              <a:rPr kumimoji="0" lang="en-US" altLang="ko-KR" smtClean="0"/>
              <a:pPr eaLnBrk="1" hangingPunct="1"/>
              <a:t>17</a:t>
            </a:fld>
            <a:endParaRPr kumimoji="0" lang="en-US" altLang="ko-KR" smtClean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Applications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29523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Shifting Multiple </a:t>
            </a:r>
            <a:r>
              <a:rPr lang="en-US" altLang="ko-KR" dirty="0" err="1" smtClean="0">
                <a:solidFill>
                  <a:schemeClr val="tx1"/>
                </a:solidFill>
                <a:ea typeface="바탕" pitchFamily="18" charset="-127"/>
              </a:rPr>
              <a:t>Doublewords</a:t>
            </a:r>
            <a:endParaRPr lang="en-US" altLang="ko-KR" dirty="0" smtClean="0">
              <a:solidFill>
                <a:schemeClr val="tx1"/>
              </a:solidFill>
              <a:ea typeface="바탕" pitchFamily="18" charset="-127"/>
            </a:endParaRP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Set ESI to the offset of array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The </a:t>
            </a:r>
            <a:r>
              <a:rPr lang="en-US" altLang="ko-KR" sz="1800" u="sng" dirty="0" smtClean="0">
                <a:solidFill>
                  <a:schemeClr val="tx1"/>
                </a:solidFill>
                <a:ea typeface="굴림" charset="-127"/>
              </a:rPr>
              <a:t>high-order double word</a:t>
            </a:r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 at [ESI+8] is </a:t>
            </a:r>
            <a:r>
              <a:rPr lang="en-US" altLang="ko-KR" sz="1800" u="sng" dirty="0" smtClean="0">
                <a:solidFill>
                  <a:schemeClr val="tx1"/>
                </a:solidFill>
                <a:ea typeface="굴림" charset="-127"/>
              </a:rPr>
              <a:t>shifted right</a:t>
            </a:r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 and its lowest bit is copied into Carry flag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The value at [ESI+4] is shifted right, </a:t>
            </a:r>
            <a:r>
              <a:rPr lang="en-US" altLang="ko-KR" sz="1800" u="sng" dirty="0" smtClean="0">
                <a:solidFill>
                  <a:schemeClr val="tx1"/>
                </a:solidFill>
                <a:ea typeface="굴림" charset="-127"/>
              </a:rPr>
              <a:t>its highest bit is filled from the Carry flag</a:t>
            </a:r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, and its lowest bit is copied into the new Carry flag.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The low-order </a:t>
            </a:r>
            <a:r>
              <a:rPr lang="en-US" altLang="ko-KR" sz="1800" dirty="0" err="1" smtClean="0">
                <a:solidFill>
                  <a:schemeClr val="tx1"/>
                </a:solidFill>
                <a:ea typeface="굴림" charset="-127"/>
              </a:rPr>
              <a:t>doubleword</a:t>
            </a:r>
            <a:r>
              <a:rPr lang="en-US" altLang="ko-KR" sz="1800" dirty="0" smtClean="0">
                <a:solidFill>
                  <a:schemeClr val="tx1"/>
                </a:solidFill>
                <a:ea typeface="굴림" charset="-127"/>
              </a:rPr>
              <a:t> at [ESI+0] is shifted right, its highest bit is filled from the Carry flag, and its lowest bit is copied into the new Carry flag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116013" y="4005064"/>
            <a:ext cx="7100887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ArraySize</a:t>
            </a:r>
            <a:r>
              <a:rPr lang="en-US" altLang="ko-KR" sz="1600" b="1" dirty="0">
                <a:solidFill>
                  <a:srgbClr val="002060"/>
                </a:solidFill>
              </a:rPr>
              <a:t> = 3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array DWORD </a:t>
            </a:r>
            <a:r>
              <a:rPr lang="en-US" altLang="ko-KR" sz="1600" b="1" dirty="0" err="1">
                <a:solidFill>
                  <a:srgbClr val="002060"/>
                </a:solidFill>
              </a:rPr>
              <a:t>ArraySize</a:t>
            </a:r>
            <a:r>
              <a:rPr lang="en-US" altLang="ko-KR" sz="1600" b="1" dirty="0">
                <a:solidFill>
                  <a:srgbClr val="002060"/>
                </a:solidFill>
              </a:rPr>
              <a:t> DUP (99999999h) ; 1001 1001 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…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, 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shr</a:t>
            </a:r>
            <a:r>
              <a:rPr lang="en-US" altLang="ko-KR" sz="1600" b="1" dirty="0">
                <a:solidFill>
                  <a:srgbClr val="002060"/>
                </a:solidFill>
              </a:rPr>
              <a:t> array[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 + 8], 1                  ; high </a:t>
            </a:r>
            <a:r>
              <a:rPr lang="en-US" altLang="ko-KR" sz="1600" b="1" dirty="0" err="1">
                <a:solidFill>
                  <a:srgbClr val="002060"/>
                </a:solidFill>
              </a:rPr>
              <a:t>dword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rcr</a:t>
            </a:r>
            <a:r>
              <a:rPr lang="en-US" altLang="ko-KR" sz="1600" b="1" dirty="0">
                <a:solidFill>
                  <a:srgbClr val="002060"/>
                </a:solidFill>
              </a:rPr>
              <a:t> array[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 + 4], 1                   ; middle </a:t>
            </a:r>
            <a:r>
              <a:rPr lang="en-US" altLang="ko-KR" sz="1600" b="1" dirty="0" err="1">
                <a:solidFill>
                  <a:srgbClr val="002060"/>
                </a:solidFill>
              </a:rPr>
              <a:t>dword</a:t>
            </a:r>
            <a:r>
              <a:rPr lang="en-US" altLang="ko-KR" sz="1600" b="1" dirty="0">
                <a:solidFill>
                  <a:srgbClr val="002060"/>
                </a:solidFill>
              </a:rPr>
              <a:t>, include Carry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rcr</a:t>
            </a:r>
            <a:r>
              <a:rPr lang="en-US" altLang="ko-KR" sz="1600" b="1" dirty="0">
                <a:solidFill>
                  <a:srgbClr val="002060"/>
                </a:solidFill>
              </a:rPr>
              <a:t> array[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], 1                        ; low </a:t>
            </a:r>
            <a:r>
              <a:rPr lang="en-US" altLang="ko-KR" sz="1600" b="1" dirty="0" err="1">
                <a:solidFill>
                  <a:srgbClr val="002060"/>
                </a:solidFill>
              </a:rPr>
              <a:t>dword</a:t>
            </a:r>
            <a:r>
              <a:rPr lang="en-US" altLang="ko-KR" sz="1600" b="1" dirty="0">
                <a:solidFill>
                  <a:srgbClr val="002060"/>
                </a:solidFill>
              </a:rPr>
              <a:t>, include Carry</a:t>
            </a:r>
          </a:p>
        </p:txBody>
      </p: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684213" y="6021288"/>
            <a:ext cx="792003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1001 1001 1001 1001 1001 1001 1001 1001 </a:t>
            </a:r>
            <a:r>
              <a:rPr lang="en-US" altLang="ko-KR" sz="2000" b="1" dirty="0"/>
              <a:t>1001 1001 </a:t>
            </a:r>
            <a:r>
              <a:rPr lang="en-US" altLang="ko-KR" sz="2000" b="1" dirty="0">
                <a:latin typeface="Times New Roman" pitchFamily="18" charset="0"/>
              </a:rPr>
              <a:t>…</a:t>
            </a:r>
            <a:r>
              <a:rPr lang="en-US" altLang="ko-KR" sz="2000" b="1" dirty="0"/>
              <a:t> (etc.)</a:t>
            </a:r>
          </a:p>
          <a:p>
            <a:pPr algn="ctr"/>
            <a:r>
              <a:rPr lang="en-US" altLang="ko-KR" sz="2000" b="1" dirty="0"/>
              <a:t>0</a:t>
            </a:r>
            <a:r>
              <a:rPr lang="en-US" altLang="ko-KR" sz="2000" b="1" dirty="0">
                <a:solidFill>
                  <a:srgbClr val="FF0000"/>
                </a:solidFill>
              </a:rPr>
              <a:t>100 1100 1100 1100 1100 1100 1100 1100 1</a:t>
            </a:r>
            <a:r>
              <a:rPr lang="en-US" altLang="ko-KR" sz="2000" b="1" dirty="0"/>
              <a:t>100 1100 </a:t>
            </a:r>
            <a:r>
              <a:rPr lang="en-US" altLang="ko-KR" sz="2000" b="1" dirty="0">
                <a:latin typeface="Times New Roman" pitchFamily="18" charset="0"/>
              </a:rPr>
              <a:t>…</a:t>
            </a:r>
            <a:r>
              <a:rPr lang="en-US" altLang="ko-KR" sz="2000" b="1" dirty="0"/>
              <a:t> (etc.)</a:t>
            </a:r>
          </a:p>
        </p:txBody>
      </p:sp>
    </p:spTree>
    <p:extLst>
      <p:ext uri="{BB962C8B-B14F-4D97-AF65-F5344CB8AC3E}">
        <p14:creationId xmlns:p14="http://schemas.microsoft.com/office/powerpoint/2010/main" val="30349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9109B1E4-1A65-49B2-8DC0-5CCF2E4639A5}" type="slidenum">
              <a:rPr kumimoji="0" lang="en-US" altLang="ko-KR" smtClean="0"/>
              <a:pPr eaLnBrk="1" hangingPunct="1"/>
              <a:t>18</a:t>
            </a:fld>
            <a:endParaRPr kumimoji="0" lang="en-US" altLang="ko-KR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367240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Binary Multiplication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SHL and SHR perform multiplication and division efficiently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To multiply the number in EAX by 36,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EAX * 36 = EAX * (32 + 4)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               = (EAX * 32) + (EAX * 4)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   </a:t>
            </a:r>
            <a:endParaRPr lang="en-US" altLang="ko-KR" sz="15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87624" y="4797152"/>
            <a:ext cx="518953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;multiplication using 32 bits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123                  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shl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eax,5                     </a:t>
            </a:r>
            <a:r>
              <a:rPr lang="en-US" altLang="ko-KR" sz="1600" b="1" dirty="0">
                <a:solidFill>
                  <a:srgbClr val="002060"/>
                </a:solidFill>
              </a:rPr>
              <a:t>; multiply by 2^5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shl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ebx,2                     </a:t>
            </a:r>
            <a:r>
              <a:rPr lang="en-US" altLang="ko-KR" sz="1600" b="1" dirty="0">
                <a:solidFill>
                  <a:srgbClr val="002060"/>
                </a:solidFill>
              </a:rPr>
              <a:t>; multiply by 2^2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add 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; add the products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736725" y="2308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59632" y="2848868"/>
            <a:ext cx="763245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;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EAX</a:t>
            </a:r>
            <a:r>
              <a:rPr lang="en-US" altLang="ko-KR" sz="1500" b="1" dirty="0">
                <a:solidFill>
                  <a:srgbClr val="002060"/>
                </a:solidFill>
              </a:rPr>
              <a:t>: 123 *36 = 4428 </a:t>
            </a: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              01111011           123</a:t>
            </a: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X            00100100             36</a:t>
            </a: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------------------------</a:t>
            </a: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          01111011               123 SHL 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2 = 2^2 = 4</a:t>
            </a:r>
            <a:endParaRPr lang="en-US" altLang="ko-KR" sz="15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+   01111011                    123  SHL 5 </a:t>
            </a:r>
            <a:r>
              <a:rPr lang="en-US" altLang="ko-KR" sz="1500" b="1" dirty="0" smtClean="0">
                <a:solidFill>
                  <a:srgbClr val="002060"/>
                </a:solidFill>
              </a:rPr>
              <a:t>= 2^5 = 32</a:t>
            </a:r>
            <a:endParaRPr lang="en-US" altLang="ko-KR" sz="1500" b="1" dirty="0">
              <a:solidFill>
                <a:srgbClr val="002060"/>
              </a:solidFill>
            </a:endParaRPr>
          </a:p>
          <a:p>
            <a:pPr eaLnBrk="1" hangingPunct="1"/>
            <a:endParaRPr lang="en-US" altLang="ko-KR" sz="15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500" b="1" dirty="0">
                <a:solidFill>
                  <a:srgbClr val="002060"/>
                </a:solidFill>
              </a:rPr>
              <a:t>0001000101001100       4428</a:t>
            </a:r>
            <a:r>
              <a:rPr lang="en-US" altLang="ko-KR" sz="15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187450" y="4365104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B5670A1-7F0D-4435-B43F-6CD07ABF7F09}" type="slidenum">
              <a:rPr kumimoji="0" lang="en-US" altLang="ko-KR" smtClean="0"/>
              <a:pPr eaLnBrk="1" hangingPunct="1"/>
              <a:t>19</a:t>
            </a:fld>
            <a:endParaRPr kumimoji="0" lang="en-US" altLang="ko-KR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Applications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4"/>
            <a:ext cx="8153400" cy="237626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Displaying Binary Bits</a:t>
            </a:r>
            <a:r>
              <a:rPr lang="en-US" altLang="ko-KR" sz="20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Ex 3: The Binary Number </a:t>
            </a:r>
            <a:r>
              <a:rPr lang="en-US" altLang="ko-KR" sz="1800" b="1" smtClean="0">
                <a:solidFill>
                  <a:schemeClr val="tx1"/>
                </a:solidFill>
                <a:latin typeface="굴림" charset="-127"/>
                <a:ea typeface="굴림" charset="-127"/>
              </a:rPr>
              <a:t>Display Program -&gt;</a:t>
            </a: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rPr>
              <a:t>A program that displays a number in binary</a:t>
            </a:r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rPr>
              <a:t> 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바탕" pitchFamily="18" charset="-127"/>
            </a:endParaRP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1355725" y="2781503"/>
            <a:ext cx="688868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binValue</a:t>
            </a:r>
            <a:r>
              <a:rPr lang="en-US" altLang="ko-KR" sz="1600" b="1" dirty="0">
                <a:solidFill>
                  <a:srgbClr val="002060"/>
                </a:solidFill>
              </a:rPr>
              <a:t>	  DWORD  1234ABCDH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Buffer      BYTE   32 dup(0),0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Main  PROC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eax,binValue</a:t>
            </a:r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	;</a:t>
            </a:r>
            <a:r>
              <a:rPr lang="en-US" altLang="ko-KR" sz="1600" b="1" dirty="0">
                <a:solidFill>
                  <a:srgbClr val="002060"/>
                </a:solidFill>
              </a:rPr>
              <a:t>number to display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ecx</a:t>
            </a:r>
            <a:r>
              <a:rPr lang="en-US" altLang="ko-KR" sz="1600" b="1" dirty="0">
                <a:solidFill>
                  <a:srgbClr val="002060"/>
                </a:solidFill>
              </a:rPr>
              <a:t>, 32		;number of bits in EAX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esi,offset</a:t>
            </a:r>
            <a:r>
              <a:rPr lang="en-US" altLang="ko-KR" sz="1600" b="1" dirty="0">
                <a:solidFill>
                  <a:srgbClr val="002060"/>
                </a:solidFill>
              </a:rPr>
              <a:t> buffer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L1: 	</a:t>
            </a:r>
            <a:r>
              <a:rPr lang="en-US" altLang="ko-KR" sz="1600" b="1" dirty="0" err="1">
                <a:solidFill>
                  <a:srgbClr val="002060"/>
                </a:solidFill>
              </a:rPr>
              <a:t>shl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eax,1			; shift high bit into CF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BYTE PTR 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],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0</a:t>
            </a:r>
            <a:r>
              <a:rPr lang="en-US" altLang="ko-KR" sz="1600" b="1" dirty="0" smtClean="0">
                <a:solidFill>
                  <a:srgbClr val="002060"/>
                </a:solidFill>
                <a:latin typeface="Times New Roman" pitchFamily="18" charset="0"/>
              </a:rPr>
              <a:t>’	; choose ‘0’ as default digit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jnc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L2			; if no carry, jump to L2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BYTE PTR 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],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1</a:t>
            </a:r>
            <a:r>
              <a:rPr lang="en-US" altLang="ko-KR" sz="1600" b="1" dirty="0" smtClean="0">
                <a:solidFill>
                  <a:srgbClr val="002060"/>
                </a:solidFill>
                <a:latin typeface="Times New Roman" pitchFamily="18" charset="0"/>
              </a:rPr>
              <a:t>’	; else move ‘1’ to buffer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L2: 	</a:t>
            </a:r>
            <a:r>
              <a:rPr lang="en-US" altLang="ko-KR" sz="1600" b="1" dirty="0" err="1">
                <a:solidFill>
                  <a:srgbClr val="002060"/>
                </a:solidFill>
              </a:rPr>
              <a:t>inc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esi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			; next buffer position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loop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L1			; shift another bit to left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edx,OFFSET</a:t>
            </a:r>
            <a:r>
              <a:rPr lang="en-US" altLang="ko-KR" sz="1600" b="1" dirty="0">
                <a:solidFill>
                  <a:srgbClr val="002060"/>
                </a:solidFill>
              </a:rPr>
              <a:t> buffer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call </a:t>
            </a:r>
            <a:r>
              <a:rPr lang="en-US" altLang="ko-KR" sz="1600" b="1" dirty="0" err="1">
                <a:solidFill>
                  <a:srgbClr val="002060"/>
                </a:solidFill>
              </a:rPr>
              <a:t>Writestring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09600" y="1484784"/>
            <a:ext cx="38862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So far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Computer System and Organization</a:t>
            </a:r>
          </a:p>
          <a:p>
            <a:pPr lvl="1"/>
            <a:r>
              <a:rPr lang="en-US" altLang="ko-KR" dirty="0" smtClean="0"/>
              <a:t>Chap </a:t>
            </a:r>
            <a:r>
              <a:rPr lang="en-US" altLang="ko-KR" dirty="0"/>
              <a:t>4. Data Transfers, Addressing, and Arithmetic</a:t>
            </a:r>
          </a:p>
          <a:p>
            <a:pPr lvl="2"/>
            <a:r>
              <a:rPr lang="en-US" altLang="ko-KR" dirty="0"/>
              <a:t>MOV, </a:t>
            </a:r>
            <a:r>
              <a:rPr lang="en-US" altLang="ko-KR" dirty="0" smtClean="0"/>
              <a:t> MOVZX, MOVSX, XCHG, LAHF, SAHF</a:t>
            </a:r>
          </a:p>
          <a:p>
            <a:pPr lvl="2"/>
            <a:r>
              <a:rPr lang="en-US" altLang="ko-KR" dirty="0" smtClean="0"/>
              <a:t>INC, DEC, ADD, SUB, NEG</a:t>
            </a:r>
          </a:p>
          <a:p>
            <a:pPr lvl="2"/>
            <a:r>
              <a:rPr lang="en-US" altLang="ko-KR" dirty="0" smtClean="0"/>
              <a:t>Status Flags</a:t>
            </a:r>
          </a:p>
          <a:p>
            <a:pPr lvl="2"/>
            <a:r>
              <a:rPr lang="en-US" altLang="ko-KR" dirty="0"/>
              <a:t>OFFSET, PTR, TYPE, LENGTHOF, SIZEOF, </a:t>
            </a:r>
            <a:r>
              <a:rPr lang="en-US" altLang="ko-KR" dirty="0" smtClean="0"/>
              <a:t>LABEL</a:t>
            </a:r>
          </a:p>
          <a:p>
            <a:pPr lvl="2"/>
            <a:r>
              <a:rPr lang="en-US" altLang="ko-KR" dirty="0" smtClean="0"/>
              <a:t>Indirect Addressing</a:t>
            </a:r>
          </a:p>
          <a:p>
            <a:pPr lvl="2"/>
            <a:r>
              <a:rPr lang="en-US" altLang="ko-KR" dirty="0" smtClean="0"/>
              <a:t>Loop and Jump</a:t>
            </a:r>
          </a:p>
          <a:p>
            <a:pPr lvl="1"/>
            <a:r>
              <a:rPr lang="en-US" altLang="ko-KR" dirty="0"/>
              <a:t>Chap 5. Procedures</a:t>
            </a:r>
          </a:p>
          <a:p>
            <a:pPr lvl="2"/>
            <a:r>
              <a:rPr lang="en-US" altLang="ko-KR" dirty="0" smtClean="0"/>
              <a:t>CALL and RET</a:t>
            </a:r>
            <a:endParaRPr lang="en-US" altLang="ko-KR" dirty="0"/>
          </a:p>
          <a:p>
            <a:pPr lvl="2"/>
            <a:r>
              <a:rPr lang="en-US" altLang="ko-KR" dirty="0" smtClean="0"/>
              <a:t>PUSH </a:t>
            </a:r>
            <a:r>
              <a:rPr lang="en-US" altLang="ko-KR" dirty="0"/>
              <a:t>and </a:t>
            </a:r>
            <a:r>
              <a:rPr lang="en-US" altLang="ko-KR" dirty="0" smtClean="0"/>
              <a:t>POP</a:t>
            </a:r>
            <a:endParaRPr lang="en-US" altLang="ko-KR" dirty="0"/>
          </a:p>
          <a:p>
            <a:pPr lvl="2"/>
            <a:r>
              <a:rPr lang="en-US" altLang="ko-KR" dirty="0"/>
              <a:t>Passing Arguments </a:t>
            </a:r>
          </a:p>
          <a:p>
            <a:pPr lvl="2"/>
            <a:r>
              <a:rPr lang="en-US" altLang="ko-KR" dirty="0"/>
              <a:t>Saving and Restoring Registers</a:t>
            </a:r>
          </a:p>
          <a:p>
            <a:pPr lvl="1"/>
            <a:r>
              <a:rPr lang="en-US" altLang="ko-KR" dirty="0"/>
              <a:t>Chap 6. Conditional Processing</a:t>
            </a:r>
          </a:p>
          <a:p>
            <a:pPr lvl="2"/>
            <a:r>
              <a:rPr lang="en-US" altLang="ko-KR" dirty="0"/>
              <a:t>Boolean Instructions</a:t>
            </a:r>
          </a:p>
          <a:p>
            <a:pPr lvl="2"/>
            <a:r>
              <a:rPr lang="en-US" altLang="ko-KR" dirty="0"/>
              <a:t>Conditional Jumps</a:t>
            </a:r>
          </a:p>
          <a:p>
            <a:pPr lvl="2"/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844901" y="1484784"/>
            <a:ext cx="38862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Today</a:t>
            </a:r>
          </a:p>
          <a:p>
            <a:pPr lvl="1"/>
            <a:r>
              <a:rPr lang="en-US" altLang="ko-KR" dirty="0"/>
              <a:t>Chap </a:t>
            </a:r>
            <a:r>
              <a:rPr lang="en-US" altLang="ko-KR" dirty="0" smtClean="0"/>
              <a:t>7. Integer Arithmetic</a:t>
            </a:r>
            <a:endParaRPr lang="en-US" altLang="ko-KR" dirty="0"/>
          </a:p>
          <a:p>
            <a:pPr lvl="2"/>
            <a:r>
              <a:rPr lang="en-US" altLang="ko-KR" dirty="0" smtClean="0"/>
              <a:t>Shift and Rotate</a:t>
            </a:r>
          </a:p>
          <a:p>
            <a:pPr lvl="2"/>
            <a:r>
              <a:rPr lang="en-US" altLang="ko-KR" dirty="0" smtClean="0"/>
              <a:t>Multiplication and Division</a:t>
            </a:r>
            <a:endParaRPr lang="en-US" altLang="ko-KR" dirty="0"/>
          </a:p>
          <a:p>
            <a:r>
              <a:rPr lang="en-US" altLang="ko-KR" dirty="0" smtClean="0"/>
              <a:t>Next</a:t>
            </a:r>
            <a:endParaRPr lang="en-US" altLang="ko-KR" dirty="0"/>
          </a:p>
          <a:p>
            <a:pPr lvl="1"/>
            <a:r>
              <a:rPr lang="en-US" altLang="ko-KR" dirty="0"/>
              <a:t>Chap </a:t>
            </a:r>
            <a:r>
              <a:rPr lang="en-US" altLang="ko-KR" dirty="0" smtClean="0"/>
              <a:t>7. Integer Arithmetic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7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71101794-4BEA-4E65-A583-EE2F9E7FA9B0}" type="slidenum">
              <a:rPr kumimoji="0" lang="en-US" altLang="ko-KR" smtClean="0"/>
              <a:pPr eaLnBrk="1" hangingPunct="1"/>
              <a:t>20</a:t>
            </a:fld>
            <a:endParaRPr kumimoji="0" lang="en-US" altLang="ko-KR" smtClean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Applications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r>
              <a:rPr lang="en-US" altLang="ko-KR" smtClean="0">
                <a:solidFill>
                  <a:schemeClr val="tx1"/>
                </a:solidFill>
                <a:ea typeface="바탕" pitchFamily="18" charset="-127"/>
              </a:rPr>
              <a:t>Isolating a Bit String</a:t>
            </a:r>
            <a:endParaRPr lang="en-US" altLang="ko-KR" smtClean="0">
              <a:solidFill>
                <a:schemeClr val="tx1"/>
              </a:solidFill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  <a:sym typeface="Wingdings" pitchFamily="2" charset="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652713" y="33528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ko-KR" sz="2000" b="1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362200" y="3200400"/>
            <a:ext cx="37369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/>
              <a:t>0 0 1 0 0 1 1 0 0 1 1 0 1 0 1 0</a:t>
            </a: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 flipV="1">
            <a:off x="2514600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514600" y="2971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V="1">
            <a:off x="4114800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4343400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4343400" y="2971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5943600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5146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2514600" y="3886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V="1">
            <a:off x="39624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41148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4114800" y="3886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48768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0292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5029200" y="3886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V="1">
            <a:off x="5943600" y="3657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3125788" y="2667000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600" b="1"/>
              <a:t>DH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4878388" y="2667000"/>
            <a:ext cx="436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600" b="1"/>
              <a:t>DL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1371600" y="3962400"/>
            <a:ext cx="4279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/>
              <a:t>Field:               Year            Month      Day</a:t>
            </a:r>
          </a:p>
          <a:p>
            <a:pPr eaLnBrk="1" hangingPunct="1"/>
            <a:r>
              <a:rPr lang="en-US" altLang="ko-KR" sz="1600" b="1"/>
              <a:t>Bit numbers:     9-15           5-8          0-4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1219200" y="5105400"/>
            <a:ext cx="67976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/>
              <a:t>To extract a single field, shift its bits into the lowest part of DX, </a:t>
            </a:r>
          </a:p>
          <a:p>
            <a:pPr eaLnBrk="1" hangingPunct="1"/>
            <a:r>
              <a:rPr lang="en-US" altLang="ko-KR" sz="1600" b="1" dirty="0"/>
              <a:t> 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	</a:t>
            </a:r>
            <a:r>
              <a:rPr lang="en-US" altLang="ko-KR" sz="1600" b="1" dirty="0" err="1">
                <a:solidFill>
                  <a:srgbClr val="002060"/>
                </a:solidFill>
              </a:rPr>
              <a:t>al,dl</a:t>
            </a:r>
            <a:r>
              <a:rPr lang="en-US" altLang="ko-KR" sz="1600" b="1" dirty="0">
                <a:solidFill>
                  <a:srgbClr val="002060"/>
                </a:solidFill>
              </a:rPr>
              <a:t>		;make a copy of DL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and  	al,00011111b	;clear bits 5-7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day,al</a:t>
            </a:r>
            <a:r>
              <a:rPr lang="en-US" altLang="ko-KR" sz="1600" b="1" dirty="0">
                <a:solidFill>
                  <a:srgbClr val="002060"/>
                </a:solidFill>
              </a:rPr>
              <a:t>		;save in day</a:t>
            </a:r>
          </a:p>
        </p:txBody>
      </p:sp>
    </p:spTree>
    <p:extLst>
      <p:ext uri="{BB962C8B-B14F-4D97-AF65-F5344CB8AC3E}">
        <p14:creationId xmlns:p14="http://schemas.microsoft.com/office/powerpoint/2010/main" val="33147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B841E66-2127-4FA2-A979-5837B348095C}" type="slidenum">
              <a:rPr kumimoji="0" lang="en-US" altLang="ko-KR" smtClean="0"/>
              <a:pPr eaLnBrk="1" hangingPunct="1"/>
              <a:t>21</a:t>
            </a:fld>
            <a:endParaRPr kumimoji="0" lang="en-US" altLang="ko-KR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Sample Applications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  <a:ea typeface="바탕" pitchFamily="18" charset="-127"/>
              </a:rPr>
              <a:t>Isolating a Bit String (cont.)</a:t>
            </a:r>
            <a:endParaRPr lang="en-US" altLang="ko-KR" smtClean="0">
              <a:solidFill>
                <a:schemeClr val="tx1"/>
              </a:solidFill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  <a:sym typeface="Wingdings" pitchFamily="2" charset="2"/>
            </a:endParaRPr>
          </a:p>
        </p:txBody>
      </p:sp>
      <p:sp>
        <p:nvSpPr>
          <p:cNvPr id="19461" name="Text Box 24"/>
          <p:cNvSpPr txBox="1">
            <a:spLocks noChangeArrowheads="1"/>
          </p:cNvSpPr>
          <p:nvPr/>
        </p:nvSpPr>
        <p:spPr bwMode="auto">
          <a:xfrm>
            <a:off x="899592" y="2132856"/>
            <a:ext cx="67976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/>
              <a:t>To extract the month number, we move bits 5-8 into the low part of AL before masking off all other fields</a:t>
            </a:r>
          </a:p>
          <a:p>
            <a:pPr eaLnBrk="1" hangingPunct="1"/>
            <a:r>
              <a:rPr lang="en-US" altLang="ko-KR" sz="1600" b="1" dirty="0"/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	</a:t>
            </a:r>
            <a:r>
              <a:rPr lang="en-US" altLang="ko-KR" sz="1600" b="1" dirty="0" err="1">
                <a:solidFill>
                  <a:srgbClr val="002060"/>
                </a:solidFill>
              </a:rPr>
              <a:t>ax,dx</a:t>
            </a:r>
            <a:r>
              <a:rPr lang="en-US" altLang="ko-KR" sz="1600" b="1" dirty="0">
                <a:solidFill>
                  <a:srgbClr val="002060"/>
                </a:solidFill>
              </a:rPr>
              <a:t>		; make a copy of DX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shr</a:t>
            </a:r>
            <a:r>
              <a:rPr lang="en-US" altLang="ko-KR" sz="1600" b="1" dirty="0">
                <a:solidFill>
                  <a:srgbClr val="002060"/>
                </a:solidFill>
              </a:rPr>
              <a:t> 	ax, 5 		; shift right 5 bits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        and 	al, 00001111b   	; clear bits 4-7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	</a:t>
            </a:r>
            <a:r>
              <a:rPr lang="en-US" altLang="ko-KR" sz="1600" b="1" dirty="0" err="1">
                <a:solidFill>
                  <a:srgbClr val="002060"/>
                </a:solidFill>
              </a:rPr>
              <a:t>month,al</a:t>
            </a:r>
            <a:r>
              <a:rPr lang="en-US" altLang="ko-KR" sz="1600" b="1" dirty="0">
                <a:solidFill>
                  <a:srgbClr val="002060"/>
                </a:solidFill>
              </a:rPr>
              <a:t>		; save in month</a:t>
            </a:r>
          </a:p>
        </p:txBody>
      </p:sp>
      <p:sp>
        <p:nvSpPr>
          <p:cNvPr id="19462" name="Text Box 25"/>
          <p:cNvSpPr txBox="1">
            <a:spLocks noChangeArrowheads="1"/>
          </p:cNvSpPr>
          <p:nvPr/>
        </p:nvSpPr>
        <p:spPr bwMode="auto">
          <a:xfrm>
            <a:off x="827088" y="3857848"/>
            <a:ext cx="67976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/>
              <a:t>The year number (bits 9-15) is completely within the DH register. We move this to AL and shift it right 1 bit.</a:t>
            </a:r>
          </a:p>
          <a:p>
            <a:pPr eaLnBrk="1" hangingPunct="1"/>
            <a:r>
              <a:rPr lang="en-US" altLang="ko-KR" sz="1600" b="1" dirty="0"/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	al, dh		  ; make a copy of DH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shr</a:t>
            </a:r>
            <a:r>
              <a:rPr lang="en-US" altLang="ko-KR" sz="1600" b="1" dirty="0">
                <a:solidFill>
                  <a:srgbClr val="002060"/>
                </a:solidFill>
              </a:rPr>
              <a:t>	al, 1		  ; shift right one position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	ah, 0		  ; clear AH to zeros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add	ax, 1980		  ; year is relative to 1980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	year, ax		  ; save in year</a:t>
            </a:r>
          </a:p>
        </p:txBody>
      </p:sp>
    </p:spTree>
    <p:extLst>
      <p:ext uri="{BB962C8B-B14F-4D97-AF65-F5344CB8AC3E}">
        <p14:creationId xmlns:p14="http://schemas.microsoft.com/office/powerpoint/2010/main" val="20329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Multiplication and Division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MUL Instruction </a:t>
            </a:r>
          </a:p>
          <a:p>
            <a:r>
              <a:rPr lang="en-US" altLang="ko-KR" dirty="0">
                <a:ea typeface="굴림" charset="-127"/>
              </a:rPr>
              <a:t>IMUL Instruction </a:t>
            </a:r>
          </a:p>
          <a:p>
            <a:r>
              <a:rPr lang="en-US" altLang="ko-KR" dirty="0">
                <a:ea typeface="굴림" charset="-127"/>
              </a:rPr>
              <a:t>DIV Instruction </a:t>
            </a:r>
          </a:p>
          <a:p>
            <a:r>
              <a:rPr lang="en-US" altLang="ko-KR" dirty="0">
                <a:ea typeface="굴림" charset="-127"/>
              </a:rPr>
              <a:t>Signed Integer Division</a:t>
            </a:r>
          </a:p>
          <a:p>
            <a:r>
              <a:rPr lang="en-US" altLang="ko-KR" dirty="0">
                <a:ea typeface="굴림" charset="-127"/>
              </a:rPr>
              <a:t>CBW, CWD, CDQ Instructions</a:t>
            </a:r>
          </a:p>
          <a:p>
            <a:r>
              <a:rPr lang="en-US" altLang="ko-KR" dirty="0">
                <a:ea typeface="굴림" charset="-127"/>
              </a:rPr>
              <a:t>IDIV Instruction </a:t>
            </a:r>
          </a:p>
          <a:p>
            <a:r>
              <a:rPr lang="en-US" altLang="ko-KR" dirty="0">
                <a:ea typeface="굴림" charset="-127"/>
              </a:rPr>
              <a:t>Implementing Arithmetic Expressions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1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35878A0D-0DAD-4B40-82B6-C71BD7C29BFF}" type="slidenum">
              <a:rPr kumimoji="0" lang="en-US" altLang="ko-KR" smtClean="0"/>
              <a:pPr eaLnBrk="1" hangingPunct="1"/>
              <a:t>23</a:t>
            </a:fld>
            <a:endParaRPr kumimoji="0" lang="en-US" altLang="ko-KR" smtClean="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783"/>
            <a:ext cx="8686800" cy="537321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500" dirty="0" smtClean="0">
                <a:solidFill>
                  <a:schemeClr val="tx1"/>
                </a:solidFill>
                <a:ea typeface="바탕" pitchFamily="18" charset="-127"/>
              </a:rPr>
              <a:t>MUL Instruction</a:t>
            </a:r>
            <a:r>
              <a:rPr lang="en-US" altLang="ko-KR" sz="2400" dirty="0" smtClean="0">
                <a:solidFill>
                  <a:schemeClr val="tx1"/>
                </a:solidFill>
                <a:ea typeface="굴림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Multiplies an 8, 16, or 32-bit operand by </a:t>
            </a:r>
            <a:r>
              <a:rPr lang="en-US" altLang="ko-KR" sz="2200" dirty="0" smtClean="0">
                <a:solidFill>
                  <a:srgbClr val="FF0000"/>
                </a:solidFill>
                <a:ea typeface="굴림" charset="-127"/>
              </a:rPr>
              <a:t>AL, AX, or EAX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Instruction Format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Register usage in each type of multiplication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22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The register holding the product are twice the size of the multiplicand and multiplier, guaranteeing that overflow will never occur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smtClean="0">
                <a:solidFill>
                  <a:schemeClr val="tx1"/>
                </a:solidFill>
                <a:ea typeface="굴림" charset="-127"/>
              </a:rPr>
              <a:t>MUL instruction sets the Carry and Overflow flag if the upper half of the product is not equal to zero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ko-KR" sz="1500" dirty="0" smtClean="0">
              <a:solidFill>
                <a:schemeClr val="tx1"/>
              </a:solidFill>
              <a:ea typeface="굴림" charset="-127"/>
            </a:endParaRPr>
          </a:p>
        </p:txBody>
      </p:sp>
      <p:graphicFrame>
        <p:nvGraphicFramePr>
          <p:cNvPr id="11881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26591"/>
              </p:ext>
            </p:extLst>
          </p:nvPr>
        </p:nvGraphicFramePr>
        <p:xfrm>
          <a:off x="1316038" y="2996952"/>
          <a:ext cx="4495800" cy="1341016"/>
        </p:xfrm>
        <a:graphic>
          <a:graphicData uri="http://schemas.openxmlformats.org/drawingml/2006/table">
            <a:tbl>
              <a:tblPr/>
              <a:tblGrid>
                <a:gridCol w="1570038"/>
                <a:gridCol w="1427162"/>
                <a:gridCol w="1498600"/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Multiplicand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Multiplier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Product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AX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r/m16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DX:AX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r/m32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EDX:EAX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2843808" y="2060848"/>
            <a:ext cx="4572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MUL  </a:t>
            </a:r>
            <a:r>
              <a:rPr lang="en-US" altLang="ko-KR" sz="1400" b="1" i="1" dirty="0">
                <a:solidFill>
                  <a:srgbClr val="002060"/>
                </a:solidFill>
              </a:rPr>
              <a:t>r/m8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MUL  </a:t>
            </a:r>
            <a:r>
              <a:rPr lang="en-US" altLang="ko-KR" sz="1400" b="1" i="1" dirty="0">
                <a:solidFill>
                  <a:srgbClr val="002060"/>
                </a:solidFill>
              </a:rPr>
              <a:t>r/m16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MUL  </a:t>
            </a:r>
            <a:r>
              <a:rPr lang="en-US" altLang="ko-KR" sz="1400" b="1" i="1" dirty="0">
                <a:solidFill>
                  <a:srgbClr val="002060"/>
                </a:solidFill>
              </a:rPr>
              <a:t>r/m32</a:t>
            </a:r>
          </a:p>
        </p:txBody>
      </p:sp>
      <p:sp>
        <p:nvSpPr>
          <p:cNvPr id="20508" name="Text Box 34"/>
          <p:cNvSpPr txBox="1">
            <a:spLocks noChangeArrowheads="1"/>
          </p:cNvSpPr>
          <p:nvPr/>
        </p:nvSpPr>
        <p:spPr bwMode="auto">
          <a:xfrm>
            <a:off x="4213225" y="4941168"/>
            <a:ext cx="647700" cy="293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EAX</a:t>
            </a:r>
          </a:p>
        </p:txBody>
      </p:sp>
      <p:sp>
        <p:nvSpPr>
          <p:cNvPr id="20509" name="Text Box 36"/>
          <p:cNvSpPr txBox="1">
            <a:spLocks noChangeArrowheads="1"/>
          </p:cNvSpPr>
          <p:nvPr/>
        </p:nvSpPr>
        <p:spPr bwMode="auto">
          <a:xfrm>
            <a:off x="4211638" y="5304706"/>
            <a:ext cx="647700" cy="2936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r/m32</a:t>
            </a:r>
          </a:p>
        </p:txBody>
      </p:sp>
      <p:sp>
        <p:nvSpPr>
          <p:cNvPr id="20510" name="Text Box 37"/>
          <p:cNvSpPr txBox="1">
            <a:spLocks noChangeArrowheads="1"/>
          </p:cNvSpPr>
          <p:nvPr/>
        </p:nvSpPr>
        <p:spPr bwMode="auto">
          <a:xfrm>
            <a:off x="4211638" y="5665068"/>
            <a:ext cx="647700" cy="293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EAX</a:t>
            </a:r>
          </a:p>
        </p:txBody>
      </p:sp>
      <p:sp>
        <p:nvSpPr>
          <p:cNvPr id="20511" name="Text Box 38"/>
          <p:cNvSpPr txBox="1">
            <a:spLocks noChangeArrowheads="1"/>
          </p:cNvSpPr>
          <p:nvPr/>
        </p:nvSpPr>
        <p:spPr bwMode="auto">
          <a:xfrm>
            <a:off x="3563938" y="5661893"/>
            <a:ext cx="647700" cy="27699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>
                <a:solidFill>
                  <a:srgbClr val="FF0000"/>
                </a:solidFill>
              </a:rPr>
              <a:t>EDX</a:t>
            </a:r>
          </a:p>
        </p:txBody>
      </p:sp>
      <p:sp>
        <p:nvSpPr>
          <p:cNvPr id="20512" name="Text Box 39"/>
          <p:cNvSpPr txBox="1">
            <a:spLocks noChangeArrowheads="1"/>
          </p:cNvSpPr>
          <p:nvPr/>
        </p:nvSpPr>
        <p:spPr bwMode="auto">
          <a:xfrm>
            <a:off x="3563938" y="5301531"/>
            <a:ext cx="647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X</a:t>
            </a:r>
          </a:p>
        </p:txBody>
      </p:sp>
      <p:sp>
        <p:nvSpPr>
          <p:cNvPr id="20513" name="Line 40"/>
          <p:cNvSpPr>
            <a:spLocks noChangeShapeType="1"/>
          </p:cNvSpPr>
          <p:nvPr/>
        </p:nvSpPr>
        <p:spPr bwMode="auto">
          <a:xfrm>
            <a:off x="3132138" y="5590456"/>
            <a:ext cx="2160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9E5BCE81-C0AC-479C-9DB7-691F7FDC0DD4}" type="slidenum">
              <a:rPr kumimoji="0" lang="en-US" altLang="ko-KR" smtClean="0"/>
              <a:pPr eaLnBrk="1" hangingPunct="1"/>
              <a:t>24</a:t>
            </a:fld>
            <a:endParaRPr kumimoji="0" lang="en-US" altLang="ko-KR" smtClean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8200" y="1883420"/>
            <a:ext cx="61817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al,5h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bl,10h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mul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; CF = 0, AX = 50h</a:t>
            </a:r>
          </a:p>
        </p:txBody>
      </p:sp>
      <p:sp>
        <p:nvSpPr>
          <p:cNvPr id="21509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4495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Example 1 </a:t>
            </a:r>
            <a:r>
              <a:rPr lang="en-US" altLang="ko-KR" sz="2000" b="1" u="sng" dirty="0" smtClean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–</a:t>
            </a:r>
            <a:r>
              <a:rPr lang="en-US" altLang="ko-KR" sz="20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Multiply AL by 10h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11560" y="2816101"/>
            <a:ext cx="3971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2 </a:t>
            </a:r>
            <a:r>
              <a:rPr lang="en-US" altLang="ko-KR" sz="2000" b="1" u="sng" dirty="0">
                <a:latin typeface="Times New Roman" pitchFamily="18" charset="0"/>
              </a:rPr>
              <a:t>–</a:t>
            </a:r>
            <a:r>
              <a:rPr lang="en-US" altLang="ko-KR" sz="2000" b="1" u="sng" dirty="0"/>
              <a:t> Multiply AX by 100h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838200" y="3236491"/>
            <a:ext cx="512993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val1 WORD 2000h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val2 WORD 0010h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ax,val1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mul</a:t>
            </a:r>
            <a:r>
              <a:rPr lang="en-US" altLang="ko-KR" sz="1600" b="1" dirty="0">
                <a:solidFill>
                  <a:srgbClr val="002060"/>
                </a:solidFill>
              </a:rPr>
              <a:t> val2                    ; CF = 1, DX:AX 00200000h</a:t>
            </a:r>
            <a:r>
              <a:rPr lang="en-US" altLang="ko-KR" sz="1600" dirty="0">
                <a:solidFill>
                  <a:srgbClr val="002060"/>
                </a:solidFill>
              </a:rPr>
              <a:t> , 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11560" y="5120357"/>
            <a:ext cx="4664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3 </a:t>
            </a:r>
            <a:r>
              <a:rPr lang="en-US" altLang="ko-KR" sz="2000" b="1" u="sng" dirty="0">
                <a:latin typeface="Times New Roman" pitchFamily="18" charset="0"/>
              </a:rPr>
              <a:t>–</a:t>
            </a:r>
            <a:r>
              <a:rPr lang="en-US" altLang="ko-KR" sz="2000" b="1" u="sng" dirty="0"/>
              <a:t> Multiply </a:t>
            </a:r>
            <a:r>
              <a:rPr lang="en-US" altLang="ko-KR" sz="2000" b="1" i="1" u="sng" dirty="0"/>
              <a:t>integer1</a:t>
            </a:r>
            <a:r>
              <a:rPr lang="en-US" altLang="ko-KR" sz="2000" b="1" u="sng" dirty="0"/>
              <a:t> by </a:t>
            </a:r>
            <a:r>
              <a:rPr lang="en-US" altLang="ko-KR" sz="2000" b="1" i="1" u="sng" dirty="0"/>
              <a:t>byte1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914400" y="5582816"/>
            <a:ext cx="7473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mov  eax,12345h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mov ebx,10000h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mul ebx                    ; EDX = 00000000h, EAX = 12345000h, CF = 0</a:t>
            </a:r>
          </a:p>
        </p:txBody>
      </p:sp>
      <p:sp>
        <p:nvSpPr>
          <p:cNvPr id="10" name="Text Box 1041"/>
          <p:cNvSpPr txBox="1">
            <a:spLocks noChangeArrowheads="1"/>
          </p:cNvSpPr>
          <p:nvPr/>
        </p:nvSpPr>
        <p:spPr bwMode="auto">
          <a:xfrm>
            <a:off x="5968130" y="1981200"/>
            <a:ext cx="2286000" cy="212365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rgbClr val="002060"/>
                </a:solidFill>
                <a:ea typeface="굴림" charset="-127"/>
              </a:rPr>
              <a:t>The Carry flag indicates whether or not the upper half of the product contains significant digits.</a:t>
            </a:r>
          </a:p>
        </p:txBody>
      </p:sp>
    </p:spTree>
    <p:extLst>
      <p:ext uri="{BB962C8B-B14F-4D97-AF65-F5344CB8AC3E}">
        <p14:creationId xmlns:p14="http://schemas.microsoft.com/office/powerpoint/2010/main" val="88127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BAE39713-0C89-4237-A7E0-607F7EBF6420}" type="slidenum">
              <a:rPr kumimoji="0" lang="en-US" altLang="ko-KR" smtClean="0"/>
              <a:pPr eaLnBrk="1" hangingPunct="1"/>
              <a:t>25</a:t>
            </a:fld>
            <a:endParaRPr kumimoji="0" lang="en-US" altLang="ko-KR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81472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IMUL Instruction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Multiplies signed integer values </a:t>
            </a:r>
          </a:p>
          <a:p>
            <a:pPr lvl="1"/>
            <a:r>
              <a:rPr lang="en-US" altLang="ko-KR" sz="2000" dirty="0">
                <a:ea typeface="굴림" charset="-127"/>
              </a:rPr>
              <a:t>Preserves the sign of the product by sign-extending it into the upper half of the destination </a:t>
            </a:r>
            <a:r>
              <a:rPr lang="en-US" altLang="ko-KR" sz="2000" dirty="0" smtClean="0">
                <a:ea typeface="굴림" charset="-127"/>
              </a:rPr>
              <a:t>register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/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Sets the Carry and Overflow flags if the high-order product is not a sign extension of the low-order product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38200" y="3576339"/>
            <a:ext cx="5202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1 : 8-bit operation: 48 * 4 = +192</a:t>
            </a:r>
            <a:endParaRPr lang="en-US" altLang="ko-KR" sz="2000" b="1" i="1" u="sng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95400" y="4011810"/>
            <a:ext cx="5373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al,48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bl,4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imul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; AX = 00C0h (+192), OF = 1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38200" y="5125293"/>
            <a:ext cx="507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 2 : 8-bit operation: -4 * 4 = -16</a:t>
            </a:r>
            <a:endParaRPr lang="en-US" altLang="ko-KR" sz="2000" b="1" i="1" u="sng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95400" y="5522168"/>
            <a:ext cx="52451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al,-4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bl,4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imul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; AX = FFF0h (-16), OF = 0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203325" y="6436568"/>
            <a:ext cx="5073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/>
              <a:t>* </a:t>
            </a:r>
            <a:r>
              <a:rPr lang="en-US" altLang="ko-KR" sz="1400" b="1"/>
              <a:t>AH is a sign extension of AL, so the Overflow flag is clear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219200" y="4820542"/>
            <a:ext cx="509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AH is not a sign extension of AL, so the Overflow flag is set</a:t>
            </a:r>
          </a:p>
        </p:txBody>
      </p:sp>
    </p:spTree>
    <p:extLst>
      <p:ext uri="{BB962C8B-B14F-4D97-AF65-F5344CB8AC3E}">
        <p14:creationId xmlns:p14="http://schemas.microsoft.com/office/powerpoint/2010/main" val="17461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4C370E9-C644-4E48-AADA-1186AB1C5BB3}" type="slidenum">
              <a:rPr kumimoji="0" lang="en-US" altLang="ko-KR" smtClean="0"/>
              <a:pPr eaLnBrk="1" hangingPunct="1"/>
              <a:t>26</a:t>
            </a:fld>
            <a:endParaRPr kumimoji="0" lang="en-US" altLang="ko-KR" smtClean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1540768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IMUL Instruction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5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27584" y="2204864"/>
            <a:ext cx="534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 3 : 16-bit operation: 48 * 4 = +192</a:t>
            </a:r>
            <a:endParaRPr lang="en-US" altLang="ko-KR" sz="2000" b="1" i="1" u="sng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284784" y="2601739"/>
            <a:ext cx="6221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ax,48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bx,4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imul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bx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; DX:AX = 000000C0h (+192), OF = 0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838200" y="4472285"/>
            <a:ext cx="775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4 : 32-bit operation: 4823424 * -423 = -2,040,308,352</a:t>
            </a:r>
            <a:endParaRPr lang="en-US" altLang="ko-KR" sz="2000" b="1" i="1" u="sng" dirty="0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1295400" y="5051772"/>
            <a:ext cx="6521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eal,+4823424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ebx,-423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imul</a:t>
            </a:r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; EDX:EAX = FFFFFFFF86635D80h , OF = 0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203325" y="6004520"/>
            <a:ext cx="5302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/>
              <a:t>* </a:t>
            </a:r>
            <a:r>
              <a:rPr lang="en-US" altLang="ko-KR" sz="1400" b="1" dirty="0"/>
              <a:t>EDX is a sign extension of EAX, so the Overflow flag is clear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1274349" y="3673514"/>
            <a:ext cx="4935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DX is a sign extension of AX, so the Overflow flag is clear</a:t>
            </a:r>
          </a:p>
        </p:txBody>
      </p:sp>
    </p:spTree>
    <p:extLst>
      <p:ext uri="{BB962C8B-B14F-4D97-AF65-F5344CB8AC3E}">
        <p14:creationId xmlns:p14="http://schemas.microsoft.com/office/powerpoint/2010/main" val="28622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60EBC5A3-9A9A-4281-A5E2-7A8C98AE0565}" type="slidenum">
              <a:rPr kumimoji="0" lang="en-US" altLang="ko-KR" smtClean="0"/>
              <a:pPr eaLnBrk="1" hangingPunct="1"/>
              <a:t>27</a:t>
            </a:fld>
            <a:endParaRPr kumimoji="0" lang="en-US" altLang="ko-KR" smtClean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381472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DIV Instruction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Performs 8-bit, 16-bit, and 32-bit unsigned division on unsigned int.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syntax:  DIV </a:t>
            </a:r>
            <a:r>
              <a:rPr lang="en-US" altLang="ko-KR" sz="1800" b="1" i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divisor</a:t>
            </a:r>
          </a:p>
          <a:p>
            <a:pPr lvl="1" eaLnBrk="1" hangingPunct="1"/>
            <a:endParaRPr lang="en-US" altLang="ko-KR" sz="15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2087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19275"/>
              </p:ext>
            </p:extLst>
          </p:nvPr>
        </p:nvGraphicFramePr>
        <p:xfrm>
          <a:off x="323528" y="2696393"/>
          <a:ext cx="4800600" cy="1236663"/>
        </p:xfrm>
        <a:graphic>
          <a:graphicData uri="http://schemas.openxmlformats.org/drawingml/2006/table">
            <a:tbl>
              <a:tblPr/>
              <a:tblGrid>
                <a:gridCol w="1200150"/>
                <a:gridCol w="1200150"/>
                <a:gridCol w="1200150"/>
                <a:gridCol w="120015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Dividend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Divisor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Quotient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FFCCFF"/>
                        </a:gs>
                        <a:gs pos="100000">
                          <a:srgbClr val="FF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DX:AX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EDX:EAX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r/m32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개성체" pitchFamily="18" charset="-127"/>
                        </a:rPr>
                        <a:t>EDX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1131267" y="3974926"/>
            <a:ext cx="652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 1 : 8-bit division (83h/2 = 41h, remainder 1);</a:t>
            </a:r>
            <a:endParaRPr lang="en-US" altLang="ko-KR" sz="2000" b="1" i="1" u="sng"/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1588467" y="4371801"/>
            <a:ext cx="46672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ax,0083h                 ; dividend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 bl,2                        ; divisor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  ; AL = 41h, AH = 01h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1131267" y="5346526"/>
            <a:ext cx="7119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2 : 16-bit division(8003h/100h=80h</a:t>
            </a:r>
            <a:r>
              <a:rPr lang="en-US" altLang="ko-KR" sz="2000" b="1" u="sng" dirty="0" smtClean="0"/>
              <a:t>, remainder </a:t>
            </a:r>
            <a:r>
              <a:rPr lang="en-US" altLang="ko-KR" sz="2000" b="1" u="sng" dirty="0"/>
              <a:t>3)</a:t>
            </a:r>
            <a:endParaRPr lang="en-US" altLang="ko-KR" sz="2000" b="1" i="1" u="sng" dirty="0"/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1588467" y="5743401"/>
            <a:ext cx="49847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mov dx,0                      ; clear dividend, high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mov ax,8003h               ; dividend, low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mov cx,100h                 ; divisor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div  cx                          ; AX = 0080h, DX = 0003h</a:t>
            </a:r>
          </a:p>
        </p:txBody>
      </p:sp>
      <p:sp>
        <p:nvSpPr>
          <p:cNvPr id="24612" name="Text Box 41"/>
          <p:cNvSpPr txBox="1">
            <a:spLocks noChangeArrowheads="1"/>
          </p:cNvSpPr>
          <p:nvPr/>
        </p:nvSpPr>
        <p:spPr bwMode="auto">
          <a:xfrm>
            <a:off x="7235825" y="2987799"/>
            <a:ext cx="647700" cy="29368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EAX</a:t>
            </a:r>
          </a:p>
        </p:txBody>
      </p:sp>
      <p:sp>
        <p:nvSpPr>
          <p:cNvPr id="24613" name="Text Box 42"/>
          <p:cNvSpPr txBox="1">
            <a:spLocks noChangeArrowheads="1"/>
          </p:cNvSpPr>
          <p:nvPr/>
        </p:nvSpPr>
        <p:spPr bwMode="auto">
          <a:xfrm>
            <a:off x="5724525" y="3346574"/>
            <a:ext cx="647700" cy="29368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r/m32</a:t>
            </a:r>
          </a:p>
        </p:txBody>
      </p:sp>
      <p:sp>
        <p:nvSpPr>
          <p:cNvPr id="24614" name="Text Box 43"/>
          <p:cNvSpPr txBox="1">
            <a:spLocks noChangeArrowheads="1"/>
          </p:cNvSpPr>
          <p:nvPr/>
        </p:nvSpPr>
        <p:spPr bwMode="auto">
          <a:xfrm>
            <a:off x="6083300" y="2917949"/>
            <a:ext cx="647700" cy="29368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EAX</a:t>
            </a:r>
          </a:p>
        </p:txBody>
      </p:sp>
      <p:sp>
        <p:nvSpPr>
          <p:cNvPr id="24615" name="Text Box 44"/>
          <p:cNvSpPr txBox="1">
            <a:spLocks noChangeArrowheads="1"/>
          </p:cNvSpPr>
          <p:nvPr/>
        </p:nvSpPr>
        <p:spPr bwMode="auto">
          <a:xfrm>
            <a:off x="5435600" y="2919537"/>
            <a:ext cx="647700" cy="293687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EDX</a:t>
            </a:r>
          </a:p>
        </p:txBody>
      </p:sp>
      <p:sp>
        <p:nvSpPr>
          <p:cNvPr id="24616" name="Line 46"/>
          <p:cNvSpPr>
            <a:spLocks noChangeShapeType="1"/>
          </p:cNvSpPr>
          <p:nvPr/>
        </p:nvSpPr>
        <p:spPr bwMode="auto">
          <a:xfrm>
            <a:off x="5292725" y="3275137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617" name="Text Box 47"/>
          <p:cNvSpPr txBox="1">
            <a:spLocks noChangeArrowheads="1"/>
          </p:cNvSpPr>
          <p:nvPr/>
        </p:nvSpPr>
        <p:spPr bwMode="auto">
          <a:xfrm>
            <a:off x="7235825" y="3351337"/>
            <a:ext cx="647700" cy="293687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 b="1"/>
              <a:t>EDX</a:t>
            </a:r>
          </a:p>
        </p:txBody>
      </p:sp>
      <p:sp>
        <p:nvSpPr>
          <p:cNvPr id="24618" name="Text Box 48"/>
          <p:cNvSpPr txBox="1">
            <a:spLocks noChangeArrowheads="1"/>
          </p:cNvSpPr>
          <p:nvPr/>
        </p:nvSpPr>
        <p:spPr bwMode="auto">
          <a:xfrm>
            <a:off x="7956550" y="2987799"/>
            <a:ext cx="900113" cy="32385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quotient</a:t>
            </a:r>
          </a:p>
        </p:txBody>
      </p:sp>
      <p:sp>
        <p:nvSpPr>
          <p:cNvPr id="24619" name="Text Box 49"/>
          <p:cNvSpPr txBox="1">
            <a:spLocks noChangeArrowheads="1"/>
          </p:cNvSpPr>
          <p:nvPr/>
        </p:nvSpPr>
        <p:spPr bwMode="auto">
          <a:xfrm>
            <a:off x="7920038" y="3333874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/>
              <a:t>remainder</a:t>
            </a:r>
          </a:p>
        </p:txBody>
      </p:sp>
      <p:sp>
        <p:nvSpPr>
          <p:cNvPr id="24620" name="Text Box 50"/>
          <p:cNvSpPr txBox="1">
            <a:spLocks noChangeArrowheads="1"/>
          </p:cNvSpPr>
          <p:nvPr/>
        </p:nvSpPr>
        <p:spPr bwMode="auto">
          <a:xfrm>
            <a:off x="6985000" y="3114799"/>
            <a:ext cx="900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400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773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9118"/>
            <a:ext cx="533400" cy="2444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9BB356CB-C94E-42C1-942D-782CC0C4D594}" type="slidenum">
              <a:rPr kumimoji="0" lang="en-US" altLang="ko-KR" smtClean="0"/>
              <a:pPr eaLnBrk="1" hangingPunct="1"/>
              <a:t>28</a:t>
            </a:fld>
            <a:endParaRPr kumimoji="0" lang="en-US" altLang="ko-KR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6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09600" y="156081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u="sng"/>
              <a:t>Example 3 : 32-bit unsigned division using a memory operand as the divisor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990600" y="2417688"/>
            <a:ext cx="70770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dividend  QWORD 0000000800300020h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divisor   DWORD  00000100h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DWORD PTR dividend </a:t>
            </a:r>
            <a:r>
              <a:rPr lang="en-US" altLang="ko-KR" sz="1600" b="1" dirty="0">
                <a:solidFill>
                  <a:srgbClr val="FF0000"/>
                </a:solidFill>
              </a:rPr>
              <a:t>+ 4</a:t>
            </a:r>
            <a:r>
              <a:rPr lang="en-US" altLang="ko-KR" sz="1600" b="1" dirty="0">
                <a:solidFill>
                  <a:srgbClr val="002060"/>
                </a:solidFill>
              </a:rPr>
              <a:t>    ; </a:t>
            </a:r>
            <a:r>
              <a:rPr lang="en-US" altLang="ko-KR" sz="1600" b="1" dirty="0">
                <a:solidFill>
                  <a:srgbClr val="FF0000"/>
                </a:solidFill>
              </a:rPr>
              <a:t>high </a:t>
            </a:r>
            <a:r>
              <a:rPr lang="en-US" altLang="ko-KR" sz="1600" b="1" dirty="0" err="1">
                <a:solidFill>
                  <a:srgbClr val="FF0000"/>
                </a:solidFill>
              </a:rPr>
              <a:t>doubleword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DWORD PTR dividend          ; low </a:t>
            </a:r>
            <a:r>
              <a:rPr lang="en-US" altLang="ko-KR" sz="1600" b="1" dirty="0" err="1">
                <a:solidFill>
                  <a:srgbClr val="002060"/>
                </a:solidFill>
              </a:rPr>
              <a:t>doubleword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divisor                                   ; EAX = 08003000h, EDX = 00000020h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838200" y="4075410"/>
            <a:ext cx="27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buFontTx/>
              <a:buChar char="•"/>
            </a:pPr>
            <a:endParaRPr lang="ko-KR" altLang="ko-KR" sz="2000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371600" y="453261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ko-KR" sz="1600"/>
          </a:p>
        </p:txBody>
      </p:sp>
    </p:spTree>
    <p:extLst>
      <p:ext uri="{BB962C8B-B14F-4D97-AF65-F5344CB8AC3E}">
        <p14:creationId xmlns:p14="http://schemas.microsoft.com/office/powerpoint/2010/main" val="576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8422D36-3055-47F8-A36C-6D5061A50955}" type="slidenum">
              <a:rPr kumimoji="0" lang="en-US" altLang="ko-KR" smtClean="0"/>
              <a:pPr eaLnBrk="1" hangingPunct="1"/>
              <a:t>29</a:t>
            </a:fld>
            <a:endParaRPr kumimoji="0" lang="en-US" altLang="ko-KR" smtClean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1912243"/>
          </a:xfrm>
        </p:spPr>
        <p:txBody>
          <a:bodyPr>
            <a:normAutofit/>
          </a:bodyPr>
          <a:lstStyle/>
          <a:p>
            <a:pPr marL="419100" indent="-419100"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IDIV Instruction </a:t>
            </a:r>
          </a:p>
          <a:p>
            <a:pPr marL="838200" lvl="1" indent="-381000" eaLnBrk="1" hangingPunct="1"/>
            <a:r>
              <a:rPr lang="en-US" altLang="ko-KR" sz="2400" dirty="0" smtClean="0">
                <a:solidFill>
                  <a:schemeClr val="tx1"/>
                </a:solidFill>
              </a:rPr>
              <a:t>IDIV instruction performs a signed integer division</a:t>
            </a:r>
          </a:p>
          <a:p>
            <a:pPr marL="838200" lvl="1" indent="-381000" eaLnBrk="1" hangingPunct="1"/>
            <a:r>
              <a:rPr lang="en-US" altLang="ko-KR" sz="2400" dirty="0" smtClean="0">
                <a:solidFill>
                  <a:schemeClr val="tx1"/>
                </a:solidFill>
              </a:rPr>
              <a:t>Same operands as the DIV instruction</a:t>
            </a:r>
          </a:p>
          <a:p>
            <a:pPr marL="838200" lvl="1" indent="-381000" eaLnBrk="1" hangingPunct="1"/>
            <a:endParaRPr lang="en-US" altLang="ko-KR" dirty="0" smtClean="0">
              <a:solidFill>
                <a:schemeClr val="tx1"/>
              </a:solidFill>
            </a:endParaRPr>
          </a:p>
          <a:p>
            <a:pPr marL="838200" lvl="1" indent="-381000"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marL="419100" indent="-419100" eaLnBrk="1" hangingPunct="1"/>
            <a:endParaRPr lang="en-US" altLang="ko-KR" dirty="0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971550" y="3645024"/>
            <a:ext cx="592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: 8-bit division(-48/5=-9,remainder -3)</a:t>
            </a:r>
            <a:endParaRPr lang="en-US" altLang="ko-KR" sz="2000" b="1" i="1" u="sng" dirty="0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428750" y="4041899"/>
            <a:ext cx="78951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byteVal</a:t>
            </a:r>
            <a:r>
              <a:rPr lang="en-US" altLang="ko-KR" sz="1600" b="1" dirty="0">
                <a:solidFill>
                  <a:srgbClr val="002060"/>
                </a:solidFill>
              </a:rPr>
              <a:t> SBYTE -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48			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al,byteVal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;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dividend, al=11010000b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	                            ;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nothing, ah=00000000b</a:t>
            </a:r>
            <a:r>
              <a:rPr lang="en-US" altLang="ko-KR" sz="1600" b="1" dirty="0">
                <a:solidFill>
                  <a:srgbClr val="002060"/>
                </a:solidFill>
              </a:rPr>
              <a:t>	   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bl,5                             ;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divisor; ax=0000000011010000b=208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idiv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; </a:t>
            </a:r>
            <a:r>
              <a:rPr lang="en-US" altLang="ko-KR" sz="1600" b="1" dirty="0">
                <a:solidFill>
                  <a:srgbClr val="FF0000"/>
                </a:solidFill>
              </a:rPr>
              <a:t>AL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41(quotient), </a:t>
            </a:r>
            <a:r>
              <a:rPr lang="en-US" altLang="ko-KR" sz="1600" b="1" dirty="0">
                <a:solidFill>
                  <a:srgbClr val="FF0000"/>
                </a:solidFill>
              </a:rPr>
              <a:t>AH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 (remainder) ??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05621" y="6093296"/>
            <a:ext cx="19928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 smtClean="0">
                <a:solidFill>
                  <a:srgbClr val="FF0000"/>
                </a:solidFill>
              </a:rPr>
              <a:t>What is </a:t>
            </a:r>
            <a:r>
              <a:rPr lang="en-US" altLang="ko-KR" sz="2000" b="1" u="sng" dirty="0" smtClean="0">
                <a:solidFill>
                  <a:srgbClr val="FF0000"/>
                </a:solidFill>
              </a:rPr>
              <a:t>wrong?</a:t>
            </a:r>
            <a:endParaRPr lang="en-US" altLang="ko-KR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3B65B6C8-E0FF-4E4F-83D9-D60AE6D1D311}" type="slidenum">
              <a:rPr kumimoji="0" lang="en-US" altLang="ko-KR" smtClean="0"/>
              <a:pPr eaLnBrk="1" hangingPunct="1"/>
              <a:t>3</a:t>
            </a:fld>
            <a:endParaRPr kumimoji="0" lang="en-US" altLang="ko-KR" smtClean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89584"/>
            <a:ext cx="8375848" cy="5068416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Shift and Rotate</a:t>
            </a:r>
          </a:p>
          <a:p>
            <a:pPr eaLnBrk="1" hangingPunct="1"/>
            <a:r>
              <a:rPr lang="en-US" altLang="ko-KR" dirty="0" smtClean="0"/>
              <a:t>Multiplication and Division</a:t>
            </a:r>
          </a:p>
          <a:p>
            <a:pPr eaLnBrk="1" hangingPunct="1"/>
            <a:r>
              <a:rPr lang="en-US" altLang="ko-KR" dirty="0" smtClean="0"/>
              <a:t>Extended Addition and Subtraction</a:t>
            </a:r>
          </a:p>
          <a:p>
            <a:pPr eaLnBrk="1" hangingPunct="1"/>
            <a:r>
              <a:rPr lang="en-US" altLang="ko-KR" dirty="0" smtClean="0"/>
              <a:t>ASCII and Packed Decimal Arithmetic</a:t>
            </a:r>
          </a:p>
        </p:txBody>
      </p:sp>
    </p:spTree>
    <p:extLst>
      <p:ext uri="{BB962C8B-B14F-4D97-AF65-F5344CB8AC3E}">
        <p14:creationId xmlns:p14="http://schemas.microsoft.com/office/powerpoint/2010/main" val="29209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46DC4D66-A9F5-4B31-9211-A2C352E3DBD6}" type="slidenum">
              <a:rPr kumimoji="0" lang="en-US" altLang="ko-KR" smtClean="0"/>
              <a:pPr eaLnBrk="1" hangingPunct="1"/>
              <a:t>30</a:t>
            </a:fld>
            <a:endParaRPr kumimoji="0" lang="en-US" altLang="ko-KR" smtClean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CBW, CWD, CDQ Instructions</a:t>
            </a:r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Sign-extend instructions</a:t>
            </a:r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447800" y="2342009"/>
            <a:ext cx="56308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CBW : 	Convert Byte to Word extends AL into AX</a:t>
            </a:r>
          </a:p>
          <a:p>
            <a:pPr eaLnBrk="1" hangingPunct="1"/>
            <a:r>
              <a:rPr lang="en-US" altLang="ko-KR" sz="1400" b="1" dirty="0"/>
              <a:t>CWD : 	Convert Word to </a:t>
            </a:r>
            <a:r>
              <a:rPr lang="en-US" altLang="ko-KR" sz="1400" b="1" dirty="0" err="1"/>
              <a:t>Doubleword</a:t>
            </a:r>
            <a:r>
              <a:rPr lang="en-US" altLang="ko-KR" sz="1400" b="1" dirty="0"/>
              <a:t> extends AX into DX:AX</a:t>
            </a:r>
          </a:p>
          <a:p>
            <a:pPr eaLnBrk="1" hangingPunct="1"/>
            <a:r>
              <a:rPr lang="en-US" altLang="ko-KR" sz="1400" b="1" dirty="0"/>
              <a:t>CWDE: 	Convert Word to Extended Double extends AX into EAX</a:t>
            </a:r>
          </a:p>
          <a:p>
            <a:pPr eaLnBrk="1" hangingPunct="1"/>
            <a:r>
              <a:rPr lang="en-US" altLang="ko-KR" sz="1400" b="1" dirty="0"/>
              <a:t>CDQ  :	Convert Double to Quad extends EAX into EDX:EAX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900113" y="3320876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Example:  AL --&gt; AX</a:t>
            </a:r>
            <a:endParaRPr lang="en-US" altLang="ko-KR" sz="2000" b="1" i="1" u="sng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1371600" y="3716163"/>
            <a:ext cx="42799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.data 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byteVal SBYTE -65             ; 9Bh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	mov al,byteVal       ; AL = 9Bh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	cbw                      ; AX = FF9Bh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914400" y="5102051"/>
            <a:ext cx="293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Example: AX--&gt; DX:AX</a:t>
            </a:r>
            <a:endParaRPr lang="en-US" altLang="ko-KR" sz="2000" b="1" i="1" u="sng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1371600" y="5498926"/>
            <a:ext cx="62515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dwordVal SDWORD - 65        ; FFFFFF9Bh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.code                               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	mov eax,dwordVal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	cdq                       ; EDX:EAX = FFFFFFFFFFFFFF9Bh</a:t>
            </a:r>
          </a:p>
        </p:txBody>
      </p:sp>
    </p:spTree>
    <p:extLst>
      <p:ext uri="{BB962C8B-B14F-4D97-AF65-F5344CB8AC3E}">
        <p14:creationId xmlns:p14="http://schemas.microsoft.com/office/powerpoint/2010/main" val="14797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8422D36-3055-47F8-A36C-6D5061A50955}" type="slidenum">
              <a:rPr kumimoji="0" lang="en-US" altLang="ko-KR" smtClean="0"/>
              <a:pPr eaLnBrk="1" hangingPunct="1"/>
              <a:t>31</a:t>
            </a:fld>
            <a:endParaRPr kumimoji="0" lang="en-US" altLang="ko-KR" smtClean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2160240"/>
          </a:xfrm>
        </p:spPr>
        <p:txBody>
          <a:bodyPr>
            <a:normAutofit fontScale="92500" lnSpcReduction="10000"/>
          </a:bodyPr>
          <a:lstStyle/>
          <a:p>
            <a:pPr marL="419100" indent="-419100"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IDIV Instruction </a:t>
            </a:r>
          </a:p>
          <a:p>
            <a:pPr marL="838200" lvl="1" indent="-381000" eaLnBrk="1" hangingPunct="1"/>
            <a:r>
              <a:rPr lang="en-US" altLang="ko-KR" dirty="0" smtClean="0">
                <a:solidFill>
                  <a:schemeClr val="tx1"/>
                </a:solidFill>
              </a:rPr>
              <a:t>IDIV instruction performs a signed integer division</a:t>
            </a:r>
          </a:p>
          <a:p>
            <a:pPr marL="838200" lvl="1" indent="-381000" eaLnBrk="1" hangingPunct="1"/>
            <a:r>
              <a:rPr lang="en-US" altLang="ko-KR" dirty="0" smtClean="0">
                <a:solidFill>
                  <a:schemeClr val="tx1"/>
                </a:solidFill>
              </a:rPr>
              <a:t>Same operands as the DIV instruction</a:t>
            </a:r>
          </a:p>
          <a:p>
            <a:pPr marL="838200" lvl="1" indent="-381000" eaLnBrk="1" hangingPunct="1"/>
            <a:r>
              <a:rPr lang="en-US" altLang="ko-KR" dirty="0" smtClean="0">
                <a:solidFill>
                  <a:schemeClr val="tx1"/>
                </a:solidFill>
              </a:rPr>
              <a:t>Should </a:t>
            </a:r>
            <a:r>
              <a:rPr lang="en-US" altLang="ko-KR" dirty="0" smtClean="0">
                <a:solidFill>
                  <a:srgbClr val="FF0000"/>
                </a:solidFill>
              </a:rPr>
              <a:t>sign-extend the dividend into AH (DX, EDX) before IDIV execute</a:t>
            </a:r>
            <a:r>
              <a:rPr lang="en-US" altLang="ko-KR" dirty="0" smtClean="0">
                <a:solidFill>
                  <a:schemeClr val="tx1"/>
                </a:solidFill>
              </a:rPr>
              <a:t> when doing 8-bit (16, 32) division</a:t>
            </a:r>
          </a:p>
          <a:p>
            <a:pPr marL="838200" lvl="1" indent="-381000"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marL="419100" indent="-419100" eaLnBrk="1" hangingPunct="1"/>
            <a:endParaRPr lang="en-US" altLang="ko-KR" dirty="0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971550" y="3645024"/>
            <a:ext cx="592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/>
              <a:t>Example : 8-bit division(-48/5=-9,remainder -3)</a:t>
            </a:r>
            <a:endParaRPr lang="en-US" altLang="ko-KR" sz="2000" b="1" i="1" u="sng" dirty="0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428750" y="4041899"/>
            <a:ext cx="67849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byteVal</a:t>
            </a:r>
            <a:r>
              <a:rPr lang="en-US" altLang="ko-KR" sz="1600" b="1" dirty="0">
                <a:solidFill>
                  <a:srgbClr val="002060"/>
                </a:solidFill>
              </a:rPr>
              <a:t> SBYTE -48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al,byteVal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; dividend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cbw</a:t>
            </a:r>
            <a:r>
              <a:rPr lang="en-US" altLang="ko-KR" sz="1600" b="1" dirty="0">
                <a:solidFill>
                  <a:srgbClr val="002060"/>
                </a:solidFill>
              </a:rPr>
              <a:t>	                            ; extend AL into AH	   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bl,5                             ; divisor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idiv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    ; AL = -9, AH = -3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05621" y="6093296"/>
            <a:ext cx="39917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 dirty="0" smtClean="0">
                <a:solidFill>
                  <a:srgbClr val="FF0000"/>
                </a:solidFill>
              </a:rPr>
              <a:t>What is the result without </a:t>
            </a:r>
            <a:r>
              <a:rPr lang="en-US" altLang="ko-KR" sz="2000" b="1" u="sng" dirty="0" err="1" smtClean="0">
                <a:solidFill>
                  <a:srgbClr val="FF0000"/>
                </a:solidFill>
              </a:rPr>
              <a:t>cbw</a:t>
            </a:r>
            <a:r>
              <a:rPr lang="en-US" altLang="ko-KR" sz="2000" b="1" u="sng" dirty="0" smtClean="0">
                <a:solidFill>
                  <a:srgbClr val="FF0000"/>
                </a:solidFill>
              </a:rPr>
              <a:t>?</a:t>
            </a:r>
            <a:endParaRPr lang="en-US" altLang="ko-KR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8422D36-3055-47F8-A36C-6D5061A50955}" type="slidenum">
              <a:rPr kumimoji="0" lang="en-US" altLang="ko-KR" smtClean="0"/>
              <a:pPr eaLnBrk="1" hangingPunct="1"/>
              <a:t>32</a:t>
            </a:fld>
            <a:endParaRPr kumimoji="0" lang="en-US" altLang="ko-KR" smtClean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1008112"/>
          </a:xfrm>
        </p:spPr>
        <p:txBody>
          <a:bodyPr>
            <a:normAutofit/>
          </a:bodyPr>
          <a:lstStyle/>
          <a:p>
            <a:pPr marL="419100" indent="-419100"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IDIV Instruction 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035050" y="2348880"/>
            <a:ext cx="721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u="sng"/>
              <a:t>Example : 32-bit division(-50000/256=-195,remainder -80)</a:t>
            </a:r>
            <a:endParaRPr lang="en-US" altLang="ko-KR" sz="2000" b="1" i="1" u="sng"/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1492250" y="2745755"/>
            <a:ext cx="681513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dwordVal</a:t>
            </a:r>
            <a:r>
              <a:rPr lang="en-US" altLang="ko-KR" sz="1600" b="1" dirty="0">
                <a:solidFill>
                  <a:srgbClr val="002060"/>
                </a:solidFill>
              </a:rPr>
              <a:t> SDWORD -50000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eax,dwordVal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; dividend, low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cdq</a:t>
            </a:r>
            <a:r>
              <a:rPr lang="en-US" altLang="ko-KR" sz="1600" b="1" dirty="0">
                <a:solidFill>
                  <a:srgbClr val="002060"/>
                </a:solidFill>
              </a:rPr>
              <a:t>			      ; extend EAX into EDX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, 256		      ; divisor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b="1" dirty="0" err="1">
                <a:solidFill>
                  <a:srgbClr val="002060"/>
                </a:solidFill>
              </a:rPr>
              <a:t>idiv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; quotient EAX = -195, remainder EDX = -80</a:t>
            </a:r>
          </a:p>
        </p:txBody>
      </p:sp>
    </p:spTree>
    <p:extLst>
      <p:ext uri="{BB962C8B-B14F-4D97-AF65-F5344CB8AC3E}">
        <p14:creationId xmlns:p14="http://schemas.microsoft.com/office/powerpoint/2010/main" val="8132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409F3EFB-078F-447F-B9F0-413122B8877B}" type="slidenum">
              <a:rPr kumimoji="0" lang="en-US" altLang="ko-KR" smtClean="0"/>
              <a:pPr eaLnBrk="1" hangingPunct="1"/>
              <a:t>33</a:t>
            </a:fld>
            <a:endParaRPr kumimoji="0" lang="en-US" altLang="ko-KR" smtClean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  <a:ea typeface="바탕" pitchFamily="18" charset="-127"/>
              </a:rPr>
              <a:t>Divide Overflow</a:t>
            </a:r>
          </a:p>
          <a:p>
            <a:pPr lvl="1" eaLnBrk="1" hangingPunct="1"/>
            <a:r>
              <a:rPr lang="en-US" altLang="ko-KR" sz="1800" b="1" smtClean="0">
                <a:solidFill>
                  <a:schemeClr val="tx1"/>
                </a:solidFill>
                <a:latin typeface="굴림" charset="-127"/>
                <a:ea typeface="굴림" charset="-127"/>
              </a:rPr>
              <a:t>Division operand produces a quotient that is too large to fit into the destination operand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Attempt to divide by zero</a:t>
            </a: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Error dialog in MS-Windows</a:t>
            </a:r>
          </a:p>
          <a:p>
            <a:pPr lvl="2" eaLnBrk="1" hangingPunct="1"/>
            <a:r>
              <a:rPr lang="en-US" altLang="ko-KR" sz="170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Figure in text</a:t>
            </a:r>
          </a:p>
          <a:p>
            <a:pPr lvl="1" eaLnBrk="1" hangingPunct="1"/>
            <a:endParaRPr lang="en-US" altLang="ko-KR" sz="180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mtClean="0"/>
          </a:p>
        </p:txBody>
      </p:sp>
      <p:sp>
        <p:nvSpPr>
          <p:cNvPr id="28677" name="Text Box 24"/>
          <p:cNvSpPr txBox="1">
            <a:spLocks noChangeArrowheads="1"/>
          </p:cNvSpPr>
          <p:nvPr/>
        </p:nvSpPr>
        <p:spPr bwMode="auto">
          <a:xfrm>
            <a:off x="1476375" y="2675508"/>
            <a:ext cx="4084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ax, 1000h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, 10h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		; AL cannot hold 100h</a:t>
            </a:r>
          </a:p>
        </p:txBody>
      </p:sp>
      <p:sp>
        <p:nvSpPr>
          <p:cNvPr id="28678" name="Text Box 25"/>
          <p:cNvSpPr txBox="1">
            <a:spLocks noChangeArrowheads="1"/>
          </p:cNvSpPr>
          <p:nvPr/>
        </p:nvSpPr>
        <p:spPr bwMode="auto">
          <a:xfrm>
            <a:off x="1476375" y="4043660"/>
            <a:ext cx="2012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ax, dividend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, 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	</a:t>
            </a:r>
            <a:r>
              <a:rPr lang="en-US" altLang="ko-KR" sz="16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52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C4AB1B83-CB5C-4BAE-9B50-B4051808AE0B}" type="slidenum">
              <a:rPr kumimoji="0" lang="en-US" altLang="ko-KR" smtClean="0"/>
              <a:pPr eaLnBrk="1" hangingPunct="1"/>
              <a:t>34</a:t>
            </a:fld>
            <a:endParaRPr kumimoji="0" lang="en-US" altLang="ko-KR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33533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체" pitchFamily="49" charset="-127"/>
              </a:rPr>
              <a:t>Avoidance of divide overflow</a:t>
            </a:r>
          </a:p>
          <a:p>
            <a:pPr lvl="1" eaLnBrk="1" hangingPunct="1"/>
            <a:r>
              <a:rPr lang="en-US" altLang="ko-KR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Reduce the probability of a divide overflow (</a:t>
            </a:r>
            <a:r>
              <a:rPr lang="en-US" altLang="ko-KR" b="1" u="sng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Use 32-bit divisor</a:t>
            </a:r>
            <a:r>
              <a:rPr lang="en-US" altLang="ko-KR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and 64bit dividend</a:t>
            </a:r>
            <a:r>
              <a:rPr lang="en-US" altLang="ko-KR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)</a:t>
            </a: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Prevention of divide by zero (</a:t>
            </a:r>
            <a:r>
              <a:rPr lang="en-US" altLang="ko-KR" b="1" u="sng" dirty="0" smtClean="0">
                <a:solidFill>
                  <a:srgbClr val="FF0000"/>
                </a:solidFill>
                <a:latin typeface="굴림" charset="-127"/>
                <a:ea typeface="굴림" charset="-127"/>
              </a:rPr>
              <a:t>test the divisor and jump</a:t>
            </a:r>
            <a:r>
              <a:rPr lang="en-US" altLang="ko-KR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)</a:t>
            </a:r>
          </a:p>
          <a:p>
            <a:pPr eaLnBrk="1" hangingPunct="1"/>
            <a:endParaRPr lang="en-US" altLang="ko-KR" b="1" dirty="0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339975" y="2586434"/>
            <a:ext cx="38131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1000h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cdq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, 10h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		; EAX = 00000100h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339975" y="4593034"/>
            <a:ext cx="47307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ax, dividend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, divisor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cmp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, 0                           ; check the divisor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je </a:t>
            </a:r>
            <a:r>
              <a:rPr lang="en-US" altLang="ko-KR" sz="1600" b="1" dirty="0" err="1">
                <a:solidFill>
                  <a:srgbClr val="002060"/>
                </a:solidFill>
              </a:rPr>
              <a:t>NodivideZero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; zero? Display error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div </a:t>
            </a:r>
            <a:r>
              <a:rPr lang="en-US" altLang="ko-KR" sz="1600" b="1" dirty="0" err="1">
                <a:solidFill>
                  <a:srgbClr val="002060"/>
                </a:solidFill>
              </a:rPr>
              <a:t>bl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      ; not zero : continue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NoDivideZero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; (display 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“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Attempt </a:t>
            </a:r>
            <a:r>
              <a:rPr lang="en-US" altLang="ko-KR" sz="1600" b="1" dirty="0">
                <a:solidFill>
                  <a:srgbClr val="002060"/>
                </a:solidFill>
              </a:rPr>
              <a:t>to divide by zero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”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7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3841A372-29DE-467F-8770-5B39EFD85AB2}" type="slidenum">
              <a:rPr kumimoji="0" lang="en-US" altLang="ko-KR" smtClean="0"/>
              <a:pPr eaLnBrk="1" hangingPunct="1"/>
              <a:t>35</a:t>
            </a:fld>
            <a:endParaRPr kumimoji="0" lang="en-US" altLang="ko-KR" smtClean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Multiplication and Division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체" pitchFamily="49" charset="-127"/>
              </a:rPr>
              <a:t>Implementing Arithmetic Expressions</a:t>
            </a:r>
          </a:p>
          <a:p>
            <a:pPr lvl="1" eaLnBrk="1" hangingPunct="1"/>
            <a:r>
              <a:rPr lang="en-US" altLang="ko-KR" dirty="0" smtClean="0"/>
              <a:t>Example 1: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i="1" dirty="0" smtClean="0">
                <a:solidFill>
                  <a:srgbClr val="002060"/>
                </a:solidFill>
              </a:rPr>
              <a:t>var4 = (var1 + var2) * var3;</a:t>
            </a:r>
          </a:p>
          <a:p>
            <a:pPr lvl="1" eaLnBrk="1" hangingPunct="1"/>
            <a:endParaRPr lang="en-US" altLang="ko-KR" i="1" dirty="0" smtClean="0">
              <a:solidFill>
                <a:schemeClr val="hlink"/>
              </a:solidFill>
            </a:endParaRPr>
          </a:p>
          <a:p>
            <a:pPr marL="365760" lvl="1" indent="0" eaLnBrk="1" hangingPunct="1">
              <a:buNone/>
            </a:pPr>
            <a:endParaRPr lang="en-US" altLang="ko-KR" i="1" dirty="0" smtClean="0">
              <a:solidFill>
                <a:schemeClr val="hlink"/>
              </a:solidFill>
            </a:endParaRPr>
          </a:p>
          <a:p>
            <a:pPr lvl="1" eaLnBrk="1" hangingPunct="1"/>
            <a:endParaRPr lang="en-US" altLang="ko-KR" i="1" dirty="0" smtClean="0">
              <a:solidFill>
                <a:schemeClr val="hlink"/>
              </a:solidFill>
            </a:endParaRPr>
          </a:p>
          <a:p>
            <a:pPr lvl="1" eaLnBrk="1" hangingPunct="1"/>
            <a:endParaRPr lang="en-US" altLang="ko-KR" i="1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ko-KR" dirty="0" smtClean="0"/>
              <a:t>Example 2:  </a:t>
            </a:r>
            <a:r>
              <a:rPr lang="en-US" altLang="ko-KR" i="1" dirty="0" smtClean="0">
                <a:solidFill>
                  <a:srgbClr val="002060"/>
                </a:solidFill>
              </a:rPr>
              <a:t>var4 = (var1 * 5) / (var2 – 3);</a:t>
            </a:r>
          </a:p>
          <a:p>
            <a:pPr lvl="1" eaLnBrk="1" hangingPunct="1"/>
            <a:endParaRPr lang="en-US" altLang="ko-KR" i="1" dirty="0" smtClean="0">
              <a:solidFill>
                <a:schemeClr val="hlink"/>
              </a:solidFill>
            </a:endParaRPr>
          </a:p>
          <a:p>
            <a:pPr marL="365760" lvl="1" indent="0" eaLnBrk="1" hangingPunct="1">
              <a:buNone/>
            </a:pPr>
            <a:endParaRPr lang="en-US" altLang="ko-KR" i="1" dirty="0">
              <a:solidFill>
                <a:schemeClr val="hlink"/>
              </a:solidFill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476375" y="2485851"/>
            <a:ext cx="60340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var1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add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var2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mul</a:t>
            </a:r>
            <a:r>
              <a:rPr lang="en-US" altLang="ko-KR" sz="1600" b="1" dirty="0">
                <a:solidFill>
                  <a:srgbClr val="002060"/>
                </a:solidFill>
              </a:rPr>
              <a:t> var3 			; EAX = EAX * var3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</a:rPr>
              <a:t>jc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tooBig</a:t>
            </a:r>
            <a:r>
              <a:rPr lang="en-US" altLang="ko-KR" sz="1600" b="1" dirty="0">
                <a:solidFill>
                  <a:srgbClr val="002060"/>
                </a:solidFill>
              </a:rPr>
              <a:t>			; unsigned overflow?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var4,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jmp</a:t>
            </a:r>
            <a:r>
              <a:rPr lang="en-US" altLang="ko-KR" sz="1600" b="1" dirty="0">
                <a:solidFill>
                  <a:srgbClr val="002060"/>
                </a:solidFill>
              </a:rPr>
              <a:t> next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tooBig</a:t>
            </a:r>
            <a:r>
              <a:rPr lang="en-US" altLang="ko-KR" sz="1600" b="1" dirty="0">
                <a:solidFill>
                  <a:srgbClr val="002060"/>
                </a:solidFill>
              </a:rPr>
              <a:t>:				; display error message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1476375" y="5009976"/>
            <a:ext cx="5795963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2060"/>
                </a:solidFill>
              </a:rPr>
              <a:t>  </a:t>
            </a:r>
            <a:r>
              <a:rPr lang="en-US" altLang="ko-KR" sz="1600" b="1">
                <a:solidFill>
                  <a:srgbClr val="002060"/>
                </a:solidFill>
              </a:rPr>
              <a:t>mov eax, var1			; left side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mov ebx, 5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mul ebx 			; EDX:EAX = product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mov ebx, var2			; right side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sub ebx, 3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div ebx				; final division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mov var4, eax</a:t>
            </a:r>
          </a:p>
        </p:txBody>
      </p:sp>
    </p:spTree>
    <p:extLst>
      <p:ext uri="{BB962C8B-B14F-4D97-AF65-F5344CB8AC3E}">
        <p14:creationId xmlns:p14="http://schemas.microsoft.com/office/powerpoint/2010/main" val="40647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53819868-6128-4D9F-B4EB-7BFC71EDB78A}" type="slidenum">
              <a:rPr kumimoji="0" lang="en-US" altLang="ko-KR" smtClean="0"/>
              <a:pPr eaLnBrk="1" hangingPunct="1"/>
              <a:t>36</a:t>
            </a:fld>
            <a:endParaRPr kumimoji="0" lang="en-US" altLang="ko-KR" smtClean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Multiplication and Division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체" pitchFamily="49" charset="-127"/>
              </a:rPr>
              <a:t>Implementing Arithmetic Expressions (cont.)</a:t>
            </a:r>
          </a:p>
          <a:p>
            <a:pPr lvl="1" eaLnBrk="1" hangingPunct="1"/>
            <a:r>
              <a:rPr lang="en-US" altLang="ko-KR" dirty="0" smtClean="0"/>
              <a:t>Example 3:  </a:t>
            </a:r>
            <a:r>
              <a:rPr lang="en-US" altLang="ko-KR" i="1" dirty="0" smtClean="0">
                <a:solidFill>
                  <a:srgbClr val="002060"/>
                </a:solidFill>
              </a:rPr>
              <a:t>var4 = (var1 * -5) / (-var2 % var3);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476375" y="2852936"/>
            <a:ext cx="69589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var2			; begin right side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neg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cdq</a:t>
            </a:r>
            <a:r>
              <a:rPr lang="en-US" altLang="ko-KR" sz="1600" b="1" dirty="0">
                <a:solidFill>
                  <a:srgbClr val="002060"/>
                </a:solidFill>
              </a:rPr>
              <a:t>	 			; sign-extend dividend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idiv</a:t>
            </a:r>
            <a:r>
              <a:rPr lang="en-US" altLang="ko-KR" sz="1600" b="1" dirty="0">
                <a:solidFill>
                  <a:srgbClr val="002060"/>
                </a:solidFill>
              </a:rPr>
              <a:t> var3		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	; </a:t>
            </a:r>
            <a:r>
              <a:rPr lang="en-US" altLang="ko-KR" sz="1600" b="1" dirty="0">
                <a:solidFill>
                  <a:srgbClr val="FF0000"/>
                </a:solidFill>
              </a:rPr>
              <a:t>EDX =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remainder (result of %)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			; EBX = right side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476375" y="4562673"/>
            <a:ext cx="58181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2060"/>
                </a:solidFill>
              </a:rPr>
              <a:t>  </a:t>
            </a:r>
            <a:r>
              <a:rPr lang="en-US" altLang="ko-KR" sz="1600" b="1">
                <a:solidFill>
                  <a:srgbClr val="002060"/>
                </a:solidFill>
              </a:rPr>
              <a:t>mov eax, -5			; begin left side </a:t>
            </a:r>
          </a:p>
          <a:p>
            <a:pPr eaLnBrk="1" hangingPunct="1"/>
            <a:r>
              <a:rPr lang="en-US" altLang="ko-KR" sz="1600" b="1">
                <a:solidFill>
                  <a:srgbClr val="002060"/>
                </a:solidFill>
              </a:rPr>
              <a:t>  imul var1			; EDX:EAX = left side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476375" y="5440561"/>
            <a:ext cx="5137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idiv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				; final division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var4,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			; quotient</a:t>
            </a:r>
          </a:p>
        </p:txBody>
      </p:sp>
    </p:spTree>
    <p:extLst>
      <p:ext uri="{BB962C8B-B14F-4D97-AF65-F5344CB8AC3E}">
        <p14:creationId xmlns:p14="http://schemas.microsoft.com/office/powerpoint/2010/main" val="41675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59AD929C-D32C-4250-B3B9-D259E7B9CA8D}" type="slidenum">
              <a:rPr kumimoji="0" lang="en-US" altLang="ko-KR" smtClean="0"/>
              <a:pPr eaLnBrk="1" hangingPunct="1"/>
              <a:t>37</a:t>
            </a:fld>
            <a:endParaRPr kumimoji="0" lang="en-US" altLang="ko-KR" smtClean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Extended Addition and Subtraction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84920"/>
            <a:ext cx="8686800" cy="5068416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ADC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(add with carry)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Instruction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adds both source </a:t>
            </a:r>
            <a:r>
              <a:rPr lang="en-US" altLang="ko-KR" sz="18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operand and Carry</a:t>
            </a:r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to the destination operand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Instruction formats are the same as for the MOV instructions</a:t>
            </a: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Example : add two 8-bit integers, producing a 16-bit sum in DL:AL</a:t>
            </a: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dirty="0"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Example : add two 32-bit integers, producing a 64-bit sum in EDX:EAX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066800" y="2662163"/>
            <a:ext cx="17446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/>
              <a:t>ADC  </a:t>
            </a:r>
            <a:r>
              <a:rPr lang="en-US" altLang="ko-KR" sz="1600" b="1" i="1" dirty="0" err="1"/>
              <a:t>reg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reg</a:t>
            </a:r>
            <a:endParaRPr lang="en-US" altLang="ko-KR" sz="1600" b="1" i="1" dirty="0"/>
          </a:p>
          <a:p>
            <a:pPr eaLnBrk="1" hangingPunct="1"/>
            <a:r>
              <a:rPr lang="en-US" altLang="ko-KR" sz="1600" b="1" dirty="0"/>
              <a:t>ADC  </a:t>
            </a:r>
            <a:r>
              <a:rPr lang="en-US" altLang="ko-KR" sz="1600" b="1" i="1" dirty="0" err="1"/>
              <a:t>mem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reg</a:t>
            </a:r>
            <a:endParaRPr lang="en-US" altLang="ko-KR" sz="1600" b="1" dirty="0"/>
          </a:p>
          <a:p>
            <a:pPr eaLnBrk="1" hangingPunct="1"/>
            <a:r>
              <a:rPr lang="en-US" altLang="ko-KR" sz="1600" b="1" dirty="0"/>
              <a:t>ADC  </a:t>
            </a:r>
            <a:r>
              <a:rPr lang="en-US" altLang="ko-KR" sz="1600" b="1" i="1" dirty="0" err="1"/>
              <a:t>reg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mem</a:t>
            </a:r>
            <a:endParaRPr lang="en-US" altLang="ko-KR" sz="1600" b="1" dirty="0"/>
          </a:p>
          <a:p>
            <a:pPr eaLnBrk="1" hangingPunct="1"/>
            <a:r>
              <a:rPr lang="en-US" altLang="ko-KR" sz="1600" b="1" dirty="0"/>
              <a:t>ADC  </a:t>
            </a:r>
            <a:r>
              <a:rPr lang="en-US" altLang="ko-KR" sz="1600" b="1" i="1" dirty="0" err="1"/>
              <a:t>mem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imm</a:t>
            </a:r>
            <a:endParaRPr lang="en-US" altLang="ko-KR" sz="1600" b="1" dirty="0"/>
          </a:p>
          <a:p>
            <a:pPr eaLnBrk="1" hangingPunct="1"/>
            <a:r>
              <a:rPr lang="en-US" altLang="ko-KR" sz="1600" b="1" dirty="0"/>
              <a:t>ADC  </a:t>
            </a:r>
            <a:r>
              <a:rPr lang="en-US" altLang="ko-KR" sz="1600" b="1" i="1" dirty="0" err="1"/>
              <a:t>reg</a:t>
            </a:r>
            <a:r>
              <a:rPr lang="en-US" altLang="ko-KR" sz="1600" b="1" i="1" dirty="0"/>
              <a:t>, </a:t>
            </a:r>
            <a:r>
              <a:rPr lang="en-US" altLang="ko-KR" sz="1600" b="1" i="1" dirty="0" err="1"/>
              <a:t>imm</a:t>
            </a:r>
            <a:endParaRPr lang="en-US" altLang="ko-KR" sz="1600" b="1" dirty="0"/>
          </a:p>
          <a:p>
            <a:pPr eaLnBrk="1" hangingPunct="1"/>
            <a:endParaRPr lang="en-US" altLang="ko-KR" sz="1600" b="1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71600" y="4293096"/>
            <a:ext cx="47148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dl, 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al, 0FFh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add al, 0FFh			; AL = FE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adc</a:t>
            </a:r>
            <a:r>
              <a:rPr lang="en-US" altLang="ko-KR" sz="1600" b="1" dirty="0">
                <a:solidFill>
                  <a:srgbClr val="002060"/>
                </a:solidFill>
              </a:rPr>
              <a:t> dl, 0			; DL = 01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71550" y="5671393"/>
            <a:ext cx="69373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0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0FFFFFFFFh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add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0FFFFFFFFh		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adc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0		 	; EDX:EAX: 00000001FFFFFFFEh</a:t>
            </a:r>
          </a:p>
        </p:txBody>
      </p:sp>
    </p:spTree>
    <p:extLst>
      <p:ext uri="{BB962C8B-B14F-4D97-AF65-F5344CB8AC3E}">
        <p14:creationId xmlns:p14="http://schemas.microsoft.com/office/powerpoint/2010/main" val="27933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CA81AF60-8914-4DEF-801C-2C18184D8C1E}" type="slidenum">
              <a:rPr kumimoji="0" lang="en-US" altLang="ko-KR" smtClean="0"/>
              <a:pPr eaLnBrk="1" hangingPunct="1"/>
              <a:t>38</a:t>
            </a:fld>
            <a:endParaRPr kumimoji="0" lang="en-US" altLang="ko-KR" smtClean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바탕" pitchFamily="18" charset="-127"/>
              </a:rPr>
              <a:t>Extended Addition and Subtraction</a:t>
            </a:r>
            <a:endParaRPr lang="en-US" altLang="ko-KR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144016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Extended Addition Example</a:t>
            </a:r>
          </a:p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Adds two integers of almost any size. It uses a loop to add each pair of </a:t>
            </a:r>
            <a:r>
              <a:rPr lang="en-US" altLang="ko-KR" dirty="0" err="1" smtClean="0">
                <a:solidFill>
                  <a:schemeClr val="tx1"/>
                </a:solidFill>
                <a:ea typeface="굴림" charset="-127"/>
              </a:rPr>
              <a:t>doublewords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, save the Carry flag, and include the carry with each subsequent pair of </a:t>
            </a:r>
            <a:r>
              <a:rPr lang="en-US" altLang="ko-KR" dirty="0" err="1" smtClean="0">
                <a:solidFill>
                  <a:schemeClr val="tx1"/>
                </a:solidFill>
                <a:ea typeface="굴림" charset="-127"/>
              </a:rPr>
              <a:t>doublewords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:</a:t>
            </a:r>
          </a:p>
        </p:txBody>
      </p:sp>
      <p:sp>
        <p:nvSpPr>
          <p:cNvPr id="33797" name="Text Box 20"/>
          <p:cNvSpPr txBox="1">
            <a:spLocks noChangeArrowheads="1"/>
          </p:cNvSpPr>
          <p:nvPr/>
        </p:nvSpPr>
        <p:spPr bwMode="auto">
          <a:xfrm>
            <a:off x="1375427" y="2636912"/>
            <a:ext cx="722902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Extended_Add</a:t>
            </a:r>
            <a:r>
              <a:rPr lang="en-US" altLang="ko-KR" sz="1600" b="1" dirty="0">
                <a:solidFill>
                  <a:srgbClr val="002060"/>
                </a:solidFill>
              </a:rPr>
              <a:t> PROC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pushad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clc</a:t>
            </a:r>
            <a:r>
              <a:rPr lang="en-US" altLang="ko-KR" sz="1600" b="1" dirty="0">
                <a:solidFill>
                  <a:srgbClr val="002060"/>
                </a:solidFill>
              </a:rPr>
              <a:t>				; clear the Carry flag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L1: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[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]	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	; </a:t>
            </a:r>
            <a:r>
              <a:rPr lang="en-US" altLang="ko-KR" sz="1600" b="1" dirty="0">
                <a:solidFill>
                  <a:srgbClr val="002060"/>
                </a:solidFill>
              </a:rPr>
              <a:t>get the first integer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adc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[</a:t>
            </a:r>
            <a:r>
              <a:rPr lang="en-US" altLang="ko-KR" sz="1600" b="1" dirty="0" err="1">
                <a:solidFill>
                  <a:srgbClr val="002060"/>
                </a:solidFill>
              </a:rPr>
              <a:t>edi</a:t>
            </a:r>
            <a:r>
              <a:rPr lang="en-US" altLang="ko-KR" sz="1600" b="1" dirty="0">
                <a:solidFill>
                  <a:srgbClr val="002060"/>
                </a:solidFill>
              </a:rPr>
              <a:t>]			; add the second integer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pushfd</a:t>
            </a:r>
            <a:r>
              <a:rPr lang="en-US" altLang="ko-KR" sz="1600" b="1" dirty="0">
                <a:solidFill>
                  <a:srgbClr val="002060"/>
                </a:solidFill>
              </a:rPr>
              <a:t> 			; save the Carry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flag</a:t>
            </a:r>
          </a:p>
          <a:p>
            <a:pPr eaLnBrk="1" hangingPunct="1"/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mov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[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ebx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],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eax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		; store partial sum</a:t>
            </a:r>
          </a:p>
          <a:p>
            <a:pPr eaLnBrk="1" hangingPunct="1"/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>
                <a:solidFill>
                  <a:srgbClr val="002060"/>
                </a:solidFill>
              </a:rPr>
              <a:t>add </a:t>
            </a:r>
            <a:r>
              <a:rPr lang="en-US" altLang="ko-KR" sz="1600" b="1" dirty="0" err="1">
                <a:solidFill>
                  <a:srgbClr val="002060"/>
                </a:solidFill>
              </a:rPr>
              <a:t>esi</a:t>
            </a:r>
            <a:r>
              <a:rPr lang="en-US" altLang="ko-KR" sz="1600" b="1" dirty="0">
                <a:solidFill>
                  <a:srgbClr val="002060"/>
                </a:solidFill>
              </a:rPr>
              <a:t>, 4			; advance all 3 pointers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add </a:t>
            </a:r>
            <a:r>
              <a:rPr lang="en-US" altLang="ko-KR" sz="1600" b="1" dirty="0" err="1">
                <a:solidFill>
                  <a:srgbClr val="002060"/>
                </a:solidFill>
              </a:rPr>
              <a:t>edi</a:t>
            </a:r>
            <a:r>
              <a:rPr lang="en-US" altLang="ko-KR" sz="1600" b="1" dirty="0">
                <a:solidFill>
                  <a:srgbClr val="002060"/>
                </a:solidFill>
              </a:rPr>
              <a:t>, 4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add 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, 4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popfd</a:t>
            </a:r>
            <a:r>
              <a:rPr lang="en-US" altLang="ko-KR" sz="1600" b="1" dirty="0">
                <a:solidFill>
                  <a:srgbClr val="002060"/>
                </a:solidFill>
              </a:rPr>
              <a:t>			; restore the Carry flag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loop L1			; repeat the loop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adc</a:t>
            </a:r>
            <a:r>
              <a:rPr lang="en-US" altLang="ko-KR" sz="1600" b="1" dirty="0">
                <a:solidFill>
                  <a:srgbClr val="002060"/>
                </a:solidFill>
              </a:rPr>
              <a:t> word </a:t>
            </a:r>
            <a:r>
              <a:rPr lang="en-US" altLang="ko-KR" sz="1600" b="1" dirty="0" err="1">
                <a:solidFill>
                  <a:srgbClr val="002060"/>
                </a:solidFill>
              </a:rPr>
              <a:t>ptr</a:t>
            </a:r>
            <a:r>
              <a:rPr lang="en-US" altLang="ko-KR" sz="1600" b="1" dirty="0">
                <a:solidFill>
                  <a:srgbClr val="002060"/>
                </a:solidFill>
              </a:rPr>
              <a:t> [</a:t>
            </a:r>
            <a:r>
              <a:rPr lang="en-US" altLang="ko-KR" sz="1600" b="1" dirty="0" err="1">
                <a:solidFill>
                  <a:srgbClr val="002060"/>
                </a:solidFill>
              </a:rPr>
              <a:t>ebx</a:t>
            </a:r>
            <a:r>
              <a:rPr lang="en-US" altLang="ko-KR" sz="1600" b="1" dirty="0">
                <a:solidFill>
                  <a:srgbClr val="002060"/>
                </a:solidFill>
              </a:rPr>
              <a:t>], 0		; add any leftover carry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popad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    ret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Extended_Add</a:t>
            </a:r>
            <a:r>
              <a:rPr lang="en-US" altLang="ko-KR" sz="1600" b="1" dirty="0">
                <a:solidFill>
                  <a:srgbClr val="002060"/>
                </a:solidFill>
              </a:rPr>
              <a:t> ENDP</a:t>
            </a:r>
          </a:p>
        </p:txBody>
      </p:sp>
    </p:spTree>
    <p:extLst>
      <p:ext uri="{BB962C8B-B14F-4D97-AF65-F5344CB8AC3E}">
        <p14:creationId xmlns:p14="http://schemas.microsoft.com/office/powerpoint/2010/main" val="7672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1650C01D-5722-44A6-AFDC-2915BE588F4A}" type="slidenum">
              <a:rPr kumimoji="0" lang="en-US" altLang="ko-KR" smtClean="0"/>
              <a:pPr eaLnBrk="1" hangingPunct="1"/>
              <a:t>39</a:t>
            </a:fld>
            <a:endParaRPr kumimoji="0" lang="en-US" altLang="ko-KR" smtClean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>
                <a:ea typeface="바탕" pitchFamily="18" charset="-127"/>
              </a:rPr>
              <a:t>Extended Addition and Subtraction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153400" cy="158417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SBB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(subtract with borrow)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Instruction</a:t>
            </a:r>
          </a:p>
          <a:p>
            <a:pPr lvl="1" eaLnBrk="1" hangingPunct="1"/>
            <a:r>
              <a:rPr lang="en-US" altLang="ko-KR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Subtracts both operand and Carry from a destination operand</a:t>
            </a:r>
          </a:p>
          <a:p>
            <a:pPr lvl="1" eaLnBrk="1" hangingPunct="1"/>
            <a:r>
              <a:rPr lang="en-US" altLang="ko-KR" b="1" dirty="0" smtClean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Operands are the same as for the ADC instruction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eaLnBrk="1" hangingPunct="1"/>
            <a:endParaRPr lang="en-US" altLang="ko-KR" dirty="0" smtClean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007604" y="2927846"/>
            <a:ext cx="39533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1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; </a:t>
            </a:r>
            <a:r>
              <a:rPr lang="en-US" altLang="ko-KR" sz="1600" b="1" dirty="0">
                <a:solidFill>
                  <a:srgbClr val="002060"/>
                </a:solidFill>
              </a:rPr>
              <a:t>upper half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0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; </a:t>
            </a:r>
            <a:r>
              <a:rPr lang="en-US" altLang="ko-KR" sz="1600" b="1" dirty="0">
                <a:solidFill>
                  <a:srgbClr val="002060"/>
                </a:solidFill>
              </a:rPr>
              <a:t>lower half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sub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1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; </a:t>
            </a:r>
            <a:r>
              <a:rPr lang="en-US" altLang="ko-KR" sz="1600" b="1" dirty="0">
                <a:solidFill>
                  <a:srgbClr val="002060"/>
                </a:solidFill>
              </a:rPr>
              <a:t>subtract 1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err="1">
                <a:solidFill>
                  <a:srgbClr val="002060"/>
                </a:solidFill>
              </a:rPr>
              <a:t>sbb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0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; </a:t>
            </a:r>
            <a:r>
              <a:rPr lang="en-US" altLang="ko-KR" sz="1600" b="1" dirty="0">
                <a:solidFill>
                  <a:srgbClr val="002060"/>
                </a:solidFill>
              </a:rPr>
              <a:t>subtract upper half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4293096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7824" y="429309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4941168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75856" y="4941168"/>
            <a:ext cx="165618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023828" y="5085184"/>
            <a:ext cx="180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5696" y="39957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EDX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400506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EAX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465313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EAX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48064" y="5013176"/>
            <a:ext cx="83520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28184" y="4949552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FFFFFFFF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4248" y="46615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EAX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0" y="4932457"/>
            <a:ext cx="1505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2060"/>
                </a:solidFill>
              </a:rPr>
              <a:t>sub </a:t>
            </a:r>
            <a:r>
              <a:rPr lang="en-US" altLang="ko-KR" sz="1600" b="1" dirty="0" err="1">
                <a:solidFill>
                  <a:srgbClr val="002060"/>
                </a:solidFill>
              </a:rPr>
              <a:t>eax</a:t>
            </a:r>
            <a:r>
              <a:rPr lang="en-US" altLang="ko-KR" sz="1600" b="1" dirty="0">
                <a:solidFill>
                  <a:srgbClr val="002060"/>
                </a:solidFill>
              </a:rPr>
              <a:t>, 1	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3427" y="5517232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 smtClean="0">
                <a:solidFill>
                  <a:srgbClr val="002060"/>
                </a:solidFill>
              </a:rPr>
              <a:t>sbb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edx</a:t>
            </a:r>
            <a:r>
              <a:rPr lang="en-US" altLang="ko-KR" sz="1600" b="1" dirty="0">
                <a:solidFill>
                  <a:srgbClr val="002060"/>
                </a:solidFill>
              </a:rPr>
              <a:t>, 0	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75856" y="5589240"/>
            <a:ext cx="1656184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023828" y="5733256"/>
            <a:ext cx="180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6386645" y="5658722"/>
            <a:ext cx="835206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80312" y="5597624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2527" y="529191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EDX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00092" y="5589240"/>
            <a:ext cx="46805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5112060" y="5733256"/>
            <a:ext cx="180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화살표 29"/>
          <p:cNvSpPr/>
          <p:nvPr/>
        </p:nvSpPr>
        <p:spPr>
          <a:xfrm rot="5400000">
            <a:off x="5359794" y="5283061"/>
            <a:ext cx="411745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59632" y="5598532"/>
            <a:ext cx="1656184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530120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EDX</a:t>
            </a:r>
            <a:endParaRPr lang="ko-KR" alt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585578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+mn-lt"/>
              </a:rPr>
              <a:t>CF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89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Shift and Rotate Instructions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Logical </a:t>
            </a:r>
            <a:r>
              <a:rPr lang="en-US" altLang="ko-KR" dirty="0" err="1">
                <a:ea typeface="굴림" charset="-127"/>
              </a:rPr>
              <a:t>vs</a:t>
            </a:r>
            <a:r>
              <a:rPr lang="en-US" altLang="ko-KR" dirty="0">
                <a:ea typeface="굴림" charset="-127"/>
              </a:rPr>
              <a:t> Arithmetic Shifts</a:t>
            </a:r>
          </a:p>
          <a:p>
            <a:r>
              <a:rPr lang="en-US" altLang="ko-KR" dirty="0" smtClean="0">
                <a:ea typeface="굴림" charset="-127"/>
              </a:rPr>
              <a:t>SHL and SHR </a:t>
            </a:r>
            <a:r>
              <a:rPr lang="en-US" altLang="ko-KR" dirty="0">
                <a:ea typeface="굴림" charset="-127"/>
              </a:rPr>
              <a:t>Instruction </a:t>
            </a:r>
          </a:p>
          <a:p>
            <a:r>
              <a:rPr lang="en-US" altLang="ko-KR" dirty="0" smtClean="0">
                <a:ea typeface="굴림" charset="-127"/>
              </a:rPr>
              <a:t>SAL </a:t>
            </a:r>
            <a:r>
              <a:rPr lang="en-US" altLang="ko-KR" dirty="0">
                <a:ea typeface="굴림" charset="-127"/>
              </a:rPr>
              <a:t>and SAR Instructions </a:t>
            </a:r>
          </a:p>
          <a:p>
            <a:r>
              <a:rPr lang="en-US" altLang="ko-KR" dirty="0" smtClean="0">
                <a:ea typeface="굴림" charset="-127"/>
              </a:rPr>
              <a:t>ROL and </a:t>
            </a:r>
            <a:r>
              <a:rPr lang="en-US" altLang="ko-KR" dirty="0">
                <a:ea typeface="굴림" charset="-127"/>
              </a:rPr>
              <a:t>ROR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Instruction </a:t>
            </a:r>
          </a:p>
          <a:p>
            <a:r>
              <a:rPr lang="en-US" altLang="ko-KR" dirty="0" smtClean="0">
                <a:ea typeface="굴림" charset="-127"/>
              </a:rPr>
              <a:t>RCL </a:t>
            </a:r>
            <a:r>
              <a:rPr lang="en-US" altLang="ko-KR" dirty="0">
                <a:ea typeface="굴림" charset="-127"/>
              </a:rPr>
              <a:t>and RCR Instructions </a:t>
            </a:r>
          </a:p>
          <a:p>
            <a:r>
              <a:rPr lang="en-US" altLang="ko-KR" dirty="0" smtClean="0">
                <a:ea typeface="굴림" charset="-127"/>
              </a:rPr>
              <a:t>SHLD and SHRD </a:t>
            </a:r>
            <a:r>
              <a:rPr lang="en-US" altLang="ko-KR" dirty="0">
                <a:ea typeface="굴림" charset="-127"/>
              </a:rPr>
              <a:t>Instructions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0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E813ABD-7F1B-492E-A132-04C12E849E19}" type="slidenum">
              <a:rPr kumimoji="0" lang="en-US" altLang="ko-KR" smtClean="0"/>
              <a:pPr eaLnBrk="1" hangingPunct="1"/>
              <a:t>40</a:t>
            </a:fld>
            <a:endParaRPr kumimoji="0" lang="en-US" altLang="ko-KR" smtClean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mtClean="0">
                <a:ea typeface="바탕" pitchFamily="18" charset="-127"/>
              </a:rPr>
              <a:t>ASCII and Packed Decimal Arithmetic</a:t>
            </a:r>
            <a:r>
              <a:rPr lang="en-US" altLang="ko-KR" smtClean="0"/>
              <a:t>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ASCII format and unpacked decimal format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Representation of number 3402 in :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7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AAA Instruction</a:t>
            </a:r>
            <a:r>
              <a:rPr lang="en-US" altLang="ko-KR" sz="20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18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AAA (ASCII adjust after addition): adjusts the binary result of an ADD or ADC instruction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6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676400" y="2882280"/>
            <a:ext cx="338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/>
              <a:t>Unpacked BCD(</a:t>
            </a:r>
            <a:r>
              <a:rPr lang="en-US" altLang="ko-KR" sz="1400" b="1" u="sng"/>
              <a:t>b</a:t>
            </a:r>
            <a:r>
              <a:rPr lang="en-US" altLang="ko-KR" sz="1400" b="1"/>
              <a:t>inary </a:t>
            </a:r>
            <a:r>
              <a:rPr lang="en-US" altLang="ko-KR" sz="1400" b="1" u="sng"/>
              <a:t>c</a:t>
            </a:r>
            <a:r>
              <a:rPr lang="en-US" altLang="ko-KR" sz="1400" b="1"/>
              <a:t>oded </a:t>
            </a:r>
            <a:r>
              <a:rPr lang="en-US" altLang="ko-KR" sz="1400" b="1" u="sng"/>
              <a:t>d</a:t>
            </a:r>
            <a:r>
              <a:rPr lang="en-US" altLang="ko-KR" sz="1400" b="1"/>
              <a:t>ecimal)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133600" y="23488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03</a:t>
            </a:r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2667000" y="23488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04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200400" y="23488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00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733800" y="23488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02</a:t>
            </a:r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2133600" y="32632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33</a:t>
            </a: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2667000" y="32632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34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3200400" y="32632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30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3733800" y="3263280"/>
            <a:ext cx="533400" cy="457200"/>
          </a:xfrm>
          <a:prstGeom prst="rect">
            <a:avLst/>
          </a:prstGeom>
          <a:gradFill rotWithShape="0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32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1219200" y="3872880"/>
            <a:ext cx="5057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/>
              <a:t>* ASCII arithmetic is slow, but can process large numbers</a:t>
            </a:r>
            <a:r>
              <a:rPr lang="en-US" altLang="ko-KR" sz="1400"/>
              <a:t>.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1300063" y="5229200"/>
            <a:ext cx="5864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ah,0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mov</a:t>
            </a:r>
            <a:r>
              <a:rPr lang="en-US" altLang="ko-KR" sz="1600" b="1" dirty="0">
                <a:solidFill>
                  <a:srgbClr val="002060"/>
                </a:solidFill>
              </a:rPr>
              <a:t> al,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8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; AX = 0038h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add al,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2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; AX = 006Ah</a:t>
            </a:r>
          </a:p>
          <a:p>
            <a:pPr eaLnBrk="1" hangingPunct="1"/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                          ; AX = 0100h (ASCII adjust result)</a:t>
            </a:r>
          </a:p>
          <a:p>
            <a:pPr eaLnBrk="1" hangingPunct="1"/>
            <a:r>
              <a:rPr lang="en-US" altLang="ko-KR" sz="1600" b="1" dirty="0">
                <a:solidFill>
                  <a:srgbClr val="002060"/>
                </a:solidFill>
              </a:rPr>
              <a:t>or ax,3030h               ; AX = 3130h = 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10</a:t>
            </a:r>
            <a:r>
              <a:rPr lang="en-US" altLang="ko-KR" sz="16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r>
              <a:rPr lang="en-US" altLang="ko-KR" sz="1600" b="1" dirty="0">
                <a:solidFill>
                  <a:srgbClr val="002060"/>
                </a:solidFill>
              </a:rPr>
              <a:t> (convert to ASCII)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073B505-45DF-4896-A3BD-3358C91A50C0}" type="slidenum">
              <a:rPr kumimoji="0" lang="en-US" altLang="ko-KR" smtClean="0"/>
              <a:pPr eaLnBrk="1" hangingPunct="1"/>
              <a:t>41</a:t>
            </a:fld>
            <a:endParaRPr kumimoji="0" lang="en-US" altLang="ko-K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/>
                <a:ea typeface="바탕" pitchFamily="18" charset="-127"/>
              </a:rPr>
              <a:t>ASCII and Packed Decimal Arithmetic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196752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AAS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(ASCII adjust after subtraction)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Instruction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adjusts the binary result of a </a:t>
            </a:r>
            <a:r>
              <a:rPr lang="en-US" altLang="ko-KR" sz="16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SUB or SBB</a:t>
            </a:r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instruction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only necessary when the subtraction generates</a:t>
            </a:r>
            <a:r>
              <a:rPr lang="en-US" altLang="ko-KR" sz="1600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a </a:t>
            </a:r>
            <a:r>
              <a:rPr lang="en-US" altLang="ko-KR" sz="1600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negative result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AAM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(ASCII adjust after multiplication)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Instruction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 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adjusts the binary result of a </a:t>
            </a:r>
            <a:r>
              <a:rPr lang="en-US" altLang="ko-KR" sz="16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MUL</a:t>
            </a:r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 instruction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multiplication must have been performed on unpacked decimal numbers</a:t>
            </a:r>
          </a:p>
          <a:p>
            <a:pPr lvl="1" eaLnBrk="1" hangingPunct="1"/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286000" y="2060848"/>
            <a:ext cx="403668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002060"/>
                </a:solidFill>
              </a:rPr>
              <a:t>.</a:t>
            </a:r>
            <a:r>
              <a:rPr lang="en-US" altLang="ko-KR" sz="1400" b="1" dirty="0">
                <a:solidFill>
                  <a:srgbClr val="002060"/>
                </a:solidFill>
              </a:rPr>
              <a:t>data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val1  BYTE </a:t>
            </a:r>
            <a:r>
              <a:rPr lang="en-US" altLang="ko-KR" sz="1400" b="1" dirty="0">
                <a:solidFill>
                  <a:srgbClr val="002060"/>
                </a:solidFill>
                <a:latin typeface="Times New Roman" pitchFamily="18" charset="0"/>
              </a:rPr>
              <a:t>‘</a:t>
            </a:r>
            <a:r>
              <a:rPr lang="en-US" altLang="ko-KR" sz="1400" b="1" dirty="0">
                <a:solidFill>
                  <a:srgbClr val="002060"/>
                </a:solidFill>
              </a:rPr>
              <a:t>8</a:t>
            </a:r>
            <a:r>
              <a:rPr lang="en-US" altLang="ko-KR" sz="14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val2  BYTE </a:t>
            </a:r>
            <a:r>
              <a:rPr lang="en-US" altLang="ko-KR" sz="1400" b="1" dirty="0">
                <a:solidFill>
                  <a:srgbClr val="002060"/>
                </a:solidFill>
                <a:latin typeface="Times New Roman" pitchFamily="18" charset="0"/>
              </a:rPr>
              <a:t>‘</a:t>
            </a:r>
            <a:r>
              <a:rPr lang="en-US" altLang="ko-KR" sz="1400" b="1" dirty="0">
                <a:solidFill>
                  <a:srgbClr val="002060"/>
                </a:solidFill>
              </a:rPr>
              <a:t>9</a:t>
            </a:r>
            <a:r>
              <a:rPr lang="en-US" altLang="ko-KR" sz="1400" b="1" dirty="0">
                <a:solidFill>
                  <a:srgbClr val="002060"/>
                </a:solidFill>
                <a:latin typeface="Times New Roman" pitchFamily="18" charset="0"/>
              </a:rPr>
              <a:t>’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ah,0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al, val1                 ; AX = 0038h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sub  al, val2                ; AX = 00FFh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aas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  ; AX = FF09h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pushf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; save the Carry flag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or  al,30h                    ; AX = FF39h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popf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 ; restore the Carry flag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268538" y="5284946"/>
            <a:ext cx="407996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ascVal</a:t>
            </a:r>
            <a:r>
              <a:rPr lang="en-US" altLang="ko-KR" sz="1400" b="1" dirty="0">
                <a:solidFill>
                  <a:srgbClr val="002060"/>
                </a:solidFill>
              </a:rPr>
              <a:t>  BYTE 05h, 06h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 </a:t>
            </a:r>
            <a:r>
              <a:rPr lang="en-US" altLang="ko-KR" sz="1400" b="1" dirty="0" err="1">
                <a:solidFill>
                  <a:srgbClr val="002060"/>
                </a:solidFill>
              </a:rPr>
              <a:t>bl,ascVal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; first operand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al,ascVal+1                  ; second operand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mul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</a:rPr>
              <a:t>bl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       ; AX = 001Eh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aam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          ; AX = 0300h</a:t>
            </a:r>
          </a:p>
        </p:txBody>
      </p:sp>
    </p:spTree>
    <p:extLst>
      <p:ext uri="{BB962C8B-B14F-4D97-AF65-F5344CB8AC3E}">
        <p14:creationId xmlns:p14="http://schemas.microsoft.com/office/powerpoint/2010/main" val="1455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C6DFA2E8-D2C1-4A8B-BEFF-7B35FF3AA9DF}" type="slidenum">
              <a:rPr kumimoji="0" lang="en-US" altLang="ko-KR" smtClean="0"/>
              <a:pPr eaLnBrk="1" hangingPunct="1"/>
              <a:t>42</a:t>
            </a:fld>
            <a:endParaRPr kumimoji="0" lang="en-US" altLang="ko-KR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/>
                <a:ea typeface="바탕" pitchFamily="18" charset="-127"/>
              </a:rPr>
              <a:t>ASCII and Packed Decimal Arithmetic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AAD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(ASCII adjust before division) </a:t>
            </a: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Instruction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adjusts the unpacked decimal dividend in AX before a division operation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0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Packed Decimal Integers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Packed decimal integers:  two decimal digits per byte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sz="1500" b="1" dirty="0" err="1" smtClean="0">
                <a:solidFill>
                  <a:srgbClr val="002060"/>
                </a:solidFill>
                <a:latin typeface="굴림" charset="-127"/>
                <a:ea typeface="굴림" charset="-127"/>
              </a:rPr>
              <a:t>packedBCD</a:t>
            </a:r>
            <a:r>
              <a:rPr lang="en-US" altLang="ko-KR" sz="1500" b="1" dirty="0" smtClean="0">
                <a:solidFill>
                  <a:srgbClr val="002060"/>
                </a:solidFill>
                <a:latin typeface="굴림" charset="-127"/>
                <a:ea typeface="굴림" charset="-127"/>
              </a:rPr>
              <a:t>	DWORD	12345678h</a:t>
            </a:r>
          </a:p>
          <a:p>
            <a:pPr lvl="1" eaLnBrk="1" hangingPunct="1"/>
            <a:r>
              <a:rPr lang="en-US" altLang="ko-KR" sz="16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Advantages of packed decimal numbers</a:t>
            </a:r>
          </a:p>
          <a:p>
            <a:pPr lvl="2" eaLnBrk="1" hangingPunct="1"/>
            <a:r>
              <a:rPr lang="en-US" altLang="ko-KR" sz="15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The numbers can have almost any number of significant digits. This makes it possible to perform calculations with a great deal of accuracy</a:t>
            </a:r>
          </a:p>
          <a:p>
            <a:pPr lvl="2" eaLnBrk="1" hangingPunct="1"/>
            <a:r>
              <a:rPr lang="en-US" altLang="ko-KR" sz="15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Conversion of packed decimal numbers to ASCII (and vice versa) is relatively fast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19200" y="502920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ko-KR" sz="2000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371600" y="2262351"/>
            <a:ext cx="330891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.data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quotient  BYTE ?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remainder  BYTE ?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.code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 ax,0307h             ; dividend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aad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   ; AX = 0025h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 bl,5                     ; divisor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div  </a:t>
            </a:r>
            <a:r>
              <a:rPr lang="en-US" altLang="ko-KR" sz="1400" b="1" dirty="0" err="1">
                <a:solidFill>
                  <a:srgbClr val="002060"/>
                </a:solidFill>
              </a:rPr>
              <a:t>bl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       ; AX = 0207h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</a:rPr>
              <a:t>quotient,al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</a:rPr>
              <a:t>remainder,ah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8B247931-6542-4B87-97A0-5974AE1EE8D7}" type="slidenum">
              <a:rPr kumimoji="0" lang="en-US" altLang="ko-KR" smtClean="0"/>
              <a:pPr eaLnBrk="1" hangingPunct="1"/>
              <a:t>43</a:t>
            </a:fld>
            <a:endParaRPr kumimoji="0" lang="en-US" altLang="ko-KR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/>
                <a:ea typeface="바탕" pitchFamily="18" charset="-127"/>
              </a:rPr>
              <a:t>ASCII and Packed Decimal Arithmetic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DAA (decimal adjust after addition) instruction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converts the binary result of an ADD or ADC instruction in AL to packed decimal format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331640" y="2564904"/>
            <a:ext cx="36776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mov</a:t>
            </a:r>
            <a:r>
              <a:rPr lang="en-US" altLang="ko-KR" sz="1400" b="1" dirty="0">
                <a:solidFill>
                  <a:srgbClr val="002060"/>
                </a:solidFill>
              </a:rPr>
              <a:t>  al,35h</a:t>
            </a:r>
          </a:p>
          <a:p>
            <a:pPr eaLnBrk="1" hangingPunct="1"/>
            <a:r>
              <a:rPr lang="en-US" altLang="ko-KR" sz="1400" b="1" dirty="0">
                <a:solidFill>
                  <a:srgbClr val="002060"/>
                </a:solidFill>
              </a:rPr>
              <a:t>add  al,48h        ; AL = 7Dh</a:t>
            </a:r>
          </a:p>
          <a:p>
            <a:pPr eaLnBrk="1" hangingPunct="1"/>
            <a:r>
              <a:rPr lang="en-US" altLang="ko-KR" sz="1400" b="1" dirty="0" err="1">
                <a:solidFill>
                  <a:srgbClr val="002060"/>
                </a:solidFill>
              </a:rPr>
              <a:t>daa</a:t>
            </a:r>
            <a:r>
              <a:rPr lang="en-US" altLang="ko-KR" sz="1400" b="1" dirty="0">
                <a:solidFill>
                  <a:srgbClr val="002060"/>
                </a:solidFill>
              </a:rPr>
              <a:t>                   ; AL = 83h (adjust result)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0825" y="3389709"/>
            <a:ext cx="48212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 dirty="0"/>
              <a:t>        EX:    TITLE   Packed Decimal EX</a:t>
            </a:r>
          </a:p>
          <a:p>
            <a:pPr eaLnBrk="1" hangingPunct="1"/>
            <a:r>
              <a:rPr lang="en-US" altLang="ko-KR" sz="1400" b="1" dirty="0"/>
              <a:t>	.data </a:t>
            </a:r>
          </a:p>
          <a:p>
            <a:pPr eaLnBrk="1" hangingPunct="1"/>
            <a:r>
              <a:rPr lang="en-US" altLang="ko-KR" sz="1400" b="1" dirty="0"/>
              <a:t>	packed_1  WORD 4535h</a:t>
            </a:r>
          </a:p>
          <a:p>
            <a:pPr eaLnBrk="1" hangingPunct="1"/>
            <a:r>
              <a:rPr lang="en-US" altLang="ko-KR" sz="1400" b="1" dirty="0"/>
              <a:t>	packed_2	WORD 7200h</a:t>
            </a:r>
          </a:p>
          <a:p>
            <a:pPr eaLnBrk="1" hangingPunct="1"/>
            <a:r>
              <a:rPr lang="en-US" altLang="ko-KR" sz="1400" b="1" dirty="0"/>
              <a:t>	sum	DWORD ?</a:t>
            </a:r>
          </a:p>
          <a:p>
            <a:pPr eaLnBrk="1" hangingPunct="1"/>
            <a:r>
              <a:rPr lang="en-US" altLang="ko-KR" sz="1400" b="1" dirty="0"/>
              <a:t>	.code</a:t>
            </a:r>
          </a:p>
          <a:p>
            <a:pPr eaLnBrk="1" hangingPunct="1"/>
            <a:r>
              <a:rPr lang="en-US" altLang="ko-KR" sz="1400" b="1" dirty="0"/>
              <a:t>	main </a:t>
            </a:r>
            <a:r>
              <a:rPr lang="en-US" altLang="ko-KR" sz="1400" b="1" dirty="0" err="1"/>
              <a:t>proc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;initialize sum and index</a:t>
            </a:r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sum,0</a:t>
            </a:r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esi,0</a:t>
            </a:r>
          </a:p>
          <a:p>
            <a:pPr eaLnBrk="1" hangingPunct="1"/>
            <a:r>
              <a:rPr lang="en-US" altLang="ko-KR" sz="1400" b="1" dirty="0"/>
              <a:t>	;add low bytes</a:t>
            </a:r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al,BYTE</a:t>
            </a:r>
            <a:r>
              <a:rPr lang="en-US" altLang="ko-KR" sz="1400" b="1" dirty="0"/>
              <a:t> PTR packed_1[</a:t>
            </a:r>
            <a:r>
              <a:rPr lang="en-US" altLang="ko-KR" sz="1400" b="1" dirty="0" err="1"/>
              <a:t>esi</a:t>
            </a:r>
            <a:r>
              <a:rPr lang="en-US" altLang="ko-KR" sz="1400" b="1" dirty="0"/>
              <a:t>]</a:t>
            </a:r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smtClean="0"/>
              <a:t>add  </a:t>
            </a:r>
            <a:r>
              <a:rPr lang="en-US" altLang="ko-KR" sz="1400" b="1" dirty="0" err="1"/>
              <a:t>al,BYTE</a:t>
            </a:r>
            <a:r>
              <a:rPr lang="en-US" altLang="ko-KR" sz="1400" b="1" dirty="0"/>
              <a:t> PTR packed_2[</a:t>
            </a:r>
            <a:r>
              <a:rPr lang="en-US" altLang="ko-KR" sz="1400" b="1" dirty="0" err="1"/>
              <a:t>esi</a:t>
            </a:r>
            <a:r>
              <a:rPr lang="en-US" altLang="ko-KR" sz="1400" b="1" dirty="0"/>
              <a:t>]</a:t>
            </a:r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err="1"/>
              <a:t>daa</a:t>
            </a:r>
            <a:endParaRPr lang="en-US" altLang="ko-KR" sz="1400" b="1" dirty="0"/>
          </a:p>
          <a:p>
            <a:pPr eaLnBrk="1" hangingPunct="1"/>
            <a:r>
              <a:rPr lang="en-US" altLang="ko-KR" sz="1400" b="1" dirty="0"/>
              <a:t>		</a:t>
            </a:r>
            <a:r>
              <a:rPr lang="en-US" altLang="ko-KR" sz="1400" b="1" dirty="0" err="1"/>
              <a:t>mov</a:t>
            </a:r>
            <a:r>
              <a:rPr lang="en-US" altLang="ko-KR" sz="1400" b="1" dirty="0"/>
              <a:t> BYTE PTR sum[</a:t>
            </a:r>
            <a:r>
              <a:rPr lang="en-US" altLang="ko-KR" sz="1400" b="1" dirty="0" err="1"/>
              <a:t>esi</a:t>
            </a:r>
            <a:r>
              <a:rPr lang="en-US" altLang="ko-KR" sz="1400" b="1" dirty="0"/>
              <a:t>],al</a:t>
            </a:r>
          </a:p>
          <a:p>
            <a:pPr eaLnBrk="1" hangingPunct="1"/>
            <a:r>
              <a:rPr lang="en-US" altLang="ko-KR" sz="1400" b="1" dirty="0"/>
              <a:t>	</a:t>
            </a:r>
            <a:endParaRPr lang="en-US" altLang="ko-KR" sz="1400" dirty="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932363" y="3532584"/>
            <a:ext cx="41036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/>
              <a:t>;add high bytes </a:t>
            </a:r>
          </a:p>
          <a:p>
            <a:pPr eaLnBrk="1" hangingPunct="1"/>
            <a:r>
              <a:rPr lang="en-US" altLang="ko-KR" sz="1400" b="1"/>
              <a:t>	inc esi</a:t>
            </a:r>
          </a:p>
          <a:p>
            <a:pPr eaLnBrk="1" hangingPunct="1"/>
            <a:r>
              <a:rPr lang="en-US" altLang="ko-KR" sz="1400" b="1"/>
              <a:t>	mov al,BYTE PTR packed_1[esi]</a:t>
            </a:r>
          </a:p>
          <a:p>
            <a:pPr eaLnBrk="1" hangingPunct="1"/>
            <a:r>
              <a:rPr lang="en-US" altLang="ko-KR" sz="1400" b="1"/>
              <a:t>	adc al,BYTE PTR packed_2[esi]</a:t>
            </a:r>
          </a:p>
          <a:p>
            <a:pPr eaLnBrk="1" hangingPunct="1"/>
            <a:r>
              <a:rPr lang="en-US" altLang="ko-KR" sz="1400" b="1"/>
              <a:t>	daa</a:t>
            </a:r>
          </a:p>
          <a:p>
            <a:pPr eaLnBrk="1" hangingPunct="1"/>
            <a:r>
              <a:rPr lang="en-US" altLang="ko-KR" sz="1400" b="1"/>
              <a:t> 	mov BYTE PTR sum[esi],al</a:t>
            </a:r>
          </a:p>
          <a:p>
            <a:pPr eaLnBrk="1" hangingPunct="1"/>
            <a:r>
              <a:rPr lang="en-US" altLang="ko-KR" sz="1400" b="1"/>
              <a:t>;add final carry</a:t>
            </a:r>
          </a:p>
          <a:p>
            <a:pPr eaLnBrk="1" hangingPunct="1"/>
            <a:r>
              <a:rPr lang="en-US" altLang="ko-KR" sz="1400" b="1"/>
              <a:t>	inc esi</a:t>
            </a:r>
          </a:p>
          <a:p>
            <a:pPr eaLnBrk="1" hangingPunct="1"/>
            <a:r>
              <a:rPr lang="en-US" altLang="ko-KR" sz="1400" b="1"/>
              <a:t>	mov al,0</a:t>
            </a:r>
          </a:p>
          <a:p>
            <a:pPr eaLnBrk="1" hangingPunct="1"/>
            <a:r>
              <a:rPr lang="en-US" altLang="ko-KR" sz="1400" b="1"/>
              <a:t>	adc al,0</a:t>
            </a:r>
          </a:p>
          <a:p>
            <a:pPr eaLnBrk="1" hangingPunct="1"/>
            <a:r>
              <a:rPr lang="en-US" altLang="ko-KR" sz="1400" b="1"/>
              <a:t>	mov BYTE PTR sum[esi],al</a:t>
            </a:r>
          </a:p>
          <a:p>
            <a:pPr eaLnBrk="1" hangingPunct="1"/>
            <a:r>
              <a:rPr lang="en-US" altLang="ko-KR" sz="1400" b="1"/>
              <a:t>	</a:t>
            </a:r>
            <a:r>
              <a:rPr lang="en-US" altLang="ko-KR" sz="1400" b="1">
                <a:latin typeface="Times New Roman" pitchFamily="18" charset="0"/>
              </a:rPr>
              <a:t>…</a:t>
            </a:r>
            <a:r>
              <a:rPr lang="en-US" altLang="ko-KR" sz="1400" b="1"/>
              <a:t>.</a:t>
            </a:r>
          </a:p>
          <a:p>
            <a:pPr eaLnBrk="1" hangingPunct="1"/>
            <a:r>
              <a:rPr lang="en-US" altLang="ko-KR" sz="1400" b="1"/>
              <a:t>	</a:t>
            </a:r>
            <a:r>
              <a:rPr lang="en-US" altLang="ko-KR" sz="1400" b="1">
                <a:latin typeface="Times New Roman" pitchFamily="18" charset="0"/>
              </a:rPr>
              <a:t>…</a:t>
            </a:r>
            <a:r>
              <a:rPr lang="en-US" altLang="ko-KR" sz="1400" b="1"/>
              <a:t>..	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163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475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8B247931-6542-4B87-97A0-5974AE1EE8D7}" type="slidenum">
              <a:rPr kumimoji="0" lang="en-US" altLang="ko-KR" smtClean="0"/>
              <a:pPr eaLnBrk="1" hangingPunct="1"/>
              <a:t>44</a:t>
            </a:fld>
            <a:endParaRPr kumimoji="0" lang="en-US" altLang="ko-KR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/>
                <a:ea typeface="바탕" pitchFamily="18" charset="-127"/>
              </a:rPr>
              <a:t>ASCII and Packed Decimal Arithmetic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700808"/>
            <a:ext cx="8153400" cy="4207768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sz="2200" dirty="0">
                <a:latin typeface="Trebuchet MS" pitchFamily="34" charset="0"/>
              </a:rPr>
              <a:t>DAS (decimal adjust after subtraction) instruction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95000"/>
            </a:pPr>
            <a:r>
              <a:rPr lang="en-US" altLang="ko-KR" b="1" dirty="0"/>
              <a:t>converts the binary result of a SUB or SBB instruction in AL to packed decimal format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476374" y="3789040"/>
            <a:ext cx="558518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 bl,48h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 al,85h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</a:rPr>
              <a:t>sub  </a:t>
            </a:r>
            <a:r>
              <a:rPr lang="en-US" altLang="ko-KR" sz="2000" b="1" dirty="0" err="1">
                <a:solidFill>
                  <a:srgbClr val="002060"/>
                </a:solidFill>
              </a:rPr>
              <a:t>al,bl</a:t>
            </a:r>
            <a:r>
              <a:rPr lang="en-US" altLang="ko-KR" sz="2000" b="1" dirty="0">
                <a:solidFill>
                  <a:srgbClr val="002060"/>
                </a:solidFill>
              </a:rPr>
              <a:t>             ; AL = 3Dh</a:t>
            </a:r>
          </a:p>
          <a:p>
            <a:pPr eaLnBrk="1" hangingPunct="1"/>
            <a:r>
              <a:rPr lang="en-US" altLang="ko-KR" sz="2000" b="1" dirty="0">
                <a:solidFill>
                  <a:srgbClr val="002060"/>
                </a:solidFill>
              </a:rPr>
              <a:t>das                     ; AL = 37h (adjusted result)</a:t>
            </a:r>
          </a:p>
        </p:txBody>
      </p:sp>
    </p:spTree>
    <p:extLst>
      <p:ext uri="{BB962C8B-B14F-4D97-AF65-F5344CB8AC3E}">
        <p14:creationId xmlns:p14="http://schemas.microsoft.com/office/powerpoint/2010/main" val="38774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ko-KR" smtClean="0"/>
              <a:t>CS1-</a:t>
            </a:r>
            <a:fld id="{5C620FBE-3512-43D7-935F-CED7E7D2935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charset="-127"/>
              </a:rPr>
              <a:t>Shift and rotate instructions are some of the best tools of assembly language</a:t>
            </a:r>
          </a:p>
          <a:p>
            <a:pPr lvl="1"/>
            <a:r>
              <a:rPr lang="en-US" altLang="ko-KR" dirty="0">
                <a:ea typeface="굴림" charset="-127"/>
              </a:rPr>
              <a:t>finer control than in high-level languages</a:t>
            </a:r>
          </a:p>
          <a:p>
            <a:pPr lvl="1"/>
            <a:r>
              <a:rPr lang="en-US" altLang="ko-KR" dirty="0">
                <a:ea typeface="굴림" charset="-127"/>
              </a:rPr>
              <a:t>SHL, SHR, SAR, ROL, ROR, RCL, RCR</a:t>
            </a:r>
          </a:p>
          <a:p>
            <a:r>
              <a:rPr lang="en-US" altLang="ko-KR" dirty="0">
                <a:ea typeface="굴림" charset="-127"/>
              </a:rPr>
              <a:t>MUL and DIV – integer operations</a:t>
            </a:r>
          </a:p>
          <a:p>
            <a:pPr lvl="1"/>
            <a:r>
              <a:rPr lang="en-US" altLang="ko-KR" dirty="0">
                <a:ea typeface="굴림" charset="-127"/>
              </a:rPr>
              <a:t>close relatives of SHL and SHR</a:t>
            </a:r>
          </a:p>
          <a:p>
            <a:pPr lvl="1"/>
            <a:r>
              <a:rPr lang="en-US" altLang="ko-KR" dirty="0">
                <a:ea typeface="굴림" charset="-127"/>
              </a:rPr>
              <a:t>CBW, CDQ, CWD: preparation for division</a:t>
            </a:r>
          </a:p>
          <a:p>
            <a:r>
              <a:rPr lang="en-US" altLang="ko-KR" dirty="0">
                <a:ea typeface="굴림" charset="-127"/>
              </a:rPr>
              <a:t>Extended precision arithmetic: ADC, SBB</a:t>
            </a:r>
          </a:p>
          <a:p>
            <a:r>
              <a:rPr lang="en-US" altLang="ko-KR" dirty="0">
                <a:ea typeface="굴림" charset="-127"/>
              </a:rPr>
              <a:t>ASCII decimal operations (AAA, AAS, AAM, AAD)</a:t>
            </a:r>
          </a:p>
          <a:p>
            <a:r>
              <a:rPr lang="en-US" altLang="ko-KR" dirty="0">
                <a:ea typeface="굴림" charset="-127"/>
              </a:rPr>
              <a:t>Packed decimal operations (DAA, DAS)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23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A7ADB552-5EE4-4238-BA5C-E3AE6B2E39B0}" type="slidenum">
              <a:rPr kumimoji="0" lang="en-US" altLang="ko-KR" smtClean="0"/>
              <a:pPr eaLnBrk="1" hangingPunct="1"/>
              <a:t>5</a:t>
            </a:fld>
            <a:endParaRPr kumimoji="0" lang="en-US" altLang="ko-KR" smtClean="0"/>
          </a:p>
        </p:txBody>
      </p:sp>
      <p:sp>
        <p:nvSpPr>
          <p:cNvPr id="7272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Shift and Rotate Instructions</a:t>
            </a:r>
            <a:endParaRPr lang="en-US" altLang="ko-KR" b="0" smtClean="0">
              <a:ea typeface="바탕" pitchFamily="18" charset="-127"/>
            </a:endParaRPr>
          </a:p>
        </p:txBody>
      </p:sp>
      <p:sp>
        <p:nvSpPr>
          <p:cNvPr id="51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04800" y="1502296"/>
            <a:ext cx="8534400" cy="30068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ea typeface="바탕" pitchFamily="18" charset="-127"/>
              </a:rPr>
              <a:t>Strongly related to multiplication and division</a:t>
            </a:r>
          </a:p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ea typeface="바탕" pitchFamily="18" charset="-127"/>
              </a:rPr>
              <a:t>Not available in high level language</a:t>
            </a:r>
          </a:p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ea typeface="바탕" pitchFamily="18" charset="-127"/>
              </a:rPr>
              <a:t>SHL/R, SAL/R, ROL/R, RCL/R, SHLD/RD</a:t>
            </a:r>
          </a:p>
          <a:p>
            <a:pPr eaLnBrk="1" hangingPunct="1"/>
            <a:r>
              <a:rPr lang="en-US" altLang="ko-KR" sz="2400" u="sng" dirty="0" smtClean="0">
                <a:solidFill>
                  <a:schemeClr val="tx1"/>
                </a:solidFill>
                <a:ea typeface="바탕" pitchFamily="18" charset="-127"/>
              </a:rPr>
              <a:t>Logical Shifts versus Arithmetic Shifts</a:t>
            </a: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ea typeface="바탕" pitchFamily="18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674813" y="3546475"/>
            <a:ext cx="5257800" cy="3198813"/>
            <a:chOff x="1763713" y="3235325"/>
            <a:chExt cx="5257800" cy="3198813"/>
          </a:xfrm>
        </p:grpSpPr>
        <p:sp>
          <p:nvSpPr>
            <p:cNvPr id="107" name="Rectangle 25"/>
            <p:cNvSpPr>
              <a:spLocks noChangeArrowheads="1"/>
            </p:cNvSpPr>
            <p:nvPr/>
          </p:nvSpPr>
          <p:spPr bwMode="auto">
            <a:xfrm>
              <a:off x="2449513" y="3235325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29067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27"/>
            <p:cNvSpPr>
              <a:spLocks noChangeShapeType="1"/>
            </p:cNvSpPr>
            <p:nvPr/>
          </p:nvSpPr>
          <p:spPr bwMode="auto">
            <a:xfrm>
              <a:off x="33639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Line 28"/>
            <p:cNvSpPr>
              <a:spLocks noChangeShapeType="1"/>
            </p:cNvSpPr>
            <p:nvPr/>
          </p:nvSpPr>
          <p:spPr bwMode="auto">
            <a:xfrm>
              <a:off x="38211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42783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30"/>
            <p:cNvSpPr>
              <a:spLocks noChangeShapeType="1"/>
            </p:cNvSpPr>
            <p:nvPr/>
          </p:nvSpPr>
          <p:spPr bwMode="auto">
            <a:xfrm>
              <a:off x="56499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>
              <a:off x="47355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>
              <a:off x="5192713" y="3235325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6488113" y="3235325"/>
              <a:ext cx="381000" cy="381000"/>
            </a:xfrm>
            <a:prstGeom prst="rect">
              <a:avLst/>
            </a:prstGeom>
            <a:noFill/>
            <a:ln w="28575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954713" y="3463925"/>
              <a:ext cx="5334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1763713" y="3257550"/>
              <a:ext cx="298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0</a:t>
              </a:r>
            </a:p>
          </p:txBody>
        </p:sp>
        <p:sp>
          <p:nvSpPr>
            <p:cNvPr id="118" name="Text Box 36"/>
            <p:cNvSpPr txBox="1">
              <a:spLocks noChangeArrowheads="1"/>
            </p:cNvSpPr>
            <p:nvPr/>
          </p:nvSpPr>
          <p:spPr bwMode="auto">
            <a:xfrm>
              <a:off x="6488113" y="3616325"/>
              <a:ext cx="3476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119" name="Line 37"/>
            <p:cNvSpPr>
              <a:spLocks noChangeShapeType="1"/>
            </p:cNvSpPr>
            <p:nvPr/>
          </p:nvSpPr>
          <p:spPr bwMode="auto">
            <a:xfrm>
              <a:off x="26781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31353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Line 39"/>
            <p:cNvSpPr>
              <a:spLocks noChangeShapeType="1"/>
            </p:cNvSpPr>
            <p:nvPr/>
          </p:nvSpPr>
          <p:spPr bwMode="auto">
            <a:xfrm>
              <a:off x="35925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>
              <a:off x="41259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41"/>
            <p:cNvSpPr>
              <a:spLocks noChangeShapeType="1"/>
            </p:cNvSpPr>
            <p:nvPr/>
          </p:nvSpPr>
          <p:spPr bwMode="auto">
            <a:xfrm>
              <a:off x="45831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>
              <a:off x="50403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43"/>
            <p:cNvSpPr>
              <a:spLocks noChangeShapeType="1"/>
            </p:cNvSpPr>
            <p:nvPr/>
          </p:nvSpPr>
          <p:spPr bwMode="auto">
            <a:xfrm>
              <a:off x="5497513" y="3463925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>
              <a:off x="2144713" y="3463925"/>
              <a:ext cx="4572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436813" y="4830763"/>
              <a:ext cx="3657600" cy="381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Line 46"/>
            <p:cNvSpPr>
              <a:spLocks noChangeShapeType="1"/>
            </p:cNvSpPr>
            <p:nvPr/>
          </p:nvSpPr>
          <p:spPr bwMode="auto">
            <a:xfrm>
              <a:off x="28940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47"/>
            <p:cNvSpPr>
              <a:spLocks noChangeShapeType="1"/>
            </p:cNvSpPr>
            <p:nvPr/>
          </p:nvSpPr>
          <p:spPr bwMode="auto">
            <a:xfrm>
              <a:off x="33512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48"/>
            <p:cNvSpPr>
              <a:spLocks noChangeShapeType="1"/>
            </p:cNvSpPr>
            <p:nvPr/>
          </p:nvSpPr>
          <p:spPr bwMode="auto">
            <a:xfrm>
              <a:off x="38084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49"/>
            <p:cNvSpPr>
              <a:spLocks noChangeShapeType="1"/>
            </p:cNvSpPr>
            <p:nvPr/>
          </p:nvSpPr>
          <p:spPr bwMode="auto">
            <a:xfrm>
              <a:off x="42656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50"/>
            <p:cNvSpPr>
              <a:spLocks noChangeShapeType="1"/>
            </p:cNvSpPr>
            <p:nvPr/>
          </p:nvSpPr>
          <p:spPr bwMode="auto">
            <a:xfrm>
              <a:off x="56372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51"/>
            <p:cNvSpPr>
              <a:spLocks noChangeShapeType="1"/>
            </p:cNvSpPr>
            <p:nvPr/>
          </p:nvSpPr>
          <p:spPr bwMode="auto">
            <a:xfrm>
              <a:off x="47228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52"/>
            <p:cNvSpPr>
              <a:spLocks noChangeShapeType="1"/>
            </p:cNvSpPr>
            <p:nvPr/>
          </p:nvSpPr>
          <p:spPr bwMode="auto">
            <a:xfrm>
              <a:off x="5180013" y="4830763"/>
              <a:ext cx="1587" cy="3810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6475413" y="4830763"/>
              <a:ext cx="381000" cy="381000"/>
            </a:xfrm>
            <a:prstGeom prst="rect">
              <a:avLst/>
            </a:prstGeom>
            <a:noFill/>
            <a:ln w="28575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54"/>
            <p:cNvSpPr>
              <a:spLocks noChangeShapeType="1"/>
            </p:cNvSpPr>
            <p:nvPr/>
          </p:nvSpPr>
          <p:spPr bwMode="auto">
            <a:xfrm>
              <a:off x="5942013" y="5059363"/>
              <a:ext cx="5334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Text Box 55"/>
            <p:cNvSpPr txBox="1">
              <a:spLocks noChangeArrowheads="1"/>
            </p:cNvSpPr>
            <p:nvPr/>
          </p:nvSpPr>
          <p:spPr bwMode="auto">
            <a:xfrm>
              <a:off x="6475413" y="5211763"/>
              <a:ext cx="3476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138" name="Line 56"/>
            <p:cNvSpPr>
              <a:spLocks noChangeShapeType="1"/>
            </p:cNvSpPr>
            <p:nvPr/>
          </p:nvSpPr>
          <p:spPr bwMode="auto">
            <a:xfrm>
              <a:off x="26654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57"/>
            <p:cNvSpPr>
              <a:spLocks noChangeShapeType="1"/>
            </p:cNvSpPr>
            <p:nvPr/>
          </p:nvSpPr>
          <p:spPr bwMode="auto">
            <a:xfrm>
              <a:off x="31226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58"/>
            <p:cNvSpPr>
              <a:spLocks noChangeShapeType="1"/>
            </p:cNvSpPr>
            <p:nvPr/>
          </p:nvSpPr>
          <p:spPr bwMode="auto">
            <a:xfrm>
              <a:off x="35798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1132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60"/>
            <p:cNvSpPr>
              <a:spLocks noChangeShapeType="1"/>
            </p:cNvSpPr>
            <p:nvPr/>
          </p:nvSpPr>
          <p:spPr bwMode="auto">
            <a:xfrm>
              <a:off x="45704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Line 61"/>
            <p:cNvSpPr>
              <a:spLocks noChangeShapeType="1"/>
            </p:cNvSpPr>
            <p:nvPr/>
          </p:nvSpPr>
          <p:spPr bwMode="auto">
            <a:xfrm>
              <a:off x="50276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>
              <a:off x="5484813" y="5059363"/>
              <a:ext cx="3810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>
              <a:off x="1979613" y="5059363"/>
              <a:ext cx="6096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64"/>
            <p:cNvSpPr>
              <a:spLocks noChangeShapeType="1"/>
            </p:cNvSpPr>
            <p:nvPr/>
          </p:nvSpPr>
          <p:spPr bwMode="auto">
            <a:xfrm>
              <a:off x="2665413" y="5059363"/>
              <a:ext cx="0" cy="4572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Line 65"/>
            <p:cNvSpPr>
              <a:spLocks noChangeShapeType="1"/>
            </p:cNvSpPr>
            <p:nvPr/>
          </p:nvSpPr>
          <p:spPr bwMode="auto">
            <a:xfrm flipH="1">
              <a:off x="1979613" y="5516563"/>
              <a:ext cx="685800" cy="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66"/>
            <p:cNvSpPr>
              <a:spLocks noChangeShapeType="1"/>
            </p:cNvSpPr>
            <p:nvPr/>
          </p:nvSpPr>
          <p:spPr bwMode="auto">
            <a:xfrm flipV="1">
              <a:off x="1979613" y="5059363"/>
              <a:ext cx="0" cy="457200"/>
            </a:xfrm>
            <a:prstGeom prst="line">
              <a:avLst/>
            </a:prstGeom>
            <a:noFill/>
            <a:ln w="28575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Text Box 67"/>
            <p:cNvSpPr txBox="1">
              <a:spLocks noChangeArrowheads="1"/>
            </p:cNvSpPr>
            <p:nvPr/>
          </p:nvSpPr>
          <p:spPr bwMode="auto">
            <a:xfrm>
              <a:off x="2411413" y="3789363"/>
              <a:ext cx="4103687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Logical Shift:  1100111</a:t>
              </a: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1</a:t>
              </a: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 -&gt;  1 (</a:t>
              </a:r>
              <a:r>
                <a:rPr kumimoji="1" lang="en-US" altLang="ko-KR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cf</a:t>
              </a: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                0-&gt; </a:t>
              </a: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0</a:t>
              </a:r>
              <a:r>
                <a:rPr kumimoji="1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1100111</a:t>
              </a:r>
            </a:p>
          </p:txBody>
        </p:sp>
        <p:sp>
          <p:nvSpPr>
            <p:cNvPr id="150" name="Text Box 68"/>
            <p:cNvSpPr txBox="1">
              <a:spLocks noChangeArrowheads="1"/>
            </p:cNvSpPr>
            <p:nvPr/>
          </p:nvSpPr>
          <p:spPr bwMode="auto">
            <a:xfrm>
              <a:off x="2268538" y="5654675"/>
              <a:ext cx="4752975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Arithmetic shift:  11001111 -&gt; 1 (cf)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Trebuchet MS" pitchFamily="34" charset="0"/>
                  <a:ea typeface="굴림" charset="-127"/>
                </a:rPr>
                <a:t>                           111100111</a:t>
              </a:r>
            </a:p>
          </p:txBody>
        </p:sp>
        <p:sp>
          <p:nvSpPr>
            <p:cNvPr id="151" name="Line 69"/>
            <p:cNvSpPr>
              <a:spLocks noChangeShapeType="1"/>
            </p:cNvSpPr>
            <p:nvPr/>
          </p:nvSpPr>
          <p:spPr bwMode="auto">
            <a:xfrm>
              <a:off x="4067175" y="4076700"/>
              <a:ext cx="73025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70"/>
            <p:cNvSpPr>
              <a:spLocks noChangeShapeType="1"/>
            </p:cNvSpPr>
            <p:nvPr/>
          </p:nvSpPr>
          <p:spPr bwMode="auto">
            <a:xfrm>
              <a:off x="4211638" y="4076700"/>
              <a:ext cx="73025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Line 71"/>
            <p:cNvSpPr>
              <a:spLocks noChangeShapeType="1"/>
            </p:cNvSpPr>
            <p:nvPr/>
          </p:nvSpPr>
          <p:spPr bwMode="auto">
            <a:xfrm>
              <a:off x="4787900" y="4076700"/>
              <a:ext cx="73025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Line 72"/>
            <p:cNvSpPr>
              <a:spLocks noChangeShapeType="1"/>
            </p:cNvSpPr>
            <p:nvPr/>
          </p:nvSpPr>
          <p:spPr bwMode="auto">
            <a:xfrm>
              <a:off x="4284663" y="5949950"/>
              <a:ext cx="73025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73"/>
            <p:cNvSpPr>
              <a:spLocks noChangeShapeType="1"/>
            </p:cNvSpPr>
            <p:nvPr/>
          </p:nvSpPr>
          <p:spPr bwMode="auto">
            <a:xfrm>
              <a:off x="4427538" y="5949950"/>
              <a:ext cx="73025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Line 74"/>
            <p:cNvSpPr>
              <a:spLocks noChangeShapeType="1"/>
            </p:cNvSpPr>
            <p:nvPr/>
          </p:nvSpPr>
          <p:spPr bwMode="auto">
            <a:xfrm>
              <a:off x="4211638" y="5949950"/>
              <a:ext cx="0" cy="215900"/>
            </a:xfrm>
            <a:prstGeom prst="line">
              <a:avLst/>
            </a:prstGeom>
            <a:noFill/>
            <a:ln w="9525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8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00AC3113-9B1B-43C7-A1B1-9FFD9BC44DA3}" type="slidenum">
              <a:rPr kumimoji="0" lang="en-US" altLang="ko-KR" smtClean="0"/>
              <a:pPr eaLnBrk="1" hangingPunct="1"/>
              <a:t>6</a:t>
            </a:fld>
            <a:endParaRPr kumimoji="0" lang="en-US" altLang="ko-KR" smtClean="0"/>
          </a:p>
        </p:txBody>
      </p:sp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Shift and Rotate Instructions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SHL Instruction</a:t>
            </a:r>
          </a:p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shifts each bit in a destination operand to the left,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    </a:t>
            </a:r>
            <a:r>
              <a:rPr lang="en-US" altLang="ko-KR" u="sng" dirty="0" smtClean="0">
                <a:solidFill>
                  <a:schemeClr val="tx1"/>
                </a:solidFill>
                <a:ea typeface="바탕" pitchFamily="18" charset="-127"/>
              </a:rPr>
              <a:t>filling the lowest bit with 0</a:t>
            </a:r>
          </a:p>
          <a:p>
            <a:pPr lvl="1" eaLnBrk="1" hangingPunct="1"/>
            <a:endParaRPr lang="en-US" altLang="ko-KR" u="sng" dirty="0" smtClean="0">
              <a:solidFill>
                <a:schemeClr val="tx1"/>
              </a:solidFill>
              <a:ea typeface="바탕" pitchFamily="18" charset="-127"/>
            </a:endParaRPr>
          </a:p>
          <a:p>
            <a:pPr marL="365760" lvl="1" indent="0" eaLnBrk="1" hangingPunct="1">
              <a:buNone/>
            </a:pPr>
            <a:endParaRPr lang="en-US" altLang="ko-KR" u="sng" dirty="0">
              <a:ea typeface="바탕" pitchFamily="18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Instruction Format</a:t>
            </a:r>
            <a:r>
              <a:rPr lang="en-US" altLang="ko-KR" sz="2400" dirty="0" smtClean="0">
                <a:solidFill>
                  <a:schemeClr val="tx1"/>
                </a:solidFill>
                <a:ea typeface="바탕" pitchFamily="18" charset="-127"/>
              </a:rPr>
              <a:t> </a:t>
            </a: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Type of operands</a:t>
            </a: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6169" name="Text Box 1049"/>
          <p:cNvSpPr txBox="1">
            <a:spLocks noChangeArrowheads="1"/>
          </p:cNvSpPr>
          <p:nvPr/>
        </p:nvSpPr>
        <p:spPr bwMode="auto">
          <a:xfrm>
            <a:off x="1787525" y="4541044"/>
            <a:ext cx="258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/>
              <a:t>SHL </a:t>
            </a:r>
            <a:r>
              <a:rPr lang="en-US" altLang="ko-KR" sz="1800" b="1" i="1" dirty="0"/>
              <a:t>destination, count</a:t>
            </a:r>
            <a:endParaRPr lang="en-US" altLang="ko-KR" sz="1800" b="1" dirty="0"/>
          </a:p>
        </p:txBody>
      </p:sp>
      <p:sp>
        <p:nvSpPr>
          <p:cNvPr id="6170" name="Text Box 1052"/>
          <p:cNvSpPr txBox="1">
            <a:spLocks noChangeArrowheads="1"/>
          </p:cNvSpPr>
          <p:nvPr/>
        </p:nvSpPr>
        <p:spPr bwMode="auto">
          <a:xfrm>
            <a:off x="1752600" y="5517232"/>
            <a:ext cx="26273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 dirty="0"/>
              <a:t>SHL </a:t>
            </a:r>
            <a:r>
              <a:rPr lang="en-US" altLang="ko-KR" sz="1800" b="1" i="1" dirty="0" err="1"/>
              <a:t>reg</a:t>
            </a:r>
            <a:r>
              <a:rPr lang="en-US" altLang="ko-KR" sz="1800" b="1" i="1" dirty="0"/>
              <a:t>, imm8</a:t>
            </a:r>
          </a:p>
          <a:p>
            <a:pPr eaLnBrk="1" hangingPunct="1"/>
            <a:r>
              <a:rPr lang="en-US" altLang="ko-KR" sz="1800" b="1" dirty="0"/>
              <a:t>SHL </a:t>
            </a:r>
            <a:r>
              <a:rPr lang="en-US" altLang="ko-KR" sz="1800" b="1" i="1" dirty="0" err="1"/>
              <a:t>mem</a:t>
            </a:r>
            <a:r>
              <a:rPr lang="en-US" altLang="ko-KR" sz="1800" b="1" i="1" dirty="0"/>
              <a:t>, imm8</a:t>
            </a:r>
          </a:p>
          <a:p>
            <a:pPr eaLnBrk="1" hangingPunct="1"/>
            <a:r>
              <a:rPr lang="en-US" altLang="ko-KR" sz="1800" b="1" dirty="0"/>
              <a:t>SHL </a:t>
            </a:r>
            <a:r>
              <a:rPr lang="en-US" altLang="ko-KR" sz="1800" b="1" i="1" dirty="0" err="1"/>
              <a:t>reg</a:t>
            </a:r>
            <a:r>
              <a:rPr lang="en-US" altLang="ko-KR" sz="1800" b="1" i="1" dirty="0"/>
              <a:t>, CL</a:t>
            </a:r>
          </a:p>
          <a:p>
            <a:pPr eaLnBrk="1" hangingPunct="1"/>
            <a:r>
              <a:rPr lang="en-US" altLang="ko-KR" sz="1800" b="1" dirty="0"/>
              <a:t>SHL </a:t>
            </a:r>
            <a:r>
              <a:rPr lang="en-US" altLang="ko-KR" sz="1800" b="1" i="1" dirty="0" err="1"/>
              <a:t>mem</a:t>
            </a:r>
            <a:r>
              <a:rPr lang="en-US" altLang="ko-KR" sz="1800" b="1" i="1" dirty="0"/>
              <a:t>, CL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52600" y="3322191"/>
            <a:ext cx="4657725" cy="631825"/>
            <a:chOff x="1752600" y="2205038"/>
            <a:chExt cx="4657725" cy="631825"/>
          </a:xfrm>
        </p:grpSpPr>
        <p:sp>
          <p:nvSpPr>
            <p:cNvPr id="49" name="Rectangle 1028"/>
            <p:cNvSpPr>
              <a:spLocks noChangeArrowheads="1"/>
            </p:cNvSpPr>
            <p:nvPr/>
          </p:nvSpPr>
          <p:spPr bwMode="auto">
            <a:xfrm>
              <a:off x="2667000" y="2205038"/>
              <a:ext cx="30480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029"/>
            <p:cNvSpPr>
              <a:spLocks noChangeShapeType="1"/>
            </p:cNvSpPr>
            <p:nvPr/>
          </p:nvSpPr>
          <p:spPr bwMode="auto">
            <a:xfrm>
              <a:off x="3048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030"/>
            <p:cNvSpPr>
              <a:spLocks noChangeShapeType="1"/>
            </p:cNvSpPr>
            <p:nvPr/>
          </p:nvSpPr>
          <p:spPr bwMode="auto">
            <a:xfrm>
              <a:off x="3429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1031"/>
            <p:cNvSpPr>
              <a:spLocks noChangeShapeType="1"/>
            </p:cNvSpPr>
            <p:nvPr/>
          </p:nvSpPr>
          <p:spPr bwMode="auto">
            <a:xfrm>
              <a:off x="3810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1032"/>
            <p:cNvSpPr>
              <a:spLocks noChangeShapeType="1"/>
            </p:cNvSpPr>
            <p:nvPr/>
          </p:nvSpPr>
          <p:spPr bwMode="auto">
            <a:xfrm>
              <a:off x="4191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033"/>
            <p:cNvSpPr>
              <a:spLocks noChangeShapeType="1"/>
            </p:cNvSpPr>
            <p:nvPr/>
          </p:nvSpPr>
          <p:spPr bwMode="auto">
            <a:xfrm>
              <a:off x="4572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034"/>
            <p:cNvSpPr>
              <a:spLocks noChangeShapeType="1"/>
            </p:cNvSpPr>
            <p:nvPr/>
          </p:nvSpPr>
          <p:spPr bwMode="auto">
            <a:xfrm>
              <a:off x="4953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035"/>
            <p:cNvSpPr>
              <a:spLocks noChangeShapeType="1"/>
            </p:cNvSpPr>
            <p:nvPr/>
          </p:nvSpPr>
          <p:spPr bwMode="auto">
            <a:xfrm>
              <a:off x="5334000" y="2205038"/>
              <a:ext cx="0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1036"/>
            <p:cNvSpPr>
              <a:spLocks noChangeArrowheads="1"/>
            </p:cNvSpPr>
            <p:nvPr/>
          </p:nvSpPr>
          <p:spPr bwMode="auto">
            <a:xfrm>
              <a:off x="1752600" y="2205038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1037"/>
            <p:cNvSpPr>
              <a:spLocks noChangeShapeType="1"/>
            </p:cNvSpPr>
            <p:nvPr/>
          </p:nvSpPr>
          <p:spPr bwMode="auto">
            <a:xfrm flipH="1">
              <a:off x="2133600" y="2433638"/>
              <a:ext cx="685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1038"/>
            <p:cNvSpPr>
              <a:spLocks noChangeShapeType="1"/>
            </p:cNvSpPr>
            <p:nvPr/>
          </p:nvSpPr>
          <p:spPr bwMode="auto">
            <a:xfrm flipH="1">
              <a:off x="2895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039"/>
            <p:cNvSpPr>
              <a:spLocks noChangeShapeType="1"/>
            </p:cNvSpPr>
            <p:nvPr/>
          </p:nvSpPr>
          <p:spPr bwMode="auto">
            <a:xfrm flipH="1">
              <a:off x="3276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1040"/>
            <p:cNvSpPr>
              <a:spLocks noChangeShapeType="1"/>
            </p:cNvSpPr>
            <p:nvPr/>
          </p:nvSpPr>
          <p:spPr bwMode="auto">
            <a:xfrm flipH="1">
              <a:off x="3657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1041"/>
            <p:cNvSpPr>
              <a:spLocks noChangeShapeType="1"/>
            </p:cNvSpPr>
            <p:nvPr/>
          </p:nvSpPr>
          <p:spPr bwMode="auto">
            <a:xfrm flipH="1">
              <a:off x="4038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1042"/>
            <p:cNvSpPr>
              <a:spLocks noChangeShapeType="1"/>
            </p:cNvSpPr>
            <p:nvPr/>
          </p:nvSpPr>
          <p:spPr bwMode="auto">
            <a:xfrm flipH="1">
              <a:off x="4419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1043"/>
            <p:cNvSpPr>
              <a:spLocks noChangeShapeType="1"/>
            </p:cNvSpPr>
            <p:nvPr/>
          </p:nvSpPr>
          <p:spPr bwMode="auto">
            <a:xfrm flipH="1">
              <a:off x="4800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1044"/>
            <p:cNvSpPr>
              <a:spLocks noChangeShapeType="1"/>
            </p:cNvSpPr>
            <p:nvPr/>
          </p:nvSpPr>
          <p:spPr bwMode="auto">
            <a:xfrm flipH="1">
              <a:off x="5181600" y="2433638"/>
              <a:ext cx="304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1045"/>
            <p:cNvSpPr>
              <a:spLocks noChangeShapeType="1"/>
            </p:cNvSpPr>
            <p:nvPr/>
          </p:nvSpPr>
          <p:spPr bwMode="auto">
            <a:xfrm flipH="1">
              <a:off x="5562600" y="2433638"/>
              <a:ext cx="4572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1046"/>
            <p:cNvSpPr txBox="1">
              <a:spLocks noChangeArrowheads="1"/>
            </p:cNvSpPr>
            <p:nvPr/>
          </p:nvSpPr>
          <p:spPr bwMode="auto">
            <a:xfrm>
              <a:off x="6096000" y="22812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0</a:t>
              </a:r>
            </a:p>
          </p:txBody>
        </p:sp>
        <p:sp>
          <p:nvSpPr>
            <p:cNvPr id="68" name="Text Box 1047"/>
            <p:cNvSpPr txBox="1">
              <a:spLocks noChangeArrowheads="1"/>
            </p:cNvSpPr>
            <p:nvPr/>
          </p:nvSpPr>
          <p:spPr bwMode="auto">
            <a:xfrm>
              <a:off x="1752600" y="2562225"/>
              <a:ext cx="381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5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3C1E2D5A-EFC5-40ED-BA36-7E5A5ACB7D82}" type="slidenum">
              <a:rPr kumimoji="0" lang="en-US" altLang="ko-KR" smtClean="0"/>
              <a:pPr eaLnBrk="1" hangingPunct="1"/>
              <a:t>7</a:t>
            </a:fld>
            <a:endParaRPr kumimoji="0" lang="en-US" altLang="ko-KR" smtClean="0"/>
          </a:p>
        </p:txBody>
      </p:sp>
      <p:sp>
        <p:nvSpPr>
          <p:cNvPr id="10447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Shift and Rotate Instructions</a:t>
            </a:r>
            <a:endParaRPr lang="en-US" altLang="ko-KR" b="0" smtClean="0">
              <a:ea typeface="바탕" pitchFamily="18" charset="-127"/>
            </a:endParaRPr>
          </a:p>
        </p:txBody>
      </p:sp>
      <p:sp>
        <p:nvSpPr>
          <p:cNvPr id="7172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371656" cy="4916016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Setting the Carry Flag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ea typeface="바탕" pitchFamily="18" charset="-127"/>
            </a:endParaRP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Fast Multiplication</a:t>
            </a:r>
            <a:endParaRPr lang="en-US" altLang="ko-KR" dirty="0" smtClean="0"/>
          </a:p>
        </p:txBody>
      </p:sp>
      <p:sp>
        <p:nvSpPr>
          <p:cNvPr id="7173" name="Text Box 25"/>
          <p:cNvSpPr txBox="1">
            <a:spLocks noChangeArrowheads="1"/>
          </p:cNvSpPr>
          <p:nvPr/>
        </p:nvSpPr>
        <p:spPr bwMode="auto">
          <a:xfrm>
            <a:off x="1547813" y="2139950"/>
            <a:ext cx="71897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 err="1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 bl,8Fh    ; BL = 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0001111b</a:t>
            </a:r>
          </a:p>
          <a:p>
            <a:pPr eaLnBrk="1" hangingPunct="1"/>
            <a:r>
              <a:rPr lang="en-US" altLang="ko-KR" b="1" dirty="0" err="1">
                <a:solidFill>
                  <a:srgbClr val="002060"/>
                </a:solidFill>
                <a:latin typeface="Courier New" pitchFamily="49" charset="0"/>
              </a:rPr>
              <a:t>shl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 bl,1      ; BL = 0001111</a:t>
            </a:r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b, CF = 1</a:t>
            </a:r>
          </a:p>
        </p:txBody>
      </p:sp>
      <p:sp>
        <p:nvSpPr>
          <p:cNvPr id="7174" name="Text Box 26"/>
          <p:cNvSpPr txBox="1">
            <a:spLocks noChangeArrowheads="1"/>
          </p:cNvSpPr>
          <p:nvPr/>
        </p:nvSpPr>
        <p:spPr bwMode="auto">
          <a:xfrm>
            <a:off x="1510756" y="3534107"/>
            <a:ext cx="53495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 err="1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 dl,5</a:t>
            </a:r>
          </a:p>
          <a:p>
            <a:pPr eaLnBrk="1" hangingPunct="1"/>
            <a:r>
              <a:rPr lang="en-US" altLang="ko-KR" b="1" dirty="0" err="1">
                <a:solidFill>
                  <a:srgbClr val="002060"/>
                </a:solidFill>
              </a:rPr>
              <a:t>shl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d1,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	; multiply by 2^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ko-KR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endParaRPr lang="en-US" altLang="ko-KR" dirty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7175" name="Text Box 27"/>
          <p:cNvSpPr txBox="1">
            <a:spLocks noChangeArrowheads="1"/>
          </p:cNvSpPr>
          <p:nvPr/>
        </p:nvSpPr>
        <p:spPr bwMode="auto">
          <a:xfrm>
            <a:off x="1547665" y="5622339"/>
            <a:ext cx="7632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 err="1" smtClean="0">
                <a:solidFill>
                  <a:srgbClr val="002060"/>
                </a:solidFill>
                <a:latin typeface="Courier New" pitchFamily="49" charset="0"/>
              </a:rPr>
              <a:t>mov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 dl,10</a:t>
            </a:r>
            <a:endParaRPr lang="en-US" altLang="ko-KR" b="1" dirty="0">
              <a:solidFill>
                <a:srgbClr val="00206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ko-KR" b="1" dirty="0" err="1">
                <a:solidFill>
                  <a:srgbClr val="002060"/>
                </a:solidFill>
              </a:rPr>
              <a:t>shl</a:t>
            </a:r>
            <a:r>
              <a:rPr lang="en-US" altLang="ko-KR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d1,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	; multiply by 2^</a:t>
            </a:r>
            <a:r>
              <a:rPr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ko-KR" b="1" dirty="0" smtClean="0">
                <a:solidFill>
                  <a:srgbClr val="002060"/>
                </a:solidFill>
                <a:latin typeface="Courier New" pitchFamily="49" charset="0"/>
              </a:rPr>
              <a:t>=4,(10*4)=40</a:t>
            </a:r>
            <a:endParaRPr lang="en-US" altLang="ko-KR" b="1" dirty="0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7176" name="Text Box 28"/>
          <p:cNvSpPr txBox="1">
            <a:spLocks noChangeArrowheads="1"/>
          </p:cNvSpPr>
          <p:nvPr/>
        </p:nvSpPr>
        <p:spPr bwMode="auto">
          <a:xfrm>
            <a:off x="2987675" y="4509616"/>
            <a:ext cx="187166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>
                <a:solidFill>
                  <a:srgbClr val="FF0000"/>
                </a:solidFill>
              </a:rPr>
              <a:t>0 0 0 0 0 1 0 1</a:t>
            </a:r>
          </a:p>
        </p:txBody>
      </p:sp>
      <p:sp>
        <p:nvSpPr>
          <p:cNvPr id="7177" name="Text Box 29"/>
          <p:cNvSpPr txBox="1">
            <a:spLocks noChangeArrowheads="1"/>
          </p:cNvSpPr>
          <p:nvPr/>
        </p:nvSpPr>
        <p:spPr bwMode="auto">
          <a:xfrm>
            <a:off x="2987675" y="4996979"/>
            <a:ext cx="187166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dirty="0">
                <a:solidFill>
                  <a:srgbClr val="FF0000"/>
                </a:solidFill>
              </a:rPr>
              <a:t>0 0 0 0 1 0 1 0</a:t>
            </a:r>
          </a:p>
        </p:txBody>
      </p:sp>
      <p:sp>
        <p:nvSpPr>
          <p:cNvPr id="7178" name="Text Box 30"/>
          <p:cNvSpPr txBox="1">
            <a:spLocks noChangeArrowheads="1"/>
          </p:cNvSpPr>
          <p:nvPr/>
        </p:nvSpPr>
        <p:spPr bwMode="auto">
          <a:xfrm>
            <a:off x="4932363" y="4509616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= 5</a:t>
            </a:r>
          </a:p>
        </p:txBody>
      </p:sp>
      <p:sp>
        <p:nvSpPr>
          <p:cNvPr id="7179" name="Text Box 31"/>
          <p:cNvSpPr txBox="1">
            <a:spLocks noChangeArrowheads="1"/>
          </p:cNvSpPr>
          <p:nvPr/>
        </p:nvSpPr>
        <p:spPr bwMode="auto">
          <a:xfrm>
            <a:off x="4932363" y="5006504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/>
              <a:t>= 10</a:t>
            </a:r>
          </a:p>
        </p:txBody>
      </p:sp>
      <p:sp>
        <p:nvSpPr>
          <p:cNvPr id="7180" name="Text Box 32"/>
          <p:cNvSpPr txBox="1">
            <a:spLocks noChangeArrowheads="1"/>
          </p:cNvSpPr>
          <p:nvPr/>
        </p:nvSpPr>
        <p:spPr bwMode="auto">
          <a:xfrm>
            <a:off x="1979613" y="4503266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/>
              <a:t>Before:</a:t>
            </a:r>
          </a:p>
        </p:txBody>
      </p:sp>
      <p:sp>
        <p:nvSpPr>
          <p:cNvPr id="7181" name="Text Box 33"/>
          <p:cNvSpPr txBox="1">
            <a:spLocks noChangeArrowheads="1"/>
          </p:cNvSpPr>
          <p:nvPr/>
        </p:nvSpPr>
        <p:spPr bwMode="auto">
          <a:xfrm>
            <a:off x="1979613" y="4941416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/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23367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B6D8E993-F3D7-409F-B34C-1D07172F4CA1}" type="slidenum">
              <a:rPr kumimoji="0" lang="en-US" altLang="ko-KR" smtClean="0"/>
              <a:pPr eaLnBrk="1" hangingPunct="1"/>
              <a:t>8</a:t>
            </a:fld>
            <a:endParaRPr kumimoji="0"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/>
              </a:rPr>
              <a:t>Shift and Rotate Instructions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84784"/>
            <a:ext cx="8153400" cy="3744416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SHR Instruction</a:t>
            </a:r>
          </a:p>
          <a:p>
            <a:pPr lvl="1" eaLnBrk="1" hangingPunct="1"/>
            <a:r>
              <a:rPr lang="en-US" altLang="ko-KR" dirty="0" smtClean="0">
                <a:solidFill>
                  <a:schemeClr val="tx1"/>
                </a:solidFill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SHR(shift right): performs a logical right shift on the destination operand, replacing the </a:t>
            </a:r>
            <a:r>
              <a:rPr lang="en-US" altLang="ko-KR" u="sng" dirty="0" smtClean="0">
                <a:solidFill>
                  <a:schemeClr val="tx1"/>
                </a:solidFill>
                <a:ea typeface="굴림" charset="-127"/>
              </a:rPr>
              <a:t>highest bit with a 0</a:t>
            </a:r>
            <a:endParaRPr lang="en-US" altLang="ko-KR" dirty="0" smtClean="0">
              <a:solidFill>
                <a:schemeClr val="tx1"/>
              </a:solidFill>
              <a:ea typeface="바탕" pitchFamily="18" charset="-127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altLang="ko-KR" sz="2200" b="1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Instruction Format (same as SHL)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Setting the Carry Flag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Fast Division</a:t>
            </a:r>
            <a:endParaRPr lang="en-US" altLang="ko-KR" sz="2400" dirty="0" smtClean="0">
              <a:solidFill>
                <a:schemeClr val="tx1"/>
              </a:solidFill>
              <a:latin typeface="굴림" charset="-127"/>
              <a:ea typeface="바탕" pitchFamily="18" charset="-127"/>
            </a:endParaRP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1066800" y="3861048"/>
            <a:ext cx="62055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al,0D0h                  ; AL = 11010000b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shr</a:t>
            </a:r>
            <a:r>
              <a:rPr lang="en-US" altLang="ko-KR" sz="2000" b="1" dirty="0">
                <a:solidFill>
                  <a:srgbClr val="002060"/>
                </a:solidFill>
              </a:rPr>
              <a:t> al,1                         ; AL = 01101000b, CF = 0</a:t>
            </a:r>
          </a:p>
          <a:p>
            <a:pPr eaLnBrk="1" hangingPunct="1"/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1812454" y="3316922"/>
            <a:ext cx="29578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/>
              <a:t>SHR </a:t>
            </a:r>
            <a:r>
              <a:rPr lang="en-US" altLang="ko-KR" sz="2000" i="1" dirty="0"/>
              <a:t>destination, count</a:t>
            </a:r>
            <a:endParaRPr lang="en-US" altLang="ko-KR" sz="2000" dirty="0"/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042988" y="4946392"/>
            <a:ext cx="81010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dl, 32                     ;  0 0 1 0 0 0 0 0 = 32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shr</a:t>
            </a:r>
            <a:r>
              <a:rPr lang="en-US" altLang="ko-KR" sz="2000" b="1" dirty="0">
                <a:solidFill>
                  <a:srgbClr val="002060"/>
                </a:solidFill>
              </a:rPr>
              <a:t> dl, 1                        ;  0 0 0 1 0 0 0 0 = 16  </a:t>
            </a:r>
          </a:p>
          <a:p>
            <a:pPr eaLnBrk="1" hangingPunct="1"/>
            <a:endParaRPr lang="en-US" altLang="ko-KR" sz="20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al,01000000b           ; AL = 64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shr</a:t>
            </a:r>
            <a:r>
              <a:rPr lang="en-US" altLang="ko-KR" sz="2000" b="1" dirty="0">
                <a:solidFill>
                  <a:srgbClr val="002060"/>
                </a:solidFill>
              </a:rPr>
              <a:t> al,</a:t>
            </a: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en-US" altLang="ko-KR" sz="2000" b="1" dirty="0">
                <a:solidFill>
                  <a:srgbClr val="002060"/>
                </a:solidFill>
              </a:rPr>
              <a:t>                          ; divide by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2^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=8</a:t>
            </a:r>
            <a:r>
              <a:rPr lang="en-US" altLang="ko-KR" sz="2000" b="1" dirty="0">
                <a:solidFill>
                  <a:srgbClr val="002060"/>
                </a:solidFill>
              </a:rPr>
              <a:t>, AL = 00001000b</a:t>
            </a:r>
          </a:p>
          <a:p>
            <a:pPr eaLnBrk="1" hangingPunct="1"/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60538" y="2443485"/>
            <a:ext cx="5105400" cy="625475"/>
            <a:chOff x="1828800" y="1916113"/>
            <a:chExt cx="5105400" cy="625475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514600" y="1916113"/>
              <a:ext cx="36576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9718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4290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38862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43434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57150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8006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5257800" y="1916113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6553200" y="1916113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6019800" y="2144713"/>
              <a:ext cx="5334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828800" y="1992313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0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553200" y="2297113"/>
              <a:ext cx="3508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27432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2004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6576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41910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46482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51054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5562600" y="2144713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2209800" y="2144713"/>
              <a:ext cx="4572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8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smtClean="0"/>
              <a:t>CS7-</a:t>
            </a:r>
            <a:fld id="{76E9260F-B0D8-49ED-B8B6-C7080F410D2B}" type="slidenum">
              <a:rPr kumimoji="0" lang="en-US" altLang="ko-KR" smtClean="0"/>
              <a:pPr eaLnBrk="1" hangingPunct="1"/>
              <a:t>9</a:t>
            </a:fld>
            <a:endParaRPr kumimoji="0" lang="en-US" altLang="ko-KR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96815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Shift and Rotate Instructions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SAL and SAR Instructions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SAL(shift arithmetic left) and SAR(shift arithmetic right):  shift instructions specifically for </a:t>
            </a:r>
            <a:r>
              <a:rPr lang="en-US" altLang="ko-KR" sz="1800" b="1" u="sng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signed numbers</a:t>
            </a:r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SAL is identical to SHL</a:t>
            </a:r>
          </a:p>
          <a:p>
            <a:pPr lvl="1" eaLnBrk="1" hangingPunct="1"/>
            <a:r>
              <a:rPr lang="en-US" altLang="ko-KR" sz="1800" b="1" dirty="0" smtClean="0">
                <a:solidFill>
                  <a:schemeClr val="tx1"/>
                </a:solidFill>
                <a:latin typeface="굴림" charset="-127"/>
                <a:ea typeface="굴림" charset="-127"/>
              </a:rPr>
              <a:t>SAR shifts each bit to the right and makes a copy of the sign bit</a:t>
            </a:r>
          </a:p>
          <a:p>
            <a:pPr lvl="1" eaLnBrk="1" hangingPunct="1"/>
            <a:endParaRPr lang="en-US" altLang="ko-KR" sz="1800" b="1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Instruction Format</a:t>
            </a:r>
          </a:p>
          <a:p>
            <a:pPr eaLnBrk="1" hangingPunct="1"/>
            <a:endParaRPr lang="en-US" altLang="ko-KR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ko-KR" sz="2400" dirty="0" smtClean="0">
                <a:solidFill>
                  <a:schemeClr val="tx1"/>
                </a:solidFill>
                <a:cs typeface="Times New Roman" pitchFamily="18" charset="0"/>
              </a:rPr>
              <a:t>Signed Division</a:t>
            </a:r>
          </a:p>
          <a:p>
            <a:pPr eaLnBrk="1" hangingPunct="1"/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sz="1800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ko-KR" dirty="0" smtClean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1447800" y="5226784"/>
            <a:ext cx="672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al,0F0h                  ; AL = 11110000b (-16)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sar</a:t>
            </a:r>
            <a:r>
              <a:rPr lang="en-US" altLang="ko-KR" sz="2000" b="1" dirty="0">
                <a:solidFill>
                  <a:srgbClr val="002060"/>
                </a:solidFill>
              </a:rPr>
              <a:t> al,1                         ; AL = 11111000b (-8)  CF = 0</a:t>
            </a:r>
          </a:p>
          <a:p>
            <a:pPr eaLnBrk="1" hangingPunct="1"/>
            <a:endParaRPr lang="en-US" altLang="ko-KR" sz="20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mov</a:t>
            </a:r>
            <a:r>
              <a:rPr lang="en-US" altLang="ko-KR" sz="2000" b="1" dirty="0">
                <a:solidFill>
                  <a:srgbClr val="002060"/>
                </a:solidFill>
              </a:rPr>
              <a:t> dl, -128                 ; DL = 1000000b</a:t>
            </a:r>
          </a:p>
          <a:p>
            <a:pPr eaLnBrk="1" hangingPunct="1"/>
            <a:r>
              <a:rPr lang="en-US" altLang="ko-KR" sz="2000" b="1" dirty="0" err="1">
                <a:solidFill>
                  <a:srgbClr val="002060"/>
                </a:solidFill>
              </a:rPr>
              <a:t>Sar</a:t>
            </a:r>
            <a:r>
              <a:rPr lang="en-US" altLang="ko-KR" sz="2000" b="1" dirty="0">
                <a:solidFill>
                  <a:srgbClr val="002060"/>
                </a:solidFill>
              </a:rPr>
              <a:t> dl, 3                        ; DL = 11110000b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1857474" y="4319092"/>
            <a:ext cx="263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SAR </a:t>
            </a:r>
            <a:r>
              <a:rPr lang="en-US" altLang="ko-KR" i="1" dirty="0"/>
              <a:t>destination, count</a:t>
            </a:r>
            <a:endParaRPr lang="en-US" altLang="ko-KR" sz="24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979712" y="3381747"/>
            <a:ext cx="4945063" cy="695325"/>
            <a:chOff x="2133600" y="2636838"/>
            <a:chExt cx="4945063" cy="695325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2590800" y="2636838"/>
              <a:ext cx="3657600" cy="381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1E42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30480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35052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39624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44196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57912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48768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5334000" y="2636838"/>
              <a:ext cx="1588" cy="3810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6629400" y="2636838"/>
              <a:ext cx="381000" cy="381000"/>
            </a:xfrm>
            <a:prstGeom prst="rect">
              <a:avLst/>
            </a:prstGeom>
            <a:noFill/>
            <a:ln w="19050">
              <a:solidFill>
                <a:srgbClr val="1E42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6096000" y="2865438"/>
              <a:ext cx="5334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6629400" y="2994025"/>
              <a:ext cx="4492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1E4266"/>
                  </a:solidFill>
                  <a:effectLst/>
                  <a:uLnTx/>
                  <a:uFillTx/>
                  <a:latin typeface="굴림" charset="-127"/>
                  <a:ea typeface="굴림" charset="-127"/>
                </a:rPr>
                <a:t>CF</a:t>
              </a: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8194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32766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37338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42672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47244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51816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5638800" y="2865438"/>
              <a:ext cx="3810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2133600" y="2865438"/>
              <a:ext cx="6096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2819400" y="2865438"/>
              <a:ext cx="0" cy="4572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H="1">
              <a:off x="2133600" y="3322638"/>
              <a:ext cx="685800" cy="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V="1">
              <a:off x="2133600" y="2865438"/>
              <a:ext cx="0" cy="457200"/>
            </a:xfrm>
            <a:prstGeom prst="line">
              <a:avLst/>
            </a:prstGeom>
            <a:noFill/>
            <a:ln w="19050">
              <a:solidFill>
                <a:srgbClr val="1E42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16559</TotalTime>
  <Words>3155</Words>
  <Application>Microsoft Office PowerPoint</Application>
  <PresentationFormat>화면 슬라이드 쇼(4:3)</PresentationFormat>
  <Paragraphs>899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HY얕은샘물M</vt:lpstr>
      <vt:lpstr>개성체</vt:lpstr>
      <vt:lpstr>굴림</vt:lpstr>
      <vt:lpstr>굴림체</vt:lpstr>
      <vt:lpstr>바탕</vt:lpstr>
      <vt:lpstr>Courier New</vt:lpstr>
      <vt:lpstr>Times New Roman</vt:lpstr>
      <vt:lpstr>Trebuchet MS</vt:lpstr>
      <vt:lpstr>Tw Cen MT</vt:lpstr>
      <vt:lpstr>Wingdings</vt:lpstr>
      <vt:lpstr>Wingdings 2</vt:lpstr>
      <vt:lpstr>가을</vt:lpstr>
      <vt:lpstr>Chapter 7: Integer arithmetic</vt:lpstr>
      <vt:lpstr>Agenda</vt:lpstr>
      <vt:lpstr>Chapter Overview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Shift and Rotate Instructions</vt:lpstr>
      <vt:lpstr>SHL/SHR/SAL/SAR/ROL/ROR/RCL/RCR</vt:lpstr>
      <vt:lpstr>Your Turn…</vt:lpstr>
      <vt:lpstr>Shift and Rotate Instruction</vt:lpstr>
      <vt:lpstr>Sample Applications</vt:lpstr>
      <vt:lpstr>Sample Applications</vt:lpstr>
      <vt:lpstr>Sample Applications</vt:lpstr>
      <vt:lpstr>Sample Applications</vt:lpstr>
      <vt:lpstr>Sample Applications</vt:lpstr>
      <vt:lpstr>Multiplication and Division</vt:lpstr>
      <vt:lpstr>Multiplication and Division </vt:lpstr>
      <vt:lpstr>Multiplication and Division</vt:lpstr>
      <vt:lpstr>Multiplication and Division</vt:lpstr>
      <vt:lpstr>Multiplication and Division</vt:lpstr>
      <vt:lpstr>Multiplication and Division</vt:lpstr>
      <vt:lpstr>Multiplication and Division </vt:lpstr>
      <vt:lpstr>Multiplication and Division</vt:lpstr>
      <vt:lpstr>Multiplication and Division </vt:lpstr>
      <vt:lpstr>Multiplication and Division</vt:lpstr>
      <vt:lpstr>Multiplication and Division</vt:lpstr>
      <vt:lpstr>Multiplication and Division </vt:lpstr>
      <vt:lpstr>Multiplication and Division</vt:lpstr>
      <vt:lpstr>Multiplication and Division</vt:lpstr>
      <vt:lpstr>Multiplication and Division</vt:lpstr>
      <vt:lpstr>Extended Addition and Subtraction </vt:lpstr>
      <vt:lpstr>Extended Addition and Subtraction</vt:lpstr>
      <vt:lpstr>Extended Addition and Subtraction</vt:lpstr>
      <vt:lpstr>ASCII and Packed Decimal Arithmetic </vt:lpstr>
      <vt:lpstr>ASCII and Packed Decimal Arithmetic</vt:lpstr>
      <vt:lpstr>ASCII and Packed Decimal Arithmetic</vt:lpstr>
      <vt:lpstr>ASCII and Packed Decimal Arithmetic</vt:lpstr>
      <vt:lpstr>ASCII and Packed Decimal Arithmetic</vt:lpstr>
      <vt:lpstr>Summary</vt:lpstr>
    </vt:vector>
  </TitlesOfParts>
  <Company>병렬처리연구실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1. Introduction</dc:title>
  <dc:creator>김신덕</dc:creator>
  <cp:lastModifiedBy>Registered User</cp:lastModifiedBy>
  <cp:revision>405</cp:revision>
  <dcterms:created xsi:type="dcterms:W3CDTF">2000-02-11T06:42:51Z</dcterms:created>
  <dcterms:modified xsi:type="dcterms:W3CDTF">2015-05-21T03:39:15Z</dcterms:modified>
</cp:coreProperties>
</file>