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77"/>
  </p:notesMasterIdLst>
  <p:handoutMasterIdLst>
    <p:handoutMasterId r:id="rId78"/>
  </p:handoutMasterIdLst>
  <p:sldIdLst>
    <p:sldId id="256" r:id="rId2"/>
    <p:sldId id="598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5" r:id="rId18"/>
    <p:sldId id="536" r:id="rId19"/>
    <p:sldId id="537" r:id="rId20"/>
    <p:sldId id="538" r:id="rId21"/>
    <p:sldId id="599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3" r:id="rId55"/>
    <p:sldId id="574" r:id="rId56"/>
    <p:sldId id="576" r:id="rId57"/>
    <p:sldId id="577" r:id="rId58"/>
    <p:sldId id="578" r:id="rId59"/>
    <p:sldId id="579" r:id="rId60"/>
    <p:sldId id="580" r:id="rId61"/>
    <p:sldId id="581" r:id="rId62"/>
    <p:sldId id="582" r:id="rId63"/>
    <p:sldId id="583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999"/>
    <a:srgbClr val="FFFFCC"/>
    <a:srgbClr val="69FB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64" autoAdjust="0"/>
    <p:restoredTop sz="95504" autoAdjust="0"/>
  </p:normalViewPr>
  <p:slideViewPr>
    <p:cSldViewPr>
      <p:cViewPr varScale="1">
        <p:scale>
          <a:sx n="178" d="100"/>
          <a:sy n="178" d="100"/>
        </p:scale>
        <p:origin x="123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mtClean="0">
                <a:solidFill>
                  <a:schemeClr val="tx2"/>
                </a:solidFill>
              </a:rPr>
              <a:t>Irvine, Kip R. Assembly Language for x86 Processors 6/e, 2010.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odSum/_prompt.asm" TargetMode="External"/><Relationship Id="rId2" Type="http://schemas.openxmlformats.org/officeDocument/2006/relationships/hyperlink" Target="ModSum/Sum_main.as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odSum/_display.asm" TargetMode="External"/><Relationship Id="rId4" Type="http://schemas.openxmlformats.org/officeDocument/2006/relationships/hyperlink" Target="ModSum/_arrysum.asm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840760" cy="182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8: Advanced procedures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(Courtesy: Prof. Shin-Dug Kim in YU</a:t>
            </a:r>
          </a:p>
          <a:p>
            <a:r>
              <a:rPr lang="en-US" altLang="ko-KR" dirty="0" smtClean="0"/>
              <a:t>and Kip. R. Irvine)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98525" y="1890713"/>
            <a:ext cx="2587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b="0">
                <a:ea typeface="굴림" charset="-127"/>
              </a:rPr>
              <a:t> </a:t>
            </a:r>
            <a:endParaRPr lang="en-US" altLang="ko-KR">
              <a:ea typeface="굴림" charset="-127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264687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.data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val1  DWORD 5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val2  DWORD 6</a:t>
            </a:r>
          </a:p>
          <a:p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.code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push OFFSET val2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push OFFSET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val1</a:t>
            </a:r>
          </a:p>
          <a:p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Call Swap</a:t>
            </a: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endParaRPr lang="en-US" altLang="ko-KR" sz="2000" dirty="0">
              <a:latin typeface="Courier New" pitchFamily="49" charset="0"/>
              <a:ea typeface="굴림" charset="-127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019800" y="1905000"/>
            <a:ext cx="1600200" cy="137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4114800" y="1905000"/>
            <a:ext cx="49423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 dirty="0">
                <a:ea typeface="굴림" charset="-127"/>
              </a:rPr>
              <a:t>(offset val2)   </a:t>
            </a:r>
            <a:r>
              <a:rPr lang="en-US" altLang="ko-KR" sz="2400" b="0" dirty="0" smtClean="0">
                <a:ea typeface="굴림" charset="-127"/>
              </a:rPr>
              <a:t>00000004</a:t>
            </a:r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(offset val1)   </a:t>
            </a:r>
            <a:r>
              <a:rPr lang="en-US" altLang="ko-KR" sz="2400" b="0" dirty="0" smtClean="0">
                <a:ea typeface="굴림" charset="-127"/>
              </a:rPr>
              <a:t>00000000       </a:t>
            </a:r>
            <a:r>
              <a:rPr lang="en-US" altLang="ko-KR" sz="2400" b="0" dirty="0">
                <a:ea typeface="굴림" charset="-127"/>
              </a:rPr>
              <a:t>ESP</a:t>
            </a:r>
          </a:p>
          <a:p>
            <a:endParaRPr lang="en-US" altLang="ko-KR" sz="2400" b="0" dirty="0">
              <a:ea typeface="굴림" charset="-127"/>
            </a:endParaRPr>
          </a:p>
          <a:p>
            <a:endParaRPr lang="en-US" altLang="ko-KR" sz="2400" b="0" dirty="0">
              <a:ea typeface="굴림" charset="-127"/>
            </a:endParaRPr>
          </a:p>
          <a:p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        Stack prior to CALL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 flipH="1">
            <a:off x="60198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60198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 flipH="1">
            <a:off x="76962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98525" y="5589240"/>
            <a:ext cx="504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An equivalent function call in C++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</a:rPr>
              <a:t>Swap( &amp;val1, &amp;val2 )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Stack after the CALL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590800" y="1858888"/>
            <a:ext cx="4359275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>
                <a:ea typeface="굴림" charset="-127"/>
              </a:rPr>
              <a:t>value or addr of val2</a:t>
            </a:r>
          </a:p>
          <a:p>
            <a:endParaRPr lang="en-US" altLang="ko-KR" sz="2400" b="0">
              <a:ea typeface="굴림" charset="-127"/>
            </a:endParaRPr>
          </a:p>
          <a:p>
            <a:r>
              <a:rPr lang="en-US" altLang="ko-KR" sz="2400" b="0">
                <a:ea typeface="굴림" charset="-127"/>
              </a:rPr>
              <a:t>value or addr of val1</a:t>
            </a:r>
          </a:p>
          <a:p>
            <a:endParaRPr lang="en-US" altLang="ko-KR" sz="2400" b="0">
              <a:ea typeface="굴림" charset="-127"/>
            </a:endParaRPr>
          </a:p>
          <a:p>
            <a:r>
              <a:rPr lang="en-US" altLang="ko-KR" sz="2400" b="0">
                <a:ea typeface="굴림" charset="-127"/>
              </a:rPr>
              <a:t>return address                   ESP</a:t>
            </a:r>
            <a:endParaRPr lang="en-US" altLang="ko-KR">
              <a:ea typeface="굴림" charset="-127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362200" y="1858888"/>
            <a:ext cx="3429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2362200" y="2468488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2362200" y="3230488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 flipH="1">
            <a:off x="5791200" y="3611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53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Passing an Array by Reference</a:t>
            </a:r>
            <a:r>
              <a:rPr lang="en-US" altLang="ko-KR" sz="2400">
                <a:ea typeface="굴림" charset="-127"/>
              </a:rPr>
              <a:t>  (1 of 2)</a:t>
            </a:r>
            <a:endParaRPr lang="en-US" altLang="ko-KR">
              <a:ea typeface="굴림" charset="-127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576"/>
            <a:ext cx="77724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The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ea typeface="굴림" charset="-127"/>
              </a:rPr>
              <a:t>ArrayFill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procedure fills an array with 16-bit random integers</a:t>
            </a:r>
          </a:p>
          <a:p>
            <a:r>
              <a:rPr lang="en-US" altLang="ko-KR" dirty="0">
                <a:ea typeface="굴림" charset="-127"/>
              </a:rPr>
              <a:t>The calling program passes the address of the array, along with a count of the number of array elements: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81200" y="3124200"/>
            <a:ext cx="4953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count = 100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array WORD count DUP(?)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push OFFSET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push COUNT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call ArrayFill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5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Passing an Array by Reference</a:t>
            </a:r>
            <a:r>
              <a:rPr lang="en-US" altLang="ko-KR" sz="2400">
                <a:ea typeface="굴림" charset="-127"/>
              </a:rPr>
              <a:t>  (2 of 2)</a:t>
            </a:r>
            <a:endParaRPr lang="en-US" altLang="ko-KR">
              <a:ea typeface="굴림" charset="-127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85800" y="2462211"/>
            <a:ext cx="3581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ArrayFill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push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ebp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ebp,esp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pushad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esi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,[ebp+12]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ecx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,[ebp+8]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.</a:t>
            </a: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88391"/>
              </p:ext>
            </p:extLst>
          </p:nvPr>
        </p:nvGraphicFramePr>
        <p:xfrm>
          <a:off x="4816475" y="2690811"/>
          <a:ext cx="3014663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ISIO" r:id="rId3" imgW="2040840" imgH="1071000" progId="Visio.Drawing.6">
                  <p:embed/>
                </p:oleObj>
              </mc:Choice>
              <mc:Fallback>
                <p:oleObj name="VISIO" r:id="rId3" imgW="2040840" imgH="107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t="-9013" r="8510"/>
                      <a:stretch>
                        <a:fillRect/>
                      </a:stretch>
                    </p:blipFill>
                    <p:spPr bwMode="auto">
                      <a:xfrm>
                        <a:off x="4816475" y="2690811"/>
                        <a:ext cx="3014663" cy="184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685800" y="5053011"/>
            <a:ext cx="78486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ko-KR" b="0" dirty="0">
                <a:ea typeface="굴림" charset="-127"/>
              </a:rPr>
              <a:t>ESI points to the beginning of the array, so it's easy to use a loop to access each array element. 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09600" y="1370980"/>
            <a:ext cx="78486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ko-KR" b="0" dirty="0" err="1">
                <a:ea typeface="굴림" charset="-127"/>
              </a:rPr>
              <a:t>ArrayFill</a:t>
            </a:r>
            <a:r>
              <a:rPr lang="en-US" altLang="ko-KR" b="0" dirty="0">
                <a:ea typeface="굴림" charset="-127"/>
              </a:rPr>
              <a:t> can reference an array without knowing the array's name: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9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Accessing Stack Parameters (C/C++)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381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C and C++ functions access stack parameters using constant offsets from </a:t>
            </a:r>
            <a:r>
              <a:rPr lang="en-US" altLang="ko-KR" dirty="0" smtClean="0">
                <a:ea typeface="굴림" charset="-127"/>
              </a:rPr>
              <a:t>EBP.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Example: [</a:t>
            </a:r>
            <a:r>
              <a:rPr lang="en-US" altLang="ko-KR" dirty="0" err="1">
                <a:ea typeface="굴림" charset="-127"/>
              </a:rPr>
              <a:t>ebp</a:t>
            </a:r>
            <a:r>
              <a:rPr lang="en-US" altLang="ko-KR" dirty="0">
                <a:ea typeface="굴림" charset="-127"/>
              </a:rPr>
              <a:t> + 8]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EBP is called the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base pointer </a:t>
            </a:r>
            <a:r>
              <a:rPr lang="en-US" altLang="ko-KR" dirty="0">
                <a:ea typeface="굴림" charset="-127"/>
              </a:rPr>
              <a:t>or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frame pointer </a:t>
            </a:r>
            <a:r>
              <a:rPr lang="en-US" altLang="ko-KR" dirty="0">
                <a:ea typeface="굴림" charset="-127"/>
              </a:rPr>
              <a:t>because it holds the base address of the stack frame.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EBP does not change value during the function.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EBP must be restored to its original value when a function returns.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5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RET Instruction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8760"/>
            <a:ext cx="7772400" cy="3200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i="1" dirty="0">
                <a:ea typeface="굴림" charset="-127"/>
              </a:rPr>
              <a:t>Return from subroutine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Pops stack into the instruction pointer (EIP or IP). Control transfers to the target address.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Syntax: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solidFill>
                  <a:srgbClr val="002060"/>
                </a:solidFill>
                <a:ea typeface="굴림" charset="-127"/>
              </a:rPr>
              <a:t>RET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solidFill>
                  <a:srgbClr val="002060"/>
                </a:solidFill>
                <a:ea typeface="굴림" charset="-127"/>
              </a:rPr>
              <a:t>RET</a:t>
            </a:r>
            <a:r>
              <a:rPr lang="en-US" altLang="ko-KR" i="1" dirty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en-US" altLang="ko-KR" b="1" i="1" dirty="0">
                <a:solidFill>
                  <a:srgbClr val="002060"/>
                </a:solidFill>
                <a:ea typeface="굴림" charset="-127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Optional operand </a:t>
            </a:r>
            <a:r>
              <a:rPr lang="en-US" altLang="ko-KR" i="1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 causes </a:t>
            </a:r>
            <a:r>
              <a:rPr lang="en-US" altLang="ko-KR" i="1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 bytes to be added to the stack pointer after EIP (or IP) is assigned a value.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8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ffectLst/>
                <a:ea typeface="굴림" charset="-127"/>
              </a:rPr>
              <a:t>Who removes parameters from the stack?</a:t>
            </a:r>
            <a:endParaRPr lang="en-US" altLang="ko-KR" sz="3600" dirty="0"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533400" y="1537617"/>
            <a:ext cx="905408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 dirty="0">
                <a:solidFill>
                  <a:schemeClr val="tx2"/>
                </a:solidFill>
                <a:ea typeface="굴림" charset="-127"/>
              </a:rPr>
              <a:t>Caller (C)</a:t>
            </a:r>
            <a:r>
              <a:rPr lang="en-US" altLang="ko-KR" sz="2400" b="0" dirty="0">
                <a:ea typeface="굴림" charset="-127"/>
              </a:rPr>
              <a:t>     ...... or ......     </a:t>
            </a:r>
            <a:r>
              <a:rPr lang="en-US" altLang="ko-KR" sz="2400" b="0" dirty="0">
                <a:solidFill>
                  <a:schemeClr val="tx2"/>
                </a:solidFill>
                <a:ea typeface="굴림" charset="-127"/>
              </a:rPr>
              <a:t>Called-procedure (STDCALL):</a:t>
            </a:r>
            <a:r>
              <a:rPr lang="en-US" altLang="ko-KR" sz="2400" b="0" dirty="0">
                <a:ea typeface="굴림" charset="-127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lang="en-US" altLang="ko-KR" sz="2400" b="0" dirty="0">
                <a:ea typeface="굴림" charset="-127"/>
              </a:rPr>
              <a:t>                                         </a:t>
            </a:r>
            <a:r>
              <a:rPr lang="en-US" altLang="ko-KR" sz="2400" b="0" dirty="0" err="1">
                <a:ea typeface="굴림" charset="-127"/>
              </a:rPr>
              <a:t>AddTwo</a:t>
            </a:r>
            <a:r>
              <a:rPr lang="en-US" altLang="ko-KR" sz="2400" b="0" dirty="0">
                <a:ea typeface="굴림" charset="-127"/>
              </a:rPr>
              <a:t> PROC</a:t>
            </a:r>
          </a:p>
          <a:p>
            <a:r>
              <a:rPr lang="en-US" altLang="ko-KR" sz="2400" b="0" dirty="0">
                <a:ea typeface="굴림" charset="-127"/>
              </a:rPr>
              <a:t>push val2			   push  </a:t>
            </a:r>
            <a:r>
              <a:rPr lang="en-US" altLang="ko-KR" sz="2400" b="0" dirty="0" err="1">
                <a:ea typeface="굴림" charset="-127"/>
              </a:rPr>
              <a:t>ebp</a:t>
            </a:r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push val1		           </a:t>
            </a:r>
            <a:r>
              <a:rPr lang="en-US" altLang="ko-KR" sz="2400" b="0" dirty="0" smtClean="0">
                <a:ea typeface="굴림" charset="-127"/>
              </a:rPr>
              <a:t> </a:t>
            </a:r>
            <a:r>
              <a:rPr lang="en-US" altLang="ko-KR" sz="2400" b="0" dirty="0" err="1">
                <a:ea typeface="굴림" charset="-127"/>
              </a:rPr>
              <a:t>mov</a:t>
            </a:r>
            <a:r>
              <a:rPr lang="en-US" altLang="ko-KR" sz="2400" b="0" dirty="0">
                <a:ea typeface="굴림" charset="-127"/>
              </a:rPr>
              <a:t>   </a:t>
            </a:r>
            <a:r>
              <a:rPr lang="en-US" altLang="ko-KR" sz="2400" b="0" dirty="0" err="1">
                <a:ea typeface="굴림" charset="-127"/>
              </a:rPr>
              <a:t>ebp,esp</a:t>
            </a:r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call </a:t>
            </a:r>
            <a:r>
              <a:rPr lang="en-US" altLang="ko-KR" sz="2400" b="0" dirty="0" err="1">
                <a:ea typeface="굴림" charset="-127"/>
              </a:rPr>
              <a:t>AddTwo</a:t>
            </a:r>
            <a:r>
              <a:rPr lang="en-US" altLang="ko-KR" sz="2400" b="0" dirty="0">
                <a:ea typeface="굴림" charset="-127"/>
              </a:rPr>
              <a:t>			   </a:t>
            </a:r>
            <a:r>
              <a:rPr lang="en-US" altLang="ko-KR" sz="2400" b="0" dirty="0" err="1">
                <a:ea typeface="굴림" charset="-127"/>
              </a:rPr>
              <a:t>mov</a:t>
            </a:r>
            <a:r>
              <a:rPr lang="en-US" altLang="ko-KR" sz="2400" b="0" dirty="0">
                <a:ea typeface="굴림" charset="-127"/>
              </a:rPr>
              <a:t>   </a:t>
            </a:r>
            <a:r>
              <a:rPr lang="en-US" altLang="ko-KR" sz="2400" b="0" dirty="0" err="1">
                <a:ea typeface="굴림" charset="-127"/>
              </a:rPr>
              <a:t>eax</a:t>
            </a:r>
            <a:r>
              <a:rPr lang="en-US" altLang="ko-KR" sz="2400" b="0" dirty="0">
                <a:ea typeface="굴림" charset="-127"/>
              </a:rPr>
              <a:t>,[ebp+12]</a:t>
            </a:r>
          </a:p>
          <a:p>
            <a:r>
              <a:rPr lang="en-US" altLang="ko-KR" sz="2400" dirty="0">
                <a:solidFill>
                  <a:srgbClr val="002060"/>
                </a:solidFill>
                <a:ea typeface="굴림" charset="-127"/>
              </a:rPr>
              <a:t>add   esp,8</a:t>
            </a:r>
            <a:r>
              <a:rPr lang="en-US" altLang="ko-KR" sz="2400" b="0" dirty="0">
                <a:solidFill>
                  <a:schemeClr val="tx2"/>
                </a:solidFill>
                <a:ea typeface="굴림" charset="-127"/>
              </a:rPr>
              <a:t>			   </a:t>
            </a:r>
            <a:r>
              <a:rPr lang="en-US" altLang="ko-KR" sz="2400" b="0" dirty="0">
                <a:ea typeface="굴림" charset="-127"/>
              </a:rPr>
              <a:t>add    </a:t>
            </a:r>
            <a:r>
              <a:rPr lang="en-US" altLang="ko-KR" sz="2400" b="0" dirty="0" err="1">
                <a:ea typeface="굴림" charset="-127"/>
              </a:rPr>
              <a:t>eax</a:t>
            </a:r>
            <a:r>
              <a:rPr lang="en-US" altLang="ko-KR" sz="2400" b="0" dirty="0">
                <a:ea typeface="굴림" charset="-127"/>
              </a:rPr>
              <a:t>,[ebp+8]</a:t>
            </a:r>
          </a:p>
          <a:p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				   pop    </a:t>
            </a:r>
            <a:r>
              <a:rPr lang="en-US" altLang="ko-KR" sz="2400" b="0" dirty="0" err="1">
                <a:ea typeface="굴림" charset="-127"/>
              </a:rPr>
              <a:t>ebp</a:t>
            </a:r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				   </a:t>
            </a:r>
            <a:r>
              <a:rPr lang="en-US" altLang="ko-KR" sz="2400" dirty="0">
                <a:solidFill>
                  <a:srgbClr val="002060"/>
                </a:solidFill>
                <a:ea typeface="굴림" charset="-127"/>
              </a:rPr>
              <a:t>ret      8</a:t>
            </a:r>
          </a:p>
          <a:p>
            <a:endParaRPr lang="en-US" altLang="ko-KR" sz="2400" dirty="0">
              <a:solidFill>
                <a:schemeClr val="tx2"/>
              </a:solidFill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33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Saving and Restoring Registers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84263" algn="l"/>
              </a:tabLst>
            </a:pPr>
            <a:r>
              <a:rPr lang="en-US" altLang="ko-KR" dirty="0">
                <a:ea typeface="굴림" charset="-127"/>
              </a:rPr>
              <a:t>Push registers on stack just after assigning ESP to EBP</a:t>
            </a:r>
          </a:p>
          <a:p>
            <a:pPr lvl="1">
              <a:tabLst>
                <a:tab pos="1084263" algn="l"/>
              </a:tabLst>
            </a:pPr>
            <a:r>
              <a:rPr lang="en-US" altLang="ko-KR" dirty="0">
                <a:ea typeface="굴림" charset="-127"/>
              </a:rPr>
              <a:t>local registers are modified inside the procedure</a:t>
            </a:r>
          </a:p>
          <a:p>
            <a:pPr lvl="1">
              <a:tabLst>
                <a:tab pos="1084263" algn="l"/>
              </a:tabLst>
            </a:pPr>
            <a:endParaRPr lang="en-US" altLang="ko-KR" dirty="0">
              <a:ea typeface="굴림" charset="-127"/>
            </a:endParaRPr>
          </a:p>
          <a:p>
            <a:pPr marL="685800" lvl="2" indent="0">
              <a:buNone/>
              <a:tabLst>
                <a:tab pos="1084263" algn="l"/>
              </a:tabLst>
            </a:pP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MySub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PROC</a:t>
            </a:r>
          </a:p>
          <a:p>
            <a:pPr marL="685800" lvl="2" indent="0">
              <a:buNone/>
              <a:tabLst>
                <a:tab pos="1084263" algn="l"/>
              </a:tabLst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push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ebp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buNone/>
              <a:tabLst>
                <a:tab pos="1084263" algn="l"/>
              </a:tabLst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ebp,esp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buNone/>
              <a:tabLst>
                <a:tab pos="1084263" algn="l"/>
              </a:tabLst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push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ecx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	; save local registers</a:t>
            </a:r>
          </a:p>
          <a:p>
            <a:pPr marL="685800" lvl="2" indent="0">
              <a:buNone/>
              <a:tabLst>
                <a:tab pos="1084263" algn="l"/>
              </a:tabLst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push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edx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buNone/>
              <a:tabLst>
                <a:tab pos="1084263" algn="l"/>
              </a:tabLst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	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9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Stack Affected by USES Operator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MySub1 PROC USES </a:t>
            </a:r>
            <a:r>
              <a:rPr lang="en-US" altLang="ko-KR" dirty="0" err="1" smtClean="0">
                <a:solidFill>
                  <a:schemeClr val="tx1"/>
                </a:solidFill>
                <a:ea typeface="굴림" charset="-127"/>
              </a:rPr>
              <a:t>ecx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edx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ret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MySub1 ENDP</a:t>
            </a:r>
          </a:p>
          <a:p>
            <a:pPr marL="1203325" lvl="2" indent="-346075">
              <a:lnSpc>
                <a:spcPct val="90000"/>
              </a:lnSpc>
            </a:pP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USES operator generates code to save and restore registers:</a:t>
            </a:r>
          </a:p>
          <a:p>
            <a:pPr marL="1203325" lvl="2" indent="-346075">
              <a:lnSpc>
                <a:spcPct val="90000"/>
              </a:lnSpc>
            </a:pP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MySub1 PROC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push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ecx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push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edx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pop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edx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pop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ecx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ret</a:t>
            </a:r>
          </a:p>
          <a:p>
            <a:pPr marL="1203325" lvl="2" indent="-346075">
              <a:lnSpc>
                <a:spcPct val="90000"/>
              </a:lnSpc>
            </a:pPr>
            <a:endParaRPr lang="en-US" altLang="ko-KR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8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Local Variables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Only statements within subroutine can view or modify local variables</a:t>
            </a:r>
          </a:p>
          <a:p>
            <a:r>
              <a:rPr lang="en-US" altLang="ko-KR">
                <a:ea typeface="굴림" charset="-127"/>
              </a:rPr>
              <a:t>Storage used by local variables is released when subroutine ends</a:t>
            </a:r>
          </a:p>
          <a:p>
            <a:r>
              <a:rPr lang="en-US" altLang="ko-KR">
                <a:ea typeface="굴림" charset="-127"/>
              </a:rPr>
              <a:t>local variable name can have the same name as a local variable in another function without creating a name clash</a:t>
            </a:r>
          </a:p>
          <a:p>
            <a:r>
              <a:rPr lang="en-US" altLang="ko-KR">
                <a:ea typeface="굴림" charset="-127"/>
              </a:rPr>
              <a:t>Essential when writing recursive procedures, as well as procedures executed by multiple execution threads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0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4392488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Computer System and Organization</a:t>
            </a:r>
          </a:p>
          <a:p>
            <a:pPr lvl="1"/>
            <a:r>
              <a:rPr lang="en-US" altLang="ko-KR" dirty="0" smtClean="0"/>
              <a:t>Chap </a:t>
            </a:r>
            <a:r>
              <a:rPr lang="en-US" altLang="ko-KR" dirty="0"/>
              <a:t>4. Data Transfers, Addressing, and Arithmetic</a:t>
            </a:r>
          </a:p>
          <a:p>
            <a:pPr lvl="2"/>
            <a:r>
              <a:rPr lang="en-US" altLang="ko-KR" dirty="0"/>
              <a:t>MOV, </a:t>
            </a:r>
            <a:r>
              <a:rPr lang="en-US" altLang="ko-KR" dirty="0" smtClean="0"/>
              <a:t> MOVZX, MOVSX, XCHG, LAHF, SAHF</a:t>
            </a:r>
          </a:p>
          <a:p>
            <a:pPr lvl="2"/>
            <a:r>
              <a:rPr lang="en-US" altLang="ko-KR" dirty="0" smtClean="0"/>
              <a:t>INC, DEC, ADD, SUB, NEG</a:t>
            </a:r>
          </a:p>
          <a:p>
            <a:pPr lvl="2"/>
            <a:r>
              <a:rPr lang="en-US" altLang="ko-KR" dirty="0" smtClean="0"/>
              <a:t>OFFSET</a:t>
            </a:r>
            <a:r>
              <a:rPr lang="en-US" altLang="ko-KR" dirty="0"/>
              <a:t>, PTR, TYPE, LENGTHOF, SIZEOF, </a:t>
            </a:r>
            <a:r>
              <a:rPr lang="en-US" altLang="ko-KR" dirty="0" smtClean="0"/>
              <a:t>LABEL</a:t>
            </a:r>
          </a:p>
          <a:p>
            <a:pPr lvl="2"/>
            <a:r>
              <a:rPr lang="en-US" altLang="ko-KR" dirty="0" smtClean="0"/>
              <a:t>Indirect Addressing</a:t>
            </a:r>
          </a:p>
          <a:p>
            <a:pPr lvl="2"/>
            <a:r>
              <a:rPr lang="en-US" altLang="ko-KR" dirty="0" smtClean="0"/>
              <a:t>LOOP and JMP</a:t>
            </a:r>
          </a:p>
          <a:p>
            <a:pPr lvl="1"/>
            <a:r>
              <a:rPr lang="en-US" altLang="ko-KR" dirty="0"/>
              <a:t>Chap 5. Procedures</a:t>
            </a:r>
          </a:p>
          <a:p>
            <a:pPr lvl="2"/>
            <a:r>
              <a:rPr lang="en-US" altLang="ko-KR" dirty="0" smtClean="0"/>
              <a:t>CALL and RET</a:t>
            </a:r>
            <a:endParaRPr lang="en-US" altLang="ko-KR" dirty="0"/>
          </a:p>
          <a:p>
            <a:pPr lvl="2"/>
            <a:r>
              <a:rPr lang="en-US" altLang="ko-KR" dirty="0" smtClean="0"/>
              <a:t>PUSH </a:t>
            </a:r>
            <a:r>
              <a:rPr lang="en-US" altLang="ko-KR" dirty="0"/>
              <a:t>and </a:t>
            </a:r>
            <a:r>
              <a:rPr lang="en-US" altLang="ko-KR" dirty="0" smtClean="0"/>
              <a:t>POP</a:t>
            </a:r>
            <a:endParaRPr lang="en-US" altLang="ko-KR" dirty="0"/>
          </a:p>
          <a:p>
            <a:pPr lvl="2"/>
            <a:r>
              <a:rPr lang="en-US" altLang="ko-KR" dirty="0"/>
              <a:t>Passing Arguments </a:t>
            </a:r>
          </a:p>
          <a:p>
            <a:pPr lvl="2"/>
            <a:r>
              <a:rPr lang="en-US" altLang="ko-KR" dirty="0" smtClean="0"/>
              <a:t>USES</a:t>
            </a:r>
          </a:p>
          <a:p>
            <a:pPr lvl="1"/>
            <a:r>
              <a:rPr lang="en-US" altLang="ko-KR" dirty="0"/>
              <a:t>Chap 6. Conditional Processing</a:t>
            </a:r>
          </a:p>
          <a:p>
            <a:pPr lvl="2"/>
            <a:r>
              <a:rPr lang="en-US" altLang="ko-KR" dirty="0"/>
              <a:t>CF/SF/OF/PF/ZF</a:t>
            </a:r>
          </a:p>
          <a:p>
            <a:pPr lvl="2"/>
            <a:r>
              <a:rPr lang="en-US" altLang="ko-KR" dirty="0"/>
              <a:t>AND/OR/XOR/NOT/TEST/CMP</a:t>
            </a:r>
          </a:p>
          <a:p>
            <a:pPr lvl="2"/>
            <a:r>
              <a:rPr lang="en-US" altLang="ko-KR" dirty="0"/>
              <a:t>JC/JS/JO/JP/JZ</a:t>
            </a:r>
          </a:p>
          <a:p>
            <a:pPr lvl="2"/>
            <a:r>
              <a:rPr lang="en-US" altLang="ko-KR" dirty="0"/>
              <a:t>JE/JCXZ</a:t>
            </a:r>
          </a:p>
          <a:p>
            <a:pPr lvl="2"/>
            <a:r>
              <a:rPr lang="en-US" altLang="ko-KR" dirty="0"/>
              <a:t>JA/JAE/JB/JBE</a:t>
            </a:r>
          </a:p>
          <a:p>
            <a:pPr lvl="2"/>
            <a:r>
              <a:rPr lang="en-US" altLang="ko-KR" dirty="0"/>
              <a:t>JG/JGE/JL/JLE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499992" y="1484784"/>
            <a:ext cx="4392488" cy="5112568"/>
          </a:xfrm>
        </p:spPr>
        <p:txBody>
          <a:bodyPr>
            <a:normAutofit fontScale="62500" lnSpcReduction="20000"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Chap 7. Integer Arithmetic</a:t>
            </a:r>
          </a:p>
          <a:p>
            <a:pPr lvl="2"/>
            <a:r>
              <a:rPr lang="en-US" altLang="ko-KR" dirty="0" smtClean="0"/>
              <a:t>SHL/SHR/SAL/SAR/ROL/ROR/RCL/RCR</a:t>
            </a:r>
          </a:p>
          <a:p>
            <a:pPr lvl="2"/>
            <a:r>
              <a:rPr lang="en-US" altLang="ko-KR" dirty="0" smtClean="0"/>
              <a:t>SHLD/SHRD</a:t>
            </a:r>
          </a:p>
          <a:p>
            <a:pPr lvl="2"/>
            <a:r>
              <a:rPr lang="en-US" altLang="ko-KR" dirty="0" smtClean="0"/>
              <a:t>MUL, IMUL</a:t>
            </a:r>
          </a:p>
          <a:p>
            <a:pPr lvl="2"/>
            <a:r>
              <a:rPr lang="en-US" altLang="ko-KR" dirty="0"/>
              <a:t>DIV/IDIV</a:t>
            </a:r>
          </a:p>
          <a:p>
            <a:pPr lvl="2"/>
            <a:r>
              <a:rPr lang="en-US" altLang="ko-KR" dirty="0"/>
              <a:t>Extended </a:t>
            </a:r>
            <a:r>
              <a:rPr lang="en-US" altLang="ko-KR" dirty="0" smtClean="0"/>
              <a:t>Addition/Subtraction</a:t>
            </a:r>
          </a:p>
          <a:p>
            <a:r>
              <a:rPr lang="en-US" altLang="ko-KR" dirty="0" smtClean="0"/>
              <a:t>Today</a:t>
            </a:r>
          </a:p>
          <a:p>
            <a:pPr lvl="1"/>
            <a:r>
              <a:rPr lang="en-US" altLang="ko-KR" dirty="0"/>
              <a:t>Chap 8. Advanced Procedures</a:t>
            </a:r>
          </a:p>
          <a:p>
            <a:pPr lvl="2"/>
            <a:r>
              <a:rPr lang="en-US" altLang="ko-KR" dirty="0" smtClean="0"/>
              <a:t>Stack Frames</a:t>
            </a:r>
          </a:p>
          <a:p>
            <a:pPr lvl="2"/>
            <a:r>
              <a:rPr lang="en-US" altLang="ko-KR" dirty="0" smtClean="0"/>
              <a:t>Recursion</a:t>
            </a:r>
          </a:p>
          <a:p>
            <a:r>
              <a:rPr lang="en-US" altLang="ko-KR" dirty="0" smtClean="0"/>
              <a:t>Next</a:t>
            </a:r>
            <a:endParaRPr lang="en-US" altLang="ko-KR" dirty="0"/>
          </a:p>
          <a:p>
            <a:pPr lvl="1"/>
            <a:r>
              <a:rPr lang="en-US" altLang="ko-KR" dirty="0" smtClean="0"/>
              <a:t>Chap 8. Advanced Procedures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7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Creating LOCAL Variables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898525" y="1524347"/>
            <a:ext cx="83006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 dirty="0">
                <a:ea typeface="굴림" charset="-127"/>
              </a:rPr>
              <a:t>Example - create two DWORD local variables:</a:t>
            </a:r>
          </a:p>
          <a:p>
            <a:r>
              <a:rPr lang="en-US" altLang="ko-KR" sz="2400" b="0" dirty="0">
                <a:ea typeface="굴림" charset="-127"/>
              </a:rPr>
              <a:t>	Say: </a:t>
            </a:r>
            <a:r>
              <a:rPr lang="en-US" altLang="ko-KR" sz="2400" b="0" dirty="0" err="1">
                <a:ea typeface="굴림" charset="-127"/>
              </a:rPr>
              <a:t>int</a:t>
            </a:r>
            <a:r>
              <a:rPr lang="en-US" altLang="ko-KR" sz="2400" b="0" dirty="0">
                <a:ea typeface="굴림" charset="-127"/>
              </a:rPr>
              <a:t> x=10, y=20;</a:t>
            </a:r>
          </a:p>
          <a:p>
            <a:r>
              <a:rPr lang="en-US" altLang="ko-KR" sz="2400" b="0" dirty="0">
                <a:ea typeface="굴림" charset="-127"/>
              </a:rPr>
              <a:t>					ret address</a:t>
            </a:r>
          </a:p>
          <a:p>
            <a:r>
              <a:rPr lang="en-US" altLang="ko-KR" sz="2400" b="0" dirty="0">
                <a:ea typeface="굴림" charset="-127"/>
              </a:rPr>
              <a:t>					saved </a:t>
            </a:r>
            <a:r>
              <a:rPr lang="en-US" altLang="ko-KR" sz="2400" b="0" dirty="0" err="1">
                <a:ea typeface="굴림" charset="-127"/>
              </a:rPr>
              <a:t>ebp</a:t>
            </a:r>
            <a:r>
              <a:rPr lang="en-US" altLang="ko-KR" sz="2400" b="0" dirty="0">
                <a:ea typeface="굴림" charset="-127"/>
              </a:rPr>
              <a:t>        EBP</a:t>
            </a:r>
          </a:p>
          <a:p>
            <a:r>
              <a:rPr lang="en-US" altLang="ko-KR" sz="2400" b="0" dirty="0">
                <a:ea typeface="굴림" charset="-127"/>
              </a:rPr>
              <a:t>					   10 (x)          [ebp-4]</a:t>
            </a:r>
          </a:p>
          <a:p>
            <a:r>
              <a:rPr lang="en-US" altLang="ko-KR" sz="2000" dirty="0" err="1">
                <a:latin typeface="Courier New" pitchFamily="49" charset="0"/>
                <a:ea typeface="굴림" charset="-127"/>
              </a:rPr>
              <a:t>MySub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PROC</a:t>
            </a:r>
            <a:r>
              <a:rPr lang="en-US" altLang="ko-KR" sz="2400" b="0" dirty="0">
                <a:ea typeface="굴림" charset="-127"/>
              </a:rPr>
              <a:t>			            </a:t>
            </a:r>
            <a:r>
              <a:rPr lang="en-US" altLang="ko-KR" sz="2400" b="0" dirty="0" smtClean="0">
                <a:ea typeface="굴림" charset="-127"/>
              </a:rPr>
              <a:t>20 </a:t>
            </a:r>
            <a:r>
              <a:rPr lang="en-US" altLang="ko-KR" sz="2400" b="0" dirty="0">
                <a:ea typeface="굴림" charset="-127"/>
              </a:rPr>
              <a:t>(y)          [ebp-8]</a:t>
            </a:r>
          </a:p>
          <a:p>
            <a:r>
              <a:rPr lang="en-US" altLang="ko-KR" sz="2400" b="0" dirty="0">
                <a:ea typeface="굴림" charset="-127"/>
              </a:rPr>
              <a:t>	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push	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ebp</a:t>
            </a: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ebp,esp</a:t>
            </a: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	sub   esp,8		;create 2 DWORD variables</a:t>
            </a:r>
          </a:p>
          <a:p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	DWORD PTR [ebp-4],10 ; initialize x=10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	DWORD PTR [ebp-8],20 ; initialize y=20</a:t>
            </a:r>
            <a:endParaRPr lang="en-US" altLang="ko-KR" sz="1900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5334000" y="2389187"/>
            <a:ext cx="19050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5334000" y="2770187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5334000" y="3124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334000" y="3455987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H="1">
            <a:off x="7239000" y="292258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Quiz 3</a:t>
            </a:r>
          </a:p>
          <a:p>
            <a:pPr lvl="1"/>
            <a:r>
              <a:rPr lang="en-US" altLang="ko-KR" dirty="0" smtClean="0"/>
              <a:t>June 4, 1:00 pm ~ 1:15 pm during class</a:t>
            </a:r>
          </a:p>
          <a:p>
            <a:pPr lvl="1"/>
            <a:r>
              <a:rPr lang="en-US" altLang="ko-KR" dirty="0" smtClean="0"/>
              <a:t>Chap 7. and Chap 8.</a:t>
            </a:r>
            <a:endParaRPr lang="en-US" altLang="ko-KR" dirty="0" smtClean="0"/>
          </a:p>
          <a:p>
            <a:r>
              <a:rPr lang="en-US" altLang="ko-KR" dirty="0" smtClean="0"/>
              <a:t>Final </a:t>
            </a:r>
            <a:r>
              <a:rPr lang="en-US" altLang="ko-KR" dirty="0" smtClean="0"/>
              <a:t>Exam</a:t>
            </a:r>
          </a:p>
          <a:p>
            <a:pPr lvl="1"/>
            <a:r>
              <a:rPr lang="en-US" altLang="ko-KR" dirty="0" smtClean="0"/>
              <a:t>June </a:t>
            </a:r>
            <a:r>
              <a:rPr lang="en-US" altLang="ko-KR" dirty="0" smtClean="0"/>
              <a:t>16, 6:00 </a:t>
            </a:r>
            <a:r>
              <a:rPr lang="en-US" altLang="ko-KR" dirty="0" smtClean="0"/>
              <a:t>pm ~ </a:t>
            </a:r>
            <a:r>
              <a:rPr lang="en-US" altLang="ko-KR" dirty="0" smtClean="0"/>
              <a:t>8:00 </a:t>
            </a:r>
            <a:r>
              <a:rPr lang="en-US" altLang="ko-KR" dirty="0" smtClean="0"/>
              <a:t>pm </a:t>
            </a:r>
          </a:p>
          <a:p>
            <a:pPr lvl="1"/>
            <a:r>
              <a:rPr lang="en-US" altLang="ko-KR" dirty="0" smtClean="0"/>
              <a:t>~ Chap </a:t>
            </a:r>
            <a:r>
              <a:rPr lang="en-US" altLang="ko-KR" dirty="0" smtClean="0"/>
              <a:t>9 (what we will learn this Thurs)</a:t>
            </a:r>
          </a:p>
          <a:p>
            <a:r>
              <a:rPr lang="en-US" altLang="ko-KR" dirty="0" smtClean="0"/>
              <a:t>No Lecture Next Week (June 9, June 11)</a:t>
            </a:r>
          </a:p>
          <a:p>
            <a:pPr lvl="1"/>
            <a:r>
              <a:rPr lang="en-US" altLang="ko-KR" dirty="0" smtClean="0"/>
              <a:t>Lab for the Projects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4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a typeface="굴림" charset="-127"/>
              </a:rPr>
              <a:t>LEA (Load Effective </a:t>
            </a:r>
            <a:r>
              <a:rPr lang="en-US" altLang="ko-KR" dirty="0" err="1" smtClean="0">
                <a:ea typeface="굴림" charset="-127"/>
              </a:rPr>
              <a:t>Addr</a:t>
            </a:r>
            <a:r>
              <a:rPr lang="en-US" altLang="ko-KR" dirty="0" smtClean="0">
                <a:ea typeface="굴림" charset="-127"/>
              </a:rPr>
              <a:t>.) </a:t>
            </a:r>
            <a:r>
              <a:rPr lang="en-US" altLang="ko-KR" dirty="0">
                <a:ea typeface="굴림" charset="-127"/>
              </a:rPr>
              <a:t>Instruction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1296"/>
            <a:ext cx="7772400" cy="2438400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ea typeface="굴림" charset="-127"/>
              </a:rPr>
              <a:t>LEA returns offsets of direct and</a:t>
            </a: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indirect operands</a:t>
            </a:r>
          </a:p>
          <a:p>
            <a:pPr lvl="1"/>
            <a:r>
              <a:rPr lang="en-US" altLang="ko-KR" dirty="0">
                <a:ea typeface="굴림" charset="-127"/>
              </a:rPr>
              <a:t>OFFSET operator only returns constant offsets</a:t>
            </a:r>
          </a:p>
          <a:p>
            <a:r>
              <a:rPr lang="en-US" altLang="ko-KR" dirty="0">
                <a:ea typeface="굴림" charset="-127"/>
              </a:rPr>
              <a:t>LEA required when obtaining offsets of stack parameters &amp; local variables</a:t>
            </a:r>
          </a:p>
          <a:p>
            <a:r>
              <a:rPr lang="en-US" altLang="ko-KR" dirty="0">
                <a:ea typeface="굴림" charset="-127"/>
              </a:rPr>
              <a:t>Example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066800" y="3731096"/>
            <a:ext cx="7162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CopyString PROC,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count:DWORD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LOCAL temp[20]:BYTE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mov edi,OFFSET count	; invalid operand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mov esi,OFFSET temp	; invalid operand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lea edi,count	;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lea esi,temp	; ok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9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LEA Example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822325" y="1204913"/>
            <a:ext cx="1841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endParaRPr lang="ko-KR" altLang="ko-KR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834074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 dirty="0">
                <a:ea typeface="굴림" charset="-127"/>
              </a:rPr>
              <a:t>Suppose you have a Local variable at [ebp-8]</a:t>
            </a:r>
          </a:p>
          <a:p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And you need the address of that local variable in ESI</a:t>
            </a:r>
          </a:p>
          <a:p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You cannot use this:	   </a:t>
            </a:r>
          </a:p>
          <a:p>
            <a:r>
              <a:rPr lang="en-US" altLang="ko-KR" sz="2400" b="0" dirty="0">
                <a:ea typeface="굴림" charset="-127"/>
              </a:rPr>
              <a:t>	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esi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, OFFSET [ebp-8]   	; error</a:t>
            </a:r>
          </a:p>
          <a:p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			; OFFSET works only at compile time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		</a:t>
            </a: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Use this instead:	</a:t>
            </a:r>
          </a:p>
          <a:p>
            <a:r>
              <a:rPr lang="en-US" altLang="ko-KR" sz="2400" b="0" dirty="0">
                <a:ea typeface="굴림" charset="-127"/>
              </a:rPr>
              <a:t>	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lea 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esi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,[ebp-8]</a:t>
            </a:r>
            <a:endParaRPr lang="en-US" altLang="ko-KR" sz="1900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0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ENTER Instruction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ENTER instruction creates stack frame for a called procedure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pushes EBP on the stack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sets EBP to the base of the stack frame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reserves space for local variables</a:t>
            </a:r>
          </a:p>
          <a:p>
            <a:pPr lvl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Example</a:t>
            </a:r>
            <a:r>
              <a:rPr lang="en-US" altLang="ko-KR" dirty="0">
                <a:ea typeface="굴림" charset="-127"/>
              </a:rPr>
              <a:t>: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MySub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PROC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enter 8,0</a:t>
            </a:r>
          </a:p>
          <a:p>
            <a:pPr lvl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Equivalent </a:t>
            </a:r>
            <a:r>
              <a:rPr lang="en-US" altLang="ko-KR" dirty="0">
                <a:ea typeface="굴림" charset="-127"/>
              </a:rPr>
              <a:t>to: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MySub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PROC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push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ebp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ebp,esp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sub esp,8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3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LEAVE Instruction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98525" y="1974751"/>
            <a:ext cx="1841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endParaRPr lang="ko-KR" altLang="ko-KR"/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381000" y="1531838"/>
            <a:ext cx="62817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>
                <a:ea typeface="굴림" charset="-127"/>
              </a:rPr>
              <a:t>Terminates the stack frame for a procedure.  </a:t>
            </a:r>
            <a:endParaRPr lang="en-US" altLang="ko-KR">
              <a:ea typeface="굴림" charset="-127"/>
            </a:endParaRP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69925" y="5022751"/>
            <a:ext cx="1841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endParaRPr lang="ko-KR" altLang="ko-KR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838200" y="2827238"/>
            <a:ext cx="239200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 dirty="0" err="1">
                <a:ea typeface="굴림" charset="-127"/>
              </a:rPr>
              <a:t>MySub</a:t>
            </a:r>
            <a:r>
              <a:rPr lang="en-US" altLang="ko-KR" sz="2400" b="0" dirty="0">
                <a:ea typeface="굴림" charset="-127"/>
              </a:rPr>
              <a:t> PROC</a:t>
            </a:r>
          </a:p>
          <a:p>
            <a:r>
              <a:rPr lang="en-US" altLang="ko-KR" sz="2400" b="0" dirty="0">
                <a:ea typeface="굴림" charset="-127"/>
              </a:rPr>
              <a:t>	</a:t>
            </a:r>
            <a:r>
              <a:rPr lang="en-US" altLang="ko-KR" sz="2400" b="0" dirty="0">
                <a:solidFill>
                  <a:srgbClr val="002060"/>
                </a:solidFill>
                <a:ea typeface="굴림" charset="-127"/>
              </a:rPr>
              <a:t>enter 8,0</a:t>
            </a:r>
          </a:p>
          <a:p>
            <a:r>
              <a:rPr lang="en-US" altLang="ko-KR" sz="2400" b="0" dirty="0">
                <a:ea typeface="굴림" charset="-127"/>
              </a:rPr>
              <a:t>	...</a:t>
            </a:r>
          </a:p>
          <a:p>
            <a:r>
              <a:rPr lang="en-US" altLang="ko-KR" sz="2400" b="0" dirty="0">
                <a:ea typeface="굴림" charset="-127"/>
              </a:rPr>
              <a:t>	...</a:t>
            </a:r>
          </a:p>
          <a:p>
            <a:r>
              <a:rPr lang="en-US" altLang="ko-KR" sz="2400" b="0" dirty="0">
                <a:ea typeface="굴림" charset="-127"/>
              </a:rPr>
              <a:t>	...</a:t>
            </a:r>
          </a:p>
          <a:p>
            <a:r>
              <a:rPr lang="en-US" altLang="ko-KR" sz="2400" b="0" dirty="0">
                <a:ea typeface="굴림" charset="-127"/>
              </a:rPr>
              <a:t>	</a:t>
            </a:r>
            <a:r>
              <a:rPr lang="en-US" altLang="ko-KR" sz="2400" b="0" dirty="0">
                <a:solidFill>
                  <a:srgbClr val="FF0000"/>
                </a:solidFill>
                <a:ea typeface="굴림" charset="-127"/>
              </a:rPr>
              <a:t>leave</a:t>
            </a:r>
          </a:p>
          <a:p>
            <a:r>
              <a:rPr lang="en-US" altLang="ko-KR" sz="2400" b="0" dirty="0">
                <a:ea typeface="굴림" charset="-127"/>
              </a:rPr>
              <a:t>	ret</a:t>
            </a:r>
          </a:p>
          <a:p>
            <a:r>
              <a:rPr lang="en-US" altLang="ko-KR" sz="2400" b="0" dirty="0" err="1">
                <a:ea typeface="굴림" charset="-127"/>
              </a:rPr>
              <a:t>MySub</a:t>
            </a:r>
            <a:r>
              <a:rPr lang="en-US" altLang="ko-KR" sz="2400" b="0" dirty="0">
                <a:ea typeface="굴림" charset="-127"/>
              </a:rPr>
              <a:t> ENDP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7239000" y="2370038"/>
            <a:ext cx="18415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endParaRPr lang="en-US" altLang="ko-KR" sz="2400" b="0">
              <a:ea typeface="굴림" charset="-127"/>
            </a:endParaRPr>
          </a:p>
          <a:p>
            <a:endParaRPr lang="en-US" altLang="ko-KR" sz="2400" b="0">
              <a:ea typeface="굴림" charset="-127"/>
            </a:endParaRP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3886200" y="2751038"/>
            <a:ext cx="5113900" cy="1384995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>
                <a:solidFill>
                  <a:srgbClr val="002060"/>
                </a:solidFill>
                <a:ea typeface="굴림" charset="-127"/>
              </a:rPr>
              <a:t>push	ebp</a:t>
            </a:r>
          </a:p>
          <a:p>
            <a:r>
              <a:rPr lang="en-US" altLang="ko-KR" sz="2400" b="0">
                <a:solidFill>
                  <a:srgbClr val="002060"/>
                </a:solidFill>
                <a:ea typeface="굴림" charset="-127"/>
              </a:rPr>
              <a:t>mov	ebp,esp</a:t>
            </a:r>
          </a:p>
          <a:p>
            <a:r>
              <a:rPr lang="en-US" altLang="ko-KR" sz="2400" b="0">
                <a:solidFill>
                  <a:srgbClr val="002060"/>
                </a:solidFill>
                <a:ea typeface="굴림" charset="-127"/>
              </a:rPr>
              <a:t>sub	esp,8      ; 2 local DWORDs</a:t>
            </a:r>
            <a:endParaRPr lang="en-US" altLang="ko-KR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3886200" y="4579838"/>
            <a:ext cx="5001690" cy="1015663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>
                <a:solidFill>
                  <a:srgbClr val="FF0000"/>
                </a:solidFill>
                <a:ea typeface="굴림" charset="-127"/>
              </a:rPr>
              <a:t>mov	esp,ebp  ; free local space</a:t>
            </a:r>
          </a:p>
          <a:p>
            <a:r>
              <a:rPr lang="en-US" altLang="ko-KR" sz="2400" b="0">
                <a:solidFill>
                  <a:srgbClr val="FF0000"/>
                </a:solidFill>
                <a:ea typeface="굴림" charset="-127"/>
              </a:rPr>
              <a:t>pop	ebp</a:t>
            </a:r>
            <a:endParaRPr lang="en-US" altLang="ko-KR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4648200" y="2141438"/>
            <a:ext cx="274161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b="0">
                <a:ea typeface="굴림" charset="-127"/>
              </a:rPr>
              <a:t>Equivalent operations</a:t>
            </a:r>
            <a:endParaRPr lang="en-US" altLang="ko-KR">
              <a:ea typeface="굴림" charset="-127"/>
            </a:endParaRPr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2667000" y="496083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3200400" y="351303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4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LOCAL Directive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03590"/>
            <a:ext cx="7162800" cy="3962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LOCAL directive declares a list of local variables</a:t>
            </a:r>
          </a:p>
          <a:p>
            <a:pPr lvl="1"/>
            <a:r>
              <a:rPr lang="en-US" altLang="ko-KR" dirty="0">
                <a:ea typeface="굴림" charset="-127"/>
              </a:rPr>
              <a:t>immediately follows the PROC directive</a:t>
            </a:r>
          </a:p>
          <a:p>
            <a:pPr lvl="1"/>
            <a:r>
              <a:rPr lang="en-US" altLang="ko-KR" dirty="0">
                <a:ea typeface="굴림" charset="-127"/>
              </a:rPr>
              <a:t>each variable is assigned a type</a:t>
            </a:r>
          </a:p>
          <a:p>
            <a:r>
              <a:rPr lang="en-US" altLang="ko-KR" dirty="0">
                <a:ea typeface="굴림" charset="-127"/>
              </a:rPr>
              <a:t>Syntax: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LOCAL </a:t>
            </a:r>
            <a:r>
              <a:rPr lang="en-US" altLang="ko-KR" i="1" dirty="0" err="1">
                <a:solidFill>
                  <a:schemeClr val="tx1"/>
                </a:solidFill>
                <a:ea typeface="굴림" charset="-127"/>
              </a:rPr>
              <a:t>varlist</a:t>
            </a:r>
            <a:endParaRPr lang="en-US" altLang="ko-KR" i="1" dirty="0">
              <a:solidFill>
                <a:schemeClr val="tx1"/>
              </a:solidFill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charset="-127"/>
              </a:rPr>
              <a:t>Example: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259632" y="4895056"/>
            <a:ext cx="6172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MySub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LOCAL var1:BYTE, var2:WORD, var3:SDWORD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Using LOCAL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62000" y="2541240"/>
            <a:ext cx="7162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LOCAL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flagVals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[20]:BYTE	; array of bytes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LOCAL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pArray:PTR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WORD	; pointer to an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myProc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PROC,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; procedure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LOCAL t1:BYTE,	; local variables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626840"/>
            <a:ext cx="7696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0">
                <a:ea typeface="굴림" charset="-127"/>
              </a:rPr>
              <a:t>Examples: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78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LOCAL Example</a:t>
            </a:r>
            <a:r>
              <a:rPr lang="en-US" altLang="ko-KR" sz="2400">
                <a:ea typeface="굴림" charset="-127"/>
              </a:rPr>
              <a:t>  (1 of 2)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990600" y="1504528"/>
            <a:ext cx="6553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BubbleSort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LOCAL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temp:DWORD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SwapFlag:BYTE</a:t>
            </a:r>
            <a:endParaRPr lang="en-US" altLang="ko-KR" sz="1800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. . 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BubbleSort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ENDP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90600" y="3790528"/>
            <a:ext cx="6629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BubbleSort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push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ebp</a:t>
            </a:r>
            <a:endParaRPr lang="en-US" altLang="ko-KR" sz="1800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ebp,esp</a:t>
            </a:r>
            <a:endParaRPr lang="en-US" altLang="ko-KR" sz="1800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	add  esp,0FFFFFFF8h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; add -8 to ESP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. . 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esp,ebp</a:t>
            </a:r>
            <a:endParaRPr lang="en-US" altLang="ko-KR" sz="1800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	pop 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ebp</a:t>
            </a:r>
            <a:endParaRPr lang="en-US" altLang="ko-KR" sz="1800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BubbleSort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ENDP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57200" y="3028528"/>
            <a:ext cx="5943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0">
                <a:ea typeface="굴림" charset="-127"/>
              </a:rPr>
              <a:t>MASM generates the following code: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11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LOCAL Example</a:t>
            </a:r>
            <a:r>
              <a:rPr lang="en-US" altLang="ko-KR" sz="2400">
                <a:ea typeface="굴림" charset="-127"/>
              </a:rPr>
              <a:t>  (2 of 2)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838200" y="1546770"/>
            <a:ext cx="74676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b="0">
                <a:ea typeface="굴림" charset="-127"/>
              </a:rPr>
              <a:t>Diagram of the stack frame for the BubbleSort procedure: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90137"/>
              </p:ext>
            </p:extLst>
          </p:nvPr>
        </p:nvGraphicFramePr>
        <p:xfrm>
          <a:off x="1676400" y="2918370"/>
          <a:ext cx="49530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3" imgW="2747160" imgH="1071000" progId="Visio.Drawing.6">
                  <p:embed/>
                </p:oleObj>
              </mc:Choice>
              <mc:Fallback>
                <p:oleObj name="VISIO" r:id="rId3" imgW="2747160" imgH="107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99" t="-6833" r="9334"/>
                      <a:stretch>
                        <a:fillRect/>
                      </a:stretch>
                    </p:blipFill>
                    <p:spPr bwMode="auto">
                      <a:xfrm>
                        <a:off x="1676400" y="2918370"/>
                        <a:ext cx="4953000" cy="2382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3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Chapter Overview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5943600" cy="3048000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ea typeface="굴림" charset="-127"/>
              </a:rPr>
              <a:t>Stack Frames</a:t>
            </a:r>
          </a:p>
          <a:p>
            <a:r>
              <a:rPr lang="en-US" altLang="ko-KR" dirty="0">
                <a:ea typeface="굴림" charset="-127"/>
              </a:rPr>
              <a:t>Recursion</a:t>
            </a:r>
          </a:p>
          <a:p>
            <a:r>
              <a:rPr lang="en-US" altLang="ko-KR" dirty="0">
                <a:ea typeface="굴림" charset="-127"/>
              </a:rPr>
              <a:t>INVOKE, ADDR, PROC, and PROTO</a:t>
            </a:r>
          </a:p>
          <a:p>
            <a:r>
              <a:rPr lang="en-US" altLang="ko-KR" dirty="0">
                <a:ea typeface="굴림" charset="-127"/>
              </a:rPr>
              <a:t>Creating </a:t>
            </a:r>
            <a:r>
              <a:rPr lang="en-US" altLang="ko-KR" dirty="0" err="1">
                <a:ea typeface="굴림" charset="-127"/>
              </a:rPr>
              <a:t>Multimodule</a:t>
            </a:r>
            <a:r>
              <a:rPr lang="en-US" altLang="ko-KR" dirty="0">
                <a:ea typeface="굴림" charset="-127"/>
              </a:rPr>
              <a:t> Programs</a:t>
            </a:r>
          </a:p>
          <a:p>
            <a:r>
              <a:rPr lang="en-US" altLang="ko-KR" dirty="0">
                <a:ea typeface="굴림" charset="-127"/>
              </a:rPr>
              <a:t>Java </a:t>
            </a:r>
            <a:r>
              <a:rPr lang="en-US" altLang="ko-KR" dirty="0" err="1">
                <a:ea typeface="굴림" charset="-127"/>
              </a:rPr>
              <a:t>Bytecodes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Non-Doubleword Local Variables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5488"/>
            <a:ext cx="7772400" cy="4495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Local variables can be different sizes</a:t>
            </a:r>
          </a:p>
          <a:p>
            <a:r>
              <a:rPr lang="en-US" altLang="ko-KR" dirty="0">
                <a:ea typeface="굴림" charset="-127"/>
              </a:rPr>
              <a:t>How created in the stack by LOCAL directive:</a:t>
            </a:r>
          </a:p>
          <a:p>
            <a:pPr lvl="1"/>
            <a:r>
              <a:rPr lang="en-US" altLang="ko-KR" dirty="0">
                <a:ea typeface="굴림" charset="-127"/>
              </a:rPr>
              <a:t>8-bit: assigned to next available byte</a:t>
            </a:r>
          </a:p>
          <a:p>
            <a:pPr lvl="1"/>
            <a:r>
              <a:rPr lang="en-US" altLang="ko-KR" dirty="0">
                <a:ea typeface="굴림" charset="-127"/>
              </a:rPr>
              <a:t>16-bit: assigned to next even (word) boundary</a:t>
            </a:r>
          </a:p>
          <a:p>
            <a:pPr lvl="1"/>
            <a:r>
              <a:rPr lang="en-US" altLang="ko-KR" dirty="0">
                <a:ea typeface="굴림" charset="-127"/>
              </a:rPr>
              <a:t>32-bit: assigned to next </a:t>
            </a:r>
            <a:r>
              <a:rPr lang="en-US" altLang="ko-KR" dirty="0" err="1">
                <a:ea typeface="굴림" charset="-127"/>
              </a:rPr>
              <a:t>doubleword</a:t>
            </a:r>
            <a:r>
              <a:rPr lang="en-US" altLang="ko-KR" dirty="0">
                <a:ea typeface="굴림" charset="-127"/>
              </a:rPr>
              <a:t> boundary</a:t>
            </a: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61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Local Byte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Example1 PROC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  LOCAL var1:BYTE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 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al,var1            ; [EBP - 1]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  ret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Example1 ENDP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82" y="3789040"/>
            <a:ext cx="28765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WriteStackFrame Procedure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97496"/>
            <a:ext cx="8458200" cy="4495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Displays contents of current stack frame</a:t>
            </a:r>
          </a:p>
          <a:p>
            <a:pPr lvl="1"/>
            <a:r>
              <a:rPr lang="en-US" altLang="ko-KR" dirty="0">
                <a:ea typeface="굴림" charset="-127"/>
              </a:rPr>
              <a:t>Prototype:</a:t>
            </a:r>
          </a:p>
          <a:p>
            <a:pPr lvl="2"/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685800" lvl="2" indent="0">
              <a:buNone/>
            </a:pP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WriteStackFrame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PROTO,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numParam:DWORD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,    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	  ; 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number of passed parameters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numLocalVal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: DWORD,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	  ; 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number of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DWordLocal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variables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numSavedReg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: DWORD  ; number of saved registers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6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WriteStackFrame Example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304" y="1555576"/>
            <a:ext cx="9067800" cy="5257800"/>
          </a:xfrm>
        </p:spPr>
        <p:txBody>
          <a:bodyPr>
            <a:normAutofit fontScale="92500" lnSpcReduction="10000"/>
          </a:bodyPr>
          <a:lstStyle/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main PROC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eax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, 0EAEAEAEAh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ebx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, 0EBEBEBEBh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INVOKE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aProc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, 1111h, 2222h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exit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main ENDP</a:t>
            </a:r>
          </a:p>
          <a:p>
            <a:pPr marL="857250" lvl="2" indent="0">
              <a:lnSpc>
                <a:spcPct val="90000"/>
              </a:lnSpc>
              <a:buNone/>
            </a:pP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aProc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PROC USES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eax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ebx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,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x: DWORD, y: DWORD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LOCAL a:DWORD, b:DWORD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PARAMS = 2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LOCALS = 2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SAVED_REGS = 2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a,0AAAAh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mov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 b,0BBBBh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	INVOKE </a:t>
            </a:r>
            <a:r>
              <a:rPr lang="en-US" altLang="ko-KR" dirty="0" err="1">
                <a:solidFill>
                  <a:schemeClr val="tx1"/>
                </a:solidFill>
                <a:ea typeface="굴림" charset="-127"/>
              </a:rPr>
              <a:t>WriteStackFrame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, PARAMS, LOCALS, SAVED_REGS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9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What's Next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5943600" cy="3048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Stack Frames</a:t>
            </a:r>
          </a:p>
          <a:p>
            <a:r>
              <a:rPr lang="en-US" altLang="ko-KR" b="1" dirty="0">
                <a:solidFill>
                  <a:srgbClr val="002060"/>
                </a:solidFill>
                <a:ea typeface="굴림" charset="-127"/>
              </a:rPr>
              <a:t>Recursion</a:t>
            </a:r>
            <a:endParaRPr lang="en-US" altLang="ko-KR" dirty="0">
              <a:solidFill>
                <a:srgbClr val="002060"/>
              </a:solidFill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INVOKE, ADDR, PROC, and PROTO</a:t>
            </a:r>
          </a:p>
          <a:p>
            <a:r>
              <a:rPr lang="en-US" altLang="ko-KR" dirty="0">
                <a:ea typeface="굴림" charset="-127"/>
              </a:rPr>
              <a:t>Creating </a:t>
            </a:r>
            <a:r>
              <a:rPr lang="en-US" altLang="ko-KR" dirty="0" err="1">
                <a:ea typeface="굴림" charset="-127"/>
              </a:rPr>
              <a:t>Multimodule</a:t>
            </a:r>
            <a:r>
              <a:rPr lang="en-US" altLang="ko-KR" dirty="0">
                <a:ea typeface="굴림" charset="-127"/>
              </a:rPr>
              <a:t> Programs</a:t>
            </a:r>
          </a:p>
          <a:p>
            <a:r>
              <a:rPr lang="en-US" altLang="ko-KR" dirty="0">
                <a:ea typeface="굴림" charset="-127"/>
              </a:rPr>
              <a:t>Java </a:t>
            </a:r>
            <a:r>
              <a:rPr lang="en-US" altLang="ko-KR" dirty="0" err="1">
                <a:ea typeface="굴림" charset="-127"/>
              </a:rPr>
              <a:t>Bytecodes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00200"/>
            <a:ext cx="6475040" cy="15240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What is Recursion?</a:t>
            </a:r>
          </a:p>
          <a:p>
            <a:r>
              <a:rPr lang="en-US" altLang="ko-KR" dirty="0">
                <a:ea typeface="굴림" charset="-127"/>
              </a:rPr>
              <a:t>Recursively Calculating a Sum</a:t>
            </a:r>
          </a:p>
          <a:p>
            <a:r>
              <a:rPr lang="en-US" altLang="ko-KR" dirty="0">
                <a:ea typeface="굴림" charset="-127"/>
              </a:rPr>
              <a:t>Calculating a Factorial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9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Recursion?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5096"/>
            <a:ext cx="76200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The process created when . . .</a:t>
            </a:r>
          </a:p>
          <a:p>
            <a:pPr lvl="1"/>
            <a:r>
              <a:rPr lang="en-US" altLang="ko-KR" dirty="0">
                <a:ea typeface="굴림" charset="-127"/>
              </a:rPr>
              <a:t>A procedure calls itself</a:t>
            </a:r>
          </a:p>
          <a:p>
            <a:pPr lvl="1"/>
            <a:r>
              <a:rPr lang="en-US" altLang="ko-KR" dirty="0">
                <a:ea typeface="굴림" charset="-127"/>
              </a:rPr>
              <a:t>Procedure A calls procedure B, which in turn calls procedure A</a:t>
            </a:r>
          </a:p>
          <a:p>
            <a:r>
              <a:rPr lang="en-US" altLang="ko-KR" dirty="0">
                <a:ea typeface="굴림" charset="-127"/>
              </a:rPr>
              <a:t>Using a graph in which each node is a procedure and each edge is a procedure call, recursion forms a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cycle</a:t>
            </a:r>
            <a:r>
              <a:rPr lang="en-US" altLang="ko-KR" dirty="0">
                <a:ea typeface="굴림" charset="-127"/>
              </a:rPr>
              <a:t>: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35052"/>
              </p:ext>
            </p:extLst>
          </p:nvPr>
        </p:nvGraphicFramePr>
        <p:xfrm>
          <a:off x="3352800" y="4035896"/>
          <a:ext cx="2209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VISIO" r:id="rId3" imgW="1292040" imgH="1177560" progId="Visio.Drawing.6">
                  <p:embed/>
                </p:oleObj>
              </mc:Choice>
              <mc:Fallback>
                <p:oleObj name="VISIO" r:id="rId3" imgW="1292040" imgH="1177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703" t="-4065" r="-3703" b="-5673"/>
                      <a:stretch>
                        <a:fillRect/>
                      </a:stretch>
                    </p:blipFill>
                    <p:spPr bwMode="auto">
                      <a:xfrm>
                        <a:off x="3352800" y="4035896"/>
                        <a:ext cx="2209800" cy="205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7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Recursively Calculating a Sum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838200" y="2564904"/>
            <a:ext cx="7239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CalcSum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PROC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cmp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ecx,0	; check counter value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jz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L2	; quit if zero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add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eax,ecx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; otherwise, add to sum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dec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ecx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; decrement counter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call </a:t>
            </a:r>
            <a:r>
              <a:rPr lang="en-US" altLang="ko-KR" sz="1800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CalcSum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; recursive call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L2: ret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CalcSum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ENDP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main</a:t>
            </a:r>
            <a:r>
              <a:rPr lang="ko-KR" altLang="en-US" sz="18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PROC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ecx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, 5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eax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, 0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call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CalcSum</a:t>
            </a:r>
            <a:endParaRPr lang="en-US" altLang="ko-KR" sz="18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L1:	call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WriteDec</a:t>
            </a:r>
            <a:endParaRPr lang="en-US" altLang="ko-KR" sz="18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call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Crlf</a:t>
            </a:r>
            <a:endParaRPr lang="en-US" altLang="ko-KR" sz="18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	exit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main ENDP</a:t>
            </a:r>
            <a:endParaRPr lang="en-US" altLang="ko-KR" sz="1800" dirty="0">
              <a:latin typeface="Courier New" pitchFamily="49" charset="0"/>
              <a:ea typeface="굴림" charset="-127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85800" y="1274618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>
                <a:ea typeface="굴림" charset="-127"/>
              </a:rPr>
              <a:t>The </a:t>
            </a:r>
            <a:r>
              <a:rPr lang="en-US" altLang="ko-KR" b="0" dirty="0" err="1">
                <a:ea typeface="굴림" charset="-127"/>
              </a:rPr>
              <a:t>CalcSum</a:t>
            </a:r>
            <a:r>
              <a:rPr lang="en-US" altLang="ko-KR" b="0" dirty="0">
                <a:ea typeface="굴림" charset="-127"/>
              </a:rPr>
              <a:t> procedure recursively calculates the sum of an array of integers. Receives: ECX = count. Returns: EAX = sum</a:t>
            </a:r>
          </a:p>
        </p:txBody>
      </p:sp>
      <p:grpSp>
        <p:nvGrpSpPr>
          <p:cNvPr id="100360" name="Group 8"/>
          <p:cNvGrpSpPr>
            <a:grpSpLocks/>
          </p:cNvGrpSpPr>
          <p:nvPr/>
        </p:nvGrpSpPr>
        <p:grpSpPr bwMode="auto">
          <a:xfrm>
            <a:off x="2915416" y="4221535"/>
            <a:ext cx="6026829" cy="2486744"/>
            <a:chOff x="1581" y="2508"/>
            <a:chExt cx="3388" cy="1251"/>
          </a:xfrm>
        </p:grpSpPr>
        <p:pic>
          <p:nvPicPr>
            <p:cNvPr id="10035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" y="2508"/>
              <a:ext cx="1728" cy="1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1581" y="2979"/>
              <a:ext cx="153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b="0" dirty="0">
                  <a:ea typeface="굴림" charset="-127"/>
                </a:rPr>
                <a:t>Stack frame: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0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Calculating a Factorial</a:t>
            </a:r>
            <a:r>
              <a:rPr lang="en-US" altLang="ko-KR" sz="2400">
                <a:ea typeface="굴림" charset="-127"/>
              </a:rPr>
              <a:t>  (1 of 3)</a:t>
            </a:r>
            <a:endParaRPr lang="en-US" altLang="ko-KR">
              <a:ea typeface="굴림" charset="-127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09600" y="2435696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int function factorial(int 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if(n == 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  return 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  return n * factorial(n-1);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}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374"/>
              </p:ext>
            </p:extLst>
          </p:nvPr>
        </p:nvGraphicFramePr>
        <p:xfrm>
          <a:off x="5638800" y="2435696"/>
          <a:ext cx="29194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3" imgW="1789920" imgH="2242800" progId="Visio.Drawing.6">
                  <p:embed/>
                </p:oleObj>
              </mc:Choice>
              <mc:Fallback>
                <p:oleObj name="VISIO" r:id="rId3" imgW="1789920" imgH="2242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5696"/>
                        <a:ext cx="2919413" cy="3657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609600" y="1445096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>
                <a:ea typeface="굴림" charset="-127"/>
              </a:rPr>
              <a:t>This function calculates the factorial of integer </a:t>
            </a:r>
            <a:r>
              <a:rPr lang="en-US" altLang="ko-KR" b="0" i="1">
                <a:ea typeface="굴림" charset="-127"/>
              </a:rPr>
              <a:t>n</a:t>
            </a:r>
            <a:r>
              <a:rPr lang="en-US" altLang="ko-KR" b="0">
                <a:ea typeface="굴림" charset="-127"/>
              </a:rPr>
              <a:t>. A new value of </a:t>
            </a:r>
            <a:r>
              <a:rPr lang="en-US" altLang="ko-KR" b="0" i="1">
                <a:ea typeface="굴림" charset="-127"/>
              </a:rPr>
              <a:t>n</a:t>
            </a:r>
            <a:r>
              <a:rPr lang="en-US" altLang="ko-KR" b="0">
                <a:ea typeface="굴림" charset="-127"/>
              </a:rPr>
              <a:t> is saved in each stack frame: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09600" y="4797896"/>
            <a:ext cx="4648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>
                <a:ea typeface="굴림" charset="-127"/>
              </a:rPr>
              <a:t>As each call instance returns, the product it returns is multiplied by the previous value of n.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2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Calculating a Factorial</a:t>
            </a:r>
            <a:r>
              <a:rPr lang="en-US" altLang="ko-KR" sz="2400">
                <a:ea typeface="굴림" charset="-127"/>
              </a:rPr>
              <a:t>  (2 of 3)</a:t>
            </a:r>
            <a:endParaRPr lang="en-US" altLang="ko-KR">
              <a:ea typeface="굴림" charset="-127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295400" y="1454993"/>
            <a:ext cx="6705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Factorial PROC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push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ebp</a:t>
            </a: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ebp,esp</a:t>
            </a: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eax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,[ebp+8]		; get 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cmp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eax,0		; n &lt; 0?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ja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 L1		; yes: continue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eax,1		; no: return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jmp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L2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L1: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dec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eax</a:t>
            </a: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push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eax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		; Factorial(n-1)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call Factorial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ko-KR" sz="1600" dirty="0">
              <a:solidFill>
                <a:schemeClr val="tx2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; Instructions from this point on execute when each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; recursive call returns.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 err="1">
                <a:latin typeface="Courier New" pitchFamily="49" charset="0"/>
                <a:ea typeface="굴림" charset="-127"/>
              </a:rPr>
              <a:t>ReturnFact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: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ebx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,[ebp+8]   		; get 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mul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ebx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         		;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eax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=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eax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*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ebx</a:t>
            </a: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L2:	pop 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ebp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		; return EAX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	ret  4		; clean up stack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Factorial ENDP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Stack Frames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477000" cy="2667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Stack Parameters</a:t>
            </a:r>
          </a:p>
          <a:p>
            <a:r>
              <a:rPr lang="en-US" altLang="ko-KR">
                <a:ea typeface="굴림" charset="-127"/>
              </a:rPr>
              <a:t>Local Variables</a:t>
            </a:r>
          </a:p>
          <a:p>
            <a:r>
              <a:rPr lang="en-US" altLang="ko-KR">
                <a:ea typeface="굴림" charset="-127"/>
              </a:rPr>
              <a:t>ENTER and LEAVE Instructions</a:t>
            </a:r>
          </a:p>
          <a:p>
            <a:r>
              <a:rPr lang="en-US" altLang="ko-KR">
                <a:ea typeface="굴림" charset="-127"/>
              </a:rPr>
              <a:t>LOCAL Directive</a:t>
            </a:r>
          </a:p>
          <a:p>
            <a:r>
              <a:rPr lang="en-US" altLang="ko-KR">
                <a:ea typeface="굴림" charset="-127"/>
              </a:rPr>
              <a:t>WriteStackFrame Procedure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Calculating a Factorial</a:t>
            </a:r>
            <a:r>
              <a:rPr lang="en-US" altLang="ko-KR" sz="2400">
                <a:ea typeface="굴림" charset="-127"/>
              </a:rPr>
              <a:t>  (3 of 3)</a:t>
            </a:r>
            <a:endParaRPr lang="en-US" altLang="ko-KR">
              <a:ea typeface="굴림" charset="-127"/>
            </a:endParaRP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49608"/>
              </p:ext>
            </p:extLst>
          </p:nvPr>
        </p:nvGraphicFramePr>
        <p:xfrm>
          <a:off x="5292080" y="1628800"/>
          <a:ext cx="2590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VISIO" r:id="rId3" imgW="2040840" imgH="3114720" progId="Visio.Drawing.6">
                  <p:embed/>
                </p:oleObj>
              </mc:Choice>
              <mc:Fallback>
                <p:oleObj name="VISIO" r:id="rId3" imgW="2040840" imgH="311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921" t="-1613" r="21271"/>
                      <a:stretch>
                        <a:fillRect/>
                      </a:stretch>
                    </p:blipFill>
                    <p:spPr bwMode="auto">
                      <a:xfrm>
                        <a:off x="5292080" y="1628800"/>
                        <a:ext cx="2590800" cy="4800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3276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>
                <a:ea typeface="굴림" charset="-127"/>
              </a:rPr>
              <a:t>Suppose we want to calculate 12! </a:t>
            </a:r>
          </a:p>
          <a:p>
            <a:pPr>
              <a:spcBef>
                <a:spcPct val="50000"/>
              </a:spcBef>
            </a:pPr>
            <a:r>
              <a:rPr lang="en-US" altLang="ko-KR" b="0">
                <a:ea typeface="굴림" charset="-127"/>
              </a:rPr>
              <a:t>This diagram shows the first few stack frames created by recursive calls to Factorial</a:t>
            </a:r>
          </a:p>
          <a:p>
            <a:pPr>
              <a:spcBef>
                <a:spcPct val="50000"/>
              </a:spcBef>
            </a:pPr>
            <a:r>
              <a:rPr lang="en-US" altLang="ko-KR" b="0">
                <a:ea typeface="굴림" charset="-127"/>
              </a:rPr>
              <a:t>Each recursive call uses 12 bytes of stack space.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9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What's Next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5943600" cy="3048000"/>
          </a:xfrm>
        </p:spPr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Stack Frames</a:t>
            </a:r>
          </a:p>
          <a:p>
            <a:r>
              <a:rPr lang="en-US" altLang="ko-KR">
                <a:ea typeface="굴림" charset="-127"/>
              </a:rPr>
              <a:t>Recursion</a:t>
            </a:r>
          </a:p>
          <a:p>
            <a:r>
              <a:rPr lang="en-US" altLang="ko-KR" b="1">
                <a:solidFill>
                  <a:schemeClr val="tx2"/>
                </a:solidFill>
                <a:ea typeface="굴림" charset="-127"/>
              </a:rPr>
              <a:t>INVOKE, ADDR, PROC, and PROTO</a:t>
            </a:r>
          </a:p>
          <a:p>
            <a:r>
              <a:rPr lang="en-US" altLang="ko-KR">
                <a:ea typeface="굴림" charset="-127"/>
              </a:rPr>
              <a:t>Creating Multimodule Programs</a:t>
            </a:r>
          </a:p>
          <a:p>
            <a:r>
              <a:rPr lang="en-US" altLang="ko-KR">
                <a:ea typeface="굴림" charset="-127"/>
              </a:rPr>
              <a:t>Java Bytecodes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INVOKE, ADDR, PROC, and PROTO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24000"/>
            <a:ext cx="5791200" cy="35814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INVOKE Directive</a:t>
            </a:r>
          </a:p>
          <a:p>
            <a:r>
              <a:rPr lang="en-US" altLang="ko-KR" dirty="0">
                <a:ea typeface="굴림" charset="-127"/>
              </a:rPr>
              <a:t>ADDR Operator</a:t>
            </a:r>
          </a:p>
          <a:p>
            <a:r>
              <a:rPr lang="en-US" altLang="ko-KR" dirty="0">
                <a:ea typeface="굴림" charset="-127"/>
              </a:rPr>
              <a:t>PROC Directive</a:t>
            </a:r>
          </a:p>
          <a:p>
            <a:r>
              <a:rPr lang="en-US" altLang="ko-KR" dirty="0">
                <a:ea typeface="굴림" charset="-127"/>
              </a:rPr>
              <a:t>PROTO Directive</a:t>
            </a:r>
          </a:p>
          <a:p>
            <a:r>
              <a:rPr lang="en-US" altLang="ko-KR" dirty="0">
                <a:ea typeface="굴림" charset="-127"/>
              </a:rPr>
              <a:t>Parameter Classifications</a:t>
            </a:r>
          </a:p>
          <a:p>
            <a:r>
              <a:rPr lang="en-US" altLang="ko-KR" dirty="0">
                <a:ea typeface="굴림" charset="-127"/>
              </a:rPr>
              <a:t>Example: </a:t>
            </a:r>
            <a:r>
              <a:rPr lang="en-US" altLang="ko-KR" dirty="0" err="1">
                <a:ea typeface="굴림" charset="-127"/>
              </a:rPr>
              <a:t>Exchaning</a:t>
            </a:r>
            <a:r>
              <a:rPr lang="en-US" altLang="ko-KR" dirty="0">
                <a:ea typeface="굴림" charset="-127"/>
              </a:rPr>
              <a:t> Two Integers</a:t>
            </a:r>
          </a:p>
          <a:p>
            <a:r>
              <a:rPr lang="en-US" altLang="ko-KR" dirty="0">
                <a:ea typeface="굴림" charset="-127"/>
              </a:rPr>
              <a:t>Debugging Tips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5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INVOKE Directive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7724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The INVOKE directive is a powerful replacement for Intel’s CALL instruction that lets you pass multiple arguments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Syntax: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INVOKE </a:t>
            </a:r>
            <a:r>
              <a:rPr lang="en-US" altLang="ko-KR" i="1" dirty="0" err="1">
                <a:ea typeface="굴림" charset="-127"/>
              </a:rPr>
              <a:t>procedureName</a:t>
            </a:r>
            <a:r>
              <a:rPr lang="en-US" altLang="ko-KR" dirty="0">
                <a:ea typeface="굴림" charset="-127"/>
              </a:rPr>
              <a:t> [, </a:t>
            </a:r>
            <a:r>
              <a:rPr lang="en-US" altLang="ko-KR" i="1" dirty="0" err="1">
                <a:ea typeface="굴림" charset="-127"/>
              </a:rPr>
              <a:t>argumentList</a:t>
            </a:r>
            <a:r>
              <a:rPr lang="en-US" altLang="ko-KR" dirty="0">
                <a:ea typeface="굴림" charset="-127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ko-KR" i="1" dirty="0" err="1">
                <a:ea typeface="굴림" charset="-127"/>
              </a:rPr>
              <a:t>ArgumentList</a:t>
            </a:r>
            <a:r>
              <a:rPr lang="en-US" altLang="ko-KR" dirty="0">
                <a:ea typeface="굴림" charset="-127"/>
              </a:rPr>
              <a:t> is an optional comma-delimited list of procedure arguments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immediate values and integer expressions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variable names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address and ADDR expressions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register names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6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INVOKE Examples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295400" y="1525488"/>
            <a:ext cx="6477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byteVal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BYTE 10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wordVal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WORD 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1000h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; direct operands: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INVOKE Sub1,byteVal,wordVal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; address of variable: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INVOKE Sub2,ADDR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byteVal</a:t>
            </a: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; register name, integer expression: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INVOKE Sub3,eax,(10 * 20)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; address expression (indirect operand):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INVOKE Sub4,[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ebx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46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ADDR Operator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sz="2100" dirty="0" smtClean="0">
                <a:latin typeface="Arial" charset="0"/>
                <a:ea typeface="굴림" charset="-127"/>
              </a:rPr>
              <a:t> Returns </a:t>
            </a:r>
            <a:r>
              <a:rPr lang="en-US" altLang="ko-KR" sz="2100" dirty="0">
                <a:latin typeface="Arial" charset="0"/>
                <a:ea typeface="굴림" charset="-127"/>
              </a:rPr>
              <a:t>a near or far pointer to a variable, depending on which memory model your program uses:</a:t>
            </a:r>
          </a:p>
          <a:p>
            <a:pPr marL="512763" lvl="1" indent="0">
              <a:lnSpc>
                <a:spcPct val="60000"/>
              </a:lnSpc>
              <a:spcBef>
                <a:spcPct val="50000"/>
              </a:spcBef>
            </a:pPr>
            <a:r>
              <a:rPr lang="en-US" altLang="ko-KR" sz="2100" dirty="0">
                <a:latin typeface="Arial" charset="0"/>
                <a:ea typeface="굴림" charset="-127"/>
              </a:rPr>
              <a:t>	Small model: returns 16-bit offset</a:t>
            </a:r>
          </a:p>
          <a:p>
            <a:pPr marL="512763" lvl="1" indent="0">
              <a:lnSpc>
                <a:spcPct val="60000"/>
              </a:lnSpc>
              <a:spcBef>
                <a:spcPct val="50000"/>
              </a:spcBef>
            </a:pPr>
            <a:r>
              <a:rPr lang="en-US" altLang="ko-KR" sz="2100" dirty="0">
                <a:latin typeface="Arial" charset="0"/>
                <a:ea typeface="굴림" charset="-127"/>
              </a:rPr>
              <a:t>	Large model: returns 32-bit segment/offset</a:t>
            </a:r>
          </a:p>
          <a:p>
            <a:pPr marL="512763" lvl="1" indent="0">
              <a:lnSpc>
                <a:spcPct val="60000"/>
              </a:lnSpc>
              <a:spcBef>
                <a:spcPct val="50000"/>
              </a:spcBef>
            </a:pPr>
            <a:r>
              <a:rPr lang="en-US" altLang="ko-KR" sz="2100" dirty="0">
                <a:latin typeface="Arial" charset="0"/>
                <a:ea typeface="굴림" charset="-127"/>
              </a:rPr>
              <a:t>	Flat model: returns 32-bit offset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</a:pPr>
            <a:r>
              <a:rPr lang="en-US" altLang="ko-KR" sz="2100" dirty="0" smtClean="0">
                <a:latin typeface="Arial" charset="0"/>
                <a:ea typeface="굴림" charset="-127"/>
              </a:rPr>
              <a:t> Simple </a:t>
            </a:r>
            <a:r>
              <a:rPr lang="en-US" altLang="ko-KR" sz="2100" dirty="0">
                <a:latin typeface="Arial" charset="0"/>
                <a:ea typeface="굴림" charset="-127"/>
              </a:rPr>
              <a:t>example:</a:t>
            </a:r>
          </a:p>
          <a:p>
            <a:endParaRPr lang="ko-KR" alt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2438400" y="3997424"/>
            <a:ext cx="4191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myWord 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INVOKE mySub,ADDR myWord</a:t>
            </a:r>
          </a:p>
        </p:txBody>
      </p:sp>
    </p:spTree>
    <p:extLst>
      <p:ext uri="{BB962C8B-B14F-4D97-AF65-F5344CB8AC3E}">
        <p14:creationId xmlns:p14="http://schemas.microsoft.com/office/powerpoint/2010/main" val="19407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PROC Directive</a:t>
            </a:r>
            <a:r>
              <a:rPr lang="en-US" altLang="ko-KR" sz="2400">
                <a:ea typeface="굴림" charset="-127"/>
              </a:rPr>
              <a:t>  (1 of 2)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4343400"/>
          </a:xfrm>
        </p:spPr>
        <p:txBody>
          <a:bodyPr>
            <a:normAutofit lnSpcReduction="10000"/>
          </a:bodyPr>
          <a:lstStyle/>
          <a:p>
            <a:pPr marL="227013" indent="-227013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The PROC directive declares a procedure with an optional list of named parameters. </a:t>
            </a:r>
          </a:p>
          <a:p>
            <a:pPr marL="227013" indent="-227013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Syntax:</a:t>
            </a:r>
          </a:p>
          <a:p>
            <a:pPr marL="795338" lvl="1">
              <a:lnSpc>
                <a:spcPct val="90000"/>
              </a:lnSpc>
              <a:buFontTx/>
              <a:buNone/>
            </a:pPr>
            <a:r>
              <a:rPr lang="en-US" altLang="ko-KR" i="1" dirty="0">
                <a:solidFill>
                  <a:srgbClr val="002060"/>
                </a:solidFill>
                <a:ea typeface="굴림" charset="-127"/>
              </a:rPr>
              <a:t>label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 PROC </a:t>
            </a:r>
            <a:r>
              <a:rPr lang="en-US" altLang="ko-KR" dirty="0" err="1">
                <a:solidFill>
                  <a:srgbClr val="002060"/>
                </a:solidFill>
                <a:ea typeface="굴림" charset="-127"/>
              </a:rPr>
              <a:t>paramList</a:t>
            </a:r>
            <a:endParaRPr lang="en-US" altLang="ko-KR" dirty="0">
              <a:solidFill>
                <a:srgbClr val="002060"/>
              </a:solidFill>
              <a:ea typeface="굴림" charset="-127"/>
            </a:endParaRPr>
          </a:p>
          <a:p>
            <a:pPr marL="227013" indent="-227013">
              <a:lnSpc>
                <a:spcPct val="90000"/>
              </a:lnSpc>
            </a:pPr>
            <a:r>
              <a:rPr lang="en-US" altLang="ko-KR" i="1" dirty="0" err="1">
                <a:ea typeface="굴림" charset="-127"/>
              </a:rPr>
              <a:t>paramList</a:t>
            </a:r>
            <a:r>
              <a:rPr lang="en-US" altLang="ko-KR" dirty="0">
                <a:ea typeface="굴림" charset="-127"/>
              </a:rPr>
              <a:t> is a list of parameters separated by commas. Each parameter has the following syntax:</a:t>
            </a:r>
          </a:p>
          <a:p>
            <a:pPr marL="795338" lvl="1">
              <a:lnSpc>
                <a:spcPct val="90000"/>
              </a:lnSpc>
              <a:buFontTx/>
              <a:buNone/>
            </a:pPr>
            <a:r>
              <a:rPr lang="en-US" altLang="ko-KR" i="1" dirty="0" err="1">
                <a:solidFill>
                  <a:srgbClr val="002060"/>
                </a:solidFill>
                <a:ea typeface="굴림" charset="-127"/>
              </a:rPr>
              <a:t>paramName</a:t>
            </a:r>
            <a:r>
              <a:rPr lang="en-US" altLang="ko-KR" i="1" dirty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ea typeface="굴림" charset="-127"/>
              </a:rPr>
              <a:t>: </a:t>
            </a:r>
            <a:r>
              <a:rPr lang="en-US" altLang="ko-KR" i="1" dirty="0">
                <a:solidFill>
                  <a:srgbClr val="002060"/>
                </a:solidFill>
                <a:ea typeface="굴림" charset="-127"/>
              </a:rPr>
              <a:t>type</a:t>
            </a:r>
          </a:p>
          <a:p>
            <a:pPr marL="227013" indent="-227013">
              <a:lnSpc>
                <a:spcPct val="90000"/>
              </a:lnSpc>
              <a:buFontTx/>
              <a:buNone/>
            </a:pPr>
            <a:endParaRPr lang="en-US" altLang="ko-KR" sz="2000" i="1" dirty="0">
              <a:ea typeface="굴림" charset="-127"/>
            </a:endParaRPr>
          </a:p>
          <a:p>
            <a:pPr marL="227013" indent="-227013">
              <a:lnSpc>
                <a:spcPct val="90000"/>
              </a:lnSpc>
              <a:buFontTx/>
              <a:buNone/>
            </a:pPr>
            <a:r>
              <a:rPr lang="en-US" altLang="ko-KR" i="1" dirty="0">
                <a:ea typeface="굴림" charset="-127"/>
              </a:rPr>
              <a:t>type</a:t>
            </a:r>
            <a:r>
              <a:rPr lang="en-US" altLang="ko-KR" dirty="0">
                <a:ea typeface="굴림" charset="-127"/>
              </a:rPr>
              <a:t> must either be one of the standard ASM types  (BYTE, SBYTE, WORD, etc.), or it can be a pointer to one of these types.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PROC Directive</a:t>
            </a:r>
            <a:r>
              <a:rPr lang="en-US" altLang="ko-KR" sz="2400">
                <a:ea typeface="굴림" charset="-127"/>
              </a:rPr>
              <a:t>  (2 of 2)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2520"/>
            <a:ext cx="7772400" cy="4876800"/>
          </a:xfrm>
        </p:spPr>
        <p:txBody>
          <a:bodyPr>
            <a:normAutofit lnSpcReduction="10000"/>
          </a:bodyPr>
          <a:lstStyle/>
          <a:p>
            <a:pPr marL="227013" indent="-227013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Alternate format permits parameter list to be on one or more separate lines: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i="1" dirty="0">
                <a:solidFill>
                  <a:srgbClr val="002060"/>
                </a:solidFill>
                <a:ea typeface="굴림" charset="-127"/>
              </a:rPr>
              <a:t>label</a:t>
            </a:r>
            <a:r>
              <a:rPr lang="en-US" altLang="ko-KR" sz="2000" dirty="0">
                <a:solidFill>
                  <a:srgbClr val="002060"/>
                </a:solidFill>
                <a:ea typeface="굴림" charset="-127"/>
              </a:rPr>
              <a:t> PROC</a:t>
            </a:r>
            <a:r>
              <a:rPr lang="en-US" altLang="ko-KR" sz="2000" b="1" dirty="0">
                <a:solidFill>
                  <a:srgbClr val="002060"/>
                </a:solidFill>
                <a:ea typeface="굴림" charset="-127"/>
              </a:rPr>
              <a:t>,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dirty="0">
                <a:solidFill>
                  <a:srgbClr val="002060"/>
                </a:solidFill>
                <a:ea typeface="굴림" charset="-127"/>
              </a:rPr>
              <a:t>	</a:t>
            </a:r>
            <a:r>
              <a:rPr lang="en-US" altLang="ko-KR" sz="2000" dirty="0" err="1">
                <a:solidFill>
                  <a:srgbClr val="002060"/>
                </a:solidFill>
                <a:ea typeface="굴림" charset="-127"/>
              </a:rPr>
              <a:t>paramList</a:t>
            </a:r>
            <a:endParaRPr lang="en-US" altLang="ko-KR" sz="2000" i="1" dirty="0">
              <a:solidFill>
                <a:srgbClr val="002060"/>
              </a:solidFill>
              <a:ea typeface="굴림" charset="-127"/>
            </a:endParaRPr>
          </a:p>
          <a:p>
            <a:pPr marL="227013" indent="-227013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The parameters can be on the same line . . .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i="1" dirty="0">
                <a:solidFill>
                  <a:srgbClr val="002060"/>
                </a:solidFill>
                <a:ea typeface="굴림" charset="-127"/>
              </a:rPr>
              <a:t>param-1:type-1, param-2:type-2, . . ., </a:t>
            </a:r>
            <a:r>
              <a:rPr lang="en-US" altLang="ko-KR" sz="2000" i="1" dirty="0" err="1">
                <a:solidFill>
                  <a:srgbClr val="002060"/>
                </a:solidFill>
                <a:ea typeface="굴림" charset="-127"/>
              </a:rPr>
              <a:t>param-n:type-n</a:t>
            </a:r>
            <a:endParaRPr lang="en-US" altLang="ko-KR" sz="1800" i="1" dirty="0">
              <a:solidFill>
                <a:srgbClr val="002060"/>
              </a:solidFill>
              <a:ea typeface="굴림" charset="-127"/>
            </a:endParaRPr>
          </a:p>
          <a:p>
            <a:pPr marL="227013" indent="-227013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Or they can be on separate lines: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i="1" dirty="0">
                <a:solidFill>
                  <a:srgbClr val="002060"/>
                </a:solidFill>
                <a:ea typeface="굴림" charset="-127"/>
              </a:rPr>
              <a:t>param-1:type-1, 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i="1" dirty="0">
                <a:solidFill>
                  <a:srgbClr val="002060"/>
                </a:solidFill>
                <a:ea typeface="굴림" charset="-127"/>
              </a:rPr>
              <a:t>param-2:type-2,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i="1" dirty="0">
                <a:solidFill>
                  <a:srgbClr val="002060"/>
                </a:solidFill>
                <a:ea typeface="굴림" charset="-127"/>
              </a:rPr>
              <a:t>. . ., </a:t>
            </a:r>
          </a:p>
          <a:p>
            <a:pPr marL="795338" lvl="1">
              <a:lnSpc>
                <a:spcPct val="110000"/>
              </a:lnSpc>
              <a:buFontTx/>
              <a:buNone/>
            </a:pPr>
            <a:r>
              <a:rPr lang="en-US" altLang="ko-KR" sz="2000" i="1" dirty="0" err="1">
                <a:solidFill>
                  <a:srgbClr val="002060"/>
                </a:solidFill>
                <a:ea typeface="굴림" charset="-127"/>
              </a:rPr>
              <a:t>param-n:type-n</a:t>
            </a:r>
            <a:endParaRPr lang="en-US" altLang="ko-KR" sz="2000" dirty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 flipH="1">
            <a:off x="2771800" y="2664594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ko-KR" altLang="en-US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448200" y="2407419"/>
            <a:ext cx="236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0">
                <a:ea typeface="굴림" charset="-127"/>
              </a:rPr>
              <a:t>comma required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6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AddTwo Procedure</a:t>
            </a:r>
            <a:r>
              <a:rPr lang="en-US" altLang="ko-KR" sz="2400">
                <a:ea typeface="굴림" charset="-127"/>
              </a:rPr>
              <a:t>  (1 of 2)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667000" y="2638400"/>
            <a:ext cx="411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AddTwo PROC,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val1:DWORD, val2:DWORD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mov eax,val1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add eax,val2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AddTwo ENDP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838200" y="14954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100" b="0" dirty="0">
                <a:latin typeface="Arial" charset="0"/>
                <a:ea typeface="굴림" charset="-127"/>
              </a:rPr>
              <a:t>The </a:t>
            </a:r>
            <a:r>
              <a:rPr lang="en-US" altLang="ko-KR" sz="2100" b="0" dirty="0" err="1">
                <a:latin typeface="Arial" charset="0"/>
                <a:ea typeface="굴림" charset="-127"/>
              </a:rPr>
              <a:t>AddTwo</a:t>
            </a:r>
            <a:r>
              <a:rPr lang="en-US" altLang="ko-KR" sz="2100" b="0" dirty="0">
                <a:latin typeface="Arial" charset="0"/>
                <a:ea typeface="굴림" charset="-127"/>
              </a:rPr>
              <a:t> procedure receives two integers and returns their sum in EAX.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0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PROC Examples</a:t>
            </a:r>
            <a:r>
              <a:rPr lang="en-US" altLang="ko-KR" sz="2400">
                <a:ea typeface="굴림" charset="-127"/>
              </a:rPr>
              <a:t>  (2 of 3)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676400" y="2727920"/>
            <a:ext cx="5867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FillArray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PROC,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pArray:PTR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BYTE, </a:t>
            </a:r>
            <a:r>
              <a:rPr lang="en-US" altLang="ko-KR" sz="1800" dirty="0" err="1" smtClean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fillVal:BYTE</a:t>
            </a:r>
            <a:r>
              <a:rPr lang="en-US" altLang="ko-KR" sz="1800" dirty="0" smtClean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, 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arraySize:DWORD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ecx,arraySize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esi,pArray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al,fillVal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L1: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[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esi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],al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inc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esi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loop L1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FillArray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ENDP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838200" y="143252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err="1">
                <a:ea typeface="굴림" charset="-127"/>
              </a:rPr>
              <a:t>FillArray</a:t>
            </a:r>
            <a:r>
              <a:rPr lang="en-US" altLang="ko-KR" b="0" dirty="0">
                <a:ea typeface="굴림" charset="-127"/>
              </a:rPr>
              <a:t> receives a pointer to an array of bytes, a single byte fill value that will be copied to each element of the array, and the size of the array.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35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Stack Frame</a:t>
            </a:r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Also known as an </a:t>
            </a:r>
            <a:r>
              <a:rPr lang="en-US" altLang="ko-KR" i="1" dirty="0">
                <a:solidFill>
                  <a:srgbClr val="002060"/>
                </a:solidFill>
                <a:ea typeface="굴림" charset="-127"/>
              </a:rPr>
              <a:t>activation record</a:t>
            </a:r>
          </a:p>
          <a:p>
            <a:r>
              <a:rPr lang="en-US" altLang="ko-KR" dirty="0">
                <a:ea typeface="굴림" charset="-127"/>
              </a:rPr>
              <a:t>Area of the stack set aside for a procedure's return address, passed parameters, saved registers, and local variables</a:t>
            </a:r>
          </a:p>
          <a:p>
            <a:r>
              <a:rPr lang="en-US" altLang="ko-KR" dirty="0">
                <a:ea typeface="굴림" charset="-127"/>
              </a:rPr>
              <a:t>Created by the following steps:</a:t>
            </a:r>
          </a:p>
          <a:p>
            <a:pPr lvl="1"/>
            <a:r>
              <a:rPr lang="en-US" altLang="ko-KR" dirty="0">
                <a:ea typeface="굴림" charset="-127"/>
              </a:rPr>
              <a:t>Calling program pushes arguments on the stack and calls the procedure.</a:t>
            </a:r>
          </a:p>
          <a:p>
            <a:pPr lvl="1"/>
            <a:r>
              <a:rPr lang="en-US" altLang="ko-KR" dirty="0">
                <a:ea typeface="굴림" charset="-127"/>
              </a:rPr>
              <a:t>The called procedure pushes EBP on the stack, and sets EBP to ESP.</a:t>
            </a:r>
          </a:p>
          <a:p>
            <a:pPr lvl="1"/>
            <a:r>
              <a:rPr lang="en-US" altLang="ko-KR" dirty="0">
                <a:ea typeface="굴림" charset="-127"/>
              </a:rPr>
              <a:t>If local variables are needed, a constant is subtracted from ESP to make room on the stack.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7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PROC Examples</a:t>
            </a:r>
            <a:r>
              <a:rPr lang="en-US" altLang="ko-KR" sz="2400">
                <a:ea typeface="굴림" charset="-127"/>
              </a:rPr>
              <a:t>  (3 of 3)</a:t>
            </a:r>
            <a:endParaRPr lang="en-US" altLang="ko-KR">
              <a:ea typeface="굴림" charset="-127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143000" y="3657600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ReadFile PROC,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pBuffer:PTR BYTE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LOCAL fileHandle:DWORD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. . 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ReadFile ENDP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5943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Swap PROC,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pValX:PTR DWORD,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pValY:PTR DWORD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. . 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Swap ENDP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38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PROTO Directive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581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Creates a procedure prototype</a:t>
            </a:r>
          </a:p>
          <a:p>
            <a:r>
              <a:rPr lang="en-US" altLang="ko-KR" dirty="0">
                <a:ea typeface="굴림" charset="-127"/>
              </a:rPr>
              <a:t>Syntax:</a:t>
            </a:r>
          </a:p>
          <a:p>
            <a:pPr lvl="1"/>
            <a:r>
              <a:rPr lang="en-US" altLang="ko-KR" i="1" dirty="0">
                <a:solidFill>
                  <a:srgbClr val="002060"/>
                </a:solidFill>
                <a:ea typeface="굴림" charset="-127"/>
              </a:rPr>
              <a:t>label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 PROTO  </a:t>
            </a:r>
            <a:r>
              <a:rPr lang="en-US" altLang="ko-KR" i="1" dirty="0" err="1">
                <a:solidFill>
                  <a:srgbClr val="002060"/>
                </a:solidFill>
                <a:ea typeface="굴림" charset="-127"/>
              </a:rPr>
              <a:t>paramList</a:t>
            </a:r>
            <a:endParaRPr lang="en-US" altLang="ko-KR" i="1" dirty="0">
              <a:solidFill>
                <a:srgbClr val="002060"/>
              </a:solidFill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Every procedure called by the INVOKE directive must have a prototype</a:t>
            </a:r>
          </a:p>
          <a:p>
            <a:r>
              <a:rPr lang="en-US" altLang="ko-KR" dirty="0">
                <a:ea typeface="굴림" charset="-127"/>
              </a:rPr>
              <a:t>A complete procedure definition can also serve as its own prototype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0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PROTO Directive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9680"/>
            <a:ext cx="7924800" cy="114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ea typeface="굴림" charset="-127"/>
              </a:rPr>
              <a:t>Standard configuration: PROTO appears at top of the program listing, INVOKE appears in the code segment, and the procedure implementation occurs later in the program: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219200" y="2977480"/>
            <a:ext cx="7086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MySub PROTO  	; procedure prototype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INVOKE MySub 	; procedure call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MySub PROC 	; procedure implementation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MySub ENDP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25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PROTO Example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8848"/>
            <a:ext cx="8001000" cy="9144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Prototype for the </a:t>
            </a:r>
            <a:r>
              <a:rPr lang="en-US" altLang="ko-KR" dirty="0" err="1">
                <a:ea typeface="굴림" charset="-127"/>
              </a:rPr>
              <a:t>ArraySum</a:t>
            </a:r>
            <a:r>
              <a:rPr lang="en-US" altLang="ko-KR" dirty="0">
                <a:ea typeface="굴림" charset="-127"/>
              </a:rPr>
              <a:t> procedure, showing its parameter list: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19200" y="2718048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ArraySum PROTO,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ptrArray:PTR DWORD,	; points to the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szArray:DWORD	; array size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74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Parameter Classifications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8920"/>
            <a:ext cx="7772400" cy="5028432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굴림" charset="-127"/>
              </a:rPr>
              <a:t>An </a:t>
            </a:r>
            <a:r>
              <a:rPr lang="en-US" altLang="ko-KR" sz="2400" dirty="0">
                <a:solidFill>
                  <a:srgbClr val="002060"/>
                </a:solidFill>
                <a:ea typeface="굴림" charset="-127"/>
              </a:rPr>
              <a:t>input parameter </a:t>
            </a:r>
            <a:r>
              <a:rPr lang="en-US" altLang="ko-KR" sz="2400" dirty="0">
                <a:ea typeface="굴림" charset="-127"/>
              </a:rPr>
              <a:t>is data passed by a calling program to a procedure. 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called procedure is not expected to modify the corresponding parameter variable, and even if it does, the modification is confined to the procedure itself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r>
              <a:rPr lang="en-US" altLang="ko-KR" sz="2400" dirty="0">
                <a:ea typeface="굴림" charset="-127"/>
              </a:rPr>
              <a:t>An </a:t>
            </a:r>
            <a:r>
              <a:rPr lang="en-US" altLang="ko-KR" sz="2400" dirty="0">
                <a:solidFill>
                  <a:srgbClr val="002060"/>
                </a:solidFill>
                <a:ea typeface="굴림" charset="-127"/>
              </a:rPr>
              <a:t>output parameter </a:t>
            </a:r>
            <a:r>
              <a:rPr lang="en-US" altLang="ko-KR" sz="2400" dirty="0">
                <a:ea typeface="굴림" charset="-127"/>
              </a:rPr>
              <a:t>is created by passing a pointer to a variable when a procedure is called. 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The procedure does not use any existing data from the variable, but it fills in a new value before it returns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r>
              <a:rPr lang="en-US" altLang="ko-KR" sz="2400" dirty="0">
                <a:ea typeface="굴림" charset="-127"/>
              </a:rPr>
              <a:t>An </a:t>
            </a:r>
            <a:r>
              <a:rPr lang="en-US" altLang="ko-KR" sz="2400" dirty="0">
                <a:solidFill>
                  <a:srgbClr val="002060"/>
                </a:solidFill>
                <a:ea typeface="굴림" charset="-127"/>
              </a:rPr>
              <a:t>input-output parameter </a:t>
            </a:r>
            <a:r>
              <a:rPr lang="en-US" altLang="ko-KR" sz="2400" dirty="0">
                <a:ea typeface="굴림" charset="-127"/>
              </a:rPr>
              <a:t>is a pointer to a variable containing input that will be both used and modified by the procedure. 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The variable passed by the calling program is modified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pPr lvl="1"/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2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Trouble-Shooting Tips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46448"/>
            <a:ext cx="7772400" cy="505090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굴림" charset="-127"/>
              </a:rPr>
              <a:t>Save and restore registers when they are modified by a procedure.</a:t>
            </a:r>
          </a:p>
          <a:p>
            <a:pPr lvl="1"/>
            <a:r>
              <a:rPr lang="en-US" altLang="ko-KR" sz="2000" dirty="0">
                <a:ea typeface="굴림" charset="-127"/>
              </a:rPr>
              <a:t>Except a register that returns a function </a:t>
            </a:r>
            <a:r>
              <a:rPr lang="en-US" altLang="ko-KR" sz="2000" dirty="0" smtClean="0">
                <a:ea typeface="굴림" charset="-127"/>
              </a:rPr>
              <a:t>result</a:t>
            </a:r>
          </a:p>
          <a:p>
            <a:r>
              <a:rPr lang="en-US" altLang="ko-KR" sz="2400" dirty="0">
                <a:ea typeface="굴림" charset="-127"/>
              </a:rPr>
              <a:t>When using INVOKE, be careful to pass a pointer to the correct data </a:t>
            </a:r>
            <a:r>
              <a:rPr lang="en-US" altLang="ko-KR" sz="2400" dirty="0" smtClean="0">
                <a:ea typeface="굴림" charset="-127"/>
              </a:rPr>
              <a:t>type.</a:t>
            </a:r>
          </a:p>
          <a:p>
            <a:pPr lvl="1"/>
            <a:r>
              <a:rPr lang="en-US" altLang="ko-KR" sz="2000" dirty="0">
                <a:ea typeface="굴림" charset="-127"/>
              </a:rPr>
              <a:t>For example, MASM cannot distinguish between a DWORD argument and a PTR BYTE argument.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>
                <a:ea typeface="굴림" charset="-127"/>
              </a:rPr>
              <a:t>Do not pass an immediate value to a procedure that expects a reference parameter</a:t>
            </a:r>
            <a:r>
              <a:rPr lang="en-US" altLang="ko-KR" sz="2400" dirty="0" smtClean="0">
                <a:ea typeface="굴림" charset="-127"/>
              </a:rPr>
              <a:t>.</a:t>
            </a:r>
            <a:endParaRPr lang="en-US" altLang="ko-KR" sz="2400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Dereferencing its address will likely cause a general-protection fault.</a:t>
            </a:r>
          </a:p>
          <a:p>
            <a:pPr lvl="1"/>
            <a:endParaRPr lang="en-US" altLang="ko-KR" sz="2000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4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What's Next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5943600" cy="2971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Stack Frames</a:t>
            </a:r>
          </a:p>
          <a:p>
            <a:r>
              <a:rPr lang="en-US" altLang="ko-KR">
                <a:ea typeface="굴림" charset="-127"/>
              </a:rPr>
              <a:t>Recursion</a:t>
            </a:r>
          </a:p>
          <a:p>
            <a:r>
              <a:rPr lang="en-US" altLang="ko-KR">
                <a:ea typeface="굴림" charset="-127"/>
              </a:rPr>
              <a:t>INVOKE, ADDR, PROC, and PROTO</a:t>
            </a:r>
          </a:p>
          <a:p>
            <a:r>
              <a:rPr lang="en-US" altLang="ko-KR" b="1">
                <a:solidFill>
                  <a:schemeClr val="tx2"/>
                </a:solidFill>
                <a:ea typeface="굴림" charset="-127"/>
              </a:rPr>
              <a:t>Creating Multimodule Programs</a:t>
            </a:r>
          </a:p>
          <a:p>
            <a:r>
              <a:rPr lang="en-US" altLang="ko-KR">
                <a:ea typeface="굴림" charset="-127"/>
              </a:rPr>
              <a:t>Java Bytecodes</a:t>
            </a:r>
            <a:endParaRPr lang="en-US" altLang="ko-KR" b="1">
              <a:solidFill>
                <a:schemeClr val="tx2"/>
              </a:solidFill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1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Multimodule Programs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7496"/>
            <a:ext cx="77724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A </a:t>
            </a:r>
            <a:r>
              <a:rPr lang="en-US" altLang="ko-KR" dirty="0" err="1">
                <a:solidFill>
                  <a:srgbClr val="002060"/>
                </a:solidFill>
                <a:ea typeface="굴림" charset="-127"/>
              </a:rPr>
              <a:t>multimodule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 program </a:t>
            </a:r>
            <a:r>
              <a:rPr lang="en-US" altLang="ko-KR" dirty="0">
                <a:ea typeface="굴림" charset="-127"/>
              </a:rPr>
              <a:t>is a program whose source code has been divided up into separate ASM files.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Each ASM file (module) is assembled into a separate OBJ file.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All OBJ files belonging to the same program are linked using the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link</a:t>
            </a:r>
            <a:r>
              <a:rPr lang="en-US" altLang="ko-KR" dirty="0">
                <a:ea typeface="굴림" charset="-127"/>
              </a:rPr>
              <a:t> utility into a single EXE file.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This process is called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static linking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55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Advantages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9680"/>
            <a:ext cx="7696200" cy="49956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Large programs are easier to write, maintain, and debug when divided into separate source code modules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r>
              <a:rPr lang="en-US" altLang="ko-KR" sz="3200" dirty="0">
                <a:ea typeface="굴림" charset="-127"/>
              </a:rPr>
              <a:t>When changing a line of code, only its enclosing module needs to be assembled again. Linking assembled modules requires little time.</a:t>
            </a:r>
          </a:p>
          <a:p>
            <a:r>
              <a:rPr lang="en-US" altLang="ko-KR" sz="3200" dirty="0">
                <a:ea typeface="굴림" charset="-127"/>
              </a:rPr>
              <a:t>A module can be a container for logically related code and data (think object-oriented here...)</a:t>
            </a:r>
          </a:p>
          <a:p>
            <a:pPr lvl="1"/>
            <a:r>
              <a:rPr lang="en-US" altLang="ko-KR" sz="2800" dirty="0">
                <a:solidFill>
                  <a:srgbClr val="002060"/>
                </a:solidFill>
                <a:ea typeface="굴림" charset="-127"/>
              </a:rPr>
              <a:t>encapsulation</a:t>
            </a:r>
            <a:r>
              <a:rPr lang="en-US" altLang="ko-KR" sz="2800" dirty="0">
                <a:solidFill>
                  <a:schemeClr val="tx2"/>
                </a:solidFill>
                <a:ea typeface="굴림" charset="-127"/>
              </a:rPr>
              <a:t>:</a:t>
            </a:r>
            <a:r>
              <a:rPr lang="en-US" altLang="ko-KR" sz="2800" dirty="0">
                <a:ea typeface="굴림" charset="-127"/>
              </a:rPr>
              <a:t> procedures and variables are automatically hidden in a module unless you declare them </a:t>
            </a:r>
            <a:r>
              <a:rPr lang="en-US" altLang="ko-KR" sz="2800" dirty="0" smtClean="0">
                <a:ea typeface="굴림" charset="-127"/>
              </a:rPr>
              <a:t>public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5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Creating a Multimodule Program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08720"/>
            <a:ext cx="7162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Here are some basic steps to follow when creating a </a:t>
            </a:r>
            <a:r>
              <a:rPr lang="en-US" altLang="ko-KR" dirty="0" err="1">
                <a:ea typeface="굴림" charset="-127"/>
              </a:rPr>
              <a:t>multimodule</a:t>
            </a:r>
            <a:r>
              <a:rPr lang="en-US" altLang="ko-KR" dirty="0">
                <a:ea typeface="굴림" charset="-127"/>
              </a:rPr>
              <a:t> program: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Create the main module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Create a separate source code module for each procedure or set of related procedures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Create an include file that contains procedure prototypes for 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external procedures </a:t>
            </a:r>
            <a:r>
              <a:rPr lang="en-US" altLang="ko-KR" dirty="0">
                <a:ea typeface="굴림" charset="-127"/>
              </a:rPr>
              <a:t>(ones that are called between modules)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Use the INCLUDE directive to make your procedure prototypes available to each module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3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Stack Parameters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484784"/>
            <a:ext cx="7772400" cy="14478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More convenient than register parameters</a:t>
            </a:r>
          </a:p>
          <a:p>
            <a:r>
              <a:rPr lang="en-US" altLang="ko-KR" dirty="0">
                <a:ea typeface="굴림" charset="-127"/>
              </a:rPr>
              <a:t>Two possible ways of calling </a:t>
            </a:r>
            <a:r>
              <a:rPr lang="en-US" altLang="ko-KR" dirty="0" err="1">
                <a:ea typeface="굴림" charset="-127"/>
              </a:rPr>
              <a:t>DumpMem</a:t>
            </a:r>
            <a:r>
              <a:rPr lang="en-US" altLang="ko-KR" dirty="0">
                <a:ea typeface="굴림" charset="-127"/>
              </a:rPr>
              <a:t>. Which is easier?</a:t>
            </a:r>
          </a:p>
        </p:txBody>
      </p:sp>
      <p:sp>
        <p:nvSpPr>
          <p:cNvPr id="113668" name="Text Box 1028"/>
          <p:cNvSpPr txBox="1">
            <a:spLocks noChangeArrowheads="1"/>
          </p:cNvSpPr>
          <p:nvPr/>
        </p:nvSpPr>
        <p:spPr bwMode="auto">
          <a:xfrm>
            <a:off x="838200" y="2996952"/>
            <a:ext cx="3657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pushad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esi,OFFSET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ecx,LENGTHOF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ebx,TYPE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call </a:t>
            </a: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DumpMem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popad</a:t>
            </a:r>
            <a:endParaRPr lang="en-US" altLang="ko-KR" sz="1800" dirty="0">
              <a:solidFill>
                <a:srgbClr val="00206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113669" name="Text Box 1029"/>
          <p:cNvSpPr txBox="1">
            <a:spLocks noChangeArrowheads="1"/>
          </p:cNvSpPr>
          <p:nvPr/>
        </p:nvSpPr>
        <p:spPr bwMode="auto">
          <a:xfrm>
            <a:off x="4724400" y="2996952"/>
            <a:ext cx="3429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push TYPE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push LENGTHOF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push OFFSET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call DumpMem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7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ArraySum Program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595"/>
            <a:ext cx="7772400" cy="609600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a typeface="굴림" charset="-127"/>
              </a:rPr>
              <a:t>Let's review the ArraySum program from Chapter 5. 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76344"/>
              </p:ext>
            </p:extLst>
          </p:nvPr>
        </p:nvGraphicFramePr>
        <p:xfrm>
          <a:off x="838200" y="2134195"/>
          <a:ext cx="7391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VISIO" r:id="rId3" imgW="4475880" imgH="1990080" progId="Visio.Drawing.6">
                  <p:embed/>
                </p:oleObj>
              </mc:Choice>
              <mc:Fallback>
                <p:oleObj name="VISIO" r:id="rId3" imgW="447588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53" t="-2367" r="-1053" b="-4143"/>
                      <a:stretch>
                        <a:fillRect/>
                      </a:stretch>
                    </p:blipFill>
                    <p:spPr bwMode="auto">
                      <a:xfrm>
                        <a:off x="838200" y="2134195"/>
                        <a:ext cx="7391400" cy="342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838200" y="5715595"/>
            <a:ext cx="7467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>
                <a:ea typeface="굴림" charset="-127"/>
              </a:rPr>
              <a:t>Each of the four white rectangles will become a module.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9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Sample Program output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5410200" cy="2209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Enter a signed integer: -25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Enter a signed integer: 36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Enter a signed integer: 42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The sum of the integers is: +53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66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INCLUDE File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762000" y="2410544"/>
            <a:ext cx="746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PromptForIntegers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PROTO,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ptrPrompt:PTR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BYTE,		; prompt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ptrArray:PTR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DWORD,		; points to the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arraySize:DWORD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	; size of the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ArraySum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PROTO,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ptrArray:PTR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DWORD,		; points to the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count:DWORD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	; size of the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DisplaySum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PROTO,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ptrPrompt:PTR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BYTE,		; prompt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theSum:DWORD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		; sum of the array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85800" y="1496144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>
                <a:ea typeface="굴림" charset="-127"/>
              </a:rPr>
              <a:t>The </a:t>
            </a:r>
            <a:r>
              <a:rPr lang="en-US" altLang="ko-KR" b="0" dirty="0">
                <a:solidFill>
                  <a:srgbClr val="002060"/>
                </a:solidFill>
                <a:ea typeface="굴림" charset="-127"/>
              </a:rPr>
              <a:t>sum.inc</a:t>
            </a:r>
            <a:r>
              <a:rPr lang="en-US" altLang="ko-KR" b="0" dirty="0">
                <a:ea typeface="굴림" charset="-127"/>
              </a:rPr>
              <a:t> file contains prototypes for external functions that are not in the Irvine32 library: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25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Inspect Individual Modules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7004248" cy="1981200"/>
          </a:xfrm>
        </p:spPr>
        <p:txBody>
          <a:bodyPr>
            <a:normAutofit lnSpcReduction="10000"/>
          </a:bodyPr>
          <a:lstStyle/>
          <a:p>
            <a:r>
              <a:rPr lang="en-US" altLang="ko-KR" u="sng" dirty="0">
                <a:solidFill>
                  <a:srgbClr val="FF0000"/>
                </a:solidFill>
                <a:ea typeface="굴림" charset="-127"/>
                <a:hlinkClick r:id="rId2" action="ppaction://hlinkfile"/>
              </a:rPr>
              <a:t>Main</a:t>
            </a:r>
            <a:endParaRPr lang="en-US" altLang="ko-KR" u="sng" dirty="0">
              <a:solidFill>
                <a:srgbClr val="FF0000"/>
              </a:solidFill>
              <a:ea typeface="굴림" charset="-127"/>
            </a:endParaRPr>
          </a:p>
          <a:p>
            <a:r>
              <a:rPr lang="en-US" altLang="ko-KR" u="sng" dirty="0" err="1">
                <a:solidFill>
                  <a:srgbClr val="FF0000"/>
                </a:solidFill>
                <a:ea typeface="굴림" charset="-127"/>
                <a:hlinkClick r:id="rId3" action="ppaction://hlinkfile"/>
              </a:rPr>
              <a:t>PromptForIntegers</a:t>
            </a:r>
            <a:endParaRPr lang="en-US" altLang="ko-KR" u="sng" dirty="0">
              <a:solidFill>
                <a:srgbClr val="FF0000"/>
              </a:solidFill>
              <a:ea typeface="굴림" charset="-127"/>
            </a:endParaRPr>
          </a:p>
          <a:p>
            <a:r>
              <a:rPr lang="en-US" altLang="ko-KR" u="sng" dirty="0" err="1">
                <a:solidFill>
                  <a:srgbClr val="FF0000"/>
                </a:solidFill>
                <a:ea typeface="굴림" charset="-127"/>
                <a:hlinkClick r:id="rId4" action="ppaction://hlinkfile"/>
              </a:rPr>
              <a:t>ArraySum</a:t>
            </a:r>
            <a:endParaRPr lang="en-US" altLang="ko-KR" u="sng" dirty="0">
              <a:solidFill>
                <a:srgbClr val="FF0000"/>
              </a:solidFill>
              <a:ea typeface="굴림" charset="-127"/>
            </a:endParaRPr>
          </a:p>
          <a:p>
            <a:r>
              <a:rPr lang="en-US" altLang="ko-KR" u="sng" dirty="0" err="1">
                <a:solidFill>
                  <a:srgbClr val="FF0000"/>
                </a:solidFill>
                <a:ea typeface="굴림" charset="-127"/>
                <a:hlinkClick r:id="rId5" action="ppaction://hlinkfile"/>
              </a:rPr>
              <a:t>DisplaySum</a:t>
            </a:r>
            <a:endParaRPr lang="en-US" altLang="ko-KR" u="sng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3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What's Next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6477000" cy="3429000"/>
          </a:xfrm>
          <a:noFill/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Stack Frames</a:t>
            </a:r>
          </a:p>
          <a:p>
            <a:r>
              <a:rPr lang="en-US" altLang="ko-KR">
                <a:ea typeface="굴림" charset="-127"/>
              </a:rPr>
              <a:t>Recursion</a:t>
            </a:r>
          </a:p>
          <a:p>
            <a:r>
              <a:rPr lang="en-US" altLang="ko-KR">
                <a:ea typeface="굴림" charset="-127"/>
              </a:rPr>
              <a:t>INVOKE, ADDR, PROC, and PROTO</a:t>
            </a:r>
          </a:p>
          <a:p>
            <a:r>
              <a:rPr lang="en-US" altLang="ko-KR">
                <a:ea typeface="굴림" charset="-127"/>
              </a:rPr>
              <a:t>Creating Multimodule Programs</a:t>
            </a:r>
          </a:p>
          <a:p>
            <a:r>
              <a:rPr lang="en-US" altLang="ko-KR" b="1">
                <a:solidFill>
                  <a:schemeClr val="tx2"/>
                </a:solidFill>
                <a:ea typeface="굴림" charset="-127"/>
              </a:rPr>
              <a:t>Java Bytecodes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9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Java Bytecodes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Stack-oriented instruction format</a:t>
            </a:r>
          </a:p>
          <a:p>
            <a:pPr lvl="1"/>
            <a:r>
              <a:rPr lang="en-US" altLang="ko-KR">
                <a:ea typeface="굴림" charset="-127"/>
              </a:rPr>
              <a:t>operands are on the stack</a:t>
            </a:r>
          </a:p>
          <a:p>
            <a:pPr lvl="1"/>
            <a:r>
              <a:rPr lang="en-US" altLang="ko-KR">
                <a:ea typeface="굴림" charset="-127"/>
              </a:rPr>
              <a:t>instructions pop the operands, process, and push result back on stack</a:t>
            </a:r>
          </a:p>
          <a:p>
            <a:r>
              <a:rPr lang="en-US" altLang="ko-KR">
                <a:ea typeface="굴림" charset="-127"/>
              </a:rPr>
              <a:t>Each operation is atomic</a:t>
            </a:r>
          </a:p>
          <a:p>
            <a:r>
              <a:rPr lang="en-US" altLang="ko-KR">
                <a:ea typeface="굴림" charset="-127"/>
              </a:rPr>
              <a:t>Might be be translated into native code by a </a:t>
            </a:r>
            <a:r>
              <a:rPr lang="en-US" altLang="ko-KR" i="1">
                <a:ea typeface="굴림" charset="-127"/>
              </a:rPr>
              <a:t>just in time</a:t>
            </a:r>
            <a:r>
              <a:rPr lang="en-US" altLang="ko-KR">
                <a:ea typeface="굴림" charset="-127"/>
              </a:rPr>
              <a:t> compiler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0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Java Virual Machine (JVM)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Essential part of the Java Platform</a:t>
            </a:r>
          </a:p>
          <a:p>
            <a:r>
              <a:rPr lang="en-US" altLang="ko-KR">
                <a:ea typeface="굴림" charset="-127"/>
              </a:rPr>
              <a:t>Executes compiled bytecodes</a:t>
            </a:r>
          </a:p>
          <a:p>
            <a:pPr lvl="1"/>
            <a:r>
              <a:rPr lang="en-US" altLang="ko-KR">
                <a:ea typeface="굴림" charset="-127"/>
              </a:rPr>
              <a:t>machine language of compiled Java programs</a:t>
            </a:r>
          </a:p>
          <a:p>
            <a:endParaRPr lang="en-US" altLang="ko-KR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3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Java Methods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Each method has its own stack frame</a:t>
            </a:r>
          </a:p>
          <a:p>
            <a:r>
              <a:rPr lang="en-US" altLang="ko-KR">
                <a:ea typeface="굴림" charset="-127"/>
              </a:rPr>
              <a:t>Areas of the stack frame:</a:t>
            </a:r>
          </a:p>
          <a:p>
            <a:pPr lvl="1"/>
            <a:r>
              <a:rPr lang="en-US" altLang="ko-KR">
                <a:ea typeface="굴림" charset="-127"/>
              </a:rPr>
              <a:t>local variables</a:t>
            </a:r>
          </a:p>
          <a:p>
            <a:pPr lvl="1"/>
            <a:r>
              <a:rPr lang="en-US" altLang="ko-KR">
                <a:ea typeface="굴림" charset="-127"/>
              </a:rPr>
              <a:t>operands</a:t>
            </a:r>
          </a:p>
          <a:p>
            <a:pPr lvl="1"/>
            <a:r>
              <a:rPr lang="en-US" altLang="ko-KR">
                <a:ea typeface="굴림" charset="-127"/>
              </a:rPr>
              <a:t>execution environment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Bytecode Instruction Format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1-byte opcode</a:t>
            </a:r>
          </a:p>
          <a:p>
            <a:pPr lvl="1"/>
            <a:r>
              <a:rPr lang="en-US" altLang="ko-KR">
                <a:ea typeface="굴림" charset="-127"/>
              </a:rPr>
              <a:t>iload, istore, imul, goto, etc.</a:t>
            </a:r>
          </a:p>
          <a:p>
            <a:r>
              <a:rPr lang="en-US" altLang="ko-KR">
                <a:ea typeface="굴림" charset="-127"/>
              </a:rPr>
              <a:t>zero or more operands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Disassembling Bytecodes</a:t>
            </a:r>
          </a:p>
          <a:p>
            <a:pPr lvl="1"/>
            <a:r>
              <a:rPr lang="en-US" altLang="ko-KR">
                <a:ea typeface="굴림" charset="-127"/>
              </a:rPr>
              <a:t>use javap.exe, in the Java Development Kit (JDK)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8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Primitive Data Types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6096"/>
            <a:ext cx="7772400" cy="1066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Signed integers are in twos complement format, stored in big-endian order</a:t>
            </a:r>
          </a:p>
        </p:txBody>
      </p:sp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343400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7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Passing Arguments by Value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Push argument values on stack</a:t>
            </a:r>
          </a:p>
          <a:p>
            <a:pPr lvl="1"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(Use only 32-bit values in protected mode to keep the stack aligned)</a:t>
            </a:r>
          </a:p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Call the called-procedure</a:t>
            </a:r>
          </a:p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Accept a return value in EAX, if any</a:t>
            </a:r>
          </a:p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Remove arguments from the stack if the called-procedure did not remove them</a:t>
            </a:r>
          </a:p>
          <a:p>
            <a:endParaRPr lang="en-US" altLang="ko-KR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4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JVM Instruction Set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4656"/>
            <a:ext cx="7696200" cy="2438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Comparison Instructions pop two operands off the stack, compare them, and push the result of the comparison back on the stack</a:t>
            </a:r>
          </a:p>
          <a:p>
            <a:r>
              <a:rPr lang="en-US" altLang="ko-KR" dirty="0">
                <a:ea typeface="굴림" charset="-127"/>
              </a:rPr>
              <a:t>Examples: </a:t>
            </a:r>
            <a:r>
              <a:rPr lang="en-US" altLang="ko-KR" dirty="0" err="1">
                <a:ea typeface="굴림" charset="-127"/>
              </a:rPr>
              <a:t>fcmp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 err="1">
                <a:ea typeface="굴림" charset="-127"/>
              </a:rPr>
              <a:t>dcmp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36" y="3933056"/>
            <a:ext cx="525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0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JVM Instruction Set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Conditional Branching </a:t>
            </a:r>
          </a:p>
          <a:p>
            <a:pPr lvl="1"/>
            <a:r>
              <a:rPr lang="en-US" altLang="ko-KR">
                <a:ea typeface="굴림" charset="-127"/>
              </a:rPr>
              <a:t>jump to label if st(0) &lt;= 0</a:t>
            </a:r>
          </a:p>
          <a:p>
            <a:pPr lvl="2"/>
            <a:r>
              <a:rPr lang="en-US" altLang="ko-KR">
                <a:ea typeface="굴림" charset="-127"/>
              </a:rPr>
              <a:t>ifle label	</a:t>
            </a:r>
          </a:p>
          <a:p>
            <a:r>
              <a:rPr lang="en-US" altLang="ko-KR">
                <a:ea typeface="굴림" charset="-127"/>
              </a:rPr>
              <a:t>Unconditional Branching</a:t>
            </a:r>
          </a:p>
          <a:p>
            <a:pPr lvl="1"/>
            <a:r>
              <a:rPr lang="en-US" altLang="ko-KR">
                <a:ea typeface="굴림" charset="-127"/>
              </a:rPr>
              <a:t>call subroutine</a:t>
            </a:r>
          </a:p>
          <a:p>
            <a:pPr lvl="2"/>
            <a:r>
              <a:rPr lang="en-US" altLang="ko-KR">
                <a:ea typeface="굴림" charset="-127"/>
              </a:rPr>
              <a:t>jsr label</a:t>
            </a:r>
          </a:p>
          <a:p>
            <a:pPr lvl="2"/>
            <a:endParaRPr lang="en-US" altLang="ko-KR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25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Java Disassembly Examples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Adding Two Integers</a:t>
            </a:r>
          </a:p>
          <a:p>
            <a:pPr lvl="2"/>
            <a:endParaRPr lang="en-US" altLang="ko-KR">
              <a:ea typeface="굴림" charset="-127"/>
            </a:endParaRPr>
          </a:p>
          <a:p>
            <a:pPr lvl="2"/>
            <a:r>
              <a:rPr lang="en-US" altLang="ko-KR">
                <a:ea typeface="굴림" charset="-127"/>
              </a:rPr>
              <a:t>int A = 3;</a:t>
            </a:r>
          </a:p>
          <a:p>
            <a:pPr lvl="2"/>
            <a:r>
              <a:rPr lang="en-US" altLang="ko-KR">
                <a:ea typeface="굴림" charset="-127"/>
              </a:rPr>
              <a:t>int B = 2;</a:t>
            </a:r>
          </a:p>
          <a:p>
            <a:pPr lvl="2"/>
            <a:r>
              <a:rPr lang="en-US" altLang="ko-KR">
                <a:ea typeface="굴림" charset="-127"/>
              </a:rPr>
              <a:t>int sum = 0;</a:t>
            </a:r>
          </a:p>
          <a:p>
            <a:pPr lvl="2"/>
            <a:r>
              <a:rPr lang="en-US" altLang="ko-KR">
                <a:ea typeface="굴림" charset="-127"/>
              </a:rPr>
              <a:t>sum = A + B;</a:t>
            </a:r>
          </a:p>
          <a:p>
            <a:pPr>
              <a:buFontTx/>
              <a:buNone/>
            </a:pPr>
            <a:endParaRPr lang="en-US" altLang="ko-KR">
              <a:ea typeface="굴림" charset="-127"/>
            </a:endParaRPr>
          </a:p>
        </p:txBody>
      </p:sp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155098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0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Java Disassembly Examples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Adding Two Doubles</a:t>
            </a:r>
          </a:p>
          <a:p>
            <a:pPr lvl="2"/>
            <a:endParaRPr lang="en-US" altLang="ko-KR">
              <a:ea typeface="굴림" charset="-127"/>
            </a:endParaRPr>
          </a:p>
          <a:p>
            <a:pPr lvl="2"/>
            <a:r>
              <a:rPr lang="en-US" altLang="ko-KR">
                <a:ea typeface="굴림" charset="-127"/>
              </a:rPr>
              <a:t>double A = 3.1;</a:t>
            </a:r>
          </a:p>
          <a:p>
            <a:pPr lvl="2"/>
            <a:r>
              <a:rPr lang="en-US" altLang="ko-KR">
                <a:ea typeface="굴림" charset="-127"/>
              </a:rPr>
              <a:t>double B = 2;</a:t>
            </a:r>
          </a:p>
          <a:p>
            <a:pPr lvl="2"/>
            <a:r>
              <a:rPr lang="en-US" altLang="ko-KR">
                <a:ea typeface="굴림" charset="-127"/>
              </a:rPr>
              <a:t>double sum = A + B;</a:t>
            </a:r>
          </a:p>
          <a:p>
            <a:pPr>
              <a:buFontTx/>
              <a:buNone/>
            </a:pPr>
            <a:endParaRPr lang="en-US" altLang="ko-KR" b="1">
              <a:ea typeface="굴림" charset="-127"/>
            </a:endParaRPr>
          </a:p>
        </p:txBody>
      </p:sp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3340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Java Disassembly Examples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Conditional Branch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ea typeface="굴림" charset="-127"/>
              </a:rPr>
              <a:t>double A = 3.0;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ea typeface="굴림" charset="-127"/>
              </a:rPr>
              <a:t>boolean result = false;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ea typeface="굴림" charset="-127"/>
              </a:rPr>
              <a:t>if( A &gt; 2.0 )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ea typeface="굴림" charset="-127"/>
              </a:rPr>
              <a:t>   result = false;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ea typeface="굴림" charset="-127"/>
              </a:rPr>
              <a:t>else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ea typeface="굴림" charset="-127"/>
              </a:rPr>
              <a:t>   result = true;</a:t>
            </a:r>
          </a:p>
        </p:txBody>
      </p:sp>
      <p:pic>
        <p:nvPicPr>
          <p:cNvPr id="2201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4" y="3789040"/>
            <a:ext cx="5307013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995"/>
            <a:ext cx="5688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016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Stack parameters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more convenient than register parameters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passed by value or reference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ENTER and LEAVE instructions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Local variables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created on the stack below stack pointer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LOCAL directive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Recursive procedure calls itself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Calling conventions (C, </a:t>
            </a:r>
            <a:r>
              <a:rPr lang="en-US" altLang="ko-KR" dirty="0" err="1">
                <a:ea typeface="굴림" charset="-127"/>
              </a:rPr>
              <a:t>stdcall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MASM procedure-related directives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INVOKE, PROC, PROTO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Java </a:t>
            </a:r>
            <a:r>
              <a:rPr lang="en-US" altLang="ko-KR" dirty="0" err="1">
                <a:ea typeface="굴림" charset="-127"/>
              </a:rPr>
              <a:t>Bytecodes</a:t>
            </a:r>
            <a:r>
              <a:rPr lang="en-US" altLang="ko-KR" dirty="0">
                <a:ea typeface="굴림" charset="-127"/>
              </a:rPr>
              <a:t> – another </a:t>
            </a:r>
            <a:r>
              <a:rPr lang="en-US" altLang="ko-KR" dirty="0" err="1">
                <a:ea typeface="굴림" charset="-127"/>
              </a:rPr>
              <a:t>approch</a:t>
            </a:r>
            <a:r>
              <a:rPr lang="en-US" altLang="ko-KR" dirty="0">
                <a:ea typeface="굴림" charset="-127"/>
              </a:rPr>
              <a:t> to programming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98525" y="1890713"/>
            <a:ext cx="2587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b="0">
                <a:ea typeface="굴림" charset="-127"/>
              </a:rPr>
              <a:t> </a:t>
            </a:r>
            <a:endParaRPr lang="en-US" altLang="ko-KR">
              <a:ea typeface="굴림" charset="-127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1852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.data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val1  DWORD 5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val2  DWORD 6</a:t>
            </a:r>
          </a:p>
          <a:p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.code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push val2</a:t>
            </a:r>
          </a:p>
          <a:p>
            <a:r>
              <a:rPr lang="en-US" altLang="ko-KR" sz="2000" dirty="0">
                <a:latin typeface="Courier New" pitchFamily="49" charset="0"/>
                <a:ea typeface="굴림" charset="-127"/>
              </a:rPr>
              <a:t>push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val1</a:t>
            </a:r>
          </a:p>
          <a:p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Call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AddTwo</a:t>
            </a: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endParaRPr lang="en-US" altLang="ko-KR" sz="2000" dirty="0">
              <a:latin typeface="Courier New" pitchFamily="49" charset="0"/>
              <a:ea typeface="굴림" charset="-127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257800" y="2209800"/>
            <a:ext cx="1219200" cy="137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114800" y="2133600"/>
            <a:ext cx="359585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ko-KR" sz="2400" b="0" dirty="0">
                <a:ea typeface="굴림" charset="-127"/>
              </a:rPr>
              <a:t>(val2)       </a:t>
            </a:r>
            <a:r>
              <a:rPr lang="en-US" altLang="ko-KR" sz="2400" b="0" dirty="0" smtClean="0">
                <a:ea typeface="굴림" charset="-127"/>
              </a:rPr>
              <a:t> 6</a:t>
            </a:r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(val1)        </a:t>
            </a:r>
            <a:r>
              <a:rPr lang="en-US" altLang="ko-KR" sz="2400" b="0" dirty="0" smtClean="0">
                <a:ea typeface="굴림" charset="-127"/>
              </a:rPr>
              <a:t>5          </a:t>
            </a:r>
            <a:r>
              <a:rPr lang="en-US" altLang="ko-KR" sz="2400" b="0" dirty="0">
                <a:ea typeface="굴림" charset="-127"/>
              </a:rPr>
              <a:t>ESP</a:t>
            </a:r>
          </a:p>
          <a:p>
            <a:endParaRPr lang="en-US" altLang="ko-KR" sz="2400" b="0" dirty="0">
              <a:ea typeface="굴림" charset="-127"/>
            </a:endParaRPr>
          </a:p>
          <a:p>
            <a:endParaRPr lang="en-US" altLang="ko-KR" sz="2400" b="0" dirty="0">
              <a:ea typeface="굴림" charset="-127"/>
            </a:endParaRPr>
          </a:p>
          <a:p>
            <a:endParaRPr lang="en-US" altLang="ko-KR" sz="2400" b="0" dirty="0">
              <a:ea typeface="굴림" charset="-127"/>
            </a:endParaRPr>
          </a:p>
          <a:p>
            <a:r>
              <a:rPr lang="en-US" altLang="ko-KR" sz="2400" b="0" dirty="0">
                <a:ea typeface="굴림" charset="-127"/>
              </a:rPr>
              <a:t>Stack prior to CALL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 flipH="1">
            <a:off x="5257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 flipH="1">
            <a:off x="52578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 flipH="1">
            <a:off x="6477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98525" y="5589240"/>
            <a:ext cx="5514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An equivalent function call in C++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	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en-US" altLang="ko-KR" dirty="0" smtClean="0">
                <a:solidFill>
                  <a:srgbClr val="002060"/>
                </a:solidFill>
              </a:rPr>
              <a:t> sum = </a:t>
            </a:r>
            <a:r>
              <a:rPr lang="en-US" altLang="ko-KR" dirty="0" err="1" smtClean="0">
                <a:solidFill>
                  <a:srgbClr val="002060"/>
                </a:solidFill>
              </a:rPr>
              <a:t>AddTwo</a:t>
            </a:r>
            <a:r>
              <a:rPr lang="en-US" altLang="ko-KR" dirty="0" smtClean="0">
                <a:solidFill>
                  <a:srgbClr val="002060"/>
                </a:solidFill>
              </a:rPr>
              <a:t>( val1, val2 )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Passing by Reference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Push the </a:t>
            </a:r>
            <a:r>
              <a:rPr lang="en-US" altLang="ko-KR" dirty="0" smtClean="0">
                <a:ea typeface="굴림" charset="-127"/>
              </a:rPr>
              <a:t>offsets (addresses) </a:t>
            </a:r>
            <a:r>
              <a:rPr lang="en-US" altLang="ko-KR" dirty="0">
                <a:ea typeface="굴림" charset="-127"/>
              </a:rPr>
              <a:t>of arguments on the stack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Call the procedure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Accept a return value in EAX, if any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Remove arguments from the stack if the called procedure did not remove them</a:t>
            </a:r>
          </a:p>
          <a:p>
            <a:pPr>
              <a:buFontTx/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18879</TotalTime>
  <Words>2676</Words>
  <Application>Microsoft Office PowerPoint</Application>
  <PresentationFormat>화면 슬라이드 쇼(4:3)</PresentationFormat>
  <Paragraphs>769</Paragraphs>
  <Slides>75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5" baseType="lpstr">
      <vt:lpstr>HY얕은샘물M</vt:lpstr>
      <vt:lpstr>굴림</vt:lpstr>
      <vt:lpstr>Arial</vt:lpstr>
      <vt:lpstr>Courier New</vt:lpstr>
      <vt:lpstr>Times New Roman</vt:lpstr>
      <vt:lpstr>Tw Cen MT</vt:lpstr>
      <vt:lpstr>Wingdings</vt:lpstr>
      <vt:lpstr>Wingdings 2</vt:lpstr>
      <vt:lpstr>가을</vt:lpstr>
      <vt:lpstr>VISIO</vt:lpstr>
      <vt:lpstr>Chapter 8: Advanced procedures</vt:lpstr>
      <vt:lpstr>Agenda</vt:lpstr>
      <vt:lpstr>Chapter Overview</vt:lpstr>
      <vt:lpstr>Stack Frames</vt:lpstr>
      <vt:lpstr>Stack Frame</vt:lpstr>
      <vt:lpstr>Stack Parameters</vt:lpstr>
      <vt:lpstr>Passing Arguments by Value</vt:lpstr>
      <vt:lpstr>Example</vt:lpstr>
      <vt:lpstr>Passing by Reference</vt:lpstr>
      <vt:lpstr>Example</vt:lpstr>
      <vt:lpstr>Stack after the CALL</vt:lpstr>
      <vt:lpstr>Passing an Array by Reference  (1 of 2)</vt:lpstr>
      <vt:lpstr>Passing an Array by Reference  (2 of 2)</vt:lpstr>
      <vt:lpstr>Accessing Stack Parameters (C/C++)</vt:lpstr>
      <vt:lpstr>RET Instruction</vt:lpstr>
      <vt:lpstr>Who removes parameters from the stack?</vt:lpstr>
      <vt:lpstr>Saving and Restoring Registers</vt:lpstr>
      <vt:lpstr>Stack Affected by USES Operator</vt:lpstr>
      <vt:lpstr>Local Variables</vt:lpstr>
      <vt:lpstr>Creating LOCAL Variables</vt:lpstr>
      <vt:lpstr>Announcements</vt:lpstr>
      <vt:lpstr>LEA (Load Effective Addr.) Instruction</vt:lpstr>
      <vt:lpstr>LEA Example</vt:lpstr>
      <vt:lpstr>ENTER Instruction</vt:lpstr>
      <vt:lpstr>LEAVE Instruction</vt:lpstr>
      <vt:lpstr>LOCAL Directive</vt:lpstr>
      <vt:lpstr>Using LOCAL</vt:lpstr>
      <vt:lpstr>LOCAL Example  (1 of 2)</vt:lpstr>
      <vt:lpstr>LOCAL Example  (2 of 2)</vt:lpstr>
      <vt:lpstr>Non-Doubleword Local Variables</vt:lpstr>
      <vt:lpstr>Local Byte Variable</vt:lpstr>
      <vt:lpstr>WriteStackFrame Procedure</vt:lpstr>
      <vt:lpstr>WriteStackFrame Example</vt:lpstr>
      <vt:lpstr>What's Next</vt:lpstr>
      <vt:lpstr>Recursion</vt:lpstr>
      <vt:lpstr>What is Recursion?</vt:lpstr>
      <vt:lpstr>Recursively Calculating a Sum</vt:lpstr>
      <vt:lpstr>Calculating a Factorial  (1 of 3)</vt:lpstr>
      <vt:lpstr>Calculating a Factorial  (2 of 3)</vt:lpstr>
      <vt:lpstr>Calculating a Factorial  (3 of 3)</vt:lpstr>
      <vt:lpstr>What's Next</vt:lpstr>
      <vt:lpstr>INVOKE, ADDR, PROC, and PROTO</vt:lpstr>
      <vt:lpstr>INVOKE Directive</vt:lpstr>
      <vt:lpstr>INVOKE Examples</vt:lpstr>
      <vt:lpstr>ADDR Operator</vt:lpstr>
      <vt:lpstr>PROC Directive  (1 of 2)</vt:lpstr>
      <vt:lpstr>PROC Directive  (2 of 2)</vt:lpstr>
      <vt:lpstr>AddTwo Procedure  (1 of 2)</vt:lpstr>
      <vt:lpstr>PROC Examples  (2 of 3)</vt:lpstr>
      <vt:lpstr>PROC Examples  (3 of 3)</vt:lpstr>
      <vt:lpstr>PROTO Directive</vt:lpstr>
      <vt:lpstr>PROTO Directive</vt:lpstr>
      <vt:lpstr>PROTO Example</vt:lpstr>
      <vt:lpstr>Parameter Classifications</vt:lpstr>
      <vt:lpstr>Trouble-Shooting Tips</vt:lpstr>
      <vt:lpstr>What's Next</vt:lpstr>
      <vt:lpstr>Multimodule Programs</vt:lpstr>
      <vt:lpstr>Advantages</vt:lpstr>
      <vt:lpstr>Creating a Multimodule Program</vt:lpstr>
      <vt:lpstr>Example: ArraySum Program</vt:lpstr>
      <vt:lpstr>Sample Program output</vt:lpstr>
      <vt:lpstr>INCLUDE File</vt:lpstr>
      <vt:lpstr>Inspect Individual Modules</vt:lpstr>
      <vt:lpstr>What's Next</vt:lpstr>
      <vt:lpstr>Java Bytecodes</vt:lpstr>
      <vt:lpstr>Java Virual Machine (JVM)</vt:lpstr>
      <vt:lpstr>Java Methods</vt:lpstr>
      <vt:lpstr>Bytecode Instruction Format</vt:lpstr>
      <vt:lpstr>Primitive Data Types</vt:lpstr>
      <vt:lpstr>JVM Instruction Set</vt:lpstr>
      <vt:lpstr>JVM Instruction Set</vt:lpstr>
      <vt:lpstr>Java Disassembly Examples</vt:lpstr>
      <vt:lpstr>Java Disassembly Examples</vt:lpstr>
      <vt:lpstr>Java Disassembly Examples</vt:lpstr>
      <vt:lpstr>Summary</vt:lpstr>
    </vt:vector>
  </TitlesOfParts>
  <Company>병렬처리연구실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439</cp:revision>
  <dcterms:created xsi:type="dcterms:W3CDTF">2000-02-11T06:42:51Z</dcterms:created>
  <dcterms:modified xsi:type="dcterms:W3CDTF">2015-06-02T05:59:30Z</dcterms:modified>
</cp:coreProperties>
</file>