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5" r:id="rId1"/>
  </p:sldMasterIdLst>
  <p:notesMasterIdLst>
    <p:notesMasterId r:id="rId39"/>
  </p:notesMasterIdLst>
  <p:handoutMasterIdLst>
    <p:handoutMasterId r:id="rId40"/>
  </p:handoutMasterIdLst>
  <p:sldIdLst>
    <p:sldId id="256" r:id="rId2"/>
    <p:sldId id="553" r:id="rId3"/>
    <p:sldId id="556" r:id="rId4"/>
    <p:sldId id="518" r:id="rId5"/>
    <p:sldId id="519" r:id="rId6"/>
    <p:sldId id="520" r:id="rId7"/>
    <p:sldId id="521" r:id="rId8"/>
    <p:sldId id="522" r:id="rId9"/>
    <p:sldId id="523" r:id="rId10"/>
    <p:sldId id="524" r:id="rId11"/>
    <p:sldId id="525" r:id="rId12"/>
    <p:sldId id="526" r:id="rId13"/>
    <p:sldId id="527" r:id="rId14"/>
    <p:sldId id="528" r:id="rId15"/>
    <p:sldId id="529" r:id="rId16"/>
    <p:sldId id="530" r:id="rId17"/>
    <p:sldId id="531" r:id="rId18"/>
    <p:sldId id="532" r:id="rId19"/>
    <p:sldId id="533" r:id="rId20"/>
    <p:sldId id="534" r:id="rId21"/>
    <p:sldId id="535" r:id="rId22"/>
    <p:sldId id="536" r:id="rId23"/>
    <p:sldId id="537" r:id="rId24"/>
    <p:sldId id="538" r:id="rId25"/>
    <p:sldId id="539" r:id="rId26"/>
    <p:sldId id="540" r:id="rId27"/>
    <p:sldId id="541" r:id="rId28"/>
    <p:sldId id="542" r:id="rId29"/>
    <p:sldId id="543" r:id="rId30"/>
    <p:sldId id="544" r:id="rId31"/>
    <p:sldId id="545" r:id="rId32"/>
    <p:sldId id="546" r:id="rId33"/>
    <p:sldId id="547" r:id="rId34"/>
    <p:sldId id="548" r:id="rId35"/>
    <p:sldId id="549" r:id="rId36"/>
    <p:sldId id="550" r:id="rId37"/>
    <p:sldId id="551" r:id="rId38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0000"/>
    <a:srgbClr val="FF9999"/>
    <a:srgbClr val="FFFFCC"/>
    <a:srgbClr val="69FBF4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15" autoAdjust="0"/>
    <p:restoredTop sz="95504" autoAdjust="0"/>
  </p:normalViewPr>
  <p:slideViewPr>
    <p:cSldViewPr>
      <p:cViewPr varScale="1">
        <p:scale>
          <a:sx n="178" d="100"/>
          <a:sy n="178" d="100"/>
        </p:scale>
        <p:origin x="1236" y="1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80538"/>
            <a:ext cx="29464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380538"/>
            <a:ext cx="29464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C8D693A-702A-4704-B957-2B03E2B9452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797152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41363"/>
            <a:ext cx="4935537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691063"/>
            <a:ext cx="4984750" cy="444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80538"/>
            <a:ext cx="29464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380538"/>
            <a:ext cx="29464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0F9885A7-DCD2-4229-B2F3-426D14311C0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806132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r>
              <a:rPr kumimoji="0" lang="en-US" smtClean="0">
                <a:solidFill>
                  <a:schemeClr val="tx2"/>
                </a:solidFill>
              </a:rPr>
              <a:t>Irvine, Kip R. Assembly Language for x86 Processors 6/e, 2010.</a:t>
            </a:r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04CA0C64-28DA-4783-B82F-5C9D12CFD146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Irvine, Kip R. Assembly Language for x86 Processors 6/e, 2010.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CS1-</a:t>
            </a:r>
            <a:fld id="{7A4C6D23-204F-4367-A879-4577F6EE5BE7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pPr>
              <a:defRPr/>
            </a:pPr>
            <a:r>
              <a:rPr lang="en-US" altLang="ko-KR" smtClean="0"/>
              <a:t>Irvine, Kip R. Assembly Language for x86 Processors 6/e, 2010.</a:t>
            </a:r>
            <a:endParaRPr lang="en-US" altLang="ko-KR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pPr>
              <a:defRPr/>
            </a:pPr>
            <a:r>
              <a:rPr lang="en-US" altLang="ko-KR" smtClean="0"/>
              <a:t>CS1-</a:t>
            </a:r>
            <a:fld id="{E838552C-3E0D-4D3C-9529-C1D42E9966B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4800" y="0"/>
            <a:ext cx="8153400" cy="5334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228600" y="609600"/>
            <a:ext cx="4267200" cy="59436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609600"/>
            <a:ext cx="4267200" cy="59436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CS9-</a:t>
            </a:r>
            <a:fld id="{1EA7A8E9-3FC6-404F-B7EC-52F10F3F00A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67111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Irvine, Kip R. Assembly Language for x86 Processors 6/e, 2010.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altLang="ko-KR" smtClean="0"/>
              <a:t>CS1-</a:t>
            </a:r>
            <a:fld id="{5C620FBE-3512-43D7-935F-CED7E7D29353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D9663DEC-24DB-4DE5-A269-6F93E30A67AF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Irvine, Kip R. Assembly Language for x86 Processors 6/e, 2010.</a:t>
            </a:r>
            <a:endParaRPr lang="en-US" altLang="ko-K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r>
              <a:rPr lang="en-US" altLang="ko-KR" smtClean="0"/>
              <a:t>CS1-</a:t>
            </a:r>
            <a:fld id="{DF312EC3-70B9-4FAC-ACC6-0E971E9C7CD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>
              <a:defRPr/>
            </a:pPr>
            <a:r>
              <a:rPr lang="en-US" altLang="ko-KR" smtClean="0"/>
              <a:t>Irvine, Kip R. Assembly Language for x86 Processors 6/e, 2010.</a:t>
            </a:r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r>
              <a:rPr lang="en-US" altLang="ko-KR" smtClean="0"/>
              <a:t>CS1-</a:t>
            </a:r>
            <a:fld id="{12D08AEB-8EE5-4E2C-9135-26B7CE201FC1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>
              <a:defRPr/>
            </a:pPr>
            <a:r>
              <a:rPr lang="en-US" altLang="ko-KR" smtClean="0"/>
              <a:t>Irvine, Kip R. Assembly Language for x86 Processors 6/e, 2010.</a:t>
            </a:r>
            <a:endParaRPr lang="en-US" altLang="ko-KR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Irvine, Kip R. Assembly Language for x86 Processors 6/e, 2010.</a:t>
            </a: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altLang="ko-KR" dirty="0" smtClean="0"/>
              <a:t>CS1-</a:t>
            </a:r>
            <a:fld id="{A17F3FB5-0236-4582-B421-B997C03DCB54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Irvine, Kip R. Assembly Language for x86 Processors 6/e, 2010.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altLang="ko-KR" smtClean="0"/>
              <a:t>CS1-</a:t>
            </a:r>
            <a:fld id="{72A05BC4-DF5C-4887-8720-7395737157AF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Irvine, Kip R. Assembly Language for x86 Processors 6/e, 2010.</a:t>
            </a: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altLang="ko-KR" smtClean="0"/>
              <a:t>CS1-</a:t>
            </a:r>
            <a:fld id="{1D5A8C8E-BE81-4001-949D-69285FA30A5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>
              <a:defRPr/>
            </a:pPr>
            <a:r>
              <a:rPr lang="en-US" altLang="ko-KR" smtClean="0"/>
              <a:t>CS1-</a:t>
            </a:r>
            <a:fld id="{DF095F6F-95AF-4775-B973-5CA2B721D607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pPr>
              <a:defRPr/>
            </a:pPr>
            <a:r>
              <a:rPr lang="en-US" altLang="ko-KR" smtClean="0"/>
              <a:t>Irvine, Kip R. Assembly Language for x86 Processors 6/e, 2010.</a:t>
            </a:r>
            <a:endParaRPr lang="en-US" altLang="ko-KR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altLang="ko-KR" smtClean="0"/>
              <a:t>Irvine, Kip R. Assembly Language for x86 Processors 6/e, 2010.</a:t>
            </a:r>
            <a:endParaRPr lang="en-US" altLang="ko-KR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altLang="ko-KR" smtClean="0"/>
              <a:t>CS1-</a:t>
            </a:r>
            <a:fld id="{CD51BE42-CD22-45DF-B08C-A50A7E1F22BD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1" name="Text Box 11"/>
          <p:cNvSpPr txBox="1">
            <a:spLocks noChangeArrowheads="1"/>
          </p:cNvSpPr>
          <p:nvPr userDrawn="1"/>
        </p:nvSpPr>
        <p:spPr bwMode="auto">
          <a:xfrm>
            <a:off x="303213" y="6564313"/>
            <a:ext cx="12890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000" b="1" i="1"/>
              <a:t>Computer Systems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75656" y="1628800"/>
            <a:ext cx="6840760" cy="1828800"/>
          </a:xfrm>
        </p:spPr>
        <p:txBody>
          <a:bodyPr>
            <a:normAutofit/>
          </a:bodyPr>
          <a:lstStyle/>
          <a:p>
            <a:r>
              <a:rPr lang="en-US" altLang="ko-KR" dirty="0">
                <a:ea typeface="굴림" charset="-127"/>
              </a:rPr>
              <a:t>Chapter </a:t>
            </a:r>
            <a:r>
              <a:rPr lang="en-US" altLang="ko-KR" dirty="0" smtClean="0">
                <a:ea typeface="굴림" charset="-127"/>
              </a:rPr>
              <a:t>9: strings and arrays</a:t>
            </a:r>
            <a:endParaRPr lang="en-US" altLang="ko-KR" dirty="0">
              <a:ea typeface="굴림" charset="-127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03648" y="3933056"/>
            <a:ext cx="6400800" cy="2057400"/>
          </a:xfrm>
        </p:spPr>
        <p:txBody>
          <a:bodyPr/>
          <a:lstStyle/>
          <a:p>
            <a:pPr eaLnBrk="1" hangingPunct="1"/>
            <a:r>
              <a:rPr lang="en-US" altLang="ko-KR" dirty="0" smtClean="0"/>
              <a:t>Computer Systems (</a:t>
            </a:r>
            <a:r>
              <a:rPr lang="en-US" altLang="ko-KR" dirty="0" smtClean="0"/>
              <a:t>CSI2107-01)</a:t>
            </a:r>
            <a:endParaRPr lang="en-US" altLang="ko-KR" dirty="0" smtClean="0"/>
          </a:p>
          <a:p>
            <a:pPr eaLnBrk="1" hangingPunct="1"/>
            <a:endParaRPr lang="en-US" altLang="ko-KR" dirty="0" smtClean="0"/>
          </a:p>
          <a:p>
            <a:pPr eaLnBrk="1" hangingPunct="1"/>
            <a:r>
              <a:rPr lang="en-US" altLang="ko-KR" dirty="0" smtClean="0"/>
              <a:t>YONSEI UNIVERSITY</a:t>
            </a:r>
          </a:p>
          <a:p>
            <a:pPr eaLnBrk="1" hangingPunct="1"/>
            <a:r>
              <a:rPr lang="en-US" altLang="ko-KR" dirty="0" smtClean="0"/>
              <a:t>Spring </a:t>
            </a:r>
            <a:r>
              <a:rPr lang="en-US" altLang="ko-KR" dirty="0" smtClean="0"/>
              <a:t>2015</a:t>
            </a:r>
            <a:endParaRPr lang="en-US" altLang="ko-KR" dirty="0" smtClean="0"/>
          </a:p>
        </p:txBody>
      </p:sp>
      <p:sp>
        <p:nvSpPr>
          <p:cNvPr id="2" name="직사각형 1"/>
          <p:cNvSpPr/>
          <p:nvPr/>
        </p:nvSpPr>
        <p:spPr>
          <a:xfrm>
            <a:off x="2286000" y="6027003"/>
            <a:ext cx="6858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(Courtesy: Prof. Shin-Dug Kim in YU</a:t>
            </a:r>
          </a:p>
          <a:p>
            <a:r>
              <a:rPr lang="en-US" altLang="ko-KR" dirty="0" smtClean="0"/>
              <a:t>and Kip. R. Irvine)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55000" lnSpcReduction="20000"/>
          </a:bodyPr>
          <a:lstStyle/>
          <a:p>
            <a:pPr>
              <a:defRPr/>
            </a:pPr>
            <a:r>
              <a:rPr lang="en-US" altLang="ko-KR"/>
              <a:t>CS9-</a:t>
            </a:r>
            <a:fld id="{CFBAC6FA-5B7A-4F12-AD4C-4F12E64D01C4}" type="slidenum">
              <a:rPr lang="en-US" altLang="ko-KR"/>
              <a:pPr>
                <a:defRPr/>
              </a:pPr>
              <a:t>10</a:t>
            </a:fld>
            <a:endParaRPr lang="en-US" altLang="ko-KR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mtClean="0"/>
              <a:t>STRING PRIMITIVE INSTRUCTIONS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2648" y="1600200"/>
            <a:ext cx="8153400" cy="3989040"/>
          </a:xfrm>
        </p:spPr>
        <p:txBody>
          <a:bodyPr>
            <a:normAutofit fontScale="77500" lnSpcReduction="20000"/>
          </a:bodyPr>
          <a:lstStyle/>
          <a:p>
            <a:pPr eaLnBrk="1" hangingPunct="1"/>
            <a:r>
              <a:rPr lang="en-US" altLang="ko-KR" dirty="0" smtClean="0"/>
              <a:t>Using a Repeat Prefix:</a:t>
            </a:r>
          </a:p>
          <a:p>
            <a:pPr lvl="1" eaLnBrk="1" hangingPunct="1"/>
            <a:r>
              <a:rPr lang="en-US" altLang="ko-KR" dirty="0" smtClean="0"/>
              <a:t>A string primitive preceded by a </a:t>
            </a:r>
            <a:r>
              <a:rPr lang="en-US" altLang="ko-KR" u="sng" dirty="0" smtClean="0"/>
              <a:t>repeat prefix</a:t>
            </a:r>
          </a:p>
          <a:p>
            <a:pPr lvl="1" eaLnBrk="1" hangingPunct="1"/>
            <a:r>
              <a:rPr lang="en-US" altLang="ko-KR" dirty="0" smtClean="0"/>
              <a:t>Allows to process an entire string using only one instruction</a:t>
            </a:r>
          </a:p>
          <a:p>
            <a:pPr lvl="1" eaLnBrk="1" hangingPunct="1">
              <a:buFont typeface="Wingdings 2" pitchFamily="18" charset="2"/>
              <a:buNone/>
            </a:pPr>
            <a:r>
              <a:rPr lang="en-US" altLang="ko-KR" dirty="0" smtClean="0"/>
              <a:t>    REP                         Repeat  while  ECX&gt;0</a:t>
            </a:r>
          </a:p>
          <a:p>
            <a:pPr lvl="1" eaLnBrk="1" hangingPunct="1">
              <a:buFont typeface="Wingdings 2" pitchFamily="18" charset="2"/>
              <a:buNone/>
            </a:pPr>
            <a:r>
              <a:rPr lang="en-US" altLang="ko-KR" dirty="0" smtClean="0"/>
              <a:t>    REPZ,   REPE            Repeat  while  the zero flag is set and ECX&gt;0  </a:t>
            </a:r>
          </a:p>
          <a:p>
            <a:pPr lvl="1" eaLnBrk="1" hangingPunct="1">
              <a:buFont typeface="Wingdings 2" pitchFamily="18" charset="2"/>
              <a:buNone/>
            </a:pPr>
            <a:r>
              <a:rPr lang="en-US" altLang="ko-KR" dirty="0" smtClean="0"/>
              <a:t>    REPNZ, REPNE          Repeat  while  the zero flag is clear and ECX&gt;0</a:t>
            </a:r>
          </a:p>
          <a:p>
            <a:pPr eaLnBrk="1" hangingPunct="1"/>
            <a:r>
              <a:rPr lang="en-US" altLang="ko-KR" dirty="0" smtClean="0"/>
              <a:t>Direction Flag:</a:t>
            </a:r>
          </a:p>
          <a:p>
            <a:pPr lvl="1" eaLnBrk="1" hangingPunct="1"/>
            <a:r>
              <a:rPr lang="en-US" altLang="ko-KR" dirty="0" smtClean="0"/>
              <a:t>Use the </a:t>
            </a:r>
            <a:r>
              <a:rPr lang="en-US" altLang="ko-KR" u="sng" dirty="0" smtClean="0"/>
              <a:t>Direction flag</a:t>
            </a:r>
            <a:r>
              <a:rPr lang="en-US" altLang="ko-KR" dirty="0" smtClean="0"/>
              <a:t> to determine whether ESI and EDI will be automatically incremented or decremented </a:t>
            </a:r>
          </a:p>
          <a:p>
            <a:pPr lvl="1" eaLnBrk="1" hangingPunct="1"/>
            <a:r>
              <a:rPr lang="en-US" altLang="ko-KR" dirty="0" smtClean="0"/>
              <a:t>CLD: </a:t>
            </a:r>
            <a:r>
              <a:rPr lang="en-US" altLang="ko-KR" u="sng" dirty="0" smtClean="0"/>
              <a:t>up</a:t>
            </a:r>
            <a:r>
              <a:rPr lang="en-US" altLang="ko-KR" dirty="0" smtClean="0"/>
              <a:t>, STD: </a:t>
            </a:r>
            <a:r>
              <a:rPr lang="en-US" altLang="ko-KR" u="sng" dirty="0" smtClean="0"/>
              <a:t>down</a:t>
            </a:r>
          </a:p>
          <a:p>
            <a:pPr lvl="1" eaLnBrk="1" hangingPunct="1">
              <a:buFont typeface="Wingdings 2" pitchFamily="18" charset="2"/>
              <a:buNone/>
            </a:pPr>
            <a:endParaRPr lang="en-US" altLang="ko-KR" dirty="0" smtClean="0"/>
          </a:p>
        </p:txBody>
      </p:sp>
      <p:graphicFrame>
        <p:nvGraphicFramePr>
          <p:cNvPr id="15399" name="Group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7012079"/>
              </p:ext>
            </p:extLst>
          </p:nvPr>
        </p:nvGraphicFramePr>
        <p:xfrm>
          <a:off x="683568" y="5013176"/>
          <a:ext cx="7772400" cy="1142999"/>
        </p:xfrm>
        <a:graphic>
          <a:graphicData uri="http://schemas.openxmlformats.org/drawingml/2006/table">
            <a:tbl>
              <a:tblPr/>
              <a:tblGrid>
                <a:gridCol w="3124200"/>
                <a:gridCol w="2438400"/>
                <a:gridCol w="2209800"/>
              </a:tblGrid>
              <a:tr h="4112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Value of the Direction Flag</a:t>
                      </a:r>
                    </a:p>
                  </a:txBody>
                  <a:tcPr marT="45733" marB="457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bg1">
                            <a:gamma/>
                            <a:shade val="46275"/>
                            <a:invGamma/>
                          </a:schemeClr>
                        </a:gs>
                        <a:gs pos="50000">
                          <a:schemeClr val="bg1"/>
                        </a:gs>
                        <a:gs pos="100000">
                          <a:schemeClr val="bg1">
                            <a:gamma/>
                            <a:shade val="46275"/>
                            <a:invGamma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Effect on ESI and EDI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bg1">
                            <a:gamma/>
                            <a:shade val="46275"/>
                            <a:invGamma/>
                          </a:schemeClr>
                        </a:gs>
                        <a:gs pos="50000">
                          <a:schemeClr val="bg1"/>
                        </a:gs>
                        <a:gs pos="100000">
                          <a:schemeClr val="bg1">
                            <a:gamma/>
                            <a:shade val="46275"/>
                            <a:invGamma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Address Sequence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bg1">
                            <a:gamma/>
                            <a:shade val="46275"/>
                            <a:invGamma/>
                          </a:schemeClr>
                        </a:gs>
                        <a:gs pos="50000">
                          <a:schemeClr val="bg1"/>
                        </a:gs>
                        <a:gs pos="100000">
                          <a:schemeClr val="bg1">
                            <a:gamma/>
                            <a:shade val="46275"/>
                            <a:invGamma/>
                          </a:schemeClr>
                        </a:gs>
                      </a:gsLst>
                      <a:lin ang="5400000" scaled="1"/>
                    </a:gradFill>
                  </a:tcPr>
                </a:tc>
              </a:tr>
              <a:tr h="36586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0(clear)</a:t>
                      </a:r>
                    </a:p>
                  </a:txBody>
                  <a:tcPr marT="45733" marB="457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Incremented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Low-high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86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1(set)</a:t>
                      </a:r>
                    </a:p>
                  </a:txBody>
                  <a:tcPr marT="45733" marB="457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Decremented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High-low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9492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pPr>
              <a:defRPr/>
            </a:pPr>
            <a:r>
              <a:rPr lang="en-US" altLang="ko-KR"/>
              <a:t>CS9-</a:t>
            </a:r>
            <a:fld id="{1E46390D-D728-4006-AE62-0A20CED63243}" type="slidenum">
              <a:rPr lang="en-US" altLang="ko-KR"/>
              <a:pPr>
                <a:defRPr/>
              </a:pPr>
              <a:t>11</a:t>
            </a:fld>
            <a:endParaRPr lang="en-US" altLang="ko-KR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ko-KR" smtClean="0"/>
              <a:t>MOVSB, MOVSW, MOVSD (Move String Data)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MOVSB : move (copy) bytes</a:t>
            </a:r>
          </a:p>
          <a:p>
            <a:pPr eaLnBrk="1" hangingPunct="1"/>
            <a:r>
              <a:rPr lang="en-US" altLang="ko-KR" smtClean="0"/>
              <a:t>MOVSW : move (copy) words</a:t>
            </a:r>
          </a:p>
          <a:p>
            <a:pPr eaLnBrk="1" hangingPunct="1"/>
            <a:r>
              <a:rPr lang="en-US" altLang="ko-KR" smtClean="0"/>
              <a:t>MOVSD : move (copy) double words</a:t>
            </a:r>
          </a:p>
          <a:p>
            <a:pPr eaLnBrk="1" hangingPunct="1"/>
            <a:r>
              <a:rPr lang="en-US" altLang="ko-KR" smtClean="0"/>
              <a:t>Direction flag: incrementing or decrementing of ESI and EDI</a:t>
            </a:r>
          </a:p>
          <a:p>
            <a:pPr lvl="1" eaLnBrk="1" hangingPunct="1">
              <a:buFont typeface="Wingdings 2" pitchFamily="18" charset="2"/>
              <a:buNone/>
            </a:pPr>
            <a:endParaRPr lang="en-US" altLang="ko-KR" smtClean="0"/>
          </a:p>
          <a:p>
            <a:pPr lvl="1" eaLnBrk="1" hangingPunct="1">
              <a:buFont typeface="Wingdings 2" pitchFamily="18" charset="2"/>
              <a:buNone/>
            </a:pPr>
            <a:r>
              <a:rPr lang="en-US" altLang="ko-KR" smtClean="0"/>
              <a:t>The size of increment or decrement:</a:t>
            </a:r>
          </a:p>
        </p:txBody>
      </p:sp>
      <p:graphicFrame>
        <p:nvGraphicFramePr>
          <p:cNvPr id="16417" name="Group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0713623"/>
              </p:ext>
            </p:extLst>
          </p:nvPr>
        </p:nvGraphicFramePr>
        <p:xfrm>
          <a:off x="899592" y="4365104"/>
          <a:ext cx="7315200" cy="1981200"/>
        </p:xfrm>
        <a:graphic>
          <a:graphicData uri="http://schemas.openxmlformats.org/drawingml/2006/table">
            <a:tbl>
              <a:tblPr/>
              <a:tblGrid>
                <a:gridCol w="2770188"/>
                <a:gridCol w="4545012"/>
              </a:tblGrid>
              <a:tr h="704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Instruction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6A6F54"/>
                        </a:gs>
                        <a:gs pos="50000">
                          <a:schemeClr val="bg1"/>
                        </a:gs>
                        <a:gs pos="100000">
                          <a:srgbClr val="6A6F54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Value to be automatically added/subtracted from ESI and EDI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6A6F54"/>
                        </a:gs>
                        <a:gs pos="50000">
                          <a:schemeClr val="bg1"/>
                        </a:gs>
                        <a:gs pos="100000">
                          <a:srgbClr val="6A6F54"/>
                        </a:gs>
                      </a:gsLst>
                      <a:lin ang="5400000" scaled="1"/>
                    </a:gradFill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MOVSB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MOVSW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MOVSD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7245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pPr>
              <a:defRPr/>
            </a:pPr>
            <a:r>
              <a:rPr lang="en-US" altLang="ko-KR"/>
              <a:t>CS9-</a:t>
            </a:r>
            <a:fld id="{AB04217A-3254-487A-BC07-64D60A0527C9}" type="slidenum">
              <a:rPr lang="en-US" altLang="ko-KR"/>
              <a:pPr>
                <a:defRPr/>
              </a:pPr>
              <a:t>12</a:t>
            </a:fld>
            <a:endParaRPr lang="en-US" altLang="ko-KR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ko-KR" smtClean="0"/>
              <a:t>MOVSB, MOVSW, MOVSD (Move String Data)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2648" y="1600200"/>
            <a:ext cx="8153400" cy="4925144"/>
          </a:xfrm>
        </p:spPr>
        <p:txBody>
          <a:bodyPr>
            <a:normAutofit fontScale="77500" lnSpcReduction="20000"/>
          </a:bodyPr>
          <a:lstStyle/>
          <a:p>
            <a:pPr eaLnBrk="1" hangingPunct="1"/>
            <a:r>
              <a:rPr lang="en-US" altLang="ko-KR" dirty="0" smtClean="0"/>
              <a:t>EX: Copy </a:t>
            </a:r>
            <a:r>
              <a:rPr lang="en-US" altLang="ko-KR" dirty="0" err="1" smtClean="0"/>
              <a:t>Doubleword</a:t>
            </a:r>
            <a:r>
              <a:rPr lang="en-US" altLang="ko-KR" dirty="0" smtClean="0"/>
              <a:t> Array</a:t>
            </a:r>
          </a:p>
          <a:p>
            <a:pPr lvl="1" eaLnBrk="1" hangingPunct="1"/>
            <a:r>
              <a:rPr lang="en-US" altLang="ko-KR" dirty="0" smtClean="0"/>
              <a:t>EX: 20 integers are copied from source to destination</a:t>
            </a:r>
          </a:p>
          <a:p>
            <a:pPr lvl="1" eaLnBrk="1" hangingPunct="1"/>
            <a:endParaRPr lang="en-US" altLang="ko-KR" dirty="0" smtClean="0"/>
          </a:p>
          <a:p>
            <a:pPr lvl="1" eaLnBrk="1" hangingPunct="1">
              <a:buFont typeface="Wingdings 2" pitchFamily="18" charset="2"/>
              <a:buNone/>
            </a:pPr>
            <a:r>
              <a:rPr lang="en-US" altLang="ko-KR" dirty="0" smtClean="0"/>
              <a:t>	.data</a:t>
            </a:r>
          </a:p>
          <a:p>
            <a:pPr lvl="1" eaLnBrk="1" hangingPunct="1">
              <a:buFont typeface="Wingdings 2" pitchFamily="18" charset="2"/>
              <a:buNone/>
            </a:pPr>
            <a:r>
              <a:rPr lang="en-US" altLang="ko-KR" dirty="0" smtClean="0"/>
              <a:t>	source DWORD 20 DUP(0FFFFFFFFh)</a:t>
            </a:r>
          </a:p>
          <a:p>
            <a:pPr lvl="1" eaLnBrk="1" hangingPunct="1">
              <a:buFont typeface="Wingdings 2" pitchFamily="18" charset="2"/>
              <a:buNone/>
            </a:pPr>
            <a:r>
              <a:rPr lang="en-US" altLang="ko-KR" dirty="0" smtClean="0"/>
              <a:t>	target DWORD 20 DUP(?)</a:t>
            </a:r>
          </a:p>
          <a:p>
            <a:pPr lvl="1" eaLnBrk="1" hangingPunct="1">
              <a:buFont typeface="Wingdings 2" pitchFamily="18" charset="2"/>
              <a:buNone/>
            </a:pPr>
            <a:r>
              <a:rPr lang="en-US" altLang="ko-KR" dirty="0" smtClean="0"/>
              <a:t>	.code</a:t>
            </a:r>
          </a:p>
          <a:p>
            <a:pPr lvl="1" eaLnBrk="1" hangingPunct="1">
              <a:buFont typeface="Wingdings 2" pitchFamily="18" charset="2"/>
              <a:buNone/>
            </a:pPr>
            <a:r>
              <a:rPr lang="en-US" altLang="ko-KR" dirty="0" smtClean="0"/>
              <a:t>		</a:t>
            </a:r>
            <a:r>
              <a:rPr lang="en-US" altLang="ko-KR" dirty="0" err="1" smtClean="0"/>
              <a:t>cld</a:t>
            </a:r>
            <a:r>
              <a:rPr lang="en-US" altLang="ko-KR" dirty="0" smtClean="0"/>
              <a:t>				direction = forward	</a:t>
            </a:r>
          </a:p>
          <a:p>
            <a:pPr lvl="1" eaLnBrk="1" hangingPunct="1">
              <a:buFont typeface="Wingdings 2" pitchFamily="18" charset="2"/>
              <a:buNone/>
            </a:pPr>
            <a:r>
              <a:rPr lang="en-US" altLang="ko-KR" dirty="0" smtClean="0"/>
              <a:t>		</a:t>
            </a:r>
            <a:r>
              <a:rPr lang="en-US" altLang="ko-KR" dirty="0" err="1" smtClean="0"/>
              <a:t>mov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ecx</a:t>
            </a:r>
            <a:r>
              <a:rPr lang="en-US" altLang="ko-KR" dirty="0" smtClean="0"/>
              <a:t>, LENGTHOF source	set REP counter	</a:t>
            </a:r>
          </a:p>
          <a:p>
            <a:pPr lvl="1" eaLnBrk="1" hangingPunct="1">
              <a:buFont typeface="Wingdings 2" pitchFamily="18" charset="2"/>
              <a:buNone/>
            </a:pPr>
            <a:r>
              <a:rPr lang="en-US" altLang="ko-KR" dirty="0" smtClean="0"/>
              <a:t>		</a:t>
            </a:r>
            <a:r>
              <a:rPr lang="en-US" altLang="ko-KR" dirty="0" err="1" smtClean="0"/>
              <a:t>mov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esi</a:t>
            </a:r>
            <a:r>
              <a:rPr lang="en-US" altLang="ko-KR" dirty="0" smtClean="0"/>
              <a:t>, OFFSET source		ESI points to source</a:t>
            </a:r>
          </a:p>
          <a:p>
            <a:pPr lvl="1" eaLnBrk="1" hangingPunct="1">
              <a:buFont typeface="Wingdings 2" pitchFamily="18" charset="2"/>
              <a:buNone/>
            </a:pPr>
            <a:r>
              <a:rPr lang="en-US" altLang="ko-KR" dirty="0" smtClean="0"/>
              <a:t>		</a:t>
            </a:r>
            <a:r>
              <a:rPr lang="en-US" altLang="ko-KR" dirty="0" err="1" smtClean="0"/>
              <a:t>mov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edi</a:t>
            </a:r>
            <a:r>
              <a:rPr lang="en-US" altLang="ko-KR" dirty="0" smtClean="0"/>
              <a:t>, OFFSET target		EDI points to target</a:t>
            </a:r>
          </a:p>
          <a:p>
            <a:pPr lvl="1" eaLnBrk="1" hangingPunct="1">
              <a:buFont typeface="Wingdings 2" pitchFamily="18" charset="2"/>
              <a:buNone/>
            </a:pPr>
            <a:r>
              <a:rPr lang="en-US" altLang="ko-KR" dirty="0" smtClean="0"/>
              <a:t>		rep </a:t>
            </a:r>
            <a:r>
              <a:rPr lang="en-US" altLang="ko-KR" dirty="0" err="1" smtClean="0"/>
              <a:t>movsd</a:t>
            </a:r>
            <a:r>
              <a:rPr lang="en-US" altLang="ko-KR" dirty="0" smtClean="0"/>
              <a:t>			copy </a:t>
            </a:r>
            <a:r>
              <a:rPr lang="en-US" altLang="ko-KR" dirty="0" err="1" smtClean="0"/>
              <a:t>doublewords</a:t>
            </a:r>
            <a:endParaRPr lang="en-US" altLang="ko-KR" dirty="0" smtClean="0"/>
          </a:p>
          <a:p>
            <a:pPr lvl="1" eaLnBrk="1" hangingPunct="1">
              <a:buFont typeface="Wingdings 2" pitchFamily="18" charset="2"/>
              <a:buNone/>
            </a:pPr>
            <a:r>
              <a:rPr lang="en-US" altLang="ko-KR" dirty="0" smtClean="0"/>
              <a:t>           </a:t>
            </a:r>
          </a:p>
          <a:p>
            <a:pPr lvl="1" eaLnBrk="1" hangingPunct="1">
              <a:buFont typeface="Wingdings 2" pitchFamily="18" charset="2"/>
              <a:buNone/>
            </a:pPr>
            <a:r>
              <a:rPr lang="en-US" altLang="ko-KR" dirty="0" smtClean="0"/>
              <a:t>After we copy the data, ESI and EDI point one position(DW) beyond the end of each array</a:t>
            </a:r>
          </a:p>
        </p:txBody>
      </p:sp>
    </p:spTree>
    <p:extLst>
      <p:ext uri="{BB962C8B-B14F-4D97-AF65-F5344CB8AC3E}">
        <p14:creationId xmlns:p14="http://schemas.microsoft.com/office/powerpoint/2010/main" val="3647975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pPr>
              <a:defRPr/>
            </a:pPr>
            <a:r>
              <a:rPr lang="en-US" altLang="ko-KR"/>
              <a:t>CS9-</a:t>
            </a:r>
            <a:fld id="{55EE51DA-6B95-4716-B28E-FAF77B933447}" type="slidenum">
              <a:rPr lang="en-US" altLang="ko-KR"/>
              <a:pPr>
                <a:defRPr/>
              </a:pPr>
              <a:t>13</a:t>
            </a:fld>
            <a:endParaRPr lang="en-US" altLang="ko-KR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ko-KR" smtClean="0"/>
              <a:t>CMPSB, CMPSW, CMPSD (Compare Strings)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US" altLang="ko-KR" smtClean="0"/>
              <a:t>CMPS* instruction: compares a source operand pointed to by </a:t>
            </a:r>
            <a:r>
              <a:rPr lang="en-US" altLang="ko-KR" u="sng" smtClean="0"/>
              <a:t>DS:ESI</a:t>
            </a:r>
            <a:r>
              <a:rPr lang="en-US" altLang="ko-KR" smtClean="0"/>
              <a:t> to a destination operand pointed to by </a:t>
            </a:r>
            <a:r>
              <a:rPr lang="en-US" altLang="ko-KR" u="sng" smtClean="0"/>
              <a:t>ES:EDI</a:t>
            </a:r>
          </a:p>
          <a:p>
            <a:pPr eaLnBrk="1" hangingPunct="1"/>
            <a:endParaRPr lang="en-US" altLang="ko-KR" u="sng" smtClean="0"/>
          </a:p>
          <a:p>
            <a:pPr eaLnBrk="1" hangingPunct="1"/>
            <a:r>
              <a:rPr lang="en-US" altLang="ko-KR" smtClean="0"/>
              <a:t>It’s best to avoid using CMPS and use the specitic versions(CMPSB, CMPSW, CMPSD) instead</a:t>
            </a:r>
          </a:p>
          <a:p>
            <a:pPr lvl="1" eaLnBrk="1" hangingPunct="1"/>
            <a:r>
              <a:rPr lang="en-US" altLang="ko-KR" smtClean="0"/>
              <a:t>Explicit form supplies both opperands</a:t>
            </a:r>
          </a:p>
          <a:p>
            <a:pPr lvl="1" eaLnBrk="1" hangingPunct="1">
              <a:buFont typeface="Wingdings 2" pitchFamily="18" charset="2"/>
              <a:buNone/>
            </a:pPr>
            <a:r>
              <a:rPr lang="en-US" altLang="ko-KR" smtClean="0"/>
              <a:t>	CMPS DWORD PTR [esi], [edi]</a:t>
            </a:r>
          </a:p>
          <a:p>
            <a:pPr lvl="1" eaLnBrk="1" hangingPunct="1">
              <a:buFont typeface="Wingdings 2" pitchFamily="18" charset="2"/>
              <a:buNone/>
            </a:pPr>
            <a:endParaRPr lang="en-US" altLang="ko-KR" smtClean="0"/>
          </a:p>
          <a:p>
            <a:pPr lvl="1" eaLnBrk="1" hangingPunct="1"/>
            <a:r>
              <a:rPr lang="en-US" altLang="ko-KR" smtClean="0"/>
              <a:t>Comparison is in the </a:t>
            </a:r>
            <a:r>
              <a:rPr lang="en-US" altLang="ko-KR" u="sng" smtClean="0"/>
              <a:t>reverse order</a:t>
            </a:r>
            <a:r>
              <a:rPr lang="en-US" altLang="ko-KR" smtClean="0"/>
              <a:t> of the CMP instruction</a:t>
            </a:r>
          </a:p>
          <a:p>
            <a:pPr lvl="1" eaLnBrk="1" hangingPunct="1">
              <a:buFont typeface="Wingdings 2" pitchFamily="18" charset="2"/>
              <a:buNone/>
            </a:pPr>
            <a:r>
              <a:rPr lang="en-US" altLang="ko-KR" smtClean="0"/>
              <a:t>	CMP target, source</a:t>
            </a:r>
          </a:p>
          <a:p>
            <a:pPr lvl="1" eaLnBrk="1" hangingPunct="1">
              <a:buFont typeface="Wingdings 2" pitchFamily="18" charset="2"/>
              <a:buNone/>
            </a:pPr>
            <a:r>
              <a:rPr lang="en-US" altLang="ko-KR" smtClean="0"/>
              <a:t>	CMPS source, target</a:t>
            </a:r>
          </a:p>
          <a:p>
            <a:pPr lvl="1" eaLnBrk="1" hangingPunct="1"/>
            <a:endParaRPr lang="en-US" altLang="ko-KR" sz="1800" smtClean="0"/>
          </a:p>
        </p:txBody>
      </p:sp>
    </p:spTree>
    <p:extLst>
      <p:ext uri="{BB962C8B-B14F-4D97-AF65-F5344CB8AC3E}">
        <p14:creationId xmlns:p14="http://schemas.microsoft.com/office/powerpoint/2010/main" val="1623018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pPr>
              <a:defRPr/>
            </a:pPr>
            <a:r>
              <a:rPr lang="en-US" altLang="ko-KR"/>
              <a:t>CS9-</a:t>
            </a:r>
            <a:fld id="{99EE907C-0354-4A77-9086-1C3312FFA85A}" type="slidenum">
              <a:rPr lang="en-US" altLang="ko-KR"/>
              <a:pPr>
                <a:defRPr/>
              </a:pPr>
              <a:t>14</a:t>
            </a:fld>
            <a:endParaRPr lang="en-US" altLang="ko-KR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ko-KR" smtClean="0"/>
              <a:t>CMPSB, CMPSW, CMPSD (Compare Strings)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2648" y="1600200"/>
            <a:ext cx="8153400" cy="2404864"/>
          </a:xfrm>
        </p:spPr>
        <p:txBody>
          <a:bodyPr>
            <a:normAutofit fontScale="85000" lnSpcReduction="20000"/>
          </a:bodyPr>
          <a:lstStyle/>
          <a:p>
            <a:pPr eaLnBrk="1" hangingPunct="1"/>
            <a:r>
              <a:rPr lang="en-US" altLang="ko-KR" dirty="0" smtClean="0"/>
              <a:t>If the source string is </a:t>
            </a:r>
            <a:r>
              <a:rPr lang="en-US" altLang="ko-KR" u="sng" dirty="0" smtClean="0"/>
              <a:t>less than</a:t>
            </a:r>
            <a:r>
              <a:rPr lang="en-US" altLang="ko-KR" dirty="0" smtClean="0"/>
              <a:t> the destination, CF=1</a:t>
            </a:r>
          </a:p>
          <a:p>
            <a:pPr eaLnBrk="1" hangingPunct="1"/>
            <a:r>
              <a:rPr lang="en-US" altLang="ko-KR" dirty="0" smtClean="0"/>
              <a:t>If the string are </a:t>
            </a:r>
            <a:r>
              <a:rPr lang="en-US" altLang="ko-KR" u="sng" dirty="0" smtClean="0"/>
              <a:t>equal</a:t>
            </a:r>
            <a:r>
              <a:rPr lang="en-US" altLang="ko-KR" dirty="0" smtClean="0"/>
              <a:t>, ZF=1</a:t>
            </a:r>
          </a:p>
          <a:p>
            <a:pPr eaLnBrk="1" hangingPunct="1"/>
            <a:r>
              <a:rPr lang="en-US" altLang="ko-KR" dirty="0" smtClean="0"/>
              <a:t>If the source is </a:t>
            </a:r>
            <a:r>
              <a:rPr lang="en-US" altLang="ko-KR" u="sng" dirty="0" smtClean="0"/>
              <a:t>greater than</a:t>
            </a:r>
            <a:r>
              <a:rPr lang="en-US" altLang="ko-KR" dirty="0" smtClean="0"/>
              <a:t> the destination, ZF=0 and CF=0</a:t>
            </a:r>
          </a:p>
          <a:p>
            <a:pPr eaLnBrk="1" hangingPunct="1"/>
            <a:endParaRPr lang="en-US" altLang="ko-KR" dirty="0" smtClean="0"/>
          </a:p>
          <a:p>
            <a:pPr eaLnBrk="1" hangingPunct="1"/>
            <a:r>
              <a:rPr lang="en-US" altLang="ko-KR" dirty="0" smtClean="0"/>
              <a:t>Conditional jumps following CMPS: 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ko-KR" dirty="0" smtClean="0"/>
              <a:t>&lt;Unsigned and Signed Jumps&gt;</a:t>
            </a:r>
          </a:p>
        </p:txBody>
      </p:sp>
      <p:graphicFrame>
        <p:nvGraphicFramePr>
          <p:cNvPr id="20532" name="Group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9096386"/>
              </p:ext>
            </p:extLst>
          </p:nvPr>
        </p:nvGraphicFramePr>
        <p:xfrm>
          <a:off x="1475656" y="4149080"/>
          <a:ext cx="6096000" cy="2564421"/>
        </p:xfrm>
        <a:graphic>
          <a:graphicData uri="http://schemas.openxmlformats.org/drawingml/2006/table">
            <a:tbl>
              <a:tblPr/>
              <a:tblGrid>
                <a:gridCol w="2057400"/>
                <a:gridCol w="2006600"/>
                <a:gridCol w="2032000"/>
              </a:tblGrid>
              <a:tr h="30357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Condition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bg1">
                            <a:gamma/>
                            <a:shade val="46275"/>
                            <a:invGamma/>
                          </a:schemeClr>
                        </a:gs>
                        <a:gs pos="50000">
                          <a:schemeClr val="bg1"/>
                        </a:gs>
                        <a:gs pos="100000">
                          <a:schemeClr val="bg1">
                            <a:gamma/>
                            <a:shade val="46275"/>
                            <a:invGamma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Unsigned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bg1">
                            <a:gamma/>
                            <a:shade val="46275"/>
                            <a:invGamma/>
                          </a:schemeClr>
                        </a:gs>
                        <a:gs pos="50000">
                          <a:schemeClr val="bg1"/>
                        </a:gs>
                        <a:gs pos="100000">
                          <a:schemeClr val="bg1">
                            <a:gamma/>
                            <a:shade val="46275"/>
                            <a:invGamma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Signed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bg1">
                            <a:gamma/>
                            <a:shade val="46275"/>
                            <a:invGamma/>
                          </a:schemeClr>
                        </a:gs>
                        <a:gs pos="50000">
                          <a:schemeClr val="bg1"/>
                        </a:gs>
                        <a:gs pos="100000">
                          <a:schemeClr val="bg1">
                            <a:gamma/>
                            <a:shade val="46275"/>
                            <a:invGamma/>
                          </a:schemeClr>
                        </a:gs>
                      </a:gsLst>
                      <a:lin ang="5400000" scaled="1"/>
                    </a:gradFill>
                  </a:tcPr>
                </a:tc>
              </a:tr>
              <a:tr h="36986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Source&lt;dest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JB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JL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Source&lt;=dest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JBE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JLE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543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Source&lt;&gt;dest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JNE(JNZ)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JNE(JNZ)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4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Source=dest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JE(JZ)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JE(JZ)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428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Source&gt;=dest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JAE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JGE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7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Source&gt;dest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JA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JG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6133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pPr>
              <a:defRPr/>
            </a:pPr>
            <a:r>
              <a:rPr lang="en-US" altLang="ko-KR"/>
              <a:t>CS9-</a:t>
            </a:r>
            <a:fld id="{9FCB30BD-A0E3-412B-8D30-C685880F273B}" type="slidenum">
              <a:rPr lang="en-US" altLang="ko-KR"/>
              <a:pPr>
                <a:defRPr/>
              </a:pPr>
              <a:t>15</a:t>
            </a:fld>
            <a:endParaRPr lang="en-US" altLang="ko-KR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ko-KR" smtClean="0"/>
              <a:t>CMPSB, CMPSW, CMPSD (Compare Strings)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484784"/>
            <a:ext cx="8153400" cy="4495800"/>
          </a:xfrm>
        </p:spPr>
        <p:txBody>
          <a:bodyPr/>
          <a:lstStyle/>
          <a:p>
            <a:pPr eaLnBrk="1" hangingPunct="1"/>
            <a:r>
              <a:rPr lang="en-US" altLang="ko-KR" dirty="0" smtClean="0"/>
              <a:t>Comparing Two Strings</a:t>
            </a:r>
          </a:p>
          <a:p>
            <a:pPr lvl="1" eaLnBrk="1" hangingPunct="1"/>
            <a:r>
              <a:rPr lang="en-US" altLang="ko-KR" dirty="0" smtClean="0"/>
              <a:t>Use CMPSB instruction to compare strings of identical length.</a:t>
            </a:r>
          </a:p>
        </p:txBody>
      </p:sp>
      <p:sp>
        <p:nvSpPr>
          <p:cNvPr id="16389" name="Text Box 4"/>
          <p:cNvSpPr txBox="1">
            <a:spLocks noChangeArrowheads="1"/>
          </p:cNvSpPr>
          <p:nvPr/>
        </p:nvSpPr>
        <p:spPr bwMode="auto">
          <a:xfrm>
            <a:off x="179512" y="3129930"/>
            <a:ext cx="5426075" cy="3539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sz="1400" dirty="0"/>
              <a:t>INCLUDE Irvine32.inc</a:t>
            </a:r>
          </a:p>
          <a:p>
            <a:pPr eaLnBrk="1" hangingPunct="1"/>
            <a:r>
              <a:rPr lang="en-US" altLang="ko-KR" sz="1400" dirty="0"/>
              <a:t>.data</a:t>
            </a:r>
          </a:p>
          <a:p>
            <a:pPr eaLnBrk="1" hangingPunct="1"/>
            <a:r>
              <a:rPr lang="en-US" altLang="ko-KR" sz="1400" dirty="0" smtClean="0"/>
              <a:t>source </a:t>
            </a:r>
            <a:r>
              <a:rPr lang="en-US" altLang="ko-KR" sz="1400" dirty="0"/>
              <a:t>	BYTE	“</a:t>
            </a:r>
            <a:r>
              <a:rPr lang="en-US" altLang="ko-KR" sz="1400" dirty="0" smtClean="0"/>
              <a:t>martin  </a:t>
            </a:r>
            <a:r>
              <a:rPr lang="en-US" altLang="ko-KR" sz="1400" dirty="0"/>
              <a:t>”</a:t>
            </a:r>
          </a:p>
          <a:p>
            <a:pPr eaLnBrk="1" hangingPunct="1"/>
            <a:r>
              <a:rPr lang="en-US" altLang="ko-KR" sz="1400" dirty="0" err="1" smtClean="0"/>
              <a:t>dest</a:t>
            </a:r>
            <a:r>
              <a:rPr lang="en-US" altLang="ko-KR" sz="1400" dirty="0"/>
              <a:t>	BYTE	“</a:t>
            </a:r>
            <a:r>
              <a:rPr lang="en-US" altLang="ko-KR" sz="1400" dirty="0" err="1"/>
              <a:t>martinez</a:t>
            </a:r>
            <a:r>
              <a:rPr lang="en-US" altLang="ko-KR" sz="1400" dirty="0"/>
              <a:t>”</a:t>
            </a:r>
          </a:p>
          <a:p>
            <a:pPr eaLnBrk="1" hangingPunct="1"/>
            <a:r>
              <a:rPr lang="en-US" altLang="ko-KR" sz="1400" dirty="0" smtClean="0"/>
              <a:t>str1</a:t>
            </a:r>
            <a:r>
              <a:rPr lang="en-US" altLang="ko-KR" sz="1400" dirty="0"/>
              <a:t>	BYTE	“source is smaller”, 0dh, 0ah, 0</a:t>
            </a:r>
          </a:p>
          <a:p>
            <a:pPr eaLnBrk="1" hangingPunct="1"/>
            <a:r>
              <a:rPr lang="en-US" altLang="ko-KR" sz="1400" dirty="0" smtClean="0"/>
              <a:t>str2</a:t>
            </a:r>
            <a:r>
              <a:rPr lang="en-US" altLang="ko-KR" sz="1400" dirty="0"/>
              <a:t>	BYTE 	“source is not smaller”, 0dh, 0ah,0</a:t>
            </a:r>
          </a:p>
          <a:p>
            <a:pPr eaLnBrk="1" hangingPunct="1"/>
            <a:r>
              <a:rPr lang="en-US" altLang="ko-KR" sz="1400" dirty="0"/>
              <a:t>.code</a:t>
            </a:r>
          </a:p>
          <a:p>
            <a:pPr eaLnBrk="1" hangingPunct="1"/>
            <a:r>
              <a:rPr lang="en-US" altLang="ko-KR" sz="1400" dirty="0"/>
              <a:t>Main PROC</a:t>
            </a:r>
          </a:p>
          <a:p>
            <a:pPr eaLnBrk="1" hangingPunct="1"/>
            <a:r>
              <a:rPr lang="en-US" altLang="ko-KR" sz="1400" dirty="0"/>
              <a:t>	</a:t>
            </a:r>
            <a:r>
              <a:rPr lang="en-US" altLang="ko-KR" sz="1400" dirty="0" err="1"/>
              <a:t>cld</a:t>
            </a:r>
            <a:r>
              <a:rPr lang="en-US" altLang="ko-KR" sz="1400" dirty="0"/>
              <a:t>		;direction = forward</a:t>
            </a:r>
          </a:p>
          <a:p>
            <a:pPr eaLnBrk="1" hangingPunct="1"/>
            <a:r>
              <a:rPr lang="en-US" altLang="ko-KR" sz="1400" dirty="0"/>
              <a:t>	</a:t>
            </a:r>
            <a:r>
              <a:rPr lang="en-US" altLang="ko-KR" sz="1400" dirty="0" err="1"/>
              <a:t>mov</a:t>
            </a:r>
            <a:r>
              <a:rPr lang="en-US" altLang="ko-KR" sz="1400" dirty="0"/>
              <a:t> </a:t>
            </a:r>
            <a:r>
              <a:rPr lang="en-US" altLang="ko-KR" sz="1400" dirty="0" err="1"/>
              <a:t>esi</a:t>
            </a:r>
            <a:r>
              <a:rPr lang="en-US" altLang="ko-KR" sz="1400" dirty="0"/>
              <a:t>, OFFSET source</a:t>
            </a:r>
          </a:p>
          <a:p>
            <a:pPr eaLnBrk="1" hangingPunct="1"/>
            <a:r>
              <a:rPr lang="en-US" altLang="ko-KR" sz="1400" dirty="0"/>
              <a:t>	</a:t>
            </a:r>
            <a:r>
              <a:rPr lang="en-US" altLang="ko-KR" sz="1400" dirty="0" err="1"/>
              <a:t>mov</a:t>
            </a:r>
            <a:r>
              <a:rPr lang="en-US" altLang="ko-KR" sz="1400" dirty="0"/>
              <a:t> </a:t>
            </a:r>
            <a:r>
              <a:rPr lang="en-US" altLang="ko-KR" sz="1400" dirty="0" err="1"/>
              <a:t>edi</a:t>
            </a:r>
            <a:r>
              <a:rPr lang="en-US" altLang="ko-KR" sz="1400" dirty="0"/>
              <a:t>, OFFSET </a:t>
            </a:r>
            <a:r>
              <a:rPr lang="en-US" altLang="ko-KR" sz="1400" dirty="0" err="1"/>
              <a:t>dest</a:t>
            </a:r>
            <a:endParaRPr lang="en-US" altLang="ko-KR" sz="1400" dirty="0"/>
          </a:p>
          <a:p>
            <a:pPr eaLnBrk="1" hangingPunct="1"/>
            <a:r>
              <a:rPr lang="en-US" altLang="ko-KR" sz="1400" dirty="0"/>
              <a:t>	</a:t>
            </a:r>
            <a:r>
              <a:rPr lang="en-US" altLang="ko-KR" sz="1400" dirty="0" err="1"/>
              <a:t>mov</a:t>
            </a:r>
            <a:r>
              <a:rPr lang="en-US" altLang="ko-KR" sz="1400" dirty="0"/>
              <a:t> cx, LENGTHOF source</a:t>
            </a:r>
          </a:p>
          <a:p>
            <a:pPr eaLnBrk="1" hangingPunct="1"/>
            <a:r>
              <a:rPr lang="en-US" altLang="ko-KR" sz="1400" dirty="0"/>
              <a:t>	</a:t>
            </a:r>
            <a:r>
              <a:rPr lang="en-US" altLang="ko-KR" sz="1400" dirty="0" err="1"/>
              <a:t>repe</a:t>
            </a:r>
            <a:r>
              <a:rPr lang="en-US" altLang="ko-KR" sz="1400" dirty="0"/>
              <a:t> </a:t>
            </a:r>
            <a:r>
              <a:rPr lang="en-US" altLang="ko-KR" sz="1400" dirty="0" err="1"/>
              <a:t>cmpsb</a:t>
            </a:r>
            <a:endParaRPr lang="en-US" altLang="ko-KR" sz="1400" dirty="0"/>
          </a:p>
          <a:p>
            <a:pPr eaLnBrk="1" hangingPunct="1"/>
            <a:r>
              <a:rPr lang="en-US" altLang="ko-KR" sz="1400" dirty="0"/>
              <a:t>	</a:t>
            </a:r>
            <a:r>
              <a:rPr lang="en-US" altLang="ko-KR" sz="1400" dirty="0" err="1"/>
              <a:t>jb</a:t>
            </a:r>
            <a:r>
              <a:rPr lang="en-US" altLang="ko-KR" sz="1400" dirty="0"/>
              <a:t> </a:t>
            </a:r>
            <a:r>
              <a:rPr lang="en-US" altLang="ko-KR" sz="1400" dirty="0" err="1"/>
              <a:t>source_smaller</a:t>
            </a:r>
            <a:endParaRPr lang="en-US" altLang="ko-KR" sz="1400" dirty="0"/>
          </a:p>
          <a:p>
            <a:pPr eaLnBrk="1" hangingPunct="1"/>
            <a:r>
              <a:rPr lang="en-US" altLang="ko-KR" sz="1400" dirty="0"/>
              <a:t>	</a:t>
            </a:r>
            <a:r>
              <a:rPr lang="en-US" altLang="ko-KR" sz="1400" dirty="0" err="1"/>
              <a:t>mov</a:t>
            </a:r>
            <a:r>
              <a:rPr lang="en-US" altLang="ko-KR" sz="1400" dirty="0"/>
              <a:t> </a:t>
            </a:r>
            <a:r>
              <a:rPr lang="en-US" altLang="ko-KR" sz="1400" dirty="0" err="1"/>
              <a:t>edx</a:t>
            </a:r>
            <a:r>
              <a:rPr lang="en-US" altLang="ko-KR" sz="1400" dirty="0"/>
              <a:t>, OFFSET str2</a:t>
            </a:r>
          </a:p>
          <a:p>
            <a:pPr eaLnBrk="1" hangingPunct="1"/>
            <a:r>
              <a:rPr lang="en-US" altLang="ko-KR" sz="1400" dirty="0"/>
              <a:t>	</a:t>
            </a:r>
            <a:r>
              <a:rPr lang="en-US" altLang="ko-KR" sz="1400" dirty="0" err="1"/>
              <a:t>jmp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done</a:t>
            </a:r>
            <a:endParaRPr lang="en-US" altLang="ko-KR" sz="1400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076056" y="3482658"/>
            <a:ext cx="3816424" cy="160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sz="1400" dirty="0" err="1" smtClean="0"/>
              <a:t>source_smaller</a:t>
            </a:r>
            <a:r>
              <a:rPr lang="en-US" altLang="ko-KR" sz="1400" dirty="0"/>
              <a:t>:</a:t>
            </a:r>
          </a:p>
          <a:p>
            <a:pPr eaLnBrk="1" hangingPunct="1"/>
            <a:r>
              <a:rPr lang="en-US" altLang="ko-KR" sz="1400" dirty="0"/>
              <a:t>	</a:t>
            </a:r>
            <a:r>
              <a:rPr lang="en-US" altLang="ko-KR" sz="1400" dirty="0" err="1"/>
              <a:t>mov</a:t>
            </a:r>
            <a:r>
              <a:rPr lang="en-US" altLang="ko-KR" sz="1400" dirty="0"/>
              <a:t> </a:t>
            </a:r>
            <a:r>
              <a:rPr lang="en-US" altLang="ko-KR" sz="1400" dirty="0" err="1"/>
              <a:t>edx</a:t>
            </a:r>
            <a:r>
              <a:rPr lang="en-US" altLang="ko-KR" sz="1400" dirty="0"/>
              <a:t>, OFFSET str1</a:t>
            </a:r>
          </a:p>
          <a:p>
            <a:pPr eaLnBrk="1" hangingPunct="1"/>
            <a:r>
              <a:rPr lang="en-US" altLang="ko-KR" sz="1400" dirty="0"/>
              <a:t>Done:</a:t>
            </a:r>
          </a:p>
          <a:p>
            <a:pPr eaLnBrk="1" hangingPunct="1"/>
            <a:r>
              <a:rPr lang="en-US" altLang="ko-KR" sz="1400" dirty="0"/>
              <a:t>	call </a:t>
            </a:r>
            <a:r>
              <a:rPr lang="en-US" altLang="ko-KR" sz="1400" dirty="0" err="1"/>
              <a:t>WriteString</a:t>
            </a:r>
            <a:endParaRPr lang="en-US" altLang="ko-KR" sz="1400" dirty="0"/>
          </a:p>
          <a:p>
            <a:pPr eaLnBrk="1" hangingPunct="1"/>
            <a:r>
              <a:rPr lang="en-US" altLang="ko-KR" sz="1400" dirty="0"/>
              <a:t>	exit</a:t>
            </a:r>
          </a:p>
          <a:p>
            <a:pPr eaLnBrk="1" hangingPunct="1"/>
            <a:r>
              <a:rPr lang="en-US" altLang="ko-KR" sz="1400" dirty="0"/>
              <a:t>Main ENDP</a:t>
            </a:r>
          </a:p>
          <a:p>
            <a:pPr eaLnBrk="1" hangingPunct="1"/>
            <a:r>
              <a:rPr lang="en-US" altLang="ko-KR" sz="1400" dirty="0"/>
              <a:t>END main</a:t>
            </a:r>
          </a:p>
        </p:txBody>
      </p:sp>
    </p:spTree>
    <p:extLst>
      <p:ext uri="{BB962C8B-B14F-4D97-AF65-F5344CB8AC3E}">
        <p14:creationId xmlns:p14="http://schemas.microsoft.com/office/powerpoint/2010/main" val="4097666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pPr>
              <a:defRPr/>
            </a:pPr>
            <a:r>
              <a:rPr lang="en-US" altLang="ko-KR"/>
              <a:t>CS9-</a:t>
            </a:r>
            <a:fld id="{E6556E2B-9CC6-45BC-B8CF-6338E9EB2287}" type="slidenum">
              <a:rPr lang="en-US" altLang="ko-KR"/>
              <a:pPr>
                <a:defRPr/>
              </a:pPr>
              <a:t>16</a:t>
            </a:fld>
            <a:endParaRPr lang="en-US" altLang="ko-KR"/>
          </a:p>
        </p:txBody>
      </p:sp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ko-KR" smtClean="0"/>
              <a:t>CMPSB, CMPSW, CMPSD (Compare Strings)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478359"/>
            <a:ext cx="9143999" cy="4495800"/>
          </a:xfrm>
        </p:spPr>
        <p:txBody>
          <a:bodyPr/>
          <a:lstStyle/>
          <a:p>
            <a:pPr eaLnBrk="1" hangingPunct="1"/>
            <a:r>
              <a:rPr lang="en-US" altLang="ko-KR" dirty="0" smtClean="0"/>
              <a:t>Comparing Two Strings</a:t>
            </a:r>
          </a:p>
          <a:p>
            <a:pPr lvl="1" eaLnBrk="1" hangingPunct="1"/>
            <a:r>
              <a:rPr lang="en-US" altLang="ko-KR" dirty="0" smtClean="0"/>
              <a:t>Use CMPSB instruction to compare strings of identical length</a:t>
            </a:r>
          </a:p>
        </p:txBody>
      </p:sp>
      <p:sp>
        <p:nvSpPr>
          <p:cNvPr id="17413" name="Rectangle 6"/>
          <p:cNvSpPr>
            <a:spLocks noChangeArrowheads="1"/>
          </p:cNvSpPr>
          <p:nvPr/>
        </p:nvSpPr>
        <p:spPr bwMode="auto">
          <a:xfrm>
            <a:off x="1763713" y="5783659"/>
            <a:ext cx="762000" cy="3810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/>
              <a:t>M</a:t>
            </a:r>
          </a:p>
        </p:txBody>
      </p:sp>
      <p:sp>
        <p:nvSpPr>
          <p:cNvPr id="17414" name="Rectangle 7"/>
          <p:cNvSpPr>
            <a:spLocks noChangeArrowheads="1"/>
          </p:cNvSpPr>
          <p:nvPr/>
        </p:nvSpPr>
        <p:spPr bwMode="auto">
          <a:xfrm>
            <a:off x="2525713" y="5783659"/>
            <a:ext cx="762000" cy="3810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/>
              <a:t>A</a:t>
            </a:r>
          </a:p>
        </p:txBody>
      </p:sp>
      <p:sp>
        <p:nvSpPr>
          <p:cNvPr id="17415" name="Rectangle 8"/>
          <p:cNvSpPr>
            <a:spLocks noChangeArrowheads="1"/>
          </p:cNvSpPr>
          <p:nvPr/>
        </p:nvSpPr>
        <p:spPr bwMode="auto">
          <a:xfrm>
            <a:off x="3287713" y="5783659"/>
            <a:ext cx="762000" cy="3810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/>
              <a:t>R</a:t>
            </a:r>
          </a:p>
        </p:txBody>
      </p:sp>
      <p:sp>
        <p:nvSpPr>
          <p:cNvPr id="17416" name="Rectangle 9"/>
          <p:cNvSpPr>
            <a:spLocks noChangeArrowheads="1"/>
          </p:cNvSpPr>
          <p:nvPr/>
        </p:nvSpPr>
        <p:spPr bwMode="auto">
          <a:xfrm>
            <a:off x="4049713" y="5783659"/>
            <a:ext cx="762000" cy="3810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/>
              <a:t>T</a:t>
            </a:r>
          </a:p>
        </p:txBody>
      </p:sp>
      <p:sp>
        <p:nvSpPr>
          <p:cNvPr id="17417" name="Rectangle 10"/>
          <p:cNvSpPr>
            <a:spLocks noChangeArrowheads="1"/>
          </p:cNvSpPr>
          <p:nvPr/>
        </p:nvSpPr>
        <p:spPr bwMode="auto">
          <a:xfrm>
            <a:off x="4811713" y="5783659"/>
            <a:ext cx="762000" cy="3810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/>
              <a:t>I</a:t>
            </a:r>
          </a:p>
        </p:txBody>
      </p:sp>
      <p:sp>
        <p:nvSpPr>
          <p:cNvPr id="17418" name="Rectangle 11"/>
          <p:cNvSpPr>
            <a:spLocks noChangeArrowheads="1"/>
          </p:cNvSpPr>
          <p:nvPr/>
        </p:nvSpPr>
        <p:spPr bwMode="auto">
          <a:xfrm>
            <a:off x="5573713" y="5783659"/>
            <a:ext cx="762000" cy="3810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/>
              <a:t>N</a:t>
            </a:r>
          </a:p>
        </p:txBody>
      </p:sp>
      <p:sp>
        <p:nvSpPr>
          <p:cNvPr id="17419" name="Rectangle 12"/>
          <p:cNvSpPr>
            <a:spLocks noChangeArrowheads="1"/>
          </p:cNvSpPr>
          <p:nvPr/>
        </p:nvSpPr>
        <p:spPr bwMode="auto">
          <a:xfrm>
            <a:off x="6335713" y="5783659"/>
            <a:ext cx="762000" cy="3810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/>
              <a:t>E</a:t>
            </a:r>
          </a:p>
        </p:txBody>
      </p:sp>
      <p:sp>
        <p:nvSpPr>
          <p:cNvPr id="17420" name="Rectangle 13"/>
          <p:cNvSpPr>
            <a:spLocks noChangeArrowheads="1"/>
          </p:cNvSpPr>
          <p:nvPr/>
        </p:nvSpPr>
        <p:spPr bwMode="auto">
          <a:xfrm>
            <a:off x="7097713" y="5783659"/>
            <a:ext cx="762000" cy="3810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/>
              <a:t>Z</a:t>
            </a:r>
          </a:p>
        </p:txBody>
      </p:sp>
      <p:sp>
        <p:nvSpPr>
          <p:cNvPr id="17421" name="Rectangle 14"/>
          <p:cNvSpPr>
            <a:spLocks noChangeArrowheads="1"/>
          </p:cNvSpPr>
          <p:nvPr/>
        </p:nvSpPr>
        <p:spPr bwMode="auto">
          <a:xfrm>
            <a:off x="7019925" y="6504384"/>
            <a:ext cx="76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ko-KR"/>
              <a:t>EDI</a:t>
            </a:r>
          </a:p>
        </p:txBody>
      </p:sp>
      <p:sp>
        <p:nvSpPr>
          <p:cNvPr id="17422" name="Line 15"/>
          <p:cNvSpPr>
            <a:spLocks noChangeShapeType="1"/>
          </p:cNvSpPr>
          <p:nvPr/>
        </p:nvSpPr>
        <p:spPr bwMode="auto">
          <a:xfrm flipV="1">
            <a:off x="7451725" y="6144022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7423" name="Rectangle 17"/>
          <p:cNvSpPr>
            <a:spLocks noChangeArrowheads="1"/>
          </p:cNvSpPr>
          <p:nvPr/>
        </p:nvSpPr>
        <p:spPr bwMode="auto">
          <a:xfrm>
            <a:off x="1763713" y="4682802"/>
            <a:ext cx="762000" cy="3810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/>
              <a:t>M</a:t>
            </a:r>
          </a:p>
        </p:txBody>
      </p:sp>
      <p:sp>
        <p:nvSpPr>
          <p:cNvPr id="17424" name="Rectangle 18"/>
          <p:cNvSpPr>
            <a:spLocks noChangeArrowheads="1"/>
          </p:cNvSpPr>
          <p:nvPr/>
        </p:nvSpPr>
        <p:spPr bwMode="auto">
          <a:xfrm>
            <a:off x="2525713" y="4682802"/>
            <a:ext cx="762000" cy="3810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/>
              <a:t>A</a:t>
            </a:r>
          </a:p>
        </p:txBody>
      </p:sp>
      <p:sp>
        <p:nvSpPr>
          <p:cNvPr id="17425" name="Rectangle 19"/>
          <p:cNvSpPr>
            <a:spLocks noChangeArrowheads="1"/>
          </p:cNvSpPr>
          <p:nvPr/>
        </p:nvSpPr>
        <p:spPr bwMode="auto">
          <a:xfrm>
            <a:off x="3287713" y="4682802"/>
            <a:ext cx="762000" cy="3810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/>
              <a:t>R</a:t>
            </a:r>
          </a:p>
        </p:txBody>
      </p:sp>
      <p:sp>
        <p:nvSpPr>
          <p:cNvPr id="17426" name="Rectangle 20"/>
          <p:cNvSpPr>
            <a:spLocks noChangeArrowheads="1"/>
          </p:cNvSpPr>
          <p:nvPr/>
        </p:nvSpPr>
        <p:spPr bwMode="auto">
          <a:xfrm>
            <a:off x="4049713" y="4682802"/>
            <a:ext cx="762000" cy="3810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/>
              <a:t>T</a:t>
            </a:r>
          </a:p>
        </p:txBody>
      </p:sp>
      <p:sp>
        <p:nvSpPr>
          <p:cNvPr id="17427" name="Rectangle 21"/>
          <p:cNvSpPr>
            <a:spLocks noChangeArrowheads="1"/>
          </p:cNvSpPr>
          <p:nvPr/>
        </p:nvSpPr>
        <p:spPr bwMode="auto">
          <a:xfrm>
            <a:off x="4811713" y="4682802"/>
            <a:ext cx="762000" cy="3810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/>
              <a:t>I</a:t>
            </a:r>
          </a:p>
        </p:txBody>
      </p:sp>
      <p:sp>
        <p:nvSpPr>
          <p:cNvPr id="17428" name="Rectangle 22"/>
          <p:cNvSpPr>
            <a:spLocks noChangeArrowheads="1"/>
          </p:cNvSpPr>
          <p:nvPr/>
        </p:nvSpPr>
        <p:spPr bwMode="auto">
          <a:xfrm>
            <a:off x="5573713" y="4682802"/>
            <a:ext cx="762000" cy="3810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/>
              <a:t>N</a:t>
            </a:r>
          </a:p>
        </p:txBody>
      </p:sp>
      <p:sp>
        <p:nvSpPr>
          <p:cNvPr id="17429" name="Rectangle 23"/>
          <p:cNvSpPr>
            <a:spLocks noChangeArrowheads="1"/>
          </p:cNvSpPr>
          <p:nvPr/>
        </p:nvSpPr>
        <p:spPr bwMode="auto">
          <a:xfrm>
            <a:off x="6335713" y="4682802"/>
            <a:ext cx="762000" cy="3810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/>
              <a:t>E</a:t>
            </a:r>
          </a:p>
        </p:txBody>
      </p:sp>
      <p:sp>
        <p:nvSpPr>
          <p:cNvPr id="17430" name="Rectangle 24"/>
          <p:cNvSpPr>
            <a:spLocks noChangeArrowheads="1"/>
          </p:cNvSpPr>
          <p:nvPr/>
        </p:nvSpPr>
        <p:spPr bwMode="auto">
          <a:xfrm>
            <a:off x="7097713" y="4682802"/>
            <a:ext cx="762000" cy="3810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/>
              <a:t>Z</a:t>
            </a:r>
          </a:p>
        </p:txBody>
      </p:sp>
      <p:sp>
        <p:nvSpPr>
          <p:cNvPr id="17431" name="Rectangle 25"/>
          <p:cNvSpPr>
            <a:spLocks noChangeArrowheads="1"/>
          </p:cNvSpPr>
          <p:nvPr/>
        </p:nvSpPr>
        <p:spPr bwMode="auto">
          <a:xfrm>
            <a:off x="1835150" y="5401940"/>
            <a:ext cx="76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ko-KR"/>
              <a:t>EDI</a:t>
            </a:r>
          </a:p>
        </p:txBody>
      </p:sp>
      <p:sp>
        <p:nvSpPr>
          <p:cNvPr id="17432" name="Line 26"/>
          <p:cNvSpPr>
            <a:spLocks noChangeShapeType="1"/>
          </p:cNvSpPr>
          <p:nvPr/>
        </p:nvSpPr>
        <p:spPr bwMode="auto">
          <a:xfrm flipV="1">
            <a:off x="2124075" y="5041577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7433" name="Rectangle 28"/>
          <p:cNvSpPr>
            <a:spLocks noChangeArrowheads="1"/>
          </p:cNvSpPr>
          <p:nvPr/>
        </p:nvSpPr>
        <p:spPr bwMode="auto">
          <a:xfrm>
            <a:off x="1763713" y="3601715"/>
            <a:ext cx="762000" cy="3810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/>
              <a:t>M</a:t>
            </a:r>
          </a:p>
        </p:txBody>
      </p:sp>
      <p:sp>
        <p:nvSpPr>
          <p:cNvPr id="17434" name="Rectangle 29"/>
          <p:cNvSpPr>
            <a:spLocks noChangeArrowheads="1"/>
          </p:cNvSpPr>
          <p:nvPr/>
        </p:nvSpPr>
        <p:spPr bwMode="auto">
          <a:xfrm>
            <a:off x="2525713" y="3601715"/>
            <a:ext cx="762000" cy="3810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/>
              <a:t>A</a:t>
            </a:r>
          </a:p>
        </p:txBody>
      </p:sp>
      <p:sp>
        <p:nvSpPr>
          <p:cNvPr id="17435" name="Rectangle 30"/>
          <p:cNvSpPr>
            <a:spLocks noChangeArrowheads="1"/>
          </p:cNvSpPr>
          <p:nvPr/>
        </p:nvSpPr>
        <p:spPr bwMode="auto">
          <a:xfrm>
            <a:off x="3287713" y="3601715"/>
            <a:ext cx="762000" cy="3810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/>
              <a:t>R</a:t>
            </a:r>
          </a:p>
        </p:txBody>
      </p:sp>
      <p:sp>
        <p:nvSpPr>
          <p:cNvPr id="17436" name="Rectangle 31"/>
          <p:cNvSpPr>
            <a:spLocks noChangeArrowheads="1"/>
          </p:cNvSpPr>
          <p:nvPr/>
        </p:nvSpPr>
        <p:spPr bwMode="auto">
          <a:xfrm>
            <a:off x="4049713" y="3601715"/>
            <a:ext cx="762000" cy="3810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/>
              <a:t>T</a:t>
            </a:r>
          </a:p>
        </p:txBody>
      </p:sp>
      <p:sp>
        <p:nvSpPr>
          <p:cNvPr id="17437" name="Rectangle 32"/>
          <p:cNvSpPr>
            <a:spLocks noChangeArrowheads="1"/>
          </p:cNvSpPr>
          <p:nvPr/>
        </p:nvSpPr>
        <p:spPr bwMode="auto">
          <a:xfrm>
            <a:off x="4811713" y="3601715"/>
            <a:ext cx="762000" cy="3810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/>
              <a:t>I</a:t>
            </a:r>
          </a:p>
        </p:txBody>
      </p:sp>
      <p:sp>
        <p:nvSpPr>
          <p:cNvPr id="17438" name="Rectangle 33"/>
          <p:cNvSpPr>
            <a:spLocks noChangeArrowheads="1"/>
          </p:cNvSpPr>
          <p:nvPr/>
        </p:nvSpPr>
        <p:spPr bwMode="auto">
          <a:xfrm>
            <a:off x="5573713" y="3601715"/>
            <a:ext cx="762000" cy="3810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/>
              <a:t>N</a:t>
            </a:r>
          </a:p>
        </p:txBody>
      </p:sp>
      <p:sp>
        <p:nvSpPr>
          <p:cNvPr id="17439" name="Rectangle 34"/>
          <p:cNvSpPr>
            <a:spLocks noChangeArrowheads="1"/>
          </p:cNvSpPr>
          <p:nvPr/>
        </p:nvSpPr>
        <p:spPr bwMode="auto">
          <a:xfrm>
            <a:off x="6335713" y="3601715"/>
            <a:ext cx="762000" cy="3810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ko-KR"/>
          </a:p>
        </p:txBody>
      </p:sp>
      <p:sp>
        <p:nvSpPr>
          <p:cNvPr id="17440" name="Rectangle 35"/>
          <p:cNvSpPr>
            <a:spLocks noChangeArrowheads="1"/>
          </p:cNvSpPr>
          <p:nvPr/>
        </p:nvSpPr>
        <p:spPr bwMode="auto">
          <a:xfrm>
            <a:off x="7097713" y="3601715"/>
            <a:ext cx="762000" cy="3810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ko-KR"/>
          </a:p>
        </p:txBody>
      </p:sp>
      <p:sp>
        <p:nvSpPr>
          <p:cNvPr id="17441" name="Rectangle 36"/>
          <p:cNvSpPr>
            <a:spLocks noChangeArrowheads="1"/>
          </p:cNvSpPr>
          <p:nvPr/>
        </p:nvSpPr>
        <p:spPr bwMode="auto">
          <a:xfrm>
            <a:off x="6335713" y="4287515"/>
            <a:ext cx="76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ko-KR" altLang="ko-KR"/>
          </a:p>
        </p:txBody>
      </p:sp>
      <p:sp>
        <p:nvSpPr>
          <p:cNvPr id="17442" name="Line 37"/>
          <p:cNvSpPr>
            <a:spLocks noChangeShapeType="1"/>
          </p:cNvSpPr>
          <p:nvPr/>
        </p:nvSpPr>
        <p:spPr bwMode="auto">
          <a:xfrm flipV="1">
            <a:off x="7524750" y="3962077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7443" name="Rectangle 39"/>
          <p:cNvSpPr>
            <a:spLocks noChangeArrowheads="1"/>
          </p:cNvSpPr>
          <p:nvPr/>
        </p:nvSpPr>
        <p:spPr bwMode="auto">
          <a:xfrm>
            <a:off x="1779588" y="2483619"/>
            <a:ext cx="762000" cy="3810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/>
              <a:t>M</a:t>
            </a:r>
          </a:p>
        </p:txBody>
      </p:sp>
      <p:sp>
        <p:nvSpPr>
          <p:cNvPr id="17444" name="Rectangle 40"/>
          <p:cNvSpPr>
            <a:spLocks noChangeArrowheads="1"/>
          </p:cNvSpPr>
          <p:nvPr/>
        </p:nvSpPr>
        <p:spPr bwMode="auto">
          <a:xfrm>
            <a:off x="2541588" y="2483619"/>
            <a:ext cx="762000" cy="3810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/>
              <a:t>A</a:t>
            </a:r>
          </a:p>
        </p:txBody>
      </p:sp>
      <p:sp>
        <p:nvSpPr>
          <p:cNvPr id="17445" name="Rectangle 41"/>
          <p:cNvSpPr>
            <a:spLocks noChangeArrowheads="1"/>
          </p:cNvSpPr>
          <p:nvPr/>
        </p:nvSpPr>
        <p:spPr bwMode="auto">
          <a:xfrm>
            <a:off x="3303588" y="2483619"/>
            <a:ext cx="762000" cy="3810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/>
              <a:t>R</a:t>
            </a:r>
          </a:p>
        </p:txBody>
      </p:sp>
      <p:sp>
        <p:nvSpPr>
          <p:cNvPr id="17446" name="Rectangle 42"/>
          <p:cNvSpPr>
            <a:spLocks noChangeArrowheads="1"/>
          </p:cNvSpPr>
          <p:nvPr/>
        </p:nvSpPr>
        <p:spPr bwMode="auto">
          <a:xfrm>
            <a:off x="4065588" y="2483619"/>
            <a:ext cx="762000" cy="3810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/>
              <a:t>T</a:t>
            </a:r>
          </a:p>
        </p:txBody>
      </p:sp>
      <p:sp>
        <p:nvSpPr>
          <p:cNvPr id="17447" name="Rectangle 43"/>
          <p:cNvSpPr>
            <a:spLocks noChangeArrowheads="1"/>
          </p:cNvSpPr>
          <p:nvPr/>
        </p:nvSpPr>
        <p:spPr bwMode="auto">
          <a:xfrm>
            <a:off x="4827588" y="2483619"/>
            <a:ext cx="762000" cy="3810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/>
              <a:t>I</a:t>
            </a:r>
          </a:p>
        </p:txBody>
      </p:sp>
      <p:sp>
        <p:nvSpPr>
          <p:cNvPr id="17448" name="Rectangle 44"/>
          <p:cNvSpPr>
            <a:spLocks noChangeArrowheads="1"/>
          </p:cNvSpPr>
          <p:nvPr/>
        </p:nvSpPr>
        <p:spPr bwMode="auto">
          <a:xfrm>
            <a:off x="5589588" y="2483619"/>
            <a:ext cx="762000" cy="3810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/>
              <a:t>N</a:t>
            </a:r>
          </a:p>
        </p:txBody>
      </p:sp>
      <p:sp>
        <p:nvSpPr>
          <p:cNvPr id="17449" name="Rectangle 45"/>
          <p:cNvSpPr>
            <a:spLocks noChangeArrowheads="1"/>
          </p:cNvSpPr>
          <p:nvPr/>
        </p:nvSpPr>
        <p:spPr bwMode="auto">
          <a:xfrm>
            <a:off x="6351588" y="2483619"/>
            <a:ext cx="762000" cy="3810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/>
              <a:t> </a:t>
            </a:r>
          </a:p>
        </p:txBody>
      </p:sp>
      <p:sp>
        <p:nvSpPr>
          <p:cNvPr id="17450" name="Rectangle 46"/>
          <p:cNvSpPr>
            <a:spLocks noChangeArrowheads="1"/>
          </p:cNvSpPr>
          <p:nvPr/>
        </p:nvSpPr>
        <p:spPr bwMode="auto">
          <a:xfrm>
            <a:off x="7113588" y="2483619"/>
            <a:ext cx="762000" cy="3810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ko-KR"/>
          </a:p>
        </p:txBody>
      </p:sp>
      <p:sp>
        <p:nvSpPr>
          <p:cNvPr id="17451" name="Rectangle 47"/>
          <p:cNvSpPr>
            <a:spLocks noChangeArrowheads="1"/>
          </p:cNvSpPr>
          <p:nvPr/>
        </p:nvSpPr>
        <p:spPr bwMode="auto">
          <a:xfrm>
            <a:off x="7092950" y="4322440"/>
            <a:ext cx="76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ko-KR"/>
              <a:t>ESI</a:t>
            </a:r>
          </a:p>
        </p:txBody>
      </p:sp>
      <p:sp>
        <p:nvSpPr>
          <p:cNvPr id="17452" name="Line 48"/>
          <p:cNvSpPr>
            <a:spLocks noChangeShapeType="1"/>
          </p:cNvSpPr>
          <p:nvPr/>
        </p:nvSpPr>
        <p:spPr bwMode="auto">
          <a:xfrm flipV="1">
            <a:off x="2124075" y="2859856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7453" name="Text Box 49"/>
          <p:cNvSpPr txBox="1">
            <a:spLocks noChangeArrowheads="1"/>
          </p:cNvSpPr>
          <p:nvPr/>
        </p:nvSpPr>
        <p:spPr bwMode="auto">
          <a:xfrm>
            <a:off x="519113" y="2520131"/>
            <a:ext cx="10302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/>
              <a:t>Source</a:t>
            </a:r>
          </a:p>
        </p:txBody>
      </p:sp>
      <p:sp>
        <p:nvSpPr>
          <p:cNvPr id="17454" name="Rectangle 50"/>
          <p:cNvSpPr>
            <a:spLocks noChangeArrowheads="1"/>
          </p:cNvSpPr>
          <p:nvPr/>
        </p:nvSpPr>
        <p:spPr bwMode="auto">
          <a:xfrm>
            <a:off x="1692275" y="3220219"/>
            <a:ext cx="76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ko-KR"/>
              <a:t>ESI</a:t>
            </a:r>
          </a:p>
        </p:txBody>
      </p:sp>
      <p:sp>
        <p:nvSpPr>
          <p:cNvPr id="17455" name="Text Box 51"/>
          <p:cNvSpPr txBox="1">
            <a:spLocks noChangeArrowheads="1"/>
          </p:cNvSpPr>
          <p:nvPr/>
        </p:nvSpPr>
        <p:spPr bwMode="auto">
          <a:xfrm>
            <a:off x="663575" y="4558977"/>
            <a:ext cx="742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/>
              <a:t>Dest</a:t>
            </a:r>
          </a:p>
        </p:txBody>
      </p:sp>
    </p:spTree>
    <p:extLst>
      <p:ext uri="{BB962C8B-B14F-4D97-AF65-F5344CB8AC3E}">
        <p14:creationId xmlns:p14="http://schemas.microsoft.com/office/powerpoint/2010/main" val="2789724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pPr>
              <a:defRPr/>
            </a:pPr>
            <a:r>
              <a:rPr lang="en-US" altLang="ko-KR"/>
              <a:t>CS9-</a:t>
            </a:r>
            <a:fld id="{32104544-29F0-44F2-A6ED-1DA1CD040BA5}" type="slidenum">
              <a:rPr lang="en-US" altLang="ko-KR"/>
              <a:pPr>
                <a:defRPr/>
              </a:pPr>
              <a:t>17</a:t>
            </a:fld>
            <a:endParaRPr lang="en-US" altLang="ko-KR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ko-KR" smtClean="0"/>
              <a:t>SCASB, SCASW, SCASD (Scan String)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Compares </a:t>
            </a:r>
            <a:r>
              <a:rPr lang="en-US" altLang="ko-KR" u="sng" smtClean="0"/>
              <a:t>a value in AL/AX/EAX</a:t>
            </a:r>
            <a:r>
              <a:rPr lang="en-US" altLang="ko-KR" smtClean="0"/>
              <a:t> to a value </a:t>
            </a:r>
            <a:r>
              <a:rPr lang="en-US" altLang="ko-KR" u="sng" smtClean="0"/>
              <a:t>by ES:EDI</a:t>
            </a:r>
          </a:p>
          <a:p>
            <a:pPr eaLnBrk="1" hangingPunct="1"/>
            <a:r>
              <a:rPr lang="en-US" altLang="ko-KR" u="sng" smtClean="0"/>
              <a:t>ES:EDI</a:t>
            </a:r>
            <a:r>
              <a:rPr lang="en-US" altLang="ko-KR" smtClean="0"/>
              <a:t> holds the address of the </a:t>
            </a:r>
            <a:r>
              <a:rPr lang="en-US" altLang="ko-KR" u="sng" smtClean="0"/>
              <a:t>destination operand</a:t>
            </a:r>
          </a:p>
          <a:p>
            <a:pPr lvl="1" eaLnBrk="1" hangingPunct="1"/>
            <a:r>
              <a:rPr lang="en-US" altLang="ko-KR" smtClean="0"/>
              <a:t>If SCAS is used, destination operand must be supplied</a:t>
            </a:r>
          </a:p>
          <a:p>
            <a:pPr lvl="1" eaLnBrk="1" hangingPunct="1"/>
            <a:r>
              <a:rPr lang="en-US" altLang="ko-KR" smtClean="0"/>
              <a:t>If SCASB is used, byte operands are assumed</a:t>
            </a:r>
          </a:p>
          <a:p>
            <a:pPr lvl="1" eaLnBrk="1" hangingPunct="1"/>
            <a:r>
              <a:rPr lang="en-US" altLang="ko-KR" smtClean="0"/>
              <a:t>if SCASW is used, word operand are assumed</a:t>
            </a:r>
          </a:p>
          <a:p>
            <a:pPr lvl="1" eaLnBrk="1" hangingPunct="1"/>
            <a:r>
              <a:rPr lang="en-US" altLang="ko-KR" smtClean="0"/>
              <a:t>if SCASD is used, doublewords are assumed</a:t>
            </a:r>
          </a:p>
          <a:p>
            <a:pPr lvl="1" eaLnBrk="1" hangingPunct="1"/>
            <a:r>
              <a:rPr lang="en-US" altLang="ko-KR" smtClean="0"/>
              <a:t>D-flag determines the incrementing or decrementing of ESI and EDI</a:t>
            </a:r>
          </a:p>
        </p:txBody>
      </p:sp>
    </p:spTree>
    <p:extLst>
      <p:ext uri="{BB962C8B-B14F-4D97-AF65-F5344CB8AC3E}">
        <p14:creationId xmlns:p14="http://schemas.microsoft.com/office/powerpoint/2010/main" val="3769216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pPr>
              <a:defRPr/>
            </a:pPr>
            <a:r>
              <a:rPr lang="en-US" altLang="ko-KR"/>
              <a:t>CS9-</a:t>
            </a:r>
            <a:fld id="{A7D84FFD-BF45-481C-AC81-14EA0D754870}" type="slidenum">
              <a:rPr lang="en-US" altLang="ko-KR"/>
              <a:pPr>
                <a:defRPr/>
              </a:pPr>
              <a:t>18</a:t>
            </a:fld>
            <a:endParaRPr lang="en-US" altLang="ko-KR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ko-KR" smtClean="0"/>
              <a:t>SCASB, SCASW, SCASD (Scan String)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eaLnBrk="1" hangingPunct="1">
              <a:lnSpc>
                <a:spcPct val="70000"/>
              </a:lnSpc>
            </a:pPr>
            <a:r>
              <a:rPr lang="en-US" altLang="ko-KR" dirty="0" smtClean="0"/>
              <a:t>EX: Scan for Matching Character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ko-KR" dirty="0" smtClean="0"/>
              <a:t>alpha is scanned until the letter F is found. When the letter F is found, </a:t>
            </a:r>
            <a:r>
              <a:rPr lang="en-US" altLang="ko-KR" u="sng" dirty="0" smtClean="0">
                <a:solidFill>
                  <a:srgbClr val="FF0000"/>
                </a:solidFill>
              </a:rPr>
              <a:t>EDI points 1byte beyond the matching character</a:t>
            </a:r>
            <a:r>
              <a:rPr lang="en-US" altLang="ko-KR" dirty="0" smtClean="0">
                <a:solidFill>
                  <a:srgbClr val="FF0000"/>
                </a:solidFill>
              </a:rPr>
              <a:t> and must be decremented so that it points to the F</a:t>
            </a:r>
            <a:r>
              <a:rPr lang="en-US" altLang="ko-KR" dirty="0" smtClean="0"/>
              <a:t>.</a:t>
            </a:r>
          </a:p>
          <a:p>
            <a:pPr lvl="1" eaLnBrk="1" hangingPunct="1">
              <a:lnSpc>
                <a:spcPct val="70000"/>
              </a:lnSpc>
              <a:buFont typeface="Wingdings 2" pitchFamily="18" charset="2"/>
              <a:buNone/>
            </a:pPr>
            <a:r>
              <a:rPr lang="en-US" altLang="ko-KR" dirty="0" smtClean="0"/>
              <a:t>               .data</a:t>
            </a:r>
          </a:p>
          <a:p>
            <a:pPr lvl="1" eaLnBrk="1" hangingPunct="1">
              <a:lnSpc>
                <a:spcPct val="70000"/>
              </a:lnSpc>
              <a:buFont typeface="Wingdings 2" pitchFamily="18" charset="2"/>
              <a:buNone/>
            </a:pPr>
            <a:r>
              <a:rPr lang="en-US" altLang="ko-KR" dirty="0" smtClean="0"/>
              <a:t>                alpha    BYTE    ‘ABCDEFGH’, 0</a:t>
            </a:r>
          </a:p>
          <a:p>
            <a:pPr lvl="1" eaLnBrk="1" hangingPunct="1">
              <a:lnSpc>
                <a:spcPct val="70000"/>
              </a:lnSpc>
              <a:buFont typeface="Wingdings 2" pitchFamily="18" charset="2"/>
              <a:buNone/>
            </a:pPr>
            <a:r>
              <a:rPr lang="en-US" altLang="ko-KR" dirty="0" smtClean="0"/>
              <a:t>               .code</a:t>
            </a:r>
          </a:p>
          <a:p>
            <a:pPr lvl="1" eaLnBrk="1" hangingPunct="1">
              <a:lnSpc>
                <a:spcPct val="70000"/>
              </a:lnSpc>
              <a:buFont typeface="Wingdings 2" pitchFamily="18" charset="2"/>
              <a:buNone/>
            </a:pPr>
            <a:r>
              <a:rPr lang="en-US" altLang="ko-KR" dirty="0" smtClean="0"/>
              <a:t>                </a:t>
            </a:r>
            <a:r>
              <a:rPr lang="en-US" altLang="ko-KR" dirty="0" err="1" smtClean="0"/>
              <a:t>mov</a:t>
            </a:r>
            <a:r>
              <a:rPr lang="en-US" altLang="ko-KR" dirty="0" smtClean="0"/>
              <a:t>    </a:t>
            </a:r>
            <a:r>
              <a:rPr lang="en-US" altLang="ko-KR" dirty="0" err="1" smtClean="0"/>
              <a:t>edi</a:t>
            </a:r>
            <a:r>
              <a:rPr lang="en-US" altLang="ko-KR" dirty="0" smtClean="0"/>
              <a:t>, offset alpha         ;ES:EDI points to the string</a:t>
            </a:r>
          </a:p>
          <a:p>
            <a:pPr lvl="1" eaLnBrk="1" hangingPunct="1">
              <a:lnSpc>
                <a:spcPct val="70000"/>
              </a:lnSpc>
              <a:buFont typeface="Wingdings 2" pitchFamily="18" charset="2"/>
              <a:buNone/>
            </a:pPr>
            <a:r>
              <a:rPr lang="en-US" altLang="ko-KR" dirty="0" smtClean="0"/>
              <a:t>                </a:t>
            </a:r>
            <a:r>
              <a:rPr lang="en-US" altLang="ko-KR" dirty="0" err="1" smtClean="0"/>
              <a:t>mov</a:t>
            </a:r>
            <a:r>
              <a:rPr lang="en-US" altLang="ko-KR" dirty="0" smtClean="0"/>
              <a:t>    al, ‘F’                      ; search for the letter ‘F’</a:t>
            </a:r>
          </a:p>
          <a:p>
            <a:pPr lvl="1" eaLnBrk="1" hangingPunct="1">
              <a:lnSpc>
                <a:spcPct val="70000"/>
              </a:lnSpc>
              <a:buFont typeface="Wingdings 2" pitchFamily="18" charset="2"/>
              <a:buNone/>
            </a:pPr>
            <a:r>
              <a:rPr lang="en-US" altLang="ko-KR" dirty="0" smtClean="0"/>
              <a:t>                </a:t>
            </a:r>
            <a:r>
              <a:rPr lang="en-US" altLang="ko-KR" dirty="0" err="1" smtClean="0"/>
              <a:t>mov</a:t>
            </a:r>
            <a:r>
              <a:rPr lang="en-US" altLang="ko-KR" dirty="0" smtClean="0"/>
              <a:t>    </a:t>
            </a:r>
            <a:r>
              <a:rPr lang="en-US" altLang="ko-KR" dirty="0" err="1" smtClean="0"/>
              <a:t>ecx</a:t>
            </a:r>
            <a:r>
              <a:rPr lang="en-US" altLang="ko-KR" dirty="0" smtClean="0"/>
              <a:t>, LENGTHOF alpha    ;set the search count</a:t>
            </a:r>
          </a:p>
          <a:p>
            <a:pPr lvl="1" eaLnBrk="1" hangingPunct="1">
              <a:lnSpc>
                <a:spcPct val="70000"/>
              </a:lnSpc>
              <a:buFont typeface="Wingdings 2" pitchFamily="18" charset="2"/>
              <a:buNone/>
            </a:pPr>
            <a:r>
              <a:rPr lang="en-US" altLang="ko-KR" dirty="0" smtClean="0"/>
              <a:t>                </a:t>
            </a:r>
            <a:r>
              <a:rPr lang="en-US" altLang="ko-KR" dirty="0" err="1" smtClean="0"/>
              <a:t>cld</a:t>
            </a:r>
            <a:r>
              <a:rPr lang="en-US" altLang="ko-KR" dirty="0" smtClean="0"/>
              <a:t>                                     ;direction = up          </a:t>
            </a:r>
          </a:p>
          <a:p>
            <a:pPr lvl="1" eaLnBrk="1" hangingPunct="1">
              <a:lnSpc>
                <a:spcPct val="70000"/>
              </a:lnSpc>
              <a:buFont typeface="Wingdings 2" pitchFamily="18" charset="2"/>
              <a:buNone/>
            </a:pPr>
            <a:r>
              <a:rPr lang="en-US" altLang="ko-KR" dirty="0" smtClean="0"/>
              <a:t>                </a:t>
            </a:r>
            <a:r>
              <a:rPr lang="en-US" altLang="ko-KR" dirty="0" err="1" smtClean="0"/>
              <a:t>repne</a:t>
            </a:r>
            <a:r>
              <a:rPr lang="en-US" altLang="ko-KR" dirty="0" smtClean="0"/>
              <a:t>   </a:t>
            </a:r>
            <a:r>
              <a:rPr lang="en-US" altLang="ko-KR" dirty="0" err="1" smtClean="0"/>
              <a:t>scasb</a:t>
            </a:r>
            <a:r>
              <a:rPr lang="en-US" altLang="ko-KR" dirty="0" smtClean="0"/>
              <a:t>                      ;repeat while not equal</a:t>
            </a:r>
          </a:p>
          <a:p>
            <a:pPr lvl="1" eaLnBrk="1" hangingPunct="1">
              <a:lnSpc>
                <a:spcPct val="70000"/>
              </a:lnSpc>
              <a:buFont typeface="Wingdings 2" pitchFamily="18" charset="2"/>
              <a:buNone/>
            </a:pPr>
            <a:r>
              <a:rPr lang="en-US" altLang="ko-KR" dirty="0" smtClean="0"/>
              <a:t>                </a:t>
            </a:r>
            <a:r>
              <a:rPr lang="en-US" altLang="ko-KR" dirty="0" err="1" smtClean="0"/>
              <a:t>jnz</a:t>
            </a:r>
            <a:r>
              <a:rPr lang="en-US" altLang="ko-KR" dirty="0" smtClean="0"/>
              <a:t>       exit                        ; quit if letter is not found</a:t>
            </a:r>
          </a:p>
          <a:p>
            <a:pPr lvl="1" eaLnBrk="1" hangingPunct="1">
              <a:lnSpc>
                <a:spcPct val="70000"/>
              </a:lnSpc>
              <a:buFont typeface="Wingdings 2" pitchFamily="18" charset="2"/>
              <a:buNone/>
            </a:pPr>
            <a:r>
              <a:rPr lang="en-US" altLang="ko-KR" dirty="0" smtClean="0"/>
              <a:t>                </a:t>
            </a:r>
            <a:r>
              <a:rPr lang="en-US" altLang="ko-KR" dirty="0" err="1" smtClean="0"/>
              <a:t>dec</a:t>
            </a:r>
            <a:r>
              <a:rPr lang="en-US" altLang="ko-KR" dirty="0" smtClean="0"/>
              <a:t>       </a:t>
            </a:r>
            <a:r>
              <a:rPr lang="en-US" altLang="ko-KR" dirty="0" err="1" smtClean="0"/>
              <a:t>edi</a:t>
            </a:r>
            <a:r>
              <a:rPr lang="en-US" altLang="ko-KR" dirty="0" smtClean="0"/>
              <a:t>                       ;found: back up EDI</a:t>
            </a:r>
          </a:p>
          <a:p>
            <a:pPr lvl="1" eaLnBrk="1" hangingPunct="1">
              <a:lnSpc>
                <a:spcPct val="120000"/>
              </a:lnSpc>
              <a:buFont typeface="Wingdings 2" pitchFamily="18" charset="2"/>
              <a:buNone/>
            </a:pPr>
            <a:r>
              <a:rPr lang="en-US" altLang="ko-KR" dirty="0" smtClean="0"/>
              <a:t>Right after the SCASB executes, E</a:t>
            </a:r>
            <a:r>
              <a:rPr lang="en-US" altLang="ko-KR" u="sng" dirty="0" smtClean="0"/>
              <a:t>DI is left pointing to the character after the one that was found:</a:t>
            </a:r>
          </a:p>
        </p:txBody>
      </p:sp>
      <p:grpSp>
        <p:nvGrpSpPr>
          <p:cNvPr id="19461" name="Group 15"/>
          <p:cNvGrpSpPr>
            <a:grpSpLocks/>
          </p:cNvGrpSpPr>
          <p:nvPr/>
        </p:nvGrpSpPr>
        <p:grpSpPr bwMode="auto">
          <a:xfrm>
            <a:off x="1360543" y="6071104"/>
            <a:ext cx="6096000" cy="787400"/>
            <a:chOff x="672" y="3648"/>
            <a:chExt cx="3840" cy="496"/>
          </a:xfrm>
        </p:grpSpPr>
        <p:sp>
          <p:nvSpPr>
            <p:cNvPr id="19462" name="Rectangle 4"/>
            <p:cNvSpPr>
              <a:spLocks noChangeArrowheads="1"/>
            </p:cNvSpPr>
            <p:nvPr/>
          </p:nvSpPr>
          <p:spPr bwMode="auto">
            <a:xfrm>
              <a:off x="672" y="3648"/>
              <a:ext cx="480" cy="240"/>
            </a:xfrm>
            <a:prstGeom prst="rect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/>
                <a:t>A</a:t>
              </a:r>
            </a:p>
          </p:txBody>
        </p:sp>
        <p:sp>
          <p:nvSpPr>
            <p:cNvPr id="19463" name="Rectangle 5"/>
            <p:cNvSpPr>
              <a:spLocks noChangeArrowheads="1"/>
            </p:cNvSpPr>
            <p:nvPr/>
          </p:nvSpPr>
          <p:spPr bwMode="auto">
            <a:xfrm>
              <a:off x="1152" y="3648"/>
              <a:ext cx="480" cy="240"/>
            </a:xfrm>
            <a:prstGeom prst="rect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/>
                <a:t>B</a:t>
              </a:r>
            </a:p>
          </p:txBody>
        </p:sp>
        <p:sp>
          <p:nvSpPr>
            <p:cNvPr id="19464" name="Rectangle 6"/>
            <p:cNvSpPr>
              <a:spLocks noChangeArrowheads="1"/>
            </p:cNvSpPr>
            <p:nvPr/>
          </p:nvSpPr>
          <p:spPr bwMode="auto">
            <a:xfrm>
              <a:off x="1632" y="3648"/>
              <a:ext cx="480" cy="240"/>
            </a:xfrm>
            <a:prstGeom prst="rect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/>
                <a:t>C</a:t>
              </a:r>
            </a:p>
          </p:txBody>
        </p:sp>
        <p:sp>
          <p:nvSpPr>
            <p:cNvPr id="19465" name="Rectangle 7"/>
            <p:cNvSpPr>
              <a:spLocks noChangeArrowheads="1"/>
            </p:cNvSpPr>
            <p:nvPr/>
          </p:nvSpPr>
          <p:spPr bwMode="auto">
            <a:xfrm>
              <a:off x="2112" y="3648"/>
              <a:ext cx="480" cy="240"/>
            </a:xfrm>
            <a:prstGeom prst="rect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/>
                <a:t>D</a:t>
              </a:r>
            </a:p>
          </p:txBody>
        </p:sp>
        <p:sp>
          <p:nvSpPr>
            <p:cNvPr id="19466" name="Rectangle 8"/>
            <p:cNvSpPr>
              <a:spLocks noChangeArrowheads="1"/>
            </p:cNvSpPr>
            <p:nvPr/>
          </p:nvSpPr>
          <p:spPr bwMode="auto">
            <a:xfrm>
              <a:off x="2592" y="3648"/>
              <a:ext cx="480" cy="240"/>
            </a:xfrm>
            <a:prstGeom prst="rect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/>
                <a:t>E</a:t>
              </a:r>
            </a:p>
          </p:txBody>
        </p:sp>
        <p:sp>
          <p:nvSpPr>
            <p:cNvPr id="19467" name="Rectangle 9"/>
            <p:cNvSpPr>
              <a:spLocks noChangeArrowheads="1"/>
            </p:cNvSpPr>
            <p:nvPr/>
          </p:nvSpPr>
          <p:spPr bwMode="auto">
            <a:xfrm>
              <a:off x="3072" y="3648"/>
              <a:ext cx="480" cy="240"/>
            </a:xfrm>
            <a:prstGeom prst="rect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/>
                <a:t>F</a:t>
              </a:r>
            </a:p>
          </p:txBody>
        </p:sp>
        <p:sp>
          <p:nvSpPr>
            <p:cNvPr id="19468" name="Rectangle 10"/>
            <p:cNvSpPr>
              <a:spLocks noChangeArrowheads="1"/>
            </p:cNvSpPr>
            <p:nvPr/>
          </p:nvSpPr>
          <p:spPr bwMode="auto">
            <a:xfrm>
              <a:off x="3552" y="3648"/>
              <a:ext cx="480" cy="240"/>
            </a:xfrm>
            <a:prstGeom prst="rect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/>
                <a:t>G</a:t>
              </a:r>
            </a:p>
          </p:txBody>
        </p:sp>
        <p:sp>
          <p:nvSpPr>
            <p:cNvPr id="19469" name="Rectangle 11"/>
            <p:cNvSpPr>
              <a:spLocks noChangeArrowheads="1"/>
            </p:cNvSpPr>
            <p:nvPr/>
          </p:nvSpPr>
          <p:spPr bwMode="auto">
            <a:xfrm>
              <a:off x="4032" y="3648"/>
              <a:ext cx="480" cy="240"/>
            </a:xfrm>
            <a:prstGeom prst="rect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/>
                <a:t>H</a:t>
              </a:r>
            </a:p>
          </p:txBody>
        </p:sp>
        <p:sp>
          <p:nvSpPr>
            <p:cNvPr id="19470" name="Rectangle 12"/>
            <p:cNvSpPr>
              <a:spLocks noChangeArrowheads="1"/>
            </p:cNvSpPr>
            <p:nvPr/>
          </p:nvSpPr>
          <p:spPr bwMode="auto">
            <a:xfrm>
              <a:off x="3552" y="3904"/>
              <a:ext cx="48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dirty="0"/>
                <a:t>EDI</a:t>
              </a:r>
            </a:p>
          </p:txBody>
        </p:sp>
        <p:sp>
          <p:nvSpPr>
            <p:cNvPr id="19471" name="Line 14"/>
            <p:cNvSpPr>
              <a:spLocks noChangeShapeType="1"/>
            </p:cNvSpPr>
            <p:nvPr/>
          </p:nvSpPr>
          <p:spPr bwMode="auto">
            <a:xfrm flipV="1">
              <a:off x="3792" y="3840"/>
              <a:ext cx="0" cy="1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92123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pPr>
              <a:defRPr/>
            </a:pPr>
            <a:r>
              <a:rPr lang="en-US" altLang="ko-KR"/>
              <a:t>CS9-</a:t>
            </a:r>
            <a:fld id="{C7834246-C20B-45FB-992D-E6298215ED79}" type="slidenum">
              <a:rPr lang="en-US" altLang="ko-KR"/>
              <a:pPr>
                <a:defRPr/>
              </a:pPr>
              <a:t>19</a:t>
            </a:fld>
            <a:endParaRPr lang="en-US" altLang="ko-KR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ko-KR" smtClean="0"/>
              <a:t>STOSB, STOSW, STOSD (Store in String)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600200"/>
            <a:ext cx="8514528" cy="4495800"/>
          </a:xfrm>
        </p:spPr>
        <p:txBody>
          <a:bodyPr>
            <a:normAutofit fontScale="85000" lnSpcReduction="10000"/>
          </a:bodyPr>
          <a:lstStyle/>
          <a:p>
            <a:pPr eaLnBrk="1" hangingPunct="1"/>
            <a:r>
              <a:rPr lang="en-US" altLang="ko-KR" dirty="0" smtClean="0"/>
              <a:t>STOS stores the contents of AL/AX/EAX in memory at ES:EDI</a:t>
            </a:r>
          </a:p>
          <a:p>
            <a:pPr eaLnBrk="1" hangingPunct="1"/>
            <a:r>
              <a:rPr lang="en-US" altLang="ko-KR" dirty="0" smtClean="0"/>
              <a:t>STOS to initialize a block of memory to a single value: 0FFh</a:t>
            </a:r>
          </a:p>
          <a:p>
            <a:pPr lvl="1" eaLnBrk="1" hangingPunct="1">
              <a:lnSpc>
                <a:spcPct val="70000"/>
              </a:lnSpc>
              <a:buFont typeface="Wingdings 2" pitchFamily="18" charset="2"/>
              <a:buNone/>
            </a:pPr>
            <a:endParaRPr lang="en-US" altLang="ko-KR" dirty="0" smtClean="0"/>
          </a:p>
          <a:p>
            <a:pPr lvl="1" eaLnBrk="1" hangingPunct="1">
              <a:lnSpc>
                <a:spcPct val="70000"/>
              </a:lnSpc>
              <a:buFont typeface="Wingdings 2" pitchFamily="18" charset="2"/>
              <a:buNone/>
            </a:pPr>
            <a:r>
              <a:rPr lang="en-US" altLang="ko-KR" dirty="0" smtClean="0"/>
              <a:t>                .data</a:t>
            </a:r>
          </a:p>
          <a:p>
            <a:pPr lvl="1" eaLnBrk="1" hangingPunct="1">
              <a:lnSpc>
                <a:spcPct val="70000"/>
              </a:lnSpc>
              <a:buFont typeface="Wingdings 2" pitchFamily="18" charset="2"/>
              <a:buNone/>
            </a:pPr>
            <a:r>
              <a:rPr lang="en-US" altLang="ko-KR" dirty="0" smtClean="0"/>
              <a:t>			Count=100</a:t>
            </a:r>
          </a:p>
          <a:p>
            <a:pPr lvl="1" eaLnBrk="1" hangingPunct="1">
              <a:lnSpc>
                <a:spcPct val="70000"/>
              </a:lnSpc>
              <a:buFont typeface="Wingdings 2" pitchFamily="18" charset="2"/>
              <a:buNone/>
            </a:pPr>
            <a:r>
              <a:rPr lang="en-US" altLang="ko-KR" dirty="0" smtClean="0"/>
              <a:t>			string1    BYTE  Count dup(?) </a:t>
            </a:r>
          </a:p>
          <a:p>
            <a:pPr lvl="1" eaLnBrk="1" hangingPunct="1">
              <a:lnSpc>
                <a:spcPct val="70000"/>
              </a:lnSpc>
              <a:buFont typeface="Wingdings 2" pitchFamily="18" charset="2"/>
              <a:buNone/>
            </a:pPr>
            <a:endParaRPr lang="en-US" altLang="ko-KR" dirty="0" smtClean="0"/>
          </a:p>
          <a:p>
            <a:pPr lvl="1" eaLnBrk="1" hangingPunct="1">
              <a:lnSpc>
                <a:spcPct val="70000"/>
              </a:lnSpc>
              <a:buFont typeface="Wingdings 2" pitchFamily="18" charset="2"/>
              <a:buNone/>
            </a:pPr>
            <a:r>
              <a:rPr lang="en-US" altLang="ko-KR" dirty="0" smtClean="0"/>
              <a:t>               .code</a:t>
            </a:r>
          </a:p>
          <a:p>
            <a:pPr lvl="1" eaLnBrk="1" hangingPunct="1">
              <a:lnSpc>
                <a:spcPct val="70000"/>
              </a:lnSpc>
              <a:buFont typeface="Wingdings 2" pitchFamily="18" charset="2"/>
              <a:buNone/>
            </a:pPr>
            <a:r>
              <a:rPr lang="en-US" altLang="ko-KR" dirty="0" smtClean="0"/>
              <a:t>			</a:t>
            </a:r>
            <a:r>
              <a:rPr lang="en-US" altLang="ko-KR" dirty="0" err="1" smtClean="0"/>
              <a:t>mov</a:t>
            </a:r>
            <a:r>
              <a:rPr lang="en-US" altLang="ko-KR" dirty="0" smtClean="0"/>
              <a:t>    al, 0FFh                    ;value to be stored</a:t>
            </a:r>
          </a:p>
          <a:p>
            <a:pPr lvl="1" eaLnBrk="1" hangingPunct="1">
              <a:lnSpc>
                <a:spcPct val="70000"/>
              </a:lnSpc>
              <a:buFont typeface="Wingdings 2" pitchFamily="18" charset="2"/>
              <a:buNone/>
            </a:pPr>
            <a:r>
              <a:rPr lang="en-US" altLang="ko-KR" dirty="0" smtClean="0"/>
              <a:t>			</a:t>
            </a:r>
            <a:r>
              <a:rPr lang="en-US" altLang="ko-KR" dirty="0" err="1" smtClean="0"/>
              <a:t>mov</a:t>
            </a:r>
            <a:r>
              <a:rPr lang="en-US" altLang="ko-KR" dirty="0" smtClean="0"/>
              <a:t>    </a:t>
            </a:r>
            <a:r>
              <a:rPr lang="en-US" altLang="ko-KR" dirty="0" err="1" smtClean="0"/>
              <a:t>edi</a:t>
            </a:r>
            <a:r>
              <a:rPr lang="en-US" altLang="ko-KR" dirty="0" smtClean="0"/>
              <a:t>, offset string1      ; ES:DI points to destination</a:t>
            </a:r>
          </a:p>
          <a:p>
            <a:pPr lvl="1" eaLnBrk="1" hangingPunct="1">
              <a:lnSpc>
                <a:spcPct val="70000"/>
              </a:lnSpc>
              <a:buFont typeface="Wingdings 2" pitchFamily="18" charset="2"/>
              <a:buNone/>
            </a:pPr>
            <a:r>
              <a:rPr lang="en-US" altLang="ko-KR" dirty="0" smtClean="0"/>
              <a:t>			</a:t>
            </a:r>
            <a:r>
              <a:rPr lang="en-US" altLang="ko-KR" dirty="0" err="1" smtClean="0"/>
              <a:t>mov</a:t>
            </a:r>
            <a:r>
              <a:rPr lang="en-US" altLang="ko-KR" dirty="0" smtClean="0"/>
              <a:t>    </a:t>
            </a:r>
            <a:r>
              <a:rPr lang="en-US" altLang="ko-KR" dirty="0" err="1" smtClean="0"/>
              <a:t>ecx</a:t>
            </a:r>
            <a:r>
              <a:rPr lang="en-US" altLang="ko-KR" dirty="0" smtClean="0"/>
              <a:t>, Count                 ;character count</a:t>
            </a:r>
          </a:p>
          <a:p>
            <a:pPr lvl="1" eaLnBrk="1" hangingPunct="1">
              <a:lnSpc>
                <a:spcPct val="70000"/>
              </a:lnSpc>
              <a:buFont typeface="Wingdings 2" pitchFamily="18" charset="2"/>
              <a:buNone/>
            </a:pPr>
            <a:r>
              <a:rPr lang="en-US" altLang="ko-KR" dirty="0" smtClean="0"/>
              <a:t>			</a:t>
            </a:r>
            <a:r>
              <a:rPr lang="en-US" altLang="ko-KR" dirty="0" err="1" smtClean="0"/>
              <a:t>cld</a:t>
            </a:r>
            <a:r>
              <a:rPr lang="en-US" altLang="ko-KR" dirty="0" smtClean="0"/>
              <a:t>                                     ;direction = up          </a:t>
            </a:r>
          </a:p>
          <a:p>
            <a:pPr lvl="1" eaLnBrk="1" hangingPunct="1">
              <a:lnSpc>
                <a:spcPct val="70000"/>
              </a:lnSpc>
              <a:buFont typeface="Wingdings 2" pitchFamily="18" charset="2"/>
              <a:buNone/>
            </a:pPr>
            <a:r>
              <a:rPr lang="en-US" altLang="ko-KR" dirty="0" smtClean="0"/>
              <a:t>			rep     </a:t>
            </a:r>
            <a:r>
              <a:rPr lang="en-US" altLang="ko-KR" dirty="0" err="1" smtClean="0"/>
              <a:t>stosb</a:t>
            </a:r>
            <a:r>
              <a:rPr lang="en-US" altLang="ko-KR" dirty="0" smtClean="0"/>
              <a:t>                        ;fill with contents of AL</a:t>
            </a:r>
          </a:p>
          <a:p>
            <a:pPr eaLnBrk="1" hangingPunct="1">
              <a:buFont typeface="Wingdings 2" pitchFamily="18" charset="2"/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751160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Agenda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107504" y="1484784"/>
            <a:ext cx="4392488" cy="5112568"/>
          </a:xfrm>
        </p:spPr>
        <p:txBody>
          <a:bodyPr>
            <a:normAutofit fontScale="62500" lnSpcReduction="20000"/>
          </a:bodyPr>
          <a:lstStyle/>
          <a:p>
            <a:r>
              <a:rPr lang="en-US" altLang="ko-KR" dirty="0" smtClean="0"/>
              <a:t>So far</a:t>
            </a:r>
          </a:p>
          <a:p>
            <a:pPr lvl="1"/>
            <a:r>
              <a:rPr lang="en-US" altLang="ko-KR" dirty="0">
                <a:solidFill>
                  <a:srgbClr val="000000"/>
                </a:solidFill>
              </a:rPr>
              <a:t>Computer System and Organization</a:t>
            </a:r>
          </a:p>
          <a:p>
            <a:pPr lvl="1"/>
            <a:r>
              <a:rPr lang="en-US" altLang="ko-KR" dirty="0" smtClean="0"/>
              <a:t>Chap </a:t>
            </a:r>
            <a:r>
              <a:rPr lang="en-US" altLang="ko-KR" dirty="0"/>
              <a:t>4. Data Transfers, Addressing, and Arithmetic</a:t>
            </a:r>
          </a:p>
          <a:p>
            <a:pPr lvl="2"/>
            <a:r>
              <a:rPr lang="en-US" altLang="ko-KR" dirty="0"/>
              <a:t>MOV, </a:t>
            </a:r>
            <a:r>
              <a:rPr lang="en-US" altLang="ko-KR" dirty="0" smtClean="0"/>
              <a:t> MOVZX, MOVSX, XCHG, LAHF, SAHF</a:t>
            </a:r>
          </a:p>
          <a:p>
            <a:pPr lvl="2"/>
            <a:r>
              <a:rPr lang="en-US" altLang="ko-KR" dirty="0" smtClean="0"/>
              <a:t>INC, DEC, ADD, SUB, NEG</a:t>
            </a:r>
          </a:p>
          <a:p>
            <a:pPr lvl="2"/>
            <a:r>
              <a:rPr lang="en-US" altLang="ko-KR" dirty="0" smtClean="0"/>
              <a:t>OFFSET</a:t>
            </a:r>
            <a:r>
              <a:rPr lang="en-US" altLang="ko-KR" dirty="0"/>
              <a:t>, PTR, TYPE, LENGTHOF, SIZEOF, </a:t>
            </a:r>
            <a:r>
              <a:rPr lang="en-US" altLang="ko-KR" dirty="0" smtClean="0"/>
              <a:t>LABEL</a:t>
            </a:r>
          </a:p>
          <a:p>
            <a:pPr lvl="2"/>
            <a:r>
              <a:rPr lang="en-US" altLang="ko-KR" dirty="0" smtClean="0"/>
              <a:t>Indirect Addressing</a:t>
            </a:r>
          </a:p>
          <a:p>
            <a:pPr lvl="2"/>
            <a:r>
              <a:rPr lang="en-US" altLang="ko-KR" dirty="0" smtClean="0"/>
              <a:t>LOOP and JMP</a:t>
            </a:r>
          </a:p>
          <a:p>
            <a:pPr lvl="1"/>
            <a:r>
              <a:rPr lang="en-US" altLang="ko-KR" dirty="0"/>
              <a:t>Chap 5. Procedures</a:t>
            </a:r>
          </a:p>
          <a:p>
            <a:pPr lvl="2"/>
            <a:r>
              <a:rPr lang="en-US" altLang="ko-KR" dirty="0" smtClean="0"/>
              <a:t>CALL and RET</a:t>
            </a:r>
            <a:endParaRPr lang="en-US" altLang="ko-KR" dirty="0"/>
          </a:p>
          <a:p>
            <a:pPr lvl="2"/>
            <a:r>
              <a:rPr lang="en-US" altLang="ko-KR" dirty="0" smtClean="0"/>
              <a:t>PUSH </a:t>
            </a:r>
            <a:r>
              <a:rPr lang="en-US" altLang="ko-KR" dirty="0"/>
              <a:t>and </a:t>
            </a:r>
            <a:r>
              <a:rPr lang="en-US" altLang="ko-KR" dirty="0" smtClean="0"/>
              <a:t>POP</a:t>
            </a:r>
            <a:endParaRPr lang="en-US" altLang="ko-KR" dirty="0"/>
          </a:p>
          <a:p>
            <a:pPr lvl="2"/>
            <a:r>
              <a:rPr lang="en-US" altLang="ko-KR" dirty="0"/>
              <a:t>Passing Arguments </a:t>
            </a:r>
          </a:p>
          <a:p>
            <a:pPr lvl="2"/>
            <a:r>
              <a:rPr lang="en-US" altLang="ko-KR" dirty="0" smtClean="0"/>
              <a:t>USES</a:t>
            </a:r>
          </a:p>
          <a:p>
            <a:pPr lvl="1"/>
            <a:r>
              <a:rPr lang="en-US" altLang="ko-KR" dirty="0"/>
              <a:t>Chap 6. Conditional Processing</a:t>
            </a:r>
          </a:p>
          <a:p>
            <a:pPr lvl="2"/>
            <a:r>
              <a:rPr lang="en-US" altLang="ko-KR" dirty="0"/>
              <a:t>CF/SF/OF/PF/ZF</a:t>
            </a:r>
          </a:p>
          <a:p>
            <a:pPr lvl="2"/>
            <a:r>
              <a:rPr lang="en-US" altLang="ko-KR" dirty="0"/>
              <a:t>AND/OR/XOR/NOT/TEST/CMP</a:t>
            </a:r>
          </a:p>
          <a:p>
            <a:pPr lvl="2"/>
            <a:r>
              <a:rPr lang="en-US" altLang="ko-KR" dirty="0"/>
              <a:t>JC/JS/JO/JP/JZ</a:t>
            </a:r>
          </a:p>
          <a:p>
            <a:pPr lvl="2"/>
            <a:r>
              <a:rPr lang="en-US" altLang="ko-KR" dirty="0"/>
              <a:t>JE/JCXZ</a:t>
            </a:r>
          </a:p>
          <a:p>
            <a:pPr lvl="2"/>
            <a:r>
              <a:rPr lang="en-US" altLang="ko-KR" dirty="0"/>
              <a:t>JA/JAE/JB/JBE</a:t>
            </a:r>
          </a:p>
          <a:p>
            <a:pPr lvl="2"/>
            <a:r>
              <a:rPr lang="en-US" altLang="ko-KR" dirty="0"/>
              <a:t>JG/JGE/JL/JLE</a:t>
            </a:r>
          </a:p>
          <a:p>
            <a:pPr lvl="1"/>
            <a:endParaRPr lang="en-US" altLang="ko-KR" dirty="0"/>
          </a:p>
          <a:p>
            <a:pPr lvl="2"/>
            <a:endParaRPr lang="en-US" altLang="ko-KR" dirty="0" smtClean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499992" y="1484784"/>
            <a:ext cx="4392488" cy="5112568"/>
          </a:xfrm>
        </p:spPr>
        <p:txBody>
          <a:bodyPr>
            <a:normAutofit fontScale="62500" lnSpcReduction="20000"/>
          </a:bodyPr>
          <a:lstStyle/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Chap 7. Integer Arithmetic</a:t>
            </a:r>
          </a:p>
          <a:p>
            <a:pPr lvl="2"/>
            <a:r>
              <a:rPr lang="en-US" altLang="ko-KR" dirty="0" smtClean="0"/>
              <a:t>SHL/SHR/SAL/SAR/ROL/ROR/RCL/RCR</a:t>
            </a:r>
          </a:p>
          <a:p>
            <a:pPr lvl="2"/>
            <a:r>
              <a:rPr lang="en-US" altLang="ko-KR" dirty="0" smtClean="0"/>
              <a:t>SHLD/SHRD</a:t>
            </a:r>
          </a:p>
          <a:p>
            <a:pPr lvl="2"/>
            <a:r>
              <a:rPr lang="en-US" altLang="ko-KR" dirty="0" smtClean="0"/>
              <a:t>MUL, IMUL</a:t>
            </a:r>
          </a:p>
          <a:p>
            <a:pPr lvl="2"/>
            <a:r>
              <a:rPr lang="en-US" altLang="ko-KR" dirty="0"/>
              <a:t>DIV/IDIV</a:t>
            </a:r>
          </a:p>
          <a:p>
            <a:pPr lvl="2"/>
            <a:r>
              <a:rPr lang="en-US" altLang="ko-KR" dirty="0"/>
              <a:t>Extended </a:t>
            </a:r>
            <a:r>
              <a:rPr lang="en-US" altLang="ko-KR" dirty="0" smtClean="0"/>
              <a:t>Addition/Subtraction</a:t>
            </a:r>
          </a:p>
          <a:p>
            <a:pPr lvl="1"/>
            <a:r>
              <a:rPr lang="en-US" altLang="ko-KR" dirty="0"/>
              <a:t>Chap 8. Advanced Procedures</a:t>
            </a:r>
          </a:p>
          <a:p>
            <a:pPr lvl="2"/>
            <a:r>
              <a:rPr lang="en-US" altLang="ko-KR" dirty="0"/>
              <a:t>Stack Frames</a:t>
            </a:r>
          </a:p>
          <a:p>
            <a:pPr lvl="2"/>
            <a:r>
              <a:rPr lang="en-US" altLang="ko-KR" dirty="0" smtClean="0"/>
              <a:t>Local </a:t>
            </a:r>
            <a:r>
              <a:rPr lang="en-US" altLang="ko-KR" dirty="0"/>
              <a:t>Variables</a:t>
            </a:r>
          </a:p>
          <a:p>
            <a:pPr lvl="2"/>
            <a:r>
              <a:rPr lang="en-US" altLang="ko-KR" dirty="0"/>
              <a:t>RET, </a:t>
            </a:r>
            <a:r>
              <a:rPr lang="en-US" altLang="ko-KR" dirty="0" smtClean="0"/>
              <a:t>LEA, ENTER </a:t>
            </a:r>
            <a:r>
              <a:rPr lang="en-US" altLang="ko-KR" dirty="0"/>
              <a:t>and </a:t>
            </a:r>
            <a:r>
              <a:rPr lang="en-US" altLang="ko-KR" dirty="0" smtClean="0"/>
              <a:t>LEAVE, LOCAL</a:t>
            </a:r>
          </a:p>
          <a:p>
            <a:pPr lvl="2"/>
            <a:r>
              <a:rPr lang="en-US" altLang="ko-KR" dirty="0" smtClean="0"/>
              <a:t>INVOKE,  ADDR, PROC, PROTO</a:t>
            </a:r>
          </a:p>
          <a:p>
            <a:r>
              <a:rPr lang="en-US" altLang="ko-KR" dirty="0" smtClean="0"/>
              <a:t>Today</a:t>
            </a:r>
          </a:p>
          <a:p>
            <a:pPr lvl="1"/>
            <a:r>
              <a:rPr lang="en-US" altLang="ko-KR" dirty="0"/>
              <a:t>Chap </a:t>
            </a:r>
            <a:r>
              <a:rPr lang="en-US" altLang="ko-KR" dirty="0" smtClean="0"/>
              <a:t>9. Strings and Arrays</a:t>
            </a:r>
            <a:endParaRPr lang="en-US" altLang="ko-KR" dirty="0"/>
          </a:p>
          <a:p>
            <a:pPr lvl="2"/>
            <a:r>
              <a:rPr lang="en-US" altLang="ko-KR" dirty="0" smtClean="0"/>
              <a:t>MOVS*, CMPS*, SCAS*, STOS*, LODS*</a:t>
            </a:r>
          </a:p>
          <a:p>
            <a:r>
              <a:rPr lang="en-US" altLang="ko-KR" dirty="0" smtClean="0"/>
              <a:t>Next</a:t>
            </a:r>
          </a:p>
          <a:p>
            <a:pPr lvl="1"/>
            <a:r>
              <a:rPr lang="en-US" altLang="ko-KR" dirty="0" smtClean="0"/>
              <a:t>Chap 9. Strings and Arrays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55000" lnSpcReduction="20000"/>
          </a:bodyPr>
          <a:lstStyle/>
          <a:p>
            <a:pPr>
              <a:defRPr/>
            </a:pPr>
            <a:r>
              <a:rPr lang="en-US" altLang="ko-KR" smtClean="0"/>
              <a:t>CS1-</a:t>
            </a:r>
            <a:fld id="{DF312EC3-70B9-4FAC-ACC6-0E971E9C7CD2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48213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pPr>
              <a:defRPr/>
            </a:pPr>
            <a:r>
              <a:rPr lang="en-US" altLang="ko-KR"/>
              <a:t>CS9-</a:t>
            </a:r>
            <a:fld id="{7F856DC6-2EFC-49D1-876F-7E0BD4D2530A}" type="slidenum">
              <a:rPr lang="en-US" altLang="ko-KR"/>
              <a:pPr>
                <a:defRPr/>
              </a:pPr>
              <a:t>20</a:t>
            </a:fld>
            <a:endParaRPr lang="en-US" altLang="ko-KR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ko-KR" smtClean="0"/>
              <a:t>LODSB, LODSW, LODSD (Load String)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ko-KR" dirty="0" smtClean="0"/>
              <a:t>LODS loads a byte or word from </a:t>
            </a:r>
            <a:r>
              <a:rPr lang="en-US" altLang="ko-KR" u="sng" dirty="0" smtClean="0"/>
              <a:t>memory at DS:ESI</a:t>
            </a:r>
            <a:r>
              <a:rPr lang="en-US" altLang="ko-KR" dirty="0" smtClean="0"/>
              <a:t> into AL/AX/EAX</a:t>
            </a:r>
          </a:p>
          <a:p>
            <a:pPr eaLnBrk="1" hangingPunct="1"/>
            <a:r>
              <a:rPr lang="en-US" altLang="ko-KR" dirty="0" smtClean="0"/>
              <a:t>DS:ESI holds the address of the source operand</a:t>
            </a:r>
          </a:p>
          <a:p>
            <a:pPr lvl="1" eaLnBrk="1" hangingPunct="1"/>
            <a:r>
              <a:rPr lang="en-US" altLang="ko-KR" dirty="0" smtClean="0"/>
              <a:t>LODSB, LODSW, LODSD </a:t>
            </a:r>
          </a:p>
          <a:p>
            <a:pPr lvl="1" eaLnBrk="1" hangingPunct="1"/>
            <a:r>
              <a:rPr lang="en-US" altLang="ko-KR" dirty="0" smtClean="0"/>
              <a:t>D- flag: whether ESI and EDI will be incremented or decremented</a:t>
            </a:r>
          </a:p>
          <a:p>
            <a:pPr eaLnBrk="1" hangingPunct="1"/>
            <a:r>
              <a:rPr lang="en-US" altLang="ko-KR" dirty="0" smtClean="0"/>
              <a:t>Repeat prefixes are </a:t>
            </a:r>
            <a:r>
              <a:rPr lang="en-US" altLang="ko-KR" u="sng" dirty="0" smtClean="0"/>
              <a:t>rarely used with LODS</a:t>
            </a:r>
            <a:r>
              <a:rPr lang="en-US" altLang="ko-KR" sz="2000" dirty="0" smtClean="0"/>
              <a:t> </a:t>
            </a:r>
          </a:p>
          <a:p>
            <a:pPr lvl="1" eaLnBrk="1" hangingPunct="1"/>
            <a:r>
              <a:rPr lang="en-US" altLang="ko-KR" dirty="0" smtClean="0"/>
              <a:t>LODSB substitutes for the following two instruction: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ko-KR" sz="2000" dirty="0" smtClean="0"/>
              <a:t>                   </a:t>
            </a:r>
            <a:r>
              <a:rPr lang="en-US" altLang="ko-KR" sz="2000" dirty="0" err="1" smtClean="0"/>
              <a:t>mov</a:t>
            </a:r>
            <a:r>
              <a:rPr lang="en-US" altLang="ko-KR" sz="2000" dirty="0" smtClean="0"/>
              <a:t>    al, [</a:t>
            </a:r>
            <a:r>
              <a:rPr lang="en-US" altLang="ko-KR" sz="2000" dirty="0" err="1" smtClean="0"/>
              <a:t>esi</a:t>
            </a:r>
            <a:r>
              <a:rPr lang="en-US" altLang="ko-KR" sz="2000" dirty="0" smtClean="0"/>
              <a:t>]              ; move byte at DS:ESI to AL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ko-KR" sz="2000" dirty="0" smtClean="0"/>
              <a:t>                   </a:t>
            </a:r>
            <a:r>
              <a:rPr lang="en-US" altLang="ko-KR" sz="2000" dirty="0" err="1" smtClean="0"/>
              <a:t>inc</a:t>
            </a:r>
            <a:r>
              <a:rPr lang="en-US" altLang="ko-KR" sz="2000" dirty="0" smtClean="0"/>
              <a:t>      </a:t>
            </a:r>
            <a:r>
              <a:rPr lang="en-US" altLang="ko-KR" sz="2000" dirty="0" err="1" smtClean="0"/>
              <a:t>esi</a:t>
            </a:r>
            <a:r>
              <a:rPr lang="en-US" altLang="ko-KR" sz="2000" dirty="0" smtClean="0"/>
              <a:t>                     ; point to next byte        </a:t>
            </a:r>
          </a:p>
        </p:txBody>
      </p:sp>
    </p:spTree>
    <p:extLst>
      <p:ext uri="{BB962C8B-B14F-4D97-AF65-F5344CB8AC3E}">
        <p14:creationId xmlns:p14="http://schemas.microsoft.com/office/powerpoint/2010/main" val="900443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pPr>
              <a:defRPr/>
            </a:pPr>
            <a:r>
              <a:rPr lang="en-US" altLang="ko-KR"/>
              <a:t>CS9-</a:t>
            </a:r>
            <a:fld id="{C90D650B-6CAB-415F-A3B8-F9D069AA9EF4}" type="slidenum">
              <a:rPr lang="en-US" altLang="ko-KR"/>
              <a:pPr>
                <a:defRPr/>
              </a:pPr>
              <a:t>21</a:t>
            </a:fld>
            <a:endParaRPr lang="en-US" altLang="ko-KR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mtClean="0"/>
              <a:t>Selected String Procedures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US" altLang="ko-KR" sz="2000" smtClean="0"/>
              <a:t>Simple procedures in Irvine32.inc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ko-KR" sz="2000" smtClean="0"/>
              <a:t>            Str_copy PROTO,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ko-KR" sz="2000" smtClean="0"/>
              <a:t>			source: PTR BYTE,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ko-KR" sz="2000" smtClean="0"/>
              <a:t>			target: PTR BYTE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ko-KR" sz="2000" smtClean="0"/>
              <a:t>		Str_length PROTO,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ko-KR" sz="2000" smtClean="0"/>
              <a:t>			pString: PTR BYTE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ko-KR" sz="2000" smtClean="0"/>
              <a:t>		Str_compare PROTO,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ko-KR" sz="2000" smtClean="0"/>
              <a:t>			string1: PTR BYTE,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ko-KR" sz="2000" smtClean="0"/>
              <a:t>			string2: PTR BYTE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ko-KR" sz="2000" smtClean="0"/>
              <a:t>		String_trim PROTO,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ko-KR" sz="2000" smtClean="0"/>
              <a:t>			pString: PTR BYTE,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ko-KR" sz="2000" smtClean="0"/>
              <a:t>			char: BYTE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ko-KR" sz="2000" smtClean="0"/>
              <a:t>		Str_ucase PROTO,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ko-KR" sz="2000" smtClean="0"/>
              <a:t>			pString : PTR BYTE</a:t>
            </a:r>
          </a:p>
        </p:txBody>
      </p:sp>
    </p:spTree>
    <p:extLst>
      <p:ext uri="{BB962C8B-B14F-4D97-AF65-F5344CB8AC3E}">
        <p14:creationId xmlns:p14="http://schemas.microsoft.com/office/powerpoint/2010/main" val="2956466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pPr>
              <a:defRPr/>
            </a:pPr>
            <a:r>
              <a:rPr lang="en-US" altLang="ko-KR"/>
              <a:t>CS9-</a:t>
            </a:r>
            <a:fld id="{6A183986-2218-4634-9948-ACF249BE4596}" type="slidenum">
              <a:rPr lang="en-US" altLang="ko-KR"/>
              <a:pPr>
                <a:defRPr/>
              </a:pPr>
              <a:t>22</a:t>
            </a:fld>
            <a:endParaRPr lang="en-US" altLang="ko-KR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mtClean="0"/>
              <a:t>Str_compare Procedure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ko-KR" b="1" dirty="0" err="1" smtClean="0">
                <a:solidFill>
                  <a:schemeClr val="hlink"/>
                </a:solidFill>
              </a:rPr>
              <a:t>Str_compare</a:t>
            </a:r>
            <a:r>
              <a:rPr lang="en-US" altLang="ko-KR" dirty="0" smtClean="0"/>
              <a:t> procedure compares two strings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dirty="0" smtClean="0"/>
              <a:t>Format</a:t>
            </a:r>
          </a:p>
          <a:p>
            <a:pPr lvl="1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altLang="ko-KR" dirty="0" smtClean="0"/>
              <a:t>	INVOKE </a:t>
            </a:r>
            <a:r>
              <a:rPr lang="en-US" altLang="ko-KR" dirty="0" err="1" smtClean="0"/>
              <a:t>Str_compare</a:t>
            </a:r>
            <a:r>
              <a:rPr lang="en-US" altLang="ko-KR" dirty="0" smtClean="0"/>
              <a:t>, ADDR string1, ADDR string2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dirty="0" smtClean="0"/>
              <a:t>Flags register is affected as</a:t>
            </a:r>
            <a:r>
              <a:rPr lang="en-US" altLang="ko-KR" sz="1800" dirty="0" smtClean="0"/>
              <a:t> </a:t>
            </a: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altLang="ko-KR" sz="1800" dirty="0" smtClean="0"/>
              <a:t> </a:t>
            </a: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altLang="ko-KR" sz="1800" dirty="0" smtClean="0"/>
              <a:t>               </a:t>
            </a:r>
            <a:r>
              <a:rPr lang="en-US" altLang="ko-KR" sz="2800" dirty="0" smtClean="0"/>
              <a:t>    Flag Usage by the </a:t>
            </a:r>
            <a:r>
              <a:rPr lang="en-US" altLang="ko-KR" sz="2800" dirty="0" err="1" smtClean="0"/>
              <a:t>Str_compare</a:t>
            </a:r>
            <a:r>
              <a:rPr lang="en-US" altLang="ko-KR" sz="2800" dirty="0" smtClean="0"/>
              <a:t> Procedure</a:t>
            </a:r>
          </a:p>
          <a:p>
            <a:pPr eaLnBrk="1" hangingPunct="1">
              <a:lnSpc>
                <a:spcPct val="90000"/>
              </a:lnSpc>
            </a:pPr>
            <a:endParaRPr lang="en-US" altLang="ko-KR" sz="2000" dirty="0" smtClean="0"/>
          </a:p>
          <a:p>
            <a:pPr eaLnBrk="1" hangingPunct="1">
              <a:lnSpc>
                <a:spcPct val="90000"/>
              </a:lnSpc>
            </a:pPr>
            <a:endParaRPr lang="en-US" altLang="ko-KR" sz="2000" dirty="0" smtClean="0"/>
          </a:p>
          <a:p>
            <a:pPr eaLnBrk="1" hangingPunct="1">
              <a:lnSpc>
                <a:spcPct val="90000"/>
              </a:lnSpc>
            </a:pPr>
            <a:endParaRPr lang="en-US" altLang="ko-KR" sz="1800" dirty="0" smtClean="0"/>
          </a:p>
          <a:p>
            <a:pPr eaLnBrk="1" hangingPunct="1">
              <a:lnSpc>
                <a:spcPct val="90000"/>
              </a:lnSpc>
            </a:pPr>
            <a:endParaRPr lang="en-US" altLang="ko-KR" sz="1800" dirty="0" smtClean="0"/>
          </a:p>
          <a:p>
            <a:pPr eaLnBrk="1" hangingPunct="1">
              <a:lnSpc>
                <a:spcPct val="90000"/>
              </a:lnSpc>
            </a:pPr>
            <a:endParaRPr lang="en-US" altLang="ko-KR" sz="1800" dirty="0" smtClean="0"/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endParaRPr lang="en-US" altLang="ko-KR" sz="1800" dirty="0" smtClean="0"/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endParaRPr lang="en-US" altLang="ko-KR" sz="1800" dirty="0" smtClean="0"/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endParaRPr lang="en-US" altLang="ko-KR" sz="18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ko-KR" dirty="0" smtClean="0"/>
              <a:t>These are exactly the flag conditions for JB, JE, and JA</a:t>
            </a:r>
            <a:r>
              <a:rPr lang="en-US" altLang="ko-KR" sz="1800" dirty="0" smtClean="0"/>
              <a:t> </a:t>
            </a:r>
          </a:p>
          <a:p>
            <a:pPr eaLnBrk="1" hangingPunct="1">
              <a:lnSpc>
                <a:spcPct val="90000"/>
              </a:lnSpc>
            </a:pPr>
            <a:endParaRPr lang="en-US" altLang="ko-KR" sz="1800" dirty="0" smtClean="0"/>
          </a:p>
          <a:p>
            <a:pPr eaLnBrk="1" hangingPunct="1">
              <a:lnSpc>
                <a:spcPct val="90000"/>
              </a:lnSpc>
            </a:pPr>
            <a:endParaRPr lang="en-US" altLang="ko-KR" sz="1800" dirty="0" smtClean="0"/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altLang="ko-KR" sz="1800" i="1" dirty="0" smtClean="0"/>
              <a:t>                  </a:t>
            </a:r>
          </a:p>
        </p:txBody>
      </p:sp>
      <p:sp>
        <p:nvSpPr>
          <p:cNvPr id="23557" name="Line 4"/>
          <p:cNvSpPr>
            <a:spLocks noChangeShapeType="1"/>
          </p:cNvSpPr>
          <p:nvPr/>
        </p:nvSpPr>
        <p:spPr bwMode="auto">
          <a:xfrm>
            <a:off x="1447800" y="3501008"/>
            <a:ext cx="5791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aphicFrame>
        <p:nvGraphicFramePr>
          <p:cNvPr id="28720" name="Group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0087219"/>
              </p:ext>
            </p:extLst>
          </p:nvPr>
        </p:nvGraphicFramePr>
        <p:xfrm>
          <a:off x="571500" y="3573016"/>
          <a:ext cx="7543800" cy="1922145"/>
        </p:xfrm>
        <a:graphic>
          <a:graphicData uri="http://schemas.openxmlformats.org/drawingml/2006/table">
            <a:tbl>
              <a:tblPr/>
              <a:tblGrid>
                <a:gridCol w="1885950"/>
                <a:gridCol w="1885950"/>
                <a:gridCol w="1885950"/>
                <a:gridCol w="1885950"/>
              </a:tblGrid>
              <a:tr h="675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Relation between string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6A6F54"/>
                        </a:gs>
                        <a:gs pos="50000">
                          <a:schemeClr val="bg1"/>
                        </a:gs>
                        <a:gs pos="100000">
                          <a:srgbClr val="6A6F54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Carry flag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6A6F54"/>
                        </a:gs>
                        <a:gs pos="50000">
                          <a:schemeClr val="bg1"/>
                        </a:gs>
                        <a:gs pos="100000">
                          <a:srgbClr val="6A6F54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Zero flag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6A6F54"/>
                        </a:gs>
                        <a:gs pos="50000">
                          <a:schemeClr val="bg1"/>
                        </a:gs>
                        <a:gs pos="100000">
                          <a:srgbClr val="6A6F54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Related jump instruction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6A6F54"/>
                        </a:gs>
                        <a:gs pos="50000">
                          <a:schemeClr val="bg1"/>
                        </a:gs>
                        <a:gs pos="100000">
                          <a:srgbClr val="6A6F54"/>
                        </a:gs>
                      </a:gsLst>
                      <a:lin ang="5400000" scaled="1"/>
                    </a:gra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First &lt; second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JB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First = second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JE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First &gt; second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JA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5419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pPr>
              <a:defRPr/>
            </a:pPr>
            <a:r>
              <a:rPr lang="en-US" altLang="ko-KR"/>
              <a:t>CS9-</a:t>
            </a:r>
            <a:fld id="{34573CC7-A844-4ECA-BCF5-8A1431A2D410}" type="slidenum">
              <a:rPr lang="en-US" altLang="ko-KR"/>
              <a:pPr>
                <a:defRPr/>
              </a:pPr>
              <a:t>23</a:t>
            </a:fld>
            <a:endParaRPr lang="en-US" altLang="ko-KR"/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mtClean="0"/>
              <a:t>Str_compare Procedure</a:t>
            </a:r>
          </a:p>
        </p:txBody>
      </p:sp>
      <p:sp>
        <p:nvSpPr>
          <p:cNvPr id="24580" name="Text Box 33"/>
          <p:cNvSpPr txBox="1">
            <a:spLocks noChangeArrowheads="1"/>
          </p:cNvSpPr>
          <p:nvPr/>
        </p:nvSpPr>
        <p:spPr bwMode="auto">
          <a:xfrm>
            <a:off x="683568" y="1508586"/>
            <a:ext cx="8280400" cy="5016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sz="2000" dirty="0" err="1"/>
              <a:t>Str_compare</a:t>
            </a:r>
            <a:r>
              <a:rPr lang="en-US" altLang="ko-KR" sz="2000" dirty="0"/>
              <a:t> PROC USES </a:t>
            </a:r>
            <a:r>
              <a:rPr lang="en-US" altLang="ko-KR" sz="2000" dirty="0" err="1"/>
              <a:t>eax</a:t>
            </a:r>
            <a:r>
              <a:rPr lang="en-US" altLang="ko-KR" sz="2000" dirty="0"/>
              <a:t> </a:t>
            </a:r>
            <a:r>
              <a:rPr lang="en-US" altLang="ko-KR" sz="2000" dirty="0" err="1"/>
              <a:t>edx</a:t>
            </a:r>
            <a:r>
              <a:rPr lang="en-US" altLang="ko-KR" sz="2000" dirty="0"/>
              <a:t> </a:t>
            </a:r>
            <a:r>
              <a:rPr lang="en-US" altLang="ko-KR" sz="2000" dirty="0" err="1"/>
              <a:t>esi</a:t>
            </a:r>
            <a:r>
              <a:rPr lang="en-US" altLang="ko-KR" sz="2000" dirty="0"/>
              <a:t> </a:t>
            </a:r>
            <a:r>
              <a:rPr lang="en-US" altLang="ko-KR" sz="2000" dirty="0" err="1"/>
              <a:t>edi</a:t>
            </a:r>
            <a:r>
              <a:rPr lang="en-US" altLang="ko-KR" sz="2000" dirty="0"/>
              <a:t>,</a:t>
            </a:r>
          </a:p>
          <a:p>
            <a:pPr eaLnBrk="1" hangingPunct="1"/>
            <a:r>
              <a:rPr lang="en-US" altLang="ko-KR" sz="2000" dirty="0"/>
              <a:t>	string1:PTR BYTE,</a:t>
            </a:r>
          </a:p>
          <a:p>
            <a:pPr eaLnBrk="1" hangingPunct="1"/>
            <a:r>
              <a:rPr lang="en-US" altLang="ko-KR" sz="2000" dirty="0"/>
              <a:t>	string2:PTR BYTE</a:t>
            </a:r>
          </a:p>
          <a:p>
            <a:pPr eaLnBrk="1" hangingPunct="1"/>
            <a:r>
              <a:rPr lang="en-US" altLang="ko-KR" sz="2000" dirty="0" smtClean="0"/>
              <a:t>; </a:t>
            </a:r>
            <a:r>
              <a:rPr lang="en-US" altLang="ko-KR" sz="2000" dirty="0"/>
              <a:t>Compare two strings.</a:t>
            </a:r>
          </a:p>
          <a:p>
            <a:pPr eaLnBrk="1" hangingPunct="1"/>
            <a:r>
              <a:rPr lang="en-US" altLang="ko-KR" sz="2000" dirty="0"/>
              <a:t>; Returns nothing, but the Zero and Carry flags are affected</a:t>
            </a:r>
          </a:p>
          <a:p>
            <a:pPr eaLnBrk="1" hangingPunct="1"/>
            <a:r>
              <a:rPr lang="en-US" altLang="ko-KR" sz="2000" dirty="0"/>
              <a:t>; exactly as they would be by the CMP instruction.</a:t>
            </a:r>
          </a:p>
          <a:p>
            <a:pPr eaLnBrk="1" hangingPunct="1"/>
            <a:r>
              <a:rPr lang="en-US" altLang="ko-KR" sz="2000" dirty="0"/>
              <a:t>;-----------------------------------------------------</a:t>
            </a:r>
          </a:p>
          <a:p>
            <a:pPr eaLnBrk="1" hangingPunct="1"/>
            <a:r>
              <a:rPr lang="en-US" altLang="ko-KR" sz="2000" dirty="0"/>
              <a:t>    </a:t>
            </a:r>
            <a:r>
              <a:rPr lang="en-US" altLang="ko-KR" sz="2000" dirty="0" err="1"/>
              <a:t>mov</a:t>
            </a:r>
            <a:r>
              <a:rPr lang="en-US" altLang="ko-KR" sz="2000" dirty="0"/>
              <a:t> esi,string1</a:t>
            </a:r>
          </a:p>
          <a:p>
            <a:pPr eaLnBrk="1" hangingPunct="1"/>
            <a:r>
              <a:rPr lang="en-US" altLang="ko-KR" sz="2000" dirty="0"/>
              <a:t>    </a:t>
            </a:r>
            <a:r>
              <a:rPr lang="en-US" altLang="ko-KR" sz="2000" dirty="0" err="1"/>
              <a:t>mov</a:t>
            </a:r>
            <a:r>
              <a:rPr lang="en-US" altLang="ko-KR" sz="2000" dirty="0"/>
              <a:t> </a:t>
            </a:r>
            <a:r>
              <a:rPr lang="en-US" altLang="ko-KR" sz="2000" dirty="0" smtClean="0"/>
              <a:t>edi,string2</a:t>
            </a:r>
            <a:endParaRPr lang="en-US" altLang="ko-KR" sz="2000" dirty="0"/>
          </a:p>
          <a:p>
            <a:pPr eaLnBrk="1" hangingPunct="1"/>
            <a:r>
              <a:rPr lang="en-US" altLang="ko-KR" sz="2000" dirty="0"/>
              <a:t>L1: </a:t>
            </a:r>
            <a:r>
              <a:rPr lang="en-US" altLang="ko-KR" sz="2000" dirty="0" err="1"/>
              <a:t>mov</a:t>
            </a:r>
            <a:r>
              <a:rPr lang="en-US" altLang="ko-KR" sz="2000" dirty="0"/>
              <a:t>  al,[</a:t>
            </a:r>
            <a:r>
              <a:rPr lang="en-US" altLang="ko-KR" sz="2000" dirty="0" err="1"/>
              <a:t>esi</a:t>
            </a:r>
            <a:r>
              <a:rPr lang="en-US" altLang="ko-KR" sz="2000" dirty="0"/>
              <a:t>]</a:t>
            </a:r>
          </a:p>
          <a:p>
            <a:pPr eaLnBrk="1" hangingPunct="1"/>
            <a:r>
              <a:rPr lang="en-US" altLang="ko-KR" sz="2000" dirty="0"/>
              <a:t>    </a:t>
            </a:r>
            <a:r>
              <a:rPr lang="en-US" altLang="ko-KR" sz="2000" dirty="0" err="1"/>
              <a:t>mov</a:t>
            </a:r>
            <a:r>
              <a:rPr lang="en-US" altLang="ko-KR" sz="2000" dirty="0"/>
              <a:t>  dl,[</a:t>
            </a:r>
            <a:r>
              <a:rPr lang="en-US" altLang="ko-KR" sz="2000" dirty="0" err="1"/>
              <a:t>edi</a:t>
            </a:r>
            <a:r>
              <a:rPr lang="en-US" altLang="ko-KR" sz="2000" dirty="0"/>
              <a:t>]</a:t>
            </a:r>
          </a:p>
          <a:p>
            <a:pPr eaLnBrk="1" hangingPunct="1"/>
            <a:r>
              <a:rPr lang="en-US" altLang="ko-KR" sz="2000" dirty="0"/>
              <a:t>    </a:t>
            </a:r>
            <a:r>
              <a:rPr lang="en-US" altLang="ko-KR" sz="2000" dirty="0" err="1"/>
              <a:t>cmp</a:t>
            </a:r>
            <a:r>
              <a:rPr lang="en-US" altLang="ko-KR" sz="2000" dirty="0"/>
              <a:t>  al,0    			; end of string1?</a:t>
            </a:r>
          </a:p>
          <a:p>
            <a:pPr eaLnBrk="1" hangingPunct="1"/>
            <a:r>
              <a:rPr lang="en-US" altLang="ko-KR" sz="2000" dirty="0"/>
              <a:t>    </a:t>
            </a:r>
            <a:r>
              <a:rPr lang="en-US" altLang="ko-KR" sz="2000" dirty="0" err="1"/>
              <a:t>jne</a:t>
            </a:r>
            <a:r>
              <a:rPr lang="en-US" altLang="ko-KR" sz="2000" dirty="0"/>
              <a:t>  L2      			; no</a:t>
            </a:r>
          </a:p>
          <a:p>
            <a:pPr eaLnBrk="1" hangingPunct="1"/>
            <a:r>
              <a:rPr lang="en-US" altLang="ko-KR" sz="2000" dirty="0"/>
              <a:t>    </a:t>
            </a:r>
            <a:r>
              <a:rPr lang="en-US" altLang="ko-KR" sz="2000" dirty="0" err="1"/>
              <a:t>cmp</a:t>
            </a:r>
            <a:r>
              <a:rPr lang="en-US" altLang="ko-KR" sz="2000" dirty="0"/>
              <a:t>  dl,0    			; yes: end of string2?</a:t>
            </a:r>
          </a:p>
          <a:p>
            <a:pPr eaLnBrk="1" hangingPunct="1"/>
            <a:r>
              <a:rPr lang="en-US" altLang="ko-KR" sz="2000" dirty="0"/>
              <a:t>    </a:t>
            </a:r>
            <a:r>
              <a:rPr lang="en-US" altLang="ko-KR" sz="2000" dirty="0" err="1"/>
              <a:t>jne</a:t>
            </a:r>
            <a:r>
              <a:rPr lang="en-US" altLang="ko-KR" sz="2000" dirty="0"/>
              <a:t>  L2      			; no</a:t>
            </a:r>
          </a:p>
          <a:p>
            <a:pPr eaLnBrk="1" hangingPunct="1"/>
            <a:r>
              <a:rPr lang="en-US" altLang="ko-KR" sz="2000" dirty="0"/>
              <a:t>    </a:t>
            </a:r>
            <a:r>
              <a:rPr lang="en-US" altLang="ko-KR" sz="2000" dirty="0" err="1"/>
              <a:t>jmp</a:t>
            </a:r>
            <a:r>
              <a:rPr lang="en-US" altLang="ko-KR" sz="2000" dirty="0"/>
              <a:t>  L3      			; yes, exit with ZF = 1</a:t>
            </a:r>
          </a:p>
        </p:txBody>
      </p:sp>
    </p:spTree>
    <p:extLst>
      <p:ext uri="{BB962C8B-B14F-4D97-AF65-F5344CB8AC3E}">
        <p14:creationId xmlns:p14="http://schemas.microsoft.com/office/powerpoint/2010/main" val="304968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pPr>
              <a:defRPr/>
            </a:pPr>
            <a:r>
              <a:rPr lang="en-US" altLang="ko-KR"/>
              <a:t>CS9-</a:t>
            </a:r>
            <a:fld id="{271A60F9-9956-41C5-86F0-15A6FB46FEA7}" type="slidenum">
              <a:rPr lang="en-US" altLang="ko-KR"/>
              <a:pPr>
                <a:defRPr/>
              </a:pPr>
              <a:t>24</a:t>
            </a:fld>
            <a:endParaRPr lang="en-US" altLang="ko-KR"/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mtClean="0"/>
              <a:t>Str_compare Procedure</a:t>
            </a:r>
          </a:p>
        </p:txBody>
      </p:sp>
      <p:sp>
        <p:nvSpPr>
          <p:cNvPr id="25604" name="Text Box 3"/>
          <p:cNvSpPr txBox="1">
            <a:spLocks noChangeArrowheads="1"/>
          </p:cNvSpPr>
          <p:nvPr/>
        </p:nvSpPr>
        <p:spPr bwMode="auto">
          <a:xfrm>
            <a:off x="395288" y="1504677"/>
            <a:ext cx="8280400" cy="329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sz="2000" dirty="0"/>
              <a:t>L2: </a:t>
            </a:r>
            <a:r>
              <a:rPr lang="en-US" altLang="ko-KR" sz="2000" dirty="0" err="1"/>
              <a:t>inc</a:t>
            </a:r>
            <a:r>
              <a:rPr lang="en-US" altLang="ko-KR" sz="2000" dirty="0"/>
              <a:t>  </a:t>
            </a:r>
            <a:r>
              <a:rPr lang="en-US" altLang="ko-KR" sz="2000" dirty="0" err="1"/>
              <a:t>esi</a:t>
            </a:r>
            <a:r>
              <a:rPr lang="en-US" altLang="ko-KR" sz="2000" dirty="0"/>
              <a:t>      			; point to next</a:t>
            </a:r>
          </a:p>
          <a:p>
            <a:pPr eaLnBrk="1" hangingPunct="1"/>
            <a:r>
              <a:rPr lang="en-US" altLang="ko-KR" sz="2000" dirty="0"/>
              <a:t>      </a:t>
            </a:r>
            <a:r>
              <a:rPr lang="en-US" altLang="ko-KR" sz="2000" dirty="0" err="1"/>
              <a:t>inc</a:t>
            </a:r>
            <a:r>
              <a:rPr lang="en-US" altLang="ko-KR" sz="2000" dirty="0"/>
              <a:t>  </a:t>
            </a:r>
            <a:r>
              <a:rPr lang="en-US" altLang="ko-KR" sz="2000" dirty="0" err="1"/>
              <a:t>edi</a:t>
            </a:r>
            <a:endParaRPr lang="en-US" altLang="ko-KR" sz="2000" dirty="0"/>
          </a:p>
          <a:p>
            <a:pPr eaLnBrk="1" hangingPunct="1"/>
            <a:r>
              <a:rPr lang="en-US" altLang="ko-KR" sz="2000" dirty="0"/>
              <a:t>      </a:t>
            </a:r>
            <a:r>
              <a:rPr lang="en-US" altLang="ko-KR" sz="2000" dirty="0" err="1"/>
              <a:t>cmp</a:t>
            </a:r>
            <a:r>
              <a:rPr lang="en-US" altLang="ko-KR" sz="2000" dirty="0"/>
              <a:t>  </a:t>
            </a:r>
            <a:r>
              <a:rPr lang="en-US" altLang="ko-KR" sz="2000" dirty="0" err="1"/>
              <a:t>al,dl</a:t>
            </a:r>
            <a:r>
              <a:rPr lang="en-US" altLang="ko-KR" sz="2000" dirty="0"/>
              <a:t>   			; chars equal?</a:t>
            </a:r>
          </a:p>
          <a:p>
            <a:pPr eaLnBrk="1" hangingPunct="1"/>
            <a:r>
              <a:rPr lang="en-US" altLang="ko-KR" sz="2000" dirty="0"/>
              <a:t>      je   L1      			; yes: continue loop</a:t>
            </a:r>
          </a:p>
          <a:p>
            <a:pPr eaLnBrk="1" hangingPunct="1"/>
            <a:r>
              <a:rPr lang="en-US" altLang="ko-KR" sz="2000" dirty="0"/>
              <a:t>                 			; no: exit with flags set</a:t>
            </a:r>
          </a:p>
          <a:p>
            <a:pPr eaLnBrk="1" hangingPunct="1"/>
            <a:r>
              <a:rPr lang="en-US" altLang="ko-KR" sz="2000" dirty="0"/>
              <a:t>L3: ret</a:t>
            </a:r>
          </a:p>
          <a:p>
            <a:pPr eaLnBrk="1" hangingPunct="1"/>
            <a:r>
              <a:rPr lang="en-US" altLang="ko-KR" sz="2000" dirty="0" err="1"/>
              <a:t>Str_compare</a:t>
            </a:r>
            <a:r>
              <a:rPr lang="en-US" altLang="ko-KR" sz="2000" dirty="0"/>
              <a:t> ENDP</a:t>
            </a:r>
          </a:p>
          <a:p>
            <a:pPr eaLnBrk="1" hangingPunct="1"/>
            <a:endParaRPr lang="en-US" altLang="ko-KR" sz="2000" dirty="0"/>
          </a:p>
          <a:p>
            <a:pPr eaLnBrk="1" hangingPunct="1"/>
            <a:r>
              <a:rPr lang="en-US" altLang="ko-KR" sz="2000" dirty="0"/>
              <a:t>END main</a:t>
            </a:r>
          </a:p>
          <a:p>
            <a:pPr eaLnBrk="1" hangingPunct="1">
              <a:spcBef>
                <a:spcPct val="50000"/>
              </a:spcBef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404057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pPr>
              <a:defRPr/>
            </a:pPr>
            <a:r>
              <a:rPr lang="en-US" altLang="ko-KR"/>
              <a:t>CS9-</a:t>
            </a:r>
            <a:fld id="{E8CA3F7E-E638-4763-A199-DC7207F42440}" type="slidenum">
              <a:rPr lang="en-US" altLang="ko-KR"/>
              <a:pPr>
                <a:defRPr/>
              </a:pPr>
              <a:t>25</a:t>
            </a:fld>
            <a:endParaRPr lang="en-US" altLang="ko-KR"/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mtClean="0"/>
              <a:t>Str_length Procedure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2648" y="1412776"/>
            <a:ext cx="8153400" cy="5257800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US" altLang="ko-KR" b="1" dirty="0" err="1" smtClean="0">
                <a:solidFill>
                  <a:srgbClr val="002060"/>
                </a:solidFill>
              </a:rPr>
              <a:t>Str_length</a:t>
            </a:r>
            <a:r>
              <a:rPr lang="en-US" altLang="ko-KR" dirty="0" smtClean="0"/>
              <a:t> returns the </a:t>
            </a:r>
            <a:r>
              <a:rPr lang="en-US" altLang="ko-KR" u="sng" dirty="0" smtClean="0"/>
              <a:t>length of a string</a:t>
            </a:r>
            <a:r>
              <a:rPr lang="en-US" altLang="ko-KR" dirty="0" smtClean="0"/>
              <a:t> in the AX register</a:t>
            </a:r>
          </a:p>
          <a:p>
            <a:pPr lvl="1" eaLnBrk="1" hangingPunct="1"/>
            <a:r>
              <a:rPr lang="en-US" altLang="ko-KR" dirty="0" smtClean="0"/>
              <a:t>Format</a:t>
            </a:r>
          </a:p>
          <a:p>
            <a:pPr lvl="1" eaLnBrk="1" hangingPunct="1">
              <a:buFont typeface="Wingdings 2" pitchFamily="18" charset="2"/>
              <a:buNone/>
            </a:pPr>
            <a:r>
              <a:rPr lang="en-US" altLang="ko-KR" dirty="0" smtClean="0"/>
              <a:t>	INVOKE </a:t>
            </a:r>
            <a:r>
              <a:rPr lang="en-US" altLang="ko-KR" dirty="0" err="1" smtClean="0"/>
              <a:t>Str_length</a:t>
            </a:r>
            <a:r>
              <a:rPr lang="en-US" altLang="ko-KR" dirty="0" smtClean="0"/>
              <a:t>, ADDR </a:t>
            </a:r>
            <a:r>
              <a:rPr lang="en-US" altLang="ko-KR" dirty="0" err="1" smtClean="0"/>
              <a:t>myString</a:t>
            </a:r>
            <a:endParaRPr lang="en-US" altLang="ko-KR" dirty="0" smtClean="0"/>
          </a:p>
          <a:p>
            <a:pPr lvl="1" eaLnBrk="1" hangingPunct="1"/>
            <a:r>
              <a:rPr lang="en-US" altLang="ko-KR" dirty="0" smtClean="0"/>
              <a:t>Implementation</a:t>
            </a:r>
          </a:p>
          <a:p>
            <a:pPr lvl="1" eaLnBrk="1" hangingPunct="1">
              <a:buFont typeface="Wingdings 2" pitchFamily="18" charset="2"/>
              <a:buNone/>
            </a:pPr>
            <a:r>
              <a:rPr lang="en-US" altLang="ko-KR" sz="2100" dirty="0" err="1" smtClean="0"/>
              <a:t>Str_length</a:t>
            </a:r>
            <a:r>
              <a:rPr lang="en-US" altLang="ko-KR" sz="2100" dirty="0" smtClean="0"/>
              <a:t> PROC USES </a:t>
            </a:r>
            <a:r>
              <a:rPr lang="en-US" altLang="ko-KR" sz="2100" dirty="0" err="1" smtClean="0"/>
              <a:t>edi</a:t>
            </a:r>
            <a:r>
              <a:rPr lang="en-US" altLang="ko-KR" sz="2100" dirty="0" smtClean="0"/>
              <a:t>,</a:t>
            </a:r>
          </a:p>
          <a:p>
            <a:pPr lvl="1" eaLnBrk="1" hangingPunct="1">
              <a:buFont typeface="Wingdings 2" pitchFamily="18" charset="2"/>
              <a:buNone/>
            </a:pPr>
            <a:r>
              <a:rPr lang="en-US" altLang="ko-KR" sz="2100" dirty="0" smtClean="0"/>
              <a:t>	</a:t>
            </a:r>
            <a:r>
              <a:rPr lang="en-US" altLang="ko-KR" sz="2100" dirty="0" err="1" smtClean="0"/>
              <a:t>pString</a:t>
            </a:r>
            <a:r>
              <a:rPr lang="en-US" altLang="ko-KR" sz="2100" dirty="0" smtClean="0"/>
              <a:t> : PTR BYTE		;pointer to string</a:t>
            </a:r>
          </a:p>
          <a:p>
            <a:pPr lvl="1" eaLnBrk="1" hangingPunct="1">
              <a:buFont typeface="Wingdings 2" pitchFamily="18" charset="2"/>
              <a:buNone/>
            </a:pPr>
            <a:r>
              <a:rPr lang="en-US" altLang="ko-KR" sz="2100" dirty="0" smtClean="0"/>
              <a:t>	</a:t>
            </a:r>
            <a:r>
              <a:rPr lang="en-US" altLang="ko-KR" sz="2100" dirty="0" err="1" smtClean="0"/>
              <a:t>mov</a:t>
            </a:r>
            <a:r>
              <a:rPr lang="en-US" altLang="ko-KR" sz="2100" dirty="0" smtClean="0"/>
              <a:t> </a:t>
            </a:r>
            <a:r>
              <a:rPr lang="en-US" altLang="ko-KR" sz="2100" dirty="0" err="1" smtClean="0"/>
              <a:t>edi</a:t>
            </a:r>
            <a:r>
              <a:rPr lang="en-US" altLang="ko-KR" sz="2100" dirty="0" smtClean="0"/>
              <a:t>, </a:t>
            </a:r>
            <a:r>
              <a:rPr lang="en-US" altLang="ko-KR" sz="2100" dirty="0" err="1" smtClean="0"/>
              <a:t>pString</a:t>
            </a:r>
            <a:endParaRPr lang="en-US" altLang="ko-KR" sz="2100" dirty="0" smtClean="0"/>
          </a:p>
          <a:p>
            <a:pPr lvl="1" eaLnBrk="1" hangingPunct="1">
              <a:buFont typeface="Wingdings 2" pitchFamily="18" charset="2"/>
              <a:buNone/>
            </a:pPr>
            <a:r>
              <a:rPr lang="en-US" altLang="ko-KR" sz="2100" dirty="0" smtClean="0"/>
              <a:t>	</a:t>
            </a:r>
            <a:r>
              <a:rPr lang="en-US" altLang="ko-KR" sz="2100" dirty="0" err="1" smtClean="0"/>
              <a:t>mov</a:t>
            </a:r>
            <a:r>
              <a:rPr lang="en-US" altLang="ko-KR" sz="2100" dirty="0" smtClean="0"/>
              <a:t> eax,0			;character count</a:t>
            </a:r>
          </a:p>
          <a:p>
            <a:pPr lvl="1" eaLnBrk="1" hangingPunct="1">
              <a:buFont typeface="Wingdings 2" pitchFamily="18" charset="2"/>
              <a:buNone/>
            </a:pPr>
            <a:r>
              <a:rPr lang="en-US" altLang="ko-KR" sz="2100" dirty="0" smtClean="0"/>
              <a:t>L1: </a:t>
            </a:r>
            <a:r>
              <a:rPr lang="en-US" altLang="ko-KR" sz="2100" dirty="0" err="1" smtClean="0"/>
              <a:t>cmp</a:t>
            </a:r>
            <a:r>
              <a:rPr lang="en-US" altLang="ko-KR" sz="2100" dirty="0" smtClean="0"/>
              <a:t> byte </a:t>
            </a:r>
            <a:r>
              <a:rPr lang="en-US" altLang="ko-KR" sz="2100" dirty="0" err="1" smtClean="0"/>
              <a:t>ptr</a:t>
            </a:r>
            <a:r>
              <a:rPr lang="en-US" altLang="ko-KR" sz="2100" dirty="0" smtClean="0"/>
              <a:t> [</a:t>
            </a:r>
            <a:r>
              <a:rPr lang="en-US" altLang="ko-KR" sz="2100" dirty="0" err="1" smtClean="0"/>
              <a:t>edi</a:t>
            </a:r>
            <a:r>
              <a:rPr lang="en-US" altLang="ko-KR" sz="2100" dirty="0" smtClean="0"/>
              <a:t>],0		;end of string?</a:t>
            </a:r>
          </a:p>
          <a:p>
            <a:pPr lvl="1" eaLnBrk="1" hangingPunct="1">
              <a:buFont typeface="Wingdings 2" pitchFamily="18" charset="2"/>
              <a:buNone/>
            </a:pPr>
            <a:r>
              <a:rPr lang="en-US" altLang="ko-KR" sz="2100" dirty="0" smtClean="0"/>
              <a:t>	je L2				;yes: quit</a:t>
            </a:r>
          </a:p>
          <a:p>
            <a:pPr lvl="1" eaLnBrk="1" hangingPunct="1">
              <a:buFont typeface="Wingdings 2" pitchFamily="18" charset="2"/>
              <a:buNone/>
            </a:pPr>
            <a:r>
              <a:rPr lang="en-US" altLang="ko-KR" sz="2100" dirty="0" smtClean="0"/>
              <a:t>	</a:t>
            </a:r>
            <a:r>
              <a:rPr lang="en-US" altLang="ko-KR" sz="2100" dirty="0" err="1" smtClean="0"/>
              <a:t>inc</a:t>
            </a:r>
            <a:r>
              <a:rPr lang="en-US" altLang="ko-KR" sz="2100" dirty="0" smtClean="0"/>
              <a:t> </a:t>
            </a:r>
            <a:r>
              <a:rPr lang="en-US" altLang="ko-KR" sz="2100" dirty="0" err="1" smtClean="0"/>
              <a:t>edi</a:t>
            </a:r>
            <a:r>
              <a:rPr lang="en-US" altLang="ko-KR" sz="2100" dirty="0" smtClean="0"/>
              <a:t>				;no: point to next</a:t>
            </a:r>
          </a:p>
          <a:p>
            <a:pPr lvl="1" eaLnBrk="1" hangingPunct="1">
              <a:buFont typeface="Wingdings 2" pitchFamily="18" charset="2"/>
              <a:buNone/>
            </a:pPr>
            <a:r>
              <a:rPr lang="en-US" altLang="ko-KR" sz="2100" dirty="0" smtClean="0"/>
              <a:t>	</a:t>
            </a:r>
            <a:r>
              <a:rPr lang="en-US" altLang="ko-KR" sz="2100" dirty="0" err="1" smtClean="0"/>
              <a:t>inc</a:t>
            </a:r>
            <a:r>
              <a:rPr lang="en-US" altLang="ko-KR" sz="2100" dirty="0" smtClean="0"/>
              <a:t> </a:t>
            </a:r>
            <a:r>
              <a:rPr lang="en-US" altLang="ko-KR" sz="2100" dirty="0" err="1" smtClean="0"/>
              <a:t>eax</a:t>
            </a:r>
            <a:r>
              <a:rPr lang="en-US" altLang="ko-KR" sz="2100" dirty="0" smtClean="0"/>
              <a:t>				;add 1 to count</a:t>
            </a:r>
          </a:p>
          <a:p>
            <a:pPr lvl="1" eaLnBrk="1" hangingPunct="1">
              <a:buFont typeface="Wingdings 2" pitchFamily="18" charset="2"/>
              <a:buNone/>
            </a:pPr>
            <a:r>
              <a:rPr lang="en-US" altLang="ko-KR" sz="2100" dirty="0" smtClean="0"/>
              <a:t>	</a:t>
            </a:r>
            <a:r>
              <a:rPr lang="en-US" altLang="ko-KR" sz="2100" dirty="0" err="1" smtClean="0"/>
              <a:t>jmp</a:t>
            </a:r>
            <a:r>
              <a:rPr lang="en-US" altLang="ko-KR" sz="2100" dirty="0" smtClean="0"/>
              <a:t> L1</a:t>
            </a:r>
          </a:p>
          <a:p>
            <a:pPr lvl="1" eaLnBrk="1" hangingPunct="1">
              <a:buFont typeface="Wingdings 2" pitchFamily="18" charset="2"/>
              <a:buNone/>
            </a:pPr>
            <a:r>
              <a:rPr lang="en-US" altLang="ko-KR" sz="2100" dirty="0" smtClean="0"/>
              <a:t>L2: ret</a:t>
            </a:r>
          </a:p>
          <a:p>
            <a:pPr lvl="1" eaLnBrk="1" hangingPunct="1">
              <a:buFont typeface="Wingdings 2" pitchFamily="18" charset="2"/>
              <a:buNone/>
            </a:pPr>
            <a:r>
              <a:rPr lang="en-US" altLang="ko-KR" sz="2100" dirty="0" err="1" smtClean="0"/>
              <a:t>Str_length</a:t>
            </a:r>
            <a:r>
              <a:rPr lang="en-US" altLang="ko-KR" sz="2100" dirty="0" smtClean="0"/>
              <a:t> ENDP</a:t>
            </a:r>
          </a:p>
        </p:txBody>
      </p:sp>
    </p:spTree>
    <p:extLst>
      <p:ext uri="{BB962C8B-B14F-4D97-AF65-F5344CB8AC3E}">
        <p14:creationId xmlns:p14="http://schemas.microsoft.com/office/powerpoint/2010/main" val="3442487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pPr>
              <a:defRPr/>
            </a:pPr>
            <a:r>
              <a:rPr lang="en-US" altLang="ko-KR"/>
              <a:t>CS9-</a:t>
            </a:r>
            <a:fld id="{128FFF52-EC56-4261-A451-8C5DEA65A460}" type="slidenum">
              <a:rPr lang="en-US" altLang="ko-KR"/>
              <a:pPr>
                <a:defRPr/>
              </a:pPr>
              <a:t>26</a:t>
            </a:fld>
            <a:endParaRPr lang="en-US" altLang="ko-KR"/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mtClean="0"/>
              <a:t>Str_copy Procedure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2648" y="1484784"/>
            <a:ext cx="8153400" cy="52578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ko-KR" sz="2000" b="1" dirty="0" err="1" smtClean="0">
                <a:solidFill>
                  <a:srgbClr val="002060"/>
                </a:solidFill>
              </a:rPr>
              <a:t>Str_copy</a:t>
            </a:r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en-US" altLang="ko-KR" sz="2000" dirty="0" smtClean="0"/>
              <a:t>procedure </a:t>
            </a:r>
            <a:r>
              <a:rPr lang="en-US" altLang="ko-KR" sz="2000" u="sng" dirty="0" smtClean="0"/>
              <a:t>copies a null-terminated string</a:t>
            </a:r>
            <a:r>
              <a:rPr lang="en-US" altLang="ko-KR" sz="2000" dirty="0" smtClean="0"/>
              <a:t> from a source location to a destination location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1800" dirty="0" smtClean="0"/>
              <a:t>Format</a:t>
            </a:r>
          </a:p>
          <a:p>
            <a:pPr lvl="1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altLang="ko-KR" sz="1800" dirty="0" smtClean="0"/>
              <a:t>	INVOKE </a:t>
            </a:r>
            <a:r>
              <a:rPr lang="en-US" altLang="ko-KR" sz="1800" dirty="0" err="1" smtClean="0"/>
              <a:t>Str_copy</a:t>
            </a:r>
            <a:r>
              <a:rPr lang="en-US" altLang="ko-KR" sz="1800" dirty="0" smtClean="0"/>
              <a:t>, ADDR source, ADDR target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000" dirty="0" smtClean="0"/>
              <a:t>No values are returned by the procedure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000" dirty="0" smtClean="0"/>
              <a:t>Target string must contain enough space to hold a copy of the source string</a:t>
            </a:r>
          </a:p>
          <a:p>
            <a:pPr lvl="1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altLang="ko-KR" sz="1800" dirty="0" err="1" smtClean="0"/>
              <a:t>Str_copy</a:t>
            </a:r>
            <a:r>
              <a:rPr lang="en-US" altLang="ko-KR" sz="1800" dirty="0" smtClean="0"/>
              <a:t> PROC USES </a:t>
            </a:r>
            <a:r>
              <a:rPr lang="en-US" altLang="ko-KR" sz="1800" dirty="0" err="1" smtClean="0"/>
              <a:t>eax</a:t>
            </a:r>
            <a:r>
              <a:rPr lang="en-US" altLang="ko-KR" sz="1800" dirty="0" smtClean="0"/>
              <a:t> </a:t>
            </a:r>
            <a:r>
              <a:rPr lang="en-US" altLang="ko-KR" sz="1800" dirty="0" err="1" smtClean="0"/>
              <a:t>ecx</a:t>
            </a:r>
            <a:r>
              <a:rPr lang="en-US" altLang="ko-KR" sz="1800" dirty="0" smtClean="0"/>
              <a:t> </a:t>
            </a:r>
            <a:r>
              <a:rPr lang="en-US" altLang="ko-KR" sz="1800" dirty="0" err="1" smtClean="0"/>
              <a:t>esi</a:t>
            </a:r>
            <a:r>
              <a:rPr lang="en-US" altLang="ko-KR" sz="1800" dirty="0" smtClean="0"/>
              <a:t> </a:t>
            </a:r>
            <a:r>
              <a:rPr lang="en-US" altLang="ko-KR" sz="1800" dirty="0" err="1" smtClean="0"/>
              <a:t>edi</a:t>
            </a:r>
            <a:r>
              <a:rPr lang="en-US" altLang="ko-KR" sz="1800" dirty="0" smtClean="0"/>
              <a:t>,</a:t>
            </a:r>
          </a:p>
          <a:p>
            <a:pPr lvl="1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altLang="ko-KR" sz="1800" dirty="0" smtClean="0"/>
              <a:t>	source: PTR BYTE</a:t>
            </a:r>
          </a:p>
          <a:p>
            <a:pPr lvl="1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altLang="ko-KR" sz="1800" dirty="0" smtClean="0"/>
              <a:t>	target: PTR BYTE</a:t>
            </a:r>
          </a:p>
          <a:p>
            <a:pPr lvl="1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altLang="ko-KR" sz="1800" dirty="0" smtClean="0"/>
              <a:t>INVOKE </a:t>
            </a:r>
            <a:r>
              <a:rPr lang="en-US" altLang="ko-KR" sz="1800" dirty="0" err="1" smtClean="0"/>
              <a:t>Str_length</a:t>
            </a:r>
            <a:r>
              <a:rPr lang="en-US" altLang="ko-KR" sz="1800" dirty="0" smtClean="0"/>
              <a:t>, source</a:t>
            </a:r>
          </a:p>
          <a:p>
            <a:pPr lvl="1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altLang="ko-KR" sz="1800" dirty="0" err="1" smtClean="0"/>
              <a:t>Mov</a:t>
            </a:r>
            <a:r>
              <a:rPr lang="en-US" altLang="ko-KR" sz="1800" dirty="0" smtClean="0"/>
              <a:t> </a:t>
            </a:r>
            <a:r>
              <a:rPr lang="en-US" altLang="ko-KR" sz="1800" dirty="0" err="1" smtClean="0"/>
              <a:t>ecx,eax</a:t>
            </a:r>
            <a:endParaRPr lang="en-US" altLang="ko-KR" sz="1800" dirty="0" smtClean="0"/>
          </a:p>
          <a:p>
            <a:pPr lvl="1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altLang="ko-KR" sz="1800" dirty="0" err="1" smtClean="0"/>
              <a:t>Inc</a:t>
            </a:r>
            <a:r>
              <a:rPr lang="en-US" altLang="ko-KR" sz="1800" dirty="0" smtClean="0"/>
              <a:t> </a:t>
            </a:r>
            <a:r>
              <a:rPr lang="en-US" altLang="ko-KR" sz="1800" dirty="0" err="1" smtClean="0"/>
              <a:t>ecx</a:t>
            </a:r>
            <a:endParaRPr lang="en-US" altLang="ko-KR" sz="1800" dirty="0" smtClean="0"/>
          </a:p>
          <a:p>
            <a:pPr lvl="1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altLang="ko-KR" sz="1800" dirty="0" err="1" smtClean="0"/>
              <a:t>Mov</a:t>
            </a:r>
            <a:r>
              <a:rPr lang="en-US" altLang="ko-KR" sz="1800" dirty="0" smtClean="0"/>
              <a:t> </a:t>
            </a:r>
            <a:r>
              <a:rPr lang="en-US" altLang="ko-KR" sz="1800" dirty="0" err="1" smtClean="0"/>
              <a:t>esi</a:t>
            </a:r>
            <a:r>
              <a:rPr lang="en-US" altLang="ko-KR" sz="1800" dirty="0" smtClean="0"/>
              <a:t>, source</a:t>
            </a:r>
          </a:p>
          <a:p>
            <a:pPr lvl="1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altLang="ko-KR" sz="1800" dirty="0" err="1" smtClean="0"/>
              <a:t>Mov</a:t>
            </a:r>
            <a:r>
              <a:rPr lang="en-US" altLang="ko-KR" sz="1800" dirty="0" smtClean="0"/>
              <a:t> </a:t>
            </a:r>
            <a:r>
              <a:rPr lang="en-US" altLang="ko-KR" sz="1800" dirty="0" err="1" smtClean="0"/>
              <a:t>edi</a:t>
            </a:r>
            <a:r>
              <a:rPr lang="en-US" altLang="ko-KR" sz="1800" dirty="0" smtClean="0"/>
              <a:t>, target</a:t>
            </a:r>
          </a:p>
          <a:p>
            <a:pPr lvl="1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altLang="ko-KR" sz="1800" dirty="0" err="1" smtClean="0"/>
              <a:t>cld</a:t>
            </a:r>
            <a:endParaRPr lang="en-US" altLang="ko-KR" sz="1800" dirty="0" smtClean="0"/>
          </a:p>
          <a:p>
            <a:pPr lvl="1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altLang="ko-KR" sz="1800" dirty="0" smtClean="0"/>
              <a:t>Rep </a:t>
            </a:r>
            <a:r>
              <a:rPr lang="en-US" altLang="ko-KR" sz="1800" dirty="0" err="1" smtClean="0"/>
              <a:t>movsb</a:t>
            </a:r>
            <a:endParaRPr lang="en-US" altLang="ko-KR" sz="1800" dirty="0" smtClean="0"/>
          </a:p>
          <a:p>
            <a:pPr lvl="1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altLang="ko-KR" sz="1800" dirty="0" smtClean="0"/>
              <a:t>Ret</a:t>
            </a:r>
          </a:p>
          <a:p>
            <a:pPr lvl="1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altLang="ko-KR" sz="1800" dirty="0" err="1" smtClean="0"/>
              <a:t>Str_copy</a:t>
            </a:r>
            <a:r>
              <a:rPr lang="en-US" altLang="ko-KR" sz="1800" dirty="0" smtClean="0"/>
              <a:t> ENDP</a:t>
            </a:r>
          </a:p>
          <a:p>
            <a:pPr lvl="1" eaLnBrk="1" hangingPunct="1">
              <a:lnSpc>
                <a:spcPct val="90000"/>
              </a:lnSpc>
            </a:pPr>
            <a:endParaRPr lang="en-US" altLang="ko-KR" sz="1800" dirty="0" smtClean="0"/>
          </a:p>
        </p:txBody>
      </p:sp>
    </p:spTree>
    <p:extLst>
      <p:ext uri="{BB962C8B-B14F-4D97-AF65-F5344CB8AC3E}">
        <p14:creationId xmlns:p14="http://schemas.microsoft.com/office/powerpoint/2010/main" val="144559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pPr>
              <a:defRPr/>
            </a:pPr>
            <a:r>
              <a:rPr lang="en-US" altLang="ko-KR"/>
              <a:t>CS9-</a:t>
            </a:r>
            <a:fld id="{05956442-6186-4673-8B61-1A9056B9A325}" type="slidenum">
              <a:rPr lang="en-US" altLang="ko-KR"/>
              <a:pPr>
                <a:defRPr/>
              </a:pPr>
              <a:t>27</a:t>
            </a:fld>
            <a:endParaRPr lang="en-US" altLang="ko-KR"/>
          </a:p>
        </p:txBody>
      </p:sp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mtClean="0"/>
              <a:t>Str_trim Procedure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pPr eaLnBrk="1" hangingPunct="1"/>
            <a:r>
              <a:rPr lang="en-US" altLang="ko-KR" b="1" dirty="0" err="1" smtClean="0">
                <a:solidFill>
                  <a:srgbClr val="002060"/>
                </a:solidFill>
              </a:rPr>
              <a:t>Str_trim</a:t>
            </a:r>
            <a:r>
              <a:rPr lang="en-US" altLang="ko-KR" b="1" dirty="0" smtClean="0"/>
              <a:t>:</a:t>
            </a:r>
            <a:r>
              <a:rPr lang="en-US" altLang="ko-KR" dirty="0" smtClean="0"/>
              <a:t> removes all occurrences of a selected trailing characters from a null-terminated string</a:t>
            </a:r>
          </a:p>
          <a:p>
            <a:pPr eaLnBrk="1" hangingPunct="1"/>
            <a:r>
              <a:rPr lang="en-US" altLang="ko-KR" dirty="0" smtClean="0"/>
              <a:t>List of possible cases(#as the trailing character)</a:t>
            </a:r>
          </a:p>
          <a:p>
            <a:pPr lvl="1" eaLnBrk="1" hangingPunct="1"/>
            <a:r>
              <a:rPr lang="en-US" altLang="ko-KR" dirty="0" smtClean="0"/>
              <a:t>The string is empty</a:t>
            </a:r>
          </a:p>
          <a:p>
            <a:pPr lvl="1" eaLnBrk="1" hangingPunct="1"/>
            <a:r>
              <a:rPr lang="en-US" altLang="ko-KR" dirty="0" smtClean="0"/>
              <a:t>The string contains other characters followed by one or more trailing characters, as in “hello##”</a:t>
            </a:r>
          </a:p>
          <a:p>
            <a:pPr lvl="1" eaLnBrk="1" hangingPunct="1"/>
            <a:r>
              <a:rPr lang="en-US" altLang="ko-KR" dirty="0" smtClean="0"/>
              <a:t>The string contains only one character, the trailing character, as in “#”</a:t>
            </a:r>
          </a:p>
          <a:p>
            <a:pPr lvl="1" eaLnBrk="1" hangingPunct="1"/>
            <a:r>
              <a:rPr lang="en-US" altLang="ko-KR" dirty="0" smtClean="0"/>
              <a:t>The string contains no trailing characters, as in “hello” or “h”</a:t>
            </a:r>
          </a:p>
          <a:p>
            <a:pPr lvl="1" eaLnBrk="1" hangingPunct="1"/>
            <a:r>
              <a:rPr lang="en-US" altLang="ko-KR" dirty="0" smtClean="0"/>
              <a:t>The string contains one or more trailing characters followed by one or more </a:t>
            </a:r>
            <a:r>
              <a:rPr lang="en-US" altLang="ko-KR" dirty="0" err="1" smtClean="0"/>
              <a:t>nontrailing</a:t>
            </a:r>
            <a:r>
              <a:rPr lang="en-US" altLang="ko-KR" dirty="0" smtClean="0"/>
              <a:t> characters, as in “#h” or “###hello”</a:t>
            </a:r>
          </a:p>
          <a:p>
            <a:pPr eaLnBrk="1" hangingPunct="1"/>
            <a:r>
              <a:rPr lang="en-US" altLang="ko-KR" dirty="0" smtClean="0"/>
              <a:t>Returns nothing</a:t>
            </a:r>
          </a:p>
        </p:txBody>
      </p:sp>
    </p:spTree>
    <p:extLst>
      <p:ext uri="{BB962C8B-B14F-4D97-AF65-F5344CB8AC3E}">
        <p14:creationId xmlns:p14="http://schemas.microsoft.com/office/powerpoint/2010/main" val="68283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pPr>
              <a:defRPr/>
            </a:pPr>
            <a:r>
              <a:rPr lang="en-US" altLang="ko-KR"/>
              <a:t>CS9-</a:t>
            </a:r>
            <a:fld id="{E561D0F5-D9A6-4468-AD0D-0FF658D77AAA}" type="slidenum">
              <a:rPr lang="en-US" altLang="ko-KR"/>
              <a:pPr>
                <a:defRPr/>
              </a:pPr>
              <a:t>28</a:t>
            </a:fld>
            <a:endParaRPr lang="en-US" altLang="ko-KR"/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mtClean="0"/>
              <a:t>Str_trim Procedure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2648" y="1484784"/>
            <a:ext cx="8153400" cy="5373216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ko-KR" sz="2000" b="1" dirty="0" smtClean="0"/>
              <a:t>Implementation</a:t>
            </a:r>
          </a:p>
          <a:p>
            <a:pPr lvl="1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altLang="ko-KR" sz="1800" dirty="0" err="1" smtClean="0"/>
              <a:t>Str_trim</a:t>
            </a:r>
            <a:r>
              <a:rPr lang="en-US" altLang="ko-KR" sz="1800" dirty="0" smtClean="0"/>
              <a:t> PROC USES </a:t>
            </a:r>
            <a:r>
              <a:rPr lang="en-US" altLang="ko-KR" sz="1800" dirty="0" err="1" smtClean="0"/>
              <a:t>eax</a:t>
            </a:r>
            <a:r>
              <a:rPr lang="en-US" altLang="ko-KR" sz="1800" dirty="0" smtClean="0"/>
              <a:t> </a:t>
            </a:r>
            <a:r>
              <a:rPr lang="en-US" altLang="ko-KR" sz="1800" dirty="0" err="1" smtClean="0"/>
              <a:t>ecx</a:t>
            </a:r>
            <a:r>
              <a:rPr lang="en-US" altLang="ko-KR" sz="1800" dirty="0" smtClean="0"/>
              <a:t> </a:t>
            </a:r>
            <a:r>
              <a:rPr lang="en-US" altLang="ko-KR" sz="1800" dirty="0" err="1" smtClean="0"/>
              <a:t>edi</a:t>
            </a:r>
            <a:endParaRPr lang="en-US" altLang="ko-KR" sz="1800" dirty="0" smtClean="0"/>
          </a:p>
          <a:p>
            <a:pPr lvl="1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altLang="ko-KR" sz="1800" dirty="0" smtClean="0"/>
              <a:t>	</a:t>
            </a:r>
            <a:r>
              <a:rPr lang="en-US" altLang="ko-KR" sz="1800" dirty="0" err="1" smtClean="0"/>
              <a:t>pString</a:t>
            </a:r>
            <a:r>
              <a:rPr lang="en-US" altLang="ko-KR" sz="1800" dirty="0" smtClean="0"/>
              <a:t>: PTR BYTE,</a:t>
            </a:r>
          </a:p>
          <a:p>
            <a:pPr lvl="1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altLang="ko-KR" sz="1800" dirty="0" smtClean="0"/>
              <a:t>	char: BYTE</a:t>
            </a:r>
          </a:p>
          <a:p>
            <a:pPr lvl="1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altLang="ko-KR" sz="1800" dirty="0" smtClean="0"/>
              <a:t>	</a:t>
            </a:r>
            <a:r>
              <a:rPr lang="en-US" altLang="ko-KR" sz="1800" dirty="0" err="1" smtClean="0"/>
              <a:t>mov</a:t>
            </a:r>
            <a:r>
              <a:rPr lang="en-US" altLang="ko-KR" sz="1800" dirty="0" smtClean="0"/>
              <a:t> </a:t>
            </a:r>
            <a:r>
              <a:rPr lang="en-US" altLang="ko-KR" sz="1800" dirty="0" err="1" smtClean="0"/>
              <a:t>edi,pString</a:t>
            </a:r>
            <a:endParaRPr lang="en-US" altLang="ko-KR" sz="1800" dirty="0" smtClean="0"/>
          </a:p>
          <a:p>
            <a:pPr lvl="1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altLang="ko-KR" sz="1800" dirty="0" smtClean="0"/>
              <a:t>	INVOKE </a:t>
            </a:r>
            <a:r>
              <a:rPr lang="en-US" altLang="ko-KR" sz="1800" dirty="0" err="1" smtClean="0"/>
              <a:t>Str_length</a:t>
            </a:r>
            <a:r>
              <a:rPr lang="en-US" altLang="ko-KR" sz="1800" dirty="0" smtClean="0"/>
              <a:t>, </a:t>
            </a:r>
            <a:r>
              <a:rPr lang="en-US" altLang="ko-KR" sz="1800" dirty="0" err="1" smtClean="0"/>
              <a:t>edi</a:t>
            </a:r>
            <a:r>
              <a:rPr lang="en-US" altLang="ko-KR" sz="1800" dirty="0" smtClean="0"/>
              <a:t>		;returns length in </a:t>
            </a:r>
            <a:r>
              <a:rPr lang="en-US" altLang="ko-KR" sz="1800" dirty="0" err="1" smtClean="0"/>
              <a:t>eax</a:t>
            </a:r>
            <a:endParaRPr lang="en-US" altLang="ko-KR" sz="1800" dirty="0" smtClean="0"/>
          </a:p>
          <a:p>
            <a:pPr lvl="1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altLang="ko-KR" sz="1800" dirty="0" smtClean="0"/>
              <a:t>	</a:t>
            </a:r>
            <a:r>
              <a:rPr lang="en-US" altLang="ko-KR" sz="1800" dirty="0" err="1" smtClean="0"/>
              <a:t>cmp</a:t>
            </a:r>
            <a:r>
              <a:rPr lang="en-US" altLang="ko-KR" sz="1800" dirty="0" smtClean="0"/>
              <a:t> eax,0				;zero-length string?</a:t>
            </a:r>
          </a:p>
          <a:p>
            <a:pPr lvl="1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altLang="ko-KR" sz="1800" dirty="0" smtClean="0"/>
              <a:t>	je L2				;yes: quit</a:t>
            </a:r>
          </a:p>
          <a:p>
            <a:pPr lvl="1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altLang="ko-KR" sz="1800" dirty="0" smtClean="0"/>
              <a:t>	</a:t>
            </a:r>
            <a:r>
              <a:rPr lang="en-US" altLang="ko-KR" sz="1800" dirty="0" err="1" smtClean="0"/>
              <a:t>mov</a:t>
            </a:r>
            <a:r>
              <a:rPr lang="en-US" altLang="ko-KR" sz="1800" dirty="0" smtClean="0"/>
              <a:t> </a:t>
            </a:r>
            <a:r>
              <a:rPr lang="en-US" altLang="ko-KR" sz="1800" dirty="0" err="1" smtClean="0"/>
              <a:t>ecx,eax</a:t>
            </a:r>
            <a:r>
              <a:rPr lang="en-US" altLang="ko-KR" sz="1800" dirty="0" smtClean="0"/>
              <a:t>			;no: counter=string length</a:t>
            </a:r>
          </a:p>
          <a:p>
            <a:pPr lvl="1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altLang="ko-KR" sz="1800" dirty="0" smtClean="0"/>
              <a:t>	</a:t>
            </a:r>
            <a:r>
              <a:rPr lang="en-US" altLang="ko-KR" sz="1800" dirty="0" err="1" smtClean="0"/>
              <a:t>dec</a:t>
            </a:r>
            <a:r>
              <a:rPr lang="en-US" altLang="ko-KR" sz="1800" dirty="0" smtClean="0"/>
              <a:t> </a:t>
            </a:r>
            <a:r>
              <a:rPr lang="en-US" altLang="ko-KR" sz="1800" dirty="0" err="1" smtClean="0"/>
              <a:t>eax</a:t>
            </a:r>
            <a:r>
              <a:rPr lang="en-US" altLang="ko-KR" sz="1800" dirty="0" smtClean="0"/>
              <a:t>				;</a:t>
            </a:r>
          </a:p>
          <a:p>
            <a:pPr lvl="1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altLang="ko-KR" sz="1800" dirty="0" smtClean="0"/>
              <a:t>	add </a:t>
            </a:r>
            <a:r>
              <a:rPr lang="en-US" altLang="ko-KR" sz="1800" dirty="0" err="1" smtClean="0"/>
              <a:t>edi</a:t>
            </a:r>
            <a:r>
              <a:rPr lang="en-US" altLang="ko-KR" sz="1800" dirty="0" smtClean="0"/>
              <a:t>, </a:t>
            </a:r>
            <a:r>
              <a:rPr lang="en-US" altLang="ko-KR" sz="1800" dirty="0" err="1" smtClean="0"/>
              <a:t>eax</a:t>
            </a:r>
            <a:r>
              <a:rPr lang="en-US" altLang="ko-KR" sz="1800" dirty="0" smtClean="0"/>
              <a:t>			;</a:t>
            </a:r>
            <a:r>
              <a:rPr lang="en-US" altLang="ko-KR" sz="1800" dirty="0" err="1" smtClean="0"/>
              <a:t>edi</a:t>
            </a:r>
            <a:r>
              <a:rPr lang="en-US" altLang="ko-KR" sz="1800" dirty="0" smtClean="0"/>
              <a:t> points to last char</a:t>
            </a:r>
          </a:p>
          <a:p>
            <a:pPr lvl="1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altLang="ko-KR" sz="1800" dirty="0" smtClean="0"/>
              <a:t>	</a:t>
            </a:r>
            <a:r>
              <a:rPr lang="en-US" altLang="ko-KR" sz="1800" dirty="0" err="1" smtClean="0"/>
              <a:t>mov</a:t>
            </a:r>
            <a:r>
              <a:rPr lang="en-US" altLang="ko-KR" sz="1800" dirty="0" smtClean="0"/>
              <a:t> al, char			;char to trim</a:t>
            </a:r>
          </a:p>
          <a:p>
            <a:pPr lvl="1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altLang="ko-KR" sz="1800" dirty="0" smtClean="0"/>
              <a:t>	</a:t>
            </a:r>
            <a:r>
              <a:rPr lang="en-US" altLang="ko-KR" sz="1800" dirty="0" err="1" smtClean="0"/>
              <a:t>std</a:t>
            </a:r>
            <a:r>
              <a:rPr lang="en-US" altLang="ko-KR" sz="1800" dirty="0" smtClean="0"/>
              <a:t>				;direction=reverse</a:t>
            </a:r>
          </a:p>
          <a:p>
            <a:pPr lvl="1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altLang="ko-KR" sz="1800" dirty="0" smtClean="0"/>
              <a:t>	</a:t>
            </a:r>
            <a:r>
              <a:rPr lang="en-US" altLang="ko-KR" sz="1800" dirty="0" err="1" smtClean="0"/>
              <a:t>repe</a:t>
            </a:r>
            <a:r>
              <a:rPr lang="en-US" altLang="ko-KR" sz="1800" dirty="0" smtClean="0"/>
              <a:t> </a:t>
            </a:r>
            <a:r>
              <a:rPr lang="en-US" altLang="ko-KR" sz="1800" dirty="0" err="1" smtClean="0"/>
              <a:t>scasb</a:t>
            </a:r>
            <a:r>
              <a:rPr lang="en-US" altLang="ko-KR" sz="1800" dirty="0" smtClean="0"/>
              <a:t>				;skip past trim character</a:t>
            </a:r>
          </a:p>
          <a:p>
            <a:pPr lvl="1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altLang="ko-KR" sz="1800" dirty="0" smtClean="0"/>
              <a:t>	</a:t>
            </a:r>
            <a:r>
              <a:rPr lang="en-US" altLang="ko-KR" sz="1800" dirty="0" err="1" smtClean="0"/>
              <a:t>jne</a:t>
            </a:r>
            <a:r>
              <a:rPr lang="en-US" altLang="ko-KR" sz="1800" dirty="0" smtClean="0"/>
              <a:t> L1				;removed first character?</a:t>
            </a:r>
          </a:p>
          <a:p>
            <a:pPr lvl="1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altLang="ko-KR" sz="1800" dirty="0" smtClean="0"/>
              <a:t>	</a:t>
            </a:r>
            <a:r>
              <a:rPr lang="en-US" altLang="ko-KR" sz="1800" dirty="0" err="1" smtClean="0"/>
              <a:t>dec</a:t>
            </a:r>
            <a:r>
              <a:rPr lang="en-US" altLang="ko-KR" sz="1800" dirty="0" smtClean="0"/>
              <a:t> </a:t>
            </a:r>
            <a:r>
              <a:rPr lang="en-US" altLang="ko-KR" sz="1800" dirty="0" err="1" smtClean="0"/>
              <a:t>edi</a:t>
            </a:r>
            <a:r>
              <a:rPr lang="en-US" altLang="ko-KR" sz="1800" dirty="0" smtClean="0"/>
              <a:t>				;adjust </a:t>
            </a:r>
            <a:r>
              <a:rPr lang="en-US" altLang="ko-KR" sz="1800" dirty="0" err="1" smtClean="0"/>
              <a:t>edi</a:t>
            </a:r>
            <a:r>
              <a:rPr lang="en-US" altLang="ko-KR" sz="1800" dirty="0" smtClean="0"/>
              <a:t>: </a:t>
            </a:r>
            <a:r>
              <a:rPr lang="en-US" altLang="ko-KR" sz="1800" dirty="0" err="1" smtClean="0"/>
              <a:t>zf</a:t>
            </a:r>
            <a:r>
              <a:rPr lang="en-US" altLang="ko-KR" sz="1800" dirty="0" smtClean="0"/>
              <a:t>=1&amp;&amp; </a:t>
            </a:r>
            <a:r>
              <a:rPr lang="en-US" altLang="ko-KR" sz="1800" dirty="0" err="1" smtClean="0"/>
              <a:t>ecx</a:t>
            </a:r>
            <a:r>
              <a:rPr lang="en-US" altLang="ko-KR" sz="1800" dirty="0" smtClean="0"/>
              <a:t>=0</a:t>
            </a:r>
          </a:p>
          <a:p>
            <a:pPr lvl="1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altLang="ko-KR" sz="1800" dirty="0" smtClean="0"/>
              <a:t>L1: </a:t>
            </a:r>
            <a:r>
              <a:rPr lang="en-US" altLang="ko-KR" sz="1800" dirty="0" err="1" smtClean="0"/>
              <a:t>mov</a:t>
            </a:r>
            <a:r>
              <a:rPr lang="en-US" altLang="ko-KR" sz="1800" dirty="0" smtClean="0"/>
              <a:t> BYTE PTR [edi+2], 0		;insert null byte</a:t>
            </a:r>
          </a:p>
          <a:p>
            <a:pPr lvl="1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altLang="ko-KR" sz="1800" dirty="0" smtClean="0"/>
              <a:t>L2: ret</a:t>
            </a:r>
          </a:p>
          <a:p>
            <a:pPr lvl="1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altLang="ko-KR" sz="1800" dirty="0" err="1" smtClean="0"/>
              <a:t>Str_trim</a:t>
            </a:r>
            <a:r>
              <a:rPr lang="en-US" altLang="ko-KR" sz="1800" dirty="0" smtClean="0"/>
              <a:t> ENDP</a:t>
            </a:r>
          </a:p>
        </p:txBody>
      </p:sp>
    </p:spTree>
    <p:extLst>
      <p:ext uri="{BB962C8B-B14F-4D97-AF65-F5344CB8AC3E}">
        <p14:creationId xmlns:p14="http://schemas.microsoft.com/office/powerpoint/2010/main" val="4129232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pPr>
              <a:defRPr/>
            </a:pPr>
            <a:r>
              <a:rPr lang="en-US" altLang="ko-KR"/>
              <a:t>CS9-</a:t>
            </a:r>
            <a:fld id="{C98EB135-C75D-4A5E-B19A-CF12E9DDA863}" type="slidenum">
              <a:rPr lang="en-US" altLang="ko-KR"/>
              <a:pPr>
                <a:defRPr/>
              </a:pPr>
              <a:t>29</a:t>
            </a:fld>
            <a:endParaRPr lang="en-US" altLang="ko-KR"/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mtClean="0"/>
              <a:t>Str_ucase Procedure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2648" y="1600200"/>
            <a:ext cx="8153400" cy="5141168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ko-KR" sz="2000" b="1" dirty="0" err="1" smtClean="0">
                <a:solidFill>
                  <a:srgbClr val="002060"/>
                </a:solidFill>
              </a:rPr>
              <a:t>Str_ucase</a:t>
            </a:r>
            <a:r>
              <a:rPr lang="en-US" altLang="ko-KR" sz="2000" b="1" dirty="0" smtClean="0"/>
              <a:t>:</a:t>
            </a:r>
            <a:r>
              <a:rPr lang="en-US" altLang="ko-KR" sz="2000" dirty="0" smtClean="0"/>
              <a:t> converts a string to all uppercase characters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ko-KR" sz="2000" dirty="0" smtClean="0"/>
              <a:t>No value is returned by the procedure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ko-KR" sz="2000" dirty="0" smtClean="0"/>
              <a:t>Format</a:t>
            </a:r>
          </a:p>
          <a:p>
            <a:pPr lvl="1"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US" altLang="ko-KR" sz="1800" dirty="0" smtClean="0"/>
              <a:t>INVOKE </a:t>
            </a:r>
            <a:r>
              <a:rPr lang="en-US" altLang="ko-KR" sz="1800" dirty="0" err="1" smtClean="0"/>
              <a:t>Str_ucase</a:t>
            </a:r>
            <a:r>
              <a:rPr lang="en-US" altLang="ko-KR" sz="1800" dirty="0" smtClean="0"/>
              <a:t>, ADDR </a:t>
            </a:r>
            <a:r>
              <a:rPr lang="en-US" altLang="ko-KR" sz="1800" dirty="0" err="1" smtClean="0"/>
              <a:t>myString</a:t>
            </a:r>
            <a:endParaRPr lang="en-US" altLang="ko-KR" sz="1800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ko-KR" sz="2000" dirty="0" smtClean="0"/>
              <a:t>Implementation</a:t>
            </a:r>
          </a:p>
          <a:p>
            <a:pPr lvl="1"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US" altLang="ko-KR" sz="1800" dirty="0" err="1" smtClean="0"/>
              <a:t>Str_ucase</a:t>
            </a:r>
            <a:r>
              <a:rPr lang="en-US" altLang="ko-KR" sz="1800" dirty="0" smtClean="0"/>
              <a:t> PROC USES </a:t>
            </a:r>
            <a:r>
              <a:rPr lang="en-US" altLang="ko-KR" sz="1800" dirty="0" err="1" smtClean="0"/>
              <a:t>eax</a:t>
            </a:r>
            <a:r>
              <a:rPr lang="en-US" altLang="ko-KR" sz="1800" dirty="0" smtClean="0"/>
              <a:t> </a:t>
            </a:r>
            <a:r>
              <a:rPr lang="en-US" altLang="ko-KR" sz="1800" dirty="0" err="1" smtClean="0"/>
              <a:t>esi</a:t>
            </a:r>
            <a:r>
              <a:rPr lang="en-US" altLang="ko-KR" sz="1800" dirty="0" smtClean="0"/>
              <a:t>,</a:t>
            </a:r>
          </a:p>
          <a:p>
            <a:pPr lvl="1"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US" altLang="ko-KR" sz="1800" dirty="0" smtClean="0"/>
              <a:t>	</a:t>
            </a:r>
            <a:r>
              <a:rPr lang="en-US" altLang="ko-KR" sz="1800" dirty="0" err="1" smtClean="0"/>
              <a:t>pString:PTR</a:t>
            </a:r>
            <a:r>
              <a:rPr lang="en-US" altLang="ko-KR" sz="1800" dirty="0" smtClean="0"/>
              <a:t> BYTE</a:t>
            </a:r>
          </a:p>
          <a:p>
            <a:pPr lvl="1"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US" altLang="ko-KR" sz="1800" dirty="0" smtClean="0"/>
              <a:t>	</a:t>
            </a:r>
            <a:r>
              <a:rPr lang="en-US" altLang="ko-KR" sz="1800" dirty="0" err="1" smtClean="0"/>
              <a:t>mov</a:t>
            </a:r>
            <a:r>
              <a:rPr lang="en-US" altLang="ko-KR" sz="1800" dirty="0" smtClean="0"/>
              <a:t> </a:t>
            </a:r>
            <a:r>
              <a:rPr lang="en-US" altLang="ko-KR" sz="1800" dirty="0" err="1" smtClean="0"/>
              <a:t>esi</a:t>
            </a:r>
            <a:r>
              <a:rPr lang="en-US" altLang="ko-KR" sz="1800" dirty="0" smtClean="0"/>
              <a:t>, </a:t>
            </a:r>
            <a:r>
              <a:rPr lang="en-US" altLang="ko-KR" sz="1800" dirty="0" err="1" smtClean="0"/>
              <a:t>pString</a:t>
            </a:r>
            <a:endParaRPr lang="en-US" altLang="ko-KR" sz="1800" dirty="0" smtClean="0"/>
          </a:p>
          <a:p>
            <a:pPr lvl="1"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US" altLang="ko-KR" sz="1800" dirty="0" smtClean="0"/>
              <a:t>L1:</a:t>
            </a:r>
          </a:p>
          <a:p>
            <a:pPr lvl="1"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US" altLang="ko-KR" sz="1800" dirty="0" smtClean="0"/>
              <a:t>	</a:t>
            </a:r>
            <a:r>
              <a:rPr lang="en-US" altLang="ko-KR" sz="1800" dirty="0" err="1" smtClean="0"/>
              <a:t>mov</a:t>
            </a:r>
            <a:r>
              <a:rPr lang="en-US" altLang="ko-KR" sz="1800" dirty="0" smtClean="0"/>
              <a:t> al,[</a:t>
            </a:r>
            <a:r>
              <a:rPr lang="en-US" altLang="ko-KR" sz="1800" dirty="0" err="1" smtClean="0"/>
              <a:t>esi</a:t>
            </a:r>
            <a:r>
              <a:rPr lang="en-US" altLang="ko-KR" sz="1800" dirty="0" smtClean="0"/>
              <a:t>]</a:t>
            </a:r>
          </a:p>
          <a:p>
            <a:pPr lvl="1"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US" altLang="ko-KR" sz="1800" dirty="0" smtClean="0"/>
              <a:t>	</a:t>
            </a:r>
            <a:r>
              <a:rPr lang="en-US" altLang="ko-KR" sz="1800" dirty="0" err="1" smtClean="0"/>
              <a:t>cmp</a:t>
            </a:r>
            <a:r>
              <a:rPr lang="en-US" altLang="ko-KR" sz="1800" dirty="0" smtClean="0"/>
              <a:t> al,0</a:t>
            </a:r>
          </a:p>
          <a:p>
            <a:pPr lvl="1"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US" altLang="ko-KR" sz="1800" dirty="0" smtClean="0"/>
              <a:t>	je L3</a:t>
            </a:r>
          </a:p>
          <a:p>
            <a:pPr lvl="1"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US" altLang="ko-KR" sz="1800" dirty="0" smtClean="0"/>
              <a:t>	</a:t>
            </a:r>
            <a:r>
              <a:rPr lang="en-US" altLang="ko-KR" sz="1800" dirty="0" err="1" smtClean="0"/>
              <a:t>cmp</a:t>
            </a:r>
            <a:r>
              <a:rPr lang="en-US" altLang="ko-KR" sz="1800" dirty="0" smtClean="0"/>
              <a:t> </a:t>
            </a:r>
            <a:r>
              <a:rPr lang="en-US" altLang="ko-KR" sz="1800" dirty="0" err="1" smtClean="0"/>
              <a:t>al,’a</a:t>
            </a:r>
            <a:r>
              <a:rPr lang="en-US" altLang="ko-KR" sz="1800" dirty="0" smtClean="0"/>
              <a:t>’</a:t>
            </a:r>
          </a:p>
          <a:p>
            <a:pPr lvl="1"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US" altLang="ko-KR" sz="1800" dirty="0" smtClean="0"/>
              <a:t>	</a:t>
            </a:r>
            <a:r>
              <a:rPr lang="en-US" altLang="ko-KR" sz="1800" dirty="0" err="1" smtClean="0"/>
              <a:t>jb</a:t>
            </a:r>
            <a:r>
              <a:rPr lang="en-US" altLang="ko-KR" sz="1800" dirty="0" smtClean="0"/>
              <a:t> L2</a:t>
            </a:r>
          </a:p>
          <a:p>
            <a:pPr lvl="1"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US" altLang="ko-KR" sz="1800" dirty="0" smtClean="0"/>
              <a:t>	</a:t>
            </a:r>
            <a:r>
              <a:rPr lang="en-US" altLang="ko-KR" sz="1800" dirty="0" err="1" smtClean="0"/>
              <a:t>cmp</a:t>
            </a:r>
            <a:r>
              <a:rPr lang="en-US" altLang="ko-KR" sz="1800" dirty="0" smtClean="0"/>
              <a:t> </a:t>
            </a:r>
            <a:r>
              <a:rPr lang="en-US" altLang="ko-KR" sz="1800" dirty="0" err="1" smtClean="0"/>
              <a:t>al,’z</a:t>
            </a:r>
            <a:r>
              <a:rPr lang="en-US" altLang="ko-KR" sz="1800" dirty="0" smtClean="0"/>
              <a:t>’</a:t>
            </a:r>
          </a:p>
          <a:p>
            <a:pPr lvl="1"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US" altLang="ko-KR" sz="1800" dirty="0" smtClean="0"/>
              <a:t>	</a:t>
            </a:r>
            <a:r>
              <a:rPr lang="en-US" altLang="ko-KR" sz="1800" dirty="0" err="1" smtClean="0"/>
              <a:t>ja</a:t>
            </a:r>
            <a:r>
              <a:rPr lang="en-US" altLang="ko-KR" sz="1800" dirty="0" smtClean="0"/>
              <a:t> L2</a:t>
            </a:r>
          </a:p>
          <a:p>
            <a:pPr lvl="1"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US" altLang="ko-KR" sz="1800" dirty="0" smtClean="0"/>
              <a:t>	and BYTE PTR [</a:t>
            </a:r>
            <a:r>
              <a:rPr lang="en-US" altLang="ko-KR" sz="1800" dirty="0" err="1" smtClean="0"/>
              <a:t>esi</a:t>
            </a:r>
            <a:r>
              <a:rPr lang="en-US" altLang="ko-KR" sz="1800" dirty="0" smtClean="0"/>
              <a:t>], 11011111b</a:t>
            </a:r>
          </a:p>
          <a:p>
            <a:pPr lvl="1"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US" altLang="ko-KR" sz="1800" dirty="0" smtClean="0"/>
              <a:t>L2: </a:t>
            </a:r>
            <a:r>
              <a:rPr lang="en-US" altLang="ko-KR" sz="1800" dirty="0" err="1" smtClean="0"/>
              <a:t>inc</a:t>
            </a:r>
            <a:r>
              <a:rPr lang="en-US" altLang="ko-KR" sz="1800" dirty="0" smtClean="0"/>
              <a:t> </a:t>
            </a:r>
            <a:r>
              <a:rPr lang="en-US" altLang="ko-KR" sz="1800" dirty="0" err="1" smtClean="0"/>
              <a:t>esi</a:t>
            </a:r>
            <a:endParaRPr lang="en-US" altLang="ko-KR" sz="1800" dirty="0" smtClean="0"/>
          </a:p>
          <a:p>
            <a:pPr lvl="1"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US" altLang="ko-KR" sz="1800" dirty="0" smtClean="0"/>
              <a:t>	</a:t>
            </a:r>
            <a:r>
              <a:rPr lang="en-US" altLang="ko-KR" sz="1800" dirty="0" err="1" smtClean="0"/>
              <a:t>jmp</a:t>
            </a:r>
            <a:r>
              <a:rPr lang="en-US" altLang="ko-KR" sz="1800" dirty="0" smtClean="0"/>
              <a:t> L1</a:t>
            </a:r>
          </a:p>
          <a:p>
            <a:pPr lvl="1"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US" altLang="ko-KR" sz="1800" dirty="0" smtClean="0"/>
              <a:t>L3: ret</a:t>
            </a:r>
          </a:p>
          <a:p>
            <a:pPr lvl="1"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US" altLang="ko-KR" sz="1800" dirty="0" err="1" smtClean="0"/>
              <a:t>Str_ucase</a:t>
            </a:r>
            <a:r>
              <a:rPr lang="en-US" altLang="ko-KR" sz="1800" dirty="0" smtClean="0"/>
              <a:t> ENDP</a:t>
            </a:r>
          </a:p>
          <a:p>
            <a:pPr lvl="1" eaLnBrk="1" hangingPunct="1">
              <a:lnSpc>
                <a:spcPct val="80000"/>
              </a:lnSpc>
              <a:buFont typeface="Wingdings 2" pitchFamily="18" charset="2"/>
              <a:buNone/>
            </a:pPr>
            <a:endParaRPr lang="en-US" altLang="ko-KR" sz="1800" dirty="0" smtClean="0"/>
          </a:p>
        </p:txBody>
      </p:sp>
    </p:spTree>
    <p:extLst>
      <p:ext uri="{BB962C8B-B14F-4D97-AF65-F5344CB8AC3E}">
        <p14:creationId xmlns:p14="http://schemas.microsoft.com/office/powerpoint/2010/main" val="2482331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Announcements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41168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Final </a:t>
            </a:r>
            <a:r>
              <a:rPr lang="en-US" altLang="ko-KR" dirty="0" smtClean="0"/>
              <a:t>Exam</a:t>
            </a:r>
          </a:p>
          <a:p>
            <a:pPr lvl="1"/>
            <a:r>
              <a:rPr lang="en-US" altLang="ko-KR" dirty="0" smtClean="0"/>
              <a:t>June </a:t>
            </a:r>
            <a:r>
              <a:rPr lang="en-US" altLang="ko-KR" dirty="0" smtClean="0"/>
              <a:t>16, 6:00 </a:t>
            </a:r>
            <a:r>
              <a:rPr lang="en-US" altLang="ko-KR" dirty="0" smtClean="0"/>
              <a:t>pm ~ </a:t>
            </a:r>
            <a:r>
              <a:rPr lang="en-US" altLang="ko-KR" dirty="0" smtClean="0"/>
              <a:t>8:00 pm @A003&amp;A004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~ Chap 9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55000" lnSpcReduction="20000"/>
          </a:bodyPr>
          <a:lstStyle/>
          <a:p>
            <a:pPr>
              <a:defRPr/>
            </a:pPr>
            <a:r>
              <a:rPr lang="en-US" altLang="ko-KR" smtClean="0"/>
              <a:t>CS1-</a:t>
            </a:r>
            <a:fld id="{5C620FBE-3512-43D7-935F-CED7E7D29353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5780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pPr>
              <a:defRPr/>
            </a:pPr>
            <a:r>
              <a:rPr lang="en-US" altLang="ko-KR"/>
              <a:t>CS9-</a:t>
            </a:r>
            <a:fld id="{6724A2A3-9B45-47EF-BE65-57A63B455070}" type="slidenum">
              <a:rPr lang="en-US" altLang="ko-KR"/>
              <a:pPr>
                <a:defRPr/>
              </a:pPr>
              <a:t>30</a:t>
            </a:fld>
            <a:endParaRPr lang="en-US" altLang="ko-KR"/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mtClean="0"/>
              <a:t>Two-Dimensional Arrays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2648" y="1600200"/>
            <a:ext cx="8153400" cy="4028281"/>
          </a:xfrm>
        </p:spPr>
        <p:txBody>
          <a:bodyPr>
            <a:normAutofit fontScale="85000" lnSpcReduction="20000"/>
          </a:bodyPr>
          <a:lstStyle/>
          <a:p>
            <a:pPr eaLnBrk="1" hangingPunct="1"/>
            <a:r>
              <a:rPr lang="en-US" altLang="ko-KR" dirty="0" smtClean="0"/>
              <a:t>Table example</a:t>
            </a:r>
          </a:p>
          <a:p>
            <a:pPr lvl="1" eaLnBrk="1" hangingPunct="1">
              <a:buFont typeface="Wingdings 2" pitchFamily="18" charset="2"/>
              <a:buNone/>
            </a:pPr>
            <a:r>
              <a:rPr lang="en-US" altLang="ko-KR" sz="1800" dirty="0" err="1" smtClean="0"/>
              <a:t>tableB</a:t>
            </a:r>
            <a:r>
              <a:rPr lang="en-US" altLang="ko-KR" sz="1800" dirty="0" smtClean="0"/>
              <a:t> BYTE	10h, 20h, 30h, 40h, 50h</a:t>
            </a:r>
          </a:p>
          <a:p>
            <a:pPr lvl="1" eaLnBrk="1" hangingPunct="1">
              <a:buFont typeface="Wingdings 2" pitchFamily="18" charset="2"/>
              <a:buNone/>
            </a:pPr>
            <a:r>
              <a:rPr lang="en-US" altLang="ko-KR" sz="1800" dirty="0" smtClean="0"/>
              <a:t>		BYTE	60h, 70h, 80h, 90h, 0a0h</a:t>
            </a:r>
          </a:p>
          <a:p>
            <a:pPr lvl="1" eaLnBrk="1" hangingPunct="1">
              <a:buFont typeface="Wingdings 2" pitchFamily="18" charset="2"/>
              <a:buNone/>
            </a:pPr>
            <a:r>
              <a:rPr lang="en-US" altLang="ko-KR" sz="1800" dirty="0" smtClean="0"/>
              <a:t>		BYTE	0b0h, 0c0h, 0d0h, 0e0h, 0f0h</a:t>
            </a:r>
            <a:endParaRPr lang="en-US" altLang="ko-KR" dirty="0" smtClean="0"/>
          </a:p>
          <a:p>
            <a:pPr eaLnBrk="1" hangingPunct="1"/>
            <a:r>
              <a:rPr lang="en-US" altLang="ko-KR" dirty="0" smtClean="0"/>
              <a:t>Base-Index Operands</a:t>
            </a:r>
          </a:p>
          <a:p>
            <a:pPr lvl="1" eaLnBrk="1" hangingPunct="1"/>
            <a:r>
              <a:rPr lang="en-US" altLang="ko-KR" dirty="0" smtClean="0"/>
              <a:t>Adds the values of two registers(base/index), producing an offset address</a:t>
            </a:r>
          </a:p>
          <a:p>
            <a:pPr lvl="1" eaLnBrk="1" hangingPunct="1">
              <a:buFont typeface="Wingdings 2" pitchFamily="18" charset="2"/>
              <a:buNone/>
            </a:pPr>
            <a:r>
              <a:rPr lang="en-US" altLang="ko-KR" sz="1800" dirty="0" err="1" smtClean="0"/>
              <a:t>NumCols</a:t>
            </a:r>
            <a:r>
              <a:rPr lang="en-US" altLang="ko-KR" sz="1800" dirty="0" smtClean="0"/>
              <a:t> = 5</a:t>
            </a:r>
          </a:p>
          <a:p>
            <a:pPr lvl="1" eaLnBrk="1" hangingPunct="1">
              <a:buFont typeface="Wingdings 2" pitchFamily="18" charset="2"/>
              <a:buNone/>
            </a:pPr>
            <a:r>
              <a:rPr lang="en-US" altLang="ko-KR" sz="1800" dirty="0" err="1" smtClean="0"/>
              <a:t>RowNumber</a:t>
            </a:r>
            <a:r>
              <a:rPr lang="en-US" altLang="ko-KR" sz="1800" dirty="0" smtClean="0"/>
              <a:t> = 1</a:t>
            </a:r>
          </a:p>
          <a:p>
            <a:pPr lvl="1" eaLnBrk="1" hangingPunct="1">
              <a:buFont typeface="Wingdings 2" pitchFamily="18" charset="2"/>
              <a:buNone/>
            </a:pPr>
            <a:r>
              <a:rPr lang="en-US" altLang="ko-KR" sz="1800" dirty="0" err="1" smtClean="0"/>
              <a:t>ColumnNumber</a:t>
            </a:r>
            <a:r>
              <a:rPr lang="en-US" altLang="ko-KR" sz="1800" dirty="0" smtClean="0"/>
              <a:t> = 2</a:t>
            </a:r>
          </a:p>
          <a:p>
            <a:pPr lvl="1" eaLnBrk="1" hangingPunct="1">
              <a:buFont typeface="Wingdings 2" pitchFamily="18" charset="2"/>
              <a:buNone/>
            </a:pPr>
            <a:r>
              <a:rPr lang="en-US" altLang="ko-KR" sz="1800" dirty="0" err="1" smtClean="0"/>
              <a:t>Mov</a:t>
            </a:r>
            <a:r>
              <a:rPr lang="en-US" altLang="ko-KR" sz="1800" dirty="0" smtClean="0"/>
              <a:t> </a:t>
            </a:r>
            <a:r>
              <a:rPr lang="en-US" altLang="ko-KR" sz="1800" dirty="0" err="1" smtClean="0"/>
              <a:t>ebx</a:t>
            </a:r>
            <a:r>
              <a:rPr lang="en-US" altLang="ko-KR" sz="1800" dirty="0" smtClean="0"/>
              <a:t>, OFFSET </a:t>
            </a:r>
            <a:r>
              <a:rPr lang="en-US" altLang="ko-KR" sz="1800" dirty="0" err="1" smtClean="0"/>
              <a:t>tableB</a:t>
            </a:r>
            <a:endParaRPr lang="en-US" altLang="ko-KR" sz="1800" dirty="0" smtClean="0"/>
          </a:p>
          <a:p>
            <a:pPr lvl="1" eaLnBrk="1" hangingPunct="1">
              <a:buFont typeface="Wingdings 2" pitchFamily="18" charset="2"/>
              <a:buNone/>
            </a:pPr>
            <a:r>
              <a:rPr lang="en-US" altLang="ko-KR" sz="1800" dirty="0" smtClean="0"/>
              <a:t>Add </a:t>
            </a:r>
            <a:r>
              <a:rPr lang="en-US" altLang="ko-KR" sz="1800" dirty="0" err="1" smtClean="0"/>
              <a:t>ebx</a:t>
            </a:r>
            <a:r>
              <a:rPr lang="en-US" altLang="ko-KR" sz="1800" dirty="0" smtClean="0"/>
              <a:t>, </a:t>
            </a:r>
            <a:r>
              <a:rPr lang="en-US" altLang="ko-KR" sz="1800" dirty="0" err="1" smtClean="0"/>
              <a:t>NumCols</a:t>
            </a:r>
            <a:r>
              <a:rPr lang="en-US" altLang="ko-KR" sz="1800" dirty="0" smtClean="0"/>
              <a:t> * </a:t>
            </a:r>
            <a:r>
              <a:rPr lang="en-US" altLang="ko-KR" sz="1800" dirty="0" err="1" smtClean="0"/>
              <a:t>RowNumber</a:t>
            </a:r>
            <a:endParaRPr lang="en-US" altLang="ko-KR" sz="1800" dirty="0" smtClean="0"/>
          </a:p>
          <a:p>
            <a:pPr lvl="1" eaLnBrk="1" hangingPunct="1">
              <a:buFont typeface="Wingdings 2" pitchFamily="18" charset="2"/>
              <a:buNone/>
            </a:pPr>
            <a:r>
              <a:rPr lang="en-US" altLang="ko-KR" sz="1800" dirty="0" err="1" smtClean="0"/>
              <a:t>Mov</a:t>
            </a:r>
            <a:r>
              <a:rPr lang="en-US" altLang="ko-KR" sz="1800" dirty="0" smtClean="0"/>
              <a:t> </a:t>
            </a:r>
            <a:r>
              <a:rPr lang="en-US" altLang="ko-KR" sz="1800" dirty="0" err="1" smtClean="0"/>
              <a:t>esi</a:t>
            </a:r>
            <a:r>
              <a:rPr lang="en-US" altLang="ko-KR" sz="1800" dirty="0" smtClean="0"/>
              <a:t>, </a:t>
            </a:r>
            <a:r>
              <a:rPr lang="en-US" altLang="ko-KR" sz="1800" dirty="0" err="1" smtClean="0"/>
              <a:t>ColumnNumber</a:t>
            </a:r>
            <a:endParaRPr lang="en-US" altLang="ko-KR" sz="1800" dirty="0" smtClean="0"/>
          </a:p>
          <a:p>
            <a:pPr lvl="1" eaLnBrk="1" hangingPunct="1">
              <a:buFont typeface="Wingdings 2" pitchFamily="18" charset="2"/>
              <a:buNone/>
            </a:pPr>
            <a:r>
              <a:rPr lang="en-US" altLang="ko-KR" sz="1800" dirty="0" err="1" smtClean="0"/>
              <a:t>Mov</a:t>
            </a:r>
            <a:r>
              <a:rPr lang="en-US" altLang="ko-KR" sz="1800" dirty="0" smtClean="0"/>
              <a:t> al, [</a:t>
            </a:r>
            <a:r>
              <a:rPr lang="en-US" altLang="ko-KR" sz="1800" dirty="0" err="1" smtClean="0"/>
              <a:t>ebx+esi</a:t>
            </a:r>
            <a:r>
              <a:rPr lang="en-US" altLang="ko-KR" sz="1800" dirty="0" smtClean="0"/>
              <a:t>]		;al=80h</a:t>
            </a:r>
          </a:p>
        </p:txBody>
      </p:sp>
      <p:grpSp>
        <p:nvGrpSpPr>
          <p:cNvPr id="31749" name="Group 28"/>
          <p:cNvGrpSpPr>
            <a:grpSpLocks/>
          </p:cNvGrpSpPr>
          <p:nvPr/>
        </p:nvGrpSpPr>
        <p:grpSpPr bwMode="auto">
          <a:xfrm>
            <a:off x="1887538" y="5445125"/>
            <a:ext cx="6572250" cy="1301750"/>
            <a:chOff x="645" y="3385"/>
            <a:chExt cx="4140" cy="820"/>
          </a:xfrm>
        </p:grpSpPr>
        <p:sp>
          <p:nvSpPr>
            <p:cNvPr id="31750" name="Rectangle 4"/>
            <p:cNvSpPr>
              <a:spLocks noChangeArrowheads="1"/>
            </p:cNvSpPr>
            <p:nvPr/>
          </p:nvSpPr>
          <p:spPr bwMode="auto">
            <a:xfrm>
              <a:off x="703" y="3657"/>
              <a:ext cx="272" cy="2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/>
                <a:t>10</a:t>
              </a:r>
            </a:p>
          </p:txBody>
        </p:sp>
        <p:sp>
          <p:nvSpPr>
            <p:cNvPr id="31751" name="Rectangle 5"/>
            <p:cNvSpPr>
              <a:spLocks noChangeArrowheads="1"/>
            </p:cNvSpPr>
            <p:nvPr/>
          </p:nvSpPr>
          <p:spPr bwMode="auto">
            <a:xfrm>
              <a:off x="975" y="3657"/>
              <a:ext cx="272" cy="2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/>
                <a:t>20</a:t>
              </a:r>
            </a:p>
          </p:txBody>
        </p:sp>
        <p:sp>
          <p:nvSpPr>
            <p:cNvPr id="31752" name="Rectangle 6"/>
            <p:cNvSpPr>
              <a:spLocks noChangeArrowheads="1"/>
            </p:cNvSpPr>
            <p:nvPr/>
          </p:nvSpPr>
          <p:spPr bwMode="auto">
            <a:xfrm>
              <a:off x="1247" y="3657"/>
              <a:ext cx="272" cy="2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/>
                <a:t>30</a:t>
              </a:r>
            </a:p>
          </p:txBody>
        </p:sp>
        <p:sp>
          <p:nvSpPr>
            <p:cNvPr id="31753" name="Rectangle 7"/>
            <p:cNvSpPr>
              <a:spLocks noChangeArrowheads="1"/>
            </p:cNvSpPr>
            <p:nvPr/>
          </p:nvSpPr>
          <p:spPr bwMode="auto">
            <a:xfrm>
              <a:off x="1519" y="3657"/>
              <a:ext cx="272" cy="2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/>
                <a:t>40</a:t>
              </a:r>
            </a:p>
          </p:txBody>
        </p:sp>
        <p:sp>
          <p:nvSpPr>
            <p:cNvPr id="31754" name="Rectangle 8"/>
            <p:cNvSpPr>
              <a:spLocks noChangeArrowheads="1"/>
            </p:cNvSpPr>
            <p:nvPr/>
          </p:nvSpPr>
          <p:spPr bwMode="auto">
            <a:xfrm>
              <a:off x="1791" y="3657"/>
              <a:ext cx="272" cy="2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/>
                <a:t>50</a:t>
              </a:r>
            </a:p>
          </p:txBody>
        </p:sp>
        <p:sp>
          <p:nvSpPr>
            <p:cNvPr id="31755" name="Rectangle 9"/>
            <p:cNvSpPr>
              <a:spLocks noChangeArrowheads="1"/>
            </p:cNvSpPr>
            <p:nvPr/>
          </p:nvSpPr>
          <p:spPr bwMode="auto">
            <a:xfrm>
              <a:off x="2064" y="3657"/>
              <a:ext cx="272" cy="2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/>
                <a:t>60</a:t>
              </a:r>
            </a:p>
          </p:txBody>
        </p:sp>
        <p:sp>
          <p:nvSpPr>
            <p:cNvPr id="31756" name="Rectangle 10"/>
            <p:cNvSpPr>
              <a:spLocks noChangeArrowheads="1"/>
            </p:cNvSpPr>
            <p:nvPr/>
          </p:nvSpPr>
          <p:spPr bwMode="auto">
            <a:xfrm>
              <a:off x="2336" y="3657"/>
              <a:ext cx="272" cy="2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/>
                <a:t>70</a:t>
              </a:r>
            </a:p>
          </p:txBody>
        </p:sp>
        <p:sp>
          <p:nvSpPr>
            <p:cNvPr id="31757" name="Rectangle 11"/>
            <p:cNvSpPr>
              <a:spLocks noChangeArrowheads="1"/>
            </p:cNvSpPr>
            <p:nvPr/>
          </p:nvSpPr>
          <p:spPr bwMode="auto">
            <a:xfrm>
              <a:off x="2608" y="3657"/>
              <a:ext cx="272" cy="2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/>
                <a:t>80</a:t>
              </a:r>
            </a:p>
          </p:txBody>
        </p:sp>
        <p:sp>
          <p:nvSpPr>
            <p:cNvPr id="31758" name="Rectangle 12"/>
            <p:cNvSpPr>
              <a:spLocks noChangeArrowheads="1"/>
            </p:cNvSpPr>
            <p:nvPr/>
          </p:nvSpPr>
          <p:spPr bwMode="auto">
            <a:xfrm>
              <a:off x="2880" y="3657"/>
              <a:ext cx="272" cy="2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/>
                <a:t>90</a:t>
              </a:r>
            </a:p>
          </p:txBody>
        </p:sp>
        <p:sp>
          <p:nvSpPr>
            <p:cNvPr id="31759" name="Rectangle 13"/>
            <p:cNvSpPr>
              <a:spLocks noChangeArrowheads="1"/>
            </p:cNvSpPr>
            <p:nvPr/>
          </p:nvSpPr>
          <p:spPr bwMode="auto">
            <a:xfrm>
              <a:off x="3153" y="3657"/>
              <a:ext cx="272" cy="2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/>
                <a:t>a0</a:t>
              </a:r>
            </a:p>
          </p:txBody>
        </p:sp>
        <p:sp>
          <p:nvSpPr>
            <p:cNvPr id="31760" name="Rectangle 14"/>
            <p:cNvSpPr>
              <a:spLocks noChangeArrowheads="1"/>
            </p:cNvSpPr>
            <p:nvPr/>
          </p:nvSpPr>
          <p:spPr bwMode="auto">
            <a:xfrm>
              <a:off x="3424" y="3657"/>
              <a:ext cx="272" cy="2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/>
                <a:t>b0</a:t>
              </a:r>
            </a:p>
          </p:txBody>
        </p:sp>
        <p:sp>
          <p:nvSpPr>
            <p:cNvPr id="31761" name="Rectangle 15"/>
            <p:cNvSpPr>
              <a:spLocks noChangeArrowheads="1"/>
            </p:cNvSpPr>
            <p:nvPr/>
          </p:nvSpPr>
          <p:spPr bwMode="auto">
            <a:xfrm>
              <a:off x="3696" y="3657"/>
              <a:ext cx="272" cy="2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/>
                <a:t>c0</a:t>
              </a:r>
            </a:p>
          </p:txBody>
        </p:sp>
        <p:sp>
          <p:nvSpPr>
            <p:cNvPr id="31762" name="Rectangle 16"/>
            <p:cNvSpPr>
              <a:spLocks noChangeArrowheads="1"/>
            </p:cNvSpPr>
            <p:nvPr/>
          </p:nvSpPr>
          <p:spPr bwMode="auto">
            <a:xfrm>
              <a:off x="3968" y="3657"/>
              <a:ext cx="272" cy="2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/>
                <a:t>d0</a:t>
              </a:r>
            </a:p>
          </p:txBody>
        </p:sp>
        <p:sp>
          <p:nvSpPr>
            <p:cNvPr id="31763" name="Rectangle 17"/>
            <p:cNvSpPr>
              <a:spLocks noChangeArrowheads="1"/>
            </p:cNvSpPr>
            <p:nvPr/>
          </p:nvSpPr>
          <p:spPr bwMode="auto">
            <a:xfrm>
              <a:off x="4241" y="3657"/>
              <a:ext cx="272" cy="2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/>
                <a:t>e0</a:t>
              </a:r>
            </a:p>
          </p:txBody>
        </p:sp>
        <p:sp>
          <p:nvSpPr>
            <p:cNvPr id="31764" name="Rectangle 18"/>
            <p:cNvSpPr>
              <a:spLocks noChangeArrowheads="1"/>
            </p:cNvSpPr>
            <p:nvPr/>
          </p:nvSpPr>
          <p:spPr bwMode="auto">
            <a:xfrm>
              <a:off x="4513" y="3657"/>
              <a:ext cx="272" cy="2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/>
                <a:t>f0</a:t>
              </a:r>
            </a:p>
          </p:txBody>
        </p:sp>
        <p:sp>
          <p:nvSpPr>
            <p:cNvPr id="31765" name="Text Box 19"/>
            <p:cNvSpPr txBox="1">
              <a:spLocks noChangeArrowheads="1"/>
            </p:cNvSpPr>
            <p:nvPr/>
          </p:nvSpPr>
          <p:spPr bwMode="auto">
            <a:xfrm>
              <a:off x="645" y="3398"/>
              <a:ext cx="33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charset="-127"/>
                </a:defRPr>
              </a:lvl9pPr>
            </a:lstStyle>
            <a:p>
              <a:pPr eaLnBrk="1" hangingPunct="1"/>
              <a:r>
                <a:rPr lang="en-US" altLang="ko-KR" sz="1800"/>
                <a:t>150</a:t>
              </a:r>
            </a:p>
          </p:txBody>
        </p:sp>
        <p:sp>
          <p:nvSpPr>
            <p:cNvPr id="31766" name="Text Box 22"/>
            <p:cNvSpPr txBox="1">
              <a:spLocks noChangeArrowheads="1"/>
            </p:cNvSpPr>
            <p:nvPr/>
          </p:nvSpPr>
          <p:spPr bwMode="auto">
            <a:xfrm>
              <a:off x="2064" y="3385"/>
              <a:ext cx="33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charset="-127"/>
                </a:defRPr>
              </a:lvl9pPr>
            </a:lstStyle>
            <a:p>
              <a:pPr eaLnBrk="1" hangingPunct="1"/>
              <a:r>
                <a:rPr lang="en-US" altLang="ko-KR" sz="1800"/>
                <a:t>155</a:t>
              </a:r>
            </a:p>
          </p:txBody>
        </p:sp>
        <p:sp>
          <p:nvSpPr>
            <p:cNvPr id="31767" name="Text Box 23"/>
            <p:cNvSpPr txBox="1">
              <a:spLocks noChangeArrowheads="1"/>
            </p:cNvSpPr>
            <p:nvPr/>
          </p:nvSpPr>
          <p:spPr bwMode="auto">
            <a:xfrm>
              <a:off x="2608" y="3385"/>
              <a:ext cx="33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charset="-127"/>
                </a:defRPr>
              </a:lvl9pPr>
            </a:lstStyle>
            <a:p>
              <a:pPr eaLnBrk="1" hangingPunct="1"/>
              <a:r>
                <a:rPr lang="en-US" altLang="ko-KR" sz="1800"/>
                <a:t>157</a:t>
              </a:r>
            </a:p>
          </p:txBody>
        </p:sp>
        <p:sp>
          <p:nvSpPr>
            <p:cNvPr id="31768" name="Text Box 24"/>
            <p:cNvSpPr txBox="1">
              <a:spLocks noChangeArrowheads="1"/>
            </p:cNvSpPr>
            <p:nvPr/>
          </p:nvSpPr>
          <p:spPr bwMode="auto">
            <a:xfrm>
              <a:off x="2018" y="3974"/>
              <a:ext cx="4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charset="-127"/>
                </a:defRPr>
              </a:lvl9pPr>
            </a:lstStyle>
            <a:p>
              <a:pPr eaLnBrk="1" hangingPunct="1"/>
              <a:r>
                <a:rPr lang="en-US" altLang="ko-KR" sz="1800"/>
                <a:t>[ebx]</a:t>
              </a:r>
            </a:p>
          </p:txBody>
        </p:sp>
        <p:sp>
          <p:nvSpPr>
            <p:cNvPr id="31769" name="Text Box 25"/>
            <p:cNvSpPr txBox="1">
              <a:spLocks noChangeArrowheads="1"/>
            </p:cNvSpPr>
            <p:nvPr/>
          </p:nvSpPr>
          <p:spPr bwMode="auto">
            <a:xfrm>
              <a:off x="2517" y="3974"/>
              <a:ext cx="66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charset="-127"/>
                </a:defRPr>
              </a:lvl9pPr>
            </a:lstStyle>
            <a:p>
              <a:pPr eaLnBrk="1" hangingPunct="1"/>
              <a:r>
                <a:rPr lang="en-US" altLang="ko-KR" sz="1800"/>
                <a:t>[ebx+esi]</a:t>
              </a:r>
            </a:p>
          </p:txBody>
        </p:sp>
        <p:sp>
          <p:nvSpPr>
            <p:cNvPr id="31770" name="Line 26"/>
            <p:cNvSpPr>
              <a:spLocks noChangeShapeType="1"/>
            </p:cNvSpPr>
            <p:nvPr/>
          </p:nvSpPr>
          <p:spPr bwMode="auto">
            <a:xfrm flipV="1">
              <a:off x="2200" y="3884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1771" name="Line 27"/>
            <p:cNvSpPr>
              <a:spLocks noChangeShapeType="1"/>
            </p:cNvSpPr>
            <p:nvPr/>
          </p:nvSpPr>
          <p:spPr bwMode="auto">
            <a:xfrm flipV="1">
              <a:off x="2744" y="3884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21984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pPr>
              <a:defRPr/>
            </a:pPr>
            <a:r>
              <a:rPr lang="en-US" altLang="ko-KR"/>
              <a:t>CS9-</a:t>
            </a:r>
            <a:fld id="{193CEF44-54EB-40F9-95F3-E2226F7CFDFA}" type="slidenum">
              <a:rPr lang="en-US" altLang="ko-KR"/>
              <a:pPr>
                <a:defRPr/>
              </a:pPr>
              <a:t>31</a:t>
            </a:fld>
            <a:endParaRPr lang="en-US" altLang="ko-KR"/>
          </a:p>
        </p:txBody>
      </p:sp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mtClean="0"/>
              <a:t>Two-Dimensional Arrays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2648" y="1412776"/>
            <a:ext cx="8153400" cy="4495800"/>
          </a:xfrm>
        </p:spPr>
        <p:txBody>
          <a:bodyPr/>
          <a:lstStyle/>
          <a:p>
            <a:pPr eaLnBrk="1" hangingPunct="1"/>
            <a:r>
              <a:rPr lang="en-US" altLang="ko-KR" dirty="0" smtClean="0"/>
              <a:t>Base-Index Displacement</a:t>
            </a:r>
          </a:p>
          <a:p>
            <a:pPr lvl="1" eaLnBrk="1" hangingPunct="1"/>
            <a:r>
              <a:rPr lang="en-US" altLang="ko-KR" dirty="0" smtClean="0"/>
              <a:t>Combines a displacement, a base register, and an index register to produce an effective address</a:t>
            </a:r>
          </a:p>
          <a:p>
            <a:pPr lvl="1" eaLnBrk="1" hangingPunct="1"/>
            <a:r>
              <a:rPr lang="en-US" altLang="ko-KR" dirty="0" smtClean="0"/>
              <a:t>Common formats</a:t>
            </a:r>
          </a:p>
          <a:p>
            <a:pPr lvl="2" eaLnBrk="1" hangingPunct="1"/>
            <a:r>
              <a:rPr lang="en-US" altLang="ko-KR" dirty="0" smtClean="0"/>
              <a:t>[base + index + displacement]</a:t>
            </a:r>
          </a:p>
          <a:p>
            <a:pPr lvl="2" eaLnBrk="1" hangingPunct="1"/>
            <a:r>
              <a:rPr lang="en-US" altLang="ko-KR" dirty="0" smtClean="0"/>
              <a:t>Displacement[base + index]</a:t>
            </a:r>
            <a:endParaRPr lang="en-US" altLang="ko-KR" sz="1800" dirty="0" smtClean="0"/>
          </a:p>
          <a:p>
            <a:pPr lvl="1" eaLnBrk="1" hangingPunct="1">
              <a:buFont typeface="Wingdings 2" pitchFamily="18" charset="2"/>
              <a:buNone/>
            </a:pPr>
            <a:r>
              <a:rPr lang="en-US" altLang="ko-KR" sz="1800" dirty="0" err="1" smtClean="0"/>
              <a:t>Mov</a:t>
            </a:r>
            <a:r>
              <a:rPr lang="en-US" altLang="ko-KR" sz="1800" dirty="0" smtClean="0"/>
              <a:t> </a:t>
            </a:r>
            <a:r>
              <a:rPr lang="en-US" altLang="ko-KR" sz="1800" dirty="0" err="1" smtClean="0"/>
              <a:t>ebx</a:t>
            </a:r>
            <a:r>
              <a:rPr lang="en-US" altLang="ko-KR" sz="1800" dirty="0" smtClean="0"/>
              <a:t>, </a:t>
            </a:r>
            <a:r>
              <a:rPr lang="en-US" altLang="ko-KR" sz="1800" dirty="0" err="1" smtClean="0"/>
              <a:t>NumCols</a:t>
            </a:r>
            <a:r>
              <a:rPr lang="en-US" altLang="ko-KR" sz="1800" dirty="0" smtClean="0"/>
              <a:t>		;row offset</a:t>
            </a:r>
          </a:p>
          <a:p>
            <a:pPr lvl="1" eaLnBrk="1" hangingPunct="1">
              <a:buFont typeface="Wingdings 2" pitchFamily="18" charset="2"/>
              <a:buNone/>
            </a:pPr>
            <a:r>
              <a:rPr lang="en-US" altLang="ko-KR" sz="1800" dirty="0" err="1" smtClean="0"/>
              <a:t>Mov</a:t>
            </a:r>
            <a:r>
              <a:rPr lang="en-US" altLang="ko-KR" sz="1800" dirty="0" smtClean="0"/>
              <a:t> esi,1			;column number</a:t>
            </a:r>
          </a:p>
          <a:p>
            <a:pPr lvl="1" eaLnBrk="1" hangingPunct="1">
              <a:buFont typeface="Wingdings 2" pitchFamily="18" charset="2"/>
              <a:buNone/>
            </a:pPr>
            <a:r>
              <a:rPr lang="en-US" altLang="ko-KR" sz="1800" dirty="0" err="1" smtClean="0"/>
              <a:t>Mov</a:t>
            </a:r>
            <a:r>
              <a:rPr lang="en-US" altLang="ko-KR" sz="1800" dirty="0" smtClean="0"/>
              <a:t> al, </a:t>
            </a:r>
            <a:r>
              <a:rPr lang="en-US" altLang="ko-KR" sz="1800" dirty="0" err="1" smtClean="0"/>
              <a:t>tableB</a:t>
            </a:r>
            <a:r>
              <a:rPr lang="en-US" altLang="ko-KR" sz="1800" dirty="0" smtClean="0"/>
              <a:t>[</a:t>
            </a:r>
            <a:r>
              <a:rPr lang="en-US" altLang="ko-KR" sz="1800" dirty="0" err="1" smtClean="0"/>
              <a:t>ebx</a:t>
            </a:r>
            <a:r>
              <a:rPr lang="en-US" altLang="ko-KR" sz="1800" dirty="0" smtClean="0"/>
              <a:t> + </a:t>
            </a:r>
            <a:r>
              <a:rPr lang="en-US" altLang="ko-KR" sz="1800" dirty="0" err="1" smtClean="0"/>
              <a:t>esi</a:t>
            </a:r>
            <a:r>
              <a:rPr lang="en-US" altLang="ko-KR" sz="1800" dirty="0" smtClean="0"/>
              <a:t>]	;[150 + 5 + 2] = [157]</a:t>
            </a:r>
          </a:p>
          <a:p>
            <a:pPr lvl="1" eaLnBrk="1" hangingPunct="1">
              <a:buFont typeface="Wingdings 2" pitchFamily="18" charset="2"/>
              <a:buNone/>
            </a:pPr>
            <a:r>
              <a:rPr lang="en-US" altLang="ko-KR" sz="1800" dirty="0" smtClean="0"/>
              <a:t>					;al = 80h</a:t>
            </a:r>
          </a:p>
          <a:p>
            <a:pPr lvl="1" eaLnBrk="1" hangingPunct="1">
              <a:buFont typeface="Wingdings 2" pitchFamily="18" charset="2"/>
              <a:buNone/>
            </a:pPr>
            <a:endParaRPr lang="en-US" altLang="ko-KR" sz="1800" dirty="0" smtClean="0"/>
          </a:p>
        </p:txBody>
      </p:sp>
      <p:grpSp>
        <p:nvGrpSpPr>
          <p:cNvPr id="32773" name="Group 29"/>
          <p:cNvGrpSpPr>
            <a:grpSpLocks/>
          </p:cNvGrpSpPr>
          <p:nvPr/>
        </p:nvGrpSpPr>
        <p:grpSpPr bwMode="auto">
          <a:xfrm>
            <a:off x="1528142" y="5583634"/>
            <a:ext cx="6572250" cy="1301750"/>
            <a:chOff x="839" y="2795"/>
            <a:chExt cx="4140" cy="820"/>
          </a:xfrm>
        </p:grpSpPr>
        <p:sp>
          <p:nvSpPr>
            <p:cNvPr id="32774" name="Rectangle 5"/>
            <p:cNvSpPr>
              <a:spLocks noChangeArrowheads="1"/>
            </p:cNvSpPr>
            <p:nvPr/>
          </p:nvSpPr>
          <p:spPr bwMode="auto">
            <a:xfrm>
              <a:off x="897" y="3067"/>
              <a:ext cx="272" cy="2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/>
                <a:t>10</a:t>
              </a:r>
            </a:p>
          </p:txBody>
        </p:sp>
        <p:sp>
          <p:nvSpPr>
            <p:cNvPr id="32775" name="Rectangle 6"/>
            <p:cNvSpPr>
              <a:spLocks noChangeArrowheads="1"/>
            </p:cNvSpPr>
            <p:nvPr/>
          </p:nvSpPr>
          <p:spPr bwMode="auto">
            <a:xfrm>
              <a:off x="1169" y="3067"/>
              <a:ext cx="272" cy="2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/>
                <a:t>20</a:t>
              </a:r>
            </a:p>
          </p:txBody>
        </p:sp>
        <p:sp>
          <p:nvSpPr>
            <p:cNvPr id="32776" name="Rectangle 7"/>
            <p:cNvSpPr>
              <a:spLocks noChangeArrowheads="1"/>
            </p:cNvSpPr>
            <p:nvPr/>
          </p:nvSpPr>
          <p:spPr bwMode="auto">
            <a:xfrm>
              <a:off x="1441" y="3067"/>
              <a:ext cx="272" cy="2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/>
                <a:t>30</a:t>
              </a:r>
            </a:p>
          </p:txBody>
        </p:sp>
        <p:sp>
          <p:nvSpPr>
            <p:cNvPr id="32777" name="Rectangle 8"/>
            <p:cNvSpPr>
              <a:spLocks noChangeArrowheads="1"/>
            </p:cNvSpPr>
            <p:nvPr/>
          </p:nvSpPr>
          <p:spPr bwMode="auto">
            <a:xfrm>
              <a:off x="1713" y="3067"/>
              <a:ext cx="272" cy="2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/>
                <a:t>40</a:t>
              </a:r>
            </a:p>
          </p:txBody>
        </p:sp>
        <p:sp>
          <p:nvSpPr>
            <p:cNvPr id="32778" name="Rectangle 9"/>
            <p:cNvSpPr>
              <a:spLocks noChangeArrowheads="1"/>
            </p:cNvSpPr>
            <p:nvPr/>
          </p:nvSpPr>
          <p:spPr bwMode="auto">
            <a:xfrm>
              <a:off x="1985" y="3067"/>
              <a:ext cx="272" cy="2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/>
                <a:t>50</a:t>
              </a:r>
            </a:p>
          </p:txBody>
        </p:sp>
        <p:sp>
          <p:nvSpPr>
            <p:cNvPr id="32779" name="Rectangle 10"/>
            <p:cNvSpPr>
              <a:spLocks noChangeArrowheads="1"/>
            </p:cNvSpPr>
            <p:nvPr/>
          </p:nvSpPr>
          <p:spPr bwMode="auto">
            <a:xfrm>
              <a:off x="2258" y="3067"/>
              <a:ext cx="272" cy="2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/>
                <a:t>60</a:t>
              </a:r>
            </a:p>
          </p:txBody>
        </p:sp>
        <p:sp>
          <p:nvSpPr>
            <p:cNvPr id="32780" name="Rectangle 11"/>
            <p:cNvSpPr>
              <a:spLocks noChangeArrowheads="1"/>
            </p:cNvSpPr>
            <p:nvPr/>
          </p:nvSpPr>
          <p:spPr bwMode="auto">
            <a:xfrm>
              <a:off x="2530" y="3067"/>
              <a:ext cx="272" cy="2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/>
                <a:t>70</a:t>
              </a:r>
            </a:p>
          </p:txBody>
        </p:sp>
        <p:sp>
          <p:nvSpPr>
            <p:cNvPr id="32781" name="Rectangle 12"/>
            <p:cNvSpPr>
              <a:spLocks noChangeArrowheads="1"/>
            </p:cNvSpPr>
            <p:nvPr/>
          </p:nvSpPr>
          <p:spPr bwMode="auto">
            <a:xfrm>
              <a:off x="2802" y="3067"/>
              <a:ext cx="272" cy="2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/>
                <a:t>80</a:t>
              </a:r>
            </a:p>
          </p:txBody>
        </p:sp>
        <p:sp>
          <p:nvSpPr>
            <p:cNvPr id="32782" name="Rectangle 13"/>
            <p:cNvSpPr>
              <a:spLocks noChangeArrowheads="1"/>
            </p:cNvSpPr>
            <p:nvPr/>
          </p:nvSpPr>
          <p:spPr bwMode="auto">
            <a:xfrm>
              <a:off x="3074" y="3067"/>
              <a:ext cx="272" cy="2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/>
                <a:t>90</a:t>
              </a:r>
            </a:p>
          </p:txBody>
        </p:sp>
        <p:sp>
          <p:nvSpPr>
            <p:cNvPr id="32783" name="Rectangle 14"/>
            <p:cNvSpPr>
              <a:spLocks noChangeArrowheads="1"/>
            </p:cNvSpPr>
            <p:nvPr/>
          </p:nvSpPr>
          <p:spPr bwMode="auto">
            <a:xfrm>
              <a:off x="3347" y="3067"/>
              <a:ext cx="272" cy="2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/>
                <a:t>a0</a:t>
              </a:r>
            </a:p>
          </p:txBody>
        </p:sp>
        <p:sp>
          <p:nvSpPr>
            <p:cNvPr id="32784" name="Rectangle 15"/>
            <p:cNvSpPr>
              <a:spLocks noChangeArrowheads="1"/>
            </p:cNvSpPr>
            <p:nvPr/>
          </p:nvSpPr>
          <p:spPr bwMode="auto">
            <a:xfrm>
              <a:off x="3618" y="3067"/>
              <a:ext cx="272" cy="2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/>
                <a:t>b0</a:t>
              </a:r>
            </a:p>
          </p:txBody>
        </p:sp>
        <p:sp>
          <p:nvSpPr>
            <p:cNvPr id="32785" name="Rectangle 16"/>
            <p:cNvSpPr>
              <a:spLocks noChangeArrowheads="1"/>
            </p:cNvSpPr>
            <p:nvPr/>
          </p:nvSpPr>
          <p:spPr bwMode="auto">
            <a:xfrm>
              <a:off x="3890" y="3067"/>
              <a:ext cx="272" cy="2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/>
                <a:t>c0</a:t>
              </a:r>
            </a:p>
          </p:txBody>
        </p:sp>
        <p:sp>
          <p:nvSpPr>
            <p:cNvPr id="32786" name="Rectangle 17"/>
            <p:cNvSpPr>
              <a:spLocks noChangeArrowheads="1"/>
            </p:cNvSpPr>
            <p:nvPr/>
          </p:nvSpPr>
          <p:spPr bwMode="auto">
            <a:xfrm>
              <a:off x="4162" y="3067"/>
              <a:ext cx="272" cy="2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/>
                <a:t>d0</a:t>
              </a:r>
            </a:p>
          </p:txBody>
        </p:sp>
        <p:sp>
          <p:nvSpPr>
            <p:cNvPr id="32787" name="Rectangle 18"/>
            <p:cNvSpPr>
              <a:spLocks noChangeArrowheads="1"/>
            </p:cNvSpPr>
            <p:nvPr/>
          </p:nvSpPr>
          <p:spPr bwMode="auto">
            <a:xfrm>
              <a:off x="4435" y="3067"/>
              <a:ext cx="272" cy="2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/>
                <a:t>e0</a:t>
              </a:r>
            </a:p>
          </p:txBody>
        </p:sp>
        <p:sp>
          <p:nvSpPr>
            <p:cNvPr id="32788" name="Rectangle 19"/>
            <p:cNvSpPr>
              <a:spLocks noChangeArrowheads="1"/>
            </p:cNvSpPr>
            <p:nvPr/>
          </p:nvSpPr>
          <p:spPr bwMode="auto">
            <a:xfrm>
              <a:off x="4707" y="3067"/>
              <a:ext cx="272" cy="2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/>
                <a:t>f0</a:t>
              </a:r>
            </a:p>
          </p:txBody>
        </p:sp>
        <p:sp>
          <p:nvSpPr>
            <p:cNvPr id="32789" name="Text Box 20"/>
            <p:cNvSpPr txBox="1">
              <a:spLocks noChangeArrowheads="1"/>
            </p:cNvSpPr>
            <p:nvPr/>
          </p:nvSpPr>
          <p:spPr bwMode="auto">
            <a:xfrm>
              <a:off x="839" y="2808"/>
              <a:ext cx="33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charset="-127"/>
                </a:defRPr>
              </a:lvl9pPr>
            </a:lstStyle>
            <a:p>
              <a:pPr eaLnBrk="1" hangingPunct="1"/>
              <a:r>
                <a:rPr lang="en-US" altLang="ko-KR" sz="1800"/>
                <a:t>150</a:t>
              </a:r>
            </a:p>
          </p:txBody>
        </p:sp>
        <p:sp>
          <p:nvSpPr>
            <p:cNvPr id="32790" name="Text Box 21"/>
            <p:cNvSpPr txBox="1">
              <a:spLocks noChangeArrowheads="1"/>
            </p:cNvSpPr>
            <p:nvPr/>
          </p:nvSpPr>
          <p:spPr bwMode="auto">
            <a:xfrm>
              <a:off x="2230" y="2795"/>
              <a:ext cx="33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charset="-127"/>
                </a:defRPr>
              </a:lvl9pPr>
            </a:lstStyle>
            <a:p>
              <a:pPr eaLnBrk="1" hangingPunct="1"/>
              <a:r>
                <a:rPr lang="en-US" altLang="ko-KR" sz="1800"/>
                <a:t>155</a:t>
              </a:r>
            </a:p>
          </p:txBody>
        </p:sp>
        <p:sp>
          <p:nvSpPr>
            <p:cNvPr id="32791" name="Text Box 22"/>
            <p:cNvSpPr txBox="1">
              <a:spLocks noChangeArrowheads="1"/>
            </p:cNvSpPr>
            <p:nvPr/>
          </p:nvSpPr>
          <p:spPr bwMode="auto">
            <a:xfrm>
              <a:off x="2775" y="2795"/>
              <a:ext cx="33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charset="-127"/>
                </a:defRPr>
              </a:lvl9pPr>
            </a:lstStyle>
            <a:p>
              <a:pPr eaLnBrk="1" hangingPunct="1"/>
              <a:r>
                <a:rPr lang="en-US" altLang="ko-KR" sz="1800"/>
                <a:t>157</a:t>
              </a:r>
            </a:p>
          </p:txBody>
        </p:sp>
        <p:sp>
          <p:nvSpPr>
            <p:cNvPr id="32792" name="Text Box 23"/>
            <p:cNvSpPr txBox="1">
              <a:spLocks noChangeArrowheads="1"/>
            </p:cNvSpPr>
            <p:nvPr/>
          </p:nvSpPr>
          <p:spPr bwMode="auto">
            <a:xfrm>
              <a:off x="1927" y="3384"/>
              <a:ext cx="70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charset="-127"/>
                </a:defRPr>
              </a:lvl9pPr>
            </a:lstStyle>
            <a:p>
              <a:pPr eaLnBrk="1" hangingPunct="1"/>
              <a:r>
                <a:rPr lang="en-US" altLang="ko-KR" sz="1800"/>
                <a:t>table[ebx]</a:t>
              </a:r>
            </a:p>
          </p:txBody>
        </p:sp>
        <p:sp>
          <p:nvSpPr>
            <p:cNvPr id="32793" name="Text Box 24"/>
            <p:cNvSpPr txBox="1">
              <a:spLocks noChangeArrowheads="1"/>
            </p:cNvSpPr>
            <p:nvPr/>
          </p:nvSpPr>
          <p:spPr bwMode="auto">
            <a:xfrm>
              <a:off x="2711" y="3384"/>
              <a:ext cx="94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charset="-127"/>
                </a:defRPr>
              </a:lvl9pPr>
            </a:lstStyle>
            <a:p>
              <a:pPr eaLnBrk="1" hangingPunct="1"/>
              <a:r>
                <a:rPr lang="en-US" altLang="ko-KR" sz="1800"/>
                <a:t>table[ebx+esi]</a:t>
              </a:r>
            </a:p>
          </p:txBody>
        </p:sp>
        <p:sp>
          <p:nvSpPr>
            <p:cNvPr id="32794" name="Line 25"/>
            <p:cNvSpPr>
              <a:spLocks noChangeShapeType="1"/>
            </p:cNvSpPr>
            <p:nvPr/>
          </p:nvSpPr>
          <p:spPr bwMode="auto">
            <a:xfrm flipV="1">
              <a:off x="2394" y="3294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2795" name="Line 26"/>
            <p:cNvSpPr>
              <a:spLocks noChangeShapeType="1"/>
            </p:cNvSpPr>
            <p:nvPr/>
          </p:nvSpPr>
          <p:spPr bwMode="auto">
            <a:xfrm flipV="1">
              <a:off x="2938" y="3294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2796" name="Text Box 27"/>
            <p:cNvSpPr txBox="1">
              <a:spLocks noChangeArrowheads="1"/>
            </p:cNvSpPr>
            <p:nvPr/>
          </p:nvSpPr>
          <p:spPr bwMode="auto">
            <a:xfrm>
              <a:off x="884" y="3384"/>
              <a:ext cx="3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charset="-127"/>
                </a:defRPr>
              </a:lvl9pPr>
            </a:lstStyle>
            <a:p>
              <a:pPr eaLnBrk="1" hangingPunct="1"/>
              <a:r>
                <a:rPr lang="en-US" altLang="ko-KR" sz="1800"/>
                <a:t>table</a:t>
              </a:r>
            </a:p>
          </p:txBody>
        </p:sp>
        <p:sp>
          <p:nvSpPr>
            <p:cNvPr id="32797" name="Line 28"/>
            <p:cNvSpPr>
              <a:spLocks noChangeShapeType="1"/>
            </p:cNvSpPr>
            <p:nvPr/>
          </p:nvSpPr>
          <p:spPr bwMode="auto">
            <a:xfrm flipV="1">
              <a:off x="1066" y="3294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41363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pPr>
              <a:defRPr/>
            </a:pPr>
            <a:r>
              <a:rPr lang="en-US" altLang="ko-KR"/>
              <a:t>CS9-</a:t>
            </a:r>
            <a:fld id="{029E8500-3990-40CE-9AFA-D08FB6E5FA3B}" type="slidenum">
              <a:rPr lang="en-US" altLang="ko-KR"/>
              <a:pPr>
                <a:defRPr/>
              </a:pPr>
              <a:t>32</a:t>
            </a:fld>
            <a:endParaRPr lang="en-US" altLang="ko-KR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153400" cy="126876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ko-KR" dirty="0" smtClean="0"/>
              <a:t>Bubble Sort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556792"/>
            <a:ext cx="8231188" cy="4996408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ko-KR" sz="2800" dirty="0" smtClean="0"/>
              <a:t>One pass (shaded values have been exchanged)</a:t>
            </a:r>
          </a:p>
        </p:txBody>
      </p:sp>
      <p:graphicFrame>
        <p:nvGraphicFramePr>
          <p:cNvPr id="1026" name="Object 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315271088"/>
              </p:ext>
            </p:extLst>
          </p:nvPr>
        </p:nvGraphicFramePr>
        <p:xfrm>
          <a:off x="683568" y="2348880"/>
          <a:ext cx="7704137" cy="3957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1" name="Bitmap Image" r:id="rId3" imgW="5485714" imgH="2819794" progId="Paint.Picture">
                  <p:embed/>
                </p:oleObj>
              </mc:Choice>
              <mc:Fallback>
                <p:oleObj name="Bitmap Image" r:id="rId3" imgW="5485714" imgH="2819794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2348880"/>
                        <a:ext cx="7704137" cy="3957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02023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pPr>
              <a:defRPr/>
            </a:pPr>
            <a:r>
              <a:rPr lang="en-US" altLang="ko-KR"/>
              <a:t>CS9-</a:t>
            </a:r>
            <a:fld id="{6B680595-2E29-4706-88D3-1FCBFCD0F7E0}" type="slidenum">
              <a:rPr lang="en-US" altLang="ko-KR"/>
              <a:pPr>
                <a:defRPr/>
              </a:pPr>
              <a:t>33</a:t>
            </a:fld>
            <a:endParaRPr lang="en-US" altLang="ko-KR"/>
          </a:p>
        </p:txBody>
      </p:sp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mtClean="0"/>
              <a:t>Bubble Sort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484783"/>
            <a:ext cx="4249738" cy="5123979"/>
          </a:xfrm>
          <a:noFill/>
          <a:ln cap="rnd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ko-KR" dirty="0" err="1" smtClean="0"/>
              <a:t>Pseudocode</a:t>
            </a:r>
            <a:endParaRPr lang="en-US" altLang="ko-KR" dirty="0" smtClean="0"/>
          </a:p>
          <a:p>
            <a:pPr eaLnBrk="1" hangingPunct="1">
              <a:buFont typeface="Wingdings 2" pitchFamily="18" charset="2"/>
              <a:buNone/>
            </a:pPr>
            <a:r>
              <a:rPr lang="en-US" altLang="ko-KR" sz="1800" dirty="0" smtClean="0"/>
              <a:t>Cx1 = N -1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ko-KR" sz="1800" dirty="0" smtClean="0"/>
              <a:t>While(cx1 &gt;0)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ko-KR" sz="1800" dirty="0" smtClean="0"/>
              <a:t>{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ko-KR" sz="1800" dirty="0" smtClean="0"/>
              <a:t>	</a:t>
            </a:r>
            <a:r>
              <a:rPr lang="en-US" altLang="ko-KR" sz="1800" dirty="0" err="1" smtClean="0"/>
              <a:t>esi</a:t>
            </a:r>
            <a:r>
              <a:rPr lang="en-US" altLang="ko-KR" sz="1800" dirty="0" smtClean="0"/>
              <a:t> = </a:t>
            </a:r>
            <a:r>
              <a:rPr lang="en-US" altLang="ko-KR" sz="1800" dirty="0" err="1" smtClean="0"/>
              <a:t>addr</a:t>
            </a:r>
            <a:r>
              <a:rPr lang="en-US" altLang="ko-KR" sz="1800" dirty="0" smtClean="0"/>
              <a:t>(array)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ko-KR" sz="1800" dirty="0" smtClean="0"/>
              <a:t>	cx2 = cx1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ko-KR" sz="1800" dirty="0" smtClean="0"/>
              <a:t>	while(cx2 &gt; 0)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ko-KR" sz="1800" dirty="0" smtClean="0"/>
              <a:t>	{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ko-KR" sz="1800" dirty="0" smtClean="0"/>
              <a:t>	  if(array[</a:t>
            </a:r>
            <a:r>
              <a:rPr lang="en-US" altLang="ko-KR" sz="1800" dirty="0" err="1" smtClean="0"/>
              <a:t>esi</a:t>
            </a:r>
            <a:r>
              <a:rPr lang="en-US" altLang="ko-KR" sz="1800" dirty="0" smtClean="0"/>
              <a:t>] &lt; array[esi+4])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ko-KR" sz="1800" dirty="0" smtClean="0"/>
              <a:t>	    exchange(array[</a:t>
            </a:r>
            <a:r>
              <a:rPr lang="en-US" altLang="ko-KR" sz="1800" dirty="0" err="1" smtClean="0"/>
              <a:t>esi</a:t>
            </a:r>
            <a:r>
              <a:rPr lang="en-US" altLang="ko-KR" sz="1800" dirty="0" smtClean="0"/>
              <a:t>],array[esi+4])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ko-KR" sz="1800" dirty="0" smtClean="0"/>
              <a:t>	  add </a:t>
            </a:r>
            <a:r>
              <a:rPr lang="en-US" altLang="ko-KR" sz="1800" dirty="0" err="1" smtClean="0"/>
              <a:t>esi</a:t>
            </a:r>
            <a:r>
              <a:rPr lang="en-US" altLang="ko-KR" sz="1800" dirty="0" smtClean="0"/>
              <a:t>, 4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ko-KR" sz="1800" dirty="0" smtClean="0"/>
              <a:t>	  </a:t>
            </a:r>
            <a:r>
              <a:rPr lang="en-US" altLang="ko-KR" sz="1800" dirty="0" err="1" smtClean="0"/>
              <a:t>dec</a:t>
            </a:r>
            <a:r>
              <a:rPr lang="en-US" altLang="ko-KR" sz="1800" dirty="0" smtClean="0"/>
              <a:t> cx2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ko-KR" sz="1800" dirty="0" smtClean="0"/>
              <a:t>	}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ko-KR" sz="1800" dirty="0" smtClean="0"/>
              <a:t>	</a:t>
            </a:r>
            <a:r>
              <a:rPr lang="en-US" altLang="ko-KR" sz="1800" dirty="0" err="1" smtClean="0"/>
              <a:t>dec</a:t>
            </a:r>
            <a:r>
              <a:rPr lang="en-US" altLang="ko-KR" sz="1800" dirty="0" smtClean="0"/>
              <a:t> cx1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ko-KR" sz="1800" dirty="0" smtClean="0"/>
              <a:t>}</a:t>
            </a:r>
          </a:p>
        </p:txBody>
      </p:sp>
      <p:sp>
        <p:nvSpPr>
          <p:cNvPr id="33797" name="Rectangle 4"/>
          <p:cNvSpPr>
            <a:spLocks noChangeArrowheads="1"/>
          </p:cNvSpPr>
          <p:nvPr/>
        </p:nvSpPr>
        <p:spPr bwMode="auto">
          <a:xfrm>
            <a:off x="4751388" y="1484783"/>
            <a:ext cx="3997325" cy="5123979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95000"/>
              <a:buFont typeface="Arial" pitchFamily="34" charset="0"/>
              <a:buChar char="•"/>
            </a:pPr>
            <a:r>
              <a:rPr lang="en-US" altLang="ko-KR" sz="2200" dirty="0" smtClean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Assembly code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95000"/>
              <a:buFont typeface="Wingdings 2" pitchFamily="18" charset="2"/>
              <a:buNone/>
            </a:pPr>
            <a:r>
              <a:rPr lang="en-US" altLang="ko-KR" sz="1800" dirty="0" err="1" smtClean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Mov</a:t>
            </a:r>
            <a:r>
              <a:rPr lang="en-US" altLang="ko-KR" sz="1800" dirty="0" smtClean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ecx</a:t>
            </a:r>
            <a:r>
              <a:rPr lang="en-US" altLang="ko-KR" sz="1800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, count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95000"/>
              <a:buFont typeface="Wingdings 2" pitchFamily="18" charset="2"/>
              <a:buNone/>
            </a:pPr>
            <a:r>
              <a:rPr lang="en-US" altLang="ko-KR" sz="1800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Dec </a:t>
            </a:r>
            <a:r>
              <a:rPr lang="en-US" altLang="ko-KR" sz="1800" dirty="0" err="1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ecx</a:t>
            </a:r>
            <a:endParaRPr lang="en-US" altLang="ko-KR" sz="1800" dirty="0">
              <a:solidFill>
                <a:srgbClr val="000000"/>
              </a:solidFill>
              <a:latin typeface="Trebuchet MS" pitchFamily="34" charset="0"/>
              <a:ea typeface="개성체" pitchFamily="18" charset="-127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95000"/>
              <a:buFont typeface="Wingdings 2" pitchFamily="18" charset="2"/>
              <a:buNone/>
            </a:pPr>
            <a:r>
              <a:rPr lang="en-US" altLang="ko-KR" sz="1800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L1: push </a:t>
            </a:r>
            <a:r>
              <a:rPr lang="en-US" altLang="ko-KR" sz="1800" dirty="0" err="1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ecx</a:t>
            </a:r>
            <a:endParaRPr lang="en-US" altLang="ko-KR" sz="1800" dirty="0">
              <a:solidFill>
                <a:srgbClr val="000000"/>
              </a:solidFill>
              <a:latin typeface="Trebuchet MS" pitchFamily="34" charset="0"/>
              <a:ea typeface="개성체" pitchFamily="18" charset="-127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95000"/>
              <a:buFont typeface="Wingdings 2" pitchFamily="18" charset="2"/>
              <a:buNone/>
            </a:pPr>
            <a:r>
              <a:rPr lang="en-US" altLang="ko-KR" sz="1800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	</a:t>
            </a:r>
            <a:r>
              <a:rPr lang="en-US" altLang="ko-KR" sz="1800" dirty="0" err="1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mov</a:t>
            </a:r>
            <a:r>
              <a:rPr lang="en-US" altLang="ko-KR" sz="1800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esi</a:t>
            </a:r>
            <a:r>
              <a:rPr lang="en-US" altLang="ko-KR" sz="1800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, </a:t>
            </a:r>
            <a:r>
              <a:rPr lang="en-US" altLang="ko-KR" sz="1800" dirty="0" err="1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pArray</a:t>
            </a:r>
            <a:endParaRPr lang="en-US" altLang="ko-KR" sz="1800" dirty="0">
              <a:solidFill>
                <a:srgbClr val="000000"/>
              </a:solidFill>
              <a:latin typeface="Trebuchet MS" pitchFamily="34" charset="0"/>
              <a:ea typeface="개성체" pitchFamily="18" charset="-127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95000"/>
              <a:buFont typeface="Wingdings 2" pitchFamily="18" charset="2"/>
              <a:buNone/>
            </a:pPr>
            <a:r>
              <a:rPr lang="en-US" altLang="ko-KR" sz="1800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L2: </a:t>
            </a:r>
            <a:r>
              <a:rPr lang="en-US" altLang="ko-KR" sz="1800" dirty="0" err="1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mov</a:t>
            </a:r>
            <a:r>
              <a:rPr lang="en-US" altLang="ko-KR" sz="1800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eax</a:t>
            </a:r>
            <a:r>
              <a:rPr lang="en-US" altLang="ko-KR" sz="1800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,[</a:t>
            </a:r>
            <a:r>
              <a:rPr lang="en-US" altLang="ko-KR" sz="1800" dirty="0" err="1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esi</a:t>
            </a:r>
            <a:r>
              <a:rPr lang="en-US" altLang="ko-KR" sz="1800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]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95000"/>
              <a:buFont typeface="Wingdings 2" pitchFamily="18" charset="2"/>
              <a:buNone/>
            </a:pPr>
            <a:r>
              <a:rPr lang="en-US" altLang="ko-KR" sz="1800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	</a:t>
            </a:r>
            <a:r>
              <a:rPr lang="en-US" altLang="ko-KR" sz="1800" dirty="0" err="1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cmp</a:t>
            </a:r>
            <a:r>
              <a:rPr lang="en-US" altLang="ko-KR" sz="1800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 [esi+4],</a:t>
            </a:r>
            <a:r>
              <a:rPr lang="en-US" altLang="ko-KR" sz="1800" dirty="0" err="1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eax</a:t>
            </a:r>
            <a:endParaRPr lang="en-US" altLang="ko-KR" sz="1800" dirty="0">
              <a:solidFill>
                <a:srgbClr val="000000"/>
              </a:solidFill>
              <a:latin typeface="Trebuchet MS" pitchFamily="34" charset="0"/>
              <a:ea typeface="개성체" pitchFamily="18" charset="-127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95000"/>
              <a:buFont typeface="Wingdings 2" pitchFamily="18" charset="2"/>
              <a:buNone/>
            </a:pPr>
            <a:r>
              <a:rPr lang="en-US" altLang="ko-KR" sz="1800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	</a:t>
            </a:r>
            <a:r>
              <a:rPr lang="en-US" altLang="ko-KR" sz="1800" dirty="0" err="1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jge</a:t>
            </a:r>
            <a:r>
              <a:rPr lang="en-US" altLang="ko-KR" sz="1800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 L3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95000"/>
              <a:buFont typeface="Wingdings 2" pitchFamily="18" charset="2"/>
              <a:buNone/>
            </a:pPr>
            <a:r>
              <a:rPr lang="en-US" altLang="ko-KR" sz="1800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	</a:t>
            </a:r>
            <a:r>
              <a:rPr lang="en-US" altLang="ko-KR" sz="1800" dirty="0" err="1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xchg</a:t>
            </a:r>
            <a:r>
              <a:rPr lang="en-US" altLang="ko-KR" sz="1800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eax</a:t>
            </a:r>
            <a:r>
              <a:rPr lang="en-US" altLang="ko-KR" sz="1800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,[esi+4]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95000"/>
              <a:buFont typeface="Wingdings 2" pitchFamily="18" charset="2"/>
              <a:buNone/>
            </a:pPr>
            <a:r>
              <a:rPr lang="en-US" altLang="ko-KR" sz="1800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	</a:t>
            </a:r>
            <a:r>
              <a:rPr lang="en-US" altLang="ko-KR" sz="1800" dirty="0" err="1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mov</a:t>
            </a:r>
            <a:r>
              <a:rPr lang="en-US" altLang="ko-KR" sz="1800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 [</a:t>
            </a:r>
            <a:r>
              <a:rPr lang="en-US" altLang="ko-KR" sz="1800" dirty="0" err="1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esi</a:t>
            </a:r>
            <a:r>
              <a:rPr lang="en-US" altLang="ko-KR" sz="1800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],</a:t>
            </a:r>
            <a:r>
              <a:rPr lang="en-US" altLang="ko-KR" sz="1800" dirty="0" err="1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eax</a:t>
            </a:r>
            <a:endParaRPr lang="en-US" altLang="ko-KR" sz="1800" dirty="0">
              <a:solidFill>
                <a:srgbClr val="000000"/>
              </a:solidFill>
              <a:latin typeface="Trebuchet MS" pitchFamily="34" charset="0"/>
              <a:ea typeface="개성체" pitchFamily="18" charset="-127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95000"/>
              <a:buFont typeface="Wingdings 2" pitchFamily="18" charset="2"/>
              <a:buNone/>
            </a:pPr>
            <a:r>
              <a:rPr lang="en-US" altLang="ko-KR" sz="1800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L3: add esi,4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95000"/>
              <a:buFont typeface="Wingdings 2" pitchFamily="18" charset="2"/>
              <a:buNone/>
            </a:pPr>
            <a:r>
              <a:rPr lang="en-US" altLang="ko-KR" sz="1800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	loop L2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95000"/>
              <a:buFont typeface="Wingdings 2" pitchFamily="18" charset="2"/>
              <a:buNone/>
            </a:pPr>
            <a:r>
              <a:rPr lang="en-US" altLang="ko-KR" sz="1800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	pop </a:t>
            </a:r>
            <a:r>
              <a:rPr lang="en-US" altLang="ko-KR" sz="1800" dirty="0" err="1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ecx</a:t>
            </a:r>
            <a:endParaRPr lang="en-US" altLang="ko-KR" sz="1800" dirty="0">
              <a:solidFill>
                <a:srgbClr val="000000"/>
              </a:solidFill>
              <a:latin typeface="Trebuchet MS" pitchFamily="34" charset="0"/>
              <a:ea typeface="개성체" pitchFamily="18" charset="-127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95000"/>
              <a:buFont typeface="Wingdings 2" pitchFamily="18" charset="2"/>
              <a:buNone/>
            </a:pPr>
            <a:r>
              <a:rPr lang="en-US" altLang="ko-KR" sz="1800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	loop L1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95000"/>
              <a:buFont typeface="Wingdings 2" pitchFamily="18" charset="2"/>
              <a:buNone/>
            </a:pPr>
            <a:r>
              <a:rPr lang="en-US" altLang="ko-KR" sz="1800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L4 : ret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95000"/>
              <a:buFont typeface="Wingdings 2" pitchFamily="18" charset="2"/>
              <a:buNone/>
            </a:pPr>
            <a:r>
              <a:rPr lang="en-US" altLang="ko-KR" sz="1800" dirty="0" err="1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BubbleSort</a:t>
            </a:r>
            <a:r>
              <a:rPr lang="en-US" altLang="ko-KR" sz="1800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Endp</a:t>
            </a:r>
            <a:endParaRPr lang="en-US" altLang="ko-KR" sz="1800" dirty="0">
              <a:solidFill>
                <a:srgbClr val="000000"/>
              </a:solidFill>
              <a:latin typeface="Trebuchet MS" pitchFamily="34" charset="0"/>
              <a:ea typeface="개성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90380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pPr>
              <a:defRPr/>
            </a:pPr>
            <a:r>
              <a:rPr lang="en-US" altLang="ko-KR"/>
              <a:t>CS9-</a:t>
            </a:r>
            <a:fld id="{6DBC6B27-632D-435E-84CC-66C73BEF605A}" type="slidenum">
              <a:rPr lang="en-US" altLang="ko-KR"/>
              <a:pPr>
                <a:defRPr/>
              </a:pPr>
              <a:t>34</a:t>
            </a:fld>
            <a:endParaRPr lang="en-US" altLang="ko-KR"/>
          </a:p>
        </p:txBody>
      </p:sp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mtClean="0"/>
              <a:t>Binary Search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2648" y="1600200"/>
            <a:ext cx="8153400" cy="5069160"/>
          </a:xfrm>
        </p:spPr>
        <p:txBody>
          <a:bodyPr>
            <a:normAutofit fontScale="85000" lnSpcReduction="20000"/>
          </a:bodyPr>
          <a:lstStyle/>
          <a:p>
            <a:pPr eaLnBrk="1" hangingPunct="1"/>
            <a:r>
              <a:rPr lang="en-US" altLang="ko-KR" dirty="0" smtClean="0"/>
              <a:t>Algorithm</a:t>
            </a:r>
          </a:p>
          <a:p>
            <a:pPr lvl="1" eaLnBrk="1" hangingPunct="1"/>
            <a:r>
              <a:rPr lang="en-US" altLang="ko-KR" dirty="0" smtClean="0"/>
              <a:t>The range of the array to be searched is indicated by subscripts named first and last. If first&gt;last, exit the search, indicating failure to find a match</a:t>
            </a:r>
          </a:p>
          <a:p>
            <a:pPr lvl="1" eaLnBrk="1" hangingPunct="1"/>
            <a:r>
              <a:rPr lang="en-US" altLang="ko-KR" dirty="0" smtClean="0"/>
              <a:t>Calculate the midpoint of the array, between array subscripts first and last</a:t>
            </a:r>
          </a:p>
          <a:p>
            <a:pPr lvl="1" eaLnBrk="1" hangingPunct="1"/>
            <a:r>
              <a:rPr lang="en-US" altLang="ko-KR" dirty="0" smtClean="0"/>
              <a:t>Compare </a:t>
            </a:r>
            <a:r>
              <a:rPr lang="en-US" altLang="ko-KR" dirty="0" err="1" smtClean="0"/>
              <a:t>searchval</a:t>
            </a:r>
            <a:r>
              <a:rPr lang="en-US" altLang="ko-KR" dirty="0" smtClean="0"/>
              <a:t> to the integer at the midpoint of the array</a:t>
            </a:r>
          </a:p>
          <a:p>
            <a:pPr lvl="2" eaLnBrk="1" hangingPunct="1"/>
            <a:r>
              <a:rPr lang="en-US" altLang="ko-KR" dirty="0" smtClean="0"/>
              <a:t>If the values are equal, return from the procedure with the midpoint in EAX. This return value indicates that a match has been found in the array.</a:t>
            </a:r>
          </a:p>
          <a:p>
            <a:pPr lvl="2" eaLnBrk="1" hangingPunct="1"/>
            <a:r>
              <a:rPr lang="en-US" altLang="ko-KR" dirty="0" smtClean="0"/>
              <a:t>On the other hand, if </a:t>
            </a:r>
            <a:r>
              <a:rPr lang="en-US" altLang="ko-KR" dirty="0" err="1" smtClean="0"/>
              <a:t>searchVal</a:t>
            </a:r>
            <a:r>
              <a:rPr lang="en-US" altLang="ko-KR" dirty="0" smtClean="0"/>
              <a:t> is larger than the number at the midpoint, reset the first array subscript to one position higher than the midpoint</a:t>
            </a:r>
          </a:p>
          <a:p>
            <a:pPr lvl="2" eaLnBrk="1" hangingPunct="1"/>
            <a:r>
              <a:rPr lang="en-US" altLang="ko-KR" dirty="0" smtClean="0"/>
              <a:t>Or, if </a:t>
            </a:r>
            <a:r>
              <a:rPr lang="en-US" altLang="ko-KR" dirty="0" err="1" smtClean="0"/>
              <a:t>searchVal</a:t>
            </a:r>
            <a:r>
              <a:rPr lang="en-US" altLang="ko-KR" dirty="0" smtClean="0"/>
              <a:t> is smaller than the number at the midpoint, reset the last array subscript to one position below the midpoint</a:t>
            </a:r>
          </a:p>
          <a:p>
            <a:pPr lvl="1" eaLnBrk="1" hangingPunct="1"/>
            <a:r>
              <a:rPr lang="en-US" altLang="ko-KR" dirty="0" smtClean="0"/>
              <a:t>Return to first step</a:t>
            </a:r>
          </a:p>
        </p:txBody>
      </p:sp>
    </p:spTree>
    <p:extLst>
      <p:ext uri="{BB962C8B-B14F-4D97-AF65-F5344CB8AC3E}">
        <p14:creationId xmlns:p14="http://schemas.microsoft.com/office/powerpoint/2010/main" val="3052107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pPr>
              <a:defRPr/>
            </a:pPr>
            <a:r>
              <a:rPr lang="en-US" altLang="ko-KR"/>
              <a:t>CS9-</a:t>
            </a:r>
            <a:fld id="{B555BBBC-DEBA-4E92-AA52-7724D5BE6C46}" type="slidenum">
              <a:rPr lang="en-US" altLang="ko-KR"/>
              <a:pPr>
                <a:defRPr/>
              </a:pPr>
              <a:t>35</a:t>
            </a:fld>
            <a:endParaRPr lang="en-US" altLang="ko-KR"/>
          </a:p>
        </p:txBody>
      </p:sp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mtClean="0"/>
              <a:t>Binary Search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501080"/>
            <a:ext cx="8686800" cy="6248400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US" altLang="ko-KR" sz="1600" dirty="0" smtClean="0"/>
              <a:t>.code</a:t>
            </a:r>
          </a:p>
          <a:p>
            <a:pPr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US" altLang="ko-KR" sz="1600" dirty="0" err="1" smtClean="0"/>
              <a:t>BinarySearch</a:t>
            </a:r>
            <a:r>
              <a:rPr lang="en-US" altLang="ko-KR" sz="1600" dirty="0" smtClean="0"/>
              <a:t> PROC uses </a:t>
            </a:r>
            <a:r>
              <a:rPr lang="en-US" altLang="ko-KR" sz="1600" dirty="0" err="1" smtClean="0"/>
              <a:t>ebx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edx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esi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edi</a:t>
            </a:r>
            <a:r>
              <a:rPr lang="en-US" altLang="ko-KR" sz="1600" dirty="0" smtClean="0"/>
              <a:t>,</a:t>
            </a:r>
          </a:p>
          <a:p>
            <a:pPr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pArray:PTR</a:t>
            </a:r>
            <a:r>
              <a:rPr lang="en-US" altLang="ko-KR" sz="1600" dirty="0" smtClean="0"/>
              <a:t> DWORD,		; pointer to array</a:t>
            </a:r>
          </a:p>
          <a:p>
            <a:pPr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Count:DWORD</a:t>
            </a:r>
            <a:r>
              <a:rPr lang="en-US" altLang="ko-KR" sz="1600" dirty="0" smtClean="0"/>
              <a:t>,		; array size</a:t>
            </a:r>
          </a:p>
          <a:p>
            <a:pPr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searchVal:DWORD</a:t>
            </a:r>
            <a:r>
              <a:rPr lang="en-US" altLang="ko-KR" sz="1600" dirty="0" smtClean="0"/>
              <a:t>		; search value</a:t>
            </a:r>
          </a:p>
          <a:p>
            <a:pPr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US" altLang="ko-KR" sz="1600" dirty="0" smtClean="0"/>
              <a:t>LOCAL </a:t>
            </a:r>
            <a:r>
              <a:rPr lang="en-US" altLang="ko-KR" sz="1600" dirty="0" err="1" smtClean="0"/>
              <a:t>first:DWORD</a:t>
            </a:r>
            <a:r>
              <a:rPr lang="en-US" altLang="ko-KR" sz="1600" dirty="0" smtClean="0"/>
              <a:t>,		; first position</a:t>
            </a:r>
          </a:p>
          <a:p>
            <a:pPr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last:DWORD</a:t>
            </a:r>
            <a:r>
              <a:rPr lang="en-US" altLang="ko-KR" sz="1600" dirty="0" smtClean="0"/>
              <a:t>,		; last position</a:t>
            </a:r>
          </a:p>
          <a:p>
            <a:pPr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US" altLang="ko-KR" sz="1600" dirty="0" smtClean="0"/>
              <a:t>	mid:DWORD		; midpoint</a:t>
            </a:r>
          </a:p>
          <a:p>
            <a:pPr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US" altLang="ko-KR" sz="1600" dirty="0" smtClean="0"/>
              <a:t>; Receives: Pointer to array, array size, search value.</a:t>
            </a:r>
          </a:p>
          <a:p>
            <a:pPr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US" altLang="ko-KR" sz="1600" dirty="0" smtClean="0"/>
              <a:t>; Returns: If a match is found, EAX = the array position of the</a:t>
            </a:r>
          </a:p>
          <a:p>
            <a:pPr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US" altLang="ko-KR" sz="1600" dirty="0" smtClean="0"/>
              <a:t>; matching element; otherwise, EAX = -1.</a:t>
            </a:r>
          </a:p>
          <a:p>
            <a:pPr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mov</a:t>
            </a:r>
            <a:r>
              <a:rPr lang="en-US" altLang="ko-KR" sz="1600" dirty="0" smtClean="0"/>
              <a:t>  first,0		; first = 0</a:t>
            </a:r>
          </a:p>
          <a:p>
            <a:pPr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mov</a:t>
            </a:r>
            <a:r>
              <a:rPr lang="en-US" altLang="ko-KR" sz="1600" dirty="0" smtClean="0"/>
              <a:t>  </a:t>
            </a:r>
            <a:r>
              <a:rPr lang="en-US" altLang="ko-KR" sz="1600" dirty="0" err="1" smtClean="0"/>
              <a:t>eax,Count</a:t>
            </a:r>
            <a:r>
              <a:rPr lang="en-US" altLang="ko-KR" sz="1600" dirty="0" smtClean="0"/>
              <a:t>		; last = (count - 1)</a:t>
            </a:r>
          </a:p>
          <a:p>
            <a:pPr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dec</a:t>
            </a:r>
            <a:r>
              <a:rPr lang="en-US" altLang="ko-KR" sz="1600" dirty="0" smtClean="0"/>
              <a:t>  </a:t>
            </a:r>
            <a:r>
              <a:rPr lang="en-US" altLang="ko-KR" sz="1600" dirty="0" err="1" smtClean="0"/>
              <a:t>eax</a:t>
            </a:r>
            <a:endParaRPr lang="en-US" altLang="ko-KR" sz="1600" dirty="0" smtClean="0"/>
          </a:p>
          <a:p>
            <a:pPr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mov</a:t>
            </a:r>
            <a:r>
              <a:rPr lang="en-US" altLang="ko-KR" sz="1600" dirty="0" smtClean="0"/>
              <a:t>  </a:t>
            </a:r>
            <a:r>
              <a:rPr lang="en-US" altLang="ko-KR" sz="1600" dirty="0" err="1" smtClean="0"/>
              <a:t>last,eax</a:t>
            </a:r>
            <a:endParaRPr lang="en-US" altLang="ko-KR" sz="1600" dirty="0" smtClean="0"/>
          </a:p>
          <a:p>
            <a:pPr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mov</a:t>
            </a:r>
            <a:r>
              <a:rPr lang="en-US" altLang="ko-KR" sz="1600" dirty="0" smtClean="0"/>
              <a:t>  </a:t>
            </a:r>
            <a:r>
              <a:rPr lang="en-US" altLang="ko-KR" sz="1600" dirty="0" err="1" smtClean="0"/>
              <a:t>edi,searchVal</a:t>
            </a:r>
            <a:r>
              <a:rPr lang="en-US" altLang="ko-KR" sz="1600" dirty="0" smtClean="0"/>
              <a:t>	; EDI = </a:t>
            </a:r>
            <a:r>
              <a:rPr lang="en-US" altLang="ko-KR" sz="1600" dirty="0" err="1" smtClean="0"/>
              <a:t>searchVal</a:t>
            </a:r>
            <a:endParaRPr lang="en-US" altLang="ko-KR" sz="1600" dirty="0" smtClean="0"/>
          </a:p>
          <a:p>
            <a:pPr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mov</a:t>
            </a:r>
            <a:r>
              <a:rPr lang="en-US" altLang="ko-KR" sz="1600" dirty="0" smtClean="0"/>
              <a:t>  </a:t>
            </a:r>
            <a:r>
              <a:rPr lang="en-US" altLang="ko-KR" sz="1600" dirty="0" err="1" smtClean="0"/>
              <a:t>ebx,pArray</a:t>
            </a:r>
            <a:r>
              <a:rPr lang="en-US" altLang="ko-KR" sz="1600" dirty="0" smtClean="0"/>
              <a:t>		; EBX points to the array</a:t>
            </a:r>
          </a:p>
          <a:p>
            <a:pPr eaLnBrk="1" hangingPunct="1">
              <a:lnSpc>
                <a:spcPct val="80000"/>
              </a:lnSpc>
              <a:buFont typeface="Wingdings 2" pitchFamily="18" charset="2"/>
              <a:buNone/>
            </a:pP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1269517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pPr>
              <a:defRPr/>
            </a:pPr>
            <a:r>
              <a:rPr lang="en-US" altLang="ko-KR"/>
              <a:t>CS9-</a:t>
            </a:r>
            <a:fld id="{D8AF77CA-2F84-4E7A-885C-6557A3FEF299}" type="slidenum">
              <a:rPr lang="en-US" altLang="ko-KR"/>
              <a:pPr>
                <a:defRPr/>
              </a:pPr>
              <a:t>36</a:t>
            </a:fld>
            <a:endParaRPr lang="en-US" altLang="ko-KR"/>
          </a:p>
        </p:txBody>
      </p:sp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mtClean="0"/>
              <a:t>Binary Search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80000"/>
              </a:lnSpc>
              <a:buNone/>
            </a:pPr>
            <a:r>
              <a:rPr lang="en-US" altLang="ko-KR" sz="1600" dirty="0"/>
              <a:t>L1: ; while first &lt;= last</a:t>
            </a:r>
          </a:p>
          <a:p>
            <a:pPr>
              <a:lnSpc>
                <a:spcPct val="80000"/>
              </a:lnSpc>
              <a:buNone/>
            </a:pPr>
            <a:r>
              <a:rPr lang="en-US" altLang="ko-KR" sz="1600" dirty="0"/>
              <a:t>	</a:t>
            </a:r>
            <a:r>
              <a:rPr lang="en-US" altLang="ko-KR" sz="1600" dirty="0" err="1"/>
              <a:t>mov</a:t>
            </a:r>
            <a:r>
              <a:rPr lang="en-US" altLang="ko-KR" sz="1600" dirty="0"/>
              <a:t>  </a:t>
            </a:r>
            <a:r>
              <a:rPr lang="en-US" altLang="ko-KR" sz="1600" dirty="0" err="1"/>
              <a:t>eax,first</a:t>
            </a:r>
            <a:endParaRPr lang="en-US" altLang="ko-KR" sz="1600" dirty="0"/>
          </a:p>
          <a:p>
            <a:pPr>
              <a:lnSpc>
                <a:spcPct val="80000"/>
              </a:lnSpc>
              <a:buNone/>
            </a:pPr>
            <a:r>
              <a:rPr lang="en-US" altLang="ko-KR" sz="1600" dirty="0"/>
              <a:t>	</a:t>
            </a:r>
            <a:r>
              <a:rPr lang="en-US" altLang="ko-KR" sz="1600" dirty="0" err="1"/>
              <a:t>cmp</a:t>
            </a:r>
            <a:r>
              <a:rPr lang="en-US" altLang="ko-KR" sz="1600" dirty="0"/>
              <a:t>  </a:t>
            </a:r>
            <a:r>
              <a:rPr lang="en-US" altLang="ko-KR" sz="1600" dirty="0" err="1"/>
              <a:t>eax,last</a:t>
            </a:r>
            <a:endParaRPr lang="en-US" altLang="ko-KR" sz="1600" dirty="0"/>
          </a:p>
          <a:p>
            <a:pPr>
              <a:lnSpc>
                <a:spcPct val="80000"/>
              </a:lnSpc>
              <a:buNone/>
            </a:pPr>
            <a:r>
              <a:rPr lang="en-US" altLang="ko-KR" sz="1600" dirty="0"/>
              <a:t>	</a:t>
            </a:r>
            <a:r>
              <a:rPr lang="en-US" altLang="ko-KR" sz="1600" dirty="0" err="1"/>
              <a:t>jg</a:t>
            </a:r>
            <a:r>
              <a:rPr lang="en-US" altLang="ko-KR" sz="1600" dirty="0"/>
              <a:t>   L5		</a:t>
            </a:r>
            <a:r>
              <a:rPr lang="en-US" altLang="ko-KR" sz="1600" dirty="0" smtClean="0"/>
              <a:t>	; </a:t>
            </a:r>
            <a:r>
              <a:rPr lang="en-US" altLang="ko-KR" sz="1600" dirty="0"/>
              <a:t>exit </a:t>
            </a:r>
            <a:r>
              <a:rPr lang="en-US" altLang="ko-KR" sz="1600" dirty="0" smtClean="0"/>
              <a:t>search</a:t>
            </a:r>
          </a:p>
          <a:p>
            <a:pPr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US" altLang="ko-KR" sz="1600" dirty="0" smtClean="0"/>
              <a:t>; mid = (last + first) / 2</a:t>
            </a:r>
          </a:p>
          <a:p>
            <a:pPr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mov</a:t>
            </a:r>
            <a:r>
              <a:rPr lang="en-US" altLang="ko-KR" sz="1600" dirty="0" smtClean="0"/>
              <a:t>  </a:t>
            </a:r>
            <a:r>
              <a:rPr lang="en-US" altLang="ko-KR" sz="1600" dirty="0" err="1" smtClean="0"/>
              <a:t>eax,last</a:t>
            </a:r>
            <a:endParaRPr lang="en-US" altLang="ko-KR" sz="1600" dirty="0" smtClean="0"/>
          </a:p>
          <a:p>
            <a:pPr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US" altLang="ko-KR" sz="1600" dirty="0" smtClean="0"/>
              <a:t>	add  </a:t>
            </a:r>
            <a:r>
              <a:rPr lang="en-US" altLang="ko-KR" sz="1600" dirty="0" err="1" smtClean="0"/>
              <a:t>eax,first</a:t>
            </a:r>
            <a:endParaRPr lang="en-US" altLang="ko-KR" sz="1600" dirty="0" smtClean="0"/>
          </a:p>
          <a:p>
            <a:pPr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shr</a:t>
            </a:r>
            <a:r>
              <a:rPr lang="en-US" altLang="ko-KR" sz="1600" dirty="0" smtClean="0"/>
              <a:t>  eax,1</a:t>
            </a:r>
          </a:p>
          <a:p>
            <a:pPr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mov</a:t>
            </a:r>
            <a:r>
              <a:rPr lang="en-US" altLang="ko-KR" sz="1600" dirty="0" smtClean="0"/>
              <a:t>  </a:t>
            </a:r>
            <a:r>
              <a:rPr lang="en-US" altLang="ko-KR" sz="1600" dirty="0" err="1" smtClean="0"/>
              <a:t>mid,eax</a:t>
            </a:r>
            <a:endParaRPr lang="en-US" altLang="ko-KR" sz="1600" dirty="0" smtClean="0"/>
          </a:p>
          <a:p>
            <a:pPr eaLnBrk="1" hangingPunct="1">
              <a:lnSpc>
                <a:spcPct val="80000"/>
              </a:lnSpc>
              <a:buFont typeface="Wingdings 2" pitchFamily="18" charset="2"/>
              <a:buNone/>
            </a:pPr>
            <a:endParaRPr lang="en-US" altLang="ko-KR" sz="1600" dirty="0" smtClean="0"/>
          </a:p>
          <a:p>
            <a:pPr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US" altLang="ko-KR" sz="1600" dirty="0" smtClean="0"/>
              <a:t>; EDX = values[mid]</a:t>
            </a:r>
          </a:p>
          <a:p>
            <a:pPr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mov</a:t>
            </a:r>
            <a:r>
              <a:rPr lang="en-US" altLang="ko-KR" sz="1600" dirty="0" smtClean="0"/>
              <a:t>  </a:t>
            </a:r>
            <a:r>
              <a:rPr lang="en-US" altLang="ko-KR" sz="1600" dirty="0" err="1" smtClean="0"/>
              <a:t>esi,mid</a:t>
            </a:r>
            <a:endParaRPr lang="en-US" altLang="ko-KR" sz="1600" dirty="0" smtClean="0"/>
          </a:p>
          <a:p>
            <a:pPr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shl</a:t>
            </a:r>
            <a:r>
              <a:rPr lang="en-US" altLang="ko-KR" sz="1600" dirty="0" smtClean="0"/>
              <a:t>  esi,2		; scale mid value by 4</a:t>
            </a:r>
          </a:p>
          <a:p>
            <a:pPr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mov</a:t>
            </a:r>
            <a:r>
              <a:rPr lang="en-US" altLang="ko-KR" sz="1600" dirty="0" smtClean="0"/>
              <a:t>  </a:t>
            </a:r>
            <a:r>
              <a:rPr lang="en-US" altLang="ko-KR" sz="1600" dirty="0" err="1" smtClean="0"/>
              <a:t>edx</a:t>
            </a:r>
            <a:r>
              <a:rPr lang="en-US" altLang="ko-KR" sz="1600" dirty="0" smtClean="0"/>
              <a:t>,[</a:t>
            </a:r>
            <a:r>
              <a:rPr lang="en-US" altLang="ko-KR" sz="1600" dirty="0" err="1" smtClean="0"/>
              <a:t>ebx+esi</a:t>
            </a:r>
            <a:r>
              <a:rPr lang="en-US" altLang="ko-KR" sz="1600" dirty="0" smtClean="0"/>
              <a:t>]		; EDX = values[mid]</a:t>
            </a:r>
          </a:p>
          <a:p>
            <a:pPr eaLnBrk="1" hangingPunct="1">
              <a:lnSpc>
                <a:spcPct val="80000"/>
              </a:lnSpc>
              <a:buFont typeface="Wingdings 2" pitchFamily="18" charset="2"/>
              <a:buNone/>
            </a:pPr>
            <a:endParaRPr lang="en-US" altLang="ko-KR" sz="1600" dirty="0" smtClean="0"/>
          </a:p>
          <a:p>
            <a:pPr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US" altLang="ko-KR" sz="1600" dirty="0" smtClean="0"/>
              <a:t>; if ( EDX &lt; </a:t>
            </a:r>
            <a:r>
              <a:rPr lang="en-US" altLang="ko-KR" sz="1600" dirty="0" err="1" smtClean="0"/>
              <a:t>searchval</a:t>
            </a:r>
            <a:r>
              <a:rPr lang="en-US" altLang="ko-KR" sz="1600" dirty="0" smtClean="0"/>
              <a:t>(EDI) )</a:t>
            </a:r>
          </a:p>
          <a:p>
            <a:pPr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US" altLang="ko-KR" sz="1600" dirty="0" smtClean="0"/>
              <a:t>;   first = mid + 1;</a:t>
            </a:r>
          </a:p>
          <a:p>
            <a:pPr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cmp</a:t>
            </a:r>
            <a:r>
              <a:rPr lang="en-US" altLang="ko-KR" sz="1600" dirty="0" smtClean="0"/>
              <a:t>  </a:t>
            </a:r>
            <a:r>
              <a:rPr lang="en-US" altLang="ko-KR" sz="1600" dirty="0" err="1" smtClean="0"/>
              <a:t>edx,edi</a:t>
            </a:r>
            <a:endParaRPr lang="en-US" altLang="ko-KR" sz="1600" dirty="0" smtClean="0"/>
          </a:p>
          <a:p>
            <a:pPr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jge</a:t>
            </a:r>
            <a:r>
              <a:rPr lang="en-US" altLang="ko-KR" sz="1600" dirty="0" smtClean="0"/>
              <a:t>  L2</a:t>
            </a:r>
          </a:p>
          <a:p>
            <a:pPr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mov</a:t>
            </a:r>
            <a:r>
              <a:rPr lang="en-US" altLang="ko-KR" sz="1600" dirty="0" smtClean="0"/>
              <a:t>  </a:t>
            </a:r>
            <a:r>
              <a:rPr lang="en-US" altLang="ko-KR" sz="1600" dirty="0" err="1" smtClean="0"/>
              <a:t>eax,mid</a:t>
            </a:r>
            <a:r>
              <a:rPr lang="en-US" altLang="ko-KR" sz="1600" dirty="0" smtClean="0"/>
              <a:t>		; first = mid + 1</a:t>
            </a:r>
          </a:p>
          <a:p>
            <a:pPr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inc</a:t>
            </a:r>
            <a:r>
              <a:rPr lang="en-US" altLang="ko-KR" sz="1600" dirty="0" smtClean="0"/>
              <a:t>  </a:t>
            </a:r>
            <a:r>
              <a:rPr lang="en-US" altLang="ko-KR" sz="1600" dirty="0" err="1" smtClean="0"/>
              <a:t>eax</a:t>
            </a:r>
            <a:endParaRPr lang="en-US" altLang="ko-KR" sz="1600" dirty="0" smtClean="0"/>
          </a:p>
          <a:p>
            <a:pPr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mov</a:t>
            </a:r>
            <a:r>
              <a:rPr lang="en-US" altLang="ko-KR" sz="1600" dirty="0" smtClean="0"/>
              <a:t>  </a:t>
            </a:r>
            <a:r>
              <a:rPr lang="en-US" altLang="ko-KR" sz="1600" dirty="0" err="1" smtClean="0"/>
              <a:t>first,eax</a:t>
            </a:r>
            <a:endParaRPr lang="en-US" altLang="ko-KR" sz="1600" dirty="0" smtClean="0"/>
          </a:p>
          <a:p>
            <a:pPr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jmp</a:t>
            </a:r>
            <a:r>
              <a:rPr lang="en-US" altLang="ko-KR" sz="1600" dirty="0" smtClean="0"/>
              <a:t>  L4</a:t>
            </a:r>
          </a:p>
          <a:p>
            <a:pPr eaLnBrk="1" hangingPunct="1">
              <a:lnSpc>
                <a:spcPct val="80000"/>
              </a:lnSpc>
              <a:buFont typeface="Wingdings 2" pitchFamily="18" charset="2"/>
              <a:buNone/>
            </a:pP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3935403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pPr>
              <a:defRPr/>
            </a:pPr>
            <a:r>
              <a:rPr lang="en-US" altLang="ko-KR"/>
              <a:t>CS9-</a:t>
            </a:r>
            <a:fld id="{8B4B20EF-8FFC-47D1-A8E3-CB26FCC7FA73}" type="slidenum">
              <a:rPr lang="en-US" altLang="ko-KR"/>
              <a:pPr>
                <a:defRPr/>
              </a:pPr>
              <a:t>37</a:t>
            </a:fld>
            <a:endParaRPr lang="en-US" altLang="ko-KR"/>
          </a:p>
        </p:txBody>
      </p:sp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mtClean="0"/>
              <a:t>Binary Search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US" altLang="ko-KR" sz="1600" dirty="0" smtClean="0"/>
              <a:t>; else if( EDX &gt; </a:t>
            </a:r>
            <a:r>
              <a:rPr lang="en-US" altLang="ko-KR" sz="1600" dirty="0" err="1" smtClean="0"/>
              <a:t>searchVal</a:t>
            </a:r>
            <a:r>
              <a:rPr lang="en-US" altLang="ko-KR" sz="1600" dirty="0" smtClean="0"/>
              <a:t>(EDI) )</a:t>
            </a:r>
          </a:p>
          <a:p>
            <a:pPr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US" altLang="ko-KR" sz="1600" dirty="0" smtClean="0"/>
              <a:t>;	last = mid - 1;</a:t>
            </a:r>
          </a:p>
          <a:p>
            <a:pPr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US" altLang="ko-KR" sz="1600" dirty="0" smtClean="0"/>
              <a:t>L2:	</a:t>
            </a:r>
            <a:r>
              <a:rPr lang="en-US" altLang="ko-KR" sz="1600" dirty="0" err="1" smtClean="0"/>
              <a:t>cmp</a:t>
            </a:r>
            <a:r>
              <a:rPr lang="en-US" altLang="ko-KR" sz="1600" dirty="0" smtClean="0"/>
              <a:t>  </a:t>
            </a:r>
            <a:r>
              <a:rPr lang="en-US" altLang="ko-KR" sz="1600" dirty="0" err="1" smtClean="0"/>
              <a:t>edx,edi</a:t>
            </a:r>
            <a:r>
              <a:rPr lang="en-US" altLang="ko-KR" sz="1600" dirty="0" smtClean="0"/>
              <a:t>		; (could be removed)</a:t>
            </a:r>
          </a:p>
          <a:p>
            <a:pPr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jle</a:t>
            </a:r>
            <a:r>
              <a:rPr lang="en-US" altLang="ko-KR" sz="1600" dirty="0" smtClean="0"/>
              <a:t>  L3</a:t>
            </a:r>
          </a:p>
          <a:p>
            <a:pPr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mov</a:t>
            </a:r>
            <a:r>
              <a:rPr lang="en-US" altLang="ko-KR" sz="1600" dirty="0" smtClean="0"/>
              <a:t>  </a:t>
            </a:r>
            <a:r>
              <a:rPr lang="en-US" altLang="ko-KR" sz="1600" dirty="0" err="1" smtClean="0"/>
              <a:t>eax,mid</a:t>
            </a:r>
            <a:r>
              <a:rPr lang="en-US" altLang="ko-KR" sz="1600" dirty="0" smtClean="0"/>
              <a:t>		; last = mid - 1</a:t>
            </a:r>
          </a:p>
          <a:p>
            <a:pPr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dec</a:t>
            </a:r>
            <a:r>
              <a:rPr lang="en-US" altLang="ko-KR" sz="1600" dirty="0" smtClean="0"/>
              <a:t>  </a:t>
            </a:r>
            <a:r>
              <a:rPr lang="en-US" altLang="ko-KR" sz="1600" dirty="0" err="1" smtClean="0"/>
              <a:t>eax</a:t>
            </a:r>
            <a:endParaRPr lang="en-US" altLang="ko-KR" sz="1600" dirty="0" smtClean="0"/>
          </a:p>
          <a:p>
            <a:pPr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mov</a:t>
            </a:r>
            <a:r>
              <a:rPr lang="en-US" altLang="ko-KR" sz="1600" dirty="0" smtClean="0"/>
              <a:t>  </a:t>
            </a:r>
            <a:r>
              <a:rPr lang="en-US" altLang="ko-KR" sz="1600" dirty="0" err="1" smtClean="0"/>
              <a:t>last,eax</a:t>
            </a:r>
            <a:endParaRPr lang="en-US" altLang="ko-KR" sz="1600" dirty="0" smtClean="0"/>
          </a:p>
          <a:p>
            <a:pPr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jmp</a:t>
            </a:r>
            <a:r>
              <a:rPr lang="en-US" altLang="ko-KR" sz="1600" dirty="0" smtClean="0"/>
              <a:t>  L4</a:t>
            </a:r>
          </a:p>
          <a:p>
            <a:pPr eaLnBrk="1" hangingPunct="1">
              <a:lnSpc>
                <a:spcPct val="80000"/>
              </a:lnSpc>
              <a:buFont typeface="Wingdings 2" pitchFamily="18" charset="2"/>
              <a:buNone/>
            </a:pPr>
            <a:endParaRPr lang="en-US" altLang="ko-KR" sz="1600" dirty="0" smtClean="0"/>
          </a:p>
          <a:p>
            <a:pPr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US" altLang="ko-KR" sz="1600" dirty="0" smtClean="0"/>
              <a:t>; else return mid</a:t>
            </a:r>
          </a:p>
          <a:p>
            <a:pPr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US" altLang="ko-KR" sz="1600" dirty="0" smtClean="0"/>
              <a:t>L3:	</a:t>
            </a:r>
            <a:r>
              <a:rPr lang="en-US" altLang="ko-KR" sz="1600" dirty="0" err="1" smtClean="0"/>
              <a:t>mov</a:t>
            </a:r>
            <a:r>
              <a:rPr lang="en-US" altLang="ko-KR" sz="1600" dirty="0" smtClean="0"/>
              <a:t>  </a:t>
            </a:r>
            <a:r>
              <a:rPr lang="en-US" altLang="ko-KR" sz="1600" dirty="0" err="1" smtClean="0"/>
              <a:t>eax,mid</a:t>
            </a:r>
            <a:r>
              <a:rPr lang="en-US" altLang="ko-KR" sz="1600" dirty="0" smtClean="0"/>
              <a:t>  		; value found</a:t>
            </a:r>
          </a:p>
          <a:p>
            <a:pPr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jmp</a:t>
            </a:r>
            <a:r>
              <a:rPr lang="en-US" altLang="ko-KR" sz="1600" dirty="0" smtClean="0"/>
              <a:t>  L9		; return (mid)</a:t>
            </a:r>
          </a:p>
          <a:p>
            <a:pPr eaLnBrk="1" hangingPunct="1">
              <a:lnSpc>
                <a:spcPct val="80000"/>
              </a:lnSpc>
              <a:buFont typeface="Wingdings 2" pitchFamily="18" charset="2"/>
              <a:buNone/>
            </a:pPr>
            <a:endParaRPr lang="en-US" altLang="ko-KR" sz="1600" dirty="0" smtClean="0"/>
          </a:p>
          <a:p>
            <a:pPr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US" altLang="ko-KR" sz="1600" dirty="0" smtClean="0"/>
              <a:t>L4:	</a:t>
            </a:r>
            <a:r>
              <a:rPr lang="en-US" altLang="ko-KR" sz="1600" dirty="0" err="1" smtClean="0"/>
              <a:t>jmp</a:t>
            </a:r>
            <a:r>
              <a:rPr lang="en-US" altLang="ko-KR" sz="1600" dirty="0" smtClean="0"/>
              <a:t>  L1		; continue the loop</a:t>
            </a:r>
          </a:p>
          <a:p>
            <a:pPr eaLnBrk="1" hangingPunct="1">
              <a:lnSpc>
                <a:spcPct val="80000"/>
              </a:lnSpc>
              <a:buFont typeface="Wingdings 2" pitchFamily="18" charset="2"/>
              <a:buNone/>
            </a:pPr>
            <a:endParaRPr lang="en-US" altLang="ko-KR" sz="1600" dirty="0" smtClean="0"/>
          </a:p>
          <a:p>
            <a:pPr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US" altLang="ko-KR" sz="1600" dirty="0" smtClean="0"/>
              <a:t>L5:	</a:t>
            </a:r>
            <a:r>
              <a:rPr lang="en-US" altLang="ko-KR" sz="1600" dirty="0" err="1" smtClean="0"/>
              <a:t>mov</a:t>
            </a:r>
            <a:r>
              <a:rPr lang="en-US" altLang="ko-KR" sz="1600" dirty="0" smtClean="0"/>
              <a:t>  eax,-1		; search failed</a:t>
            </a:r>
          </a:p>
          <a:p>
            <a:pPr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US" altLang="ko-KR" sz="1600" dirty="0" smtClean="0"/>
              <a:t>L9:	ret</a:t>
            </a:r>
          </a:p>
          <a:p>
            <a:pPr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US" altLang="ko-KR" sz="1600" dirty="0" err="1" smtClean="0"/>
              <a:t>BinarySearch</a:t>
            </a:r>
            <a:r>
              <a:rPr lang="en-US" altLang="ko-KR" sz="1600" dirty="0" smtClean="0"/>
              <a:t> ENDP</a:t>
            </a:r>
          </a:p>
          <a:p>
            <a:pPr eaLnBrk="1" hangingPunct="1">
              <a:lnSpc>
                <a:spcPct val="80000"/>
              </a:lnSpc>
              <a:buFont typeface="Wingdings 2" pitchFamily="18" charset="2"/>
              <a:buNone/>
            </a:pPr>
            <a:endParaRPr lang="en-US" altLang="ko-KR" sz="1600" dirty="0" smtClean="0"/>
          </a:p>
          <a:p>
            <a:pPr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US" altLang="ko-KR" sz="1600" dirty="0" smtClean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529630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55000" lnSpcReduction="20000"/>
          </a:bodyPr>
          <a:lstStyle/>
          <a:p>
            <a:pPr>
              <a:defRPr/>
            </a:pPr>
            <a:r>
              <a:rPr lang="en-US" altLang="ko-KR"/>
              <a:t>CS9-</a:t>
            </a:r>
            <a:fld id="{1BA4ADB5-9C72-4ACB-A104-5BB9F7AF3DC4}" type="slidenum">
              <a:rPr lang="en-US" altLang="ko-KR"/>
              <a:pPr>
                <a:defRPr/>
              </a:pPr>
              <a:t>4</a:t>
            </a:fld>
            <a:endParaRPr lang="en-US" altLang="ko-KR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dirty="0" smtClean="0"/>
              <a:t>Chapter Overview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2648" y="1600200"/>
            <a:ext cx="8153400" cy="506916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ko-KR" sz="3600" dirty="0" smtClean="0"/>
              <a:t>String Storage Method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3600" dirty="0" smtClean="0"/>
              <a:t>String Primitive Instruction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3600" dirty="0" smtClean="0"/>
              <a:t>Selected String Procedures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3600" dirty="0" smtClean="0"/>
              <a:t>Two-Dimensional Arrays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3600" dirty="0" smtClean="0"/>
              <a:t>Searching and sorting Integer Arrays</a:t>
            </a:r>
          </a:p>
          <a:p>
            <a:pPr lvl="1" eaLnBrk="1" hangingPunct="1">
              <a:lnSpc>
                <a:spcPct val="90000"/>
              </a:lnSpc>
              <a:buFont typeface="Wingdings 2" pitchFamily="18" charset="2"/>
              <a:buNone/>
            </a:pPr>
            <a:endParaRPr lang="en-US" altLang="ko-KR" sz="3600" dirty="0" smtClean="0"/>
          </a:p>
        </p:txBody>
      </p:sp>
    </p:spTree>
    <p:extLst>
      <p:ext uri="{BB962C8B-B14F-4D97-AF65-F5344CB8AC3E}">
        <p14:creationId xmlns:p14="http://schemas.microsoft.com/office/powerpoint/2010/main" val="3944252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55000" lnSpcReduction="20000"/>
          </a:bodyPr>
          <a:lstStyle/>
          <a:p>
            <a:pPr>
              <a:defRPr/>
            </a:pPr>
            <a:r>
              <a:rPr lang="en-US" altLang="ko-KR"/>
              <a:t>CS9-</a:t>
            </a:r>
            <a:fld id="{FAB6822E-D651-4640-AF43-DF5567A0ACE5}" type="slidenum">
              <a:rPr lang="en-US" altLang="ko-KR"/>
              <a:pPr>
                <a:defRPr/>
              </a:pPr>
              <a:t>5</a:t>
            </a:fld>
            <a:endParaRPr lang="en-US" altLang="ko-KR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mtClean="0"/>
              <a:t>Instruction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US" altLang="ko-KR" smtClean="0"/>
              <a:t>Specific instructions designed for string processing </a:t>
            </a:r>
          </a:p>
          <a:p>
            <a:pPr eaLnBrk="1" hangingPunct="1"/>
            <a:endParaRPr lang="en-US" altLang="ko-KR" smtClean="0"/>
          </a:p>
          <a:p>
            <a:pPr eaLnBrk="1" hangingPunct="1"/>
            <a:r>
              <a:rPr lang="en-US" altLang="ko-KR" smtClean="0"/>
              <a:t>String processing: </a:t>
            </a:r>
            <a:r>
              <a:rPr lang="en-US" altLang="ko-KR" u="sng" smtClean="0"/>
              <a:t>suited to assembly language</a:t>
            </a:r>
            <a:r>
              <a:rPr lang="en-US" altLang="ko-KR" smtClean="0"/>
              <a:t> because  of small tasks that are repeated many times</a:t>
            </a:r>
          </a:p>
          <a:p>
            <a:pPr eaLnBrk="1" hangingPunct="1"/>
            <a:endParaRPr lang="en-US" altLang="ko-KR" smtClean="0"/>
          </a:p>
          <a:p>
            <a:pPr eaLnBrk="1" hangingPunct="1"/>
            <a:r>
              <a:rPr lang="en-US" altLang="ko-KR" smtClean="0"/>
              <a:t>Word processing and database management programs: need string operations without a noticeable loss of speed</a:t>
            </a:r>
          </a:p>
          <a:p>
            <a:pPr eaLnBrk="1" hangingPunct="1"/>
            <a:endParaRPr lang="en-US" altLang="ko-KR" smtClean="0"/>
          </a:p>
          <a:p>
            <a:pPr eaLnBrk="1" hangingPunct="1"/>
            <a:r>
              <a:rPr lang="en-US" altLang="ko-KR" smtClean="0"/>
              <a:t>Language compilers also require a great deal of string manipulation</a:t>
            </a:r>
          </a:p>
        </p:txBody>
      </p:sp>
    </p:spTree>
    <p:extLst>
      <p:ext uri="{BB962C8B-B14F-4D97-AF65-F5344CB8AC3E}">
        <p14:creationId xmlns:p14="http://schemas.microsoft.com/office/powerpoint/2010/main" val="3528422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55000" lnSpcReduction="20000"/>
          </a:bodyPr>
          <a:lstStyle/>
          <a:p>
            <a:pPr>
              <a:defRPr/>
            </a:pPr>
            <a:r>
              <a:rPr lang="en-US" altLang="ko-KR"/>
              <a:t>CS9-</a:t>
            </a:r>
            <a:fld id="{6A735BA2-1FF0-4564-8F33-670453F14298}" type="slidenum">
              <a:rPr lang="en-US" altLang="ko-KR"/>
              <a:pPr>
                <a:defRPr/>
              </a:pPr>
              <a:t>6</a:t>
            </a:fld>
            <a:endParaRPr lang="en-US" altLang="ko-KR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mtClean="0"/>
              <a:t>Types of Strings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 eaLnBrk="1" hangingPunct="1"/>
            <a:r>
              <a:rPr lang="en-US" altLang="ko-KR" sz="2400" dirty="0" smtClean="0"/>
              <a:t>Fixed-Length Buffer</a:t>
            </a:r>
          </a:p>
          <a:p>
            <a:pPr lvl="1" eaLnBrk="1" hangingPunct="1"/>
            <a:r>
              <a:rPr lang="en-US" altLang="ko-KR" dirty="0" smtClean="0"/>
              <a:t>Unused positions at the end are </a:t>
            </a:r>
            <a:r>
              <a:rPr lang="en-US" altLang="ko-KR" u="sng" dirty="0" smtClean="0"/>
              <a:t>filled with spaces</a:t>
            </a:r>
          </a:p>
          <a:p>
            <a:pPr lvl="1" eaLnBrk="1" hangingPunct="1"/>
            <a:endParaRPr lang="en-US" altLang="ko-KR" dirty="0" smtClean="0"/>
          </a:p>
          <a:p>
            <a:pPr lvl="1" eaLnBrk="1" hangingPunct="1">
              <a:buFont typeface="Wingdings 2" pitchFamily="18" charset="2"/>
              <a:buNone/>
            </a:pPr>
            <a:endParaRPr lang="en-US" altLang="ko-KR" sz="1800" dirty="0" smtClean="0"/>
          </a:p>
          <a:p>
            <a:pPr lvl="1" eaLnBrk="1" hangingPunct="1"/>
            <a:r>
              <a:rPr lang="en-US" altLang="ko-KR" dirty="0" smtClean="0"/>
              <a:t>In assembly language representation </a:t>
            </a:r>
          </a:p>
          <a:p>
            <a:pPr lvl="1" eaLnBrk="1" hangingPunct="1">
              <a:buFont typeface="Wingdings 2" pitchFamily="18" charset="2"/>
              <a:buNone/>
            </a:pPr>
            <a:r>
              <a:rPr lang="en-US" altLang="ko-KR" sz="1800" dirty="0" smtClean="0"/>
              <a:t>                     </a:t>
            </a:r>
            <a:r>
              <a:rPr lang="en-US" altLang="ko-KR" sz="1800" dirty="0" err="1" smtClean="0"/>
              <a:t>db</a:t>
            </a:r>
            <a:r>
              <a:rPr lang="en-US" altLang="ko-KR" sz="1800" dirty="0" smtClean="0"/>
              <a:t>  “STRING ONE        ”</a:t>
            </a:r>
          </a:p>
          <a:p>
            <a:pPr eaLnBrk="1" hangingPunct="1"/>
            <a:r>
              <a:rPr lang="en-US" altLang="ko-KR" sz="2400" dirty="0" smtClean="0"/>
              <a:t>Length Descriptor</a:t>
            </a:r>
          </a:p>
          <a:p>
            <a:pPr lvl="1" eaLnBrk="1" hangingPunct="1"/>
            <a:r>
              <a:rPr lang="en-US" altLang="ko-KR" dirty="0" smtClean="0"/>
              <a:t>Length stored at the beginning of a string</a:t>
            </a:r>
          </a:p>
          <a:p>
            <a:pPr lvl="1" eaLnBrk="1" hangingPunct="1"/>
            <a:r>
              <a:rPr lang="en-US" altLang="ko-KR" dirty="0" smtClean="0"/>
              <a:t>Unused positions in the string have </a:t>
            </a:r>
            <a:r>
              <a:rPr lang="en-US" altLang="ko-KR" dirty="0" smtClean="0"/>
              <a:t>undetermined </a:t>
            </a:r>
            <a:r>
              <a:rPr lang="en-US" altLang="ko-KR" dirty="0" smtClean="0"/>
              <a:t>values, marked here by a question mark:</a:t>
            </a:r>
          </a:p>
          <a:p>
            <a:pPr lvl="1" eaLnBrk="1" hangingPunct="1"/>
            <a:endParaRPr lang="en-US" altLang="ko-KR" dirty="0" smtClean="0"/>
          </a:p>
          <a:p>
            <a:pPr lvl="1" eaLnBrk="1" hangingPunct="1">
              <a:buFont typeface="Wingdings 2" pitchFamily="18" charset="2"/>
              <a:buNone/>
            </a:pPr>
            <a:endParaRPr lang="en-US" altLang="ko-KR" dirty="0" smtClean="0"/>
          </a:p>
          <a:p>
            <a:pPr lvl="1" eaLnBrk="1" hangingPunct="1">
              <a:buFont typeface="Wingdings 2" pitchFamily="18" charset="2"/>
              <a:buNone/>
            </a:pPr>
            <a:endParaRPr lang="en-US" altLang="ko-KR" sz="1800" dirty="0" smtClean="0"/>
          </a:p>
          <a:p>
            <a:pPr lvl="1" eaLnBrk="1" hangingPunct="1">
              <a:buFont typeface="Wingdings 2" pitchFamily="18" charset="2"/>
              <a:buNone/>
            </a:pPr>
            <a:endParaRPr lang="en-US" altLang="ko-KR" sz="1800" dirty="0" smtClean="0"/>
          </a:p>
          <a:p>
            <a:pPr lvl="1" eaLnBrk="1" hangingPunct="1"/>
            <a:r>
              <a:rPr lang="en-US" altLang="ko-KR" dirty="0" smtClean="0"/>
              <a:t>In assembly language representation</a:t>
            </a:r>
          </a:p>
          <a:p>
            <a:pPr lvl="1" eaLnBrk="1" hangingPunct="1">
              <a:buFont typeface="Wingdings 2" pitchFamily="18" charset="2"/>
              <a:buNone/>
            </a:pPr>
            <a:r>
              <a:rPr lang="en-US" altLang="ko-KR" sz="1800" dirty="0" smtClean="0"/>
              <a:t>            </a:t>
            </a:r>
            <a:r>
              <a:rPr lang="en-US" altLang="ko-KR" sz="1800" dirty="0" err="1" smtClean="0"/>
              <a:t>db</a:t>
            </a:r>
            <a:r>
              <a:rPr lang="en-US" altLang="ko-KR" sz="1800" dirty="0" smtClean="0"/>
              <a:t>  0Ah,  “STRING TWO”, 7  dup(?)</a:t>
            </a:r>
          </a:p>
        </p:txBody>
      </p:sp>
      <p:sp>
        <p:nvSpPr>
          <p:cNvPr id="7173" name="Rectangle 4"/>
          <p:cNvSpPr>
            <a:spLocks noChangeArrowheads="1"/>
          </p:cNvSpPr>
          <p:nvPr/>
        </p:nvSpPr>
        <p:spPr bwMode="auto">
          <a:xfrm>
            <a:off x="457200" y="2255912"/>
            <a:ext cx="457200" cy="3810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/>
              <a:t>S</a:t>
            </a:r>
          </a:p>
        </p:txBody>
      </p:sp>
      <p:sp>
        <p:nvSpPr>
          <p:cNvPr id="7174" name="Rectangle 5"/>
          <p:cNvSpPr>
            <a:spLocks noChangeArrowheads="1"/>
          </p:cNvSpPr>
          <p:nvPr/>
        </p:nvSpPr>
        <p:spPr bwMode="auto">
          <a:xfrm>
            <a:off x="914400" y="2255912"/>
            <a:ext cx="457200" cy="3810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/>
              <a:t>T</a:t>
            </a:r>
          </a:p>
        </p:txBody>
      </p:sp>
      <p:sp>
        <p:nvSpPr>
          <p:cNvPr id="7175" name="Rectangle 6"/>
          <p:cNvSpPr>
            <a:spLocks noChangeArrowheads="1"/>
          </p:cNvSpPr>
          <p:nvPr/>
        </p:nvSpPr>
        <p:spPr bwMode="auto">
          <a:xfrm>
            <a:off x="1371600" y="2255912"/>
            <a:ext cx="457200" cy="3810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altLang="ko-KR"/>
              <a:t>R</a:t>
            </a:r>
          </a:p>
        </p:txBody>
      </p:sp>
      <p:sp>
        <p:nvSpPr>
          <p:cNvPr id="7176" name="Rectangle 7"/>
          <p:cNvSpPr>
            <a:spLocks noChangeArrowheads="1"/>
          </p:cNvSpPr>
          <p:nvPr/>
        </p:nvSpPr>
        <p:spPr bwMode="auto">
          <a:xfrm>
            <a:off x="1828800" y="2255912"/>
            <a:ext cx="457200" cy="3810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/>
              <a:t>I</a:t>
            </a:r>
          </a:p>
        </p:txBody>
      </p:sp>
      <p:sp>
        <p:nvSpPr>
          <p:cNvPr id="7177" name="Rectangle 8"/>
          <p:cNvSpPr>
            <a:spLocks noChangeArrowheads="1"/>
          </p:cNvSpPr>
          <p:nvPr/>
        </p:nvSpPr>
        <p:spPr bwMode="auto">
          <a:xfrm>
            <a:off x="2286000" y="2255912"/>
            <a:ext cx="457200" cy="3810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/>
              <a:t>N</a:t>
            </a:r>
          </a:p>
        </p:txBody>
      </p:sp>
      <p:sp>
        <p:nvSpPr>
          <p:cNvPr id="7178" name="Rectangle 9"/>
          <p:cNvSpPr>
            <a:spLocks noChangeArrowheads="1"/>
          </p:cNvSpPr>
          <p:nvPr/>
        </p:nvSpPr>
        <p:spPr bwMode="auto">
          <a:xfrm>
            <a:off x="2743200" y="2255912"/>
            <a:ext cx="457200" cy="3810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/>
              <a:t>G</a:t>
            </a:r>
          </a:p>
        </p:txBody>
      </p:sp>
      <p:sp>
        <p:nvSpPr>
          <p:cNvPr id="7179" name="Rectangle 10"/>
          <p:cNvSpPr>
            <a:spLocks noChangeArrowheads="1"/>
          </p:cNvSpPr>
          <p:nvPr/>
        </p:nvSpPr>
        <p:spPr bwMode="auto">
          <a:xfrm>
            <a:off x="3200400" y="2255912"/>
            <a:ext cx="457200" cy="3810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ko-KR"/>
          </a:p>
        </p:txBody>
      </p:sp>
      <p:sp>
        <p:nvSpPr>
          <p:cNvPr id="7180" name="Rectangle 11"/>
          <p:cNvSpPr>
            <a:spLocks noChangeArrowheads="1"/>
          </p:cNvSpPr>
          <p:nvPr/>
        </p:nvSpPr>
        <p:spPr bwMode="auto">
          <a:xfrm>
            <a:off x="3657600" y="2255912"/>
            <a:ext cx="457200" cy="3810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/>
              <a:t>O</a:t>
            </a:r>
          </a:p>
        </p:txBody>
      </p:sp>
      <p:sp>
        <p:nvSpPr>
          <p:cNvPr id="7181" name="Rectangle 12"/>
          <p:cNvSpPr>
            <a:spLocks noChangeArrowheads="1"/>
          </p:cNvSpPr>
          <p:nvPr/>
        </p:nvSpPr>
        <p:spPr bwMode="auto">
          <a:xfrm>
            <a:off x="4114800" y="2255912"/>
            <a:ext cx="457200" cy="3810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/>
              <a:t>N</a:t>
            </a:r>
          </a:p>
        </p:txBody>
      </p:sp>
      <p:sp>
        <p:nvSpPr>
          <p:cNvPr id="7182" name="Rectangle 13"/>
          <p:cNvSpPr>
            <a:spLocks noChangeArrowheads="1"/>
          </p:cNvSpPr>
          <p:nvPr/>
        </p:nvSpPr>
        <p:spPr bwMode="auto">
          <a:xfrm>
            <a:off x="4572000" y="2255912"/>
            <a:ext cx="457200" cy="3810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/>
              <a:t>E</a:t>
            </a:r>
          </a:p>
        </p:txBody>
      </p:sp>
      <p:sp>
        <p:nvSpPr>
          <p:cNvPr id="7183" name="Rectangle 14"/>
          <p:cNvSpPr>
            <a:spLocks noChangeArrowheads="1"/>
          </p:cNvSpPr>
          <p:nvPr/>
        </p:nvSpPr>
        <p:spPr bwMode="auto">
          <a:xfrm>
            <a:off x="5029200" y="2255912"/>
            <a:ext cx="457200" cy="3810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ko-KR"/>
          </a:p>
        </p:txBody>
      </p:sp>
      <p:sp>
        <p:nvSpPr>
          <p:cNvPr id="7184" name="Rectangle 15"/>
          <p:cNvSpPr>
            <a:spLocks noChangeArrowheads="1"/>
          </p:cNvSpPr>
          <p:nvPr/>
        </p:nvSpPr>
        <p:spPr bwMode="auto">
          <a:xfrm>
            <a:off x="5486400" y="2255912"/>
            <a:ext cx="457200" cy="3810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ko-KR"/>
          </a:p>
        </p:txBody>
      </p:sp>
      <p:sp>
        <p:nvSpPr>
          <p:cNvPr id="7185" name="Rectangle 16"/>
          <p:cNvSpPr>
            <a:spLocks noChangeArrowheads="1"/>
          </p:cNvSpPr>
          <p:nvPr/>
        </p:nvSpPr>
        <p:spPr bwMode="auto">
          <a:xfrm>
            <a:off x="5943600" y="2255912"/>
            <a:ext cx="457200" cy="3810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ko-KR"/>
          </a:p>
        </p:txBody>
      </p:sp>
      <p:sp>
        <p:nvSpPr>
          <p:cNvPr id="7186" name="Rectangle 17"/>
          <p:cNvSpPr>
            <a:spLocks noChangeArrowheads="1"/>
          </p:cNvSpPr>
          <p:nvPr/>
        </p:nvSpPr>
        <p:spPr bwMode="auto">
          <a:xfrm>
            <a:off x="6400800" y="2255912"/>
            <a:ext cx="457200" cy="3810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ko-KR"/>
          </a:p>
        </p:txBody>
      </p:sp>
      <p:sp>
        <p:nvSpPr>
          <p:cNvPr id="7187" name="Rectangle 18"/>
          <p:cNvSpPr>
            <a:spLocks noChangeArrowheads="1"/>
          </p:cNvSpPr>
          <p:nvPr/>
        </p:nvSpPr>
        <p:spPr bwMode="auto">
          <a:xfrm>
            <a:off x="6858000" y="2255912"/>
            <a:ext cx="457200" cy="3810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ko-KR"/>
          </a:p>
        </p:txBody>
      </p:sp>
      <p:sp>
        <p:nvSpPr>
          <p:cNvPr id="7188" name="Rectangle 19"/>
          <p:cNvSpPr>
            <a:spLocks noChangeArrowheads="1"/>
          </p:cNvSpPr>
          <p:nvPr/>
        </p:nvSpPr>
        <p:spPr bwMode="auto">
          <a:xfrm>
            <a:off x="7315200" y="2255912"/>
            <a:ext cx="457200" cy="3810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ko-KR"/>
          </a:p>
        </p:txBody>
      </p:sp>
      <p:sp>
        <p:nvSpPr>
          <p:cNvPr id="7189" name="Rectangle 20"/>
          <p:cNvSpPr>
            <a:spLocks noChangeArrowheads="1"/>
          </p:cNvSpPr>
          <p:nvPr/>
        </p:nvSpPr>
        <p:spPr bwMode="auto">
          <a:xfrm>
            <a:off x="7772400" y="2255912"/>
            <a:ext cx="457200" cy="3810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ko-KR"/>
          </a:p>
        </p:txBody>
      </p:sp>
      <p:sp>
        <p:nvSpPr>
          <p:cNvPr id="7190" name="Rectangle 21"/>
          <p:cNvSpPr>
            <a:spLocks noChangeArrowheads="1"/>
          </p:cNvSpPr>
          <p:nvPr/>
        </p:nvSpPr>
        <p:spPr bwMode="auto">
          <a:xfrm>
            <a:off x="8229600" y="2255912"/>
            <a:ext cx="457200" cy="3810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ko-KR"/>
          </a:p>
        </p:txBody>
      </p:sp>
      <p:sp>
        <p:nvSpPr>
          <p:cNvPr id="7191" name="Rectangle 23"/>
          <p:cNvSpPr>
            <a:spLocks noChangeArrowheads="1"/>
          </p:cNvSpPr>
          <p:nvPr/>
        </p:nvSpPr>
        <p:spPr bwMode="auto">
          <a:xfrm>
            <a:off x="1066800" y="4800600"/>
            <a:ext cx="457200" cy="3048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/>
              <a:t>S</a:t>
            </a:r>
          </a:p>
        </p:txBody>
      </p:sp>
      <p:sp>
        <p:nvSpPr>
          <p:cNvPr id="7192" name="Rectangle 24"/>
          <p:cNvSpPr>
            <a:spLocks noChangeArrowheads="1"/>
          </p:cNvSpPr>
          <p:nvPr/>
        </p:nvSpPr>
        <p:spPr bwMode="auto">
          <a:xfrm>
            <a:off x="1524000" y="4800600"/>
            <a:ext cx="457200" cy="3048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/>
              <a:t>T</a:t>
            </a:r>
          </a:p>
        </p:txBody>
      </p:sp>
      <p:sp>
        <p:nvSpPr>
          <p:cNvPr id="7193" name="Rectangle 25"/>
          <p:cNvSpPr>
            <a:spLocks noChangeArrowheads="1"/>
          </p:cNvSpPr>
          <p:nvPr/>
        </p:nvSpPr>
        <p:spPr bwMode="auto">
          <a:xfrm>
            <a:off x="1981200" y="4800600"/>
            <a:ext cx="457200" cy="3048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altLang="ko-KR"/>
              <a:t>R</a:t>
            </a:r>
          </a:p>
        </p:txBody>
      </p:sp>
      <p:sp>
        <p:nvSpPr>
          <p:cNvPr id="7194" name="Rectangle 26"/>
          <p:cNvSpPr>
            <a:spLocks noChangeArrowheads="1"/>
          </p:cNvSpPr>
          <p:nvPr/>
        </p:nvSpPr>
        <p:spPr bwMode="auto">
          <a:xfrm>
            <a:off x="2438400" y="4800600"/>
            <a:ext cx="457200" cy="3048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/>
              <a:t>I</a:t>
            </a:r>
          </a:p>
        </p:txBody>
      </p:sp>
      <p:sp>
        <p:nvSpPr>
          <p:cNvPr id="7195" name="Rectangle 27"/>
          <p:cNvSpPr>
            <a:spLocks noChangeArrowheads="1"/>
          </p:cNvSpPr>
          <p:nvPr/>
        </p:nvSpPr>
        <p:spPr bwMode="auto">
          <a:xfrm>
            <a:off x="2895600" y="4800600"/>
            <a:ext cx="457200" cy="3048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/>
              <a:t>N</a:t>
            </a:r>
          </a:p>
        </p:txBody>
      </p:sp>
      <p:sp>
        <p:nvSpPr>
          <p:cNvPr id="7196" name="Rectangle 28"/>
          <p:cNvSpPr>
            <a:spLocks noChangeArrowheads="1"/>
          </p:cNvSpPr>
          <p:nvPr/>
        </p:nvSpPr>
        <p:spPr bwMode="auto">
          <a:xfrm>
            <a:off x="3352800" y="4800600"/>
            <a:ext cx="457200" cy="3048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/>
              <a:t>G</a:t>
            </a:r>
          </a:p>
        </p:txBody>
      </p:sp>
      <p:sp>
        <p:nvSpPr>
          <p:cNvPr id="7197" name="Rectangle 29"/>
          <p:cNvSpPr>
            <a:spLocks noChangeArrowheads="1"/>
          </p:cNvSpPr>
          <p:nvPr/>
        </p:nvSpPr>
        <p:spPr bwMode="auto">
          <a:xfrm>
            <a:off x="3810000" y="4800600"/>
            <a:ext cx="457200" cy="3048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ko-KR"/>
          </a:p>
        </p:txBody>
      </p:sp>
      <p:sp>
        <p:nvSpPr>
          <p:cNvPr id="7198" name="Rectangle 30"/>
          <p:cNvSpPr>
            <a:spLocks noChangeArrowheads="1"/>
          </p:cNvSpPr>
          <p:nvPr/>
        </p:nvSpPr>
        <p:spPr bwMode="auto">
          <a:xfrm>
            <a:off x="4267200" y="4800600"/>
            <a:ext cx="457200" cy="3048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/>
              <a:t>T</a:t>
            </a:r>
          </a:p>
        </p:txBody>
      </p:sp>
      <p:sp>
        <p:nvSpPr>
          <p:cNvPr id="7199" name="Rectangle 31"/>
          <p:cNvSpPr>
            <a:spLocks noChangeArrowheads="1"/>
          </p:cNvSpPr>
          <p:nvPr/>
        </p:nvSpPr>
        <p:spPr bwMode="auto">
          <a:xfrm>
            <a:off x="4724400" y="4800600"/>
            <a:ext cx="457200" cy="3048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/>
              <a:t>W</a:t>
            </a:r>
          </a:p>
        </p:txBody>
      </p:sp>
      <p:sp>
        <p:nvSpPr>
          <p:cNvPr id="7200" name="Rectangle 32"/>
          <p:cNvSpPr>
            <a:spLocks noChangeArrowheads="1"/>
          </p:cNvSpPr>
          <p:nvPr/>
        </p:nvSpPr>
        <p:spPr bwMode="auto">
          <a:xfrm>
            <a:off x="5181600" y="4800600"/>
            <a:ext cx="457200" cy="3048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/>
              <a:t>O</a:t>
            </a:r>
          </a:p>
        </p:txBody>
      </p:sp>
      <p:sp>
        <p:nvSpPr>
          <p:cNvPr id="7201" name="Rectangle 33"/>
          <p:cNvSpPr>
            <a:spLocks noChangeArrowheads="1"/>
          </p:cNvSpPr>
          <p:nvPr/>
        </p:nvSpPr>
        <p:spPr bwMode="auto">
          <a:xfrm>
            <a:off x="5638800" y="4800600"/>
            <a:ext cx="457200" cy="3048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/>
              <a:t>?</a:t>
            </a:r>
          </a:p>
        </p:txBody>
      </p:sp>
      <p:sp>
        <p:nvSpPr>
          <p:cNvPr id="7202" name="Rectangle 34"/>
          <p:cNvSpPr>
            <a:spLocks noChangeArrowheads="1"/>
          </p:cNvSpPr>
          <p:nvPr/>
        </p:nvSpPr>
        <p:spPr bwMode="auto">
          <a:xfrm>
            <a:off x="6096000" y="4800600"/>
            <a:ext cx="457200" cy="3048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/>
              <a:t>?</a:t>
            </a:r>
          </a:p>
        </p:txBody>
      </p:sp>
      <p:sp>
        <p:nvSpPr>
          <p:cNvPr id="7203" name="Rectangle 35"/>
          <p:cNvSpPr>
            <a:spLocks noChangeArrowheads="1"/>
          </p:cNvSpPr>
          <p:nvPr/>
        </p:nvSpPr>
        <p:spPr bwMode="auto">
          <a:xfrm>
            <a:off x="6553200" y="4800600"/>
            <a:ext cx="457200" cy="3048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/>
              <a:t>?</a:t>
            </a:r>
          </a:p>
        </p:txBody>
      </p:sp>
      <p:sp>
        <p:nvSpPr>
          <p:cNvPr id="7204" name="Rectangle 36"/>
          <p:cNvSpPr>
            <a:spLocks noChangeArrowheads="1"/>
          </p:cNvSpPr>
          <p:nvPr/>
        </p:nvSpPr>
        <p:spPr bwMode="auto">
          <a:xfrm>
            <a:off x="7010400" y="4800600"/>
            <a:ext cx="457200" cy="3048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/>
              <a:t>?</a:t>
            </a:r>
          </a:p>
        </p:txBody>
      </p:sp>
      <p:sp>
        <p:nvSpPr>
          <p:cNvPr id="7205" name="Rectangle 37"/>
          <p:cNvSpPr>
            <a:spLocks noChangeArrowheads="1"/>
          </p:cNvSpPr>
          <p:nvPr/>
        </p:nvSpPr>
        <p:spPr bwMode="auto">
          <a:xfrm>
            <a:off x="7467600" y="4800600"/>
            <a:ext cx="457200" cy="3048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/>
              <a:t>?</a:t>
            </a:r>
          </a:p>
        </p:txBody>
      </p:sp>
      <p:sp>
        <p:nvSpPr>
          <p:cNvPr id="7206" name="Rectangle 38"/>
          <p:cNvSpPr>
            <a:spLocks noChangeArrowheads="1"/>
          </p:cNvSpPr>
          <p:nvPr/>
        </p:nvSpPr>
        <p:spPr bwMode="auto">
          <a:xfrm>
            <a:off x="7924800" y="4800600"/>
            <a:ext cx="457200" cy="3048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/>
              <a:t>?</a:t>
            </a:r>
          </a:p>
        </p:txBody>
      </p:sp>
      <p:sp>
        <p:nvSpPr>
          <p:cNvPr id="7207" name="Rectangle 39"/>
          <p:cNvSpPr>
            <a:spLocks noChangeArrowheads="1"/>
          </p:cNvSpPr>
          <p:nvPr/>
        </p:nvSpPr>
        <p:spPr bwMode="auto">
          <a:xfrm>
            <a:off x="8382000" y="4800600"/>
            <a:ext cx="457200" cy="3048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/>
              <a:t>?</a:t>
            </a:r>
          </a:p>
        </p:txBody>
      </p:sp>
      <p:sp>
        <p:nvSpPr>
          <p:cNvPr id="7208" name="Rectangle 41"/>
          <p:cNvSpPr>
            <a:spLocks noChangeArrowheads="1"/>
          </p:cNvSpPr>
          <p:nvPr/>
        </p:nvSpPr>
        <p:spPr bwMode="auto">
          <a:xfrm>
            <a:off x="609600" y="4800600"/>
            <a:ext cx="457200" cy="3048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/>
              <a:t>*</a:t>
            </a:r>
          </a:p>
        </p:txBody>
      </p:sp>
      <p:sp>
        <p:nvSpPr>
          <p:cNvPr id="7209" name="Rectangle 42"/>
          <p:cNvSpPr>
            <a:spLocks noChangeArrowheads="1"/>
          </p:cNvSpPr>
          <p:nvPr/>
        </p:nvSpPr>
        <p:spPr bwMode="auto">
          <a:xfrm>
            <a:off x="533400" y="5486400"/>
            <a:ext cx="533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ko-KR"/>
              <a:t>0Ah</a:t>
            </a:r>
          </a:p>
        </p:txBody>
      </p:sp>
      <p:sp>
        <p:nvSpPr>
          <p:cNvPr id="7210" name="Line 43"/>
          <p:cNvSpPr>
            <a:spLocks noChangeShapeType="1"/>
          </p:cNvSpPr>
          <p:nvPr/>
        </p:nvSpPr>
        <p:spPr bwMode="auto">
          <a:xfrm flipV="1">
            <a:off x="838200" y="5105400"/>
            <a:ext cx="1588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0400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55000" lnSpcReduction="20000"/>
          </a:bodyPr>
          <a:lstStyle/>
          <a:p>
            <a:pPr>
              <a:defRPr/>
            </a:pPr>
            <a:r>
              <a:rPr lang="en-US" altLang="ko-KR"/>
              <a:t>CS9-</a:t>
            </a:r>
            <a:fld id="{F167B14F-AB8A-4062-BF1E-1ED73E6B9223}" type="slidenum">
              <a:rPr lang="en-US" altLang="ko-KR"/>
              <a:pPr>
                <a:defRPr/>
              </a:pPr>
              <a:t>7</a:t>
            </a:fld>
            <a:endParaRPr lang="en-US" altLang="ko-KR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mtClean="0"/>
              <a:t>Types of Strings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Null-Terminated</a:t>
            </a:r>
          </a:p>
          <a:p>
            <a:pPr lvl="1" eaLnBrk="1" hangingPunct="1"/>
            <a:r>
              <a:rPr lang="en-US" altLang="ko-KR" smtClean="0"/>
              <a:t>An </a:t>
            </a:r>
            <a:r>
              <a:rPr lang="en-US" altLang="ko-KR" i="1" smtClean="0"/>
              <a:t>ASCIIZ string</a:t>
            </a:r>
            <a:r>
              <a:rPr lang="en-US" altLang="ko-KR" smtClean="0"/>
              <a:t> or </a:t>
            </a:r>
            <a:r>
              <a:rPr lang="en-US" altLang="ko-KR" i="1" smtClean="0"/>
              <a:t>null-terminated string</a:t>
            </a:r>
            <a:r>
              <a:rPr lang="en-US" altLang="ko-KR" smtClean="0"/>
              <a:t> is a string of characters followed by </a:t>
            </a:r>
            <a:r>
              <a:rPr lang="en-US" altLang="ko-KR" u="sng" smtClean="0"/>
              <a:t>a byte containing the value zero</a:t>
            </a:r>
          </a:p>
          <a:p>
            <a:pPr lvl="1" eaLnBrk="1" hangingPunct="1"/>
            <a:endParaRPr lang="en-US" altLang="ko-KR" smtClean="0"/>
          </a:p>
          <a:p>
            <a:pPr lvl="1" eaLnBrk="1" hangingPunct="1"/>
            <a:endParaRPr lang="en-US" altLang="ko-KR" smtClean="0"/>
          </a:p>
          <a:p>
            <a:pPr lvl="1" eaLnBrk="1" hangingPunct="1"/>
            <a:endParaRPr lang="en-US" altLang="ko-KR" smtClean="0"/>
          </a:p>
          <a:p>
            <a:pPr lvl="1" eaLnBrk="1" hangingPunct="1"/>
            <a:r>
              <a:rPr lang="en-US" altLang="ko-KR" smtClean="0"/>
              <a:t>In assembly language representation</a:t>
            </a:r>
          </a:p>
          <a:p>
            <a:pPr lvl="1" eaLnBrk="1" hangingPunct="1">
              <a:buFont typeface="Wingdings 2" pitchFamily="18" charset="2"/>
              <a:buNone/>
            </a:pPr>
            <a:r>
              <a:rPr lang="en-US" altLang="ko-KR" smtClean="0"/>
              <a:t>                     db  “STRING  THREE”, 0, 5 dup(?)</a:t>
            </a:r>
          </a:p>
          <a:p>
            <a:pPr eaLnBrk="1" hangingPunct="1">
              <a:buFont typeface="Wingdings 2" pitchFamily="18" charset="2"/>
              <a:buNone/>
            </a:pPr>
            <a:endParaRPr lang="en-US" altLang="ko-KR" smtClean="0"/>
          </a:p>
        </p:txBody>
      </p:sp>
      <p:sp>
        <p:nvSpPr>
          <p:cNvPr id="8197" name="Rectangle 4"/>
          <p:cNvSpPr>
            <a:spLocks noChangeArrowheads="1"/>
          </p:cNvSpPr>
          <p:nvPr/>
        </p:nvSpPr>
        <p:spPr bwMode="auto">
          <a:xfrm>
            <a:off x="381000" y="3471664"/>
            <a:ext cx="457200" cy="3810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/>
              <a:t>S</a:t>
            </a:r>
          </a:p>
        </p:txBody>
      </p:sp>
      <p:sp>
        <p:nvSpPr>
          <p:cNvPr id="8198" name="Rectangle 5"/>
          <p:cNvSpPr>
            <a:spLocks noChangeArrowheads="1"/>
          </p:cNvSpPr>
          <p:nvPr/>
        </p:nvSpPr>
        <p:spPr bwMode="auto">
          <a:xfrm>
            <a:off x="838200" y="3471664"/>
            <a:ext cx="457200" cy="3810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/>
              <a:t>T</a:t>
            </a:r>
          </a:p>
        </p:txBody>
      </p:sp>
      <p:sp>
        <p:nvSpPr>
          <p:cNvPr id="8199" name="Rectangle 6"/>
          <p:cNvSpPr>
            <a:spLocks noChangeArrowheads="1"/>
          </p:cNvSpPr>
          <p:nvPr/>
        </p:nvSpPr>
        <p:spPr bwMode="auto">
          <a:xfrm>
            <a:off x="1295400" y="3471664"/>
            <a:ext cx="457200" cy="3810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altLang="ko-KR"/>
              <a:t>R</a:t>
            </a:r>
          </a:p>
        </p:txBody>
      </p:sp>
      <p:sp>
        <p:nvSpPr>
          <p:cNvPr id="8200" name="Rectangle 7"/>
          <p:cNvSpPr>
            <a:spLocks noChangeArrowheads="1"/>
          </p:cNvSpPr>
          <p:nvPr/>
        </p:nvSpPr>
        <p:spPr bwMode="auto">
          <a:xfrm>
            <a:off x="1752600" y="3471664"/>
            <a:ext cx="457200" cy="3810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/>
              <a:t>I</a:t>
            </a:r>
          </a:p>
        </p:txBody>
      </p:sp>
      <p:sp>
        <p:nvSpPr>
          <p:cNvPr id="8201" name="Rectangle 8"/>
          <p:cNvSpPr>
            <a:spLocks noChangeArrowheads="1"/>
          </p:cNvSpPr>
          <p:nvPr/>
        </p:nvSpPr>
        <p:spPr bwMode="auto">
          <a:xfrm>
            <a:off x="2209800" y="3471664"/>
            <a:ext cx="457200" cy="3810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/>
              <a:t>N</a:t>
            </a:r>
          </a:p>
        </p:txBody>
      </p:sp>
      <p:sp>
        <p:nvSpPr>
          <p:cNvPr id="8202" name="Rectangle 9"/>
          <p:cNvSpPr>
            <a:spLocks noChangeArrowheads="1"/>
          </p:cNvSpPr>
          <p:nvPr/>
        </p:nvSpPr>
        <p:spPr bwMode="auto">
          <a:xfrm>
            <a:off x="2667000" y="3471664"/>
            <a:ext cx="457200" cy="3810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/>
              <a:t>G</a:t>
            </a:r>
          </a:p>
        </p:txBody>
      </p:sp>
      <p:sp>
        <p:nvSpPr>
          <p:cNvPr id="8203" name="Rectangle 10"/>
          <p:cNvSpPr>
            <a:spLocks noChangeArrowheads="1"/>
          </p:cNvSpPr>
          <p:nvPr/>
        </p:nvSpPr>
        <p:spPr bwMode="auto">
          <a:xfrm>
            <a:off x="3124200" y="3471664"/>
            <a:ext cx="457200" cy="3810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ko-KR"/>
          </a:p>
        </p:txBody>
      </p:sp>
      <p:sp>
        <p:nvSpPr>
          <p:cNvPr id="8204" name="Rectangle 11"/>
          <p:cNvSpPr>
            <a:spLocks noChangeArrowheads="1"/>
          </p:cNvSpPr>
          <p:nvPr/>
        </p:nvSpPr>
        <p:spPr bwMode="auto">
          <a:xfrm>
            <a:off x="3581400" y="3471664"/>
            <a:ext cx="457200" cy="3810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/>
              <a:t>T</a:t>
            </a:r>
          </a:p>
        </p:txBody>
      </p:sp>
      <p:sp>
        <p:nvSpPr>
          <p:cNvPr id="8205" name="Rectangle 12"/>
          <p:cNvSpPr>
            <a:spLocks noChangeArrowheads="1"/>
          </p:cNvSpPr>
          <p:nvPr/>
        </p:nvSpPr>
        <p:spPr bwMode="auto">
          <a:xfrm>
            <a:off x="4038600" y="3471664"/>
            <a:ext cx="457200" cy="3810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/>
              <a:t>H</a:t>
            </a:r>
          </a:p>
        </p:txBody>
      </p:sp>
      <p:sp>
        <p:nvSpPr>
          <p:cNvPr id="8206" name="Rectangle 13"/>
          <p:cNvSpPr>
            <a:spLocks noChangeArrowheads="1"/>
          </p:cNvSpPr>
          <p:nvPr/>
        </p:nvSpPr>
        <p:spPr bwMode="auto">
          <a:xfrm>
            <a:off x="4495800" y="3471664"/>
            <a:ext cx="457200" cy="3810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/>
              <a:t>R</a:t>
            </a:r>
          </a:p>
        </p:txBody>
      </p:sp>
      <p:sp>
        <p:nvSpPr>
          <p:cNvPr id="8207" name="Rectangle 14"/>
          <p:cNvSpPr>
            <a:spLocks noChangeArrowheads="1"/>
          </p:cNvSpPr>
          <p:nvPr/>
        </p:nvSpPr>
        <p:spPr bwMode="auto">
          <a:xfrm>
            <a:off x="4953000" y="3471664"/>
            <a:ext cx="457200" cy="3810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/>
              <a:t>E</a:t>
            </a:r>
          </a:p>
        </p:txBody>
      </p:sp>
      <p:sp>
        <p:nvSpPr>
          <p:cNvPr id="8208" name="Rectangle 15"/>
          <p:cNvSpPr>
            <a:spLocks noChangeArrowheads="1"/>
          </p:cNvSpPr>
          <p:nvPr/>
        </p:nvSpPr>
        <p:spPr bwMode="auto">
          <a:xfrm>
            <a:off x="5410200" y="3471664"/>
            <a:ext cx="457200" cy="3810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/>
              <a:t>E</a:t>
            </a:r>
          </a:p>
        </p:txBody>
      </p:sp>
      <p:sp>
        <p:nvSpPr>
          <p:cNvPr id="8209" name="Rectangle 16"/>
          <p:cNvSpPr>
            <a:spLocks noChangeArrowheads="1"/>
          </p:cNvSpPr>
          <p:nvPr/>
        </p:nvSpPr>
        <p:spPr bwMode="auto">
          <a:xfrm>
            <a:off x="5867400" y="3471664"/>
            <a:ext cx="457200" cy="3810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/>
              <a:t>*</a:t>
            </a:r>
          </a:p>
        </p:txBody>
      </p:sp>
      <p:sp>
        <p:nvSpPr>
          <p:cNvPr id="8210" name="Rectangle 17"/>
          <p:cNvSpPr>
            <a:spLocks noChangeArrowheads="1"/>
          </p:cNvSpPr>
          <p:nvPr/>
        </p:nvSpPr>
        <p:spPr bwMode="auto">
          <a:xfrm>
            <a:off x="6324600" y="3471664"/>
            <a:ext cx="457200" cy="3810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/>
              <a:t>?</a:t>
            </a:r>
          </a:p>
        </p:txBody>
      </p:sp>
      <p:sp>
        <p:nvSpPr>
          <p:cNvPr id="8211" name="Rectangle 18"/>
          <p:cNvSpPr>
            <a:spLocks noChangeArrowheads="1"/>
          </p:cNvSpPr>
          <p:nvPr/>
        </p:nvSpPr>
        <p:spPr bwMode="auto">
          <a:xfrm>
            <a:off x="6781800" y="3471664"/>
            <a:ext cx="457200" cy="3810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/>
              <a:t>?</a:t>
            </a:r>
          </a:p>
        </p:txBody>
      </p:sp>
      <p:sp>
        <p:nvSpPr>
          <p:cNvPr id="8212" name="Rectangle 19"/>
          <p:cNvSpPr>
            <a:spLocks noChangeArrowheads="1"/>
          </p:cNvSpPr>
          <p:nvPr/>
        </p:nvSpPr>
        <p:spPr bwMode="auto">
          <a:xfrm>
            <a:off x="7239000" y="3471664"/>
            <a:ext cx="457200" cy="3810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/>
              <a:t>?</a:t>
            </a:r>
          </a:p>
        </p:txBody>
      </p:sp>
      <p:sp>
        <p:nvSpPr>
          <p:cNvPr id="8213" name="Rectangle 20"/>
          <p:cNvSpPr>
            <a:spLocks noChangeArrowheads="1"/>
          </p:cNvSpPr>
          <p:nvPr/>
        </p:nvSpPr>
        <p:spPr bwMode="auto">
          <a:xfrm>
            <a:off x="7696200" y="3471664"/>
            <a:ext cx="457200" cy="3810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/>
              <a:t>?</a:t>
            </a:r>
          </a:p>
        </p:txBody>
      </p:sp>
      <p:sp>
        <p:nvSpPr>
          <p:cNvPr id="8214" name="Rectangle 21"/>
          <p:cNvSpPr>
            <a:spLocks noChangeArrowheads="1"/>
          </p:cNvSpPr>
          <p:nvPr/>
        </p:nvSpPr>
        <p:spPr bwMode="auto">
          <a:xfrm>
            <a:off x="8153400" y="3471664"/>
            <a:ext cx="457200" cy="3810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/>
              <a:t>?</a:t>
            </a:r>
          </a:p>
        </p:txBody>
      </p:sp>
      <p:sp>
        <p:nvSpPr>
          <p:cNvPr id="8215" name="Line 22"/>
          <p:cNvSpPr>
            <a:spLocks noChangeShapeType="1"/>
          </p:cNvSpPr>
          <p:nvPr/>
        </p:nvSpPr>
        <p:spPr bwMode="auto">
          <a:xfrm>
            <a:off x="6096000" y="3776464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216" name="Rectangle 23"/>
          <p:cNvSpPr>
            <a:spLocks noChangeArrowheads="1"/>
          </p:cNvSpPr>
          <p:nvPr/>
        </p:nvSpPr>
        <p:spPr bwMode="auto">
          <a:xfrm>
            <a:off x="5334000" y="3984104"/>
            <a:ext cx="1295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ko-KR" dirty="0"/>
              <a:t>(null byte)</a:t>
            </a:r>
          </a:p>
        </p:txBody>
      </p:sp>
    </p:spTree>
    <p:extLst>
      <p:ext uri="{BB962C8B-B14F-4D97-AF65-F5344CB8AC3E}">
        <p14:creationId xmlns:p14="http://schemas.microsoft.com/office/powerpoint/2010/main" val="4038992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55000" lnSpcReduction="20000"/>
          </a:bodyPr>
          <a:lstStyle/>
          <a:p>
            <a:pPr>
              <a:defRPr/>
            </a:pPr>
            <a:r>
              <a:rPr lang="en-US" altLang="ko-KR"/>
              <a:t>CS9-</a:t>
            </a:r>
            <a:fld id="{00AA5A2C-85A1-4204-A6E5-91A4B48DE258}" type="slidenum">
              <a:rPr lang="en-US" altLang="ko-KR"/>
              <a:pPr>
                <a:defRPr/>
              </a:pPr>
              <a:t>8</a:t>
            </a:fld>
            <a:endParaRPr lang="en-US" altLang="ko-KR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dirty="0" smtClean="0"/>
              <a:t>STRING PRIMITIVE INSTRUCTIONS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68760"/>
            <a:ext cx="8686800" cy="5589240"/>
          </a:xfrm>
        </p:spPr>
        <p:txBody>
          <a:bodyPr/>
          <a:lstStyle/>
          <a:p>
            <a:pPr eaLnBrk="1" hangingPunct="1"/>
            <a:r>
              <a:rPr lang="en-US" altLang="ko-KR" dirty="0" smtClean="0"/>
              <a:t>Five specialized instructions:</a:t>
            </a:r>
          </a:p>
          <a:p>
            <a:pPr lvl="1"/>
            <a:r>
              <a:rPr lang="en-US" altLang="ko-KR" dirty="0" smtClean="0"/>
              <a:t>MOVS*, CMPS*, SCAS*, STOS*, LODS*</a:t>
            </a:r>
          </a:p>
          <a:p>
            <a:pPr lvl="1" eaLnBrk="1" hangingPunct="1">
              <a:buFont typeface="Wingdings 2" pitchFamily="18" charset="2"/>
              <a:buNone/>
            </a:pPr>
            <a:endParaRPr lang="en-US" altLang="ko-KR" dirty="0" smtClean="0"/>
          </a:p>
        </p:txBody>
      </p:sp>
      <p:graphicFrame>
        <p:nvGraphicFramePr>
          <p:cNvPr id="13499" name="Group 1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8243247"/>
              </p:ext>
            </p:extLst>
          </p:nvPr>
        </p:nvGraphicFramePr>
        <p:xfrm>
          <a:off x="362272" y="2204864"/>
          <a:ext cx="8458200" cy="4610098"/>
        </p:xfrm>
        <a:graphic>
          <a:graphicData uri="http://schemas.openxmlformats.org/drawingml/2006/table">
            <a:tbl>
              <a:tblPr/>
              <a:tblGrid>
                <a:gridCol w="2286000"/>
                <a:gridCol w="6172200"/>
              </a:tblGrid>
              <a:tr h="3984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Instruction</a:t>
                      </a:r>
                    </a:p>
                  </a:txBody>
                  <a:tcPr marL="90000" marR="90000" marT="46808" marB="4680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bg1">
                            <a:gamma/>
                            <a:shade val="46275"/>
                            <a:invGamma/>
                          </a:schemeClr>
                        </a:gs>
                        <a:gs pos="50000">
                          <a:schemeClr val="bg1"/>
                        </a:gs>
                        <a:gs pos="100000">
                          <a:schemeClr val="bg1">
                            <a:gamma/>
                            <a:shade val="46275"/>
                            <a:invGamma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 Description</a:t>
                      </a:r>
                    </a:p>
                  </a:txBody>
                  <a:tcPr marL="90000" marR="90000" marT="46808" marB="468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bg1">
                            <a:gamma/>
                            <a:shade val="46275"/>
                            <a:invGamma/>
                          </a:schemeClr>
                        </a:gs>
                        <a:gs pos="50000">
                          <a:schemeClr val="bg1"/>
                        </a:gs>
                        <a:gs pos="100000">
                          <a:schemeClr val="bg1">
                            <a:gamma/>
                            <a:shade val="46275"/>
                            <a:invGamma/>
                          </a:schemeClr>
                        </a:gs>
                      </a:gsLst>
                      <a:lin ang="5400000" scaled="1"/>
                    </a:gradFill>
                  </a:tcPr>
                </a:tc>
              </a:tr>
              <a:tr h="9350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MOVSB, MOVSW,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MOVSD</a:t>
                      </a:r>
                    </a:p>
                  </a:txBody>
                  <a:tcPr marL="90000" marR="90000" marT="46808" marB="4680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Move string data: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Copy a memory byte, word, or doubleword from one memory location to another</a:t>
                      </a:r>
                    </a:p>
                  </a:txBody>
                  <a:tcPr marL="90000" marR="90000" marT="46808" marB="468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7642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CMPSB, CMPSW,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CMPSD</a:t>
                      </a:r>
                    </a:p>
                  </a:txBody>
                  <a:tcPr marL="90000" marR="90000" marT="46808" marB="4680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Compare string: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Compare two memory values</a:t>
                      </a:r>
                    </a:p>
                  </a:txBody>
                  <a:tcPr marL="90000" marR="90000" marT="46808" marB="468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7642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SCASB, SCASW,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SCASD</a:t>
                      </a:r>
                    </a:p>
                  </a:txBody>
                  <a:tcPr marL="90000" marR="90000" marT="46808" marB="4680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Scan string: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Compare an integer to the contents of memory</a:t>
                      </a:r>
                    </a:p>
                  </a:txBody>
                  <a:tcPr marL="90000" marR="90000" marT="46808" marB="468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7642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STOSB, STOSW,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STOSD</a:t>
                      </a:r>
                    </a:p>
                  </a:txBody>
                  <a:tcPr marL="90000" marR="90000" marT="46808" marB="4680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Store string data: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Store an integer into memory</a:t>
                      </a:r>
                    </a:p>
                  </a:txBody>
                  <a:tcPr marL="90000" marR="90000" marT="46808" marB="468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9837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LODSB, LODSW,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LODSD</a:t>
                      </a:r>
                    </a:p>
                  </a:txBody>
                  <a:tcPr marL="90000" marR="90000" marT="46808" marB="4680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Load accumulator from string: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Load an integer from memory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into the accumulator (AL, AX, or EAX)</a:t>
                      </a:r>
                    </a:p>
                  </a:txBody>
                  <a:tcPr marL="90000" marR="90000" marT="46808" marB="468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944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55000" lnSpcReduction="20000"/>
          </a:bodyPr>
          <a:lstStyle/>
          <a:p>
            <a:pPr>
              <a:defRPr/>
            </a:pPr>
            <a:r>
              <a:rPr lang="en-US" altLang="ko-KR"/>
              <a:t>CS9-</a:t>
            </a:r>
            <a:fld id="{5A94609B-7C07-418C-9E0D-8E9E3102CA9C}" type="slidenum">
              <a:rPr lang="en-US" altLang="ko-KR"/>
              <a:pPr>
                <a:defRPr/>
              </a:pPr>
              <a:t>9</a:t>
            </a:fld>
            <a:endParaRPr lang="en-US" altLang="ko-KR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mtClean="0"/>
              <a:t>STRING PRIMITIVE INSTRUCTIONS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ko-KR" smtClean="0"/>
              <a:t>In Protected mode programs</a:t>
            </a:r>
          </a:p>
          <a:p>
            <a:pPr lvl="1" eaLnBrk="1" hangingPunct="1"/>
            <a:r>
              <a:rPr lang="en-US" altLang="ko-KR" smtClean="0"/>
              <a:t>ESI is automatically an offset in the segment address by DS</a:t>
            </a:r>
          </a:p>
          <a:p>
            <a:pPr lvl="1" eaLnBrk="1" hangingPunct="1"/>
            <a:r>
              <a:rPr lang="en-US" altLang="ko-KR" smtClean="0"/>
              <a:t>EDI is automatically an offset in the segment address by ES</a:t>
            </a:r>
          </a:p>
          <a:p>
            <a:pPr lvl="1" eaLnBrk="1" hangingPunct="1"/>
            <a:r>
              <a:rPr lang="en-US" altLang="ko-KR" smtClean="0"/>
              <a:t>DS and ES are always set to the same value(cannot change)</a:t>
            </a:r>
          </a:p>
          <a:p>
            <a:pPr eaLnBrk="1" hangingPunct="1"/>
            <a:endParaRPr lang="en-US" altLang="ko-KR" smtClean="0"/>
          </a:p>
          <a:p>
            <a:pPr eaLnBrk="1" hangingPunct="1">
              <a:buFont typeface="Wingdings 2" pitchFamily="18" charset="2"/>
              <a:buNone/>
            </a:pPr>
            <a:endParaRPr lang="en-US" altLang="ko-KR" smtClean="0"/>
          </a:p>
          <a:p>
            <a:pPr eaLnBrk="1" hangingPunct="1">
              <a:buFont typeface="Wingdings 2" pitchFamily="18" charset="2"/>
              <a:buNone/>
            </a:pPr>
            <a:r>
              <a:rPr lang="en-US" altLang="ko-KR" smtClean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2188756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21591</TotalTime>
  <Words>1901</Words>
  <Application>Microsoft Office PowerPoint</Application>
  <PresentationFormat>화면 슬라이드 쇼(4:3)</PresentationFormat>
  <Paragraphs>740</Paragraphs>
  <Slides>37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8" baseType="lpstr">
      <vt:lpstr>HY얕은샘물M</vt:lpstr>
      <vt:lpstr>개성체</vt:lpstr>
      <vt:lpstr>굴림</vt:lpstr>
      <vt:lpstr>Arial</vt:lpstr>
      <vt:lpstr>Times New Roman</vt:lpstr>
      <vt:lpstr>Trebuchet MS</vt:lpstr>
      <vt:lpstr>Tw Cen MT</vt:lpstr>
      <vt:lpstr>Wingdings</vt:lpstr>
      <vt:lpstr>Wingdings 2</vt:lpstr>
      <vt:lpstr>가을</vt:lpstr>
      <vt:lpstr>Bitmap Image</vt:lpstr>
      <vt:lpstr>Chapter 9: strings and arrays</vt:lpstr>
      <vt:lpstr>Agenda</vt:lpstr>
      <vt:lpstr>Announcements</vt:lpstr>
      <vt:lpstr>Chapter Overview</vt:lpstr>
      <vt:lpstr>Instruction</vt:lpstr>
      <vt:lpstr>Types of Strings</vt:lpstr>
      <vt:lpstr>Types of Strings</vt:lpstr>
      <vt:lpstr>STRING PRIMITIVE INSTRUCTIONS</vt:lpstr>
      <vt:lpstr>STRING PRIMITIVE INSTRUCTIONS</vt:lpstr>
      <vt:lpstr>STRING PRIMITIVE INSTRUCTIONS</vt:lpstr>
      <vt:lpstr>MOVSB, MOVSW, MOVSD (Move String Data)</vt:lpstr>
      <vt:lpstr>MOVSB, MOVSW, MOVSD (Move String Data)</vt:lpstr>
      <vt:lpstr>CMPSB, CMPSW, CMPSD (Compare Strings)</vt:lpstr>
      <vt:lpstr>CMPSB, CMPSW, CMPSD (Compare Strings)</vt:lpstr>
      <vt:lpstr>CMPSB, CMPSW, CMPSD (Compare Strings)</vt:lpstr>
      <vt:lpstr>CMPSB, CMPSW, CMPSD (Compare Strings)</vt:lpstr>
      <vt:lpstr>SCASB, SCASW, SCASD (Scan String)</vt:lpstr>
      <vt:lpstr>SCASB, SCASW, SCASD (Scan String)</vt:lpstr>
      <vt:lpstr>STOSB, STOSW, STOSD (Store in String)</vt:lpstr>
      <vt:lpstr>LODSB, LODSW, LODSD (Load String)</vt:lpstr>
      <vt:lpstr>Selected String Procedures</vt:lpstr>
      <vt:lpstr>Str_compare Procedure</vt:lpstr>
      <vt:lpstr>Str_compare Procedure</vt:lpstr>
      <vt:lpstr>Str_compare Procedure</vt:lpstr>
      <vt:lpstr>Str_length Procedure</vt:lpstr>
      <vt:lpstr>Str_copy Procedure</vt:lpstr>
      <vt:lpstr>Str_trim Procedure</vt:lpstr>
      <vt:lpstr>Str_trim Procedure</vt:lpstr>
      <vt:lpstr>Str_ucase Procedure</vt:lpstr>
      <vt:lpstr>Two-Dimensional Arrays</vt:lpstr>
      <vt:lpstr>Two-Dimensional Arrays</vt:lpstr>
      <vt:lpstr>Bubble Sort</vt:lpstr>
      <vt:lpstr>Bubble Sort</vt:lpstr>
      <vt:lpstr>Binary Search</vt:lpstr>
      <vt:lpstr>Binary Search</vt:lpstr>
      <vt:lpstr>Binary Search</vt:lpstr>
      <vt:lpstr>Binary Search</vt:lpstr>
    </vt:vector>
  </TitlesOfParts>
  <Company>병렬처리연구실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 1. Introduction</dc:title>
  <dc:creator>김신덕</dc:creator>
  <cp:lastModifiedBy>Registered User</cp:lastModifiedBy>
  <cp:revision>445</cp:revision>
  <dcterms:created xsi:type="dcterms:W3CDTF">2000-02-11T06:42:51Z</dcterms:created>
  <dcterms:modified xsi:type="dcterms:W3CDTF">2015-06-04T01:46:34Z</dcterms:modified>
</cp:coreProperties>
</file>