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9" r:id="rId16"/>
  </p:sldIdLst>
  <p:sldSz cx="9144000" cy="6858000" type="screen4x3"/>
  <p:notesSz cx="6858000" cy="9144000"/>
  <p:embeddedFontLst>
    <p:embeddedFont>
      <p:font typeface="YonseiLogo"/>
      <p:regular r:id="rId18"/>
    </p:embeddedFont>
    <p:embeddedFont>
      <p:font typeface="Trebuchet MS" pitchFamily="34" charset="0"/>
      <p:regular r:id="rId19"/>
      <p:bold r:id="rId20"/>
      <p:italic r:id="rId21"/>
      <p:boldItalic r:id="rId22"/>
    </p:embeddedFont>
    <p:embeddedFont>
      <p:font typeface="연세소제목체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542" y="-2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445E-F584-4D49-993C-E4F5FC14EBF5}" type="datetimeFigureOut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2F3D-FE3C-499D-9ED3-407FD3066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" y="6239644"/>
            <a:ext cx="54868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rebuchet MS" pitchFamily="34" charset="0"/>
              </a:defRPr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YonseiLog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ko-KR" dirty="0" smtClean="0"/>
              <a:t>Click to edit Master subtitle style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DA8-4A33-43D2-AB55-0B9EE0C2277B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10011" y="440749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Dependable Computing Lab.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Dept.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of Computer Science</a:t>
            </a:r>
          </a:p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Yonsei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University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YonseiLogo" pitchFamily="2" charset="0"/>
              <a:ea typeface="연세소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F533-3FFB-43EE-942C-9C4DD967EB4E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39E-D1E7-4218-B708-5971A8DC57F6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DB74-AF6E-445B-9753-4B02DE51F94E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53CC-D993-40F7-AB5A-C533F2A64709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1124745"/>
            <a:ext cx="8208912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321C79-9E6C-4475-AD9D-A1AC2B6DC5A4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Computer System (CSI2107-02)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1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6A87-119F-4C95-85B5-32074FA4AD4D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477-3C12-463D-9437-9F6E24083CA2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7D89-8E0A-45D0-8E73-7285BE6F24AB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63A9-937E-4AAE-898F-5346488E5063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2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CEE5-2946-4ACE-AEEC-C98940981DAA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62A8-F723-4CB3-BBE8-7467EACD42D4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38299" y="63392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3E14-2BDA-4924-A812-EEACDCBB378B}" type="datetime1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99592" y="6367303"/>
            <a:ext cx="5256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Computer System (CSI2107-02)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39249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9512" y="980728"/>
            <a:ext cx="8784976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23528" y="6165304"/>
            <a:ext cx="84969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young\Downloads\DC LAB3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12260"/>
            <a:ext cx="1503247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lee@cs.yonsei.ac.kr" TargetMode="External"/><Relationship Id="rId2" Type="http://schemas.openxmlformats.org/officeDocument/2006/relationships/hyperlink" Target="mailto:yb.kim@yonsei.ac.k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yscec.yonsei.ac.k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Computer </a:t>
            </a:r>
            <a:r>
              <a:rPr lang="en-US" altLang="ko-KR" dirty="0" smtClean="0"/>
              <a:t>System (</a:t>
            </a:r>
            <a:r>
              <a:rPr lang="en-US" altLang="ko-KR" dirty="0" smtClean="0"/>
              <a:t>CSI2107-01)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en-US" altLang="ko-KR" dirty="0" smtClean="0"/>
              <a:t>2015 </a:t>
            </a:r>
            <a:r>
              <a:rPr lang="en-US" altLang="ko-KR" dirty="0" smtClean="0"/>
              <a:t>Spring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2013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40664"/>
              </p:ext>
            </p:extLst>
          </p:nvPr>
        </p:nvGraphicFramePr>
        <p:xfrm>
          <a:off x="179512" y="784750"/>
          <a:ext cx="8712967" cy="6076948"/>
        </p:xfrm>
        <a:graphic>
          <a:graphicData uri="http://schemas.openxmlformats.org/drawingml/2006/table">
            <a:tbl>
              <a:tblPr/>
              <a:tblGrid>
                <a:gridCol w="6768752"/>
                <a:gridCol w="432048"/>
                <a:gridCol w="909882"/>
                <a:gridCol w="602285"/>
              </a:tblGrid>
              <a:tr h="3000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문항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</a:rPr>
                        <a:t>평점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학과평균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</a:rPr>
                        <a:t>대학평균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1. Satisfaction 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  Overall, this course was satisfactory.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4.39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4.08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2. Feedback 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4.58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(1) The instructor(s) responded sincerely to questions.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4.60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(2) The instructor(s) encouraged student participation.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4.56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3. Intellectual Challenge 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  In the course, I was highly motivated to study the subject matter and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related areas of study.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4.22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4.05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4.07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0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4. Student Involvement and Quality of Effort 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  I was very involved and devoted much time and effort to this course.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4.05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4.08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5. Change and Development 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  Of the following learning outcomes for this course, choose one or more and indicate your degree of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improvement/development over the semester.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4.21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 * Knowledge and/or understanding of the field of study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4.24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* Problem-solving and/or ability to apply learning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4.26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4.23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* Openness to diversity and different values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4.45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4.21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* Ability to communicate your thoughts through speaking/writing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4.10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4.25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6. Non-Discrimination Principle :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This course was conducted without biases or stereotypes based on 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gender, race, nationality or religion.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4.60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4.50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4.49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7. This course was conducted in English.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2"/>
                          </a:solidFill>
                          <a:effectLst/>
                        </a:rPr>
                        <a:t>4.34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4.49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4.38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2013 (1)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수업은 </a:t>
            </a:r>
            <a:r>
              <a:rPr lang="ko-KR" altLang="en-US" dirty="0" err="1"/>
              <a:t>재밌었고</a:t>
            </a:r>
            <a:r>
              <a:rPr lang="ko-KR" altLang="en-US" dirty="0"/>
              <a:t> 복습도 시켜주시려고 했지만 다른 반에 비해 진도가 너무 느렸던 것 </a:t>
            </a:r>
            <a:r>
              <a:rPr lang="ko-KR" altLang="en-US" dirty="0" smtClean="0"/>
              <a:t>같습니다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교수님께서</a:t>
            </a:r>
            <a:r>
              <a:rPr lang="ko-KR" altLang="en-US" dirty="0"/>
              <a:t> 중요한 부분을 </a:t>
            </a:r>
            <a:r>
              <a:rPr lang="ko-KR" altLang="en-US" dirty="0" err="1"/>
              <a:t>여러시간에</a:t>
            </a:r>
            <a:r>
              <a:rPr lang="ko-KR" altLang="en-US" dirty="0"/>
              <a:t> 걸쳐 </a:t>
            </a:r>
            <a:r>
              <a:rPr lang="ko-KR" altLang="en-US" dirty="0" err="1"/>
              <a:t>수차례</a:t>
            </a:r>
            <a:r>
              <a:rPr lang="ko-KR" altLang="en-US" dirty="0"/>
              <a:t> 강조해주셔서 그 부분은 정말 다시는 잊어버리지 않을 것 같습니다</a:t>
            </a:r>
            <a:r>
              <a:rPr lang="en-US" altLang="ko-KR" dirty="0"/>
              <a:t>. </a:t>
            </a:r>
            <a:r>
              <a:rPr lang="ko-KR" altLang="en-US" dirty="0"/>
              <a:t>또한 교수님께서 지도교수가 아님에도 불구하고 수강하는 학생들과 면담도 잡으시고 소통하려는 노력을 많이 해주셔서 정말 감사했습니다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3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2013 (2)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교수님께서 이런 저런 좋은 말씀을 많이 해주셔서 좋았습니다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기초적인</a:t>
            </a:r>
            <a:r>
              <a:rPr lang="ko-KR" altLang="en-US" dirty="0"/>
              <a:t> 부분을 제대로 다지는 것도 좋았습니다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 컴퓨터 시스템 수업 뿐만 아니라 인생 수업까지 들을 수 있어서 좋았습니다</a:t>
            </a:r>
            <a:r>
              <a:rPr lang="en-US" altLang="ko-KR" dirty="0"/>
              <a:t>. </a:t>
            </a:r>
            <a:r>
              <a:rPr lang="ko-KR" altLang="en-US" dirty="0"/>
              <a:t>하지만</a:t>
            </a:r>
            <a:r>
              <a:rPr lang="en-US" altLang="ko-KR" dirty="0"/>
              <a:t>, </a:t>
            </a:r>
            <a:r>
              <a:rPr lang="ko-KR" altLang="en-US" dirty="0"/>
              <a:t>수업시간을 가끔 허비한다는 느낌이 있었습니다</a:t>
            </a:r>
            <a:r>
              <a:rPr lang="en-US" altLang="ko-KR" dirty="0"/>
              <a:t>. </a:t>
            </a:r>
            <a:r>
              <a:rPr lang="ko-KR" altLang="en-US" dirty="0"/>
              <a:t>어떤 날은 한 </a:t>
            </a:r>
            <a:r>
              <a:rPr lang="ko-KR" altLang="en-US" dirty="0" err="1"/>
              <a:t>시간동안</a:t>
            </a:r>
            <a:r>
              <a:rPr lang="ko-KR" altLang="en-US" dirty="0"/>
              <a:t> 농담을 하다 끝나고 그랬는데</a:t>
            </a:r>
            <a:r>
              <a:rPr lang="en-US" altLang="ko-KR" dirty="0"/>
              <a:t>, </a:t>
            </a:r>
            <a:r>
              <a:rPr lang="ko-KR" altLang="en-US" dirty="0"/>
              <a:t>이 점은 고쳐져야 할 </a:t>
            </a:r>
            <a:r>
              <a:rPr lang="ko-KR" altLang="en-US" dirty="0" smtClean="0"/>
              <a:t>것 같습니다</a:t>
            </a:r>
            <a:r>
              <a:rPr lang="en-US" altLang="ko-KR" dirty="0"/>
              <a:t>. </a:t>
            </a:r>
            <a:r>
              <a:rPr lang="ko-KR" altLang="en-US" dirty="0"/>
              <a:t>농담과 수업 내용이 비율이 맞았으면 좋았을 것 같습니다</a:t>
            </a:r>
            <a:r>
              <a:rPr lang="en-US" altLang="ko-KR" dirty="0"/>
              <a:t>. </a:t>
            </a:r>
            <a:r>
              <a:rPr lang="ko-KR" altLang="en-US" dirty="0"/>
              <a:t>그래도 전반적으로 정말 좋은 강의였습니다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54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2014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No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6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No rush in the course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ko-KR" dirty="0" smtClean="0">
                <a:sym typeface="Wingdings" pitchFamily="2" charset="2"/>
              </a:rPr>
              <a:t>Focus on what you need to know as a CS major</a:t>
            </a:r>
          </a:p>
          <a:p>
            <a:pPr lvl="1">
              <a:buFont typeface="Wingdings" pitchFamily="2" charset="2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è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Less Joke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Some joke to awake you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Focus on the contents </a:t>
            </a:r>
          </a:p>
        </p:txBody>
      </p:sp>
    </p:spTree>
    <p:extLst>
      <p:ext uri="{BB962C8B-B14F-4D97-AF65-F5344CB8AC3E}">
        <p14:creationId xmlns:p14="http://schemas.microsoft.com/office/powerpoint/2010/main" val="196549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4" descr="man_question_mar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72816"/>
            <a:ext cx="2806311" cy="35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6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Administrative Matters</a:t>
            </a:r>
          </a:p>
          <a:p>
            <a:r>
              <a:rPr lang="en-US" altLang="ko-KR" dirty="0" smtClean="0"/>
              <a:t>Introduction to Computer Systems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Computer System (CSI2107-02)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Administrative Matters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Course - Computer System (</a:t>
            </a:r>
            <a:r>
              <a:rPr lang="en-US" altLang="ko-KR" dirty="0" smtClean="0"/>
              <a:t>CSI2107-01)</a:t>
            </a:r>
            <a:endParaRPr lang="en-US" altLang="ko-KR" dirty="0" smtClean="0"/>
          </a:p>
          <a:p>
            <a:r>
              <a:rPr lang="en-US" altLang="ko-KR" dirty="0" smtClean="0"/>
              <a:t>Time – Tue </a:t>
            </a:r>
            <a:r>
              <a:rPr lang="en-US" altLang="ko-KR" dirty="0" smtClean="0"/>
              <a:t>7,8/Thu 5</a:t>
            </a:r>
            <a:endParaRPr lang="en-US" altLang="ko-KR" dirty="0" smtClean="0"/>
          </a:p>
          <a:p>
            <a:r>
              <a:rPr lang="en-US" altLang="ko-KR" dirty="0" smtClean="0"/>
              <a:t>Location – </a:t>
            </a:r>
            <a:r>
              <a:rPr lang="en-US" altLang="ko-KR" dirty="0" smtClean="0"/>
              <a:t>A628</a:t>
            </a:r>
            <a:endParaRPr lang="en-US" altLang="ko-KR" dirty="0" smtClean="0"/>
          </a:p>
          <a:p>
            <a:r>
              <a:rPr lang="en-US" altLang="ko-KR" dirty="0" smtClean="0"/>
              <a:t>Instructor – </a:t>
            </a:r>
            <a:r>
              <a:rPr lang="en-US" altLang="ko-KR" dirty="0" err="1" smtClean="0"/>
              <a:t>Kyoungwoo</a:t>
            </a:r>
            <a:r>
              <a:rPr lang="en-US" altLang="ko-KR" dirty="0" smtClean="0"/>
              <a:t> </a:t>
            </a:r>
            <a:r>
              <a:rPr lang="en-US" altLang="ko-KR" dirty="0" smtClean="0"/>
              <a:t>Lee (@A525)</a:t>
            </a:r>
            <a:endParaRPr lang="en-US" altLang="ko-KR" dirty="0" smtClean="0"/>
          </a:p>
          <a:p>
            <a:r>
              <a:rPr lang="en-US" altLang="ko-KR" dirty="0" smtClean="0"/>
              <a:t>TA – </a:t>
            </a:r>
            <a:r>
              <a:rPr lang="en-US" altLang="ko-KR" dirty="0" err="1" smtClean="0"/>
              <a:t>Hwisoo</a:t>
            </a:r>
            <a:r>
              <a:rPr lang="en-US" altLang="ko-KR" dirty="0" smtClean="0"/>
              <a:t> So, </a:t>
            </a:r>
            <a:r>
              <a:rPr lang="en-US" altLang="ko-KR" dirty="0" err="1" smtClean="0"/>
              <a:t>Soljee</a:t>
            </a:r>
            <a:r>
              <a:rPr lang="en-US" altLang="ko-KR" dirty="0" smtClean="0"/>
              <a:t> </a:t>
            </a:r>
            <a:r>
              <a:rPr lang="en-US" altLang="ko-KR" dirty="0" smtClean="0"/>
              <a:t>Kim (@A527) (</a:t>
            </a:r>
            <a:r>
              <a:rPr lang="en-US" altLang="ko-KR" dirty="0"/>
              <a:t>thgnltn123@gmail.com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2"/>
              </a:rPr>
              <a:t>soljee.kim@yonsei.ac.kr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How to reach me?</a:t>
            </a:r>
          </a:p>
          <a:p>
            <a:pPr lvl="1"/>
            <a:r>
              <a:rPr lang="en-US" altLang="ko-KR" dirty="0" smtClean="0"/>
              <a:t>Office Hours: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 smtClean="0"/>
              <a:t>5:00~6:00 pm</a:t>
            </a:r>
          </a:p>
          <a:p>
            <a:pPr lvl="2"/>
            <a:r>
              <a:rPr lang="en-US" altLang="ko-KR" dirty="0" smtClean="0"/>
              <a:t>A525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email: </a:t>
            </a:r>
            <a:r>
              <a:rPr lang="en-US" altLang="ko-KR" dirty="0" smtClean="0">
                <a:hlinkClick r:id="rId3"/>
              </a:rPr>
              <a:t>kyoungwoo.lee@yonsei.ac.kr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put [CSI2107] or [CS] in the title)</a:t>
            </a:r>
          </a:p>
          <a:p>
            <a:pPr lvl="1"/>
            <a:r>
              <a:rPr lang="en-US" altLang="ko-KR" dirty="0" smtClean="0"/>
              <a:t>By appointment (email to schedule)</a:t>
            </a:r>
          </a:p>
          <a:p>
            <a:r>
              <a:rPr lang="en-US" altLang="ko-KR" dirty="0" smtClean="0"/>
              <a:t>Web page (Check it all the time !!!)</a:t>
            </a:r>
          </a:p>
          <a:p>
            <a:pPr lvl="1"/>
            <a:r>
              <a:rPr lang="en-US" altLang="ko-KR" dirty="0" smtClean="0">
                <a:hlinkClick r:id="rId4"/>
              </a:rPr>
              <a:t>http://yscec.yonsei.ac.kr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Yonsei</a:t>
            </a:r>
            <a:r>
              <a:rPr lang="en-US" altLang="ko-KR" dirty="0" smtClean="0"/>
              <a:t> Cyber Education Community) : 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involve in discussion and check announcement (need your </a:t>
            </a:r>
            <a:r>
              <a:rPr lang="en-US" altLang="ko-KR" dirty="0" err="1" smtClean="0"/>
              <a:t>Yonsei</a:t>
            </a:r>
            <a:r>
              <a:rPr lang="en-US" altLang="ko-KR" dirty="0" smtClean="0"/>
              <a:t> ID and password)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Administrative Matters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9216"/>
            <a:ext cx="8229600" cy="51880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Textbook</a:t>
            </a:r>
          </a:p>
          <a:p>
            <a:pPr lvl="1" latinLnBrk="0"/>
            <a:r>
              <a:rPr lang="en-US" dirty="0" smtClean="0"/>
              <a:t>Assembly Language for x86 Processors, 6</a:t>
            </a:r>
            <a:r>
              <a:rPr lang="en-US" baseline="30000" dirty="0" smtClean="0"/>
              <a:t>th</a:t>
            </a:r>
            <a:r>
              <a:rPr lang="en-US" dirty="0" smtClean="0"/>
              <a:t> edition, Prentice Hall, 2010 by Kip R. Irvine</a:t>
            </a:r>
          </a:p>
          <a:p>
            <a:pPr lvl="1" latinLnBrk="0"/>
            <a:r>
              <a:rPr lang="en-US" dirty="0" smtClean="0"/>
              <a:t>Assembly Language </a:t>
            </a:r>
            <a:r>
              <a:rPr lang="en-US" dirty="0"/>
              <a:t>for Intel-based </a:t>
            </a:r>
            <a:r>
              <a:rPr lang="en-US" dirty="0" smtClean="0"/>
              <a:t>Computers</a:t>
            </a:r>
            <a:r>
              <a:rPr lang="en-US" dirty="0"/>
              <a:t>, 4th/5th edition, Prentice </a:t>
            </a:r>
            <a:r>
              <a:rPr lang="en-US" dirty="0" smtClean="0"/>
              <a:t>Hall</a:t>
            </a:r>
            <a:r>
              <a:rPr lang="en-US" dirty="0"/>
              <a:t>, 2006 by Kip R. </a:t>
            </a:r>
            <a:r>
              <a:rPr lang="en-US" dirty="0" smtClean="0"/>
              <a:t>Irvine</a:t>
            </a:r>
            <a:endParaRPr lang="ko-KR" altLang="en-US" sz="2000" dirty="0"/>
          </a:p>
          <a:p>
            <a:r>
              <a:rPr lang="en-US" altLang="ko-KR" dirty="0" smtClean="0"/>
              <a:t>Other Textbook Reference</a:t>
            </a:r>
            <a:endParaRPr lang="en-US" dirty="0" smtClean="0"/>
          </a:p>
          <a:p>
            <a:pPr lvl="1"/>
            <a:r>
              <a:rPr lang="en-US" dirty="0" smtClean="0"/>
              <a:t>Computer </a:t>
            </a:r>
            <a:r>
              <a:rPr lang="en-US" dirty="0"/>
              <a:t>system architecture, Prentice Hall, by Morris </a:t>
            </a:r>
            <a:r>
              <a:rPr lang="en-US" dirty="0" err="1"/>
              <a:t>Mano</a:t>
            </a:r>
            <a:r>
              <a:rPr lang="en-US" dirty="0" smtClean="0"/>
              <a:t>.</a:t>
            </a:r>
          </a:p>
          <a:p>
            <a:r>
              <a:rPr lang="en-US" altLang="ko-KR" dirty="0" smtClean="0"/>
              <a:t>Grades (</a:t>
            </a:r>
            <a:r>
              <a:rPr lang="en-US" altLang="ko-KR" dirty="0" smtClean="0">
                <a:solidFill>
                  <a:srgbClr val="FF0000"/>
                </a:solidFill>
              </a:rPr>
              <a:t>We do not follow the curve !!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Midterm: 25%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Final: </a:t>
            </a:r>
            <a:r>
              <a:rPr lang="en-US" altLang="ko-KR" dirty="0" smtClean="0"/>
              <a:t>25%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Project: </a:t>
            </a:r>
            <a:r>
              <a:rPr lang="en-US" altLang="ko-KR" dirty="0" smtClean="0"/>
              <a:t>20%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Homework: 10%</a:t>
            </a:r>
          </a:p>
          <a:p>
            <a:pPr lvl="1"/>
            <a:r>
              <a:rPr lang="en-US" altLang="ko-KR" dirty="0" smtClean="0"/>
              <a:t>Quiz: 10</a:t>
            </a:r>
            <a:r>
              <a:rPr lang="en-US" altLang="ko-KR" dirty="0" smtClean="0"/>
              <a:t>%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Attendance &amp; Participation: 10%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/>
              <a:t>F grade if you miss more than </a:t>
            </a:r>
            <a:r>
              <a:rPr lang="en-US" altLang="ko-KR" dirty="0" smtClean="0"/>
              <a:t>3 </a:t>
            </a:r>
            <a:r>
              <a:rPr lang="en-US" altLang="ko-KR" dirty="0" smtClean="0"/>
              <a:t>classes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dirty="0" smtClean="0"/>
              <a:t>One miss if you are late at </a:t>
            </a:r>
            <a:r>
              <a:rPr lang="en-US" altLang="ko-KR" dirty="0" smtClean="0"/>
              <a:t>class </a:t>
            </a:r>
            <a:r>
              <a:rPr lang="en-US" altLang="ko-KR" dirty="0" smtClean="0"/>
              <a:t>3 times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/>
              <a:t>F grade if you miss more than 1 out of 3 quizzes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 smtClean="0"/>
              <a:t>F grade if you cheat on any of them </a:t>
            </a:r>
            <a:r>
              <a:rPr lang="en-US" altLang="ko-KR" dirty="0" smtClean="0"/>
              <a:t>above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1763688" y="6356350"/>
            <a:ext cx="4256112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Computer System (CSI2107-02)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Administrative Matters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Homework due in class before lecture</a:t>
            </a:r>
          </a:p>
          <a:p>
            <a:pPr lvl="1"/>
            <a:r>
              <a:rPr lang="en-US" altLang="ko-KR" dirty="0" smtClean="0"/>
              <a:t>Approximately </a:t>
            </a:r>
            <a:r>
              <a:rPr lang="en-US" altLang="ko-KR" dirty="0" smtClean="0"/>
              <a:t>7~8 </a:t>
            </a:r>
            <a:r>
              <a:rPr lang="en-US" altLang="ko-KR" dirty="0" smtClean="0"/>
              <a:t>reports</a:t>
            </a:r>
          </a:p>
          <a:p>
            <a:pPr lvl="1"/>
            <a:r>
              <a:rPr lang="en-US" altLang="ko-KR" dirty="0" smtClean="0"/>
              <a:t>50% grade penalty for late submission on the same day (midnight)</a:t>
            </a:r>
          </a:p>
          <a:p>
            <a:pPr lvl="1"/>
            <a:r>
              <a:rPr lang="en-US" altLang="ko-KR" dirty="0" smtClean="0"/>
              <a:t>No need to submit the next day</a:t>
            </a:r>
          </a:p>
          <a:p>
            <a:pPr lvl="1"/>
            <a:r>
              <a:rPr lang="en-US" altLang="ko-KR" dirty="0" smtClean="0"/>
              <a:t>Discussion should be OK but DO NOT COPY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General Rule for </a:t>
            </a:r>
            <a:r>
              <a:rPr lang="en-US" altLang="ko-KR" dirty="0" smtClean="0">
                <a:solidFill>
                  <a:srgbClr val="000000"/>
                </a:solidFill>
              </a:rPr>
              <a:t>Assignment </a:t>
            </a:r>
            <a:r>
              <a:rPr lang="en-US" altLang="ko-KR" dirty="0">
                <a:solidFill>
                  <a:srgbClr val="000000"/>
                </a:solidFill>
              </a:rPr>
              <a:t>Submission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studentID_name_HW</a:t>
            </a:r>
            <a:r>
              <a:rPr lang="en-US" altLang="ko-KR" dirty="0" smtClean="0">
                <a:solidFill>
                  <a:srgbClr val="000000"/>
                </a:solidFill>
              </a:rPr>
              <a:t>#.pdf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Also, you should put/include your name and </a:t>
            </a:r>
            <a:r>
              <a:rPr lang="en-US" altLang="ko-KR" dirty="0" err="1">
                <a:solidFill>
                  <a:srgbClr val="000000"/>
                </a:solidFill>
              </a:rPr>
              <a:t>studentID</a:t>
            </a:r>
            <a:r>
              <a:rPr lang="en-US" altLang="ko-KR" dirty="0">
                <a:solidFill>
                  <a:srgbClr val="000000"/>
                </a:solidFill>
              </a:rPr>
              <a:t> somewhere inside your </a:t>
            </a:r>
            <a:r>
              <a:rPr lang="en-US" altLang="ko-KR" dirty="0" smtClean="0">
                <a:solidFill>
                  <a:srgbClr val="000000"/>
                </a:solidFill>
              </a:rPr>
              <a:t>assignments</a:t>
            </a:r>
            <a:endParaRPr lang="en-US" altLang="ko-KR" dirty="0" smtClean="0"/>
          </a:p>
          <a:p>
            <a:r>
              <a:rPr lang="en-US" altLang="ko-KR" dirty="0" smtClean="0"/>
              <a:t>Lab</a:t>
            </a:r>
          </a:p>
          <a:p>
            <a:pPr lvl="1"/>
            <a:r>
              <a:rPr lang="en-US" altLang="ko-KR" dirty="0" smtClean="0"/>
              <a:t>Led by TA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Hwi</a:t>
            </a:r>
            <a:r>
              <a:rPr lang="en-US" altLang="ko-KR" dirty="0" err="1" smtClean="0"/>
              <a:t>soo</a:t>
            </a:r>
            <a:r>
              <a:rPr lang="en-US" altLang="ko-KR" dirty="0" smtClean="0"/>
              <a:t> So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Soljee</a:t>
            </a:r>
            <a:r>
              <a:rPr lang="en-US" altLang="ko-KR" dirty="0" smtClean="0"/>
              <a:t> </a:t>
            </a:r>
            <a:r>
              <a:rPr lang="en-US" altLang="ko-KR" dirty="0" smtClean="0"/>
              <a:t>Kim) if necessary</a:t>
            </a:r>
          </a:p>
          <a:p>
            <a:r>
              <a:rPr lang="en-US" altLang="ko-KR" dirty="0" smtClean="0"/>
              <a:t>Project</a:t>
            </a:r>
          </a:p>
          <a:p>
            <a:pPr lvl="1"/>
            <a:r>
              <a:rPr lang="en-US" altLang="ko-KR" dirty="0" smtClean="0"/>
              <a:t>(At most) 3 Students per team </a:t>
            </a:r>
          </a:p>
          <a:p>
            <a:pPr lvl="1"/>
            <a:r>
              <a:rPr lang="en-US" altLang="ko-KR" dirty="0" smtClean="0"/>
              <a:t>Need to submit a report of self-evaluation/team-evaluation along with the final report</a:t>
            </a:r>
          </a:p>
          <a:p>
            <a:r>
              <a:rPr lang="en-US" altLang="ko-KR" dirty="0" smtClean="0"/>
              <a:t>Quiz</a:t>
            </a:r>
          </a:p>
          <a:p>
            <a:pPr lvl="1"/>
            <a:r>
              <a:rPr lang="en-US" altLang="ko-KR" dirty="0" smtClean="0"/>
              <a:t>Approximately 3 quizzes (10~15 </a:t>
            </a:r>
            <a:r>
              <a:rPr lang="en-US" altLang="ko-KR" dirty="0" err="1" smtClean="0"/>
              <a:t>mins</a:t>
            </a:r>
            <a:r>
              <a:rPr lang="en-US" altLang="ko-KR" dirty="0"/>
              <a:t> </a:t>
            </a:r>
            <a:r>
              <a:rPr lang="en-US" altLang="ko-KR" dirty="0" smtClean="0"/>
              <a:t>in the class)</a:t>
            </a:r>
          </a:p>
          <a:p>
            <a:pPr lvl="1"/>
            <a:r>
              <a:rPr lang="en-US" altLang="ko-KR" dirty="0" smtClean="0"/>
              <a:t>No </a:t>
            </a:r>
            <a:r>
              <a:rPr lang="en-US" altLang="ko-KR" dirty="0" smtClean="0"/>
              <a:t>cheating </a:t>
            </a:r>
            <a:endParaRPr lang="en-US" altLang="ko-KR" dirty="0" smtClean="0"/>
          </a:p>
          <a:p>
            <a:r>
              <a:rPr lang="en-US" altLang="ko-KR" dirty="0" smtClean="0"/>
              <a:t>Midterm </a:t>
            </a:r>
            <a:r>
              <a:rPr lang="en-US" altLang="ko-KR" dirty="0" smtClean="0"/>
              <a:t>and Final</a:t>
            </a:r>
          </a:p>
          <a:p>
            <a:pPr lvl="1"/>
            <a:r>
              <a:rPr lang="en-US" altLang="ko-KR" dirty="0" smtClean="0"/>
              <a:t>Closed book test</a:t>
            </a:r>
          </a:p>
          <a:p>
            <a:pPr lvl="1"/>
            <a:r>
              <a:rPr lang="en-US" altLang="ko-KR" dirty="0" smtClean="0"/>
              <a:t>No cheating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6422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</a:t>
            </a:r>
            <a:r>
              <a:rPr lang="en-US" altLang="ko-KR" dirty="0" smtClean="0"/>
              <a:t>HW: How do you define </a:t>
            </a:r>
            <a:r>
              <a:rPr lang="en-US" altLang="ko-KR" dirty="0" smtClean="0"/>
              <a:t>the Computer System?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the computer?</a:t>
            </a:r>
          </a:p>
          <a:p>
            <a:r>
              <a:rPr lang="en-US" altLang="ko-KR" dirty="0" smtClean="0"/>
              <a:t>What is the system?</a:t>
            </a:r>
          </a:p>
          <a:p>
            <a:r>
              <a:rPr lang="en-US" altLang="ko-KR" dirty="0" smtClean="0"/>
              <a:t>What is the computer system, then?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you will learn in this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Main theme of this class</a:t>
            </a:r>
          </a:p>
          <a:p>
            <a:pPr lvl="1"/>
            <a:r>
              <a:rPr lang="en-US" altLang="ko-KR" dirty="0" smtClean="0"/>
              <a:t>Basic operation model of computer hardware systems and its associated assembly programming method.</a:t>
            </a:r>
          </a:p>
          <a:p>
            <a:r>
              <a:rPr lang="en-US" altLang="ko-KR" dirty="0" smtClean="0"/>
              <a:t>You will learn:</a:t>
            </a:r>
          </a:p>
          <a:p>
            <a:pPr lvl="1"/>
            <a:r>
              <a:rPr lang="en-US" altLang="ko-KR" dirty="0" smtClean="0"/>
              <a:t>How the computer system is organized.</a:t>
            </a:r>
          </a:p>
          <a:p>
            <a:pPr lvl="1"/>
            <a:r>
              <a:rPr lang="en-US" altLang="ko-KR" dirty="0" smtClean="0"/>
              <a:t>How the processor, memory, and I/O components work together.</a:t>
            </a:r>
          </a:p>
          <a:p>
            <a:pPr lvl="1"/>
            <a:r>
              <a:rPr lang="en-US" altLang="ko-KR" dirty="0" smtClean="0"/>
              <a:t>What the assembly language is and how assembly instructions work between the processor and software.</a:t>
            </a:r>
          </a:p>
          <a:p>
            <a:pPr lvl="1"/>
            <a:r>
              <a:rPr lang="en-US" altLang="ko-KR" dirty="0" smtClean="0"/>
              <a:t>How to write assembly programs to design any interesting embedded application.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of the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1419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Intro. to computer system organization</a:t>
            </a:r>
          </a:p>
          <a:p>
            <a:r>
              <a:rPr lang="en-US" altLang="ko-KR" sz="1600" dirty="0" smtClean="0"/>
              <a:t>Processor architecture and design</a:t>
            </a:r>
          </a:p>
          <a:p>
            <a:r>
              <a:rPr lang="en-US" altLang="ko-KR" sz="1600" dirty="0" smtClean="0"/>
              <a:t>I/O organization</a:t>
            </a:r>
          </a:p>
          <a:p>
            <a:r>
              <a:rPr lang="en-US" altLang="ko-KR" sz="1600" dirty="0" smtClean="0"/>
              <a:t>Chap 1: Basic Concepts</a:t>
            </a:r>
          </a:p>
          <a:p>
            <a:r>
              <a:rPr lang="en-US" altLang="ko-KR" sz="1600" dirty="0" smtClean="0"/>
              <a:t>Chap 2: x86 Processor Architecture</a:t>
            </a:r>
          </a:p>
          <a:p>
            <a:r>
              <a:rPr lang="en-US" altLang="ko-KR" sz="1600" dirty="0" smtClean="0"/>
              <a:t>Chap 3: Assembly Language Fundamentals</a:t>
            </a:r>
          </a:p>
          <a:p>
            <a:r>
              <a:rPr lang="en-US" altLang="ko-KR" sz="1600" dirty="0" smtClean="0"/>
              <a:t>Chap 4: Data Transfers, Addressing, and Arithmetic</a:t>
            </a:r>
          </a:p>
          <a:p>
            <a:r>
              <a:rPr lang="en-US" altLang="ko-KR" sz="1600" b="1" dirty="0" smtClean="0"/>
              <a:t>Midterm (During Midterm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Chap </a:t>
            </a:r>
            <a:r>
              <a:rPr lang="en-US" altLang="ko-KR" sz="1600" dirty="0" smtClean="0"/>
              <a:t>5: Procedures</a:t>
            </a:r>
          </a:p>
          <a:p>
            <a:r>
              <a:rPr lang="en-US" altLang="ko-KR" sz="1600" dirty="0" smtClean="0"/>
              <a:t>Chap 6: Conditional Processing</a:t>
            </a:r>
          </a:p>
          <a:p>
            <a:r>
              <a:rPr lang="en-US" altLang="ko-KR" sz="1600" dirty="0" smtClean="0"/>
              <a:t>Chap 7: Integer Arithmetic</a:t>
            </a:r>
          </a:p>
          <a:p>
            <a:r>
              <a:rPr lang="en-US" altLang="ko-KR" sz="1600" dirty="0" smtClean="0"/>
              <a:t>Chap 8: Advanced Procedures</a:t>
            </a:r>
          </a:p>
          <a:p>
            <a:r>
              <a:rPr lang="en-US" altLang="ko-KR" sz="1600" dirty="0" smtClean="0"/>
              <a:t>Chap 9: Strings and Arrays</a:t>
            </a:r>
          </a:p>
          <a:p>
            <a:r>
              <a:rPr lang="en-US" altLang="ko-KR" sz="1600" b="1" dirty="0" smtClean="0"/>
              <a:t>Final Exam (</a:t>
            </a:r>
            <a:r>
              <a:rPr lang="en-US" altLang="ko-KR" sz="1600" b="1" dirty="0" smtClean="0"/>
              <a:t>During Finals</a:t>
            </a:r>
            <a:r>
              <a:rPr lang="en-US" altLang="ko-KR" sz="1600" b="1" dirty="0" smtClean="0"/>
              <a:t>)</a:t>
            </a:r>
            <a:endParaRPr lang="en-US" altLang="ko-KR" sz="1600" b="1" dirty="0" smtClean="0"/>
          </a:p>
          <a:p>
            <a:r>
              <a:rPr lang="en-US" altLang="ko-KR" sz="1600" dirty="0" smtClean="0"/>
              <a:t>Chap 10: Structures and Macros</a:t>
            </a:r>
          </a:p>
          <a:p>
            <a:r>
              <a:rPr lang="en-US" altLang="ko-KR" sz="1600" dirty="0" smtClean="0"/>
              <a:t>Chap 11: MS-Windows Programming</a:t>
            </a:r>
          </a:p>
          <a:p>
            <a:r>
              <a:rPr lang="en-US" altLang="ko-KR" sz="1600" dirty="0" smtClean="0"/>
              <a:t>Chap 12: Floating-Point Processing and Instruction Encoding</a:t>
            </a:r>
          </a:p>
          <a:p>
            <a:r>
              <a:rPr lang="en-US" altLang="ko-KR" sz="1600" dirty="0" smtClean="0"/>
              <a:t>Chap 13: High-Level Language </a:t>
            </a:r>
            <a:r>
              <a:rPr lang="en-US" altLang="ko-KR" sz="1600" dirty="0" smtClean="0"/>
              <a:t>Interface</a:t>
            </a:r>
            <a:endParaRPr lang="en-US" altLang="ko-KR" sz="1600" dirty="0" smtClean="0"/>
          </a:p>
        </p:txBody>
      </p:sp>
      <p:sp>
        <p:nvSpPr>
          <p:cNvPr id="4" name="오른쪽 중괄호 3"/>
          <p:cNvSpPr/>
          <p:nvPr/>
        </p:nvSpPr>
        <p:spPr>
          <a:xfrm>
            <a:off x="5000628" y="1925382"/>
            <a:ext cx="1143008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05076" y="2270430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Computer System </a:t>
            </a:r>
          </a:p>
          <a:p>
            <a:r>
              <a:rPr lang="en-US" altLang="ko-KR" dirty="0" smtClean="0"/>
              <a:t>Organization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5000628" y="3295244"/>
            <a:ext cx="1143008" cy="1285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28254" y="3783168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 Assembly Language</a:t>
            </a:r>
            <a:endParaRPr lang="ko-KR" altLang="en-US" dirty="0"/>
          </a:p>
        </p:txBody>
      </p:sp>
      <p:sp>
        <p:nvSpPr>
          <p:cNvPr id="8" name="오른쪽 중괄호 7"/>
          <p:cNvSpPr/>
          <p:nvPr/>
        </p:nvSpPr>
        <p:spPr>
          <a:xfrm>
            <a:off x="5000628" y="4941168"/>
            <a:ext cx="1143008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5076" y="5085184"/>
            <a:ext cx="235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 Assembly </a:t>
            </a:r>
          </a:p>
          <a:p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40B25D-5B80-4D69-9C9C-C2A58135AFA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 2012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Computer System (CSI2107-02)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Multiple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Choice Feedback</a:t>
            </a:r>
          </a:p>
          <a:p>
            <a:pPr lvl="1"/>
            <a:r>
              <a:rPr lang="en-US" altLang="ko-KR" dirty="0" smtClean="0"/>
              <a:t>Openness to diversity and different values (4.23 vs. 4.33)</a:t>
            </a:r>
          </a:p>
          <a:p>
            <a:pPr lvl="1"/>
            <a:r>
              <a:rPr lang="en-US" altLang="ko-KR" dirty="0" smtClean="0"/>
              <a:t>This course was conducted in English (4.17 vs. 4.36)</a:t>
            </a:r>
          </a:p>
          <a:p>
            <a:pPr lvl="1"/>
            <a:r>
              <a:rPr lang="ko-KR" altLang="en-US" dirty="0" smtClean="0"/>
              <a:t>세계를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무대로 도전하는 국제적 공학인 </a:t>
            </a:r>
            <a:r>
              <a:rPr lang="en-US" altLang="ko-KR" dirty="0" smtClean="0"/>
              <a:t>(3.68 vs. 3.79)</a:t>
            </a:r>
          </a:p>
          <a:p>
            <a:pPr lvl="1"/>
            <a:r>
              <a:rPr lang="ko-KR" altLang="en-US" dirty="0" smtClean="0"/>
              <a:t>경영능력을 갖춘 지도자적 공학인 </a:t>
            </a:r>
            <a:r>
              <a:rPr lang="en-US" altLang="ko-KR" dirty="0" smtClean="0"/>
              <a:t>(3.36 vs. 3.60)</a:t>
            </a:r>
          </a:p>
          <a:p>
            <a:r>
              <a:rPr lang="en-US" altLang="ko-KR" dirty="0" smtClean="0"/>
              <a:t>Subjective Feedback</a:t>
            </a:r>
          </a:p>
          <a:p>
            <a:pPr lvl="1"/>
            <a:r>
              <a:rPr lang="ko-KR" altLang="en-US" dirty="0" smtClean="0"/>
              <a:t>한국어 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range of the class</a:t>
            </a:r>
          </a:p>
          <a:p>
            <a:pPr lvl="1"/>
            <a:r>
              <a:rPr lang="ko-KR" altLang="en-US" dirty="0" smtClean="0"/>
              <a:t>실습</a:t>
            </a:r>
            <a:endParaRPr lang="en-US" altLang="ko-KR" dirty="0"/>
          </a:p>
          <a:p>
            <a:pPr lvl="1"/>
            <a:r>
              <a:rPr lang="en-US" altLang="ko-KR" dirty="0" smtClean="0"/>
              <a:t>TA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Slow Schedule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Need to be more challenging</a:t>
            </a:r>
          </a:p>
          <a:p>
            <a:pPr lvl="1"/>
            <a:r>
              <a:rPr lang="ko-KR" altLang="en-US" dirty="0" smtClean="0"/>
              <a:t>떠드는 학생들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5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LabTemple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DCLabTemplete</Template>
  <TotalTime>2928</TotalTime>
  <Words>860</Words>
  <Application>Microsoft Office PowerPoint</Application>
  <PresentationFormat>화면 슬라이드 쇼(4:3)</PresentationFormat>
  <Paragraphs>211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YonseiLogo</vt:lpstr>
      <vt:lpstr>Trebuchet MS</vt:lpstr>
      <vt:lpstr>연세소제목체</vt:lpstr>
      <vt:lpstr>맑은 고딕</vt:lpstr>
      <vt:lpstr>Wingdings</vt:lpstr>
      <vt:lpstr>DCLabTemplete</vt:lpstr>
      <vt:lpstr>Computer System (CSI2107-01)  - 2015 Spring</vt:lpstr>
      <vt:lpstr>Contents</vt:lpstr>
      <vt:lpstr>Administrative Matters</vt:lpstr>
      <vt:lpstr>Administrative Matters</vt:lpstr>
      <vt:lpstr>Administrative Matters</vt:lpstr>
      <vt:lpstr>1st HW: How do you define the Computer System?</vt:lpstr>
      <vt:lpstr>What you will learn in this class</vt:lpstr>
      <vt:lpstr>Overview of the course</vt:lpstr>
      <vt:lpstr>Feedback 2012</vt:lpstr>
      <vt:lpstr>Feedback 2013</vt:lpstr>
      <vt:lpstr>Feedback 2013 (1)</vt:lpstr>
      <vt:lpstr>Feedback 2013 (2)</vt:lpstr>
      <vt:lpstr>Feedback 2014</vt:lpstr>
      <vt:lpstr>Feedback 2015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Multicore Computing</dc:title>
  <dc:creator>kyoung</dc:creator>
  <cp:lastModifiedBy>Registered User</cp:lastModifiedBy>
  <cp:revision>65</cp:revision>
  <dcterms:created xsi:type="dcterms:W3CDTF">2012-01-04T05:21:43Z</dcterms:created>
  <dcterms:modified xsi:type="dcterms:W3CDTF">2015-03-10T05:24:49Z</dcterms:modified>
</cp:coreProperties>
</file>