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64"/>
  </p:notesMasterIdLst>
  <p:handoutMasterIdLst>
    <p:handoutMasterId r:id="rId65"/>
  </p:handoutMasterIdLst>
  <p:sldIdLst>
    <p:sldId id="306" r:id="rId2"/>
    <p:sldId id="322" r:id="rId3"/>
    <p:sldId id="310" r:id="rId4"/>
    <p:sldId id="311" r:id="rId5"/>
    <p:sldId id="312" r:id="rId6"/>
    <p:sldId id="307" r:id="rId7"/>
    <p:sldId id="259" r:id="rId8"/>
    <p:sldId id="297" r:id="rId9"/>
    <p:sldId id="298" r:id="rId10"/>
    <p:sldId id="314" r:id="rId11"/>
    <p:sldId id="316" r:id="rId12"/>
    <p:sldId id="315" r:id="rId13"/>
    <p:sldId id="318" r:id="rId14"/>
    <p:sldId id="317" r:id="rId15"/>
    <p:sldId id="319" r:id="rId16"/>
    <p:sldId id="320" r:id="rId17"/>
    <p:sldId id="321" r:id="rId18"/>
    <p:sldId id="260" r:id="rId19"/>
    <p:sldId id="257" r:id="rId20"/>
    <p:sldId id="258" r:id="rId21"/>
    <p:sldId id="261" r:id="rId22"/>
    <p:sldId id="262" r:id="rId23"/>
    <p:sldId id="263" r:id="rId24"/>
    <p:sldId id="264" r:id="rId25"/>
    <p:sldId id="265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313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99" r:id="rId48"/>
    <p:sldId id="304" r:id="rId49"/>
    <p:sldId id="300" r:id="rId50"/>
    <p:sldId id="287" r:id="rId51"/>
    <p:sldId id="288" r:id="rId52"/>
    <p:sldId id="289" r:id="rId53"/>
    <p:sldId id="290" r:id="rId54"/>
    <p:sldId id="291" r:id="rId55"/>
    <p:sldId id="292" r:id="rId56"/>
    <p:sldId id="302" r:id="rId57"/>
    <p:sldId id="293" r:id="rId58"/>
    <p:sldId id="303" r:id="rId59"/>
    <p:sldId id="305" r:id="rId60"/>
    <p:sldId id="294" r:id="rId61"/>
    <p:sldId id="295" r:id="rId62"/>
    <p:sldId id="296" r:id="rId63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CC99FF"/>
    <a:srgbClr val="FFCC99"/>
    <a:srgbClr val="00CCFF"/>
    <a:srgbClr val="9999FF"/>
    <a:srgbClr val="6699FF"/>
    <a:srgbClr val="4D4D4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22" autoAdjust="0"/>
  </p:normalViewPr>
  <p:slideViewPr>
    <p:cSldViewPr snapToGrid="0">
      <p:cViewPr varScale="1">
        <p:scale>
          <a:sx n="176" d="100"/>
          <a:sy n="176" d="100"/>
        </p:scale>
        <p:origin x="138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4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25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93" tIns="47205" rIns="96093" bIns="472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5075" y="727075"/>
            <a:ext cx="4845050" cy="3633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232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18459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62113" y="327025"/>
            <a:ext cx="4178300" cy="3133725"/>
          </a:xfrm>
          <a:ln cap="flat"/>
        </p:spPr>
      </p:sp>
    </p:spTree>
    <p:extLst>
      <p:ext uri="{BB962C8B-B14F-4D97-AF65-F5344CB8AC3E}">
        <p14:creationId xmlns:p14="http://schemas.microsoft.com/office/powerpoint/2010/main" val="2710702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62113" y="327025"/>
            <a:ext cx="4178300" cy="3133725"/>
          </a:xfrm>
          <a:ln cap="flat"/>
        </p:spPr>
      </p:sp>
    </p:spTree>
    <p:extLst>
      <p:ext uri="{BB962C8B-B14F-4D97-AF65-F5344CB8AC3E}">
        <p14:creationId xmlns:p14="http://schemas.microsoft.com/office/powerpoint/2010/main" val="2096948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34507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13670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8515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03759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54862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7700" y="527050"/>
            <a:ext cx="3648075" cy="2735263"/>
          </a:xfrm>
          <a:ln cap="flat"/>
        </p:spPr>
      </p:sp>
    </p:spTree>
    <p:extLst>
      <p:ext uri="{BB962C8B-B14F-4D97-AF65-F5344CB8AC3E}">
        <p14:creationId xmlns:p14="http://schemas.microsoft.com/office/powerpoint/2010/main" val="2024896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26725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0629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56451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82123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12252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47712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7206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62113" y="327025"/>
            <a:ext cx="4178300" cy="3133725"/>
          </a:xfrm>
          <a:ln cap="flat"/>
        </p:spPr>
      </p:sp>
    </p:spTree>
    <p:extLst>
      <p:ext uri="{BB962C8B-B14F-4D97-AF65-F5344CB8AC3E}">
        <p14:creationId xmlns:p14="http://schemas.microsoft.com/office/powerpoint/2010/main" val="2305980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62113" y="327025"/>
            <a:ext cx="4178300" cy="3133725"/>
          </a:xfrm>
          <a:ln cap="flat"/>
        </p:spPr>
      </p:sp>
    </p:spTree>
    <p:extLst>
      <p:ext uri="{BB962C8B-B14F-4D97-AF65-F5344CB8AC3E}">
        <p14:creationId xmlns:p14="http://schemas.microsoft.com/office/powerpoint/2010/main" val="1902135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7706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449307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62113" y="327025"/>
            <a:ext cx="4178300" cy="3133725"/>
          </a:xfrm>
          <a:ln cap="flat"/>
        </p:spPr>
      </p:sp>
    </p:spTree>
    <p:extLst>
      <p:ext uri="{BB962C8B-B14F-4D97-AF65-F5344CB8AC3E}">
        <p14:creationId xmlns:p14="http://schemas.microsoft.com/office/powerpoint/2010/main" val="1914886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 dirty="0"/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9561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3168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03445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06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84011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52513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161081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857836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485606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03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535270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78846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05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845834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0236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866270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4184520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6977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7700" y="527050"/>
            <a:ext cx="3648075" cy="2735263"/>
          </a:xfrm>
          <a:ln cap="flat"/>
        </p:spPr>
      </p:sp>
    </p:spTree>
    <p:extLst>
      <p:ext uri="{BB962C8B-B14F-4D97-AF65-F5344CB8AC3E}">
        <p14:creationId xmlns:p14="http://schemas.microsoft.com/office/powerpoint/2010/main" val="221633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1192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7594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52213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6580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1810457-D6E4-4848-9364-996BF8DB57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493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5E462-C98C-46FD-BBF3-AA32EF8AC6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51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D71A4-5BAB-4AE7-9B77-69BAB6E2C0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88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2436C-6061-4A80-9A77-B795B21204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670F4-C331-4B8F-A00F-0DE314EE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39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E6F42-CAAF-460C-8AC6-028A2ED29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89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E07B1-59D5-43DD-A8AF-BBF73943F0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94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71DB0-829D-4901-8101-58DD85D489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91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2934F-E14E-4150-8261-9DA2D5B150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4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54205-3A3D-45B1-9876-8681B409B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83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55858-9D8D-4932-9DE9-12BF36B75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60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굴림" charset="-127"/>
              </a:defRPr>
            </a:lvl1pPr>
          </a:lstStyle>
          <a:p>
            <a:r>
              <a:rPr lang="en-US" altLang="ko-KR" smtClean="0"/>
              <a:t>I - Introduction</a:t>
            </a:r>
            <a:endParaRPr lang="en-US" altLang="en-US">
              <a:ea typeface="+mn-ea"/>
            </a:endParaRP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60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1579420-0147-423B-9ED2-3A7696A00D8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391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ederal_Communications_Commission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eg"/><Relationship Id="rId5" Type="http://schemas.openxmlformats.org/officeDocument/2006/relationships/hyperlink" Target="http://en.wikipedia.org/wiki/LED" TargetMode="External"/><Relationship Id="rId4" Type="http://schemas.openxmlformats.org/officeDocument/2006/relationships/hyperlink" Target="http://en.wikipedia.org/wiki/Motorola_DynaTAC#cite_note-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ybooks.com/" TargetMode="External"/><Relationship Id="rId2" Type="http://schemas.openxmlformats.org/officeDocument/2006/relationships/hyperlink" Target="https://zybooks.zyant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Chap. 1 Introduction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Digital Logic (CSI2111-02)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Kyoungwoo</a:t>
            </a:r>
            <a:r>
              <a:rPr lang="en-US" altLang="ko-KR" dirty="0" smtClean="0"/>
              <a:t> Lee</a:t>
            </a:r>
          </a:p>
          <a:p>
            <a:r>
              <a:rPr lang="en-US" altLang="ko-KR" dirty="0" smtClean="0"/>
              <a:t>(Courtesy of Textbook Authors)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810457-D6E4-4848-9364-996BF8DB578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바닥글 개체 틀 4"/>
          <p:cNvSpPr txBox="1">
            <a:spLocks/>
          </p:cNvSpPr>
          <p:nvPr/>
        </p:nvSpPr>
        <p:spPr>
          <a:xfrm>
            <a:off x="1717964" y="6243638"/>
            <a:ext cx="6788727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© Copyright 2004, Gaetano Borriello and Randy H. Katz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33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 err="1"/>
              <a:t>DynaTAC</a:t>
            </a:r>
            <a:r>
              <a:rPr lang="en-US" altLang="ko-KR" dirty="0"/>
              <a:t> 8000X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DB0-829D-4901-8101-58DD85D489FE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2050" name="Picture 2" descr="http://upload.wikimedia.org/wikipedia/commons/thumb/7/74/DynaTAC8000X.jpg/220px-DynaTAC8000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30" y="950424"/>
            <a:ext cx="20955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12473" y="3776075"/>
            <a:ext cx="61929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Motorola </a:t>
            </a:r>
            <a:r>
              <a:rPr lang="en-US" altLang="ko-KR" dirty="0" err="1"/>
              <a:t>DynaTAC</a:t>
            </a:r>
            <a:r>
              <a:rPr lang="en-US" altLang="ko-KR" dirty="0"/>
              <a:t> 8000X commercial portable cellular phone, received approval from the U.S. </a:t>
            </a:r>
            <a:r>
              <a:rPr lang="en-US" altLang="ko-KR" dirty="0">
                <a:hlinkClick r:id="rId3" tooltip="Federal Communications Commission"/>
              </a:rPr>
              <a:t>FCC</a:t>
            </a:r>
            <a:r>
              <a:rPr lang="en-US" altLang="ko-KR" dirty="0"/>
              <a:t> on September 21, 1983. ,</a:t>
            </a:r>
            <a:r>
              <a:rPr lang="en-US" altLang="ko-KR" baseline="30000" dirty="0">
                <a:hlinkClick r:id="rId4"/>
              </a:rPr>
              <a:t>[1]</a:t>
            </a:r>
            <a:r>
              <a:rPr lang="en-US" altLang="ko-KR" dirty="0"/>
              <a:t> and became the first cell phone to be offered commercially in 1984. It offered 30 minutes of talk time and 8 hours of standby, and a </a:t>
            </a:r>
            <a:r>
              <a:rPr lang="en-US" altLang="ko-KR" dirty="0">
                <a:hlinkClick r:id="rId5" tooltip="LED"/>
              </a:rPr>
              <a:t>LED</a:t>
            </a:r>
            <a:r>
              <a:rPr lang="en-US" altLang="ko-KR" dirty="0"/>
              <a:t> display for dialing or recall of one of 30 phone numbers. It was priced at $3,995 in 1983. </a:t>
            </a:r>
            <a:r>
              <a:rPr lang="en-US" altLang="ko-KR" dirty="0" err="1"/>
              <a:t>DynaTAC</a:t>
            </a:r>
            <a:r>
              <a:rPr lang="en-US" altLang="ko-KR" dirty="0"/>
              <a:t> was an abbreviation of </a:t>
            </a:r>
            <a:r>
              <a:rPr lang="en-US" altLang="ko-KR" b="1" dirty="0"/>
              <a:t>Dyn</a:t>
            </a:r>
            <a:r>
              <a:rPr lang="en-US" altLang="ko-KR" dirty="0"/>
              <a:t>amic </a:t>
            </a:r>
            <a:r>
              <a:rPr lang="en-US" altLang="ko-KR" b="1" dirty="0"/>
              <a:t>A</a:t>
            </a:r>
            <a:r>
              <a:rPr lang="en-US" altLang="ko-KR" dirty="0"/>
              <a:t>daptive </a:t>
            </a:r>
            <a:r>
              <a:rPr lang="en-US" altLang="ko-KR" b="1" dirty="0"/>
              <a:t>T</a:t>
            </a:r>
            <a:r>
              <a:rPr lang="en-US" altLang="ko-KR" dirty="0"/>
              <a:t>otal </a:t>
            </a:r>
            <a:r>
              <a:rPr lang="en-US" altLang="ko-KR" b="1" dirty="0"/>
              <a:t>A</a:t>
            </a:r>
            <a:r>
              <a:rPr lang="en-US" altLang="ko-KR" dirty="0"/>
              <a:t>rea </a:t>
            </a:r>
            <a:r>
              <a:rPr lang="en-US" altLang="ko-KR" b="1" dirty="0"/>
              <a:t>C</a:t>
            </a:r>
            <a:r>
              <a:rPr lang="en-US" altLang="ko-KR" dirty="0"/>
              <a:t>overage.</a:t>
            </a:r>
            <a:endParaRPr lang="ko-KR" altLang="en-US" dirty="0"/>
          </a:p>
        </p:txBody>
      </p:sp>
      <p:pic>
        <p:nvPicPr>
          <p:cNvPr id="2052" name="Picture 4" descr="http://upload.wikimedia.org/wikipedia/commons/thumb/1/1f/2007Computex_e21Forum-MartinCooper.jpg/220px-2007Computex_e21Forum-MartinCoop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72" y="985250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29105" y="6419341"/>
            <a:ext cx="4096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Courtesy </a:t>
            </a:r>
            <a:r>
              <a:rPr lang="en-US" altLang="ko-KR" dirty="0" smtClean="0"/>
              <a:t>of Motorola and Wikipedia</a:t>
            </a:r>
            <a:endParaRPr lang="ko-KR" altLang="en-US" dirty="0"/>
          </a:p>
        </p:txBody>
      </p:sp>
      <p:pic>
        <p:nvPicPr>
          <p:cNvPr id="2054" name="Picture 6" descr="http://www.parade.com/wp-content/uploads/2013/04/gordon-gekko-phon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98" y="985250"/>
            <a:ext cx="3960957" cy="264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976669" y="3517411"/>
            <a:ext cx="4096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Courtesy </a:t>
            </a:r>
            <a:r>
              <a:rPr lang="en-US" altLang="ko-KR" dirty="0" smtClean="0"/>
              <a:t>of “Wall Street” (M. Douglas)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3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1984 – The Nokia </a:t>
            </a:r>
            <a:r>
              <a:rPr lang="en-US" altLang="ko-KR" b="1" dirty="0" err="1"/>
              <a:t>Mobira</a:t>
            </a:r>
            <a:r>
              <a:rPr lang="en-US" altLang="ko-KR" b="1" dirty="0"/>
              <a:t> </a:t>
            </a:r>
            <a:r>
              <a:rPr lang="en-US" altLang="ko-KR" b="1" dirty="0" err="1"/>
              <a:t>Talkman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DB0-829D-4901-8101-58DD85D489FE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4098" name="Picture 2" descr="http://www.parade.com/wp-content/uploads/2013/04/lethal-weap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2" y="1440873"/>
            <a:ext cx="7327076" cy="511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DynaTac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MicroTac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StarTac</a:t>
            </a:r>
            <a:r>
              <a:rPr lang="en-US" altLang="ko-KR" dirty="0" smtClean="0"/>
              <a:t>, …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DB0-829D-4901-8101-58DD85D489FE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3074" name="Picture 2" descr="http://3.design-milk.com/images/2009/11/mobile-evolution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3" y="1448809"/>
            <a:ext cx="7659543" cy="510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29105" y="6419341"/>
            <a:ext cx="4775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Courtesy </a:t>
            </a:r>
            <a:r>
              <a:rPr lang="en-US" altLang="ko-KR" dirty="0" smtClean="0"/>
              <a:t>of Motorola and design-milk.com</a:t>
            </a:r>
            <a:endParaRPr lang="ko-KR" altLang="en-US" dirty="0"/>
          </a:p>
        </p:txBody>
      </p:sp>
      <p:pic>
        <p:nvPicPr>
          <p:cNvPr id="3076" name="Picture 4" descr="http://img.talkandroid.com/uploads/2012/07/Motorola_StarT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12" y="1448809"/>
            <a:ext cx="2431834" cy="15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retrons.com/image/1203_starta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949" y="1384731"/>
            <a:ext cx="995363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Nokia, Samsung, LG, Ericson, etc.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DB0-829D-4901-8101-58DD85D489FE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146" name="Picture 2" descr="http://upload.wikimedia.org/wikipedia/commons/thumb/d/d6/Mobile_phone_evolution.jpg/220px-Mobile_phone_evolu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39" y="1484456"/>
            <a:ext cx="2095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setelecom.ca/blog/wp-content/uploads/2011/11/Samsung-Mobiles-Digitally-Yours-www.setelecom.ca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039" y="1484456"/>
            <a:ext cx="5196672" cy="51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6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iPhone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DB0-829D-4901-8101-58DD85D489FE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5122" name="Picture 2" descr="http://www.parade.com/wp-content/uploads/2013/04/iph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26" y="1480993"/>
            <a:ext cx="5370657" cy="514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Smartphones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DB0-829D-4901-8101-58DD85D489FE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5" name="Picture 6" descr="http://cdn3.pcadvisor.co.uk/cmsdata/features/3405369/latest_samsung_galaxy_smartph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548" y="1457035"/>
            <a:ext cx="5248275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6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삼성 </a:t>
            </a:r>
            <a:r>
              <a:rPr lang="en-US" altLang="ko-KR" dirty="0" smtClean="0"/>
              <a:t>SST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삼성 </a:t>
            </a:r>
            <a:r>
              <a:rPr lang="en-US" altLang="ko-KR" dirty="0"/>
              <a:t>SST(Samsung S/W Track)</a:t>
            </a:r>
            <a:r>
              <a:rPr lang="ko-KR" altLang="en-US" dirty="0"/>
              <a:t>설명회를 진행합니다</a:t>
            </a:r>
            <a:r>
              <a:rPr lang="en-US" altLang="ko-KR" dirty="0"/>
              <a:t>.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컴퓨터과학과 </a:t>
            </a:r>
            <a:r>
              <a:rPr lang="en-US" altLang="ko-KR" dirty="0"/>
              <a:t>1,2,3</a:t>
            </a:r>
            <a:r>
              <a:rPr lang="ko-KR" altLang="en-US" dirty="0"/>
              <a:t>학년 학생들의 많은 참여 바랍니다</a:t>
            </a:r>
            <a:r>
              <a:rPr lang="en-US" altLang="ko-KR" dirty="0"/>
              <a:t>.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일시 </a:t>
            </a:r>
            <a:r>
              <a:rPr lang="en-US" altLang="ko-KR" dirty="0"/>
              <a:t>: 9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시간 </a:t>
            </a:r>
            <a:r>
              <a:rPr lang="en-US" altLang="ko-KR" dirty="0"/>
              <a:t>: </a:t>
            </a:r>
            <a:r>
              <a:rPr lang="ko-KR" altLang="en-US" dirty="0"/>
              <a:t>오후 </a:t>
            </a:r>
            <a:r>
              <a:rPr lang="en-US" altLang="ko-KR" dirty="0"/>
              <a:t>5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 </a:t>
            </a:r>
            <a:r>
              <a:rPr lang="en-US" altLang="ko-KR" dirty="0"/>
              <a:t>~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장소 </a:t>
            </a:r>
            <a:r>
              <a:rPr lang="en-US" altLang="ko-KR" dirty="0"/>
              <a:t>: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공학관 </a:t>
            </a:r>
            <a:r>
              <a:rPr lang="en-US" altLang="ko-KR" dirty="0"/>
              <a:t>A653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*간단한 다과</a:t>
            </a:r>
            <a:r>
              <a:rPr lang="en-US" altLang="ko-KR" dirty="0"/>
              <a:t>(</a:t>
            </a:r>
            <a:r>
              <a:rPr lang="ko-KR" altLang="en-US" dirty="0"/>
              <a:t>햄버거 및 음료</a:t>
            </a:r>
            <a:r>
              <a:rPr lang="en-US" altLang="ko-KR" dirty="0"/>
              <a:t>) </a:t>
            </a:r>
            <a:r>
              <a:rPr lang="ko-KR" altLang="en-US" dirty="0"/>
              <a:t>진행 예정입니다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**행사 참여한 학생 전원에게 </a:t>
            </a:r>
            <a:r>
              <a:rPr lang="en-US" altLang="ko-KR" dirty="0"/>
              <a:t>1</a:t>
            </a:r>
            <a:r>
              <a:rPr lang="ko-KR" altLang="en-US" dirty="0"/>
              <a:t>만원 상품권지급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436C-6061-4A80-9A77-B795B212042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90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SOSCON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213185" cy="4530725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dirty="0"/>
              <a:t>http://www.soscon.net/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436C-6061-4A80-9A77-B795B2120427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0" y="1127879"/>
            <a:ext cx="4182525" cy="446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17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C3D-F372-4014-A923-A652F31E8D4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quick history lesson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686800" cy="4457700"/>
          </a:xfrm>
        </p:spPr>
        <p:txBody>
          <a:bodyPr/>
          <a:lstStyle/>
          <a:p>
            <a:r>
              <a:rPr lang="en-US" altLang="ko-KR" sz="2000" dirty="0">
                <a:ea typeface="굴림" charset="-127"/>
              </a:rPr>
              <a:t>1850: George Boole invents Boolean algebra</a:t>
            </a:r>
          </a:p>
          <a:p>
            <a:pPr lvl="1"/>
            <a:r>
              <a:rPr lang="en-US" altLang="ko-KR" sz="1800" dirty="0">
                <a:ea typeface="굴림" charset="-127"/>
              </a:rPr>
              <a:t>maps logical propositions to symbols</a:t>
            </a:r>
          </a:p>
          <a:p>
            <a:pPr lvl="1"/>
            <a:r>
              <a:rPr lang="en-US" altLang="ko-KR" sz="1800" dirty="0">
                <a:ea typeface="굴림" charset="-127"/>
              </a:rPr>
              <a:t>permits manipulation of logic statements using mathematics</a:t>
            </a:r>
          </a:p>
          <a:p>
            <a:r>
              <a:rPr lang="en-US" altLang="ko-KR" sz="2000" dirty="0">
                <a:ea typeface="굴림" charset="-127"/>
              </a:rPr>
              <a:t>1938: Claude Shannon links Boolean algebra to switches</a:t>
            </a:r>
          </a:p>
          <a:p>
            <a:pPr lvl="1"/>
            <a:r>
              <a:rPr lang="en-US" altLang="ko-KR" sz="1800" dirty="0">
                <a:ea typeface="굴림" charset="-127"/>
              </a:rPr>
              <a:t>his Masters’ thesis</a:t>
            </a:r>
          </a:p>
          <a:p>
            <a:r>
              <a:rPr lang="en-US" altLang="ko-KR" sz="2000" dirty="0">
                <a:ea typeface="굴림" charset="-127"/>
              </a:rPr>
              <a:t>1945: John von Neumann develops the first stored program computer</a:t>
            </a:r>
          </a:p>
          <a:p>
            <a:pPr lvl="1"/>
            <a:r>
              <a:rPr lang="en-US" altLang="ko-KR" sz="1800" dirty="0">
                <a:ea typeface="굴림" charset="-127"/>
              </a:rPr>
              <a:t>its switching elements are vacuum tubes (a big advance from relays)</a:t>
            </a:r>
          </a:p>
          <a:p>
            <a:r>
              <a:rPr lang="en-US" altLang="ko-KR" sz="2000" dirty="0">
                <a:ea typeface="굴림" charset="-127"/>
              </a:rPr>
              <a:t>1946: ENIAC . . . The world’s first completely electronic computer</a:t>
            </a:r>
          </a:p>
          <a:p>
            <a:pPr lvl="1"/>
            <a:r>
              <a:rPr lang="en-US" altLang="ko-KR" sz="1800" dirty="0">
                <a:ea typeface="굴림" charset="-127"/>
              </a:rPr>
              <a:t>18,000 vacuum tubes</a:t>
            </a:r>
          </a:p>
          <a:p>
            <a:pPr lvl="1"/>
            <a:r>
              <a:rPr lang="en-US" altLang="ko-KR" sz="1800" dirty="0">
                <a:ea typeface="굴림" charset="-127"/>
              </a:rPr>
              <a:t>several hundred multiplications per minute</a:t>
            </a:r>
          </a:p>
          <a:p>
            <a:r>
              <a:rPr lang="en-US" altLang="ko-KR" sz="2000" dirty="0">
                <a:ea typeface="굴림" charset="-127"/>
              </a:rPr>
              <a:t>1947: Shockley, </a:t>
            </a:r>
            <a:r>
              <a:rPr lang="en-US" altLang="ko-KR" sz="2000" dirty="0" err="1">
                <a:ea typeface="굴림" charset="-127"/>
              </a:rPr>
              <a:t>Brittain</a:t>
            </a:r>
            <a:r>
              <a:rPr lang="en-US" altLang="ko-KR" sz="2000" dirty="0">
                <a:ea typeface="굴림" charset="-127"/>
              </a:rPr>
              <a:t>, and Bardeen invent the transistor</a:t>
            </a:r>
          </a:p>
          <a:p>
            <a:pPr lvl="1"/>
            <a:r>
              <a:rPr lang="en-US" altLang="ko-KR" sz="1800" dirty="0">
                <a:ea typeface="굴림" charset="-127"/>
              </a:rPr>
              <a:t>replaces vacuum tubes</a:t>
            </a:r>
          </a:p>
          <a:p>
            <a:pPr lvl="1"/>
            <a:r>
              <a:rPr lang="en-US" altLang="ko-KR" sz="1800" dirty="0">
                <a:ea typeface="굴림" charset="-127"/>
              </a:rPr>
              <a:t>enable integration of multiple devices into one package</a:t>
            </a:r>
          </a:p>
          <a:p>
            <a:pPr lvl="1"/>
            <a:r>
              <a:rPr lang="en-US" altLang="ko-KR" sz="1800" dirty="0">
                <a:ea typeface="굴림" charset="-127"/>
              </a:rPr>
              <a:t>gateway to modern electronics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095A-A7DA-4E0C-A6C2-371707C765D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 is logic design?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47050" cy="44577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What is design?</a:t>
            </a:r>
          </a:p>
          <a:p>
            <a:pPr lvl="1"/>
            <a:r>
              <a:rPr lang="en-US" altLang="ko-KR">
                <a:ea typeface="굴림" charset="-127"/>
              </a:rPr>
              <a:t>given a specification of a problem, come up with a way of solving it choosing appropriately from a collection of available components</a:t>
            </a:r>
          </a:p>
          <a:p>
            <a:pPr lvl="1"/>
            <a:r>
              <a:rPr lang="en-US" altLang="ko-KR">
                <a:ea typeface="굴림" charset="-127"/>
              </a:rPr>
              <a:t>while meeting some criteria for size, cost, power, beauty, elegance, etc.</a:t>
            </a:r>
          </a:p>
          <a:p>
            <a:r>
              <a:rPr lang="en-US" altLang="ko-KR">
                <a:ea typeface="굴림" charset="-127"/>
              </a:rPr>
              <a:t>What is logic design?</a:t>
            </a:r>
          </a:p>
          <a:p>
            <a:pPr lvl="1"/>
            <a:r>
              <a:rPr lang="en-US" altLang="ko-KR">
                <a:ea typeface="굴림" charset="-127"/>
              </a:rPr>
              <a:t>determining the collection of digital logic components to perform a specified control and/or data manipulation and/or communication function and the interconnections between them</a:t>
            </a:r>
          </a:p>
          <a:p>
            <a:pPr lvl="1"/>
            <a:r>
              <a:rPr lang="en-US" altLang="ko-KR">
                <a:ea typeface="굴림" charset="-127"/>
              </a:rPr>
              <a:t>which logic components to choose? – there are many implementation technologies (e.g., off-the-shelf fixed-function components, programmable devices, transistors on a chip, etc.)</a:t>
            </a:r>
          </a:p>
          <a:p>
            <a:pPr lvl="1"/>
            <a:r>
              <a:rPr lang="en-US" altLang="ko-KR">
                <a:ea typeface="굴림" charset="-127"/>
              </a:rPr>
              <a:t>the design may need to be optimized and/or transformed to meet design constraints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zyBook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https://zybooks.zyante.com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or </a:t>
            </a:r>
            <a:r>
              <a:rPr lang="en-US" altLang="ko-KR" dirty="0" smtClean="0">
                <a:hlinkClick r:id="rId3"/>
              </a:rPr>
              <a:t>http://www.zybooks.com</a:t>
            </a:r>
            <a:endParaRPr lang="en-US" altLang="ko-KR" dirty="0" smtClean="0"/>
          </a:p>
          <a:p>
            <a:pPr lvl="1"/>
            <a:r>
              <a:rPr lang="en-US" altLang="ko-KR" smtClean="0"/>
              <a:t>Digital Design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Students </a:t>
            </a:r>
            <a:r>
              <a:rPr lang="en-US" altLang="ko-KR" dirty="0"/>
              <a:t>can get started immediately with the class </a:t>
            </a:r>
            <a:r>
              <a:rPr lang="en-US" altLang="ko-KR" dirty="0" err="1"/>
              <a:t>zyBook</a:t>
            </a:r>
            <a:r>
              <a:rPr lang="en-US" altLang="ko-KR" dirty="0"/>
              <a:t> by following these simple instructions. </a:t>
            </a:r>
            <a:endParaRPr lang="en-US" altLang="ko-KR" dirty="0" smtClean="0"/>
          </a:p>
          <a:p>
            <a:pPr marL="801687" lvl="1" indent="-457200">
              <a:buFont typeface="+mj-lt"/>
              <a:buAutoNum type="arabicPeriod"/>
            </a:pPr>
            <a:r>
              <a:rPr lang="en-US" altLang="ko-KR" dirty="0" smtClean="0"/>
              <a:t>Sign </a:t>
            </a:r>
            <a:r>
              <a:rPr lang="en-US" altLang="ko-KR" dirty="0"/>
              <a:t>up at zyBooks.com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altLang="ko-KR" dirty="0"/>
              <a:t>Enter </a:t>
            </a:r>
            <a:r>
              <a:rPr lang="en-US" altLang="ko-KR" dirty="0" err="1"/>
              <a:t>zyBook</a:t>
            </a:r>
            <a:r>
              <a:rPr lang="en-US" altLang="ko-KR" dirty="0"/>
              <a:t> code </a:t>
            </a:r>
            <a:r>
              <a:rPr lang="en-US" altLang="ko-KR" b="1" dirty="0"/>
              <a:t>YonseiCSI2111Fall2015</a:t>
            </a:r>
            <a:endParaRPr lang="en-US" altLang="ko-KR" dirty="0"/>
          </a:p>
          <a:p>
            <a:pPr marL="801687" lvl="1" indent="-457200">
              <a:buFont typeface="+mj-lt"/>
              <a:buAutoNum type="arabicPeriod"/>
            </a:pPr>
            <a:r>
              <a:rPr lang="en-US" altLang="ko-KR" dirty="0"/>
              <a:t>Click </a:t>
            </a:r>
            <a:r>
              <a:rPr lang="en-US" altLang="ko-KR" i="1" dirty="0"/>
              <a:t>Subscribe</a:t>
            </a:r>
            <a:endParaRPr lang="en-US" altLang="ko-KR" dirty="0"/>
          </a:p>
          <a:p>
            <a:pPr lvl="2"/>
            <a:r>
              <a:rPr lang="en-US" altLang="ko-KR" dirty="0"/>
              <a:t>Your students are receiving complimentary access to the material. The student subscriptions will be valid through</a:t>
            </a:r>
            <a:r>
              <a:rPr lang="en-US" altLang="ko-KR" b="1" dirty="0"/>
              <a:t>01/02/16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436C-6061-4A80-9A77-B795B212042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78F5-8529-4643-8F03-780CF8ED4EEB}" type="slidenum">
              <a:rPr lang="en-US" altLang="en-US"/>
              <a:pPr/>
              <a:t>20</a:t>
            </a:fld>
            <a:endParaRPr lang="en-US" altLang="en-US"/>
          </a:p>
        </p:txBody>
      </p:sp>
      <p:grpSp>
        <p:nvGrpSpPr>
          <p:cNvPr id="8227" name="Group 35"/>
          <p:cNvGrpSpPr>
            <a:grpSpLocks/>
          </p:cNvGrpSpPr>
          <p:nvPr/>
        </p:nvGrpSpPr>
        <p:grpSpPr bwMode="auto">
          <a:xfrm>
            <a:off x="5472113" y="5138738"/>
            <a:ext cx="3863975" cy="1741487"/>
            <a:chOff x="3447" y="3190"/>
            <a:chExt cx="2434" cy="1097"/>
          </a:xfrm>
        </p:grpSpPr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4374" y="3513"/>
              <a:ext cx="389" cy="389"/>
            </a:xfrm>
            <a:prstGeom prst="ellipse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4059" y="3279"/>
              <a:ext cx="384" cy="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 flipV="1">
              <a:off x="4066" y="3855"/>
              <a:ext cx="384" cy="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4763" y="3711"/>
              <a:ext cx="5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3458" y="4058"/>
              <a:ext cx="57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sense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447" y="3190"/>
              <a:ext cx="57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sense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5361" y="3628"/>
              <a:ext cx="52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drive</a:t>
              </a: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4401" y="3630"/>
              <a:ext cx="33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20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AND</a:t>
              </a:r>
            </a:p>
          </p:txBody>
        </p:sp>
      </p:grpSp>
      <p:sp>
        <p:nvSpPr>
          <p:cNvPr id="821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 is digital hardware?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57200" y="1266825"/>
            <a:ext cx="8150225" cy="4530725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Collection of devices that sense and/or control wires that carry a digital value (i.e., a physical quantity that can be interpreted </a:t>
            </a:r>
            <a:br>
              <a:rPr lang="en-US" altLang="ko-KR" sz="2000">
                <a:ea typeface="굴림" charset="-127"/>
              </a:rPr>
            </a:br>
            <a:r>
              <a:rPr lang="en-US" altLang="ko-KR" sz="2000">
                <a:ea typeface="굴림" charset="-127"/>
              </a:rPr>
              <a:t>as a “0” or “1”)</a:t>
            </a:r>
          </a:p>
          <a:p>
            <a:pPr lvl="1"/>
            <a:r>
              <a:rPr lang="en-US" altLang="ko-KR" sz="1800">
                <a:ea typeface="굴림" charset="-127"/>
              </a:rPr>
              <a:t>example: digital logic where voltage &lt; 0.8v is a “0” and &gt; 2.0v is a “1”</a:t>
            </a:r>
          </a:p>
          <a:p>
            <a:pPr lvl="1"/>
            <a:r>
              <a:rPr lang="en-US" altLang="ko-KR" sz="1800">
                <a:ea typeface="굴림" charset="-127"/>
              </a:rPr>
              <a:t>example: pair of transmission wires where a “0” or “1” is distinguished by which wire has a higher voltage (differential)</a:t>
            </a:r>
          </a:p>
          <a:p>
            <a:pPr lvl="1"/>
            <a:r>
              <a:rPr lang="en-US" altLang="ko-KR" sz="1800">
                <a:ea typeface="굴림" charset="-127"/>
              </a:rPr>
              <a:t>example: orientation of magnetization signifies a “0” or a “1”</a:t>
            </a:r>
          </a:p>
          <a:p>
            <a:r>
              <a:rPr lang="en-US" altLang="ko-KR" sz="2000">
                <a:ea typeface="굴림" charset="-127"/>
              </a:rPr>
              <a:t>Primitive digital hardware devices</a:t>
            </a:r>
          </a:p>
          <a:p>
            <a:pPr lvl="1"/>
            <a:r>
              <a:rPr lang="en-US" altLang="ko-KR" sz="1800">
                <a:ea typeface="굴림" charset="-127"/>
              </a:rPr>
              <a:t>logic computation devices (sense and drive)</a:t>
            </a:r>
          </a:p>
          <a:p>
            <a:pPr marL="1085850" lvl="2" indent="-228600"/>
            <a:r>
              <a:rPr lang="en-US" altLang="ko-KR" sz="1600">
                <a:ea typeface="굴림" charset="-127"/>
              </a:rPr>
              <a:t>are two wires both “1” - make another be “1” (AND)</a:t>
            </a:r>
          </a:p>
          <a:p>
            <a:pPr marL="1085850" lvl="2" indent="-228600"/>
            <a:r>
              <a:rPr lang="en-US" altLang="ko-KR" sz="1600">
                <a:ea typeface="굴림" charset="-127"/>
              </a:rPr>
              <a:t>is at least one of two wires “1” - make another be “1” (OR)</a:t>
            </a:r>
          </a:p>
          <a:p>
            <a:pPr marL="1085850" lvl="2" indent="-228600"/>
            <a:r>
              <a:rPr lang="en-US" altLang="ko-KR" sz="1600">
                <a:ea typeface="굴림" charset="-127"/>
              </a:rPr>
              <a:t>is a wire “1” - then make another be “0” (NOT)</a:t>
            </a:r>
          </a:p>
          <a:p>
            <a:pPr lvl="1"/>
            <a:r>
              <a:rPr lang="en-US" altLang="ko-KR" sz="1800">
                <a:ea typeface="굴림" charset="-127"/>
              </a:rPr>
              <a:t>memory devices (store)</a:t>
            </a:r>
          </a:p>
          <a:p>
            <a:pPr marL="1085850" lvl="2" indent="-228600"/>
            <a:r>
              <a:rPr lang="en-US" altLang="ko-KR" sz="1600">
                <a:ea typeface="굴림" charset="-127"/>
              </a:rPr>
              <a:t>store a value</a:t>
            </a:r>
          </a:p>
          <a:p>
            <a:pPr marL="1085850" lvl="2" indent="-228600"/>
            <a:r>
              <a:rPr lang="en-US" altLang="ko-KR" sz="1600">
                <a:ea typeface="굴림" charset="-127"/>
              </a:rPr>
              <a:t>recall a previously stored value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8B5C-1BCD-4ED1-A72A-F774B67124F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 is happening now in digital design?</a:t>
            </a: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381125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Important trends in how industry does hardware design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larger and larger designs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shorter and shorter time to market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cheaper and cheaper products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Scale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pervasive use of computer-aided design tools over hand methods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multiple levels of design representation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Time 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emphasis on abstract design representations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programmable rather than fixed function components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automatic synthesis techniques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importance of sound design methodologies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Cost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higher levels of integration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use of simulation to debug designs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simulate and verify before you build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75AB-480C-4B52-A54A-FC3356124B7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523875" y="4981575"/>
            <a:ext cx="80772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New ability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: to accomplish the logic design task with the aid of computer-aided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design tools and map a problem description into an implementation with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programmable logic devices after validation via simulation and understanding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of  the advantages/disadvantages as compared to a software implementation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CSI2111: </a:t>
            </a:r>
            <a:r>
              <a:rPr lang="en-US" altLang="ko-KR" dirty="0">
                <a:ea typeface="굴림" charset="-127"/>
              </a:rPr>
              <a:t>concepts/skills/abilities</a:t>
            </a: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7250" cy="4530725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Understanding the basics of logic design (concepts)</a:t>
            </a:r>
          </a:p>
          <a:p>
            <a:r>
              <a:rPr lang="en-US" altLang="ko-KR">
                <a:ea typeface="굴림" charset="-127"/>
              </a:rPr>
              <a:t>Understanding sound design methodologies (concepts)</a:t>
            </a:r>
          </a:p>
          <a:p>
            <a:r>
              <a:rPr lang="en-US" altLang="ko-KR">
                <a:ea typeface="굴림" charset="-127"/>
              </a:rPr>
              <a:t>Modern specification methods (concepts)</a:t>
            </a:r>
          </a:p>
          <a:p>
            <a:r>
              <a:rPr lang="en-US" altLang="ko-KR">
                <a:ea typeface="굴림" charset="-127"/>
              </a:rPr>
              <a:t>Familiarity with a full set of CAD tools (skills)</a:t>
            </a:r>
          </a:p>
          <a:p>
            <a:r>
              <a:rPr lang="en-US" altLang="ko-KR">
                <a:ea typeface="굴림" charset="-127"/>
              </a:rPr>
              <a:t>Realize digital designs in an implementation technology (skills)</a:t>
            </a:r>
          </a:p>
          <a:p>
            <a:r>
              <a:rPr lang="en-US" altLang="ko-KR">
                <a:ea typeface="굴림" charset="-127"/>
              </a:rPr>
              <a:t>Appreciation for the differences and similarities (abilities)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in hardware and software design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930-33EC-4B16-B76C-398897AB647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Computation: abstract vs. implementation</a:t>
            </a:r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380413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66838" algn="l"/>
                <a:tab pos="4114800" algn="l"/>
              </a:tabLst>
            </a:pPr>
            <a:r>
              <a:rPr lang="en-US" altLang="ko-KR">
                <a:ea typeface="굴림" charset="-127"/>
              </a:rPr>
              <a:t>Up to now, computation has been a mental exercise (paper, programs)</a:t>
            </a:r>
          </a:p>
          <a:p>
            <a:pPr>
              <a:lnSpc>
                <a:spcPct val="90000"/>
              </a:lnSpc>
              <a:tabLst>
                <a:tab pos="1366838" algn="l"/>
                <a:tab pos="4114800" algn="l"/>
              </a:tabLst>
            </a:pPr>
            <a:r>
              <a:rPr lang="en-US" altLang="ko-KR">
                <a:ea typeface="굴림" charset="-127"/>
              </a:rPr>
              <a:t>This class is about physically implementing computation using physical devices that use voltages to represent logical values</a:t>
            </a:r>
          </a:p>
          <a:p>
            <a:pPr>
              <a:lnSpc>
                <a:spcPct val="90000"/>
              </a:lnSpc>
              <a:tabLst>
                <a:tab pos="1366838" algn="l"/>
                <a:tab pos="4114800" algn="l"/>
              </a:tabLst>
            </a:pPr>
            <a:r>
              <a:rPr lang="en-US" altLang="ko-KR">
                <a:ea typeface="굴림" charset="-127"/>
              </a:rPr>
              <a:t>Basic units of computation are:	</a:t>
            </a:r>
          </a:p>
          <a:p>
            <a:pPr lvl="1">
              <a:lnSpc>
                <a:spcPct val="90000"/>
              </a:lnSpc>
              <a:tabLst>
                <a:tab pos="1366838" algn="l"/>
                <a:tab pos="4114800" algn="l"/>
              </a:tabLst>
            </a:pPr>
            <a:r>
              <a:rPr lang="en-US" altLang="ko-KR">
                <a:ea typeface="굴림" charset="-127"/>
              </a:rPr>
              <a:t>representation:	"0", "1" on a wire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	set of wires (e.g., for binary ints)</a:t>
            </a:r>
          </a:p>
          <a:p>
            <a:pPr lvl="1">
              <a:lnSpc>
                <a:spcPct val="90000"/>
              </a:lnSpc>
              <a:tabLst>
                <a:tab pos="1366838" algn="l"/>
                <a:tab pos="4114800" algn="l"/>
              </a:tabLst>
            </a:pPr>
            <a:r>
              <a:rPr lang="en-US" altLang="ko-KR">
                <a:ea typeface="굴림" charset="-127"/>
              </a:rPr>
              <a:t>assignment:	x  =  y</a:t>
            </a:r>
          </a:p>
          <a:p>
            <a:pPr lvl="1">
              <a:lnSpc>
                <a:spcPct val="90000"/>
              </a:lnSpc>
              <a:tabLst>
                <a:tab pos="1366838" algn="l"/>
                <a:tab pos="4114800" algn="l"/>
              </a:tabLst>
            </a:pPr>
            <a:r>
              <a:rPr lang="en-US" altLang="ko-KR">
                <a:ea typeface="굴림" charset="-127"/>
              </a:rPr>
              <a:t>data operations:	x + y – 5</a:t>
            </a:r>
          </a:p>
          <a:p>
            <a:pPr lvl="1">
              <a:lnSpc>
                <a:spcPct val="90000"/>
              </a:lnSpc>
              <a:tabLst>
                <a:tab pos="1366838" algn="l"/>
                <a:tab pos="4114800" algn="l"/>
              </a:tabLst>
            </a:pPr>
            <a:r>
              <a:rPr lang="en-US" altLang="ko-KR">
                <a:ea typeface="굴림" charset="-127"/>
              </a:rPr>
              <a:t>control: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sequential statements: 	A; B; C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conditionals:	if   x == 1   then   y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loops:	for ( i = 1 ; i == 10, i++)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procedures:	A; proc(...); B;</a:t>
            </a:r>
          </a:p>
          <a:p>
            <a:pPr>
              <a:lnSpc>
                <a:spcPct val="90000"/>
              </a:lnSpc>
              <a:tabLst>
                <a:tab pos="1366838" algn="l"/>
                <a:tab pos="4114800" algn="l"/>
              </a:tabLst>
            </a:pPr>
            <a:r>
              <a:rPr lang="en-US" altLang="ko-KR">
                <a:ea typeface="굴림" charset="-127"/>
              </a:rPr>
              <a:t>We will study how each of these are implemented in hardware and composed into computational structures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7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197F-5699-4584-9C39-5091A1314AA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4692650" y="2873375"/>
            <a:ext cx="40703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spcBef>
                <a:spcPts val="11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close switch (if A is “1” or asserted)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and turn on light bulb (Z)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endParaRPr lang="en-US" altLang="ko-KR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2192338" y="2486025"/>
            <a:ext cx="5508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3792538" y="2486025"/>
            <a:ext cx="5508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2057400" y="2533650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4692650" y="4554538"/>
            <a:ext cx="4070350" cy="102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spcBef>
                <a:spcPts val="11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open switch (if A is “0” or unasserted)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and turn off light bulb (Z)</a:t>
            </a:r>
          </a:p>
        </p:txBody>
      </p:sp>
      <p:sp>
        <p:nvSpPr>
          <p:cNvPr id="20552" name="Rectangle 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Switches: basic element of physical implementations</a:t>
            </a:r>
          </a:p>
        </p:txBody>
      </p:sp>
      <p:sp>
        <p:nvSpPr>
          <p:cNvPr id="20553" name="Rectangle 7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Implementing a simple circuit (arrow shows action if wire changes to “1”):</a:t>
            </a:r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3919538" y="5734050"/>
            <a:ext cx="86042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>
              <a:lnSpc>
                <a:spcPts val="2600"/>
              </a:lnSpc>
              <a:spcBef>
                <a:spcPts val="1100"/>
              </a:spcBef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  </a:t>
            </a:r>
            <a:r>
              <a:rPr lang="en-US" altLang="ko-KR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 A</a:t>
            </a:r>
          </a:p>
        </p:txBody>
      </p:sp>
      <p:sp>
        <p:nvSpPr>
          <p:cNvPr id="20556" name="Line 76"/>
          <p:cNvSpPr>
            <a:spLocks noChangeShapeType="1"/>
          </p:cNvSpPr>
          <p:nvPr/>
        </p:nvSpPr>
        <p:spPr bwMode="auto">
          <a:xfrm>
            <a:off x="2286000" y="31432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7" name="Line 77"/>
          <p:cNvSpPr>
            <a:spLocks noChangeShapeType="1"/>
          </p:cNvSpPr>
          <p:nvPr/>
        </p:nvSpPr>
        <p:spPr bwMode="auto">
          <a:xfrm>
            <a:off x="3886200" y="3143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8" name="Line 78"/>
          <p:cNvSpPr>
            <a:spLocks noChangeShapeType="1"/>
          </p:cNvSpPr>
          <p:nvPr/>
        </p:nvSpPr>
        <p:spPr bwMode="auto">
          <a:xfrm flipH="1">
            <a:off x="2895600" y="360045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59" name="Line 79"/>
          <p:cNvSpPr>
            <a:spLocks noChangeShapeType="1"/>
          </p:cNvSpPr>
          <p:nvPr/>
        </p:nvSpPr>
        <p:spPr bwMode="auto">
          <a:xfrm flipH="1">
            <a:off x="1219200" y="36004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60" name="Line 80"/>
          <p:cNvSpPr>
            <a:spLocks noChangeShapeType="1"/>
          </p:cNvSpPr>
          <p:nvPr/>
        </p:nvSpPr>
        <p:spPr bwMode="auto">
          <a:xfrm flipV="1">
            <a:off x="1219200" y="31432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61" name="Line 81"/>
          <p:cNvSpPr>
            <a:spLocks noChangeShapeType="1"/>
          </p:cNvSpPr>
          <p:nvPr/>
        </p:nvSpPr>
        <p:spPr bwMode="auto">
          <a:xfrm>
            <a:off x="1219200" y="31432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565" name="Group 85"/>
          <p:cNvGrpSpPr>
            <a:grpSpLocks/>
          </p:cNvGrpSpPr>
          <p:nvPr/>
        </p:nvGrpSpPr>
        <p:grpSpPr bwMode="auto">
          <a:xfrm>
            <a:off x="3124200" y="2592388"/>
            <a:ext cx="762000" cy="550862"/>
            <a:chOff x="1872" y="1440"/>
            <a:chExt cx="480" cy="347"/>
          </a:xfrm>
        </p:grpSpPr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2051" y="1515"/>
              <a:ext cx="71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1968" y="1440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2" name="Oval 12"/>
            <p:cNvSpPr>
              <a:spLocks noChangeArrowheads="1"/>
            </p:cNvSpPr>
            <p:nvPr/>
          </p:nvSpPr>
          <p:spPr bwMode="auto">
            <a:xfrm>
              <a:off x="2019" y="1531"/>
              <a:ext cx="71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2098" y="1523"/>
              <a:ext cx="72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4" name="Oval 14"/>
            <p:cNvSpPr>
              <a:spLocks noChangeArrowheads="1"/>
            </p:cNvSpPr>
            <p:nvPr/>
          </p:nvSpPr>
          <p:spPr bwMode="auto">
            <a:xfrm>
              <a:off x="2130" y="1515"/>
              <a:ext cx="70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2027" y="1586"/>
              <a:ext cx="48" cy="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H="1">
              <a:off x="2138" y="1578"/>
              <a:ext cx="54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 flipH="1">
              <a:off x="2064" y="1733"/>
              <a:ext cx="15" cy="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2142" y="1724"/>
              <a:ext cx="18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5" name="Oval 35"/>
            <p:cNvSpPr>
              <a:spLocks noChangeArrowheads="1"/>
            </p:cNvSpPr>
            <p:nvPr/>
          </p:nvSpPr>
          <p:spPr bwMode="auto">
            <a:xfrm>
              <a:off x="2051" y="1507"/>
              <a:ext cx="71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2" name="Line 82"/>
            <p:cNvSpPr>
              <a:spLocks noChangeShapeType="1"/>
            </p:cNvSpPr>
            <p:nvPr/>
          </p:nvSpPr>
          <p:spPr bwMode="auto">
            <a:xfrm>
              <a:off x="2160" y="17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3" name="Line 83"/>
            <p:cNvSpPr>
              <a:spLocks noChangeShapeType="1"/>
            </p:cNvSpPr>
            <p:nvPr/>
          </p:nvSpPr>
          <p:spPr bwMode="auto">
            <a:xfrm flipH="1">
              <a:off x="1872" y="17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77" name="Group 97"/>
          <p:cNvGrpSpPr>
            <a:grpSpLocks/>
          </p:cNvGrpSpPr>
          <p:nvPr/>
        </p:nvGrpSpPr>
        <p:grpSpPr bwMode="auto">
          <a:xfrm>
            <a:off x="1752600" y="2914650"/>
            <a:ext cx="609600" cy="304800"/>
            <a:chOff x="1104" y="1728"/>
            <a:chExt cx="384" cy="192"/>
          </a:xfrm>
        </p:grpSpPr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 flipH="1" flipV="1">
              <a:off x="1200" y="1728"/>
              <a:ext cx="24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6" name="Oval 86"/>
            <p:cNvSpPr>
              <a:spLocks noChangeArrowheads="1"/>
            </p:cNvSpPr>
            <p:nvPr/>
          </p:nvSpPr>
          <p:spPr bwMode="auto">
            <a:xfrm>
              <a:off x="1392" y="1824"/>
              <a:ext cx="96" cy="9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7" name="Oval 87"/>
            <p:cNvSpPr>
              <a:spLocks noChangeArrowheads="1"/>
            </p:cNvSpPr>
            <p:nvPr/>
          </p:nvSpPr>
          <p:spPr bwMode="auto">
            <a:xfrm>
              <a:off x="1104" y="1824"/>
              <a:ext cx="96" cy="9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576" name="Group 96"/>
          <p:cNvGrpSpPr>
            <a:grpSpLocks/>
          </p:cNvGrpSpPr>
          <p:nvPr/>
        </p:nvGrpSpPr>
        <p:grpSpPr bwMode="auto">
          <a:xfrm>
            <a:off x="2514600" y="3371850"/>
            <a:ext cx="381000" cy="457200"/>
            <a:chOff x="1584" y="2016"/>
            <a:chExt cx="240" cy="288"/>
          </a:xfrm>
        </p:grpSpPr>
        <p:sp>
          <p:nvSpPr>
            <p:cNvPr id="20568" name="Line 88"/>
            <p:cNvSpPr>
              <a:spLocks noChangeShapeType="1"/>
            </p:cNvSpPr>
            <p:nvPr/>
          </p:nvSpPr>
          <p:spPr bwMode="auto">
            <a:xfrm>
              <a:off x="1824" y="201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69" name="Line 89"/>
            <p:cNvSpPr>
              <a:spLocks noChangeShapeType="1"/>
            </p:cNvSpPr>
            <p:nvPr/>
          </p:nvSpPr>
          <p:spPr bwMode="auto">
            <a:xfrm>
              <a:off x="1776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0" name="Line 90"/>
            <p:cNvSpPr>
              <a:spLocks noChangeShapeType="1"/>
            </p:cNvSpPr>
            <p:nvPr/>
          </p:nvSpPr>
          <p:spPr bwMode="auto">
            <a:xfrm>
              <a:off x="1728" y="201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1" name="Line 91"/>
            <p:cNvSpPr>
              <a:spLocks noChangeShapeType="1"/>
            </p:cNvSpPr>
            <p:nvPr/>
          </p:nvSpPr>
          <p:spPr bwMode="auto">
            <a:xfrm>
              <a:off x="1680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2" name="Line 92"/>
            <p:cNvSpPr>
              <a:spLocks noChangeShapeType="1"/>
            </p:cNvSpPr>
            <p:nvPr/>
          </p:nvSpPr>
          <p:spPr bwMode="auto">
            <a:xfrm>
              <a:off x="1632" y="201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73" name="Line 93"/>
            <p:cNvSpPr>
              <a:spLocks noChangeShapeType="1"/>
            </p:cNvSpPr>
            <p:nvPr/>
          </p:nvSpPr>
          <p:spPr bwMode="auto">
            <a:xfrm>
              <a:off x="1584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578" name="Rectangle 98"/>
          <p:cNvSpPr>
            <a:spLocks noChangeArrowheads="1"/>
          </p:cNvSpPr>
          <p:nvPr/>
        </p:nvSpPr>
        <p:spPr bwMode="auto">
          <a:xfrm>
            <a:off x="2192338" y="4292600"/>
            <a:ext cx="55086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</a:t>
            </a:r>
          </a:p>
        </p:txBody>
      </p:sp>
      <p:sp>
        <p:nvSpPr>
          <p:cNvPr id="20579" name="Line 99"/>
          <p:cNvSpPr>
            <a:spLocks noChangeShapeType="1"/>
          </p:cNvSpPr>
          <p:nvPr/>
        </p:nvSpPr>
        <p:spPr bwMode="auto">
          <a:xfrm>
            <a:off x="2057400" y="4340225"/>
            <a:ext cx="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80" name="Line 100"/>
          <p:cNvSpPr>
            <a:spLocks noChangeShapeType="1"/>
          </p:cNvSpPr>
          <p:nvPr/>
        </p:nvSpPr>
        <p:spPr bwMode="auto">
          <a:xfrm>
            <a:off x="2286000" y="48196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81" name="Line 101"/>
          <p:cNvSpPr>
            <a:spLocks noChangeShapeType="1"/>
          </p:cNvSpPr>
          <p:nvPr/>
        </p:nvSpPr>
        <p:spPr bwMode="auto">
          <a:xfrm>
            <a:off x="3886200" y="48196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82" name="Line 102"/>
          <p:cNvSpPr>
            <a:spLocks noChangeShapeType="1"/>
          </p:cNvSpPr>
          <p:nvPr/>
        </p:nvSpPr>
        <p:spPr bwMode="auto">
          <a:xfrm flipH="1">
            <a:off x="2895600" y="527685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83" name="Line 103"/>
          <p:cNvSpPr>
            <a:spLocks noChangeShapeType="1"/>
          </p:cNvSpPr>
          <p:nvPr/>
        </p:nvSpPr>
        <p:spPr bwMode="auto">
          <a:xfrm flipH="1">
            <a:off x="1219200" y="52768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84" name="Line 104"/>
          <p:cNvSpPr>
            <a:spLocks noChangeShapeType="1"/>
          </p:cNvSpPr>
          <p:nvPr/>
        </p:nvSpPr>
        <p:spPr bwMode="auto">
          <a:xfrm flipV="1">
            <a:off x="1219200" y="48196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85" name="Line 105"/>
          <p:cNvSpPr>
            <a:spLocks noChangeShapeType="1"/>
          </p:cNvSpPr>
          <p:nvPr/>
        </p:nvSpPr>
        <p:spPr bwMode="auto">
          <a:xfrm>
            <a:off x="1219200" y="481965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586" name="Group 106"/>
          <p:cNvGrpSpPr>
            <a:grpSpLocks/>
          </p:cNvGrpSpPr>
          <p:nvPr/>
        </p:nvGrpSpPr>
        <p:grpSpPr bwMode="auto">
          <a:xfrm>
            <a:off x="3124200" y="4268788"/>
            <a:ext cx="762000" cy="550862"/>
            <a:chOff x="1872" y="1440"/>
            <a:chExt cx="480" cy="347"/>
          </a:xfrm>
        </p:grpSpPr>
        <p:sp>
          <p:nvSpPr>
            <p:cNvPr id="20587" name="Oval 107"/>
            <p:cNvSpPr>
              <a:spLocks noChangeArrowheads="1"/>
            </p:cNvSpPr>
            <p:nvPr/>
          </p:nvSpPr>
          <p:spPr bwMode="auto">
            <a:xfrm>
              <a:off x="2051" y="1515"/>
              <a:ext cx="71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88" name="Oval 108"/>
            <p:cNvSpPr>
              <a:spLocks noChangeArrowheads="1"/>
            </p:cNvSpPr>
            <p:nvPr/>
          </p:nvSpPr>
          <p:spPr bwMode="auto">
            <a:xfrm>
              <a:off x="1968" y="1440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89" name="Oval 109"/>
            <p:cNvSpPr>
              <a:spLocks noChangeArrowheads="1"/>
            </p:cNvSpPr>
            <p:nvPr/>
          </p:nvSpPr>
          <p:spPr bwMode="auto">
            <a:xfrm>
              <a:off x="2019" y="1531"/>
              <a:ext cx="71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0" name="Oval 110"/>
            <p:cNvSpPr>
              <a:spLocks noChangeArrowheads="1"/>
            </p:cNvSpPr>
            <p:nvPr/>
          </p:nvSpPr>
          <p:spPr bwMode="auto">
            <a:xfrm>
              <a:off x="2098" y="1523"/>
              <a:ext cx="72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1" name="Oval 111"/>
            <p:cNvSpPr>
              <a:spLocks noChangeArrowheads="1"/>
            </p:cNvSpPr>
            <p:nvPr/>
          </p:nvSpPr>
          <p:spPr bwMode="auto">
            <a:xfrm>
              <a:off x="2130" y="1515"/>
              <a:ext cx="70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2" name="Line 112"/>
            <p:cNvSpPr>
              <a:spLocks noChangeShapeType="1"/>
            </p:cNvSpPr>
            <p:nvPr/>
          </p:nvSpPr>
          <p:spPr bwMode="auto">
            <a:xfrm>
              <a:off x="2027" y="1586"/>
              <a:ext cx="48" cy="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3" name="Line 113"/>
            <p:cNvSpPr>
              <a:spLocks noChangeShapeType="1"/>
            </p:cNvSpPr>
            <p:nvPr/>
          </p:nvSpPr>
          <p:spPr bwMode="auto">
            <a:xfrm flipH="1">
              <a:off x="2138" y="1578"/>
              <a:ext cx="54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4" name="Line 114"/>
            <p:cNvSpPr>
              <a:spLocks noChangeShapeType="1"/>
            </p:cNvSpPr>
            <p:nvPr/>
          </p:nvSpPr>
          <p:spPr bwMode="auto">
            <a:xfrm flipH="1">
              <a:off x="2064" y="1733"/>
              <a:ext cx="15" cy="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5" name="Line 115"/>
            <p:cNvSpPr>
              <a:spLocks noChangeShapeType="1"/>
            </p:cNvSpPr>
            <p:nvPr/>
          </p:nvSpPr>
          <p:spPr bwMode="auto">
            <a:xfrm>
              <a:off x="2142" y="1724"/>
              <a:ext cx="18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6" name="Oval 116"/>
            <p:cNvSpPr>
              <a:spLocks noChangeArrowheads="1"/>
            </p:cNvSpPr>
            <p:nvPr/>
          </p:nvSpPr>
          <p:spPr bwMode="auto">
            <a:xfrm>
              <a:off x="2051" y="1507"/>
              <a:ext cx="71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7" name="Line 117"/>
            <p:cNvSpPr>
              <a:spLocks noChangeShapeType="1"/>
            </p:cNvSpPr>
            <p:nvPr/>
          </p:nvSpPr>
          <p:spPr bwMode="auto">
            <a:xfrm>
              <a:off x="2160" y="17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98" name="Line 118"/>
            <p:cNvSpPr>
              <a:spLocks noChangeShapeType="1"/>
            </p:cNvSpPr>
            <p:nvPr/>
          </p:nvSpPr>
          <p:spPr bwMode="auto">
            <a:xfrm flipH="1">
              <a:off x="1872" y="17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610" name="Group 130"/>
          <p:cNvGrpSpPr>
            <a:grpSpLocks/>
          </p:cNvGrpSpPr>
          <p:nvPr/>
        </p:nvGrpSpPr>
        <p:grpSpPr bwMode="auto">
          <a:xfrm>
            <a:off x="1752600" y="4743450"/>
            <a:ext cx="609600" cy="152400"/>
            <a:chOff x="1104" y="3168"/>
            <a:chExt cx="384" cy="96"/>
          </a:xfrm>
        </p:grpSpPr>
        <p:sp>
          <p:nvSpPr>
            <p:cNvPr id="20600" name="Line 120"/>
            <p:cNvSpPr>
              <a:spLocks noChangeShapeType="1"/>
            </p:cNvSpPr>
            <p:nvPr/>
          </p:nvSpPr>
          <p:spPr bwMode="auto">
            <a:xfrm flipH="1" flipV="1">
              <a:off x="1152" y="3216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01" name="Oval 121"/>
            <p:cNvSpPr>
              <a:spLocks noChangeArrowheads="1"/>
            </p:cNvSpPr>
            <p:nvPr/>
          </p:nvSpPr>
          <p:spPr bwMode="auto">
            <a:xfrm>
              <a:off x="1392" y="3168"/>
              <a:ext cx="96" cy="9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02" name="Oval 122"/>
            <p:cNvSpPr>
              <a:spLocks noChangeArrowheads="1"/>
            </p:cNvSpPr>
            <p:nvPr/>
          </p:nvSpPr>
          <p:spPr bwMode="auto">
            <a:xfrm>
              <a:off x="1104" y="3168"/>
              <a:ext cx="96" cy="9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603" name="Group 123"/>
          <p:cNvGrpSpPr>
            <a:grpSpLocks/>
          </p:cNvGrpSpPr>
          <p:nvPr/>
        </p:nvGrpSpPr>
        <p:grpSpPr bwMode="auto">
          <a:xfrm>
            <a:off x="2514600" y="5048250"/>
            <a:ext cx="381000" cy="457200"/>
            <a:chOff x="1584" y="2016"/>
            <a:chExt cx="240" cy="288"/>
          </a:xfrm>
        </p:grpSpPr>
        <p:sp>
          <p:nvSpPr>
            <p:cNvPr id="20604" name="Line 124"/>
            <p:cNvSpPr>
              <a:spLocks noChangeShapeType="1"/>
            </p:cNvSpPr>
            <p:nvPr/>
          </p:nvSpPr>
          <p:spPr bwMode="auto">
            <a:xfrm>
              <a:off x="1824" y="201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05" name="Line 125"/>
            <p:cNvSpPr>
              <a:spLocks noChangeShapeType="1"/>
            </p:cNvSpPr>
            <p:nvPr/>
          </p:nvSpPr>
          <p:spPr bwMode="auto">
            <a:xfrm>
              <a:off x="1776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06" name="Line 126"/>
            <p:cNvSpPr>
              <a:spLocks noChangeShapeType="1"/>
            </p:cNvSpPr>
            <p:nvPr/>
          </p:nvSpPr>
          <p:spPr bwMode="auto">
            <a:xfrm>
              <a:off x="1728" y="201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07" name="Line 127"/>
            <p:cNvSpPr>
              <a:spLocks noChangeShapeType="1"/>
            </p:cNvSpPr>
            <p:nvPr/>
          </p:nvSpPr>
          <p:spPr bwMode="auto">
            <a:xfrm>
              <a:off x="1680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08" name="Line 128"/>
            <p:cNvSpPr>
              <a:spLocks noChangeShapeType="1"/>
            </p:cNvSpPr>
            <p:nvPr/>
          </p:nvSpPr>
          <p:spPr bwMode="auto">
            <a:xfrm>
              <a:off x="1632" y="201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609" name="Line 129"/>
            <p:cNvSpPr>
              <a:spLocks noChangeShapeType="1"/>
            </p:cNvSpPr>
            <p:nvPr/>
          </p:nvSpPr>
          <p:spPr bwMode="auto">
            <a:xfrm>
              <a:off x="1584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0611" name="Rectangle 131"/>
          <p:cNvSpPr>
            <a:spLocks noChangeArrowheads="1"/>
          </p:cNvSpPr>
          <p:nvPr/>
        </p:nvSpPr>
        <p:spPr bwMode="auto">
          <a:xfrm>
            <a:off x="3810000" y="4133850"/>
            <a:ext cx="5508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F6409-9CEA-4FAF-A040-C3F00C8E64D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286000" y="2520950"/>
            <a:ext cx="9017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AND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336800" y="4376738"/>
            <a:ext cx="75088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OR</a:t>
            </a:r>
          </a:p>
        </p:txBody>
      </p:sp>
      <p:grpSp>
        <p:nvGrpSpPr>
          <p:cNvPr id="22544" name="Group 16"/>
          <p:cNvGrpSpPr>
            <a:grpSpLocks/>
          </p:cNvGrpSpPr>
          <p:nvPr/>
        </p:nvGrpSpPr>
        <p:grpSpPr bwMode="auto">
          <a:xfrm>
            <a:off x="3005138" y="2816225"/>
            <a:ext cx="2017712" cy="219075"/>
            <a:chOff x="2316" y="1492"/>
            <a:chExt cx="1288" cy="140"/>
          </a:xfrm>
        </p:grpSpPr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2316" y="163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2604" y="1492"/>
              <a:ext cx="208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2820" y="163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3108" y="1492"/>
              <a:ext cx="208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3324" y="1632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3130550" y="4878388"/>
            <a:ext cx="552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3689350" y="4659313"/>
            <a:ext cx="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3695700" y="5105400"/>
            <a:ext cx="211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3919538" y="5110163"/>
            <a:ext cx="325437" cy="2143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4257675" y="5105400"/>
            <a:ext cx="214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V="1">
            <a:off x="4478338" y="4646613"/>
            <a:ext cx="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 flipH="1">
            <a:off x="4244975" y="4652963"/>
            <a:ext cx="2397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 flipV="1">
            <a:off x="3906838" y="4421188"/>
            <a:ext cx="350837" cy="238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>
            <a:off x="3683000" y="4652963"/>
            <a:ext cx="2365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4484688" y="4878388"/>
            <a:ext cx="4381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3600450" y="2552700"/>
            <a:ext cx="0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4389438" y="2552700"/>
            <a:ext cx="0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4064000" y="4170363"/>
            <a:ext cx="0" cy="325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4064000" y="5299075"/>
            <a:ext cx="0" cy="325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>
            <a:off x="3406775" y="2990850"/>
            <a:ext cx="112713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>
            <a:off x="3730625" y="2990850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>
            <a:off x="4194175" y="2990850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>
            <a:off x="4521200" y="2990850"/>
            <a:ext cx="114300" cy="1143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>
            <a:off x="3870325" y="4610100"/>
            <a:ext cx="112713" cy="1111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4" name="Oval 36"/>
          <p:cNvSpPr>
            <a:spLocks noChangeArrowheads="1"/>
          </p:cNvSpPr>
          <p:nvPr/>
        </p:nvSpPr>
        <p:spPr bwMode="auto">
          <a:xfrm>
            <a:off x="3870325" y="5060950"/>
            <a:ext cx="112713" cy="1127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5" name="Oval 37"/>
          <p:cNvSpPr>
            <a:spLocks noChangeArrowheads="1"/>
          </p:cNvSpPr>
          <p:nvPr/>
        </p:nvSpPr>
        <p:spPr bwMode="auto">
          <a:xfrm>
            <a:off x="4194175" y="5048250"/>
            <a:ext cx="114300" cy="1127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6" name="Oval 38"/>
          <p:cNvSpPr>
            <a:spLocks noChangeArrowheads="1"/>
          </p:cNvSpPr>
          <p:nvPr/>
        </p:nvSpPr>
        <p:spPr bwMode="auto">
          <a:xfrm>
            <a:off x="4194175" y="4610100"/>
            <a:ext cx="114300" cy="11112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5680075" y="2647950"/>
            <a:ext cx="1577975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spcBef>
                <a:spcPts val="11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 </a:t>
            </a:r>
            <a:r>
              <a:rPr lang="en-US" altLang="ko-KR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 A </a:t>
            </a: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and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B</a:t>
            </a: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5703888" y="4552950"/>
            <a:ext cx="1454150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spcBef>
                <a:spcPts val="11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 </a:t>
            </a:r>
            <a:r>
              <a:rPr lang="en-US" altLang="ko-KR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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 A </a:t>
            </a: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or</a:t>
            </a: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 B </a:t>
            </a:r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3638550" y="2359025"/>
            <a:ext cx="54927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4427538" y="2333625"/>
            <a:ext cx="550862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</a:t>
            </a: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4114800" y="3925888"/>
            <a:ext cx="54927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</a:t>
            </a: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3787775" y="5492750"/>
            <a:ext cx="5508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</a:t>
            </a:r>
          </a:p>
        </p:txBody>
      </p:sp>
      <p:sp>
        <p:nvSpPr>
          <p:cNvPr id="2257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Switches (cont’d)</a:t>
            </a:r>
          </a:p>
        </p:txBody>
      </p:sp>
      <p:sp>
        <p:nvSpPr>
          <p:cNvPr id="22576" name="Rectangle 4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Compose switches into more complex ones (Boolean functions):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10C3-63B7-4644-8A9B-C6736DDDDFE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Switching networks</a:t>
            </a:r>
          </a:p>
        </p:txBody>
      </p:sp>
      <p:sp>
        <p:nvSpPr>
          <p:cNvPr id="2663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Switch settings</a:t>
            </a:r>
          </a:p>
          <a:p>
            <a:pPr lvl="1"/>
            <a:r>
              <a:rPr lang="en-US" altLang="ko-KR">
                <a:ea typeface="굴림" charset="-127"/>
              </a:rPr>
              <a:t>determine whether or not a conducting path exists to light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the light bulb</a:t>
            </a:r>
          </a:p>
          <a:p>
            <a:r>
              <a:rPr lang="en-US" altLang="ko-KR">
                <a:ea typeface="굴림" charset="-127"/>
              </a:rPr>
              <a:t>To build larger computations</a:t>
            </a:r>
          </a:p>
          <a:p>
            <a:pPr lvl="1"/>
            <a:r>
              <a:rPr lang="en-US" altLang="ko-KR">
                <a:ea typeface="굴림" charset="-127"/>
              </a:rPr>
              <a:t>use a light bulb (output of the network) to set other switches (inputs to another network).</a:t>
            </a:r>
          </a:p>
          <a:p>
            <a:r>
              <a:rPr lang="en-US" altLang="ko-KR">
                <a:ea typeface="굴림" charset="-127"/>
              </a:rPr>
              <a:t>Connect together switching networks</a:t>
            </a:r>
          </a:p>
          <a:p>
            <a:pPr lvl="1"/>
            <a:r>
              <a:rPr lang="en-US" altLang="ko-KR">
                <a:ea typeface="굴림" charset="-127"/>
              </a:rPr>
              <a:t>to construct larger  switching networks, i.e., there is a way to connect outputs of one network to the inputs of the next.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5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6783-814B-4C10-ADC8-A72282BEF94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362200" y="3140075"/>
            <a:ext cx="146685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conducting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path composed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of switches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closes circuit</a:t>
            </a:r>
          </a:p>
        </p:txBody>
      </p:sp>
      <p:grpSp>
        <p:nvGrpSpPr>
          <p:cNvPr id="28699" name="Group 27"/>
          <p:cNvGrpSpPr>
            <a:grpSpLocks/>
          </p:cNvGrpSpPr>
          <p:nvPr/>
        </p:nvGrpSpPr>
        <p:grpSpPr bwMode="auto">
          <a:xfrm>
            <a:off x="5238750" y="3228975"/>
            <a:ext cx="163513" cy="763588"/>
            <a:chOff x="2032" y="1840"/>
            <a:chExt cx="104" cy="488"/>
          </a:xfrm>
        </p:grpSpPr>
        <p:sp>
          <p:nvSpPr>
            <p:cNvPr id="28687" name="Oval 15"/>
            <p:cNvSpPr>
              <a:spLocks noChangeArrowheads="1"/>
            </p:cNvSpPr>
            <p:nvPr/>
          </p:nvSpPr>
          <p:spPr bwMode="auto">
            <a:xfrm>
              <a:off x="2032" y="1840"/>
              <a:ext cx="72" cy="7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2064" y="1952"/>
              <a:ext cx="72" cy="7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9" name="Oval 17"/>
            <p:cNvSpPr>
              <a:spLocks noChangeArrowheads="1"/>
            </p:cNvSpPr>
            <p:nvPr/>
          </p:nvSpPr>
          <p:spPr bwMode="auto">
            <a:xfrm>
              <a:off x="2032" y="1912"/>
              <a:ext cx="72" cy="7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0" name="Oval 18"/>
            <p:cNvSpPr>
              <a:spLocks noChangeArrowheads="1"/>
            </p:cNvSpPr>
            <p:nvPr/>
          </p:nvSpPr>
          <p:spPr bwMode="auto">
            <a:xfrm>
              <a:off x="2064" y="1872"/>
              <a:ext cx="72" cy="7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1" name="Oval 19"/>
            <p:cNvSpPr>
              <a:spLocks noChangeArrowheads="1"/>
            </p:cNvSpPr>
            <p:nvPr/>
          </p:nvSpPr>
          <p:spPr bwMode="auto">
            <a:xfrm>
              <a:off x="2032" y="1992"/>
              <a:ext cx="72" cy="7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2" name="Oval 20"/>
            <p:cNvSpPr>
              <a:spLocks noChangeArrowheads="1"/>
            </p:cNvSpPr>
            <p:nvPr/>
          </p:nvSpPr>
          <p:spPr bwMode="auto">
            <a:xfrm>
              <a:off x="2064" y="2104"/>
              <a:ext cx="72" cy="7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3" name="Oval 21"/>
            <p:cNvSpPr>
              <a:spLocks noChangeArrowheads="1"/>
            </p:cNvSpPr>
            <p:nvPr/>
          </p:nvSpPr>
          <p:spPr bwMode="auto">
            <a:xfrm>
              <a:off x="2032" y="2064"/>
              <a:ext cx="72" cy="7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4" name="Oval 22"/>
            <p:cNvSpPr>
              <a:spLocks noChangeArrowheads="1"/>
            </p:cNvSpPr>
            <p:nvPr/>
          </p:nvSpPr>
          <p:spPr bwMode="auto">
            <a:xfrm>
              <a:off x="2064" y="2024"/>
              <a:ext cx="72" cy="7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5" name="Oval 23"/>
            <p:cNvSpPr>
              <a:spLocks noChangeArrowheads="1"/>
            </p:cNvSpPr>
            <p:nvPr/>
          </p:nvSpPr>
          <p:spPr bwMode="auto">
            <a:xfrm>
              <a:off x="2032" y="2144"/>
              <a:ext cx="72" cy="7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6" name="Oval 24"/>
            <p:cNvSpPr>
              <a:spLocks noChangeArrowheads="1"/>
            </p:cNvSpPr>
            <p:nvPr/>
          </p:nvSpPr>
          <p:spPr bwMode="auto">
            <a:xfrm>
              <a:off x="2064" y="2256"/>
              <a:ext cx="72" cy="7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7" name="Oval 25"/>
            <p:cNvSpPr>
              <a:spLocks noChangeArrowheads="1"/>
            </p:cNvSpPr>
            <p:nvPr/>
          </p:nvSpPr>
          <p:spPr bwMode="auto">
            <a:xfrm>
              <a:off x="2032" y="2216"/>
              <a:ext cx="72" cy="7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8" name="Oval 26"/>
            <p:cNvSpPr>
              <a:spLocks noChangeArrowheads="1"/>
            </p:cNvSpPr>
            <p:nvPr/>
          </p:nvSpPr>
          <p:spPr bwMode="auto">
            <a:xfrm>
              <a:off x="2064" y="2176"/>
              <a:ext cx="72" cy="7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3246438" y="4306888"/>
            <a:ext cx="3395662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current flowing through coil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magnetizes core and causes normally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closed (nc) contact to be pulled open</a:t>
            </a:r>
          </a:p>
        </p:txBody>
      </p:sp>
      <p:sp>
        <p:nvSpPr>
          <p:cNvPr id="28746" name="Rectangle 74"/>
          <p:cNvSpPr>
            <a:spLocks noChangeArrowheads="1"/>
          </p:cNvSpPr>
          <p:nvPr/>
        </p:nvSpPr>
        <p:spPr bwMode="auto">
          <a:xfrm>
            <a:off x="2830513" y="5092700"/>
            <a:ext cx="428307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when no current flows, the spring of the contact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returns it to its normal position</a:t>
            </a:r>
          </a:p>
        </p:txBody>
      </p:sp>
      <p:sp>
        <p:nvSpPr>
          <p:cNvPr id="28749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Relay networks</a:t>
            </a:r>
          </a:p>
        </p:txBody>
      </p:sp>
      <p:sp>
        <p:nvSpPr>
          <p:cNvPr id="28750" name="Rectangle 78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1813" cy="47244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A simple way to convert between conducting paths and switch settings is to use (electro-mechanical) relays.</a:t>
            </a:r>
          </a:p>
          <a:p>
            <a:r>
              <a:rPr lang="en-US" altLang="ko-KR">
                <a:ea typeface="굴림" charset="-127"/>
              </a:rPr>
              <a:t>What is a relay?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What determines the switching speed of a relay network?</a:t>
            </a:r>
          </a:p>
        </p:txBody>
      </p:sp>
      <p:grpSp>
        <p:nvGrpSpPr>
          <p:cNvPr id="28751" name="Group 79"/>
          <p:cNvGrpSpPr>
            <a:grpSpLocks/>
          </p:cNvGrpSpPr>
          <p:nvPr/>
        </p:nvGrpSpPr>
        <p:grpSpPr bwMode="auto">
          <a:xfrm>
            <a:off x="4572000" y="2838450"/>
            <a:ext cx="381000" cy="457200"/>
            <a:chOff x="1584" y="2016"/>
            <a:chExt cx="240" cy="288"/>
          </a:xfrm>
        </p:grpSpPr>
        <p:sp>
          <p:nvSpPr>
            <p:cNvPr id="28752" name="Line 80"/>
            <p:cNvSpPr>
              <a:spLocks noChangeShapeType="1"/>
            </p:cNvSpPr>
            <p:nvPr/>
          </p:nvSpPr>
          <p:spPr bwMode="auto">
            <a:xfrm>
              <a:off x="1824" y="201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53" name="Line 81"/>
            <p:cNvSpPr>
              <a:spLocks noChangeShapeType="1"/>
            </p:cNvSpPr>
            <p:nvPr/>
          </p:nvSpPr>
          <p:spPr bwMode="auto">
            <a:xfrm>
              <a:off x="1776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54" name="Line 82"/>
            <p:cNvSpPr>
              <a:spLocks noChangeShapeType="1"/>
            </p:cNvSpPr>
            <p:nvPr/>
          </p:nvSpPr>
          <p:spPr bwMode="auto">
            <a:xfrm>
              <a:off x="1728" y="201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55" name="Line 83"/>
            <p:cNvSpPr>
              <a:spLocks noChangeShapeType="1"/>
            </p:cNvSpPr>
            <p:nvPr/>
          </p:nvSpPr>
          <p:spPr bwMode="auto">
            <a:xfrm>
              <a:off x="1680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56" name="Line 84"/>
            <p:cNvSpPr>
              <a:spLocks noChangeShapeType="1"/>
            </p:cNvSpPr>
            <p:nvPr/>
          </p:nvSpPr>
          <p:spPr bwMode="auto">
            <a:xfrm>
              <a:off x="1632" y="201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757" name="Line 85"/>
            <p:cNvSpPr>
              <a:spLocks noChangeShapeType="1"/>
            </p:cNvSpPr>
            <p:nvPr/>
          </p:nvSpPr>
          <p:spPr bwMode="auto">
            <a:xfrm>
              <a:off x="1584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759" name="Line 87"/>
          <p:cNvSpPr>
            <a:spLocks noChangeShapeType="1"/>
          </p:cNvSpPr>
          <p:nvPr/>
        </p:nvSpPr>
        <p:spPr bwMode="auto">
          <a:xfrm>
            <a:off x="4953000" y="30670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60" name="Line 88"/>
          <p:cNvSpPr>
            <a:spLocks noChangeShapeType="1"/>
          </p:cNvSpPr>
          <p:nvPr/>
        </p:nvSpPr>
        <p:spPr bwMode="auto">
          <a:xfrm flipH="1">
            <a:off x="4038600" y="306705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63" name="Line 91"/>
          <p:cNvSpPr>
            <a:spLocks noChangeShapeType="1"/>
          </p:cNvSpPr>
          <p:nvPr/>
        </p:nvSpPr>
        <p:spPr bwMode="auto">
          <a:xfrm>
            <a:off x="5562600" y="321945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64" name="Line 92"/>
          <p:cNvSpPr>
            <a:spLocks noChangeShapeType="1"/>
          </p:cNvSpPr>
          <p:nvPr/>
        </p:nvSpPr>
        <p:spPr bwMode="auto">
          <a:xfrm>
            <a:off x="5638800" y="321945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65" name="Line 93"/>
          <p:cNvSpPr>
            <a:spLocks noChangeShapeType="1"/>
          </p:cNvSpPr>
          <p:nvPr/>
        </p:nvSpPr>
        <p:spPr bwMode="auto">
          <a:xfrm>
            <a:off x="5334000" y="3054350"/>
            <a:ext cx="0" cy="187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66" name="Line 94"/>
          <p:cNvSpPr>
            <a:spLocks noChangeShapeType="1"/>
          </p:cNvSpPr>
          <p:nvPr/>
        </p:nvSpPr>
        <p:spPr bwMode="auto">
          <a:xfrm>
            <a:off x="5334000" y="3981450"/>
            <a:ext cx="0" cy="88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67" name="Line 95"/>
          <p:cNvSpPr>
            <a:spLocks noChangeShapeType="1"/>
          </p:cNvSpPr>
          <p:nvPr/>
        </p:nvSpPr>
        <p:spPr bwMode="auto">
          <a:xfrm flipH="1">
            <a:off x="4038600" y="4057650"/>
            <a:ext cx="1301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68" name="Oval 96"/>
          <p:cNvSpPr>
            <a:spLocks noChangeArrowheads="1"/>
          </p:cNvSpPr>
          <p:nvPr/>
        </p:nvSpPr>
        <p:spPr bwMode="auto">
          <a:xfrm>
            <a:off x="3962400" y="398145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69" name="Oval 97"/>
          <p:cNvSpPr>
            <a:spLocks noChangeArrowheads="1"/>
          </p:cNvSpPr>
          <p:nvPr/>
        </p:nvSpPr>
        <p:spPr bwMode="auto">
          <a:xfrm>
            <a:off x="3962400" y="299085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0" name="Line 98"/>
          <p:cNvSpPr>
            <a:spLocks noChangeShapeType="1"/>
          </p:cNvSpPr>
          <p:nvPr/>
        </p:nvSpPr>
        <p:spPr bwMode="auto">
          <a:xfrm>
            <a:off x="5486400" y="26860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2" name="Line 100"/>
          <p:cNvSpPr>
            <a:spLocks noChangeShapeType="1"/>
          </p:cNvSpPr>
          <p:nvPr/>
        </p:nvSpPr>
        <p:spPr bwMode="auto">
          <a:xfrm>
            <a:off x="5486400" y="29146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6" name="Oval 104"/>
          <p:cNvSpPr>
            <a:spLocks noChangeArrowheads="1"/>
          </p:cNvSpPr>
          <p:nvPr/>
        </p:nvSpPr>
        <p:spPr bwMode="auto">
          <a:xfrm>
            <a:off x="6019800" y="260985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7" name="Oval 105"/>
          <p:cNvSpPr>
            <a:spLocks noChangeArrowheads="1"/>
          </p:cNvSpPr>
          <p:nvPr/>
        </p:nvSpPr>
        <p:spPr bwMode="auto">
          <a:xfrm>
            <a:off x="6019800" y="283845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8" name="AutoShape 106"/>
          <p:cNvSpPr>
            <a:spLocks noChangeArrowheads="1"/>
          </p:cNvSpPr>
          <p:nvPr/>
        </p:nvSpPr>
        <p:spPr bwMode="auto">
          <a:xfrm>
            <a:off x="5486400" y="268605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79" name="Line 107"/>
          <p:cNvSpPr>
            <a:spLocks noChangeShapeType="1"/>
          </p:cNvSpPr>
          <p:nvPr/>
        </p:nvSpPr>
        <p:spPr bwMode="auto">
          <a:xfrm>
            <a:off x="5486400" y="321945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089525" y="2330450"/>
            <a:ext cx="1484313" cy="1587500"/>
            <a:chOff x="3206" y="1456"/>
            <a:chExt cx="935" cy="1000"/>
          </a:xfrm>
        </p:grpSpPr>
        <p:grpSp>
          <p:nvGrpSpPr>
            <p:cNvPr id="28790" name="Group 118"/>
            <p:cNvGrpSpPr>
              <a:grpSpLocks/>
            </p:cNvGrpSpPr>
            <p:nvPr/>
          </p:nvGrpSpPr>
          <p:grpSpPr bwMode="auto">
            <a:xfrm>
              <a:off x="3304" y="1456"/>
              <a:ext cx="837" cy="576"/>
              <a:chOff x="3304" y="1456"/>
              <a:chExt cx="837" cy="576"/>
            </a:xfrm>
          </p:grpSpPr>
          <p:sp>
            <p:nvSpPr>
              <p:cNvPr id="28786" name="Oval 114"/>
              <p:cNvSpPr>
                <a:spLocks noChangeArrowheads="1"/>
              </p:cNvSpPr>
              <p:nvPr/>
            </p:nvSpPr>
            <p:spPr bwMode="auto">
              <a:xfrm>
                <a:off x="3304" y="1456"/>
                <a:ext cx="837" cy="5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80" name="Line 108"/>
              <p:cNvSpPr>
                <a:spLocks noChangeShapeType="1"/>
              </p:cNvSpPr>
              <p:nvPr/>
            </p:nvSpPr>
            <p:spPr bwMode="auto">
              <a:xfrm>
                <a:off x="3455" y="1689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82" name="Oval 110"/>
              <p:cNvSpPr>
                <a:spLocks noChangeArrowheads="1"/>
              </p:cNvSpPr>
              <p:nvPr/>
            </p:nvSpPr>
            <p:spPr bwMode="auto">
              <a:xfrm>
                <a:off x="3791" y="1641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83" name="Oval 111"/>
              <p:cNvSpPr>
                <a:spLocks noChangeArrowheads="1"/>
              </p:cNvSpPr>
              <p:nvPr/>
            </p:nvSpPr>
            <p:spPr bwMode="auto">
              <a:xfrm>
                <a:off x="3791" y="1785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8785" name="Group 113"/>
              <p:cNvGrpSpPr>
                <a:grpSpLocks/>
              </p:cNvGrpSpPr>
              <p:nvPr/>
            </p:nvGrpSpPr>
            <p:grpSpPr bwMode="auto">
              <a:xfrm rot="-700518">
                <a:off x="3455" y="1733"/>
                <a:ext cx="384" cy="144"/>
                <a:chOff x="4357" y="1667"/>
                <a:chExt cx="384" cy="144"/>
              </a:xfrm>
            </p:grpSpPr>
            <p:sp>
              <p:nvSpPr>
                <p:cNvPr id="28781" name="Line 109"/>
                <p:cNvSpPr>
                  <a:spLocks noChangeShapeType="1"/>
                </p:cNvSpPr>
                <p:nvPr/>
              </p:nvSpPr>
              <p:spPr bwMode="auto">
                <a:xfrm>
                  <a:off x="4357" y="1811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784" name="AutoShape 112"/>
                <p:cNvSpPr>
                  <a:spLocks noChangeArrowheads="1"/>
                </p:cNvSpPr>
                <p:nvPr/>
              </p:nvSpPr>
              <p:spPr bwMode="auto">
                <a:xfrm>
                  <a:off x="4357" y="1667"/>
                  <a:ext cx="96" cy="1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8788" name="Line 116"/>
            <p:cNvSpPr>
              <a:spLocks noChangeShapeType="1"/>
            </p:cNvSpPr>
            <p:nvPr/>
          </p:nvSpPr>
          <p:spPr bwMode="auto">
            <a:xfrm>
              <a:off x="3206" y="2065"/>
              <a:ext cx="0" cy="3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8F4-E4A3-481F-997D-29745C7203E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Transistor networks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Relays aren't used much anymore</a:t>
            </a:r>
          </a:p>
          <a:p>
            <a:pPr lvl="1"/>
            <a:r>
              <a:rPr lang="en-US" altLang="ko-KR">
                <a:ea typeface="굴림" charset="-127"/>
              </a:rPr>
              <a:t>some traffic light controllers are still electro-mechanical</a:t>
            </a:r>
          </a:p>
          <a:p>
            <a:r>
              <a:rPr lang="en-US" altLang="ko-KR">
                <a:ea typeface="굴림" charset="-127"/>
              </a:rPr>
              <a:t>Modern digital systems are designed in CMOS technology</a:t>
            </a:r>
          </a:p>
          <a:p>
            <a:pPr lvl="1"/>
            <a:r>
              <a:rPr lang="en-US" altLang="ko-KR">
                <a:ea typeface="굴림" charset="-127"/>
              </a:rPr>
              <a:t>MOS stands for Metal-Oxide on Semiconductor</a:t>
            </a:r>
          </a:p>
          <a:p>
            <a:pPr lvl="1"/>
            <a:r>
              <a:rPr lang="en-US" altLang="ko-KR">
                <a:ea typeface="굴림" charset="-127"/>
              </a:rPr>
              <a:t>C is for complementary because there are both normally-open and normally-closed switches</a:t>
            </a:r>
          </a:p>
          <a:p>
            <a:r>
              <a:rPr lang="en-US" altLang="ko-KR">
                <a:ea typeface="굴림" charset="-127"/>
              </a:rPr>
              <a:t>MOS transistors act as voltage-controlled switches</a:t>
            </a:r>
          </a:p>
          <a:p>
            <a:pPr lvl="1"/>
            <a:r>
              <a:rPr lang="en-US" altLang="ko-KR">
                <a:ea typeface="굴림" charset="-127"/>
              </a:rPr>
              <a:t>similar, though easier to work with than relays.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2CF6-11F9-4A54-ACE6-C5F74515439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863600" y="3840163"/>
            <a:ext cx="3471863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n-channel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open when voltage at G is low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closes when:</a:t>
            </a:r>
          </a:p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voltage(G) &gt; voltage (S) + </a:t>
            </a:r>
            <a:r>
              <a:rPr lang="en-US" altLang="ko-KR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</a:t>
            </a:r>
            <a:endParaRPr lang="en-US" altLang="ko-KR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4808538" y="3840163"/>
            <a:ext cx="3471862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p-channel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closed when voltage at G is low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opens when:</a:t>
            </a:r>
          </a:p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voltage(G) &lt; voltage (S) – </a:t>
            </a:r>
            <a:r>
              <a:rPr lang="en-US" altLang="ko-KR">
                <a:solidFill>
                  <a:srgbClr val="000000"/>
                </a:solidFill>
                <a:latin typeface="Symbol" pitchFamily="18" charset="2"/>
                <a:ea typeface="굴림" charset="-127"/>
              </a:rPr>
              <a:t></a:t>
            </a:r>
            <a:endParaRPr lang="en-US" altLang="ko-KR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32802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MOS transistors</a:t>
            </a:r>
          </a:p>
        </p:txBody>
      </p:sp>
      <p:sp>
        <p:nvSpPr>
          <p:cNvPr id="32803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29491" y="976746"/>
            <a:ext cx="822960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MOS transistors have three terminals: drain, gate, and source</a:t>
            </a:r>
          </a:p>
          <a:p>
            <a:pPr lvl="1"/>
            <a:r>
              <a:rPr lang="en-US" altLang="ko-KR" dirty="0">
                <a:ea typeface="굴림" charset="-127"/>
              </a:rPr>
              <a:t>they act as switches in the following way: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if the voltage on the gate terminal is (some amount) higher/lower than the source terminal then a conducting path will be established between the drain and source terminals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6227763" y="2632075"/>
            <a:ext cx="6270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562600" y="3348038"/>
            <a:ext cx="325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7270750" y="3348038"/>
            <a:ext cx="2809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sp>
        <p:nvSpPr>
          <p:cNvPr id="32829" name="Rectangle 61"/>
          <p:cNvSpPr>
            <a:spLocks noChangeArrowheads="1"/>
          </p:cNvSpPr>
          <p:nvPr/>
        </p:nvSpPr>
        <p:spPr bwMode="auto">
          <a:xfrm>
            <a:off x="2265363" y="2601913"/>
            <a:ext cx="6270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</a:t>
            </a:r>
          </a:p>
        </p:txBody>
      </p:sp>
      <p:sp>
        <p:nvSpPr>
          <p:cNvPr id="32830" name="Rectangle 62"/>
          <p:cNvSpPr>
            <a:spLocks noChangeArrowheads="1"/>
          </p:cNvSpPr>
          <p:nvPr/>
        </p:nvSpPr>
        <p:spPr bwMode="auto">
          <a:xfrm>
            <a:off x="1600200" y="3317875"/>
            <a:ext cx="325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</a:t>
            </a:r>
          </a:p>
        </p:txBody>
      </p:sp>
      <p:sp>
        <p:nvSpPr>
          <p:cNvPr id="32831" name="Rectangle 63"/>
          <p:cNvSpPr>
            <a:spLocks noChangeArrowheads="1"/>
          </p:cNvSpPr>
          <p:nvPr/>
        </p:nvSpPr>
        <p:spPr bwMode="auto">
          <a:xfrm>
            <a:off x="3308350" y="3317875"/>
            <a:ext cx="2809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</a:t>
            </a:r>
          </a:p>
        </p:txBody>
      </p:sp>
      <p:grpSp>
        <p:nvGrpSpPr>
          <p:cNvPr id="32840" name="Group 72"/>
          <p:cNvGrpSpPr>
            <a:grpSpLocks/>
          </p:cNvGrpSpPr>
          <p:nvPr/>
        </p:nvGrpSpPr>
        <p:grpSpPr bwMode="auto">
          <a:xfrm>
            <a:off x="1912938" y="2936875"/>
            <a:ext cx="1371600" cy="533400"/>
            <a:chOff x="1205" y="2400"/>
            <a:chExt cx="864" cy="336"/>
          </a:xfrm>
        </p:grpSpPr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H="1" flipV="1">
              <a:off x="1493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>
              <a:off x="1493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>
              <a:off x="1781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>
              <a:off x="1781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>
              <a:off x="1493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H="1" flipV="1">
              <a:off x="1637" y="24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flipH="1">
              <a:off x="1205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2839" name="Group 71"/>
          <p:cNvGrpSpPr>
            <a:grpSpLocks/>
          </p:cNvGrpSpPr>
          <p:nvPr/>
        </p:nvGrpSpPr>
        <p:grpSpPr bwMode="auto">
          <a:xfrm>
            <a:off x="5875338" y="2967038"/>
            <a:ext cx="1371600" cy="533400"/>
            <a:chOff x="3701" y="2419"/>
            <a:chExt cx="864" cy="336"/>
          </a:xfrm>
        </p:grpSpPr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H="1" flipV="1">
              <a:off x="3989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3989" y="26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4277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4277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989" y="256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H="1" flipV="1">
              <a:off x="4133" y="241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flipH="1">
              <a:off x="3701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823" name="Oval 55"/>
            <p:cNvSpPr>
              <a:spLocks noChangeArrowheads="1"/>
            </p:cNvSpPr>
            <p:nvPr/>
          </p:nvSpPr>
          <p:spPr bwMode="auto">
            <a:xfrm>
              <a:off x="4095" y="2484"/>
              <a:ext cx="72" cy="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1026" name="Picture 2" descr="http://upload.wikimedia.org/wikipedia/commons/thumb/6/62/Cmos_impurity_profile.PNG/500px-Cmos_impurity_profi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89"/>
          <a:stretch/>
        </p:blipFill>
        <p:spPr bwMode="auto">
          <a:xfrm>
            <a:off x="1531866" y="5080433"/>
            <a:ext cx="4762500" cy="177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6172273" y="6437957"/>
            <a:ext cx="4096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Courtesy </a:t>
            </a:r>
            <a:r>
              <a:rPr lang="en-US" altLang="ko-KR" dirty="0" smtClean="0"/>
              <a:t>of Wikipedia</a:t>
            </a:r>
            <a:endParaRPr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84B8-5345-47AD-84B6-2259A715A1E7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Course logistics and details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Course Web page - </a:t>
            </a:r>
          </a:p>
          <a:p>
            <a:pPr lvl="1"/>
            <a:r>
              <a:rPr lang="en-US" altLang="ko-KR" dirty="0" smtClean="0">
                <a:ea typeface="굴림" charset="-127"/>
              </a:rPr>
              <a:t>http://yscec.yonsei.ac.kr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Lectures - </a:t>
            </a:r>
            <a:r>
              <a:rPr lang="en-US" altLang="ko-KR" dirty="0" smtClean="0">
                <a:ea typeface="굴림" charset="-127"/>
              </a:rPr>
              <a:t>Tue</a:t>
            </a:r>
            <a:r>
              <a:rPr lang="ko-KR" altLang="en-US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4:00~4:50 pm</a:t>
            </a:r>
            <a:r>
              <a:rPr lang="en-US" altLang="ko-KR" dirty="0">
                <a:ea typeface="굴림" charset="-127"/>
              </a:rPr>
              <a:t>, </a:t>
            </a:r>
            <a:r>
              <a:rPr lang="en-US" altLang="ko-KR" dirty="0" smtClean="0">
                <a:ea typeface="굴림" charset="-127"/>
              </a:rPr>
              <a:t>Thu 1:00~2:50 pm, Engineering Hall A019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Course </a:t>
            </a:r>
            <a:r>
              <a:rPr lang="en-US" altLang="ko-KR" dirty="0" smtClean="0">
                <a:ea typeface="굴림" charset="-127"/>
              </a:rPr>
              <a:t>Laboratories </a:t>
            </a:r>
            <a:r>
              <a:rPr lang="en-US" altLang="ko-KR" dirty="0">
                <a:ea typeface="굴림" charset="-127"/>
              </a:rPr>
              <a:t>- machines on </a:t>
            </a:r>
            <a:r>
              <a:rPr lang="en-US" altLang="ko-KR" dirty="0" smtClean="0">
                <a:ea typeface="굴림" charset="-127"/>
              </a:rPr>
              <a:t>3rd </a:t>
            </a:r>
            <a:r>
              <a:rPr lang="en-US" altLang="ko-KR" dirty="0">
                <a:ea typeface="굴림" charset="-127"/>
              </a:rPr>
              <a:t>floor CS labs</a:t>
            </a:r>
          </a:p>
          <a:p>
            <a:r>
              <a:rPr lang="en-US" altLang="ko-KR" dirty="0" smtClean="0">
                <a:ea typeface="굴림" charset="-127"/>
              </a:rPr>
              <a:t>CSI2111 Textbook : 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Contemporary Logic Design</a:t>
            </a:r>
          </a:p>
          <a:p>
            <a:pPr marL="344487" lvl="1" indent="0">
              <a:buNone/>
            </a:pP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    Randy H. Katz </a:t>
            </a:r>
            <a:r>
              <a:rPr lang="en-US" altLang="ko-KR" dirty="0">
                <a:ea typeface="굴림" charset="-127"/>
              </a:rPr>
              <a:t>and </a:t>
            </a:r>
            <a:r>
              <a:rPr lang="en-US" altLang="ko-KR" dirty="0" smtClean="0">
                <a:ea typeface="굴림" charset="-127"/>
              </a:rPr>
              <a:t>Gaetano </a:t>
            </a:r>
            <a:r>
              <a:rPr lang="en-US" altLang="ko-KR" dirty="0" err="1" smtClean="0">
                <a:ea typeface="굴림" charset="-127"/>
              </a:rPr>
              <a:t>Borriello</a:t>
            </a:r>
            <a:r>
              <a:rPr lang="en-US" altLang="ko-KR" dirty="0" smtClean="0">
                <a:ea typeface="굴림" charset="-127"/>
              </a:rPr>
              <a:t>, Pearson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Other </a:t>
            </a:r>
            <a:r>
              <a:rPr lang="en-US" altLang="ko-KR" dirty="0" smtClean="0">
                <a:ea typeface="굴림" charset="-127"/>
              </a:rPr>
              <a:t>Reference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Digital Design with RTL Design, VHDL, and Verilog </a:t>
            </a:r>
          </a:p>
          <a:p>
            <a:pPr marL="344487" lvl="1" indent="0">
              <a:buNone/>
            </a:pPr>
            <a:r>
              <a:rPr lang="en-US" altLang="ko-KR" dirty="0" smtClean="0">
                <a:ea typeface="굴림" charset="-127"/>
              </a:rPr>
              <a:t>     Frank </a:t>
            </a:r>
            <a:r>
              <a:rPr lang="en-US" altLang="ko-KR" dirty="0" err="1" smtClean="0">
                <a:ea typeface="굴림" charset="-127"/>
              </a:rPr>
              <a:t>Vahid</a:t>
            </a:r>
            <a:r>
              <a:rPr lang="en-US" altLang="ko-KR" dirty="0" smtClean="0">
                <a:ea typeface="굴림" charset="-127"/>
              </a:rPr>
              <a:t>, Willey</a:t>
            </a: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5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4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D9C8-CEBF-4340-933B-21D8E285D9C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H="1">
            <a:off x="3124200" y="3200400"/>
            <a:ext cx="0" cy="1219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1311275" y="3048000"/>
            <a:ext cx="3651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r"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3v</a:t>
            </a:r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3124200" y="3808413"/>
            <a:ext cx="4572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2305050" y="2133600"/>
            <a:ext cx="36195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657600" y="3657600"/>
            <a:ext cx="363538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Y</a:t>
            </a:r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flipH="1" flipV="1">
            <a:off x="2438400" y="2514600"/>
            <a:ext cx="0" cy="14541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811838" y="3744913"/>
            <a:ext cx="8890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 volts</a:t>
            </a:r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5761038" y="3570288"/>
            <a:ext cx="1966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6764338" y="3155950"/>
            <a:ext cx="0" cy="15922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6151563" y="3130550"/>
            <a:ext cx="36195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7078663" y="3130550"/>
            <a:ext cx="36195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y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5824538" y="4221163"/>
            <a:ext cx="8890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3 volts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1338263" y="4256088"/>
            <a:ext cx="3381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r"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0v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5786438" y="2065338"/>
            <a:ext cx="2105025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what  is the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relationship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between x and y?</a:t>
            </a:r>
          </a:p>
        </p:txBody>
      </p:sp>
      <p:sp>
        <p:nvSpPr>
          <p:cNvPr id="3484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MOS networks</a:t>
            </a:r>
          </a:p>
        </p:txBody>
      </p:sp>
      <p:grpSp>
        <p:nvGrpSpPr>
          <p:cNvPr id="34851" name="Group 35"/>
          <p:cNvGrpSpPr>
            <a:grpSpLocks/>
          </p:cNvGrpSpPr>
          <p:nvPr/>
        </p:nvGrpSpPr>
        <p:grpSpPr bwMode="auto">
          <a:xfrm>
            <a:off x="1752600" y="3886200"/>
            <a:ext cx="1371600" cy="533400"/>
            <a:chOff x="1205" y="2400"/>
            <a:chExt cx="864" cy="336"/>
          </a:xfrm>
        </p:grpSpPr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 flipH="1" flipV="1">
              <a:off x="1493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1493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>
              <a:off x="1781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>
              <a:off x="1781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1493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 flipH="1" flipV="1">
              <a:off x="1637" y="24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 flipH="1">
              <a:off x="1205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859" name="Group 43"/>
          <p:cNvGrpSpPr>
            <a:grpSpLocks/>
          </p:cNvGrpSpPr>
          <p:nvPr/>
        </p:nvGrpSpPr>
        <p:grpSpPr bwMode="auto">
          <a:xfrm>
            <a:off x="1752600" y="2667000"/>
            <a:ext cx="1371600" cy="533400"/>
            <a:chOff x="3701" y="2419"/>
            <a:chExt cx="864" cy="336"/>
          </a:xfrm>
        </p:grpSpPr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H="1" flipV="1">
              <a:off x="3989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>
              <a:off x="3989" y="26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2" name="Line 46"/>
            <p:cNvSpPr>
              <a:spLocks noChangeShapeType="1"/>
            </p:cNvSpPr>
            <p:nvPr/>
          </p:nvSpPr>
          <p:spPr bwMode="auto">
            <a:xfrm>
              <a:off x="4277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3" name="Line 47"/>
            <p:cNvSpPr>
              <a:spLocks noChangeShapeType="1"/>
            </p:cNvSpPr>
            <p:nvPr/>
          </p:nvSpPr>
          <p:spPr bwMode="auto">
            <a:xfrm>
              <a:off x="4277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4" name="Line 48"/>
            <p:cNvSpPr>
              <a:spLocks noChangeShapeType="1"/>
            </p:cNvSpPr>
            <p:nvPr/>
          </p:nvSpPr>
          <p:spPr bwMode="auto">
            <a:xfrm>
              <a:off x="3989" y="256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5" name="Line 49"/>
            <p:cNvSpPr>
              <a:spLocks noChangeShapeType="1"/>
            </p:cNvSpPr>
            <p:nvPr/>
          </p:nvSpPr>
          <p:spPr bwMode="auto">
            <a:xfrm flipH="1" flipV="1">
              <a:off x="4133" y="241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6" name="Line 50"/>
            <p:cNvSpPr>
              <a:spLocks noChangeShapeType="1"/>
            </p:cNvSpPr>
            <p:nvPr/>
          </p:nvSpPr>
          <p:spPr bwMode="auto">
            <a:xfrm flipH="1">
              <a:off x="3701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67" name="Oval 51"/>
            <p:cNvSpPr>
              <a:spLocks noChangeArrowheads="1"/>
            </p:cNvSpPr>
            <p:nvPr/>
          </p:nvSpPr>
          <p:spPr bwMode="auto">
            <a:xfrm>
              <a:off x="4095" y="2484"/>
              <a:ext cx="72" cy="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4868" name="Oval 52"/>
          <p:cNvSpPr>
            <a:spLocks noChangeArrowheads="1"/>
          </p:cNvSpPr>
          <p:nvPr/>
        </p:nvSpPr>
        <p:spPr bwMode="auto">
          <a:xfrm>
            <a:off x="30480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6948488" y="4225925"/>
            <a:ext cx="8890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 volts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6943725" y="3735388"/>
            <a:ext cx="8890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3 volts</a:t>
            </a:r>
          </a:p>
        </p:txBody>
      </p:sp>
      <p:sp>
        <p:nvSpPr>
          <p:cNvPr id="34871" name="Rectangle 55"/>
          <p:cNvSpPr>
            <a:spLocks noChangeArrowheads="1"/>
          </p:cNvSpPr>
          <p:nvPr/>
        </p:nvSpPr>
        <p:spPr bwMode="auto">
          <a:xfrm>
            <a:off x="6850063" y="3657600"/>
            <a:ext cx="896937" cy="1000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 autoUpdateAnimBg="0"/>
      <p:bldP spid="34870" grpId="0" autoUpdateAnimBg="0"/>
      <p:bldP spid="348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12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1E28-AB1B-4F23-A11F-53409D99FA5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4833938" y="3686175"/>
            <a:ext cx="3848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6737350" y="3335338"/>
            <a:ext cx="0" cy="2205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5221288" y="3246438"/>
            <a:ext cx="3635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6148388" y="3246438"/>
            <a:ext cx="3635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y</a:t>
            </a:r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7100888" y="3259138"/>
            <a:ext cx="36195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z1		z2</a:t>
            </a:r>
          </a:p>
        </p:txBody>
      </p:sp>
      <p:grpSp>
        <p:nvGrpSpPr>
          <p:cNvPr id="37023" name="Group 159"/>
          <p:cNvGrpSpPr>
            <a:grpSpLocks/>
          </p:cNvGrpSpPr>
          <p:nvPr/>
        </p:nvGrpSpPr>
        <p:grpSpPr bwMode="auto">
          <a:xfrm>
            <a:off x="5029200" y="3852863"/>
            <a:ext cx="1773238" cy="1730375"/>
            <a:chOff x="3168" y="2577"/>
            <a:chExt cx="1117" cy="1090"/>
          </a:xfrm>
        </p:grpSpPr>
        <p:sp>
          <p:nvSpPr>
            <p:cNvPr id="36907" name="Rectangle 43"/>
            <p:cNvSpPr>
              <a:spLocks noChangeArrowheads="1"/>
            </p:cNvSpPr>
            <p:nvPr/>
          </p:nvSpPr>
          <p:spPr bwMode="auto">
            <a:xfrm>
              <a:off x="3717" y="2577"/>
              <a:ext cx="560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volts</a:t>
              </a:r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3725" y="2853"/>
              <a:ext cx="560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3 volts</a:t>
              </a:r>
            </a:p>
          </p:txBody>
        </p:sp>
        <p:sp>
          <p:nvSpPr>
            <p:cNvPr id="36909" name="Rectangle 45"/>
            <p:cNvSpPr>
              <a:spLocks noChangeArrowheads="1"/>
            </p:cNvSpPr>
            <p:nvPr/>
          </p:nvSpPr>
          <p:spPr bwMode="auto">
            <a:xfrm>
              <a:off x="3725" y="3130"/>
              <a:ext cx="56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volts</a:t>
              </a:r>
            </a:p>
          </p:txBody>
        </p:sp>
        <p:sp>
          <p:nvSpPr>
            <p:cNvPr id="36910" name="Rectangle 46"/>
            <p:cNvSpPr>
              <a:spLocks noChangeArrowheads="1"/>
            </p:cNvSpPr>
            <p:nvPr/>
          </p:nvSpPr>
          <p:spPr bwMode="auto">
            <a:xfrm>
              <a:off x="3725" y="3406"/>
              <a:ext cx="560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3 volts</a:t>
              </a:r>
            </a:p>
          </p:txBody>
        </p:sp>
        <p:sp>
          <p:nvSpPr>
            <p:cNvPr id="36912" name="Rectangle 48"/>
            <p:cNvSpPr>
              <a:spLocks noChangeArrowheads="1"/>
            </p:cNvSpPr>
            <p:nvPr/>
          </p:nvSpPr>
          <p:spPr bwMode="auto">
            <a:xfrm>
              <a:off x="3168" y="2585"/>
              <a:ext cx="560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volts</a:t>
              </a:r>
            </a:p>
          </p:txBody>
        </p:sp>
        <p:sp>
          <p:nvSpPr>
            <p:cNvPr id="36913" name="Rectangle 49"/>
            <p:cNvSpPr>
              <a:spLocks noChangeArrowheads="1"/>
            </p:cNvSpPr>
            <p:nvPr/>
          </p:nvSpPr>
          <p:spPr bwMode="auto">
            <a:xfrm>
              <a:off x="3168" y="2856"/>
              <a:ext cx="560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 volts</a:t>
              </a:r>
            </a:p>
          </p:txBody>
        </p:sp>
        <p:sp>
          <p:nvSpPr>
            <p:cNvPr id="36914" name="Rectangle 50"/>
            <p:cNvSpPr>
              <a:spLocks noChangeArrowheads="1"/>
            </p:cNvSpPr>
            <p:nvPr/>
          </p:nvSpPr>
          <p:spPr bwMode="auto">
            <a:xfrm>
              <a:off x="3168" y="3127"/>
              <a:ext cx="560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3 volts</a:t>
              </a:r>
            </a:p>
          </p:txBody>
        </p:sp>
        <p:sp>
          <p:nvSpPr>
            <p:cNvPr id="36915" name="Rectangle 51"/>
            <p:cNvSpPr>
              <a:spLocks noChangeArrowheads="1"/>
            </p:cNvSpPr>
            <p:nvPr/>
          </p:nvSpPr>
          <p:spPr bwMode="auto">
            <a:xfrm>
              <a:off x="3176" y="3399"/>
              <a:ext cx="560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3 volts</a:t>
              </a:r>
            </a:p>
          </p:txBody>
        </p:sp>
      </p:grpSp>
      <p:sp>
        <p:nvSpPr>
          <p:cNvPr id="36917" name="Rectangle 53"/>
          <p:cNvSpPr>
            <a:spLocks noChangeArrowheads="1"/>
          </p:cNvSpPr>
          <p:nvPr/>
        </p:nvSpPr>
        <p:spPr bwMode="auto">
          <a:xfrm>
            <a:off x="5121275" y="2081213"/>
            <a:ext cx="230505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what  is the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relationship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between x, y and z?</a:t>
            </a:r>
          </a:p>
        </p:txBody>
      </p:sp>
      <p:sp>
        <p:nvSpPr>
          <p:cNvPr id="36920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Two input networks</a:t>
            </a:r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 flipH="1">
            <a:off x="3659188" y="2124075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24" name="Rectangle 60"/>
          <p:cNvSpPr>
            <a:spLocks noChangeArrowheads="1"/>
          </p:cNvSpPr>
          <p:nvPr/>
        </p:nvSpPr>
        <p:spPr bwMode="auto">
          <a:xfrm>
            <a:off x="550863" y="1939925"/>
            <a:ext cx="3651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r"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3v</a:t>
            </a:r>
          </a:p>
        </p:txBody>
      </p:sp>
      <p:sp>
        <p:nvSpPr>
          <p:cNvPr id="36925" name="Line 61"/>
          <p:cNvSpPr>
            <a:spLocks noChangeShapeType="1"/>
          </p:cNvSpPr>
          <p:nvPr/>
        </p:nvSpPr>
        <p:spPr bwMode="auto">
          <a:xfrm>
            <a:off x="3659188" y="2962275"/>
            <a:ext cx="4572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26" name="Rectangle 62"/>
          <p:cNvSpPr>
            <a:spLocks noChangeArrowheads="1"/>
          </p:cNvSpPr>
          <p:nvPr/>
        </p:nvSpPr>
        <p:spPr bwMode="auto">
          <a:xfrm>
            <a:off x="1544638" y="1209675"/>
            <a:ext cx="36195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36927" name="Rectangle 63"/>
          <p:cNvSpPr>
            <a:spLocks noChangeArrowheads="1"/>
          </p:cNvSpPr>
          <p:nvPr/>
        </p:nvSpPr>
        <p:spPr bwMode="auto">
          <a:xfrm>
            <a:off x="2838450" y="1209675"/>
            <a:ext cx="363538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Y</a:t>
            </a:r>
          </a:p>
        </p:txBody>
      </p:sp>
      <p:sp>
        <p:nvSpPr>
          <p:cNvPr id="36928" name="Line 64"/>
          <p:cNvSpPr>
            <a:spLocks noChangeShapeType="1"/>
          </p:cNvSpPr>
          <p:nvPr/>
        </p:nvSpPr>
        <p:spPr bwMode="auto">
          <a:xfrm flipH="1" flipV="1">
            <a:off x="1677988" y="1590675"/>
            <a:ext cx="0" cy="14541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611188" y="3309938"/>
            <a:ext cx="3381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r"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0v</a:t>
            </a:r>
          </a:p>
        </p:txBody>
      </p:sp>
      <p:grpSp>
        <p:nvGrpSpPr>
          <p:cNvPr id="36930" name="Group 66"/>
          <p:cNvGrpSpPr>
            <a:grpSpLocks/>
          </p:cNvGrpSpPr>
          <p:nvPr/>
        </p:nvGrpSpPr>
        <p:grpSpPr bwMode="auto">
          <a:xfrm>
            <a:off x="992188" y="2962275"/>
            <a:ext cx="1371600" cy="533400"/>
            <a:chOff x="1205" y="2400"/>
            <a:chExt cx="864" cy="336"/>
          </a:xfrm>
        </p:grpSpPr>
        <p:sp>
          <p:nvSpPr>
            <p:cNvPr id="36931" name="Line 67"/>
            <p:cNvSpPr>
              <a:spLocks noChangeShapeType="1"/>
            </p:cNvSpPr>
            <p:nvPr/>
          </p:nvSpPr>
          <p:spPr bwMode="auto">
            <a:xfrm flipH="1" flipV="1">
              <a:off x="1493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32" name="Line 68"/>
            <p:cNvSpPr>
              <a:spLocks noChangeShapeType="1"/>
            </p:cNvSpPr>
            <p:nvPr/>
          </p:nvSpPr>
          <p:spPr bwMode="auto">
            <a:xfrm>
              <a:off x="1493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33" name="Line 69"/>
            <p:cNvSpPr>
              <a:spLocks noChangeShapeType="1"/>
            </p:cNvSpPr>
            <p:nvPr/>
          </p:nvSpPr>
          <p:spPr bwMode="auto">
            <a:xfrm>
              <a:off x="1781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34" name="Line 70"/>
            <p:cNvSpPr>
              <a:spLocks noChangeShapeType="1"/>
            </p:cNvSpPr>
            <p:nvPr/>
          </p:nvSpPr>
          <p:spPr bwMode="auto">
            <a:xfrm>
              <a:off x="1781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35" name="Line 71"/>
            <p:cNvSpPr>
              <a:spLocks noChangeShapeType="1"/>
            </p:cNvSpPr>
            <p:nvPr/>
          </p:nvSpPr>
          <p:spPr bwMode="auto">
            <a:xfrm>
              <a:off x="1493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36" name="Line 72"/>
            <p:cNvSpPr>
              <a:spLocks noChangeShapeType="1"/>
            </p:cNvSpPr>
            <p:nvPr/>
          </p:nvSpPr>
          <p:spPr bwMode="auto">
            <a:xfrm flipH="1" flipV="1">
              <a:off x="1637" y="24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37" name="Line 73"/>
            <p:cNvSpPr>
              <a:spLocks noChangeShapeType="1"/>
            </p:cNvSpPr>
            <p:nvPr/>
          </p:nvSpPr>
          <p:spPr bwMode="auto">
            <a:xfrm flipH="1">
              <a:off x="1205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938" name="Group 74"/>
          <p:cNvGrpSpPr>
            <a:grpSpLocks/>
          </p:cNvGrpSpPr>
          <p:nvPr/>
        </p:nvGrpSpPr>
        <p:grpSpPr bwMode="auto">
          <a:xfrm>
            <a:off x="992188" y="1590675"/>
            <a:ext cx="1371600" cy="533400"/>
            <a:chOff x="3701" y="2419"/>
            <a:chExt cx="864" cy="336"/>
          </a:xfrm>
        </p:grpSpPr>
        <p:sp>
          <p:nvSpPr>
            <p:cNvPr id="36939" name="Line 75"/>
            <p:cNvSpPr>
              <a:spLocks noChangeShapeType="1"/>
            </p:cNvSpPr>
            <p:nvPr/>
          </p:nvSpPr>
          <p:spPr bwMode="auto">
            <a:xfrm flipH="1" flipV="1">
              <a:off x="3989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40" name="Line 76"/>
            <p:cNvSpPr>
              <a:spLocks noChangeShapeType="1"/>
            </p:cNvSpPr>
            <p:nvPr/>
          </p:nvSpPr>
          <p:spPr bwMode="auto">
            <a:xfrm>
              <a:off x="3989" y="26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41" name="Line 77"/>
            <p:cNvSpPr>
              <a:spLocks noChangeShapeType="1"/>
            </p:cNvSpPr>
            <p:nvPr/>
          </p:nvSpPr>
          <p:spPr bwMode="auto">
            <a:xfrm>
              <a:off x="4277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42" name="Line 78"/>
            <p:cNvSpPr>
              <a:spLocks noChangeShapeType="1"/>
            </p:cNvSpPr>
            <p:nvPr/>
          </p:nvSpPr>
          <p:spPr bwMode="auto">
            <a:xfrm>
              <a:off x="4277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43" name="Line 79"/>
            <p:cNvSpPr>
              <a:spLocks noChangeShapeType="1"/>
            </p:cNvSpPr>
            <p:nvPr/>
          </p:nvSpPr>
          <p:spPr bwMode="auto">
            <a:xfrm>
              <a:off x="3989" y="256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44" name="Line 80"/>
            <p:cNvSpPr>
              <a:spLocks noChangeShapeType="1"/>
            </p:cNvSpPr>
            <p:nvPr/>
          </p:nvSpPr>
          <p:spPr bwMode="auto">
            <a:xfrm flipH="1" flipV="1">
              <a:off x="4133" y="241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45" name="Line 81"/>
            <p:cNvSpPr>
              <a:spLocks noChangeShapeType="1"/>
            </p:cNvSpPr>
            <p:nvPr/>
          </p:nvSpPr>
          <p:spPr bwMode="auto">
            <a:xfrm flipH="1">
              <a:off x="3701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46" name="Oval 82"/>
            <p:cNvSpPr>
              <a:spLocks noChangeArrowheads="1"/>
            </p:cNvSpPr>
            <p:nvPr/>
          </p:nvSpPr>
          <p:spPr bwMode="auto">
            <a:xfrm>
              <a:off x="4095" y="2484"/>
              <a:ext cx="72" cy="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947" name="Group 83"/>
          <p:cNvGrpSpPr>
            <a:grpSpLocks/>
          </p:cNvGrpSpPr>
          <p:nvPr/>
        </p:nvGrpSpPr>
        <p:grpSpPr bwMode="auto">
          <a:xfrm>
            <a:off x="2287588" y="2962275"/>
            <a:ext cx="1371600" cy="533400"/>
            <a:chOff x="1205" y="2400"/>
            <a:chExt cx="864" cy="336"/>
          </a:xfrm>
        </p:grpSpPr>
        <p:sp>
          <p:nvSpPr>
            <p:cNvPr id="36948" name="Line 84"/>
            <p:cNvSpPr>
              <a:spLocks noChangeShapeType="1"/>
            </p:cNvSpPr>
            <p:nvPr/>
          </p:nvSpPr>
          <p:spPr bwMode="auto">
            <a:xfrm flipH="1" flipV="1">
              <a:off x="1493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49" name="Line 85"/>
            <p:cNvSpPr>
              <a:spLocks noChangeShapeType="1"/>
            </p:cNvSpPr>
            <p:nvPr/>
          </p:nvSpPr>
          <p:spPr bwMode="auto">
            <a:xfrm>
              <a:off x="1493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50" name="Line 86"/>
            <p:cNvSpPr>
              <a:spLocks noChangeShapeType="1"/>
            </p:cNvSpPr>
            <p:nvPr/>
          </p:nvSpPr>
          <p:spPr bwMode="auto">
            <a:xfrm>
              <a:off x="1781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51" name="Line 87"/>
            <p:cNvSpPr>
              <a:spLocks noChangeShapeType="1"/>
            </p:cNvSpPr>
            <p:nvPr/>
          </p:nvSpPr>
          <p:spPr bwMode="auto">
            <a:xfrm>
              <a:off x="1781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52" name="Line 88"/>
            <p:cNvSpPr>
              <a:spLocks noChangeShapeType="1"/>
            </p:cNvSpPr>
            <p:nvPr/>
          </p:nvSpPr>
          <p:spPr bwMode="auto">
            <a:xfrm>
              <a:off x="1493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53" name="Line 89"/>
            <p:cNvSpPr>
              <a:spLocks noChangeShapeType="1"/>
            </p:cNvSpPr>
            <p:nvPr/>
          </p:nvSpPr>
          <p:spPr bwMode="auto">
            <a:xfrm flipH="1" flipV="1">
              <a:off x="1637" y="24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54" name="Line 90"/>
            <p:cNvSpPr>
              <a:spLocks noChangeShapeType="1"/>
            </p:cNvSpPr>
            <p:nvPr/>
          </p:nvSpPr>
          <p:spPr bwMode="auto">
            <a:xfrm flipH="1">
              <a:off x="1205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964" name="Line 100"/>
          <p:cNvSpPr>
            <a:spLocks noChangeShapeType="1"/>
          </p:cNvSpPr>
          <p:nvPr/>
        </p:nvSpPr>
        <p:spPr bwMode="auto">
          <a:xfrm flipH="1">
            <a:off x="1144588" y="2733675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65" name="Line 101"/>
          <p:cNvSpPr>
            <a:spLocks noChangeShapeType="1"/>
          </p:cNvSpPr>
          <p:nvPr/>
        </p:nvSpPr>
        <p:spPr bwMode="auto">
          <a:xfrm flipH="1">
            <a:off x="2287588" y="212407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66" name="Line 102"/>
          <p:cNvSpPr>
            <a:spLocks noChangeShapeType="1"/>
          </p:cNvSpPr>
          <p:nvPr/>
        </p:nvSpPr>
        <p:spPr bwMode="auto">
          <a:xfrm flipH="1" flipV="1">
            <a:off x="2973388" y="1590675"/>
            <a:ext cx="0" cy="14541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67" name="Line 103"/>
          <p:cNvSpPr>
            <a:spLocks noChangeShapeType="1"/>
          </p:cNvSpPr>
          <p:nvPr/>
        </p:nvSpPr>
        <p:spPr bwMode="auto">
          <a:xfrm flipH="1">
            <a:off x="1144588" y="2124075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68" name="Rectangle 104"/>
          <p:cNvSpPr>
            <a:spLocks noChangeArrowheads="1"/>
          </p:cNvSpPr>
          <p:nvPr/>
        </p:nvSpPr>
        <p:spPr bwMode="auto">
          <a:xfrm>
            <a:off x="4192588" y="2809875"/>
            <a:ext cx="363537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</a:t>
            </a:r>
            <a:r>
              <a:rPr lang="en-US" altLang="ko-KR" sz="2400" baseline="-250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</a:t>
            </a:r>
          </a:p>
        </p:txBody>
      </p:sp>
      <p:grpSp>
        <p:nvGrpSpPr>
          <p:cNvPr id="36955" name="Group 91"/>
          <p:cNvGrpSpPr>
            <a:grpSpLocks/>
          </p:cNvGrpSpPr>
          <p:nvPr/>
        </p:nvGrpSpPr>
        <p:grpSpPr bwMode="auto">
          <a:xfrm>
            <a:off x="2287588" y="2200275"/>
            <a:ext cx="1371600" cy="533400"/>
            <a:chOff x="3701" y="2419"/>
            <a:chExt cx="864" cy="336"/>
          </a:xfrm>
        </p:grpSpPr>
        <p:sp>
          <p:nvSpPr>
            <p:cNvPr id="36956" name="Line 92"/>
            <p:cNvSpPr>
              <a:spLocks noChangeShapeType="1"/>
            </p:cNvSpPr>
            <p:nvPr/>
          </p:nvSpPr>
          <p:spPr bwMode="auto">
            <a:xfrm flipH="1" flipV="1">
              <a:off x="3989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57" name="Line 93"/>
            <p:cNvSpPr>
              <a:spLocks noChangeShapeType="1"/>
            </p:cNvSpPr>
            <p:nvPr/>
          </p:nvSpPr>
          <p:spPr bwMode="auto">
            <a:xfrm>
              <a:off x="3989" y="26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58" name="Line 94"/>
            <p:cNvSpPr>
              <a:spLocks noChangeShapeType="1"/>
            </p:cNvSpPr>
            <p:nvPr/>
          </p:nvSpPr>
          <p:spPr bwMode="auto">
            <a:xfrm>
              <a:off x="4277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59" name="Line 95"/>
            <p:cNvSpPr>
              <a:spLocks noChangeShapeType="1"/>
            </p:cNvSpPr>
            <p:nvPr/>
          </p:nvSpPr>
          <p:spPr bwMode="auto">
            <a:xfrm>
              <a:off x="4277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60" name="Line 96"/>
            <p:cNvSpPr>
              <a:spLocks noChangeShapeType="1"/>
            </p:cNvSpPr>
            <p:nvPr/>
          </p:nvSpPr>
          <p:spPr bwMode="auto">
            <a:xfrm>
              <a:off x="3989" y="256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61" name="Line 97"/>
            <p:cNvSpPr>
              <a:spLocks noChangeShapeType="1"/>
            </p:cNvSpPr>
            <p:nvPr/>
          </p:nvSpPr>
          <p:spPr bwMode="auto">
            <a:xfrm flipH="1" flipV="1">
              <a:off x="4133" y="241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62" name="Line 98"/>
            <p:cNvSpPr>
              <a:spLocks noChangeShapeType="1"/>
            </p:cNvSpPr>
            <p:nvPr/>
          </p:nvSpPr>
          <p:spPr bwMode="auto">
            <a:xfrm flipH="1">
              <a:off x="3701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63" name="Oval 99"/>
            <p:cNvSpPr>
              <a:spLocks noChangeArrowheads="1"/>
            </p:cNvSpPr>
            <p:nvPr/>
          </p:nvSpPr>
          <p:spPr bwMode="auto">
            <a:xfrm>
              <a:off x="4095" y="2484"/>
              <a:ext cx="72" cy="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969" name="Oval 105"/>
          <p:cNvSpPr>
            <a:spLocks noChangeArrowheads="1"/>
          </p:cNvSpPr>
          <p:nvPr/>
        </p:nvSpPr>
        <p:spPr bwMode="auto">
          <a:xfrm>
            <a:off x="1068388" y="2047875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70" name="Oval 106"/>
          <p:cNvSpPr>
            <a:spLocks noChangeArrowheads="1"/>
          </p:cNvSpPr>
          <p:nvPr/>
        </p:nvSpPr>
        <p:spPr bwMode="auto">
          <a:xfrm>
            <a:off x="3582988" y="2657475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71" name="Oval 107"/>
          <p:cNvSpPr>
            <a:spLocks noChangeArrowheads="1"/>
          </p:cNvSpPr>
          <p:nvPr/>
        </p:nvSpPr>
        <p:spPr bwMode="auto">
          <a:xfrm>
            <a:off x="3582988" y="2886075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72" name="Line 108"/>
          <p:cNvSpPr>
            <a:spLocks noChangeShapeType="1"/>
          </p:cNvSpPr>
          <p:nvPr/>
        </p:nvSpPr>
        <p:spPr bwMode="auto">
          <a:xfrm flipH="1">
            <a:off x="3659188" y="4791075"/>
            <a:ext cx="0" cy="1371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550863" y="4606925"/>
            <a:ext cx="3651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r"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3v</a:t>
            </a:r>
          </a:p>
        </p:txBody>
      </p:sp>
      <p:sp>
        <p:nvSpPr>
          <p:cNvPr id="36974" name="Line 110"/>
          <p:cNvSpPr>
            <a:spLocks noChangeShapeType="1"/>
          </p:cNvSpPr>
          <p:nvPr/>
        </p:nvSpPr>
        <p:spPr bwMode="auto">
          <a:xfrm>
            <a:off x="3659188" y="5324475"/>
            <a:ext cx="4572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1544638" y="3876675"/>
            <a:ext cx="36195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X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2838450" y="3876675"/>
            <a:ext cx="363538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Y</a:t>
            </a:r>
          </a:p>
        </p:txBody>
      </p:sp>
      <p:sp>
        <p:nvSpPr>
          <p:cNvPr id="36977" name="Line 113"/>
          <p:cNvSpPr>
            <a:spLocks noChangeShapeType="1"/>
          </p:cNvSpPr>
          <p:nvPr/>
        </p:nvSpPr>
        <p:spPr bwMode="auto">
          <a:xfrm flipH="1" flipV="1">
            <a:off x="1677988" y="4257675"/>
            <a:ext cx="0" cy="14541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978" name="Rectangle 114"/>
          <p:cNvSpPr>
            <a:spLocks noChangeArrowheads="1"/>
          </p:cNvSpPr>
          <p:nvPr/>
        </p:nvSpPr>
        <p:spPr bwMode="auto">
          <a:xfrm>
            <a:off x="611188" y="5976938"/>
            <a:ext cx="3381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r"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0v</a:t>
            </a:r>
          </a:p>
        </p:txBody>
      </p:sp>
      <p:grpSp>
        <p:nvGrpSpPr>
          <p:cNvPr id="36979" name="Group 115"/>
          <p:cNvGrpSpPr>
            <a:grpSpLocks/>
          </p:cNvGrpSpPr>
          <p:nvPr/>
        </p:nvGrpSpPr>
        <p:grpSpPr bwMode="auto">
          <a:xfrm>
            <a:off x="992188" y="5629275"/>
            <a:ext cx="1371600" cy="533400"/>
            <a:chOff x="1205" y="2400"/>
            <a:chExt cx="864" cy="336"/>
          </a:xfrm>
        </p:grpSpPr>
        <p:sp>
          <p:nvSpPr>
            <p:cNvPr id="36980" name="Line 116"/>
            <p:cNvSpPr>
              <a:spLocks noChangeShapeType="1"/>
            </p:cNvSpPr>
            <p:nvPr/>
          </p:nvSpPr>
          <p:spPr bwMode="auto">
            <a:xfrm flipH="1" flipV="1">
              <a:off x="1493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81" name="Line 117"/>
            <p:cNvSpPr>
              <a:spLocks noChangeShapeType="1"/>
            </p:cNvSpPr>
            <p:nvPr/>
          </p:nvSpPr>
          <p:spPr bwMode="auto">
            <a:xfrm>
              <a:off x="1493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82" name="Line 118"/>
            <p:cNvSpPr>
              <a:spLocks noChangeShapeType="1"/>
            </p:cNvSpPr>
            <p:nvPr/>
          </p:nvSpPr>
          <p:spPr bwMode="auto">
            <a:xfrm>
              <a:off x="1781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83" name="Line 119"/>
            <p:cNvSpPr>
              <a:spLocks noChangeShapeType="1"/>
            </p:cNvSpPr>
            <p:nvPr/>
          </p:nvSpPr>
          <p:spPr bwMode="auto">
            <a:xfrm>
              <a:off x="1781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84" name="Line 120"/>
            <p:cNvSpPr>
              <a:spLocks noChangeShapeType="1"/>
            </p:cNvSpPr>
            <p:nvPr/>
          </p:nvSpPr>
          <p:spPr bwMode="auto">
            <a:xfrm>
              <a:off x="1493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85" name="Line 121"/>
            <p:cNvSpPr>
              <a:spLocks noChangeShapeType="1"/>
            </p:cNvSpPr>
            <p:nvPr/>
          </p:nvSpPr>
          <p:spPr bwMode="auto">
            <a:xfrm flipH="1" flipV="1">
              <a:off x="1637" y="24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86" name="Line 122"/>
            <p:cNvSpPr>
              <a:spLocks noChangeShapeType="1"/>
            </p:cNvSpPr>
            <p:nvPr/>
          </p:nvSpPr>
          <p:spPr bwMode="auto">
            <a:xfrm flipH="1">
              <a:off x="1205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987" name="Group 123"/>
          <p:cNvGrpSpPr>
            <a:grpSpLocks/>
          </p:cNvGrpSpPr>
          <p:nvPr/>
        </p:nvGrpSpPr>
        <p:grpSpPr bwMode="auto">
          <a:xfrm>
            <a:off x="992188" y="4257675"/>
            <a:ext cx="1371600" cy="533400"/>
            <a:chOff x="3701" y="2419"/>
            <a:chExt cx="864" cy="336"/>
          </a:xfrm>
        </p:grpSpPr>
        <p:sp>
          <p:nvSpPr>
            <p:cNvPr id="36988" name="Line 124"/>
            <p:cNvSpPr>
              <a:spLocks noChangeShapeType="1"/>
            </p:cNvSpPr>
            <p:nvPr/>
          </p:nvSpPr>
          <p:spPr bwMode="auto">
            <a:xfrm flipH="1" flipV="1">
              <a:off x="3989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89" name="Line 125"/>
            <p:cNvSpPr>
              <a:spLocks noChangeShapeType="1"/>
            </p:cNvSpPr>
            <p:nvPr/>
          </p:nvSpPr>
          <p:spPr bwMode="auto">
            <a:xfrm>
              <a:off x="3989" y="26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90" name="Line 126"/>
            <p:cNvSpPr>
              <a:spLocks noChangeShapeType="1"/>
            </p:cNvSpPr>
            <p:nvPr/>
          </p:nvSpPr>
          <p:spPr bwMode="auto">
            <a:xfrm>
              <a:off x="4277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91" name="Line 127"/>
            <p:cNvSpPr>
              <a:spLocks noChangeShapeType="1"/>
            </p:cNvSpPr>
            <p:nvPr/>
          </p:nvSpPr>
          <p:spPr bwMode="auto">
            <a:xfrm>
              <a:off x="4277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92" name="Line 128"/>
            <p:cNvSpPr>
              <a:spLocks noChangeShapeType="1"/>
            </p:cNvSpPr>
            <p:nvPr/>
          </p:nvSpPr>
          <p:spPr bwMode="auto">
            <a:xfrm>
              <a:off x="3989" y="256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93" name="Line 129"/>
            <p:cNvSpPr>
              <a:spLocks noChangeShapeType="1"/>
            </p:cNvSpPr>
            <p:nvPr/>
          </p:nvSpPr>
          <p:spPr bwMode="auto">
            <a:xfrm flipH="1" flipV="1">
              <a:off x="4133" y="241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94" name="Line 130"/>
            <p:cNvSpPr>
              <a:spLocks noChangeShapeType="1"/>
            </p:cNvSpPr>
            <p:nvPr/>
          </p:nvSpPr>
          <p:spPr bwMode="auto">
            <a:xfrm flipH="1">
              <a:off x="3701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95" name="Oval 131"/>
            <p:cNvSpPr>
              <a:spLocks noChangeArrowheads="1"/>
            </p:cNvSpPr>
            <p:nvPr/>
          </p:nvSpPr>
          <p:spPr bwMode="auto">
            <a:xfrm>
              <a:off x="4095" y="2484"/>
              <a:ext cx="72" cy="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6996" name="Group 132"/>
          <p:cNvGrpSpPr>
            <a:grpSpLocks/>
          </p:cNvGrpSpPr>
          <p:nvPr/>
        </p:nvGrpSpPr>
        <p:grpSpPr bwMode="auto">
          <a:xfrm>
            <a:off x="2287588" y="5019675"/>
            <a:ext cx="1371600" cy="533400"/>
            <a:chOff x="1205" y="2400"/>
            <a:chExt cx="864" cy="336"/>
          </a:xfrm>
        </p:grpSpPr>
        <p:sp>
          <p:nvSpPr>
            <p:cNvPr id="36997" name="Line 133"/>
            <p:cNvSpPr>
              <a:spLocks noChangeShapeType="1"/>
            </p:cNvSpPr>
            <p:nvPr/>
          </p:nvSpPr>
          <p:spPr bwMode="auto">
            <a:xfrm flipH="1" flipV="1">
              <a:off x="1493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98" name="Line 134"/>
            <p:cNvSpPr>
              <a:spLocks noChangeShapeType="1"/>
            </p:cNvSpPr>
            <p:nvPr/>
          </p:nvSpPr>
          <p:spPr bwMode="auto">
            <a:xfrm>
              <a:off x="1493" y="259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999" name="Line 135"/>
            <p:cNvSpPr>
              <a:spLocks noChangeShapeType="1"/>
            </p:cNvSpPr>
            <p:nvPr/>
          </p:nvSpPr>
          <p:spPr bwMode="auto">
            <a:xfrm>
              <a:off x="1781" y="25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00" name="Line 136"/>
            <p:cNvSpPr>
              <a:spLocks noChangeShapeType="1"/>
            </p:cNvSpPr>
            <p:nvPr/>
          </p:nvSpPr>
          <p:spPr bwMode="auto">
            <a:xfrm>
              <a:off x="1781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01" name="Line 137"/>
            <p:cNvSpPr>
              <a:spLocks noChangeShapeType="1"/>
            </p:cNvSpPr>
            <p:nvPr/>
          </p:nvSpPr>
          <p:spPr bwMode="auto">
            <a:xfrm>
              <a:off x="1493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02" name="Line 138"/>
            <p:cNvSpPr>
              <a:spLocks noChangeShapeType="1"/>
            </p:cNvSpPr>
            <p:nvPr/>
          </p:nvSpPr>
          <p:spPr bwMode="auto">
            <a:xfrm flipH="1" flipV="1">
              <a:off x="1637" y="24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03" name="Line 139"/>
            <p:cNvSpPr>
              <a:spLocks noChangeShapeType="1"/>
            </p:cNvSpPr>
            <p:nvPr/>
          </p:nvSpPr>
          <p:spPr bwMode="auto">
            <a:xfrm flipH="1">
              <a:off x="1205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004" name="Line 140"/>
          <p:cNvSpPr>
            <a:spLocks noChangeShapeType="1"/>
          </p:cNvSpPr>
          <p:nvPr/>
        </p:nvSpPr>
        <p:spPr bwMode="auto">
          <a:xfrm flipH="1">
            <a:off x="1144588" y="5553075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005" name="Line 141"/>
          <p:cNvSpPr>
            <a:spLocks noChangeShapeType="1"/>
          </p:cNvSpPr>
          <p:nvPr/>
        </p:nvSpPr>
        <p:spPr bwMode="auto">
          <a:xfrm flipH="1">
            <a:off x="2287588" y="616267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006" name="Line 142"/>
          <p:cNvSpPr>
            <a:spLocks noChangeShapeType="1"/>
          </p:cNvSpPr>
          <p:nvPr/>
        </p:nvSpPr>
        <p:spPr bwMode="auto">
          <a:xfrm flipH="1" flipV="1">
            <a:off x="2973388" y="4257675"/>
            <a:ext cx="0" cy="838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007" name="Line 143"/>
          <p:cNvSpPr>
            <a:spLocks noChangeShapeType="1"/>
          </p:cNvSpPr>
          <p:nvPr/>
        </p:nvSpPr>
        <p:spPr bwMode="auto">
          <a:xfrm flipH="1">
            <a:off x="1144588" y="5553075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008" name="Rectangle 144"/>
          <p:cNvSpPr>
            <a:spLocks noChangeArrowheads="1"/>
          </p:cNvSpPr>
          <p:nvPr/>
        </p:nvSpPr>
        <p:spPr bwMode="auto">
          <a:xfrm>
            <a:off x="4192588" y="5172075"/>
            <a:ext cx="36353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24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Z</a:t>
            </a:r>
            <a:r>
              <a:rPr lang="en-US" altLang="ko-KR" sz="2400" baseline="-250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2</a:t>
            </a:r>
          </a:p>
        </p:txBody>
      </p:sp>
      <p:grpSp>
        <p:nvGrpSpPr>
          <p:cNvPr id="37009" name="Group 145"/>
          <p:cNvGrpSpPr>
            <a:grpSpLocks/>
          </p:cNvGrpSpPr>
          <p:nvPr/>
        </p:nvGrpSpPr>
        <p:grpSpPr bwMode="auto">
          <a:xfrm>
            <a:off x="2287588" y="4257675"/>
            <a:ext cx="1371600" cy="533400"/>
            <a:chOff x="3701" y="2419"/>
            <a:chExt cx="864" cy="336"/>
          </a:xfrm>
        </p:grpSpPr>
        <p:sp>
          <p:nvSpPr>
            <p:cNvPr id="37010" name="Line 146"/>
            <p:cNvSpPr>
              <a:spLocks noChangeShapeType="1"/>
            </p:cNvSpPr>
            <p:nvPr/>
          </p:nvSpPr>
          <p:spPr bwMode="auto">
            <a:xfrm flipH="1" flipV="1">
              <a:off x="3989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11" name="Line 147"/>
            <p:cNvSpPr>
              <a:spLocks noChangeShapeType="1"/>
            </p:cNvSpPr>
            <p:nvPr/>
          </p:nvSpPr>
          <p:spPr bwMode="auto">
            <a:xfrm>
              <a:off x="3989" y="26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12" name="Line 148"/>
            <p:cNvSpPr>
              <a:spLocks noChangeShapeType="1"/>
            </p:cNvSpPr>
            <p:nvPr/>
          </p:nvSpPr>
          <p:spPr bwMode="auto">
            <a:xfrm>
              <a:off x="4277" y="261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13" name="Line 149"/>
            <p:cNvSpPr>
              <a:spLocks noChangeShapeType="1"/>
            </p:cNvSpPr>
            <p:nvPr/>
          </p:nvSpPr>
          <p:spPr bwMode="auto">
            <a:xfrm>
              <a:off x="4277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14" name="Line 150"/>
            <p:cNvSpPr>
              <a:spLocks noChangeShapeType="1"/>
            </p:cNvSpPr>
            <p:nvPr/>
          </p:nvSpPr>
          <p:spPr bwMode="auto">
            <a:xfrm>
              <a:off x="3989" y="256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15" name="Line 151"/>
            <p:cNvSpPr>
              <a:spLocks noChangeShapeType="1"/>
            </p:cNvSpPr>
            <p:nvPr/>
          </p:nvSpPr>
          <p:spPr bwMode="auto">
            <a:xfrm flipH="1" flipV="1">
              <a:off x="4133" y="2419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16" name="Line 152"/>
            <p:cNvSpPr>
              <a:spLocks noChangeShapeType="1"/>
            </p:cNvSpPr>
            <p:nvPr/>
          </p:nvSpPr>
          <p:spPr bwMode="auto">
            <a:xfrm flipH="1">
              <a:off x="3701" y="275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017" name="Oval 153"/>
            <p:cNvSpPr>
              <a:spLocks noChangeArrowheads="1"/>
            </p:cNvSpPr>
            <p:nvPr/>
          </p:nvSpPr>
          <p:spPr bwMode="auto">
            <a:xfrm>
              <a:off x="4095" y="2484"/>
              <a:ext cx="72" cy="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7018" name="Oval 154"/>
          <p:cNvSpPr>
            <a:spLocks noChangeArrowheads="1"/>
          </p:cNvSpPr>
          <p:nvPr/>
        </p:nvSpPr>
        <p:spPr bwMode="auto">
          <a:xfrm>
            <a:off x="1068388" y="6086475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019" name="Oval 155"/>
          <p:cNvSpPr>
            <a:spLocks noChangeArrowheads="1"/>
          </p:cNvSpPr>
          <p:nvPr/>
        </p:nvSpPr>
        <p:spPr bwMode="auto">
          <a:xfrm>
            <a:off x="3582988" y="5476875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020" name="Oval 156"/>
          <p:cNvSpPr>
            <a:spLocks noChangeArrowheads="1"/>
          </p:cNvSpPr>
          <p:nvPr/>
        </p:nvSpPr>
        <p:spPr bwMode="auto">
          <a:xfrm>
            <a:off x="3582988" y="5248275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022" name="Rectangle 158"/>
          <p:cNvSpPr>
            <a:spLocks noChangeArrowheads="1"/>
          </p:cNvSpPr>
          <p:nvPr/>
        </p:nvSpPr>
        <p:spPr bwMode="auto">
          <a:xfrm>
            <a:off x="6875463" y="3825875"/>
            <a:ext cx="8890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3 volts</a:t>
            </a:r>
          </a:p>
        </p:txBody>
      </p:sp>
      <p:sp>
        <p:nvSpPr>
          <p:cNvPr id="37024" name="Rectangle 160"/>
          <p:cNvSpPr>
            <a:spLocks noChangeArrowheads="1"/>
          </p:cNvSpPr>
          <p:nvPr/>
        </p:nvSpPr>
        <p:spPr bwMode="auto">
          <a:xfrm>
            <a:off x="6889750" y="4267200"/>
            <a:ext cx="8890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3 volts</a:t>
            </a:r>
          </a:p>
        </p:txBody>
      </p:sp>
      <p:sp>
        <p:nvSpPr>
          <p:cNvPr id="37025" name="Rectangle 161"/>
          <p:cNvSpPr>
            <a:spLocks noChangeArrowheads="1"/>
          </p:cNvSpPr>
          <p:nvPr/>
        </p:nvSpPr>
        <p:spPr bwMode="auto">
          <a:xfrm>
            <a:off x="6884988" y="4710113"/>
            <a:ext cx="8890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3 volts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6880225" y="5153025"/>
            <a:ext cx="8890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 volts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7805738" y="3840163"/>
            <a:ext cx="8890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3 volts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7820025" y="4281488"/>
            <a:ext cx="8890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 volts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7815263" y="4724400"/>
            <a:ext cx="8890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 volts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7810500" y="5167313"/>
            <a:ext cx="8890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 volts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6875463" y="5567363"/>
            <a:ext cx="8890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NAND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7805738" y="5581650"/>
            <a:ext cx="8890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NOR</a:t>
            </a:r>
          </a:p>
        </p:txBody>
      </p:sp>
      <p:sp>
        <p:nvSpPr>
          <p:cNvPr id="37033" name="Rectangle 169"/>
          <p:cNvSpPr>
            <a:spLocks noChangeArrowheads="1"/>
          </p:cNvSpPr>
          <p:nvPr/>
        </p:nvSpPr>
        <p:spPr bwMode="auto">
          <a:xfrm>
            <a:off x="6778625" y="3781425"/>
            <a:ext cx="1846263" cy="226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22" grpId="0" autoUpdateAnimBg="0"/>
      <p:bldP spid="37024" grpId="0" autoUpdateAnimBg="0"/>
      <p:bldP spid="37025" grpId="0" autoUpdateAnimBg="0"/>
      <p:bldP spid="37026" grpId="0" autoUpdateAnimBg="0"/>
      <p:bldP spid="37027" grpId="0" autoUpdateAnimBg="0"/>
      <p:bldP spid="37028" grpId="0" autoUpdateAnimBg="0"/>
      <p:bldP spid="37029" grpId="0" autoUpdateAnimBg="0"/>
      <p:bldP spid="37030" grpId="0" autoUpdateAnimBg="0"/>
      <p:bldP spid="37031" grpId="0" autoUpdateAnimBg="0"/>
      <p:bldP spid="37032" grpId="0" autoUpdateAnimBg="0"/>
      <p:bldP spid="370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BFE5-6542-4970-8F14-59FF954035B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Speed of MOS networks</a:t>
            </a:r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 influences the speed of CMOS networks?</a:t>
            </a:r>
          </a:p>
          <a:p>
            <a:pPr lvl="1"/>
            <a:r>
              <a:rPr lang="en-US" altLang="ko-KR">
                <a:ea typeface="굴림" charset="-127"/>
              </a:rPr>
              <a:t>charging and discharging of voltages on wires and gates of transistors</a:t>
            </a:r>
          </a:p>
          <a:p>
            <a:r>
              <a:rPr lang="en-US" altLang="ko-KR">
                <a:ea typeface="굴림" charset="-127"/>
              </a:rPr>
              <a:t>Capacitors hold charge</a:t>
            </a:r>
          </a:p>
          <a:p>
            <a:pPr lvl="1"/>
            <a:r>
              <a:rPr lang="en-US" altLang="ko-KR">
                <a:ea typeface="굴림" charset="-127"/>
              </a:rPr>
              <a:t>capacitance is at gates of transistors and wire material</a:t>
            </a:r>
          </a:p>
          <a:p>
            <a:r>
              <a:rPr lang="en-US" altLang="ko-KR">
                <a:ea typeface="굴림" charset="-127"/>
              </a:rPr>
              <a:t>Resistors slow movement of electrons</a:t>
            </a:r>
          </a:p>
          <a:p>
            <a:pPr lvl="1"/>
            <a:r>
              <a:rPr lang="en-US" altLang="ko-KR">
                <a:ea typeface="굴림" charset="-127"/>
              </a:rPr>
              <a:t>resistance mostly due to transistors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56EB-268B-45C3-970D-83F3779972F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071688" y="2071688"/>
            <a:ext cx="4214812" cy="1573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H="1">
            <a:off x="4151313" y="3657600"/>
            <a:ext cx="2147887" cy="1076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6330950" y="3425825"/>
            <a:ext cx="2254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6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scope of </a:t>
            </a:r>
            <a:r>
              <a:rPr lang="en-US" altLang="ko-KR" dirty="0" smtClean="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CSI2111</a:t>
            </a:r>
            <a:endParaRPr lang="en-US" altLang="ko-KR" dirty="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409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Representation of digital designs</a:t>
            </a:r>
          </a:p>
        </p:txBody>
      </p:sp>
      <p:sp>
        <p:nvSpPr>
          <p:cNvPr id="40975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969696"/>
                </a:solidFill>
                <a:ea typeface="굴림" charset="-127"/>
              </a:rPr>
              <a:t>Physical devices (transistors,  relays)</a:t>
            </a:r>
          </a:p>
          <a:p>
            <a:r>
              <a:rPr lang="en-US" altLang="ko-KR" dirty="0">
                <a:ea typeface="굴림" charset="-127"/>
              </a:rPr>
              <a:t>Switches</a:t>
            </a:r>
          </a:p>
          <a:p>
            <a:r>
              <a:rPr lang="en-US" altLang="ko-KR" dirty="0">
                <a:ea typeface="굴림" charset="-127"/>
              </a:rPr>
              <a:t>Truth tables</a:t>
            </a:r>
          </a:p>
          <a:p>
            <a:r>
              <a:rPr lang="en-US" altLang="ko-KR" dirty="0">
                <a:ea typeface="굴림" charset="-127"/>
              </a:rPr>
              <a:t>Boolean algebra</a:t>
            </a:r>
          </a:p>
          <a:p>
            <a:r>
              <a:rPr lang="en-US" altLang="ko-KR" dirty="0">
                <a:ea typeface="굴림" charset="-127"/>
              </a:rPr>
              <a:t>Gates</a:t>
            </a:r>
          </a:p>
          <a:p>
            <a:r>
              <a:rPr lang="en-US" altLang="ko-KR" dirty="0">
                <a:ea typeface="굴림" charset="-127"/>
              </a:rPr>
              <a:t>Waveforms</a:t>
            </a:r>
          </a:p>
          <a:p>
            <a:r>
              <a:rPr lang="en-US" altLang="ko-KR" dirty="0">
                <a:ea typeface="굴림" charset="-127"/>
              </a:rPr>
              <a:t>Finite state behavior</a:t>
            </a:r>
          </a:p>
          <a:p>
            <a:r>
              <a:rPr lang="en-US" altLang="ko-KR" dirty="0">
                <a:ea typeface="굴림" charset="-127"/>
              </a:rPr>
              <a:t>Register-transfer behavior</a:t>
            </a:r>
          </a:p>
          <a:p>
            <a:r>
              <a:rPr lang="en-US" altLang="ko-KR" dirty="0">
                <a:solidFill>
                  <a:srgbClr val="969696"/>
                </a:solidFill>
                <a:ea typeface="굴림" charset="-127"/>
              </a:rPr>
              <a:t>Concurrent abstract specifications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124D-0AAF-4D92-81EE-960D136F8E1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Digital vs. analog</a:t>
            </a:r>
          </a:p>
        </p:txBody>
      </p:sp>
      <p:sp>
        <p:nvSpPr>
          <p:cNvPr id="43020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Convenient to think of digital systems as having only</a:t>
            </a:r>
            <a:br>
              <a:rPr lang="en-US" altLang="ko-KR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discrete</a:t>
            </a:r>
            <a:r>
              <a:rPr lang="en-US" altLang="ko-KR" dirty="0">
                <a:ea typeface="굴림" charset="-127"/>
              </a:rPr>
              <a:t>, digital, input/output values</a:t>
            </a:r>
          </a:p>
          <a:p>
            <a:r>
              <a:rPr lang="en-US" altLang="ko-KR" dirty="0">
                <a:ea typeface="굴림" charset="-127"/>
              </a:rPr>
              <a:t>In reality, real electronic components exhibit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continuous, analog, behavior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Why do we make the digital abstraction anyway?</a:t>
            </a:r>
          </a:p>
          <a:p>
            <a:pPr lvl="1"/>
            <a:r>
              <a:rPr lang="en-US" altLang="ko-KR" b="1" dirty="0">
                <a:ea typeface="굴림" charset="-127"/>
              </a:rPr>
              <a:t>switches operate this way</a:t>
            </a:r>
          </a:p>
          <a:p>
            <a:pPr lvl="1"/>
            <a:r>
              <a:rPr lang="en-US" altLang="ko-KR" b="1" dirty="0">
                <a:ea typeface="굴림" charset="-127"/>
              </a:rPr>
              <a:t>easier to think about a small number of discrete values</a:t>
            </a:r>
          </a:p>
          <a:p>
            <a:r>
              <a:rPr lang="en-US" altLang="ko-KR" dirty="0">
                <a:ea typeface="굴림" charset="-127"/>
              </a:rPr>
              <a:t>Why does it work?</a:t>
            </a:r>
          </a:p>
          <a:p>
            <a:pPr lvl="1"/>
            <a:r>
              <a:rPr lang="en-US" altLang="ko-KR" dirty="0">
                <a:ea typeface="굴림" charset="-127"/>
              </a:rPr>
              <a:t>does not propagate small errors in values</a:t>
            </a:r>
          </a:p>
          <a:p>
            <a:pPr lvl="1"/>
            <a:r>
              <a:rPr lang="en-US" altLang="ko-KR" dirty="0">
                <a:ea typeface="굴림" charset="-127"/>
              </a:rPr>
              <a:t>always resets to 0 or 1</a:t>
            </a:r>
          </a:p>
          <a:p>
            <a:endParaRPr lang="en-US" altLang="ko-KR" dirty="0"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does “Digital” mean?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1DB0-829D-4901-8101-58DD85D489FE}" type="slidenum">
              <a:rPr lang="en-US" altLang="en-US" smtClean="0"/>
              <a:pPr/>
              <a:t>35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6" y="1139969"/>
            <a:ext cx="8302337" cy="54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429105" y="6419341"/>
            <a:ext cx="4096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Courtesy </a:t>
            </a:r>
            <a:r>
              <a:rPr lang="en-US" altLang="ko-KR" dirty="0" smtClean="0"/>
              <a:t>of Prof. Frank </a:t>
            </a:r>
            <a:r>
              <a:rPr lang="en-US" altLang="ko-KR" dirty="0" err="1" smtClean="0"/>
              <a:t>Vahid</a:t>
            </a:r>
            <a:r>
              <a:rPr lang="en-US" altLang="ko-KR" dirty="0" smtClean="0"/>
              <a:t> in UCR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4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CC8D-E7BC-432A-B6B3-DD4B9FD13DE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7050" y="1752600"/>
            <a:ext cx="8115300" cy="328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3543300" algn="l"/>
                <a:tab pos="5829300" algn="l"/>
                <a:tab pos="7315200" algn="l"/>
              </a:tabLst>
            </a:pPr>
            <a:r>
              <a:rPr lang="en-US" altLang="ko-KR" b="1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Technology	  State 0	   State 1</a:t>
            </a:r>
            <a:endParaRPr lang="en-US" altLang="ko-KR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2100"/>
              </a:lnSpc>
              <a:tabLst>
                <a:tab pos="3543300" algn="l"/>
                <a:tab pos="5829300" algn="l"/>
                <a:tab pos="7315200" algn="l"/>
              </a:tabLst>
            </a:pPr>
            <a:endParaRPr lang="en-US" altLang="ko-KR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  <a:p>
            <a:pPr eaLnBrk="0" hangingPunct="0">
              <a:lnSpc>
                <a:spcPts val="2100"/>
              </a:lnSpc>
              <a:tabLst>
                <a:tab pos="3543300" algn="l"/>
                <a:tab pos="5829300" algn="l"/>
                <a:tab pos="7315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Relay logic	Circuit Open	Circuit Closed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CMOS logic	0.0-1.0 volts	2.0-3.0 volts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Transistor transistor logic (TTL)	0.0-0.8 volts	2.0-5.0 volts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Fiber Optics	Light off	Light on</a:t>
            </a:r>
          </a:p>
          <a:p>
            <a:pPr eaLnBrk="0" hangingPunct="0">
              <a:lnSpc>
                <a:spcPts val="2100"/>
              </a:lnSpc>
              <a:tabLst>
                <a:tab pos="3543300" algn="l"/>
                <a:tab pos="5829300" algn="l"/>
                <a:tab pos="7315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Dynamic RAM	Discharged capacitor	Charged capacitor</a:t>
            </a:r>
          </a:p>
          <a:p>
            <a:pPr eaLnBrk="0" hangingPunct="0">
              <a:lnSpc>
                <a:spcPts val="2100"/>
              </a:lnSpc>
              <a:tabLst>
                <a:tab pos="3543300" algn="l"/>
                <a:tab pos="5829300" algn="l"/>
                <a:tab pos="7315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Nonvolatile memory (erasable)	Trapped electrons	No trapped electrons</a:t>
            </a:r>
          </a:p>
          <a:p>
            <a:pPr eaLnBrk="0" hangingPunct="0">
              <a:lnSpc>
                <a:spcPts val="2100"/>
              </a:lnSpc>
              <a:tabLst>
                <a:tab pos="3543300" algn="l"/>
                <a:tab pos="5829300" algn="l"/>
                <a:tab pos="7315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Programmable ROM	Fuse blown	Fuse intact</a:t>
            </a:r>
          </a:p>
          <a:p>
            <a:pPr eaLnBrk="0" hangingPunct="0">
              <a:lnSpc>
                <a:spcPts val="2100"/>
              </a:lnSpc>
              <a:tabLst>
                <a:tab pos="3543300" algn="l"/>
                <a:tab pos="5829300" algn="l"/>
                <a:tab pos="7315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Bubble memory	No magnetic bubble	Bubble present</a:t>
            </a:r>
          </a:p>
          <a:p>
            <a:pPr eaLnBrk="0" hangingPunct="0">
              <a:lnSpc>
                <a:spcPts val="2100"/>
              </a:lnSpc>
              <a:tabLst>
                <a:tab pos="3543300" algn="l"/>
                <a:tab pos="5829300" algn="l"/>
                <a:tab pos="7315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Magnetic disk	No flux reversal	Flux reversal</a:t>
            </a:r>
          </a:p>
          <a:p>
            <a:pPr eaLnBrk="0" hangingPunct="0">
              <a:lnSpc>
                <a:spcPts val="2100"/>
              </a:lnSpc>
              <a:tabLst>
                <a:tab pos="3543300" algn="l"/>
                <a:tab pos="5829300" algn="l"/>
                <a:tab pos="73152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Compact disc	No pit	Pit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495300" y="2128838"/>
            <a:ext cx="80533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Mapping from physical world to binary world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8471-9205-4B95-B0D4-1DAB110C9FB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3651250" y="2655888"/>
            <a:ext cx="1301750" cy="9540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flipH="1">
            <a:off x="2874963" y="2774950"/>
            <a:ext cx="7762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H="1">
            <a:off x="2874963" y="3101975"/>
            <a:ext cx="7635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H="1">
            <a:off x="2887663" y="3516313"/>
            <a:ext cx="7508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3175000" y="3170238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8" name="Oval 14"/>
          <p:cNvSpPr>
            <a:spLocks noChangeArrowheads="1"/>
          </p:cNvSpPr>
          <p:nvPr/>
        </p:nvSpPr>
        <p:spPr bwMode="auto">
          <a:xfrm>
            <a:off x="3175000" y="3408363"/>
            <a:ext cx="50800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3175000" y="3295650"/>
            <a:ext cx="50800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>
            <a:off x="4941888" y="2774950"/>
            <a:ext cx="774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 flipH="1">
            <a:off x="4941888" y="3101975"/>
            <a:ext cx="765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H="1">
            <a:off x="4953000" y="3516313"/>
            <a:ext cx="754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3" name="Oval 19"/>
          <p:cNvSpPr>
            <a:spLocks noChangeArrowheads="1"/>
          </p:cNvSpPr>
          <p:nvPr/>
        </p:nvSpPr>
        <p:spPr bwMode="auto">
          <a:xfrm>
            <a:off x="5243513" y="3170238"/>
            <a:ext cx="47625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5243513" y="3408363"/>
            <a:ext cx="47625" cy="508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5" name="Oval 21"/>
          <p:cNvSpPr>
            <a:spLocks noChangeArrowheads="1"/>
          </p:cNvSpPr>
          <p:nvPr/>
        </p:nvSpPr>
        <p:spPr bwMode="auto">
          <a:xfrm>
            <a:off x="5243513" y="3295650"/>
            <a:ext cx="47625" cy="492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1916113" y="2951163"/>
            <a:ext cx="814387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inputs</a:t>
            </a: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5937250" y="2951163"/>
            <a:ext cx="1014413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outputs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3894138" y="2963863"/>
            <a:ext cx="10160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1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system</a:t>
            </a:r>
          </a:p>
        </p:txBody>
      </p:sp>
      <p:sp>
        <p:nvSpPr>
          <p:cNvPr id="4713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Combinational vs. sequential digital circuits</a:t>
            </a:r>
          </a:p>
        </p:txBody>
      </p:sp>
      <p:sp>
        <p:nvSpPr>
          <p:cNvPr id="47132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04200" cy="4530725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A simple model of a digital system is a unit with inputs and outputs: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Combinational means "memory-less"</a:t>
            </a:r>
          </a:p>
          <a:p>
            <a:pPr lvl="1"/>
            <a:r>
              <a:rPr lang="en-US" altLang="ko-KR">
                <a:ea typeface="굴림" charset="-127"/>
              </a:rPr>
              <a:t>a digital circuit is combinational if its output values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only depend on its input values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B633-DC3D-4C00-9708-D6EBB5032CCD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49161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4511675"/>
            <a:ext cx="6905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62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5829300"/>
            <a:ext cx="6905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63" name="Picture 1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4511675"/>
            <a:ext cx="7508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64" name="Picture 1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5829300"/>
            <a:ext cx="7508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65" name="Picture 13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3260725"/>
            <a:ext cx="43815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66" name="Picture 14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3260725"/>
            <a:ext cx="50165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3935413" y="3502025"/>
            <a:ext cx="2241550" cy="1454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4046538" y="4743450"/>
            <a:ext cx="2130425" cy="212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 flipV="1">
            <a:off x="4203700" y="4956175"/>
            <a:ext cx="1973263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6259513" y="4397375"/>
            <a:ext cx="26035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easy to implement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with CMOS transistors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(the switches we have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available and use most)</a:t>
            </a:r>
          </a:p>
        </p:txBody>
      </p:sp>
      <p:sp>
        <p:nvSpPr>
          <p:cNvPr id="4917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Combinational logic symbols</a:t>
            </a:r>
          </a:p>
        </p:txBody>
      </p:sp>
      <p:sp>
        <p:nvSpPr>
          <p:cNvPr id="49174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47838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Common combinational logic systems have standard symbols called logic gates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Buffer, NOT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AND, NAND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/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OR, NOR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2286000" y="3219450"/>
            <a:ext cx="28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ko-KR" sz="1400">
                <a:latin typeface="Tahoma" pitchFamily="34" charset="0"/>
                <a:ea typeface="굴림" charset="-127"/>
              </a:rPr>
              <a:t>Z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1489075" y="43942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ko-KR" sz="1400">
                <a:latin typeface="Tahoma" pitchFamily="34" charset="0"/>
                <a:ea typeface="굴림" charset="-127"/>
              </a:rPr>
              <a:t>A</a:t>
            </a: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1489075" y="4606925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ko-KR" sz="1400">
                <a:latin typeface="Tahoma" pitchFamily="34" charset="0"/>
                <a:ea typeface="굴림" charset="-127"/>
              </a:rPr>
              <a:t>B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2546350" y="4487863"/>
            <a:ext cx="28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ko-KR" sz="1400">
                <a:latin typeface="Tahoma" pitchFamily="34" charset="0"/>
                <a:ea typeface="굴림" charset="-127"/>
              </a:rPr>
              <a:t>Z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2508250" y="5797550"/>
            <a:ext cx="28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ko-KR" sz="1400">
                <a:latin typeface="Tahoma" pitchFamily="34" charset="0"/>
                <a:ea typeface="굴림" charset="-127"/>
              </a:rPr>
              <a:t>Z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1477963" y="3217863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ko-KR" sz="1400">
                <a:latin typeface="Tahoma" pitchFamily="34" charset="0"/>
                <a:ea typeface="굴림" charset="-127"/>
              </a:rPr>
              <a:t>A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1485900" y="570547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ko-KR" sz="1400">
                <a:latin typeface="Tahoma" pitchFamily="34" charset="0"/>
                <a:ea typeface="굴림" charset="-127"/>
              </a:rPr>
              <a:t>A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1485900" y="5918200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ko-KR" sz="1400">
                <a:latin typeface="Tahoma" pitchFamily="34" charset="0"/>
                <a:ea typeface="굴림" charset="-127"/>
              </a:rPr>
              <a:t>B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8ECA-0635-4FBD-A188-FB3BA848C189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12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logic</a:t>
            </a:r>
          </a:p>
        </p:txBody>
      </p:sp>
      <p:sp>
        <p:nvSpPr>
          <p:cNvPr id="512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4988" cy="44577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Sequential systems</a:t>
            </a:r>
          </a:p>
          <a:p>
            <a:pPr lvl="1"/>
            <a:r>
              <a:rPr lang="en-US" altLang="ko-KR" dirty="0">
                <a:ea typeface="굴림" charset="-127"/>
              </a:rPr>
              <a:t>exhibit behaviors (output values) that </a:t>
            </a:r>
            <a:r>
              <a:rPr lang="en-US" altLang="ko-KR" b="1" dirty="0">
                <a:ea typeface="굴림" charset="-127"/>
              </a:rPr>
              <a:t>depend not only 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on the current input values</a:t>
            </a:r>
            <a:r>
              <a:rPr lang="en-US" altLang="ko-KR" dirty="0">
                <a:ea typeface="굴림" charset="-127"/>
              </a:rPr>
              <a:t>, </a:t>
            </a: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but also on previous input values</a:t>
            </a:r>
          </a:p>
          <a:p>
            <a:r>
              <a:rPr lang="en-US" altLang="ko-KR" dirty="0">
                <a:ea typeface="굴림" charset="-127"/>
              </a:rPr>
              <a:t>In reality, all real circuits are sequential</a:t>
            </a:r>
          </a:p>
          <a:p>
            <a:pPr lvl="1"/>
            <a:r>
              <a:rPr lang="en-US" altLang="ko-KR" dirty="0">
                <a:ea typeface="굴림" charset="-127"/>
              </a:rPr>
              <a:t>because the outputs do not change instantaneously after an input change</a:t>
            </a:r>
          </a:p>
          <a:p>
            <a:pPr lvl="1"/>
            <a:r>
              <a:rPr lang="en-US" altLang="ko-KR" dirty="0">
                <a:ea typeface="굴림" charset="-127"/>
              </a:rPr>
              <a:t>why not, and why is it then sequential?</a:t>
            </a:r>
          </a:p>
          <a:p>
            <a:r>
              <a:rPr lang="en-US" altLang="ko-KR" dirty="0">
                <a:ea typeface="굴림" charset="-127"/>
              </a:rPr>
              <a:t>A fundamental abstraction of digital design is to reason (mostly) about steady-state behaviors</a:t>
            </a:r>
          </a:p>
          <a:p>
            <a:pPr lvl="1"/>
            <a:r>
              <a:rPr lang="en-US" altLang="ko-KR" dirty="0">
                <a:ea typeface="굴림" charset="-127"/>
              </a:rPr>
              <a:t>look at the outputs only after sufficient time has elapsed for the system to make its required changes and settle down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149A-AE77-4525-8E2A-FDC78212E18E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Course logistics and details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Assignments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7 to 8 assignments </a:t>
            </a:r>
            <a:r>
              <a:rPr lang="en-US" altLang="ko-KR" dirty="0">
                <a:ea typeface="굴림" charset="-127"/>
              </a:rPr>
              <a:t>in </a:t>
            </a:r>
            <a:r>
              <a:rPr lang="en-US" altLang="ko-KR" dirty="0" smtClean="0">
                <a:ea typeface="굴림" charset="-127"/>
              </a:rPr>
              <a:t>this semester</a:t>
            </a:r>
          </a:p>
          <a:p>
            <a:pPr lvl="1"/>
            <a:r>
              <a:rPr lang="en-US" altLang="ko-KR" dirty="0" smtClean="0">
                <a:ea typeface="굴림" charset="-127"/>
              </a:rPr>
              <a:t>Summary: each team is required to submit the summary of what you’ve learned in the last week and to present it once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Test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 smtClean="0">
                <a:ea typeface="굴림" charset="-127"/>
              </a:rPr>
              <a:t>Quiz – 3 quizzes in the class with one week notice</a:t>
            </a:r>
          </a:p>
          <a:p>
            <a:pPr lvl="1"/>
            <a:r>
              <a:rPr lang="en-US" altLang="ko-KR" dirty="0" smtClean="0">
                <a:ea typeface="굴림" charset="-127"/>
              </a:rPr>
              <a:t>Midterm Exam – as per YU course catalog</a:t>
            </a:r>
          </a:p>
          <a:p>
            <a:pPr lvl="1"/>
            <a:r>
              <a:rPr lang="en-US" altLang="ko-KR" dirty="0" smtClean="0">
                <a:ea typeface="굴림" charset="-127"/>
              </a:rPr>
              <a:t>Final </a:t>
            </a:r>
            <a:r>
              <a:rPr lang="en-US" altLang="ko-KR" dirty="0">
                <a:ea typeface="굴림" charset="-127"/>
              </a:rPr>
              <a:t>Exam - as per </a:t>
            </a:r>
            <a:r>
              <a:rPr lang="en-US" altLang="ko-KR" dirty="0" smtClean="0">
                <a:ea typeface="굴림" charset="-127"/>
              </a:rPr>
              <a:t>YU </a:t>
            </a:r>
            <a:r>
              <a:rPr lang="en-US" altLang="ko-KR" dirty="0">
                <a:ea typeface="굴림" charset="-127"/>
              </a:rPr>
              <a:t>course catalog</a:t>
            </a:r>
          </a:p>
          <a:p>
            <a:r>
              <a:rPr lang="en-US" altLang="ko-KR" dirty="0">
                <a:ea typeface="굴림" charset="-127"/>
              </a:rPr>
              <a:t>Course Project</a:t>
            </a:r>
          </a:p>
          <a:p>
            <a:pPr lvl="1"/>
            <a:r>
              <a:rPr lang="en-US" altLang="ko-KR" dirty="0" smtClean="0">
                <a:ea typeface="굴림" charset="-127"/>
              </a:rPr>
              <a:t>No in this class</a:t>
            </a:r>
          </a:p>
          <a:p>
            <a:pPr lvl="1"/>
            <a:r>
              <a:rPr lang="en-US" altLang="ko-KR" dirty="0" smtClean="0">
                <a:ea typeface="굴림" charset="-127"/>
              </a:rPr>
              <a:t>Yes, there will be project assignments through logic design lab </a:t>
            </a: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9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15B3-FB39-459C-B2F1-07210435186D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325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Synchronous sequential digital systems</a:t>
            </a:r>
          </a:p>
        </p:txBody>
      </p:sp>
      <p:sp>
        <p:nvSpPr>
          <p:cNvPr id="5326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4238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Outputs of a combinational circuit depend only on current inputs</a:t>
            </a:r>
          </a:p>
          <a:p>
            <a:pPr lvl="1"/>
            <a:r>
              <a:rPr lang="en-US" altLang="ko-KR" dirty="0">
                <a:ea typeface="굴림" charset="-127"/>
              </a:rPr>
              <a:t>after sufficient time has elapsed</a:t>
            </a:r>
          </a:p>
          <a:p>
            <a:r>
              <a:rPr lang="en-US" altLang="ko-KR" b="1" dirty="0">
                <a:ea typeface="굴림" charset="-127"/>
              </a:rPr>
              <a:t>Sequential circuits have memory</a:t>
            </a:r>
          </a:p>
          <a:p>
            <a:pPr lvl="1"/>
            <a:r>
              <a:rPr lang="en-US" altLang="ko-KR" dirty="0">
                <a:ea typeface="굴림" charset="-127"/>
              </a:rPr>
              <a:t>even after waiting for the transient activity to finish</a:t>
            </a:r>
          </a:p>
          <a:p>
            <a:r>
              <a:rPr lang="en-US" altLang="ko-KR" dirty="0">
                <a:ea typeface="굴림" charset="-127"/>
              </a:rPr>
              <a:t>The steady-state abstraction is so useful that most designers use a form of  it when constructing sequential circuits:</a:t>
            </a:r>
          </a:p>
          <a:p>
            <a:pPr lvl="1"/>
            <a:r>
              <a:rPr lang="en-US" altLang="ko-KR" dirty="0">
                <a:ea typeface="굴림" charset="-127"/>
              </a:rPr>
              <a:t>the memory of a system is represented as its state</a:t>
            </a:r>
          </a:p>
          <a:p>
            <a:pPr lvl="1"/>
            <a:r>
              <a:rPr lang="en-US" altLang="ko-KR" dirty="0">
                <a:ea typeface="굴림" charset="-127"/>
              </a:rPr>
              <a:t>changes in system state are only allowed to occur at specific times controlled by an external periodic clock</a:t>
            </a:r>
          </a:p>
          <a:p>
            <a:pPr lvl="1"/>
            <a:r>
              <a:rPr lang="en-US" altLang="ko-KR" dirty="0">
                <a:ea typeface="굴림" charset="-127"/>
              </a:rPr>
              <a:t>the clock period is the time that elapses between state </a:t>
            </a:r>
            <a:r>
              <a:rPr lang="en-US" altLang="ko-KR" dirty="0" smtClean="0">
                <a:ea typeface="굴림" charset="-127"/>
              </a:rPr>
              <a:t>changes. </a:t>
            </a:r>
            <a:r>
              <a:rPr lang="en-US" altLang="ko-KR" dirty="0">
                <a:ea typeface="굴림" charset="-127"/>
              </a:rPr>
              <a:t>it must be sufficiently long so that the system reaches a steady-state before the next state change at the end of the period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C047-5AE3-46A6-A5A8-82EFC2C9666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6207125" y="2797175"/>
            <a:ext cx="901700" cy="901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5754688" y="3016250"/>
            <a:ext cx="4397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5754688" y="3467100"/>
            <a:ext cx="4397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7108825" y="3241675"/>
            <a:ext cx="4381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5486400" y="3373438"/>
            <a:ext cx="55245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B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5486400" y="2908300"/>
            <a:ext cx="552450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A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7642225" y="3124200"/>
            <a:ext cx="550863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C</a:t>
            </a: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V="1">
            <a:off x="6651625" y="3686175"/>
            <a:ext cx="0" cy="465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765925" y="3983038"/>
            <a:ext cx="665163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 b="1">
                <a:solidFill>
                  <a:srgbClr val="000000"/>
                </a:solidFill>
                <a:ea typeface="굴림" charset="-127"/>
              </a:rPr>
              <a:t>Clock</a:t>
            </a:r>
          </a:p>
        </p:txBody>
      </p:sp>
      <p:sp>
        <p:nvSpPr>
          <p:cNvPr id="55316" name="Rectangle 20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4200" cy="8382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Example of combinational and sequential logic</a:t>
            </a:r>
          </a:p>
        </p:txBody>
      </p:sp>
      <p:sp>
        <p:nvSpPr>
          <p:cNvPr id="55317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Combinational:</a:t>
            </a:r>
          </a:p>
          <a:p>
            <a:pPr lvl="1"/>
            <a:r>
              <a:rPr lang="en-US" altLang="ko-KR">
                <a:ea typeface="굴림" charset="-127"/>
              </a:rPr>
              <a:t>input A, B</a:t>
            </a:r>
          </a:p>
          <a:p>
            <a:pPr lvl="1"/>
            <a:r>
              <a:rPr lang="en-US" altLang="ko-KR">
                <a:ea typeface="굴림" charset="-127"/>
              </a:rPr>
              <a:t>wait for clock edge</a:t>
            </a:r>
          </a:p>
          <a:p>
            <a:pPr lvl="1"/>
            <a:r>
              <a:rPr lang="en-US" altLang="ko-KR">
                <a:ea typeface="굴림" charset="-127"/>
              </a:rPr>
              <a:t>observe C</a:t>
            </a:r>
          </a:p>
          <a:p>
            <a:pPr lvl="1"/>
            <a:r>
              <a:rPr lang="en-US" altLang="ko-KR">
                <a:ea typeface="굴림" charset="-127"/>
              </a:rPr>
              <a:t>wait for another clock edge</a:t>
            </a:r>
          </a:p>
          <a:p>
            <a:pPr lvl="1"/>
            <a:r>
              <a:rPr lang="en-US" altLang="ko-KR">
                <a:ea typeface="굴림" charset="-127"/>
              </a:rPr>
              <a:t>observe C again: will stay the same</a:t>
            </a:r>
          </a:p>
          <a:p>
            <a:r>
              <a:rPr lang="en-US" altLang="ko-KR">
                <a:ea typeface="굴림" charset="-127"/>
              </a:rPr>
              <a:t>Sequential:</a:t>
            </a:r>
          </a:p>
          <a:p>
            <a:pPr lvl="1"/>
            <a:r>
              <a:rPr lang="en-US" altLang="ko-KR">
                <a:ea typeface="굴림" charset="-127"/>
              </a:rPr>
              <a:t>input A, B</a:t>
            </a:r>
          </a:p>
          <a:p>
            <a:pPr lvl="1"/>
            <a:r>
              <a:rPr lang="en-US" altLang="ko-KR">
                <a:ea typeface="굴림" charset="-127"/>
              </a:rPr>
              <a:t>wait for clock edge</a:t>
            </a:r>
          </a:p>
          <a:p>
            <a:pPr lvl="1"/>
            <a:r>
              <a:rPr lang="en-US" altLang="ko-KR">
                <a:ea typeface="굴림" charset="-127"/>
              </a:rPr>
              <a:t>observe C</a:t>
            </a:r>
          </a:p>
          <a:p>
            <a:pPr lvl="1"/>
            <a:r>
              <a:rPr lang="en-US" altLang="ko-KR">
                <a:ea typeface="굴림" charset="-127"/>
              </a:rPr>
              <a:t>wait for another clock edge</a:t>
            </a:r>
          </a:p>
          <a:p>
            <a:pPr lvl="1"/>
            <a:r>
              <a:rPr lang="en-US" altLang="ko-KR">
                <a:ea typeface="굴림" charset="-127"/>
              </a:rPr>
              <a:t>observe C again: may be different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60AE-BD35-4F3E-8ED1-06CA79AFD60F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7355" name="Rectangle 10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Abstractions</a:t>
            </a:r>
          </a:p>
        </p:txBody>
      </p:sp>
      <p:sp>
        <p:nvSpPr>
          <p:cNvPr id="57356" name="Rectangle 10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Some we've seen already</a:t>
            </a:r>
          </a:p>
          <a:p>
            <a:pPr lvl="1"/>
            <a:r>
              <a:rPr lang="en-US" altLang="ko-KR">
                <a:ea typeface="굴림" charset="-127"/>
              </a:rPr>
              <a:t>digital interpretation of analog values</a:t>
            </a:r>
          </a:p>
          <a:p>
            <a:pPr lvl="1"/>
            <a:r>
              <a:rPr lang="en-US" altLang="ko-KR">
                <a:ea typeface="굴림" charset="-127"/>
              </a:rPr>
              <a:t>transistors as switches</a:t>
            </a:r>
          </a:p>
          <a:p>
            <a:pPr lvl="1"/>
            <a:r>
              <a:rPr lang="en-US" altLang="ko-KR">
                <a:ea typeface="굴림" charset="-127"/>
              </a:rPr>
              <a:t>switches as logic gates</a:t>
            </a:r>
          </a:p>
          <a:p>
            <a:pPr lvl="1"/>
            <a:r>
              <a:rPr lang="en-US" altLang="ko-KR">
                <a:ea typeface="굴림" charset="-127"/>
              </a:rPr>
              <a:t>use of a clock to realize a synchronous sequential circuit</a:t>
            </a:r>
          </a:p>
          <a:p>
            <a:r>
              <a:rPr lang="en-US" altLang="ko-KR">
                <a:ea typeface="굴림" charset="-127"/>
              </a:rPr>
              <a:t>Some others we will see</a:t>
            </a:r>
          </a:p>
          <a:p>
            <a:pPr lvl="1"/>
            <a:r>
              <a:rPr lang="en-US" altLang="ko-KR">
                <a:ea typeface="굴림" charset="-127"/>
              </a:rPr>
              <a:t>truth tables and Boolean algebra to represent combinational logic</a:t>
            </a:r>
          </a:p>
          <a:p>
            <a:pPr lvl="1"/>
            <a:r>
              <a:rPr lang="en-US" altLang="ko-KR">
                <a:ea typeface="굴림" charset="-127"/>
              </a:rPr>
              <a:t>encoding of signals with more than two logical values into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binary form</a:t>
            </a:r>
          </a:p>
          <a:p>
            <a:pPr lvl="1"/>
            <a:r>
              <a:rPr lang="en-US" altLang="ko-KR">
                <a:ea typeface="굴림" charset="-127"/>
              </a:rPr>
              <a:t>state diagrams to represent sequential logic</a:t>
            </a:r>
          </a:p>
          <a:p>
            <a:pPr lvl="1"/>
            <a:r>
              <a:rPr lang="en-US" altLang="ko-KR">
                <a:ea typeface="굴림" charset="-127"/>
              </a:rPr>
              <a:t>hardware description languages to represent digital logic</a:t>
            </a:r>
          </a:p>
          <a:p>
            <a:pPr lvl="1"/>
            <a:r>
              <a:rPr lang="en-US" altLang="ko-KR">
                <a:ea typeface="굴림" charset="-127"/>
              </a:rPr>
              <a:t>waveforms to represent temporal behavior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09BF-CA14-47D6-91C8-F726F047AF3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940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 example</a:t>
            </a:r>
          </a:p>
        </p:txBody>
      </p:sp>
      <p:sp>
        <p:nvSpPr>
          <p:cNvPr id="59404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Calendar subsystem: number of days in a month (to control watch display)</a:t>
            </a:r>
          </a:p>
          <a:p>
            <a:pPr lvl="1"/>
            <a:r>
              <a:rPr lang="en-US" altLang="ko-KR">
                <a:ea typeface="굴림" charset="-127"/>
              </a:rPr>
              <a:t>used in controlling the display of a wrist-watch LCD screen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inputs: month, leap year flag</a:t>
            </a:r>
          </a:p>
          <a:p>
            <a:pPr lvl="1"/>
            <a:r>
              <a:rPr lang="en-US" altLang="ko-KR">
                <a:ea typeface="굴림" charset="-127"/>
              </a:rPr>
              <a:t>outputs: number of days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588B-A76E-499E-BC53-80FA72665BF8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14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Implementation in software</a:t>
            </a:r>
            <a:endParaRPr lang="en-US" altLang="ko-KR" i="1">
              <a:ea typeface="굴림" charset="-127"/>
            </a:endParaRPr>
          </a:p>
        </p:txBody>
      </p:sp>
      <p:sp>
        <p:nvSpPr>
          <p:cNvPr id="614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굴림" charset="-127"/>
              </a:rPr>
              <a:t>integer number_of_days ( month, leap_year_flag) {</a:t>
            </a:r>
          </a:p>
          <a:p>
            <a:pPr lvl="1"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굴림" charset="-127"/>
              </a:rPr>
              <a:t>switch (month) {</a:t>
            </a:r>
          </a:p>
          <a:p>
            <a:pPr lvl="2"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굴림" charset="-127"/>
              </a:rPr>
              <a:t>case 1: return (31);</a:t>
            </a:r>
          </a:p>
          <a:p>
            <a:pPr lvl="2"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굴림" charset="-127"/>
              </a:rPr>
              <a:t>case 2: if (leap_year_flag == 1) then return (29)</a:t>
            </a:r>
            <a:br>
              <a:rPr lang="en-US" altLang="ko-KR" b="1">
                <a:latin typeface="Courier New" pitchFamily="49" charset="0"/>
                <a:ea typeface="굴림" charset="-127"/>
              </a:rPr>
            </a:br>
            <a:r>
              <a:rPr lang="en-US" altLang="ko-KR" b="1">
                <a:latin typeface="Courier New" pitchFamily="49" charset="0"/>
                <a:ea typeface="굴림" charset="-127"/>
              </a:rPr>
              <a:t>                               else return (28);</a:t>
            </a:r>
          </a:p>
          <a:p>
            <a:pPr lvl="2"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굴림" charset="-127"/>
              </a:rPr>
              <a:t>case 3: return (31);</a:t>
            </a:r>
          </a:p>
          <a:p>
            <a:pPr lvl="2"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굴림" charset="-127"/>
              </a:rPr>
              <a:t>...</a:t>
            </a:r>
          </a:p>
          <a:p>
            <a:pPr lvl="2"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굴림" charset="-127"/>
              </a:rPr>
              <a:t>case 12: return (31);</a:t>
            </a:r>
          </a:p>
          <a:p>
            <a:pPr lvl="2"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굴림" charset="-127"/>
              </a:rPr>
              <a:t>default: return (0);</a:t>
            </a:r>
          </a:p>
          <a:p>
            <a:pPr lvl="1"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굴림" charset="-127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굴림" charset="-127"/>
              </a:rPr>
              <a:t>}</a:t>
            </a:r>
            <a:endParaRPr lang="en-US" altLang="ko-KR">
              <a:latin typeface="Courier New" pitchFamily="49" charset="0"/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341D-D1D5-42AD-A2DF-D5613A6EDAA6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862263" y="4711700"/>
            <a:ext cx="1463675" cy="901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3081338" y="42592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4095750" y="4279900"/>
            <a:ext cx="0" cy="419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3532188" y="42592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3306763" y="42592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3757613" y="42592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3395663" y="56134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3779838" y="56134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4151313" y="56134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3983038" y="3965575"/>
            <a:ext cx="8509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leap</a:t>
            </a: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2894013" y="3952875"/>
            <a:ext cx="105092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month</a:t>
            </a: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2676525" y="5997575"/>
            <a:ext cx="6746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d28</a:t>
            </a:r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3060700" y="5997575"/>
            <a:ext cx="676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d29</a:t>
            </a: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3440113" y="5997575"/>
            <a:ext cx="6778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d30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3813175" y="5997575"/>
            <a:ext cx="676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d31</a:t>
            </a:r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3025775" y="56134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5348288" y="2105025"/>
            <a:ext cx="3262312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74320" rIns="19050" bIns="26988"/>
          <a:lstStyle/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914400" algn="l"/>
                <a:tab pos="1600200" algn="l"/>
                <a:tab pos="2057400" algn="l"/>
                <a:tab pos="2514600" algn="l"/>
                <a:tab pos="29718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month	leap	d28	d29	d30	d31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0000	–	–	–	–	–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0001	–	0	0	0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0010	0	1	0	0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0010	1	0	1	0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0011	–	0	0	0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0100	–	0	0	1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0101	–	0	0	0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0110	–	0	0	1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0111	–	0	0	0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1000	–	0	0	0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1001	–	0	0	1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1010	–	0	0	0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1011	–	0	0	1	0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1100	–	0	0	0	1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1101	–	–	–	–	–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111–	–	–	–	–	–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endParaRPr lang="en-US" altLang="ko-KR" sz="1600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5126038" y="2581275"/>
            <a:ext cx="359568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6775450" y="2362200"/>
            <a:ext cx="6350" cy="3800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74320" anchor="ctr"/>
          <a:lstStyle/>
          <a:p>
            <a:endParaRPr lang="ko-KR" altLang="en-US"/>
          </a:p>
        </p:txBody>
      </p:sp>
      <p:sp>
        <p:nvSpPr>
          <p:cNvPr id="63519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Implementation as a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combinational digital system</a:t>
            </a:r>
          </a:p>
        </p:txBody>
      </p:sp>
      <p:sp>
        <p:nvSpPr>
          <p:cNvPr id="63520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Encoding:</a:t>
            </a:r>
          </a:p>
          <a:p>
            <a:pPr lvl="1"/>
            <a:r>
              <a:rPr lang="en-US" altLang="ko-KR">
                <a:ea typeface="굴림" charset="-127"/>
              </a:rPr>
              <a:t>how many bits for each input/output?</a:t>
            </a:r>
          </a:p>
          <a:p>
            <a:pPr lvl="1"/>
            <a:r>
              <a:rPr lang="en-US" altLang="ko-KR">
                <a:ea typeface="굴림" charset="-127"/>
              </a:rPr>
              <a:t>binary number for month</a:t>
            </a:r>
          </a:p>
          <a:p>
            <a:pPr lvl="1"/>
            <a:r>
              <a:rPr lang="en-US" altLang="ko-KR">
                <a:ea typeface="굴림" charset="-127"/>
              </a:rPr>
              <a:t>four wires for 28, 29, 30, and 31</a:t>
            </a:r>
          </a:p>
          <a:p>
            <a:r>
              <a:rPr lang="en-US" altLang="ko-KR">
                <a:ea typeface="굴림" charset="-127"/>
              </a:rPr>
              <a:t>Behavior:</a:t>
            </a:r>
          </a:p>
          <a:p>
            <a:pPr lvl="1"/>
            <a:r>
              <a:rPr lang="en-US" altLang="ko-KR">
                <a:ea typeface="굴림" charset="-127"/>
              </a:rPr>
              <a:t>combinational</a:t>
            </a:r>
          </a:p>
          <a:p>
            <a:pPr lvl="1"/>
            <a:r>
              <a:rPr lang="en-US" altLang="ko-KR">
                <a:ea typeface="굴림" charset="-127"/>
              </a:rPr>
              <a:t>truth table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specification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656D-29EC-47CE-8BBB-086C530B0FD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4056063" y="3738563"/>
            <a:ext cx="180975" cy="993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 flipH="1">
            <a:off x="2838450" y="3716338"/>
            <a:ext cx="560388" cy="1136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V="1">
            <a:off x="5160963" y="2525713"/>
            <a:ext cx="1274762" cy="954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2390775" y="4884738"/>
            <a:ext cx="8255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symbol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for </a:t>
            </a: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and</a:t>
            </a:r>
            <a:endParaRPr lang="en-US" altLang="ko-KR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3797300" y="4783138"/>
            <a:ext cx="8763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symbol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for </a:t>
            </a: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or</a:t>
            </a:r>
            <a:endParaRPr lang="en-US" altLang="ko-KR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6472238" y="2057400"/>
            <a:ext cx="7747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symbol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for </a:t>
            </a:r>
            <a:r>
              <a:rPr lang="en-US" altLang="ko-KR" u="sng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not</a:t>
            </a:r>
            <a:endParaRPr lang="en-US" altLang="ko-KR">
              <a:solidFill>
                <a:srgbClr val="000000"/>
              </a:solidFill>
              <a:latin typeface="Tahoma" pitchFamily="34" charset="0"/>
              <a:ea typeface="굴림" charset="-127"/>
            </a:endParaRPr>
          </a:p>
        </p:txBody>
      </p:sp>
      <p:sp>
        <p:nvSpPr>
          <p:cNvPr id="6555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Combinational example (cont’d)</a:t>
            </a:r>
          </a:p>
        </p:txBody>
      </p:sp>
      <p:sp>
        <p:nvSpPr>
          <p:cNvPr id="6555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62463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Truth-table to logic to switches to gates</a:t>
            </a:r>
          </a:p>
          <a:p>
            <a:pPr lvl="1"/>
            <a:r>
              <a:rPr lang="en-US" altLang="ko-KR" dirty="0">
                <a:ea typeface="굴림" charset="-127"/>
              </a:rPr>
              <a:t>d28 = 1 when month=0010 and leap=0</a:t>
            </a:r>
          </a:p>
          <a:p>
            <a:pPr lvl="1"/>
            <a:r>
              <a:rPr lang="en-US" altLang="ko-KR" dirty="0">
                <a:ea typeface="굴림" charset="-127"/>
              </a:rPr>
              <a:t>d28 = m8'•m4'•m2•m1'•leap'</a:t>
            </a:r>
            <a:br>
              <a:rPr lang="en-US" altLang="ko-KR" dirty="0">
                <a:ea typeface="굴림" charset="-127"/>
              </a:rPr>
            </a:b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d31 = 1 when month=0001 or month=0011 or ... month=1100</a:t>
            </a:r>
          </a:p>
          <a:p>
            <a:pPr lvl="1"/>
            <a:r>
              <a:rPr lang="en-US" altLang="ko-KR" dirty="0">
                <a:ea typeface="굴림" charset="-127"/>
              </a:rPr>
              <a:t>d31 = (m8'•m4'•m2'•m1) + (m8'•m4'•m2•m1) + ... (m8•m4•m2'•m1')</a:t>
            </a:r>
          </a:p>
          <a:p>
            <a:pPr lvl="1"/>
            <a:r>
              <a:rPr lang="en-US" altLang="ko-KR" dirty="0">
                <a:ea typeface="굴림" charset="-127"/>
              </a:rPr>
              <a:t>d31 = can we simplify more?</a:t>
            </a:r>
          </a:p>
        </p:txBody>
      </p: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4800600" y="3752850"/>
            <a:ext cx="4017963" cy="2728913"/>
            <a:chOff x="1872" y="2045"/>
            <a:chExt cx="2531" cy="1719"/>
          </a:xfrm>
        </p:grpSpPr>
        <p:sp>
          <p:nvSpPr>
            <p:cNvPr id="65560" name="Rectangle 24"/>
            <p:cNvSpPr>
              <a:spLocks noChangeArrowheads="1"/>
            </p:cNvSpPr>
            <p:nvPr/>
          </p:nvSpPr>
          <p:spPr bwMode="auto">
            <a:xfrm>
              <a:off x="2012" y="2045"/>
              <a:ext cx="2391" cy="1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74320" rIns="19050" bIns="26988"/>
            <a:lstStyle/>
            <a:p>
              <a:pPr eaLnBrk="0" hangingPunct="0">
                <a:lnSpc>
                  <a:spcPts val="1700"/>
                </a:lnSpc>
                <a:spcBef>
                  <a:spcPts val="2000"/>
                </a:spcBef>
                <a:tabLst>
                  <a:tab pos="914400" algn="l"/>
                  <a:tab pos="1600200" algn="l"/>
                  <a:tab pos="2057400" algn="l"/>
                  <a:tab pos="2514600" algn="l"/>
                  <a:tab pos="2971800" algn="l"/>
                </a:tabLst>
              </a:pPr>
              <a:r>
                <a:rPr lang="en-US" altLang="ko-KR" sz="1600" dirty="0" smtClean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month</a:t>
              </a: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	leap	d28	d29	d30	d31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0001	–	0	0	0	1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0010	0	1	0	0	0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0010	1	0	1	0	0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0011	–	0	0	0	1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0100	–	0	0	1	0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...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1100	–	0	0	0	1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1101	–	–	–	–	–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111–	–	–	–	–	–</a:t>
              </a:r>
              <a:b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0000	–	–	–	–	–</a:t>
              </a:r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>
              <a:off x="1872" y="2345"/>
              <a:ext cx="22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65562" name="Line 26"/>
            <p:cNvSpPr>
              <a:spLocks noChangeShapeType="1"/>
            </p:cNvSpPr>
            <p:nvPr/>
          </p:nvSpPr>
          <p:spPr bwMode="auto">
            <a:xfrm>
              <a:off x="2911" y="2207"/>
              <a:ext cx="0" cy="15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</p:grpSp>
      <p:cxnSp>
        <p:nvCxnSpPr>
          <p:cNvPr id="3" name="직선 화살표 연결선 2"/>
          <p:cNvCxnSpPr/>
          <p:nvPr/>
        </p:nvCxnSpPr>
        <p:spPr bwMode="auto">
          <a:xfrm flipV="1">
            <a:off x="4911725" y="6331527"/>
            <a:ext cx="111125" cy="2056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16582" y="648392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18372" y="64700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2457" y="648391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94247" y="64700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 flipV="1">
            <a:off x="5160963" y="6331527"/>
            <a:ext cx="14287" cy="2056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 bwMode="auto">
          <a:xfrm flipH="1" flipV="1">
            <a:off x="5292457" y="6331527"/>
            <a:ext cx="228883" cy="19179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 bwMode="auto">
          <a:xfrm flipH="1" flipV="1">
            <a:off x="5423639" y="6331527"/>
            <a:ext cx="388505" cy="19179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4A3-6E4E-4306-BB54-9D06869012D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Combinational example (cont’d)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d28 = m8'•m4'•m2•m1'•leap’</a:t>
            </a:r>
          </a:p>
          <a:p>
            <a:r>
              <a:rPr lang="en-US" altLang="ko-KR" dirty="0">
                <a:ea typeface="굴림" charset="-127"/>
              </a:rPr>
              <a:t>d29 = m8'•m4'•m2•m1'•leap</a:t>
            </a:r>
          </a:p>
          <a:p>
            <a:r>
              <a:rPr lang="en-US" altLang="ko-KR" dirty="0">
                <a:ea typeface="굴림" charset="-127"/>
              </a:rPr>
              <a:t>d30 = (m8'•m4•m2'•m1') + (m8'•m4•m2•m1') +    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          (m8•m4'•m2'•m1) + (m8•m4'•m2•m1)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       = (m8'•m4•m1') + (m8•m4'•m1)</a:t>
            </a:r>
          </a:p>
          <a:p>
            <a:r>
              <a:rPr lang="en-US" altLang="ko-KR" dirty="0">
                <a:ea typeface="굴림" charset="-127"/>
              </a:rPr>
              <a:t>d31 = (m8'•m4'•m2'•m1) + (m8'•m4'•m2•m1) +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          (m8'•m4•m2'•m1) + (m8'•m4•m2•m1) +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          (m8•m4'•m2'•m1') + (m8•m4'•m2•m1') +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          (m8•m4•m2'•m1')</a:t>
            </a:r>
          </a:p>
          <a:p>
            <a:endParaRPr lang="en-US" altLang="ko-KR" dirty="0">
              <a:ea typeface="굴림" charset="-127"/>
            </a:endParaRP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5" t="70708" b="1010"/>
          <a:stretch>
            <a:fillRect/>
          </a:stretch>
        </p:blipFill>
        <p:spPr bwMode="auto">
          <a:xfrm>
            <a:off x="1430338" y="4927600"/>
            <a:ext cx="5995987" cy="157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4017-73D4-42A2-95F0-4E5A9E0F8F25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Activity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How much can we simplify d31?</a:t>
            </a: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What if we started the months with 0 instead of 1?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(i.e., January is 0000 and December is 1011)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073150" y="2232025"/>
            <a:ext cx="7234238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d31 is true if:	month is 7 or less and odd (1, 3, 5, 7), or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		month is 8 or more and even (8, 10, 12, and includes 14)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060450" y="2997200"/>
            <a:ext cx="7234238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d31 is true if:	m8 is 0 and m1 is 1, or m8 is 1 and m1 is 0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		d31 = m8’m1 + m8m1’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1068388" y="4772025"/>
            <a:ext cx="7234237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More complex expression (0, 2, 4, 6, 7, 9, 11):</a:t>
            </a:r>
          </a:p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d31 = m8’m4’m2’m1’ + m8’m4’m2m1’ + m8’m4m2’m1’ + m8’m4m2m1’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		+ m8’m4m2m1 + m8m4’m2’m1 + m8m4’m2m1</a:t>
            </a:r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995363" y="5741988"/>
            <a:ext cx="607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d31 = m8’m1’ + m8’m4m2 + m8m1  (includes 13 and 15)</a:t>
            </a: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003300" y="6072188"/>
            <a:ext cx="284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d31 = (d28 + d29 + d30)’</a:t>
            </a:r>
          </a:p>
        </p:txBody>
      </p:sp>
      <p:grpSp>
        <p:nvGrpSpPr>
          <p:cNvPr id="108557" name="Group 13"/>
          <p:cNvGrpSpPr>
            <a:grpSpLocks/>
          </p:cNvGrpSpPr>
          <p:nvPr/>
        </p:nvGrpSpPr>
        <p:grpSpPr bwMode="auto">
          <a:xfrm>
            <a:off x="684213" y="2165350"/>
            <a:ext cx="8113712" cy="4257675"/>
            <a:chOff x="558" y="1295"/>
            <a:chExt cx="5111" cy="2682"/>
          </a:xfrm>
        </p:grpSpPr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559" y="1295"/>
              <a:ext cx="5110" cy="1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52" name="Rectangle 8"/>
            <p:cNvSpPr>
              <a:spLocks noChangeArrowheads="1"/>
            </p:cNvSpPr>
            <p:nvPr/>
          </p:nvSpPr>
          <p:spPr bwMode="auto">
            <a:xfrm>
              <a:off x="558" y="2950"/>
              <a:ext cx="5110" cy="1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utoUpdateAnimBg="0"/>
      <p:bldP spid="108549" grpId="0" autoUpdateAnimBg="0"/>
      <p:bldP spid="108550" grpId="0" autoUpdateAnimBg="0"/>
      <p:bldP spid="108554" grpId="0" autoUpdateAnimBg="0"/>
      <p:bldP spid="10855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F383-CD74-40CC-B226-DB3F87A0DF72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Combinational example (cont’d)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d28 = m8'•m4'•m2•m1'•leap’</a:t>
            </a:r>
          </a:p>
          <a:p>
            <a:r>
              <a:rPr lang="en-US" altLang="ko-KR">
                <a:ea typeface="굴림" charset="-127"/>
              </a:rPr>
              <a:t>d29 = m8'•m4'•m2•m1'•leap</a:t>
            </a:r>
          </a:p>
          <a:p>
            <a:r>
              <a:rPr lang="en-US" altLang="ko-KR">
                <a:ea typeface="굴림" charset="-127"/>
              </a:rPr>
              <a:t>d30 = (m8'•m4•m2'•m1') + (m8'•m4•m2•m1') +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  (m8•m4'•m2'•m1) + (m8•m4'•m2•m1)</a:t>
            </a:r>
          </a:p>
          <a:p>
            <a:r>
              <a:rPr lang="en-US" altLang="ko-KR">
                <a:ea typeface="굴림" charset="-127"/>
              </a:rPr>
              <a:t>d31 = (m8'•m4'•m2'•m1) + (m8'•m4'•m2•m1) +     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  (m8'•m4•m2'•m1) + (m8'•m4•m2•m1) +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  (m8•m4'•m2'•m4') + (m8•m4'•m2•m1') +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          (m8•m4•m2'•m1')</a:t>
            </a:r>
          </a:p>
          <a:p>
            <a:endParaRPr lang="en-US" altLang="ko-KR">
              <a:ea typeface="굴림" charset="-127"/>
            </a:endParaRPr>
          </a:p>
        </p:txBody>
      </p:sp>
      <p:grpSp>
        <p:nvGrpSpPr>
          <p:cNvPr id="100361" name="Group 9"/>
          <p:cNvGrpSpPr>
            <a:grpSpLocks/>
          </p:cNvGrpSpPr>
          <p:nvPr/>
        </p:nvGrpSpPr>
        <p:grpSpPr bwMode="auto">
          <a:xfrm>
            <a:off x="1828800" y="4651375"/>
            <a:ext cx="5289550" cy="1622425"/>
            <a:chOff x="850" y="2569"/>
            <a:chExt cx="3944" cy="1210"/>
          </a:xfrm>
        </p:grpSpPr>
        <p:grpSp>
          <p:nvGrpSpPr>
            <p:cNvPr id="100357" name="Group 5"/>
            <p:cNvGrpSpPr>
              <a:grpSpLocks/>
            </p:cNvGrpSpPr>
            <p:nvPr/>
          </p:nvGrpSpPr>
          <p:grpSpPr bwMode="auto">
            <a:xfrm>
              <a:off x="850" y="2569"/>
              <a:ext cx="1112" cy="1210"/>
              <a:chOff x="1053" y="3018"/>
              <a:chExt cx="485" cy="528"/>
            </a:xfrm>
          </p:grpSpPr>
          <p:pic>
            <p:nvPicPr>
              <p:cNvPr id="100358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51" t="78700" r="46225" b="1570"/>
              <a:stretch>
                <a:fillRect/>
              </a:stretch>
            </p:blipFill>
            <p:spPr bwMode="auto">
              <a:xfrm>
                <a:off x="1053" y="3018"/>
                <a:ext cx="485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0359" name="Rectangle 7"/>
              <p:cNvSpPr>
                <a:spLocks noChangeArrowheads="1"/>
              </p:cNvSpPr>
              <p:nvPr/>
            </p:nvSpPr>
            <p:spPr bwMode="auto">
              <a:xfrm>
                <a:off x="1066" y="3473"/>
                <a:ext cx="192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pic>
          <p:nvPicPr>
            <p:cNvPr id="10036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74" t="51610" b="3409"/>
            <a:stretch>
              <a:fillRect/>
            </a:stretch>
          </p:blipFill>
          <p:spPr bwMode="auto">
            <a:xfrm>
              <a:off x="2885" y="2607"/>
              <a:ext cx="1909" cy="1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B738-DF69-422E-A317-6A07F548536D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CSI2111-02 Grading </a:t>
            </a:r>
            <a:r>
              <a:rPr lang="en-US" altLang="ko-KR" dirty="0">
                <a:ea typeface="굴림" charset="-127"/>
              </a:rPr>
              <a:t>Policy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Assignments - 20% </a:t>
            </a:r>
            <a:r>
              <a:rPr lang="en-US" altLang="ko-KR" dirty="0">
                <a:ea typeface="굴림" charset="-127"/>
              </a:rPr>
              <a:t>of the final </a:t>
            </a:r>
            <a:r>
              <a:rPr lang="en-US" altLang="ko-KR" dirty="0" smtClean="0">
                <a:ea typeface="굴림" charset="-127"/>
              </a:rPr>
              <a:t>grade</a:t>
            </a:r>
          </a:p>
          <a:p>
            <a:pPr lvl="1"/>
            <a:r>
              <a:rPr lang="en-US" altLang="ko-KR" dirty="0" smtClean="0">
                <a:ea typeface="굴림" charset="-127"/>
              </a:rPr>
              <a:t>Summary – 5% </a:t>
            </a:r>
          </a:p>
          <a:p>
            <a:r>
              <a:rPr lang="en-US" altLang="ko-KR" dirty="0" smtClean="0">
                <a:ea typeface="굴림" charset="-127"/>
              </a:rPr>
              <a:t>Quiz – 10% of the final grade</a:t>
            </a:r>
          </a:p>
          <a:p>
            <a:r>
              <a:rPr lang="en-US" altLang="ko-KR" dirty="0" smtClean="0">
                <a:ea typeface="굴림" charset="-127"/>
              </a:rPr>
              <a:t>Midterm Exam – 30% </a:t>
            </a:r>
            <a:r>
              <a:rPr lang="en-US" altLang="ko-KR" dirty="0">
                <a:ea typeface="굴림" charset="-127"/>
              </a:rPr>
              <a:t>of the final </a:t>
            </a:r>
            <a:r>
              <a:rPr lang="en-US" altLang="ko-KR" dirty="0" smtClean="0">
                <a:ea typeface="굴림" charset="-127"/>
              </a:rPr>
              <a:t>grade</a:t>
            </a: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Final </a:t>
            </a:r>
            <a:r>
              <a:rPr lang="en-US" altLang="ko-KR" dirty="0" smtClean="0">
                <a:ea typeface="굴림" charset="-127"/>
              </a:rPr>
              <a:t>Exam </a:t>
            </a:r>
            <a:r>
              <a:rPr lang="en-US" altLang="ko-KR" dirty="0">
                <a:ea typeface="굴림" charset="-127"/>
              </a:rPr>
              <a:t>- </a:t>
            </a:r>
            <a:r>
              <a:rPr lang="en-US" altLang="ko-KR" dirty="0" smtClean="0">
                <a:ea typeface="굴림" charset="-127"/>
              </a:rPr>
              <a:t>40% of </a:t>
            </a:r>
            <a:r>
              <a:rPr lang="en-US" altLang="ko-KR" dirty="0">
                <a:ea typeface="굴림" charset="-127"/>
              </a:rPr>
              <a:t>the final </a:t>
            </a:r>
            <a:r>
              <a:rPr lang="en-US" altLang="ko-KR" dirty="0" smtClean="0">
                <a:ea typeface="굴림" charset="-127"/>
              </a:rPr>
              <a:t>grade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Final assignment of grades will </a:t>
            </a:r>
            <a:r>
              <a:rPr lang="en-US" altLang="ko-KR" dirty="0" smtClean="0">
                <a:ea typeface="굴림" charset="-127"/>
              </a:rPr>
              <a:t>not be </a:t>
            </a:r>
            <a:r>
              <a:rPr lang="en-US" altLang="ko-KR" dirty="0">
                <a:ea typeface="굴림" charset="-127"/>
              </a:rPr>
              <a:t>based on a </a:t>
            </a:r>
            <a:r>
              <a:rPr lang="en-US" altLang="ko-KR" dirty="0" smtClean="0">
                <a:ea typeface="굴림" charset="-127"/>
              </a:rPr>
              <a:t>curve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F grade if you miss 7 classes during the semester</a:t>
            </a:r>
          </a:p>
          <a:p>
            <a:pPr lvl="1"/>
            <a:r>
              <a:rPr lang="en-US" altLang="ko-KR" dirty="0" smtClean="0">
                <a:ea typeface="굴림" charset="-127"/>
              </a:rPr>
              <a:t>3 late presence is considered one absence</a:t>
            </a: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4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C195-7EF2-426F-BDA8-CC06CA8464B5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675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Another example</a:t>
            </a:r>
          </a:p>
        </p:txBody>
      </p:sp>
      <p:sp>
        <p:nvSpPr>
          <p:cNvPr id="6759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Door combination lock:</a:t>
            </a:r>
          </a:p>
          <a:p>
            <a:pPr lvl="1"/>
            <a:r>
              <a:rPr lang="en-US" altLang="ko-KR">
                <a:ea typeface="굴림" charset="-127"/>
              </a:rPr>
              <a:t>punch in 3 values in sequence and the door opens; if there is an error the lock must be reset; once the door opens the lock must be reset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  <a:p>
            <a:pPr lvl="1"/>
            <a:r>
              <a:rPr lang="en-US" altLang="ko-KR">
                <a:ea typeface="굴림" charset="-127"/>
              </a:rPr>
              <a:t>inputs: sequence of input values, reset</a:t>
            </a:r>
          </a:p>
          <a:p>
            <a:pPr lvl="1"/>
            <a:r>
              <a:rPr lang="en-US" altLang="ko-KR">
                <a:ea typeface="굴림" charset="-127"/>
              </a:rPr>
              <a:t>outputs: door open/close</a:t>
            </a:r>
          </a:p>
          <a:p>
            <a:pPr lvl="1"/>
            <a:r>
              <a:rPr lang="en-US" altLang="ko-KR">
                <a:ea typeface="굴림" charset="-127"/>
              </a:rPr>
              <a:t>memory: must remember combination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		or always have it available as an input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6F15-6392-42BE-BF70-1F8F87664240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6964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Implementation in software</a:t>
            </a:r>
          </a:p>
        </p:txBody>
      </p:sp>
      <p:sp>
        <p:nvSpPr>
          <p:cNvPr id="6964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5029200"/>
          </a:xfrm>
        </p:spPr>
        <p:txBody>
          <a:bodyPr/>
          <a:lstStyle/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1600" b="1">
                <a:latin typeface="Courier New" pitchFamily="49" charset="0"/>
                <a:ea typeface="굴림" charset="-127"/>
              </a:rPr>
              <a:t>integer combination_lock ( ) {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1400" b="1">
                <a:latin typeface="Courier New" pitchFamily="49" charset="0"/>
                <a:ea typeface="굴림" charset="-127"/>
              </a:rPr>
              <a:t>integer v1, v2, v3;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1400" b="1">
                <a:latin typeface="Courier New" pitchFamily="49" charset="0"/>
                <a:ea typeface="굴림" charset="-127"/>
              </a:rPr>
              <a:t>integer error = 0;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1400" b="1">
                <a:latin typeface="Courier New" pitchFamily="49" charset="0"/>
                <a:ea typeface="굴림" charset="-127"/>
              </a:rPr>
              <a:t>static integer c[3] = 3, 4, 2;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endParaRPr lang="en-US" altLang="ko-KR" sz="1400" b="1">
              <a:latin typeface="Courier New" pitchFamily="49" charset="0"/>
              <a:ea typeface="굴림" charset="-127"/>
            </a:endParaRP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1400" b="1">
                <a:latin typeface="Courier New" pitchFamily="49" charset="0"/>
                <a:ea typeface="굴림" charset="-127"/>
              </a:rPr>
              <a:t>while (!new_value( ));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1400" b="1">
                <a:latin typeface="Courier New" pitchFamily="49" charset="0"/>
                <a:ea typeface="굴림" charset="-127"/>
              </a:rPr>
              <a:t>v1 = read_value( );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1400" b="1">
                <a:latin typeface="Courier New" pitchFamily="49" charset="0"/>
                <a:ea typeface="굴림" charset="-127"/>
              </a:rPr>
              <a:t>if (v1 != c[1]) then error = 1;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endParaRPr lang="en-US" altLang="ko-KR" sz="1400" b="1">
              <a:latin typeface="Courier New" pitchFamily="49" charset="0"/>
              <a:ea typeface="굴림" charset="-127"/>
            </a:endParaRP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1400" b="1">
                <a:latin typeface="Courier New" pitchFamily="49" charset="0"/>
                <a:ea typeface="굴림" charset="-127"/>
              </a:rPr>
              <a:t>while (!new_value( ));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1400" b="1">
                <a:latin typeface="Courier New" pitchFamily="49" charset="0"/>
                <a:ea typeface="굴림" charset="-127"/>
              </a:rPr>
              <a:t>v2 = read_value( );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1400" b="1">
                <a:latin typeface="Courier New" pitchFamily="49" charset="0"/>
                <a:ea typeface="굴림" charset="-127"/>
              </a:rPr>
              <a:t>if (v2 != c[2]) then error = 1;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endParaRPr lang="en-US" altLang="ko-KR" sz="1400" b="1">
              <a:latin typeface="Courier New" pitchFamily="49" charset="0"/>
              <a:ea typeface="굴림" charset="-127"/>
            </a:endParaRP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1400" b="1">
                <a:latin typeface="Courier New" pitchFamily="49" charset="0"/>
                <a:ea typeface="굴림" charset="-127"/>
              </a:rPr>
              <a:t>while (!new_value( ));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1400" b="1">
                <a:latin typeface="Courier New" pitchFamily="49" charset="0"/>
                <a:ea typeface="굴림" charset="-127"/>
              </a:rPr>
              <a:t>v3 = read_value( );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1400" b="1">
                <a:latin typeface="Courier New" pitchFamily="49" charset="0"/>
                <a:ea typeface="굴림" charset="-127"/>
              </a:rPr>
              <a:t>if (v2 != c[3]) then error = 1;</a:t>
            </a: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endParaRPr lang="en-US" altLang="ko-KR" sz="1400" b="1">
              <a:latin typeface="Courier New" pitchFamily="49" charset="0"/>
              <a:ea typeface="굴림" charset="-127"/>
            </a:endParaRPr>
          </a:p>
          <a:p>
            <a:pPr lvl="1"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1400" b="1">
                <a:latin typeface="Courier New" pitchFamily="49" charset="0"/>
                <a:ea typeface="굴림" charset="-127"/>
              </a:rPr>
              <a:t>if (error == 1) then return(0); else return (1);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altLang="ko-KR" sz="1600" b="1">
                <a:latin typeface="Courier New" pitchFamily="49" charset="0"/>
                <a:ea typeface="굴림" charset="-127"/>
              </a:rPr>
              <a:t>}</a:t>
            </a:r>
            <a:endParaRPr lang="en-US" altLang="ko-KR" sz="1600">
              <a:latin typeface="Courier" pitchFamily="49" charset="0"/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9311-C11B-4AD9-99FA-6B3D436DE973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8382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Implementation as a sequential digital system</a:t>
            </a:r>
          </a:p>
        </p:txBody>
      </p:sp>
      <p:sp>
        <p:nvSpPr>
          <p:cNvPr id="71708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Encoding:</a:t>
            </a:r>
          </a:p>
          <a:p>
            <a:pPr lvl="1"/>
            <a:r>
              <a:rPr lang="en-US" altLang="ko-KR">
                <a:ea typeface="굴림" charset="-127"/>
              </a:rPr>
              <a:t>how many bits per input value?</a:t>
            </a:r>
          </a:p>
          <a:p>
            <a:pPr lvl="1"/>
            <a:r>
              <a:rPr lang="en-US" altLang="ko-KR">
                <a:ea typeface="굴림" charset="-127"/>
              </a:rPr>
              <a:t>how many values in sequence?</a:t>
            </a:r>
          </a:p>
          <a:p>
            <a:pPr lvl="1"/>
            <a:r>
              <a:rPr lang="en-US" altLang="ko-KR">
                <a:ea typeface="굴림" charset="-127"/>
              </a:rPr>
              <a:t>how do we know a new input value is entered?</a:t>
            </a:r>
          </a:p>
          <a:p>
            <a:pPr lvl="1"/>
            <a:r>
              <a:rPr lang="en-US" altLang="ko-KR">
                <a:ea typeface="굴림" charset="-127"/>
              </a:rPr>
              <a:t>how do we represent the states of the system?</a:t>
            </a:r>
          </a:p>
          <a:p>
            <a:r>
              <a:rPr lang="en-US" altLang="ko-KR">
                <a:ea typeface="굴림" charset="-127"/>
              </a:rPr>
              <a:t>Behavior:</a:t>
            </a:r>
          </a:p>
          <a:p>
            <a:pPr lvl="1"/>
            <a:r>
              <a:rPr lang="en-US" altLang="ko-KR">
                <a:ea typeface="굴림" charset="-127"/>
              </a:rPr>
              <a:t>clock wire tells us when it’s ok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to look at inputs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(i.e., they have settled after change)</a:t>
            </a:r>
          </a:p>
          <a:p>
            <a:pPr lvl="1"/>
            <a:r>
              <a:rPr lang="en-US" altLang="ko-KR">
                <a:ea typeface="굴림" charset="-127"/>
              </a:rPr>
              <a:t>sequential: sequence of values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must be entered</a:t>
            </a:r>
          </a:p>
          <a:p>
            <a:pPr lvl="1"/>
            <a:r>
              <a:rPr lang="en-US" altLang="ko-KR">
                <a:ea typeface="굴림" charset="-127"/>
              </a:rPr>
              <a:t>sequential: remember if an error occurred</a:t>
            </a:r>
          </a:p>
          <a:p>
            <a:pPr lvl="1"/>
            <a:r>
              <a:rPr lang="en-US" altLang="ko-KR">
                <a:ea typeface="굴림" charset="-127"/>
              </a:rPr>
              <a:t>finite-state specification</a:t>
            </a:r>
          </a:p>
        </p:txBody>
      </p:sp>
      <p:grpSp>
        <p:nvGrpSpPr>
          <p:cNvPr id="71712" name="Group 32"/>
          <p:cNvGrpSpPr>
            <a:grpSpLocks/>
          </p:cNvGrpSpPr>
          <p:nvPr/>
        </p:nvGrpSpPr>
        <p:grpSpPr bwMode="auto">
          <a:xfrm>
            <a:off x="5457825" y="3557588"/>
            <a:ext cx="3670300" cy="2443162"/>
            <a:chOff x="3408" y="2228"/>
            <a:chExt cx="2312" cy="1539"/>
          </a:xfrm>
        </p:grpSpPr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4265" y="2705"/>
              <a:ext cx="1136" cy="56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>
              <a:off x="4616" y="2420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1" name="Line 11"/>
            <p:cNvSpPr>
              <a:spLocks noChangeShapeType="1"/>
            </p:cNvSpPr>
            <p:nvPr/>
          </p:nvSpPr>
          <p:spPr bwMode="auto">
            <a:xfrm>
              <a:off x="5255" y="2420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2" name="Line 12"/>
            <p:cNvSpPr>
              <a:spLocks noChangeShapeType="1"/>
            </p:cNvSpPr>
            <p:nvPr/>
          </p:nvSpPr>
          <p:spPr bwMode="auto">
            <a:xfrm>
              <a:off x="4900" y="2420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3" name="Line 13"/>
            <p:cNvSpPr>
              <a:spLocks noChangeShapeType="1"/>
            </p:cNvSpPr>
            <p:nvPr/>
          </p:nvSpPr>
          <p:spPr bwMode="auto">
            <a:xfrm>
              <a:off x="4757" y="2420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4" name="Line 14"/>
            <p:cNvSpPr>
              <a:spLocks noChangeShapeType="1"/>
            </p:cNvSpPr>
            <p:nvPr/>
          </p:nvSpPr>
          <p:spPr bwMode="auto">
            <a:xfrm>
              <a:off x="5041" y="2420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5184" y="2235"/>
              <a:ext cx="5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</a:t>
              </a:r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4451" y="2228"/>
              <a:ext cx="7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value</a:t>
              </a:r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4340" y="3515"/>
              <a:ext cx="10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open/closed</a:t>
              </a:r>
            </a:p>
          </p:txBody>
        </p:sp>
        <p:sp>
          <p:nvSpPr>
            <p:cNvPr id="71698" name="Line 18"/>
            <p:cNvSpPr>
              <a:spLocks noChangeShapeType="1"/>
            </p:cNvSpPr>
            <p:nvPr/>
          </p:nvSpPr>
          <p:spPr bwMode="auto">
            <a:xfrm flipH="1">
              <a:off x="4848" y="3264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99" name="Line 19"/>
            <p:cNvSpPr>
              <a:spLocks noChangeShapeType="1"/>
            </p:cNvSpPr>
            <p:nvPr/>
          </p:nvSpPr>
          <p:spPr bwMode="auto">
            <a:xfrm>
              <a:off x="4403" y="2420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4119" y="2235"/>
              <a:ext cx="52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new</a:t>
              </a:r>
            </a:p>
          </p:txBody>
        </p:sp>
        <p:sp>
          <p:nvSpPr>
            <p:cNvPr id="71703" name="Line 23"/>
            <p:cNvSpPr>
              <a:spLocks noChangeShapeType="1"/>
            </p:cNvSpPr>
            <p:nvPr/>
          </p:nvSpPr>
          <p:spPr bwMode="auto">
            <a:xfrm flipH="1">
              <a:off x="3973" y="3128"/>
              <a:ext cx="2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04" name="Rectangle 24"/>
            <p:cNvSpPr>
              <a:spLocks noChangeArrowheads="1"/>
            </p:cNvSpPr>
            <p:nvPr/>
          </p:nvSpPr>
          <p:spPr bwMode="auto">
            <a:xfrm>
              <a:off x="3408" y="3017"/>
              <a:ext cx="5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clock</a:t>
              </a:r>
            </a:p>
          </p:txBody>
        </p:sp>
        <p:sp>
          <p:nvSpPr>
            <p:cNvPr id="71709" name="Line 29"/>
            <p:cNvSpPr>
              <a:spLocks noChangeShapeType="1"/>
            </p:cNvSpPr>
            <p:nvPr/>
          </p:nvSpPr>
          <p:spPr bwMode="auto">
            <a:xfrm>
              <a:off x="4272" y="3072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710" name="Line 30"/>
            <p:cNvSpPr>
              <a:spLocks noChangeShapeType="1"/>
            </p:cNvSpPr>
            <p:nvPr/>
          </p:nvSpPr>
          <p:spPr bwMode="auto">
            <a:xfrm flipH="1">
              <a:off x="4272" y="3120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1713" name="Oval 33"/>
          <p:cNvSpPr>
            <a:spLocks noChangeArrowheads="1"/>
          </p:cNvSpPr>
          <p:nvPr/>
        </p:nvSpPr>
        <p:spPr bwMode="auto">
          <a:xfrm>
            <a:off x="7524750" y="4629150"/>
            <a:ext cx="762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state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8426-A449-488E-BAC1-97F3153850F3}" type="slidenum">
              <a:rPr lang="en-US" altLang="en-US"/>
              <a:pPr/>
              <a:t>53</a:t>
            </a:fld>
            <a:endParaRPr lang="en-US" altLang="en-US"/>
          </a:p>
        </p:txBody>
      </p:sp>
      <p:grpSp>
        <p:nvGrpSpPr>
          <p:cNvPr id="73799" name="Group 71"/>
          <p:cNvGrpSpPr>
            <a:grpSpLocks/>
          </p:cNvGrpSpPr>
          <p:nvPr/>
        </p:nvGrpSpPr>
        <p:grpSpPr bwMode="auto">
          <a:xfrm>
            <a:off x="5053013" y="4205288"/>
            <a:ext cx="2468562" cy="1365250"/>
            <a:chOff x="3057" y="2463"/>
            <a:chExt cx="1555" cy="860"/>
          </a:xfrm>
        </p:grpSpPr>
        <p:sp>
          <p:nvSpPr>
            <p:cNvPr id="73744" name="Rectangle 16"/>
            <p:cNvSpPr>
              <a:spLocks noChangeArrowheads="1"/>
            </p:cNvSpPr>
            <p:nvPr/>
          </p:nvSpPr>
          <p:spPr bwMode="auto">
            <a:xfrm>
              <a:off x="3377" y="2782"/>
              <a:ext cx="947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C2!=value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73750" name="Line 22"/>
            <p:cNvSpPr>
              <a:spLocks noChangeShapeType="1"/>
            </p:cNvSpPr>
            <p:nvPr/>
          </p:nvSpPr>
          <p:spPr bwMode="auto">
            <a:xfrm flipV="1">
              <a:off x="3057" y="2463"/>
              <a:ext cx="1555" cy="8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802" name="Group 74"/>
          <p:cNvGrpSpPr>
            <a:grpSpLocks/>
          </p:cNvGrpSpPr>
          <p:nvPr/>
        </p:nvGrpSpPr>
        <p:grpSpPr bwMode="auto">
          <a:xfrm>
            <a:off x="6632575" y="4205288"/>
            <a:ext cx="1671638" cy="1365250"/>
            <a:chOff x="4052" y="2463"/>
            <a:chExt cx="1053" cy="860"/>
          </a:xfrm>
        </p:grpSpPr>
        <p:sp>
          <p:nvSpPr>
            <p:cNvPr id="73745" name="Rectangle 17"/>
            <p:cNvSpPr>
              <a:spLocks noChangeArrowheads="1"/>
            </p:cNvSpPr>
            <p:nvPr/>
          </p:nvSpPr>
          <p:spPr bwMode="auto">
            <a:xfrm>
              <a:off x="4159" y="2782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C3!=value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73751" name="Line 23"/>
            <p:cNvSpPr>
              <a:spLocks noChangeShapeType="1"/>
            </p:cNvSpPr>
            <p:nvPr/>
          </p:nvSpPr>
          <p:spPr bwMode="auto">
            <a:xfrm flipV="1">
              <a:off x="4052" y="2463"/>
              <a:ext cx="560" cy="8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803" name="Group 75"/>
          <p:cNvGrpSpPr>
            <a:grpSpLocks/>
          </p:cNvGrpSpPr>
          <p:nvPr/>
        </p:nvGrpSpPr>
        <p:grpSpPr bwMode="auto">
          <a:xfrm>
            <a:off x="1677988" y="5414963"/>
            <a:ext cx="1108075" cy="338137"/>
            <a:chOff x="931" y="3225"/>
            <a:chExt cx="698" cy="213"/>
          </a:xfrm>
        </p:grpSpPr>
        <p:sp>
          <p:nvSpPr>
            <p:cNvPr id="73747" name="Line 19"/>
            <p:cNvSpPr>
              <a:spLocks noChangeShapeType="1"/>
            </p:cNvSpPr>
            <p:nvPr/>
          </p:nvSpPr>
          <p:spPr bwMode="auto">
            <a:xfrm>
              <a:off x="1353" y="3319"/>
              <a:ext cx="2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931" y="3225"/>
              <a:ext cx="45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</a:t>
              </a:r>
            </a:p>
          </p:txBody>
        </p:sp>
      </p:grpSp>
      <p:grpSp>
        <p:nvGrpSpPr>
          <p:cNvPr id="73801" name="Group 73"/>
          <p:cNvGrpSpPr>
            <a:grpSpLocks/>
          </p:cNvGrpSpPr>
          <p:nvPr/>
        </p:nvGrpSpPr>
        <p:grpSpPr bwMode="auto">
          <a:xfrm>
            <a:off x="7745413" y="5910263"/>
            <a:ext cx="239712" cy="331787"/>
            <a:chOff x="4753" y="3537"/>
            <a:chExt cx="151" cy="209"/>
          </a:xfrm>
        </p:grpSpPr>
        <p:sp>
          <p:nvSpPr>
            <p:cNvPr id="73763" name="Line 35"/>
            <p:cNvSpPr>
              <a:spLocks noChangeShapeType="1"/>
            </p:cNvSpPr>
            <p:nvPr/>
          </p:nvSpPr>
          <p:spPr bwMode="auto">
            <a:xfrm>
              <a:off x="4757" y="3537"/>
              <a:ext cx="0" cy="2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64" name="Line 36"/>
            <p:cNvSpPr>
              <a:spLocks noChangeShapeType="1"/>
            </p:cNvSpPr>
            <p:nvPr/>
          </p:nvSpPr>
          <p:spPr bwMode="auto">
            <a:xfrm>
              <a:off x="4900" y="3537"/>
              <a:ext cx="0" cy="2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65" name="Line 37"/>
            <p:cNvSpPr>
              <a:spLocks noChangeShapeType="1"/>
            </p:cNvSpPr>
            <p:nvPr/>
          </p:nvSpPr>
          <p:spPr bwMode="auto">
            <a:xfrm flipH="1">
              <a:off x="4753" y="3746"/>
              <a:ext cx="1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798" name="Group 70"/>
          <p:cNvGrpSpPr>
            <a:grpSpLocks/>
          </p:cNvGrpSpPr>
          <p:nvPr/>
        </p:nvGrpSpPr>
        <p:grpSpPr bwMode="auto">
          <a:xfrm>
            <a:off x="5948363" y="5910263"/>
            <a:ext cx="803275" cy="633412"/>
            <a:chOff x="3621" y="3537"/>
            <a:chExt cx="506" cy="399"/>
          </a:xfrm>
        </p:grpSpPr>
        <p:sp>
          <p:nvSpPr>
            <p:cNvPr id="73754" name="Line 26"/>
            <p:cNvSpPr>
              <a:spLocks noChangeShapeType="1"/>
            </p:cNvSpPr>
            <p:nvPr/>
          </p:nvSpPr>
          <p:spPr bwMode="auto">
            <a:xfrm>
              <a:off x="3764" y="3537"/>
              <a:ext cx="0" cy="2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55" name="Line 27"/>
            <p:cNvSpPr>
              <a:spLocks noChangeShapeType="1"/>
            </p:cNvSpPr>
            <p:nvPr/>
          </p:nvSpPr>
          <p:spPr bwMode="auto">
            <a:xfrm>
              <a:off x="3905" y="3537"/>
              <a:ext cx="0" cy="2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56" name="Line 28"/>
            <p:cNvSpPr>
              <a:spLocks noChangeShapeType="1"/>
            </p:cNvSpPr>
            <p:nvPr/>
          </p:nvSpPr>
          <p:spPr bwMode="auto">
            <a:xfrm flipH="1">
              <a:off x="3760" y="3746"/>
              <a:ext cx="1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66" name="Rectangle 38"/>
            <p:cNvSpPr>
              <a:spLocks noChangeArrowheads="1"/>
            </p:cNvSpPr>
            <p:nvPr/>
          </p:nvSpPr>
          <p:spPr bwMode="auto">
            <a:xfrm>
              <a:off x="3621" y="3722"/>
              <a:ext cx="50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new</a:t>
              </a:r>
            </a:p>
          </p:txBody>
        </p:sp>
      </p:grpSp>
      <p:grpSp>
        <p:nvGrpSpPr>
          <p:cNvPr id="73795" name="Group 67"/>
          <p:cNvGrpSpPr>
            <a:grpSpLocks/>
          </p:cNvGrpSpPr>
          <p:nvPr/>
        </p:nvGrpSpPr>
        <p:grpSpPr bwMode="auto">
          <a:xfrm>
            <a:off x="4371975" y="5910263"/>
            <a:ext cx="800100" cy="633412"/>
            <a:chOff x="2628" y="3537"/>
            <a:chExt cx="504" cy="399"/>
          </a:xfrm>
        </p:grpSpPr>
        <p:sp>
          <p:nvSpPr>
            <p:cNvPr id="73757" name="Line 29"/>
            <p:cNvSpPr>
              <a:spLocks noChangeShapeType="1"/>
            </p:cNvSpPr>
            <p:nvPr/>
          </p:nvSpPr>
          <p:spPr bwMode="auto">
            <a:xfrm>
              <a:off x="2769" y="3537"/>
              <a:ext cx="0" cy="2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58" name="Line 30"/>
            <p:cNvSpPr>
              <a:spLocks noChangeShapeType="1"/>
            </p:cNvSpPr>
            <p:nvPr/>
          </p:nvSpPr>
          <p:spPr bwMode="auto">
            <a:xfrm>
              <a:off x="2912" y="3537"/>
              <a:ext cx="0" cy="2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59" name="Line 31"/>
            <p:cNvSpPr>
              <a:spLocks noChangeShapeType="1"/>
            </p:cNvSpPr>
            <p:nvPr/>
          </p:nvSpPr>
          <p:spPr bwMode="auto">
            <a:xfrm flipH="1">
              <a:off x="2765" y="3746"/>
              <a:ext cx="1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67" name="Rectangle 39"/>
            <p:cNvSpPr>
              <a:spLocks noChangeArrowheads="1"/>
            </p:cNvSpPr>
            <p:nvPr/>
          </p:nvSpPr>
          <p:spPr bwMode="auto">
            <a:xfrm>
              <a:off x="2628" y="3722"/>
              <a:ext cx="50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new</a:t>
              </a:r>
            </a:p>
          </p:txBody>
        </p:sp>
      </p:grpSp>
      <p:grpSp>
        <p:nvGrpSpPr>
          <p:cNvPr id="73791" name="Group 63"/>
          <p:cNvGrpSpPr>
            <a:grpSpLocks/>
          </p:cNvGrpSpPr>
          <p:nvPr/>
        </p:nvGrpSpPr>
        <p:grpSpPr bwMode="auto">
          <a:xfrm>
            <a:off x="2792413" y="5910263"/>
            <a:ext cx="803275" cy="633412"/>
            <a:chOff x="1633" y="3537"/>
            <a:chExt cx="506" cy="399"/>
          </a:xfrm>
        </p:grpSpPr>
        <p:sp>
          <p:nvSpPr>
            <p:cNvPr id="73760" name="Line 32"/>
            <p:cNvSpPr>
              <a:spLocks noChangeShapeType="1"/>
            </p:cNvSpPr>
            <p:nvPr/>
          </p:nvSpPr>
          <p:spPr bwMode="auto">
            <a:xfrm>
              <a:off x="1776" y="3537"/>
              <a:ext cx="0" cy="2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61" name="Line 33"/>
            <p:cNvSpPr>
              <a:spLocks noChangeShapeType="1"/>
            </p:cNvSpPr>
            <p:nvPr/>
          </p:nvSpPr>
          <p:spPr bwMode="auto">
            <a:xfrm>
              <a:off x="1917" y="3537"/>
              <a:ext cx="0" cy="2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62" name="Line 34"/>
            <p:cNvSpPr>
              <a:spLocks noChangeShapeType="1"/>
            </p:cNvSpPr>
            <p:nvPr/>
          </p:nvSpPr>
          <p:spPr bwMode="auto">
            <a:xfrm flipH="1">
              <a:off x="1772" y="3746"/>
              <a:ext cx="1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68" name="Rectangle 40"/>
            <p:cNvSpPr>
              <a:spLocks noChangeArrowheads="1"/>
            </p:cNvSpPr>
            <p:nvPr/>
          </p:nvSpPr>
          <p:spPr bwMode="auto">
            <a:xfrm>
              <a:off x="1633" y="3722"/>
              <a:ext cx="50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new</a:t>
              </a:r>
            </a:p>
          </p:txBody>
        </p:sp>
      </p:grpSp>
      <p:grpSp>
        <p:nvGrpSpPr>
          <p:cNvPr id="73790" name="Group 62"/>
          <p:cNvGrpSpPr>
            <a:grpSpLocks/>
          </p:cNvGrpSpPr>
          <p:nvPr/>
        </p:nvGrpSpPr>
        <p:grpSpPr bwMode="auto">
          <a:xfrm>
            <a:off x="2798763" y="5102225"/>
            <a:ext cx="995362" cy="808038"/>
            <a:chOff x="1637" y="3028"/>
            <a:chExt cx="627" cy="509"/>
          </a:xfrm>
        </p:grpSpPr>
        <p:sp>
          <p:nvSpPr>
            <p:cNvPr id="73739" name="Rectangle 11"/>
            <p:cNvSpPr>
              <a:spLocks noChangeArrowheads="1"/>
            </p:cNvSpPr>
            <p:nvPr/>
          </p:nvSpPr>
          <p:spPr bwMode="auto">
            <a:xfrm>
              <a:off x="1680" y="3232"/>
              <a:ext cx="356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</p:txBody>
        </p:sp>
        <p:sp>
          <p:nvSpPr>
            <p:cNvPr id="73746" name="Oval 18"/>
            <p:cNvSpPr>
              <a:spLocks noChangeArrowheads="1"/>
            </p:cNvSpPr>
            <p:nvPr/>
          </p:nvSpPr>
          <p:spPr bwMode="auto">
            <a:xfrm>
              <a:off x="1637" y="3110"/>
              <a:ext cx="427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69" name="Rectangle 41"/>
            <p:cNvSpPr>
              <a:spLocks noChangeArrowheads="1"/>
            </p:cNvSpPr>
            <p:nvPr/>
          </p:nvSpPr>
          <p:spPr bwMode="auto">
            <a:xfrm>
              <a:off x="1855" y="3028"/>
              <a:ext cx="40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</a:t>
              </a:r>
            </a:p>
          </p:txBody>
        </p:sp>
      </p:grpSp>
      <p:grpSp>
        <p:nvGrpSpPr>
          <p:cNvPr id="73794" name="Group 66"/>
          <p:cNvGrpSpPr>
            <a:grpSpLocks/>
          </p:cNvGrpSpPr>
          <p:nvPr/>
        </p:nvGrpSpPr>
        <p:grpSpPr bwMode="auto">
          <a:xfrm>
            <a:off x="3192463" y="5102225"/>
            <a:ext cx="2181225" cy="1065213"/>
            <a:chOff x="1885" y="3028"/>
            <a:chExt cx="1374" cy="671"/>
          </a:xfrm>
        </p:grpSpPr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2667" y="3232"/>
              <a:ext cx="356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</p:txBody>
        </p:sp>
        <p:sp>
          <p:nvSpPr>
            <p:cNvPr id="73740" name="Rectangle 12"/>
            <p:cNvSpPr>
              <a:spLocks noChangeArrowheads="1"/>
            </p:cNvSpPr>
            <p:nvPr/>
          </p:nvSpPr>
          <p:spPr bwMode="auto">
            <a:xfrm>
              <a:off x="1885" y="3351"/>
              <a:ext cx="947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C1=value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73748" name="Line 20"/>
            <p:cNvSpPr>
              <a:spLocks noChangeShapeType="1"/>
            </p:cNvSpPr>
            <p:nvPr/>
          </p:nvSpPr>
          <p:spPr bwMode="auto">
            <a:xfrm>
              <a:off x="2064" y="3319"/>
              <a:ext cx="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70" name="Rectangle 42"/>
            <p:cNvSpPr>
              <a:spLocks noChangeArrowheads="1"/>
            </p:cNvSpPr>
            <p:nvPr/>
          </p:nvSpPr>
          <p:spPr bwMode="auto">
            <a:xfrm>
              <a:off x="2848" y="3028"/>
              <a:ext cx="4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S2</a:t>
              </a:r>
            </a:p>
          </p:txBody>
        </p:sp>
        <p:sp>
          <p:nvSpPr>
            <p:cNvPr id="73774" name="Oval 46"/>
            <p:cNvSpPr>
              <a:spLocks noChangeArrowheads="1"/>
            </p:cNvSpPr>
            <p:nvPr/>
          </p:nvSpPr>
          <p:spPr bwMode="auto">
            <a:xfrm>
              <a:off x="2632" y="3110"/>
              <a:ext cx="425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797" name="Group 69"/>
          <p:cNvGrpSpPr>
            <a:grpSpLocks/>
          </p:cNvGrpSpPr>
          <p:nvPr/>
        </p:nvGrpSpPr>
        <p:grpSpPr bwMode="auto">
          <a:xfrm>
            <a:off x="4772025" y="5102225"/>
            <a:ext cx="2179638" cy="1065213"/>
            <a:chOff x="2880" y="3028"/>
            <a:chExt cx="1373" cy="671"/>
          </a:xfrm>
        </p:grpSpPr>
        <p:sp>
          <p:nvSpPr>
            <p:cNvPr id="73738" name="Rectangle 10"/>
            <p:cNvSpPr>
              <a:spLocks noChangeArrowheads="1"/>
            </p:cNvSpPr>
            <p:nvPr/>
          </p:nvSpPr>
          <p:spPr bwMode="auto">
            <a:xfrm>
              <a:off x="3669" y="3232"/>
              <a:ext cx="355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</p:txBody>
        </p:sp>
        <p:sp>
          <p:nvSpPr>
            <p:cNvPr id="73741" name="Rectangle 13"/>
            <p:cNvSpPr>
              <a:spLocks noChangeArrowheads="1"/>
            </p:cNvSpPr>
            <p:nvPr/>
          </p:nvSpPr>
          <p:spPr bwMode="auto">
            <a:xfrm>
              <a:off x="2880" y="3351"/>
              <a:ext cx="947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C2=value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73771" name="Rectangle 43"/>
            <p:cNvSpPr>
              <a:spLocks noChangeArrowheads="1"/>
            </p:cNvSpPr>
            <p:nvPr/>
          </p:nvSpPr>
          <p:spPr bwMode="auto">
            <a:xfrm>
              <a:off x="3843" y="3028"/>
              <a:ext cx="4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</a:t>
              </a:r>
            </a:p>
          </p:txBody>
        </p:sp>
        <p:sp>
          <p:nvSpPr>
            <p:cNvPr id="73775" name="Line 47"/>
            <p:cNvSpPr>
              <a:spLocks noChangeShapeType="1"/>
            </p:cNvSpPr>
            <p:nvPr/>
          </p:nvSpPr>
          <p:spPr bwMode="auto">
            <a:xfrm>
              <a:off x="3057" y="3319"/>
              <a:ext cx="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76" name="Oval 48"/>
            <p:cNvSpPr>
              <a:spLocks noChangeArrowheads="1"/>
            </p:cNvSpPr>
            <p:nvPr/>
          </p:nvSpPr>
          <p:spPr bwMode="auto">
            <a:xfrm>
              <a:off x="3625" y="3110"/>
              <a:ext cx="427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800" name="Group 72"/>
          <p:cNvGrpSpPr>
            <a:grpSpLocks/>
          </p:cNvGrpSpPr>
          <p:nvPr/>
        </p:nvGrpSpPr>
        <p:grpSpPr bwMode="auto">
          <a:xfrm>
            <a:off x="6351588" y="5102225"/>
            <a:ext cx="2292350" cy="1065213"/>
            <a:chOff x="3875" y="3028"/>
            <a:chExt cx="1444" cy="671"/>
          </a:xfrm>
        </p:grpSpPr>
        <p:sp>
          <p:nvSpPr>
            <p:cNvPr id="73742" name="Rectangle 14"/>
            <p:cNvSpPr>
              <a:spLocks noChangeArrowheads="1"/>
            </p:cNvSpPr>
            <p:nvPr/>
          </p:nvSpPr>
          <p:spPr bwMode="auto">
            <a:xfrm>
              <a:off x="3875" y="3351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C3=value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73772" name="Rectangle 44"/>
            <p:cNvSpPr>
              <a:spLocks noChangeArrowheads="1"/>
            </p:cNvSpPr>
            <p:nvPr/>
          </p:nvSpPr>
          <p:spPr bwMode="auto">
            <a:xfrm>
              <a:off x="4908" y="3028"/>
              <a:ext cx="4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OPEN</a:t>
              </a:r>
            </a:p>
          </p:txBody>
        </p:sp>
        <p:sp>
          <p:nvSpPr>
            <p:cNvPr id="73777" name="Line 49"/>
            <p:cNvSpPr>
              <a:spLocks noChangeShapeType="1"/>
            </p:cNvSpPr>
            <p:nvPr/>
          </p:nvSpPr>
          <p:spPr bwMode="auto">
            <a:xfrm>
              <a:off x="4052" y="3319"/>
              <a:ext cx="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78" name="Oval 50"/>
            <p:cNvSpPr>
              <a:spLocks noChangeArrowheads="1"/>
            </p:cNvSpPr>
            <p:nvPr/>
          </p:nvSpPr>
          <p:spPr bwMode="auto">
            <a:xfrm>
              <a:off x="4620" y="3110"/>
              <a:ext cx="425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79" name="Rectangle 51"/>
            <p:cNvSpPr>
              <a:spLocks noChangeArrowheads="1"/>
            </p:cNvSpPr>
            <p:nvPr/>
          </p:nvSpPr>
          <p:spPr bwMode="auto">
            <a:xfrm>
              <a:off x="4695" y="3232"/>
              <a:ext cx="29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open</a:t>
              </a:r>
            </a:p>
          </p:txBody>
        </p:sp>
      </p:grpSp>
      <p:grpSp>
        <p:nvGrpSpPr>
          <p:cNvPr id="73793" name="Group 65"/>
          <p:cNvGrpSpPr>
            <a:grpSpLocks/>
          </p:cNvGrpSpPr>
          <p:nvPr/>
        </p:nvGrpSpPr>
        <p:grpSpPr bwMode="auto">
          <a:xfrm>
            <a:off x="3476625" y="3746500"/>
            <a:ext cx="5240338" cy="1824038"/>
            <a:chOff x="2064" y="2174"/>
            <a:chExt cx="3301" cy="1149"/>
          </a:xfrm>
        </p:grpSpPr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2453" y="2711"/>
              <a:ext cx="948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C1!=value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73749" name="Line 21"/>
            <p:cNvSpPr>
              <a:spLocks noChangeShapeType="1"/>
            </p:cNvSpPr>
            <p:nvPr/>
          </p:nvSpPr>
          <p:spPr bwMode="auto">
            <a:xfrm flipV="1">
              <a:off x="2064" y="2463"/>
              <a:ext cx="2548" cy="8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52" name="Rectangle 24"/>
            <p:cNvSpPr>
              <a:spLocks noChangeArrowheads="1"/>
            </p:cNvSpPr>
            <p:nvPr/>
          </p:nvSpPr>
          <p:spPr bwMode="auto">
            <a:xfrm>
              <a:off x="4656" y="2380"/>
              <a:ext cx="35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</p:txBody>
        </p:sp>
        <p:sp>
          <p:nvSpPr>
            <p:cNvPr id="73773" name="Rectangle 45"/>
            <p:cNvSpPr>
              <a:spLocks noChangeArrowheads="1"/>
            </p:cNvSpPr>
            <p:nvPr/>
          </p:nvSpPr>
          <p:spPr bwMode="auto">
            <a:xfrm>
              <a:off x="4860" y="2174"/>
              <a:ext cx="50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ERR</a:t>
              </a:r>
            </a:p>
          </p:txBody>
        </p:sp>
        <p:sp>
          <p:nvSpPr>
            <p:cNvPr id="73780" name="Oval 52"/>
            <p:cNvSpPr>
              <a:spLocks noChangeArrowheads="1"/>
            </p:cNvSpPr>
            <p:nvPr/>
          </p:nvSpPr>
          <p:spPr bwMode="auto">
            <a:xfrm>
              <a:off x="4620" y="2257"/>
              <a:ext cx="425" cy="42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3796" name="Group 68"/>
          <p:cNvGrpSpPr>
            <a:grpSpLocks/>
          </p:cNvGrpSpPr>
          <p:nvPr/>
        </p:nvGrpSpPr>
        <p:grpSpPr bwMode="auto">
          <a:xfrm>
            <a:off x="7751763" y="3552825"/>
            <a:ext cx="227012" cy="350838"/>
            <a:chOff x="4757" y="2052"/>
            <a:chExt cx="143" cy="221"/>
          </a:xfrm>
        </p:grpSpPr>
        <p:sp>
          <p:nvSpPr>
            <p:cNvPr id="73781" name="Line 53"/>
            <p:cNvSpPr>
              <a:spLocks noChangeShapeType="1"/>
            </p:cNvSpPr>
            <p:nvPr/>
          </p:nvSpPr>
          <p:spPr bwMode="auto">
            <a:xfrm flipV="1">
              <a:off x="4900" y="2052"/>
              <a:ext cx="0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82" name="Line 54"/>
            <p:cNvSpPr>
              <a:spLocks noChangeShapeType="1"/>
            </p:cNvSpPr>
            <p:nvPr/>
          </p:nvSpPr>
          <p:spPr bwMode="auto">
            <a:xfrm flipV="1">
              <a:off x="4757" y="2052"/>
              <a:ext cx="0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783" name="Line 55"/>
            <p:cNvSpPr>
              <a:spLocks noChangeShapeType="1"/>
            </p:cNvSpPr>
            <p:nvPr/>
          </p:nvSpPr>
          <p:spPr bwMode="auto">
            <a:xfrm>
              <a:off x="4761" y="2056"/>
              <a:ext cx="1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3786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example (cont’d):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abstract control</a:t>
            </a:r>
          </a:p>
        </p:txBody>
      </p:sp>
      <p:sp>
        <p:nvSpPr>
          <p:cNvPr id="73787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7955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Finite-state diagram</a:t>
            </a:r>
          </a:p>
          <a:p>
            <a:pPr lvl="1"/>
            <a:r>
              <a:rPr lang="en-US" altLang="ko-KR">
                <a:ea typeface="굴림" charset="-127"/>
              </a:rPr>
              <a:t>states: 5 states</a:t>
            </a:r>
          </a:p>
          <a:p>
            <a:pPr marL="1085850" lvl="2" indent="-228600"/>
            <a:r>
              <a:rPr lang="en-US" altLang="ko-KR">
                <a:ea typeface="굴림" charset="-127"/>
              </a:rPr>
              <a:t>represent point in execution of machine</a:t>
            </a:r>
          </a:p>
          <a:p>
            <a:pPr marL="1085850" lvl="2" indent="-228600"/>
            <a:r>
              <a:rPr lang="en-US" altLang="ko-KR">
                <a:ea typeface="굴림" charset="-127"/>
              </a:rPr>
              <a:t>each state has outputs</a:t>
            </a:r>
          </a:p>
          <a:p>
            <a:pPr lvl="1"/>
            <a:r>
              <a:rPr lang="en-US" altLang="ko-KR">
                <a:ea typeface="굴림" charset="-127"/>
              </a:rPr>
              <a:t>transitions: 6 from state to state, 5 self transitions, 1 global</a:t>
            </a:r>
          </a:p>
          <a:p>
            <a:pPr marL="1085850" lvl="2" indent="-228600"/>
            <a:r>
              <a:rPr lang="en-US" altLang="ko-KR">
                <a:ea typeface="굴림" charset="-127"/>
              </a:rPr>
              <a:t>changes of state occur when clock says it’s ok</a:t>
            </a:r>
          </a:p>
          <a:p>
            <a:pPr marL="1085850" lvl="2" indent="-228600"/>
            <a:r>
              <a:rPr lang="en-US" altLang="ko-KR">
                <a:ea typeface="굴림" charset="-127"/>
              </a:rPr>
              <a:t>based on value of inputs</a:t>
            </a:r>
          </a:p>
          <a:p>
            <a:pPr lvl="1"/>
            <a:r>
              <a:rPr lang="en-US" altLang="ko-KR">
                <a:ea typeface="굴림" charset="-127"/>
              </a:rPr>
              <a:t>inputs: reset, new, results of comparisons</a:t>
            </a:r>
          </a:p>
          <a:p>
            <a:pPr lvl="1"/>
            <a:r>
              <a:rPr lang="en-US" altLang="ko-KR">
                <a:ea typeface="굴림" charset="-127"/>
              </a:rPr>
              <a:t>output: open/closed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4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4A08A-38BC-4890-A194-DB4A80300D9D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5729288" y="4791075"/>
            <a:ext cx="1803400" cy="901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7302500" y="4340225"/>
            <a:ext cx="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7189788" y="4044950"/>
            <a:ext cx="8509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reset</a:t>
            </a: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5837238" y="6075363"/>
            <a:ext cx="152876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open/closed</a:t>
            </a:r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6624638" y="5692775"/>
            <a:ext cx="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5949950" y="4340225"/>
            <a:ext cx="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5499100" y="4044950"/>
            <a:ext cx="838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new</a:t>
            </a: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2686050" y="4678363"/>
            <a:ext cx="450850" cy="223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3363913" y="4678363"/>
            <a:ext cx="450850" cy="223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4038600" y="4678363"/>
            <a:ext cx="450850" cy="223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1784350" y="5467350"/>
            <a:ext cx="1352550" cy="2254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2686050" y="5016500"/>
            <a:ext cx="1803400" cy="2254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>
            <a:off x="2228850" y="4678363"/>
            <a:ext cx="0" cy="776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2717800" y="4621213"/>
            <a:ext cx="4127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C1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3219450" y="4621213"/>
            <a:ext cx="725488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C2</a:t>
            </a: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3894138" y="4621213"/>
            <a:ext cx="72866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C3</a:t>
            </a:r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2906713" y="4902200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3581400" y="4902200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>
            <a:off x="4259263" y="4902200"/>
            <a:ext cx="0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>
            <a:off x="3581400" y="5241925"/>
            <a:ext cx="0" cy="100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 flipH="1">
            <a:off x="2673350" y="5348288"/>
            <a:ext cx="914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6" name="Line 30"/>
          <p:cNvSpPr>
            <a:spLocks noChangeShapeType="1"/>
          </p:cNvSpPr>
          <p:nvPr/>
        </p:nvSpPr>
        <p:spPr bwMode="auto">
          <a:xfrm>
            <a:off x="2679700" y="5354638"/>
            <a:ext cx="0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1979613" y="5449888"/>
            <a:ext cx="101282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comparator</a:t>
            </a:r>
          </a:p>
        </p:txBody>
      </p:sp>
      <p:sp>
        <p:nvSpPr>
          <p:cNvPr id="75808" name="Line 32"/>
          <p:cNvSpPr>
            <a:spLocks noChangeShapeType="1"/>
          </p:cNvSpPr>
          <p:nvPr/>
        </p:nvSpPr>
        <p:spPr bwMode="auto">
          <a:xfrm>
            <a:off x="2455863" y="5692775"/>
            <a:ext cx="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09" name="Rectangle 33"/>
          <p:cNvSpPr>
            <a:spLocks noChangeArrowheads="1"/>
          </p:cNvSpPr>
          <p:nvPr/>
        </p:nvSpPr>
        <p:spPr bwMode="auto">
          <a:xfrm>
            <a:off x="1752600" y="4370388"/>
            <a:ext cx="9652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value</a:t>
            </a:r>
          </a:p>
        </p:txBody>
      </p:sp>
      <p:sp>
        <p:nvSpPr>
          <p:cNvPr id="75810" name="Rectangle 34"/>
          <p:cNvSpPr>
            <a:spLocks noChangeArrowheads="1"/>
          </p:cNvSpPr>
          <p:nvPr/>
        </p:nvSpPr>
        <p:spPr bwMode="auto">
          <a:xfrm>
            <a:off x="1979613" y="6064250"/>
            <a:ext cx="965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equal</a:t>
            </a:r>
          </a:p>
        </p:txBody>
      </p:sp>
      <p:sp>
        <p:nvSpPr>
          <p:cNvPr id="75811" name="Rectangle 35"/>
          <p:cNvSpPr>
            <a:spLocks noChangeArrowheads="1"/>
          </p:cNvSpPr>
          <p:nvPr/>
        </p:nvSpPr>
        <p:spPr bwMode="auto">
          <a:xfrm>
            <a:off x="3117850" y="4997450"/>
            <a:ext cx="977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multiplexer</a:t>
            </a:r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>
            <a:off x="6624638" y="4340225"/>
            <a:ext cx="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13" name="Rectangle 37"/>
          <p:cNvSpPr>
            <a:spLocks noChangeArrowheads="1"/>
          </p:cNvSpPr>
          <p:nvPr/>
        </p:nvSpPr>
        <p:spPr bwMode="auto">
          <a:xfrm>
            <a:off x="6288088" y="4044950"/>
            <a:ext cx="8509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equal</a:t>
            </a:r>
          </a:p>
        </p:txBody>
      </p:sp>
      <p:sp>
        <p:nvSpPr>
          <p:cNvPr id="75814" name="Rectangle 38"/>
          <p:cNvSpPr>
            <a:spLocks noChangeArrowheads="1"/>
          </p:cNvSpPr>
          <p:nvPr/>
        </p:nvSpPr>
        <p:spPr bwMode="auto">
          <a:xfrm>
            <a:off x="6199188" y="5073650"/>
            <a:ext cx="8540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400">
                <a:solidFill>
                  <a:srgbClr val="000000"/>
                </a:solidFill>
                <a:ea typeface="굴림" charset="-127"/>
              </a:rPr>
              <a:t>controller</a:t>
            </a:r>
          </a:p>
        </p:txBody>
      </p:sp>
      <p:sp>
        <p:nvSpPr>
          <p:cNvPr id="75815" name="Rectangle 39"/>
          <p:cNvSpPr>
            <a:spLocks noChangeArrowheads="1"/>
          </p:cNvSpPr>
          <p:nvPr/>
        </p:nvSpPr>
        <p:spPr bwMode="auto">
          <a:xfrm>
            <a:off x="4710113" y="4835525"/>
            <a:ext cx="8509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mux </a:t>
            </a:r>
            <a:br>
              <a:rPr lang="en-US" altLang="ko-KR">
                <a:solidFill>
                  <a:srgbClr val="000000"/>
                </a:solidFill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ea typeface="굴림" charset="-127"/>
              </a:rPr>
              <a:t>control</a:t>
            </a:r>
          </a:p>
        </p:txBody>
      </p:sp>
      <p:sp>
        <p:nvSpPr>
          <p:cNvPr id="75816" name="Line 40"/>
          <p:cNvSpPr>
            <a:spLocks noChangeShapeType="1"/>
          </p:cNvSpPr>
          <p:nvPr/>
        </p:nvSpPr>
        <p:spPr bwMode="auto">
          <a:xfrm flipH="1">
            <a:off x="4476750" y="5122863"/>
            <a:ext cx="12525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17" name="Line 41"/>
          <p:cNvSpPr>
            <a:spLocks noChangeShapeType="1"/>
          </p:cNvSpPr>
          <p:nvPr/>
        </p:nvSpPr>
        <p:spPr bwMode="auto">
          <a:xfrm flipH="1" flipV="1">
            <a:off x="7408863" y="5454650"/>
            <a:ext cx="123825" cy="125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18" name="Line 42"/>
          <p:cNvSpPr>
            <a:spLocks noChangeShapeType="1"/>
          </p:cNvSpPr>
          <p:nvPr/>
        </p:nvSpPr>
        <p:spPr bwMode="auto">
          <a:xfrm flipV="1">
            <a:off x="7421563" y="5341938"/>
            <a:ext cx="98425" cy="125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19" name="Line 43"/>
          <p:cNvSpPr>
            <a:spLocks noChangeShapeType="1"/>
          </p:cNvSpPr>
          <p:nvPr/>
        </p:nvSpPr>
        <p:spPr bwMode="auto">
          <a:xfrm>
            <a:off x="7532688" y="5461000"/>
            <a:ext cx="44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820" name="Rectangle 44"/>
          <p:cNvSpPr>
            <a:spLocks noChangeArrowheads="1"/>
          </p:cNvSpPr>
          <p:nvPr/>
        </p:nvSpPr>
        <p:spPr bwMode="auto">
          <a:xfrm>
            <a:off x="7977188" y="5286375"/>
            <a:ext cx="8413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ea typeface="굴림" charset="-127"/>
              </a:rPr>
              <a:t>clock</a:t>
            </a:r>
          </a:p>
        </p:txBody>
      </p:sp>
      <p:sp>
        <p:nvSpPr>
          <p:cNvPr id="75823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example (cont’d):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data-path vs. control</a:t>
            </a:r>
          </a:p>
        </p:txBody>
      </p:sp>
      <p:sp>
        <p:nvSpPr>
          <p:cNvPr id="75824" name="Rectangle 4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Internal structure</a:t>
            </a:r>
          </a:p>
          <a:p>
            <a:pPr lvl="1"/>
            <a:r>
              <a:rPr lang="en-US" altLang="ko-KR">
                <a:ea typeface="굴림" charset="-127"/>
              </a:rPr>
              <a:t>data-path</a:t>
            </a:r>
          </a:p>
          <a:p>
            <a:pPr lvl="2"/>
            <a:r>
              <a:rPr lang="en-US" altLang="ko-KR">
                <a:ea typeface="굴림" charset="-127"/>
              </a:rPr>
              <a:t>storage for combination</a:t>
            </a:r>
          </a:p>
          <a:p>
            <a:pPr lvl="2"/>
            <a:r>
              <a:rPr lang="en-US" altLang="ko-KR">
                <a:ea typeface="굴림" charset="-127"/>
              </a:rPr>
              <a:t>comparators</a:t>
            </a:r>
          </a:p>
        </p:txBody>
      </p:sp>
      <p:sp>
        <p:nvSpPr>
          <p:cNvPr id="75825" name="Rectangle 49"/>
          <p:cNvSpPr>
            <a:spLocks noChangeArrowheads="1"/>
          </p:cNvSpPr>
          <p:nvPr/>
        </p:nvSpPr>
        <p:spPr bwMode="auto">
          <a:xfrm>
            <a:off x="4025900" y="1990725"/>
            <a:ext cx="4979988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ko-KR" sz="2000">
                <a:ea typeface="굴림" charset="-127"/>
              </a:rPr>
              <a:t>control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>
                <a:ea typeface="굴림" charset="-127"/>
              </a:rPr>
              <a:t>finite-state machine controller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>
                <a:ea typeface="굴림" charset="-127"/>
              </a:rPr>
              <a:t>control for data-path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>
                <a:ea typeface="굴림" charset="-127"/>
              </a:rPr>
              <a:t>state changes controlled by clock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5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2EB78-242C-4C73-A60D-53983A24EB9D}" type="slidenum">
              <a:rPr lang="en-US" altLang="en-US"/>
              <a:pPr/>
              <a:t>55</a:t>
            </a:fld>
            <a:endParaRPr lang="en-US" altLang="en-US"/>
          </a:p>
        </p:txBody>
      </p:sp>
      <p:grpSp>
        <p:nvGrpSpPr>
          <p:cNvPr id="77897" name="Group 73"/>
          <p:cNvGrpSpPr>
            <a:grpSpLocks/>
          </p:cNvGrpSpPr>
          <p:nvPr/>
        </p:nvGrpSpPr>
        <p:grpSpPr bwMode="auto">
          <a:xfrm>
            <a:off x="1190625" y="2668588"/>
            <a:ext cx="7037388" cy="2989262"/>
            <a:chOff x="1003" y="901"/>
            <a:chExt cx="4433" cy="1883"/>
          </a:xfrm>
        </p:grpSpPr>
        <p:sp>
          <p:nvSpPr>
            <p:cNvPr id="77833" name="Oval 9"/>
            <p:cNvSpPr>
              <a:spLocks noChangeArrowheads="1"/>
            </p:cNvSpPr>
            <p:nvPr/>
          </p:nvSpPr>
          <p:spPr bwMode="auto">
            <a:xfrm>
              <a:off x="1708" y="1959"/>
              <a:ext cx="427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>
              <a:off x="1424" y="2168"/>
              <a:ext cx="2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>
              <a:off x="2135" y="2168"/>
              <a:ext cx="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 flipV="1">
              <a:off x="2135" y="1312"/>
              <a:ext cx="2548" cy="8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 flipV="1">
              <a:off x="3128" y="1312"/>
              <a:ext cx="1555" cy="8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 flipV="1">
              <a:off x="4123" y="1312"/>
              <a:ext cx="560" cy="8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4727" y="1228"/>
              <a:ext cx="35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1712" y="2018"/>
              <a:ext cx="435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mux=C1</a:t>
              </a:r>
            </a:p>
          </p:txBody>
        </p:sp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1003" y="2074"/>
              <a:ext cx="4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</a:t>
              </a:r>
            </a:p>
          </p:txBody>
        </p:sp>
        <p:sp>
          <p:nvSpPr>
            <p:cNvPr id="77842" name="Rectangle 18"/>
            <p:cNvSpPr>
              <a:spLocks noChangeArrowheads="1"/>
            </p:cNvSpPr>
            <p:nvPr/>
          </p:nvSpPr>
          <p:spPr bwMode="auto">
            <a:xfrm>
              <a:off x="1957" y="2128"/>
              <a:ext cx="947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77843" name="Rectangle 19"/>
            <p:cNvSpPr>
              <a:spLocks noChangeArrowheads="1"/>
            </p:cNvSpPr>
            <p:nvPr/>
          </p:nvSpPr>
          <p:spPr bwMode="auto">
            <a:xfrm>
              <a:off x="2544" y="1536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3517" y="1584"/>
              <a:ext cx="947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4238" y="1632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>
              <a:off x="3835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7" name="Line 23"/>
            <p:cNvSpPr>
              <a:spLocks noChangeShapeType="1"/>
            </p:cNvSpPr>
            <p:nvPr/>
          </p:nvSpPr>
          <p:spPr bwMode="auto">
            <a:xfrm>
              <a:off x="3977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8" name="Line 24"/>
            <p:cNvSpPr>
              <a:spLocks noChangeShapeType="1"/>
            </p:cNvSpPr>
            <p:nvPr/>
          </p:nvSpPr>
          <p:spPr bwMode="auto">
            <a:xfrm flipH="1">
              <a:off x="3831" y="2595"/>
              <a:ext cx="1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49" name="Line 25"/>
            <p:cNvSpPr>
              <a:spLocks noChangeShapeType="1"/>
            </p:cNvSpPr>
            <p:nvPr/>
          </p:nvSpPr>
          <p:spPr bwMode="auto">
            <a:xfrm>
              <a:off x="2840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0" name="Line 26"/>
            <p:cNvSpPr>
              <a:spLocks noChangeShapeType="1"/>
            </p:cNvSpPr>
            <p:nvPr/>
          </p:nvSpPr>
          <p:spPr bwMode="auto">
            <a:xfrm>
              <a:off x="2983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1" name="Line 27"/>
            <p:cNvSpPr>
              <a:spLocks noChangeShapeType="1"/>
            </p:cNvSpPr>
            <p:nvPr/>
          </p:nvSpPr>
          <p:spPr bwMode="auto">
            <a:xfrm flipH="1">
              <a:off x="2836" y="2595"/>
              <a:ext cx="1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2" name="Line 28"/>
            <p:cNvSpPr>
              <a:spLocks noChangeShapeType="1"/>
            </p:cNvSpPr>
            <p:nvPr/>
          </p:nvSpPr>
          <p:spPr bwMode="auto">
            <a:xfrm>
              <a:off x="1847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3" name="Line 29"/>
            <p:cNvSpPr>
              <a:spLocks noChangeShapeType="1"/>
            </p:cNvSpPr>
            <p:nvPr/>
          </p:nvSpPr>
          <p:spPr bwMode="auto">
            <a:xfrm>
              <a:off x="1988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 flipH="1">
              <a:off x="1843" y="2595"/>
              <a:ext cx="1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4829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4971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 flipH="1">
              <a:off x="4825" y="2595"/>
              <a:ext cx="1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58" name="Rectangle 34"/>
            <p:cNvSpPr>
              <a:spLocks noChangeArrowheads="1"/>
            </p:cNvSpPr>
            <p:nvPr/>
          </p:nvSpPr>
          <p:spPr bwMode="auto">
            <a:xfrm>
              <a:off x="3693" y="2571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new</a:t>
              </a:r>
            </a:p>
          </p:txBody>
        </p:sp>
        <p:sp>
          <p:nvSpPr>
            <p:cNvPr id="77859" name="Rectangle 35"/>
            <p:cNvSpPr>
              <a:spLocks noChangeArrowheads="1"/>
            </p:cNvSpPr>
            <p:nvPr/>
          </p:nvSpPr>
          <p:spPr bwMode="auto">
            <a:xfrm>
              <a:off x="2699" y="2571"/>
              <a:ext cx="5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new</a:t>
              </a:r>
            </a:p>
          </p:txBody>
        </p:sp>
        <p:sp>
          <p:nvSpPr>
            <p:cNvPr id="77860" name="Rectangle 36"/>
            <p:cNvSpPr>
              <a:spLocks noChangeArrowheads="1"/>
            </p:cNvSpPr>
            <p:nvPr/>
          </p:nvSpPr>
          <p:spPr bwMode="auto">
            <a:xfrm>
              <a:off x="1704" y="2571"/>
              <a:ext cx="5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new</a:t>
              </a:r>
            </a:p>
          </p:txBody>
        </p:sp>
        <p:sp>
          <p:nvSpPr>
            <p:cNvPr id="77861" name="Rectangle 37"/>
            <p:cNvSpPr>
              <a:spLocks noChangeArrowheads="1"/>
            </p:cNvSpPr>
            <p:nvPr/>
          </p:nvSpPr>
          <p:spPr bwMode="auto">
            <a:xfrm>
              <a:off x="1925" y="1876"/>
              <a:ext cx="4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</a:t>
              </a:r>
            </a:p>
          </p:txBody>
        </p:sp>
        <p:sp>
          <p:nvSpPr>
            <p:cNvPr id="77862" name="Rectangle 38"/>
            <p:cNvSpPr>
              <a:spLocks noChangeArrowheads="1"/>
            </p:cNvSpPr>
            <p:nvPr/>
          </p:nvSpPr>
          <p:spPr bwMode="auto">
            <a:xfrm>
              <a:off x="2920" y="1876"/>
              <a:ext cx="40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S2</a:t>
              </a:r>
            </a:p>
          </p:txBody>
        </p:sp>
        <p:sp>
          <p:nvSpPr>
            <p:cNvPr id="77863" name="Rectangle 39"/>
            <p:cNvSpPr>
              <a:spLocks noChangeArrowheads="1"/>
            </p:cNvSpPr>
            <p:nvPr/>
          </p:nvSpPr>
          <p:spPr bwMode="auto">
            <a:xfrm>
              <a:off x="3913" y="1876"/>
              <a:ext cx="4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</a:t>
              </a:r>
            </a:p>
          </p:txBody>
        </p:sp>
        <p:sp>
          <p:nvSpPr>
            <p:cNvPr id="77864" name="Rectangle 40"/>
            <p:cNvSpPr>
              <a:spLocks noChangeArrowheads="1"/>
            </p:cNvSpPr>
            <p:nvPr/>
          </p:nvSpPr>
          <p:spPr bwMode="auto">
            <a:xfrm>
              <a:off x="4979" y="1876"/>
              <a:ext cx="4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OPEN</a:t>
              </a:r>
            </a:p>
          </p:txBody>
        </p:sp>
        <p:sp>
          <p:nvSpPr>
            <p:cNvPr id="77865" name="Rectangle 41"/>
            <p:cNvSpPr>
              <a:spLocks noChangeArrowheads="1"/>
            </p:cNvSpPr>
            <p:nvPr/>
          </p:nvSpPr>
          <p:spPr bwMode="auto">
            <a:xfrm>
              <a:off x="4932" y="1023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ERR</a:t>
              </a:r>
            </a:p>
          </p:txBody>
        </p:sp>
        <p:sp>
          <p:nvSpPr>
            <p:cNvPr id="77866" name="Oval 42"/>
            <p:cNvSpPr>
              <a:spLocks noChangeArrowheads="1"/>
            </p:cNvSpPr>
            <p:nvPr/>
          </p:nvSpPr>
          <p:spPr bwMode="auto">
            <a:xfrm>
              <a:off x="2703" y="1959"/>
              <a:ext cx="425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7" name="Rectangle 43"/>
            <p:cNvSpPr>
              <a:spLocks noChangeArrowheads="1"/>
            </p:cNvSpPr>
            <p:nvPr/>
          </p:nvSpPr>
          <p:spPr bwMode="auto">
            <a:xfrm>
              <a:off x="2707" y="2018"/>
              <a:ext cx="433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mux=C2</a:t>
              </a:r>
            </a:p>
          </p:txBody>
        </p:sp>
        <p:sp>
          <p:nvSpPr>
            <p:cNvPr id="77868" name="Line 44"/>
            <p:cNvSpPr>
              <a:spLocks noChangeShapeType="1"/>
            </p:cNvSpPr>
            <p:nvPr/>
          </p:nvSpPr>
          <p:spPr bwMode="auto">
            <a:xfrm>
              <a:off x="3128" y="2168"/>
              <a:ext cx="5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69" name="Rectangle 45"/>
            <p:cNvSpPr>
              <a:spLocks noChangeArrowheads="1"/>
            </p:cNvSpPr>
            <p:nvPr/>
          </p:nvSpPr>
          <p:spPr bwMode="auto">
            <a:xfrm>
              <a:off x="2951" y="2128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77870" name="Oval 46"/>
            <p:cNvSpPr>
              <a:spLocks noChangeArrowheads="1"/>
            </p:cNvSpPr>
            <p:nvPr/>
          </p:nvSpPr>
          <p:spPr bwMode="auto">
            <a:xfrm>
              <a:off x="3696" y="1959"/>
              <a:ext cx="427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1" name="Rectangle 47"/>
            <p:cNvSpPr>
              <a:spLocks noChangeArrowheads="1"/>
            </p:cNvSpPr>
            <p:nvPr/>
          </p:nvSpPr>
          <p:spPr bwMode="auto">
            <a:xfrm>
              <a:off x="3700" y="2018"/>
              <a:ext cx="435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mux=C3</a:t>
              </a:r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4123" y="2168"/>
              <a:ext cx="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3" name="Rectangle 49"/>
            <p:cNvSpPr>
              <a:spLocks noChangeArrowheads="1"/>
            </p:cNvSpPr>
            <p:nvPr/>
          </p:nvSpPr>
          <p:spPr bwMode="auto">
            <a:xfrm>
              <a:off x="3945" y="2128"/>
              <a:ext cx="947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77874" name="Oval 50"/>
            <p:cNvSpPr>
              <a:spLocks noChangeArrowheads="1"/>
            </p:cNvSpPr>
            <p:nvPr/>
          </p:nvSpPr>
          <p:spPr bwMode="auto">
            <a:xfrm>
              <a:off x="4691" y="1959"/>
              <a:ext cx="426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5" name="Rectangle 51"/>
            <p:cNvSpPr>
              <a:spLocks noChangeArrowheads="1"/>
            </p:cNvSpPr>
            <p:nvPr/>
          </p:nvSpPr>
          <p:spPr bwMode="auto">
            <a:xfrm>
              <a:off x="4765" y="2081"/>
              <a:ext cx="29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open</a:t>
              </a:r>
            </a:p>
          </p:txBody>
        </p:sp>
        <p:sp>
          <p:nvSpPr>
            <p:cNvPr id="77876" name="Oval 52"/>
            <p:cNvSpPr>
              <a:spLocks noChangeArrowheads="1"/>
            </p:cNvSpPr>
            <p:nvPr/>
          </p:nvSpPr>
          <p:spPr bwMode="auto">
            <a:xfrm>
              <a:off x="4691" y="1106"/>
              <a:ext cx="426" cy="42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 flipV="1">
              <a:off x="4963" y="901"/>
              <a:ext cx="0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 flipV="1">
              <a:off x="4821" y="901"/>
              <a:ext cx="0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7879" name="Line 55"/>
            <p:cNvSpPr>
              <a:spLocks noChangeShapeType="1"/>
            </p:cNvSpPr>
            <p:nvPr/>
          </p:nvSpPr>
          <p:spPr bwMode="auto">
            <a:xfrm>
              <a:off x="4825" y="904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7887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example (cont’d):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finite-state machine</a:t>
            </a:r>
          </a:p>
        </p:txBody>
      </p:sp>
      <p:sp>
        <p:nvSpPr>
          <p:cNvPr id="77888" name="Rectangle 6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Finite-state machine</a:t>
            </a:r>
          </a:p>
          <a:p>
            <a:pPr lvl="1"/>
            <a:r>
              <a:rPr lang="en-US" altLang="ko-KR">
                <a:ea typeface="굴림" charset="-127"/>
              </a:rPr>
              <a:t>refine state diagram to include internal structure</a:t>
            </a:r>
            <a:br>
              <a:rPr lang="en-US" altLang="ko-KR">
                <a:ea typeface="굴림" charset="-127"/>
              </a:rPr>
            </a:br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5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B576-D7E5-4AF6-A194-0F8A133BDEAF}" type="slidenum">
              <a:rPr lang="en-US" altLang="en-US"/>
              <a:pPr/>
              <a:t>56</a:t>
            </a:fld>
            <a:endParaRPr lang="en-US" altLang="en-US"/>
          </a:p>
        </p:txBody>
      </p:sp>
      <p:grpSp>
        <p:nvGrpSpPr>
          <p:cNvPr id="102449" name="Group 49"/>
          <p:cNvGrpSpPr>
            <a:grpSpLocks/>
          </p:cNvGrpSpPr>
          <p:nvPr/>
        </p:nvGrpSpPr>
        <p:grpSpPr bwMode="auto">
          <a:xfrm>
            <a:off x="542925" y="3101975"/>
            <a:ext cx="5854700" cy="3276600"/>
            <a:chOff x="-144" y="1536"/>
            <a:chExt cx="3688" cy="2064"/>
          </a:xfrm>
        </p:grpSpPr>
        <p:sp>
          <p:nvSpPr>
            <p:cNvPr id="102450" name="Rectangle 50"/>
            <p:cNvSpPr>
              <a:spLocks noChangeArrowheads="1"/>
            </p:cNvSpPr>
            <p:nvPr/>
          </p:nvSpPr>
          <p:spPr bwMode="auto">
            <a:xfrm>
              <a:off x="-53" y="1647"/>
              <a:ext cx="3597" cy="1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rIns="19050" bIns="26988"/>
            <a:lstStyle/>
            <a:p>
              <a:pPr eaLnBrk="0" hangingPunct="0">
                <a:lnSpc>
                  <a:spcPts val="1700"/>
                </a:lnSpc>
                <a:spcBef>
                  <a:spcPts val="2000"/>
                </a:spcBef>
                <a:tabLst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	new	equal	state	state	mux	open/closed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–	–	–	S1	C1	closed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–	S1	S1	C1	closed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S1	ERR	–	closed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S1	S2	C2	closed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–	S2	S2	C2	closed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S2	ERR	–	closed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S2	S3	C3	closed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–	S3	S3	C3	closed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S3	ERR	–	closed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S3	OPEN	–	open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 – 	–	OPEN	OPEN	– 	open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 – 	–	ERR	ERR	– 	closed</a:t>
              </a:r>
            </a:p>
          </p:txBody>
        </p:sp>
        <p:sp>
          <p:nvSpPr>
            <p:cNvPr id="102451" name="Line 51"/>
            <p:cNvSpPr>
              <a:spLocks noChangeShapeType="1"/>
            </p:cNvSpPr>
            <p:nvPr/>
          </p:nvSpPr>
          <p:spPr bwMode="auto">
            <a:xfrm>
              <a:off x="-144" y="1947"/>
              <a:ext cx="34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102452" name="Line 52"/>
            <p:cNvSpPr>
              <a:spLocks noChangeShapeType="1"/>
            </p:cNvSpPr>
            <p:nvPr/>
          </p:nvSpPr>
          <p:spPr bwMode="auto">
            <a:xfrm>
              <a:off x="1632" y="1728"/>
              <a:ext cx="0" cy="18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102453" name="Rectangle 53"/>
            <p:cNvSpPr>
              <a:spLocks noChangeArrowheads="1"/>
            </p:cNvSpPr>
            <p:nvPr/>
          </p:nvSpPr>
          <p:spPr bwMode="auto">
            <a:xfrm>
              <a:off x="1680" y="1536"/>
              <a:ext cx="497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rIns="19050" bIns="26988"/>
            <a:lstStyle/>
            <a:p>
              <a:pPr eaLnBrk="0" hangingPunct="0">
                <a:lnSpc>
                  <a:spcPts val="17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next</a:t>
              </a:r>
            </a:p>
          </p:txBody>
        </p:sp>
      </p:grpSp>
      <p:sp>
        <p:nvSpPr>
          <p:cNvPr id="102454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example (cont’d):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finite-state machine</a:t>
            </a:r>
          </a:p>
        </p:txBody>
      </p:sp>
      <p:sp>
        <p:nvSpPr>
          <p:cNvPr id="102455" name="Rectangle 5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Finite-state machine</a:t>
            </a:r>
          </a:p>
          <a:p>
            <a:pPr lvl="1"/>
            <a:r>
              <a:rPr lang="en-US" altLang="ko-KR">
                <a:ea typeface="굴림" charset="-127"/>
              </a:rPr>
              <a:t>generate state table (much like a truth-table)</a:t>
            </a:r>
          </a:p>
        </p:txBody>
      </p:sp>
      <p:grpSp>
        <p:nvGrpSpPr>
          <p:cNvPr id="102456" name="Group 56"/>
          <p:cNvGrpSpPr>
            <a:grpSpLocks/>
          </p:cNvGrpSpPr>
          <p:nvPr/>
        </p:nvGrpSpPr>
        <p:grpSpPr bwMode="auto">
          <a:xfrm>
            <a:off x="4649788" y="1778000"/>
            <a:ext cx="3998912" cy="1698625"/>
            <a:chOff x="1003" y="901"/>
            <a:chExt cx="4433" cy="1883"/>
          </a:xfrm>
        </p:grpSpPr>
        <p:sp>
          <p:nvSpPr>
            <p:cNvPr id="102457" name="Oval 57"/>
            <p:cNvSpPr>
              <a:spLocks noChangeArrowheads="1"/>
            </p:cNvSpPr>
            <p:nvPr/>
          </p:nvSpPr>
          <p:spPr bwMode="auto">
            <a:xfrm>
              <a:off x="1708" y="1959"/>
              <a:ext cx="427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58" name="Line 58"/>
            <p:cNvSpPr>
              <a:spLocks noChangeShapeType="1"/>
            </p:cNvSpPr>
            <p:nvPr/>
          </p:nvSpPr>
          <p:spPr bwMode="auto">
            <a:xfrm>
              <a:off x="1424" y="2168"/>
              <a:ext cx="2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59" name="Line 59"/>
            <p:cNvSpPr>
              <a:spLocks noChangeShapeType="1"/>
            </p:cNvSpPr>
            <p:nvPr/>
          </p:nvSpPr>
          <p:spPr bwMode="auto">
            <a:xfrm>
              <a:off x="2135" y="2168"/>
              <a:ext cx="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60" name="Line 60"/>
            <p:cNvSpPr>
              <a:spLocks noChangeShapeType="1"/>
            </p:cNvSpPr>
            <p:nvPr/>
          </p:nvSpPr>
          <p:spPr bwMode="auto">
            <a:xfrm flipV="1">
              <a:off x="2135" y="1312"/>
              <a:ext cx="2548" cy="8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61" name="Line 61"/>
            <p:cNvSpPr>
              <a:spLocks noChangeShapeType="1"/>
            </p:cNvSpPr>
            <p:nvPr/>
          </p:nvSpPr>
          <p:spPr bwMode="auto">
            <a:xfrm flipV="1">
              <a:off x="3128" y="1312"/>
              <a:ext cx="1555" cy="8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62" name="Line 62"/>
            <p:cNvSpPr>
              <a:spLocks noChangeShapeType="1"/>
            </p:cNvSpPr>
            <p:nvPr/>
          </p:nvSpPr>
          <p:spPr bwMode="auto">
            <a:xfrm flipV="1">
              <a:off x="4123" y="1312"/>
              <a:ext cx="560" cy="8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63" name="Rectangle 63"/>
            <p:cNvSpPr>
              <a:spLocks noChangeArrowheads="1"/>
            </p:cNvSpPr>
            <p:nvPr/>
          </p:nvSpPr>
          <p:spPr bwMode="auto">
            <a:xfrm>
              <a:off x="4727" y="1228"/>
              <a:ext cx="35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</p:txBody>
        </p:sp>
        <p:sp>
          <p:nvSpPr>
            <p:cNvPr id="102464" name="Rectangle 64"/>
            <p:cNvSpPr>
              <a:spLocks noChangeArrowheads="1"/>
            </p:cNvSpPr>
            <p:nvPr/>
          </p:nvSpPr>
          <p:spPr bwMode="auto">
            <a:xfrm>
              <a:off x="1712" y="2018"/>
              <a:ext cx="435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mux=C1</a:t>
              </a:r>
            </a:p>
          </p:txBody>
        </p:sp>
        <p:sp>
          <p:nvSpPr>
            <p:cNvPr id="102465" name="Rectangle 65"/>
            <p:cNvSpPr>
              <a:spLocks noChangeArrowheads="1"/>
            </p:cNvSpPr>
            <p:nvPr/>
          </p:nvSpPr>
          <p:spPr bwMode="auto">
            <a:xfrm>
              <a:off x="1003" y="2074"/>
              <a:ext cx="4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</a:t>
              </a:r>
            </a:p>
          </p:txBody>
        </p:sp>
        <p:sp>
          <p:nvSpPr>
            <p:cNvPr id="102466" name="Rectangle 66"/>
            <p:cNvSpPr>
              <a:spLocks noChangeArrowheads="1"/>
            </p:cNvSpPr>
            <p:nvPr/>
          </p:nvSpPr>
          <p:spPr bwMode="auto">
            <a:xfrm>
              <a:off x="1957" y="2128"/>
              <a:ext cx="947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equal</a:t>
              </a:r>
              <a:b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102467" name="Rectangle 67"/>
            <p:cNvSpPr>
              <a:spLocks noChangeArrowheads="1"/>
            </p:cNvSpPr>
            <p:nvPr/>
          </p:nvSpPr>
          <p:spPr bwMode="auto">
            <a:xfrm>
              <a:off x="2544" y="1536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equal</a:t>
              </a:r>
              <a:b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102468" name="Rectangle 68"/>
            <p:cNvSpPr>
              <a:spLocks noChangeArrowheads="1"/>
            </p:cNvSpPr>
            <p:nvPr/>
          </p:nvSpPr>
          <p:spPr bwMode="auto">
            <a:xfrm>
              <a:off x="3517" y="1584"/>
              <a:ext cx="947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equal</a:t>
              </a:r>
              <a:b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102469" name="Rectangle 69"/>
            <p:cNvSpPr>
              <a:spLocks noChangeArrowheads="1"/>
            </p:cNvSpPr>
            <p:nvPr/>
          </p:nvSpPr>
          <p:spPr bwMode="auto">
            <a:xfrm>
              <a:off x="4238" y="1632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equal</a:t>
              </a:r>
              <a:b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102470" name="Line 70"/>
            <p:cNvSpPr>
              <a:spLocks noChangeShapeType="1"/>
            </p:cNvSpPr>
            <p:nvPr/>
          </p:nvSpPr>
          <p:spPr bwMode="auto">
            <a:xfrm>
              <a:off x="3835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71" name="Line 71"/>
            <p:cNvSpPr>
              <a:spLocks noChangeShapeType="1"/>
            </p:cNvSpPr>
            <p:nvPr/>
          </p:nvSpPr>
          <p:spPr bwMode="auto">
            <a:xfrm>
              <a:off x="3977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72" name="Line 72"/>
            <p:cNvSpPr>
              <a:spLocks noChangeShapeType="1"/>
            </p:cNvSpPr>
            <p:nvPr/>
          </p:nvSpPr>
          <p:spPr bwMode="auto">
            <a:xfrm flipH="1">
              <a:off x="3831" y="2595"/>
              <a:ext cx="1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73" name="Line 73"/>
            <p:cNvSpPr>
              <a:spLocks noChangeShapeType="1"/>
            </p:cNvSpPr>
            <p:nvPr/>
          </p:nvSpPr>
          <p:spPr bwMode="auto">
            <a:xfrm>
              <a:off x="2840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74" name="Line 74"/>
            <p:cNvSpPr>
              <a:spLocks noChangeShapeType="1"/>
            </p:cNvSpPr>
            <p:nvPr/>
          </p:nvSpPr>
          <p:spPr bwMode="auto">
            <a:xfrm>
              <a:off x="2983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75" name="Line 75"/>
            <p:cNvSpPr>
              <a:spLocks noChangeShapeType="1"/>
            </p:cNvSpPr>
            <p:nvPr/>
          </p:nvSpPr>
          <p:spPr bwMode="auto">
            <a:xfrm flipH="1">
              <a:off x="2836" y="2595"/>
              <a:ext cx="1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76" name="Line 76"/>
            <p:cNvSpPr>
              <a:spLocks noChangeShapeType="1"/>
            </p:cNvSpPr>
            <p:nvPr/>
          </p:nvSpPr>
          <p:spPr bwMode="auto">
            <a:xfrm>
              <a:off x="1847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77" name="Line 77"/>
            <p:cNvSpPr>
              <a:spLocks noChangeShapeType="1"/>
            </p:cNvSpPr>
            <p:nvPr/>
          </p:nvSpPr>
          <p:spPr bwMode="auto">
            <a:xfrm>
              <a:off x="1988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78" name="Line 78"/>
            <p:cNvSpPr>
              <a:spLocks noChangeShapeType="1"/>
            </p:cNvSpPr>
            <p:nvPr/>
          </p:nvSpPr>
          <p:spPr bwMode="auto">
            <a:xfrm flipH="1">
              <a:off x="1843" y="2595"/>
              <a:ext cx="1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79" name="Line 79"/>
            <p:cNvSpPr>
              <a:spLocks noChangeShapeType="1"/>
            </p:cNvSpPr>
            <p:nvPr/>
          </p:nvSpPr>
          <p:spPr bwMode="auto">
            <a:xfrm>
              <a:off x="4829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80" name="Line 80"/>
            <p:cNvSpPr>
              <a:spLocks noChangeShapeType="1"/>
            </p:cNvSpPr>
            <p:nvPr/>
          </p:nvSpPr>
          <p:spPr bwMode="auto">
            <a:xfrm>
              <a:off x="4971" y="238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81" name="Line 81"/>
            <p:cNvSpPr>
              <a:spLocks noChangeShapeType="1"/>
            </p:cNvSpPr>
            <p:nvPr/>
          </p:nvSpPr>
          <p:spPr bwMode="auto">
            <a:xfrm flipH="1">
              <a:off x="4825" y="2595"/>
              <a:ext cx="1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82" name="Rectangle 82"/>
            <p:cNvSpPr>
              <a:spLocks noChangeArrowheads="1"/>
            </p:cNvSpPr>
            <p:nvPr/>
          </p:nvSpPr>
          <p:spPr bwMode="auto">
            <a:xfrm>
              <a:off x="3693" y="2571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new</a:t>
              </a:r>
            </a:p>
          </p:txBody>
        </p:sp>
        <p:sp>
          <p:nvSpPr>
            <p:cNvPr id="102483" name="Rectangle 83"/>
            <p:cNvSpPr>
              <a:spLocks noChangeArrowheads="1"/>
            </p:cNvSpPr>
            <p:nvPr/>
          </p:nvSpPr>
          <p:spPr bwMode="auto">
            <a:xfrm>
              <a:off x="2699" y="2571"/>
              <a:ext cx="5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new</a:t>
              </a:r>
            </a:p>
          </p:txBody>
        </p:sp>
        <p:sp>
          <p:nvSpPr>
            <p:cNvPr id="102484" name="Rectangle 84"/>
            <p:cNvSpPr>
              <a:spLocks noChangeArrowheads="1"/>
            </p:cNvSpPr>
            <p:nvPr/>
          </p:nvSpPr>
          <p:spPr bwMode="auto">
            <a:xfrm>
              <a:off x="1704" y="2571"/>
              <a:ext cx="5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new</a:t>
              </a:r>
            </a:p>
          </p:txBody>
        </p:sp>
        <p:sp>
          <p:nvSpPr>
            <p:cNvPr id="102485" name="Rectangle 85"/>
            <p:cNvSpPr>
              <a:spLocks noChangeArrowheads="1"/>
            </p:cNvSpPr>
            <p:nvPr/>
          </p:nvSpPr>
          <p:spPr bwMode="auto">
            <a:xfrm>
              <a:off x="1925" y="1876"/>
              <a:ext cx="4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</a:t>
              </a:r>
            </a:p>
          </p:txBody>
        </p:sp>
        <p:sp>
          <p:nvSpPr>
            <p:cNvPr id="102486" name="Rectangle 86"/>
            <p:cNvSpPr>
              <a:spLocks noChangeArrowheads="1"/>
            </p:cNvSpPr>
            <p:nvPr/>
          </p:nvSpPr>
          <p:spPr bwMode="auto">
            <a:xfrm>
              <a:off x="2920" y="1876"/>
              <a:ext cx="40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S2</a:t>
              </a:r>
            </a:p>
          </p:txBody>
        </p:sp>
        <p:sp>
          <p:nvSpPr>
            <p:cNvPr id="102487" name="Rectangle 87"/>
            <p:cNvSpPr>
              <a:spLocks noChangeArrowheads="1"/>
            </p:cNvSpPr>
            <p:nvPr/>
          </p:nvSpPr>
          <p:spPr bwMode="auto">
            <a:xfrm>
              <a:off x="3913" y="1876"/>
              <a:ext cx="4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</a:t>
              </a:r>
            </a:p>
          </p:txBody>
        </p:sp>
        <p:sp>
          <p:nvSpPr>
            <p:cNvPr id="102488" name="Rectangle 88"/>
            <p:cNvSpPr>
              <a:spLocks noChangeArrowheads="1"/>
            </p:cNvSpPr>
            <p:nvPr/>
          </p:nvSpPr>
          <p:spPr bwMode="auto">
            <a:xfrm>
              <a:off x="4979" y="1876"/>
              <a:ext cx="4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OPEN</a:t>
              </a:r>
            </a:p>
          </p:txBody>
        </p:sp>
        <p:sp>
          <p:nvSpPr>
            <p:cNvPr id="102489" name="Rectangle 89"/>
            <p:cNvSpPr>
              <a:spLocks noChangeArrowheads="1"/>
            </p:cNvSpPr>
            <p:nvPr/>
          </p:nvSpPr>
          <p:spPr bwMode="auto">
            <a:xfrm>
              <a:off x="4932" y="1023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ERR</a:t>
              </a:r>
            </a:p>
          </p:txBody>
        </p:sp>
        <p:sp>
          <p:nvSpPr>
            <p:cNvPr id="102490" name="Oval 90"/>
            <p:cNvSpPr>
              <a:spLocks noChangeArrowheads="1"/>
            </p:cNvSpPr>
            <p:nvPr/>
          </p:nvSpPr>
          <p:spPr bwMode="auto">
            <a:xfrm>
              <a:off x="2703" y="1959"/>
              <a:ext cx="425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91" name="Rectangle 91"/>
            <p:cNvSpPr>
              <a:spLocks noChangeArrowheads="1"/>
            </p:cNvSpPr>
            <p:nvPr/>
          </p:nvSpPr>
          <p:spPr bwMode="auto">
            <a:xfrm>
              <a:off x="2707" y="2018"/>
              <a:ext cx="433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mux=C2</a:t>
              </a:r>
            </a:p>
          </p:txBody>
        </p:sp>
        <p:sp>
          <p:nvSpPr>
            <p:cNvPr id="102492" name="Line 92"/>
            <p:cNvSpPr>
              <a:spLocks noChangeShapeType="1"/>
            </p:cNvSpPr>
            <p:nvPr/>
          </p:nvSpPr>
          <p:spPr bwMode="auto">
            <a:xfrm>
              <a:off x="3128" y="2168"/>
              <a:ext cx="5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93" name="Rectangle 93"/>
            <p:cNvSpPr>
              <a:spLocks noChangeArrowheads="1"/>
            </p:cNvSpPr>
            <p:nvPr/>
          </p:nvSpPr>
          <p:spPr bwMode="auto">
            <a:xfrm>
              <a:off x="2951" y="2128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equal</a:t>
              </a:r>
              <a:b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102494" name="Oval 94"/>
            <p:cNvSpPr>
              <a:spLocks noChangeArrowheads="1"/>
            </p:cNvSpPr>
            <p:nvPr/>
          </p:nvSpPr>
          <p:spPr bwMode="auto">
            <a:xfrm>
              <a:off x="3696" y="1959"/>
              <a:ext cx="427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95" name="Rectangle 95"/>
            <p:cNvSpPr>
              <a:spLocks noChangeArrowheads="1"/>
            </p:cNvSpPr>
            <p:nvPr/>
          </p:nvSpPr>
          <p:spPr bwMode="auto">
            <a:xfrm>
              <a:off x="3700" y="2018"/>
              <a:ext cx="435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mux=C3</a:t>
              </a:r>
            </a:p>
          </p:txBody>
        </p:sp>
        <p:sp>
          <p:nvSpPr>
            <p:cNvPr id="102496" name="Line 96"/>
            <p:cNvSpPr>
              <a:spLocks noChangeShapeType="1"/>
            </p:cNvSpPr>
            <p:nvPr/>
          </p:nvSpPr>
          <p:spPr bwMode="auto">
            <a:xfrm>
              <a:off x="4123" y="2168"/>
              <a:ext cx="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97" name="Rectangle 97"/>
            <p:cNvSpPr>
              <a:spLocks noChangeArrowheads="1"/>
            </p:cNvSpPr>
            <p:nvPr/>
          </p:nvSpPr>
          <p:spPr bwMode="auto">
            <a:xfrm>
              <a:off x="3945" y="2128"/>
              <a:ext cx="947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equal</a:t>
              </a:r>
              <a:b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102498" name="Oval 98"/>
            <p:cNvSpPr>
              <a:spLocks noChangeArrowheads="1"/>
            </p:cNvSpPr>
            <p:nvPr/>
          </p:nvSpPr>
          <p:spPr bwMode="auto">
            <a:xfrm>
              <a:off x="4691" y="1959"/>
              <a:ext cx="426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99" name="Rectangle 99"/>
            <p:cNvSpPr>
              <a:spLocks noChangeArrowheads="1"/>
            </p:cNvSpPr>
            <p:nvPr/>
          </p:nvSpPr>
          <p:spPr bwMode="auto">
            <a:xfrm>
              <a:off x="4765" y="2081"/>
              <a:ext cx="29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9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open</a:t>
              </a:r>
            </a:p>
          </p:txBody>
        </p:sp>
        <p:sp>
          <p:nvSpPr>
            <p:cNvPr id="102500" name="Oval 100"/>
            <p:cNvSpPr>
              <a:spLocks noChangeArrowheads="1"/>
            </p:cNvSpPr>
            <p:nvPr/>
          </p:nvSpPr>
          <p:spPr bwMode="auto">
            <a:xfrm>
              <a:off x="4691" y="1106"/>
              <a:ext cx="426" cy="42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01" name="Line 101"/>
            <p:cNvSpPr>
              <a:spLocks noChangeShapeType="1"/>
            </p:cNvSpPr>
            <p:nvPr/>
          </p:nvSpPr>
          <p:spPr bwMode="auto">
            <a:xfrm flipV="1">
              <a:off x="4963" y="901"/>
              <a:ext cx="0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02" name="Line 102"/>
            <p:cNvSpPr>
              <a:spLocks noChangeShapeType="1"/>
            </p:cNvSpPr>
            <p:nvPr/>
          </p:nvSpPr>
          <p:spPr bwMode="auto">
            <a:xfrm flipV="1">
              <a:off x="4821" y="901"/>
              <a:ext cx="0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03" name="Line 103"/>
            <p:cNvSpPr>
              <a:spLocks noChangeShapeType="1"/>
            </p:cNvSpPr>
            <p:nvPr/>
          </p:nvSpPr>
          <p:spPr bwMode="auto">
            <a:xfrm>
              <a:off x="4825" y="904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B3E-FEA3-4486-8834-DBB49DF4C22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7988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example (cont’d):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encoding</a:t>
            </a:r>
          </a:p>
        </p:txBody>
      </p:sp>
      <p:sp>
        <p:nvSpPr>
          <p:cNvPr id="79890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600">
                <a:ea typeface="굴림" charset="-127"/>
              </a:rPr>
              <a:t>Encode state table</a:t>
            </a:r>
          </a:p>
          <a:p>
            <a:pPr lvl="1"/>
            <a:r>
              <a:rPr lang="en-US" altLang="ko-KR">
                <a:ea typeface="굴림" charset="-127"/>
              </a:rPr>
              <a:t>state can be: S1, S2, S3, OPEN, or ERR</a:t>
            </a:r>
          </a:p>
          <a:p>
            <a:pPr lvl="2"/>
            <a:r>
              <a:rPr lang="en-US" altLang="ko-KR">
                <a:ea typeface="굴림" charset="-127"/>
              </a:rPr>
              <a:t>needs at least 3 bits to encode: 000, 001, 010, 011, 100</a:t>
            </a:r>
          </a:p>
          <a:p>
            <a:pPr lvl="2"/>
            <a:r>
              <a:rPr lang="en-US" altLang="ko-KR">
                <a:ea typeface="굴림" charset="-127"/>
              </a:rPr>
              <a:t>and as many as 5: 00001, 00010, 00100, 01000, 10000</a:t>
            </a:r>
          </a:p>
          <a:p>
            <a:pPr lvl="2"/>
            <a:r>
              <a:rPr lang="en-US" altLang="ko-KR">
                <a:ea typeface="굴림" charset="-127"/>
              </a:rPr>
              <a:t>choose 4 bits: 0001, 0010, 0100, 1000, 0000</a:t>
            </a:r>
          </a:p>
          <a:p>
            <a:pPr lvl="1"/>
            <a:r>
              <a:rPr lang="en-US" altLang="ko-KR">
                <a:ea typeface="굴림" charset="-127"/>
              </a:rPr>
              <a:t>output mux can be: C1, C2, or C3</a:t>
            </a:r>
          </a:p>
          <a:p>
            <a:pPr lvl="2"/>
            <a:r>
              <a:rPr lang="en-US" altLang="ko-KR">
                <a:ea typeface="굴림" charset="-127"/>
              </a:rPr>
              <a:t>needs 2 to 3 bits to encode</a:t>
            </a:r>
          </a:p>
          <a:p>
            <a:pPr lvl="2"/>
            <a:r>
              <a:rPr lang="en-US" altLang="ko-KR">
                <a:ea typeface="굴림" charset="-127"/>
              </a:rPr>
              <a:t>choose 3 bits: 001, 010, 100</a:t>
            </a:r>
          </a:p>
          <a:p>
            <a:pPr lvl="1"/>
            <a:r>
              <a:rPr lang="en-US" altLang="ko-KR">
                <a:ea typeface="굴림" charset="-127"/>
              </a:rPr>
              <a:t>output open/closed can be: open or closed</a:t>
            </a:r>
          </a:p>
          <a:p>
            <a:pPr lvl="2"/>
            <a:r>
              <a:rPr lang="en-US" altLang="ko-KR">
                <a:ea typeface="굴림" charset="-127"/>
              </a:rPr>
              <a:t>needs 1 or 2 bits to encode</a:t>
            </a:r>
          </a:p>
          <a:p>
            <a:pPr lvl="2"/>
            <a:r>
              <a:rPr lang="en-US" altLang="ko-KR">
                <a:ea typeface="굴림" charset="-127"/>
              </a:rPr>
              <a:t>choose 1 bits: 1, 0</a:t>
            </a:r>
            <a:endParaRPr lang="en-US" altLang="ko-KR" sz="2000">
              <a:ea typeface="굴림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FF07-2A3F-4941-BC00-CCB5EE281720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570663" y="4325938"/>
            <a:ext cx="2351087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good choice of encoding!</a:t>
            </a:r>
          </a:p>
          <a:p>
            <a:pPr eaLnBrk="0" hangingPunct="0">
              <a:lnSpc>
                <a:spcPts val="1700"/>
              </a:lnSpc>
              <a:spcBef>
                <a:spcPts val="2000"/>
              </a:spcBef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mux is identical to 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last 3 bits of state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/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open/closed is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identical to first bit</a:t>
            </a:r>
            <a:b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of state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example (cont’d):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encoding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229600" cy="4530725"/>
          </a:xfrm>
        </p:spPr>
        <p:txBody>
          <a:bodyPr/>
          <a:lstStyle/>
          <a:p>
            <a:r>
              <a:rPr lang="en-US" altLang="ko-KR" sz="2000">
                <a:ea typeface="굴림" charset="-127"/>
              </a:rPr>
              <a:t>Encode state table</a:t>
            </a:r>
          </a:p>
          <a:p>
            <a:pPr lvl="1"/>
            <a:r>
              <a:rPr lang="en-US" altLang="ko-KR" sz="1600">
                <a:ea typeface="굴림" charset="-127"/>
              </a:rPr>
              <a:t>state can be: S1, S2, S3, OPEN, or ERR</a:t>
            </a:r>
          </a:p>
          <a:p>
            <a:pPr lvl="2"/>
            <a:r>
              <a:rPr lang="en-US" altLang="ko-KR" sz="1400">
                <a:ea typeface="굴림" charset="-127"/>
              </a:rPr>
              <a:t>choose 4 bits: 0001, 0010, 0100, 1000, 0000</a:t>
            </a:r>
          </a:p>
          <a:p>
            <a:pPr lvl="1"/>
            <a:r>
              <a:rPr lang="en-US" altLang="ko-KR" sz="1600">
                <a:ea typeface="굴림" charset="-127"/>
              </a:rPr>
              <a:t>output mux can be: C1, C2, or C3</a:t>
            </a:r>
          </a:p>
          <a:p>
            <a:pPr lvl="2"/>
            <a:r>
              <a:rPr lang="en-US" altLang="ko-KR" sz="1400">
                <a:ea typeface="굴림" charset="-127"/>
              </a:rPr>
              <a:t>choose 3 bits: 001, 010, 100</a:t>
            </a:r>
          </a:p>
          <a:p>
            <a:pPr lvl="1"/>
            <a:r>
              <a:rPr lang="en-US" altLang="ko-KR" sz="1600">
                <a:ea typeface="굴림" charset="-127"/>
              </a:rPr>
              <a:t>output open/closed can be: open or closed</a:t>
            </a:r>
          </a:p>
          <a:p>
            <a:pPr lvl="2"/>
            <a:r>
              <a:rPr lang="en-US" altLang="ko-KR" sz="1400">
                <a:ea typeface="굴림" charset="-127"/>
              </a:rPr>
              <a:t>choose 1 bits: 1, 0</a:t>
            </a:r>
            <a:endParaRPr lang="en-US" altLang="ko-KR" sz="1600">
              <a:ea typeface="굴림" charset="-127"/>
            </a:endParaRPr>
          </a:p>
        </p:txBody>
      </p:sp>
      <p:grpSp>
        <p:nvGrpSpPr>
          <p:cNvPr id="104453" name="Group 5"/>
          <p:cNvGrpSpPr>
            <a:grpSpLocks/>
          </p:cNvGrpSpPr>
          <p:nvPr/>
        </p:nvGrpSpPr>
        <p:grpSpPr bwMode="auto">
          <a:xfrm>
            <a:off x="1525588" y="3221038"/>
            <a:ext cx="5854700" cy="3276600"/>
            <a:chOff x="-144" y="1536"/>
            <a:chExt cx="3688" cy="2064"/>
          </a:xfrm>
        </p:grpSpPr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-53" y="1647"/>
              <a:ext cx="3597" cy="1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rIns="19050" bIns="26988"/>
            <a:lstStyle/>
            <a:p>
              <a:pPr eaLnBrk="0" hangingPunct="0">
                <a:lnSpc>
                  <a:spcPts val="1700"/>
                </a:lnSpc>
                <a:spcBef>
                  <a:spcPts val="2000"/>
                </a:spcBef>
                <a:tabLst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reset	new	equal	state	state	mux	open/closed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1	–	–	–	0001	001	0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–	0001	0001	001	0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0001	0000	–	0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0001	0010	010	0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–	0010	0010	010	0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0010	0000	–	0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0010	0100	100	0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0	–	0100	0100	100	0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0	0100	0000	–	0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1	1	0100	1000	– 	1 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 – 	–	1000	1000	– 	1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0	 – 	–	0000 	0000 	– 	0</a:t>
              </a:r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>
              <a:off x="-144" y="1947"/>
              <a:ext cx="34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104456" name="Line 8"/>
            <p:cNvSpPr>
              <a:spLocks noChangeShapeType="1"/>
            </p:cNvSpPr>
            <p:nvPr/>
          </p:nvSpPr>
          <p:spPr bwMode="auto">
            <a:xfrm>
              <a:off x="1632" y="1728"/>
              <a:ext cx="0" cy="18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anchor="ctr"/>
            <a:lstStyle/>
            <a:p>
              <a:endParaRPr lang="ko-KR" altLang="en-US"/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1680" y="1536"/>
              <a:ext cx="497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274320" rIns="19050" bIns="26988"/>
            <a:lstStyle/>
            <a:p>
              <a:pPr eaLnBrk="0" hangingPunct="0">
                <a:lnSpc>
                  <a:spcPts val="1700"/>
                </a:lnSpc>
                <a:spcBef>
                  <a:spcPts val="2000"/>
                </a:spcBef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next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7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4991-A938-4D61-9286-EFC7740781A6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09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Activity</a:t>
            </a:r>
          </a:p>
        </p:txBody>
      </p:sp>
      <p:sp>
        <p:nvSpPr>
          <p:cNvPr id="109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Have lock always wait for 3 key presses exactly before making a decision</a:t>
            </a:r>
          </a:p>
          <a:p>
            <a:pPr lvl="1"/>
            <a:r>
              <a:rPr lang="en-US" altLang="ko-KR">
                <a:ea typeface="굴림" charset="-127"/>
              </a:rPr>
              <a:t>remove reset</a:t>
            </a:r>
          </a:p>
        </p:txBody>
      </p:sp>
      <p:grpSp>
        <p:nvGrpSpPr>
          <p:cNvPr id="109650" name="Group 1106"/>
          <p:cNvGrpSpPr>
            <a:grpSpLocks/>
          </p:cNvGrpSpPr>
          <p:nvPr/>
        </p:nvGrpSpPr>
        <p:grpSpPr bwMode="auto">
          <a:xfrm>
            <a:off x="3294063" y="3606800"/>
            <a:ext cx="1503362" cy="1387475"/>
            <a:chOff x="2131" y="2258"/>
            <a:chExt cx="947" cy="874"/>
          </a:xfrm>
        </p:grpSpPr>
        <p:sp>
          <p:nvSpPr>
            <p:cNvPr id="109577" name="Line 1033"/>
            <p:cNvSpPr>
              <a:spLocks noChangeShapeType="1"/>
            </p:cNvSpPr>
            <p:nvPr/>
          </p:nvSpPr>
          <p:spPr bwMode="auto">
            <a:xfrm flipV="1">
              <a:off x="2495" y="2258"/>
              <a:ext cx="548" cy="8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84" name="Rectangle 1040"/>
            <p:cNvSpPr>
              <a:spLocks noChangeArrowheads="1"/>
            </p:cNvSpPr>
            <p:nvPr/>
          </p:nvSpPr>
          <p:spPr bwMode="auto">
            <a:xfrm>
              <a:off x="2131" y="2450"/>
              <a:ext cx="947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</p:grpSp>
      <p:grpSp>
        <p:nvGrpSpPr>
          <p:cNvPr id="109653" name="Group 1109"/>
          <p:cNvGrpSpPr>
            <a:grpSpLocks/>
          </p:cNvGrpSpPr>
          <p:nvPr/>
        </p:nvGrpSpPr>
        <p:grpSpPr bwMode="auto">
          <a:xfrm>
            <a:off x="4818063" y="3629025"/>
            <a:ext cx="1522412" cy="1365250"/>
            <a:chOff x="3091" y="2272"/>
            <a:chExt cx="959" cy="860"/>
          </a:xfrm>
        </p:grpSpPr>
        <p:sp>
          <p:nvSpPr>
            <p:cNvPr id="109578" name="Line 1034"/>
            <p:cNvSpPr>
              <a:spLocks noChangeShapeType="1"/>
            </p:cNvSpPr>
            <p:nvPr/>
          </p:nvSpPr>
          <p:spPr bwMode="auto">
            <a:xfrm flipV="1">
              <a:off x="3490" y="2272"/>
              <a:ext cx="560" cy="8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85" name="Rectangle 1041"/>
            <p:cNvSpPr>
              <a:spLocks noChangeArrowheads="1"/>
            </p:cNvSpPr>
            <p:nvPr/>
          </p:nvSpPr>
          <p:spPr bwMode="auto">
            <a:xfrm>
              <a:off x="3091" y="2498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</p:grpSp>
      <p:grpSp>
        <p:nvGrpSpPr>
          <p:cNvPr id="109646" name="Group 1102"/>
          <p:cNvGrpSpPr>
            <a:grpSpLocks/>
          </p:cNvGrpSpPr>
          <p:nvPr/>
        </p:nvGrpSpPr>
        <p:grpSpPr bwMode="auto">
          <a:xfrm>
            <a:off x="1611313" y="4524375"/>
            <a:ext cx="5849937" cy="1441450"/>
            <a:chOff x="1071" y="2836"/>
            <a:chExt cx="3685" cy="908"/>
          </a:xfrm>
        </p:grpSpPr>
        <p:sp>
          <p:nvSpPr>
            <p:cNvPr id="109573" name="Oval 1029"/>
            <p:cNvSpPr>
              <a:spLocks noChangeArrowheads="1"/>
            </p:cNvSpPr>
            <p:nvPr/>
          </p:nvSpPr>
          <p:spPr bwMode="auto">
            <a:xfrm>
              <a:off x="1075" y="2919"/>
              <a:ext cx="427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75" name="Line 1031"/>
            <p:cNvSpPr>
              <a:spLocks noChangeShapeType="1"/>
            </p:cNvSpPr>
            <p:nvPr/>
          </p:nvSpPr>
          <p:spPr bwMode="auto">
            <a:xfrm>
              <a:off x="1502" y="3128"/>
              <a:ext cx="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80" name="Rectangle 1036"/>
            <p:cNvSpPr>
              <a:spLocks noChangeArrowheads="1"/>
            </p:cNvSpPr>
            <p:nvPr/>
          </p:nvSpPr>
          <p:spPr bwMode="auto">
            <a:xfrm>
              <a:off x="1079" y="2978"/>
              <a:ext cx="435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mux=C1</a:t>
              </a:r>
            </a:p>
          </p:txBody>
        </p:sp>
        <p:sp>
          <p:nvSpPr>
            <p:cNvPr id="109582" name="Rectangle 1038"/>
            <p:cNvSpPr>
              <a:spLocks noChangeArrowheads="1"/>
            </p:cNvSpPr>
            <p:nvPr/>
          </p:nvSpPr>
          <p:spPr bwMode="auto">
            <a:xfrm>
              <a:off x="1324" y="3088"/>
              <a:ext cx="947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109586" name="Line 1042"/>
            <p:cNvSpPr>
              <a:spLocks noChangeShapeType="1"/>
            </p:cNvSpPr>
            <p:nvPr/>
          </p:nvSpPr>
          <p:spPr bwMode="auto">
            <a:xfrm>
              <a:off x="3202" y="334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87" name="Line 1043"/>
            <p:cNvSpPr>
              <a:spLocks noChangeShapeType="1"/>
            </p:cNvSpPr>
            <p:nvPr/>
          </p:nvSpPr>
          <p:spPr bwMode="auto">
            <a:xfrm>
              <a:off x="3344" y="334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88" name="Line 1044"/>
            <p:cNvSpPr>
              <a:spLocks noChangeShapeType="1"/>
            </p:cNvSpPr>
            <p:nvPr/>
          </p:nvSpPr>
          <p:spPr bwMode="auto">
            <a:xfrm flipH="1">
              <a:off x="3198" y="3555"/>
              <a:ext cx="1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89" name="Line 1045"/>
            <p:cNvSpPr>
              <a:spLocks noChangeShapeType="1"/>
            </p:cNvSpPr>
            <p:nvPr/>
          </p:nvSpPr>
          <p:spPr bwMode="auto">
            <a:xfrm>
              <a:off x="2207" y="334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90" name="Line 1046"/>
            <p:cNvSpPr>
              <a:spLocks noChangeShapeType="1"/>
            </p:cNvSpPr>
            <p:nvPr/>
          </p:nvSpPr>
          <p:spPr bwMode="auto">
            <a:xfrm>
              <a:off x="2350" y="334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91" name="Line 1047"/>
            <p:cNvSpPr>
              <a:spLocks noChangeShapeType="1"/>
            </p:cNvSpPr>
            <p:nvPr/>
          </p:nvSpPr>
          <p:spPr bwMode="auto">
            <a:xfrm flipH="1">
              <a:off x="2203" y="3555"/>
              <a:ext cx="1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92" name="Line 1048"/>
            <p:cNvSpPr>
              <a:spLocks noChangeShapeType="1"/>
            </p:cNvSpPr>
            <p:nvPr/>
          </p:nvSpPr>
          <p:spPr bwMode="auto">
            <a:xfrm>
              <a:off x="1214" y="334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93" name="Line 1049"/>
            <p:cNvSpPr>
              <a:spLocks noChangeShapeType="1"/>
            </p:cNvSpPr>
            <p:nvPr/>
          </p:nvSpPr>
          <p:spPr bwMode="auto">
            <a:xfrm>
              <a:off x="1355" y="3346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94" name="Line 1050"/>
            <p:cNvSpPr>
              <a:spLocks noChangeShapeType="1"/>
            </p:cNvSpPr>
            <p:nvPr/>
          </p:nvSpPr>
          <p:spPr bwMode="auto">
            <a:xfrm flipH="1">
              <a:off x="1210" y="3555"/>
              <a:ext cx="1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98" name="Rectangle 1054"/>
            <p:cNvSpPr>
              <a:spLocks noChangeArrowheads="1"/>
            </p:cNvSpPr>
            <p:nvPr/>
          </p:nvSpPr>
          <p:spPr bwMode="auto">
            <a:xfrm>
              <a:off x="3060" y="3531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new</a:t>
              </a:r>
            </a:p>
          </p:txBody>
        </p:sp>
        <p:sp>
          <p:nvSpPr>
            <p:cNvPr id="109599" name="Rectangle 1055"/>
            <p:cNvSpPr>
              <a:spLocks noChangeArrowheads="1"/>
            </p:cNvSpPr>
            <p:nvPr/>
          </p:nvSpPr>
          <p:spPr bwMode="auto">
            <a:xfrm>
              <a:off x="2066" y="3531"/>
              <a:ext cx="5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new</a:t>
              </a:r>
            </a:p>
          </p:txBody>
        </p:sp>
        <p:sp>
          <p:nvSpPr>
            <p:cNvPr id="109600" name="Rectangle 1056"/>
            <p:cNvSpPr>
              <a:spLocks noChangeArrowheads="1"/>
            </p:cNvSpPr>
            <p:nvPr/>
          </p:nvSpPr>
          <p:spPr bwMode="auto">
            <a:xfrm>
              <a:off x="1071" y="3531"/>
              <a:ext cx="5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new</a:t>
              </a:r>
            </a:p>
          </p:txBody>
        </p:sp>
        <p:sp>
          <p:nvSpPr>
            <p:cNvPr id="109601" name="Rectangle 1057"/>
            <p:cNvSpPr>
              <a:spLocks noChangeArrowheads="1"/>
            </p:cNvSpPr>
            <p:nvPr/>
          </p:nvSpPr>
          <p:spPr bwMode="auto">
            <a:xfrm>
              <a:off x="1292" y="2836"/>
              <a:ext cx="4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S1</a:t>
              </a:r>
            </a:p>
          </p:txBody>
        </p:sp>
        <p:sp>
          <p:nvSpPr>
            <p:cNvPr id="109602" name="Rectangle 1058"/>
            <p:cNvSpPr>
              <a:spLocks noChangeArrowheads="1"/>
            </p:cNvSpPr>
            <p:nvPr/>
          </p:nvSpPr>
          <p:spPr bwMode="auto">
            <a:xfrm>
              <a:off x="2287" y="2836"/>
              <a:ext cx="40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S2</a:t>
              </a:r>
            </a:p>
          </p:txBody>
        </p:sp>
        <p:sp>
          <p:nvSpPr>
            <p:cNvPr id="109603" name="Rectangle 1059"/>
            <p:cNvSpPr>
              <a:spLocks noChangeArrowheads="1"/>
            </p:cNvSpPr>
            <p:nvPr/>
          </p:nvSpPr>
          <p:spPr bwMode="auto">
            <a:xfrm>
              <a:off x="3280" y="2836"/>
              <a:ext cx="41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S3</a:t>
              </a:r>
            </a:p>
          </p:txBody>
        </p:sp>
        <p:sp>
          <p:nvSpPr>
            <p:cNvPr id="109604" name="Rectangle 1060"/>
            <p:cNvSpPr>
              <a:spLocks noChangeArrowheads="1"/>
            </p:cNvSpPr>
            <p:nvPr/>
          </p:nvSpPr>
          <p:spPr bwMode="auto">
            <a:xfrm>
              <a:off x="4346" y="2836"/>
              <a:ext cx="4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OPEN</a:t>
              </a:r>
            </a:p>
          </p:txBody>
        </p:sp>
        <p:sp>
          <p:nvSpPr>
            <p:cNvPr id="109606" name="Oval 1062"/>
            <p:cNvSpPr>
              <a:spLocks noChangeArrowheads="1"/>
            </p:cNvSpPr>
            <p:nvPr/>
          </p:nvSpPr>
          <p:spPr bwMode="auto">
            <a:xfrm>
              <a:off x="2070" y="2919"/>
              <a:ext cx="425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07" name="Rectangle 1063"/>
            <p:cNvSpPr>
              <a:spLocks noChangeArrowheads="1"/>
            </p:cNvSpPr>
            <p:nvPr/>
          </p:nvSpPr>
          <p:spPr bwMode="auto">
            <a:xfrm>
              <a:off x="2074" y="2978"/>
              <a:ext cx="433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mux=C2</a:t>
              </a:r>
            </a:p>
          </p:txBody>
        </p:sp>
        <p:sp>
          <p:nvSpPr>
            <p:cNvPr id="109608" name="Line 1064"/>
            <p:cNvSpPr>
              <a:spLocks noChangeShapeType="1"/>
            </p:cNvSpPr>
            <p:nvPr/>
          </p:nvSpPr>
          <p:spPr bwMode="auto">
            <a:xfrm>
              <a:off x="2495" y="3128"/>
              <a:ext cx="5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09" name="Rectangle 1065"/>
            <p:cNvSpPr>
              <a:spLocks noChangeArrowheads="1"/>
            </p:cNvSpPr>
            <p:nvPr/>
          </p:nvSpPr>
          <p:spPr bwMode="auto">
            <a:xfrm>
              <a:off x="2318" y="3088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109610" name="Oval 1066"/>
            <p:cNvSpPr>
              <a:spLocks noChangeArrowheads="1"/>
            </p:cNvSpPr>
            <p:nvPr/>
          </p:nvSpPr>
          <p:spPr bwMode="auto">
            <a:xfrm>
              <a:off x="3063" y="2919"/>
              <a:ext cx="427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11" name="Rectangle 1067"/>
            <p:cNvSpPr>
              <a:spLocks noChangeArrowheads="1"/>
            </p:cNvSpPr>
            <p:nvPr/>
          </p:nvSpPr>
          <p:spPr bwMode="auto">
            <a:xfrm>
              <a:off x="3067" y="2978"/>
              <a:ext cx="435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mux=C3</a:t>
              </a:r>
            </a:p>
          </p:txBody>
        </p:sp>
        <p:sp>
          <p:nvSpPr>
            <p:cNvPr id="109612" name="Line 1068"/>
            <p:cNvSpPr>
              <a:spLocks noChangeShapeType="1"/>
            </p:cNvSpPr>
            <p:nvPr/>
          </p:nvSpPr>
          <p:spPr bwMode="auto">
            <a:xfrm>
              <a:off x="3490" y="3128"/>
              <a:ext cx="5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13" name="Rectangle 1069"/>
            <p:cNvSpPr>
              <a:spLocks noChangeArrowheads="1"/>
            </p:cNvSpPr>
            <p:nvPr/>
          </p:nvSpPr>
          <p:spPr bwMode="auto">
            <a:xfrm>
              <a:off x="3312" y="3088"/>
              <a:ext cx="947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109614" name="Oval 1070"/>
            <p:cNvSpPr>
              <a:spLocks noChangeArrowheads="1"/>
            </p:cNvSpPr>
            <p:nvPr/>
          </p:nvSpPr>
          <p:spPr bwMode="auto">
            <a:xfrm>
              <a:off x="4058" y="2919"/>
              <a:ext cx="426" cy="42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15" name="Rectangle 1071"/>
            <p:cNvSpPr>
              <a:spLocks noChangeArrowheads="1"/>
            </p:cNvSpPr>
            <p:nvPr/>
          </p:nvSpPr>
          <p:spPr bwMode="auto">
            <a:xfrm>
              <a:off x="4132" y="3041"/>
              <a:ext cx="29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open</a:t>
              </a:r>
            </a:p>
          </p:txBody>
        </p:sp>
      </p:grpSp>
      <p:grpSp>
        <p:nvGrpSpPr>
          <p:cNvPr id="109647" name="Group 1103"/>
          <p:cNvGrpSpPr>
            <a:grpSpLocks/>
          </p:cNvGrpSpPr>
          <p:nvPr/>
        </p:nvGrpSpPr>
        <p:grpSpPr bwMode="auto">
          <a:xfrm>
            <a:off x="1639888" y="3082925"/>
            <a:ext cx="2682875" cy="1911350"/>
            <a:chOff x="1089" y="1928"/>
            <a:chExt cx="1690" cy="1204"/>
          </a:xfrm>
        </p:grpSpPr>
        <p:sp>
          <p:nvSpPr>
            <p:cNvPr id="109576" name="Line 1032"/>
            <p:cNvSpPr>
              <a:spLocks noChangeShapeType="1"/>
            </p:cNvSpPr>
            <p:nvPr/>
          </p:nvSpPr>
          <p:spPr bwMode="auto">
            <a:xfrm flipV="1">
              <a:off x="1502" y="2258"/>
              <a:ext cx="581" cy="8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583" name="Rectangle 1039"/>
            <p:cNvSpPr>
              <a:spLocks noChangeArrowheads="1"/>
            </p:cNvSpPr>
            <p:nvPr/>
          </p:nvSpPr>
          <p:spPr bwMode="auto">
            <a:xfrm>
              <a:off x="1089" y="2450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equal</a:t>
              </a:r>
              <a:b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&amp; new</a:t>
              </a:r>
            </a:p>
          </p:txBody>
        </p:sp>
        <p:sp>
          <p:nvSpPr>
            <p:cNvPr id="109620" name="Rectangle 1076"/>
            <p:cNvSpPr>
              <a:spLocks noChangeArrowheads="1"/>
            </p:cNvSpPr>
            <p:nvPr/>
          </p:nvSpPr>
          <p:spPr bwMode="auto">
            <a:xfrm>
              <a:off x="2119" y="2140"/>
              <a:ext cx="35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</p:txBody>
        </p:sp>
        <p:sp>
          <p:nvSpPr>
            <p:cNvPr id="109621" name="Rectangle 1077"/>
            <p:cNvSpPr>
              <a:spLocks noChangeArrowheads="1"/>
            </p:cNvSpPr>
            <p:nvPr/>
          </p:nvSpPr>
          <p:spPr bwMode="auto">
            <a:xfrm>
              <a:off x="2275" y="1928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E2</a:t>
              </a:r>
            </a:p>
          </p:txBody>
        </p:sp>
        <p:sp>
          <p:nvSpPr>
            <p:cNvPr id="109622" name="Oval 1078"/>
            <p:cNvSpPr>
              <a:spLocks noChangeArrowheads="1"/>
            </p:cNvSpPr>
            <p:nvPr/>
          </p:nvSpPr>
          <p:spPr bwMode="auto">
            <a:xfrm>
              <a:off x="2083" y="2018"/>
              <a:ext cx="426" cy="42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9648" name="Group 1104"/>
          <p:cNvGrpSpPr>
            <a:grpSpLocks/>
          </p:cNvGrpSpPr>
          <p:nvPr/>
        </p:nvGrpSpPr>
        <p:grpSpPr bwMode="auto">
          <a:xfrm>
            <a:off x="3141663" y="2616200"/>
            <a:ext cx="801687" cy="635000"/>
            <a:chOff x="2035" y="1634"/>
            <a:chExt cx="505" cy="400"/>
          </a:xfrm>
        </p:grpSpPr>
        <p:sp>
          <p:nvSpPr>
            <p:cNvPr id="109623" name="Line 1079"/>
            <p:cNvSpPr>
              <a:spLocks noChangeShapeType="1"/>
            </p:cNvSpPr>
            <p:nvPr/>
          </p:nvSpPr>
          <p:spPr bwMode="auto">
            <a:xfrm flipV="1">
              <a:off x="2355" y="1813"/>
              <a:ext cx="0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24" name="Line 1080"/>
            <p:cNvSpPr>
              <a:spLocks noChangeShapeType="1"/>
            </p:cNvSpPr>
            <p:nvPr/>
          </p:nvSpPr>
          <p:spPr bwMode="auto">
            <a:xfrm flipV="1">
              <a:off x="2213" y="1813"/>
              <a:ext cx="0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25" name="Line 1081"/>
            <p:cNvSpPr>
              <a:spLocks noChangeShapeType="1"/>
            </p:cNvSpPr>
            <p:nvPr/>
          </p:nvSpPr>
          <p:spPr bwMode="auto">
            <a:xfrm>
              <a:off x="2217" y="1816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32" name="Rectangle 1088"/>
            <p:cNvSpPr>
              <a:spLocks noChangeArrowheads="1"/>
            </p:cNvSpPr>
            <p:nvPr/>
          </p:nvSpPr>
          <p:spPr bwMode="auto">
            <a:xfrm>
              <a:off x="2035" y="1634"/>
              <a:ext cx="5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new</a:t>
              </a:r>
            </a:p>
          </p:txBody>
        </p:sp>
      </p:grpSp>
      <p:grpSp>
        <p:nvGrpSpPr>
          <p:cNvPr id="109651" name="Group 1107"/>
          <p:cNvGrpSpPr>
            <a:grpSpLocks/>
          </p:cNvGrpSpPr>
          <p:nvPr/>
        </p:nvGrpSpPr>
        <p:grpSpPr bwMode="auto">
          <a:xfrm>
            <a:off x="4665663" y="2616200"/>
            <a:ext cx="801687" cy="635000"/>
            <a:chOff x="2995" y="1634"/>
            <a:chExt cx="505" cy="400"/>
          </a:xfrm>
        </p:grpSpPr>
        <p:sp>
          <p:nvSpPr>
            <p:cNvPr id="109629" name="Line 1085"/>
            <p:cNvSpPr>
              <a:spLocks noChangeShapeType="1"/>
            </p:cNvSpPr>
            <p:nvPr/>
          </p:nvSpPr>
          <p:spPr bwMode="auto">
            <a:xfrm flipV="1">
              <a:off x="3315" y="1813"/>
              <a:ext cx="0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30" name="Line 1086"/>
            <p:cNvSpPr>
              <a:spLocks noChangeShapeType="1"/>
            </p:cNvSpPr>
            <p:nvPr/>
          </p:nvSpPr>
          <p:spPr bwMode="auto">
            <a:xfrm flipV="1">
              <a:off x="3173" y="1813"/>
              <a:ext cx="0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31" name="Line 1087"/>
            <p:cNvSpPr>
              <a:spLocks noChangeShapeType="1"/>
            </p:cNvSpPr>
            <p:nvPr/>
          </p:nvSpPr>
          <p:spPr bwMode="auto">
            <a:xfrm>
              <a:off x="3177" y="1816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33" name="Rectangle 1089"/>
            <p:cNvSpPr>
              <a:spLocks noChangeArrowheads="1"/>
            </p:cNvSpPr>
            <p:nvPr/>
          </p:nvSpPr>
          <p:spPr bwMode="auto">
            <a:xfrm>
              <a:off x="2995" y="1634"/>
              <a:ext cx="5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not new</a:t>
              </a:r>
            </a:p>
          </p:txBody>
        </p:sp>
      </p:grpSp>
      <p:grpSp>
        <p:nvGrpSpPr>
          <p:cNvPr id="109649" name="Group 1105"/>
          <p:cNvGrpSpPr>
            <a:grpSpLocks/>
          </p:cNvGrpSpPr>
          <p:nvPr/>
        </p:nvGrpSpPr>
        <p:grpSpPr bwMode="auto">
          <a:xfrm>
            <a:off x="3643313" y="3094038"/>
            <a:ext cx="2214562" cy="808037"/>
            <a:chOff x="2351" y="1935"/>
            <a:chExt cx="1395" cy="509"/>
          </a:xfrm>
        </p:grpSpPr>
        <p:sp>
          <p:nvSpPr>
            <p:cNvPr id="109626" name="Rectangle 1082"/>
            <p:cNvSpPr>
              <a:spLocks noChangeArrowheads="1"/>
            </p:cNvSpPr>
            <p:nvPr/>
          </p:nvSpPr>
          <p:spPr bwMode="auto">
            <a:xfrm>
              <a:off x="3079" y="2140"/>
              <a:ext cx="35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</p:txBody>
        </p:sp>
        <p:sp>
          <p:nvSpPr>
            <p:cNvPr id="109627" name="Rectangle 1083"/>
            <p:cNvSpPr>
              <a:spLocks noChangeArrowheads="1"/>
            </p:cNvSpPr>
            <p:nvPr/>
          </p:nvSpPr>
          <p:spPr bwMode="auto">
            <a:xfrm>
              <a:off x="3242" y="1935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E3</a:t>
              </a:r>
            </a:p>
          </p:txBody>
        </p:sp>
        <p:sp>
          <p:nvSpPr>
            <p:cNvPr id="109628" name="Oval 1084"/>
            <p:cNvSpPr>
              <a:spLocks noChangeArrowheads="1"/>
            </p:cNvSpPr>
            <p:nvPr/>
          </p:nvSpPr>
          <p:spPr bwMode="auto">
            <a:xfrm>
              <a:off x="3043" y="2018"/>
              <a:ext cx="426" cy="42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34" name="Line 1090"/>
            <p:cNvSpPr>
              <a:spLocks noChangeShapeType="1"/>
            </p:cNvSpPr>
            <p:nvPr/>
          </p:nvSpPr>
          <p:spPr bwMode="auto">
            <a:xfrm>
              <a:off x="2500" y="2238"/>
              <a:ext cx="5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35" name="Rectangle 1091"/>
            <p:cNvSpPr>
              <a:spLocks noChangeArrowheads="1"/>
            </p:cNvSpPr>
            <p:nvPr/>
          </p:nvSpPr>
          <p:spPr bwMode="auto">
            <a:xfrm>
              <a:off x="2351" y="2065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new</a:t>
              </a:r>
            </a:p>
          </p:txBody>
        </p:sp>
      </p:grpSp>
      <p:grpSp>
        <p:nvGrpSpPr>
          <p:cNvPr id="109652" name="Group 1108"/>
          <p:cNvGrpSpPr>
            <a:grpSpLocks/>
          </p:cNvGrpSpPr>
          <p:nvPr/>
        </p:nvGrpSpPr>
        <p:grpSpPr bwMode="auto">
          <a:xfrm>
            <a:off x="5211763" y="3103563"/>
            <a:ext cx="2312987" cy="808037"/>
            <a:chOff x="3339" y="1941"/>
            <a:chExt cx="1457" cy="509"/>
          </a:xfrm>
        </p:grpSpPr>
        <p:sp>
          <p:nvSpPr>
            <p:cNvPr id="109579" name="Rectangle 1035"/>
            <p:cNvSpPr>
              <a:spLocks noChangeArrowheads="1"/>
            </p:cNvSpPr>
            <p:nvPr/>
          </p:nvSpPr>
          <p:spPr bwMode="auto">
            <a:xfrm>
              <a:off x="4087" y="2146"/>
              <a:ext cx="35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5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closed</a:t>
              </a:r>
            </a:p>
          </p:txBody>
        </p:sp>
        <p:sp>
          <p:nvSpPr>
            <p:cNvPr id="109605" name="Rectangle 1061"/>
            <p:cNvSpPr>
              <a:spLocks noChangeArrowheads="1"/>
            </p:cNvSpPr>
            <p:nvPr/>
          </p:nvSpPr>
          <p:spPr bwMode="auto">
            <a:xfrm>
              <a:off x="4292" y="1941"/>
              <a:ext cx="5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 b="1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ERR</a:t>
              </a:r>
            </a:p>
          </p:txBody>
        </p:sp>
        <p:sp>
          <p:nvSpPr>
            <p:cNvPr id="109616" name="Oval 1072"/>
            <p:cNvSpPr>
              <a:spLocks noChangeArrowheads="1"/>
            </p:cNvSpPr>
            <p:nvPr/>
          </p:nvSpPr>
          <p:spPr bwMode="auto">
            <a:xfrm>
              <a:off x="4051" y="2024"/>
              <a:ext cx="426" cy="42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36" name="Line 1092"/>
            <p:cNvSpPr>
              <a:spLocks noChangeShapeType="1"/>
            </p:cNvSpPr>
            <p:nvPr/>
          </p:nvSpPr>
          <p:spPr bwMode="auto">
            <a:xfrm>
              <a:off x="3475" y="2238"/>
              <a:ext cx="5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37" name="Rectangle 1093"/>
            <p:cNvSpPr>
              <a:spLocks noChangeArrowheads="1"/>
            </p:cNvSpPr>
            <p:nvPr/>
          </p:nvSpPr>
          <p:spPr bwMode="auto">
            <a:xfrm>
              <a:off x="3339" y="2061"/>
              <a:ext cx="9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17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altLang="ko-KR" sz="1400">
                  <a:solidFill>
                    <a:srgbClr val="000000"/>
                  </a:solidFill>
                  <a:latin typeface="Tahoma" pitchFamily="34" charset="0"/>
                  <a:ea typeface="굴림" charset="-127"/>
                </a:rPr>
                <a:t>new</a:t>
              </a:r>
            </a:p>
          </p:txBody>
        </p:sp>
      </p:grpSp>
      <p:grpSp>
        <p:nvGrpSpPr>
          <p:cNvPr id="109654" name="Group 1110"/>
          <p:cNvGrpSpPr>
            <a:grpSpLocks/>
          </p:cNvGrpSpPr>
          <p:nvPr/>
        </p:nvGrpSpPr>
        <p:grpSpPr bwMode="auto">
          <a:xfrm>
            <a:off x="1257300" y="3548063"/>
            <a:ext cx="6526213" cy="2540000"/>
            <a:chOff x="848" y="2221"/>
            <a:chExt cx="4111" cy="1600"/>
          </a:xfrm>
        </p:grpSpPr>
        <p:sp>
          <p:nvSpPr>
            <p:cNvPr id="109638" name="Line 1094"/>
            <p:cNvSpPr>
              <a:spLocks noChangeShapeType="1"/>
            </p:cNvSpPr>
            <p:nvPr/>
          </p:nvSpPr>
          <p:spPr bwMode="auto">
            <a:xfrm>
              <a:off x="848" y="3145"/>
              <a:ext cx="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39" name="Line 1095"/>
            <p:cNvSpPr>
              <a:spLocks noChangeShapeType="1"/>
            </p:cNvSpPr>
            <p:nvPr/>
          </p:nvSpPr>
          <p:spPr bwMode="auto">
            <a:xfrm>
              <a:off x="848" y="3145"/>
              <a:ext cx="0" cy="6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40" name="Line 1096"/>
            <p:cNvSpPr>
              <a:spLocks noChangeShapeType="1"/>
            </p:cNvSpPr>
            <p:nvPr/>
          </p:nvSpPr>
          <p:spPr bwMode="auto">
            <a:xfrm>
              <a:off x="848" y="3821"/>
              <a:ext cx="4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41" name="Line 1097"/>
            <p:cNvSpPr>
              <a:spLocks noChangeShapeType="1"/>
            </p:cNvSpPr>
            <p:nvPr/>
          </p:nvSpPr>
          <p:spPr bwMode="auto">
            <a:xfrm flipV="1">
              <a:off x="4959" y="2221"/>
              <a:ext cx="0" cy="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42" name="Line 1098"/>
            <p:cNvSpPr>
              <a:spLocks noChangeShapeType="1"/>
            </p:cNvSpPr>
            <p:nvPr/>
          </p:nvSpPr>
          <p:spPr bwMode="auto">
            <a:xfrm flipH="1">
              <a:off x="4476" y="2221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9643" name="Line 1099"/>
            <p:cNvSpPr>
              <a:spLocks noChangeShapeType="1"/>
            </p:cNvSpPr>
            <p:nvPr/>
          </p:nvSpPr>
          <p:spPr bwMode="auto">
            <a:xfrm>
              <a:off x="4483" y="3131"/>
              <a:ext cx="4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9655" name="Rectangle 1111"/>
          <p:cNvSpPr>
            <a:spLocks noChangeArrowheads="1"/>
          </p:cNvSpPr>
          <p:nvPr/>
        </p:nvSpPr>
        <p:spPr bwMode="auto">
          <a:xfrm>
            <a:off x="465138" y="2363788"/>
            <a:ext cx="7840662" cy="3910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Logic Design Introduction</a:t>
            </a:r>
          </a:p>
          <a:p>
            <a:r>
              <a:rPr lang="en-US" altLang="ko-KR" dirty="0" smtClean="0"/>
              <a:t>A Brief History of Logic Design</a:t>
            </a:r>
          </a:p>
          <a:p>
            <a:r>
              <a:rPr lang="en-US" altLang="ko-KR" dirty="0" smtClean="0"/>
              <a:t>Computation</a:t>
            </a:r>
          </a:p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436C-6061-4A80-9A77-B795B212042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4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4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C103-110C-4923-9792-667BC2E22C28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658938" y="3009900"/>
            <a:ext cx="1803400" cy="901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3232150" y="2559050"/>
            <a:ext cx="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3119438" y="2263775"/>
            <a:ext cx="8509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reset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1765300" y="4294188"/>
            <a:ext cx="1528763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open/closed</a:t>
            </a:r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2554288" y="3911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1879600" y="2559050"/>
            <a:ext cx="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1428750" y="2263775"/>
            <a:ext cx="838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new</a:t>
            </a:r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2554288" y="2559050"/>
            <a:ext cx="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2216150" y="2263775"/>
            <a:ext cx="8524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equal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2128838" y="3292475"/>
            <a:ext cx="8509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controller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639763" y="3054350"/>
            <a:ext cx="8509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mux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control</a:t>
            </a:r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 flipH="1">
            <a:off x="406400" y="3341688"/>
            <a:ext cx="12525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 flipH="1" flipV="1">
            <a:off x="3338513" y="3673475"/>
            <a:ext cx="123825" cy="1254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V="1">
            <a:off x="3351213" y="3560763"/>
            <a:ext cx="98425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>
            <a:off x="3462338" y="3679825"/>
            <a:ext cx="4381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3906838" y="3505200"/>
            <a:ext cx="8413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clock</a:t>
            </a:r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5480050" y="4727575"/>
            <a:ext cx="1803400" cy="9032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>
            <a:off x="7077075" y="4275138"/>
            <a:ext cx="0" cy="577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47" name="Rectangle 27"/>
          <p:cNvSpPr>
            <a:spLocks noChangeArrowheads="1"/>
          </p:cNvSpPr>
          <p:nvPr/>
        </p:nvSpPr>
        <p:spPr bwMode="auto">
          <a:xfrm>
            <a:off x="6648450" y="3981450"/>
            <a:ext cx="852488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reset</a:t>
            </a:r>
          </a:p>
        </p:txBody>
      </p:sp>
      <p:sp>
        <p:nvSpPr>
          <p:cNvPr id="81948" name="Rectangle 28"/>
          <p:cNvSpPr>
            <a:spLocks noChangeArrowheads="1"/>
          </p:cNvSpPr>
          <p:nvPr/>
        </p:nvSpPr>
        <p:spPr bwMode="auto">
          <a:xfrm>
            <a:off x="5097463" y="5999163"/>
            <a:ext cx="152876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open/closed</a:t>
            </a:r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>
            <a:off x="5862638" y="5130800"/>
            <a:ext cx="0" cy="939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>
            <a:off x="5724525" y="4275138"/>
            <a:ext cx="0" cy="588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1" name="Rectangle 31"/>
          <p:cNvSpPr>
            <a:spLocks noChangeArrowheads="1"/>
          </p:cNvSpPr>
          <p:nvPr/>
        </p:nvSpPr>
        <p:spPr bwMode="auto">
          <a:xfrm>
            <a:off x="5307013" y="3981450"/>
            <a:ext cx="8382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new</a:t>
            </a:r>
          </a:p>
        </p:txBody>
      </p:sp>
      <p:sp>
        <p:nvSpPr>
          <p:cNvPr id="81952" name="Line 32"/>
          <p:cNvSpPr>
            <a:spLocks noChangeShapeType="1"/>
          </p:cNvSpPr>
          <p:nvPr/>
        </p:nvSpPr>
        <p:spPr bwMode="auto">
          <a:xfrm>
            <a:off x="6399213" y="4275138"/>
            <a:ext cx="0" cy="588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3" name="Rectangle 33"/>
          <p:cNvSpPr>
            <a:spLocks noChangeArrowheads="1"/>
          </p:cNvSpPr>
          <p:nvPr/>
        </p:nvSpPr>
        <p:spPr bwMode="auto">
          <a:xfrm>
            <a:off x="5975350" y="3981450"/>
            <a:ext cx="852488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equal</a:t>
            </a:r>
          </a:p>
        </p:txBody>
      </p:sp>
      <p:sp>
        <p:nvSpPr>
          <p:cNvPr id="81954" name="Rectangle 34"/>
          <p:cNvSpPr>
            <a:spLocks noChangeArrowheads="1"/>
          </p:cNvSpPr>
          <p:nvPr/>
        </p:nvSpPr>
        <p:spPr bwMode="auto">
          <a:xfrm>
            <a:off x="4459288" y="4675188"/>
            <a:ext cx="8509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mux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control</a:t>
            </a:r>
          </a:p>
        </p:txBody>
      </p:sp>
      <p:sp>
        <p:nvSpPr>
          <p:cNvPr id="81955" name="Line 35"/>
          <p:cNvSpPr>
            <a:spLocks noChangeShapeType="1"/>
          </p:cNvSpPr>
          <p:nvPr/>
        </p:nvSpPr>
        <p:spPr bwMode="auto">
          <a:xfrm flipH="1">
            <a:off x="4227513" y="4997450"/>
            <a:ext cx="1390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6" name="Line 36"/>
          <p:cNvSpPr>
            <a:spLocks noChangeShapeType="1"/>
          </p:cNvSpPr>
          <p:nvPr/>
        </p:nvSpPr>
        <p:spPr bwMode="auto">
          <a:xfrm flipH="1" flipV="1">
            <a:off x="6975475" y="5435600"/>
            <a:ext cx="114300" cy="111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7" name="Line 37"/>
          <p:cNvSpPr>
            <a:spLocks noChangeShapeType="1"/>
          </p:cNvSpPr>
          <p:nvPr/>
        </p:nvSpPr>
        <p:spPr bwMode="auto">
          <a:xfrm flipV="1">
            <a:off x="6978650" y="5319713"/>
            <a:ext cx="112713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8" name="Line 38"/>
          <p:cNvSpPr>
            <a:spLocks noChangeShapeType="1"/>
          </p:cNvSpPr>
          <p:nvPr/>
        </p:nvSpPr>
        <p:spPr bwMode="auto">
          <a:xfrm>
            <a:off x="7089775" y="5435600"/>
            <a:ext cx="5381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9" name="Rectangle 39"/>
          <p:cNvSpPr>
            <a:spLocks noChangeArrowheads="1"/>
          </p:cNvSpPr>
          <p:nvPr/>
        </p:nvSpPr>
        <p:spPr bwMode="auto">
          <a:xfrm>
            <a:off x="7634288" y="5230813"/>
            <a:ext cx="56356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clock</a:t>
            </a:r>
          </a:p>
        </p:txBody>
      </p:sp>
      <p:sp>
        <p:nvSpPr>
          <p:cNvPr id="81960" name="Rectangle 40"/>
          <p:cNvSpPr>
            <a:spLocks noChangeArrowheads="1"/>
          </p:cNvSpPr>
          <p:nvPr/>
        </p:nvSpPr>
        <p:spPr bwMode="auto">
          <a:xfrm>
            <a:off x="6413500" y="5316538"/>
            <a:ext cx="676275" cy="2381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61" name="Rectangle 41"/>
          <p:cNvSpPr>
            <a:spLocks noChangeArrowheads="1"/>
          </p:cNvSpPr>
          <p:nvPr/>
        </p:nvSpPr>
        <p:spPr bwMode="auto">
          <a:xfrm>
            <a:off x="5618163" y="4864100"/>
            <a:ext cx="1565275" cy="2651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62" name="Line 42"/>
          <p:cNvSpPr>
            <a:spLocks noChangeShapeType="1"/>
          </p:cNvSpPr>
          <p:nvPr/>
        </p:nvSpPr>
        <p:spPr bwMode="auto">
          <a:xfrm flipH="1" flipV="1">
            <a:off x="6211888" y="5130800"/>
            <a:ext cx="0" cy="298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63" name="Line 43"/>
          <p:cNvSpPr>
            <a:spLocks noChangeShapeType="1"/>
          </p:cNvSpPr>
          <p:nvPr/>
        </p:nvSpPr>
        <p:spPr bwMode="auto">
          <a:xfrm flipH="1">
            <a:off x="6205538" y="5435600"/>
            <a:ext cx="203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64" name="Line 44"/>
          <p:cNvSpPr>
            <a:spLocks noChangeShapeType="1"/>
          </p:cNvSpPr>
          <p:nvPr/>
        </p:nvSpPr>
        <p:spPr bwMode="auto">
          <a:xfrm>
            <a:off x="6756400" y="5138738"/>
            <a:ext cx="0" cy="174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65" name="Rectangle 45"/>
          <p:cNvSpPr>
            <a:spLocks noChangeArrowheads="1"/>
          </p:cNvSpPr>
          <p:nvPr/>
        </p:nvSpPr>
        <p:spPr bwMode="auto">
          <a:xfrm>
            <a:off x="5816600" y="4860925"/>
            <a:ext cx="15652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comb. logic</a:t>
            </a:r>
          </a:p>
        </p:txBody>
      </p:sp>
      <p:sp>
        <p:nvSpPr>
          <p:cNvPr id="81966" name="Rectangle 46"/>
          <p:cNvSpPr>
            <a:spLocks noChangeArrowheads="1"/>
          </p:cNvSpPr>
          <p:nvPr/>
        </p:nvSpPr>
        <p:spPr bwMode="auto">
          <a:xfrm>
            <a:off x="6435725" y="5302250"/>
            <a:ext cx="9144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state</a:t>
            </a:r>
          </a:p>
        </p:txBody>
      </p:sp>
      <p:sp>
        <p:nvSpPr>
          <p:cNvPr id="81967" name="Line 47"/>
          <p:cNvSpPr>
            <a:spLocks noChangeShapeType="1"/>
          </p:cNvSpPr>
          <p:nvPr/>
        </p:nvSpPr>
        <p:spPr bwMode="auto">
          <a:xfrm flipH="1">
            <a:off x="6958013" y="4267200"/>
            <a:ext cx="1347787" cy="1111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68" name="Line 48"/>
          <p:cNvSpPr>
            <a:spLocks noChangeShapeType="1"/>
          </p:cNvSpPr>
          <p:nvPr/>
        </p:nvSpPr>
        <p:spPr bwMode="auto">
          <a:xfrm flipH="1" flipV="1">
            <a:off x="7696200" y="3276600"/>
            <a:ext cx="6096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69" name="Rectangle 49"/>
          <p:cNvSpPr>
            <a:spLocks noChangeArrowheads="1"/>
          </p:cNvSpPr>
          <p:nvPr/>
        </p:nvSpPr>
        <p:spPr bwMode="auto">
          <a:xfrm>
            <a:off x="5237163" y="2125663"/>
            <a:ext cx="3055937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special circuit element,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called a register, for 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remembering inputs</a:t>
            </a:r>
          </a:p>
          <a:p>
            <a:pPr eaLnBrk="0" hangingPunct="0">
              <a:lnSpc>
                <a:spcPts val="22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when told to by clock</a:t>
            </a:r>
          </a:p>
        </p:txBody>
      </p:sp>
      <p:sp>
        <p:nvSpPr>
          <p:cNvPr id="81970" name="Rectangle 50"/>
          <p:cNvSpPr>
            <a:spLocks noChangeArrowheads="1"/>
          </p:cNvSpPr>
          <p:nvPr/>
        </p:nvSpPr>
        <p:spPr bwMode="auto">
          <a:xfrm>
            <a:off x="5181600" y="2133600"/>
            <a:ext cx="2514600" cy="1143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73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Sequential example (cont’d):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controller implementation</a:t>
            </a:r>
          </a:p>
        </p:txBody>
      </p:sp>
      <p:sp>
        <p:nvSpPr>
          <p:cNvPr id="81974" name="Rectangle 5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Implementation of the controller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3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2B54C-8990-4924-9D8F-2BE03EB965EE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4468813" y="1519238"/>
            <a:ext cx="10271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system</a:t>
            </a: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2263775" y="2473325"/>
            <a:ext cx="12144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data-path</a:t>
            </a: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5972175" y="2460625"/>
            <a:ext cx="10128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control</a:t>
            </a:r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4805363" y="3476625"/>
            <a:ext cx="1528762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state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registers</a:t>
            </a: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6208713" y="3489325"/>
            <a:ext cx="2166937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combinational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logic</a:t>
            </a: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1838325" y="3551238"/>
            <a:ext cx="1365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multiplexer</a:t>
            </a:r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3203575" y="3563938"/>
            <a:ext cx="13906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comparator</a:t>
            </a:r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760413" y="3413125"/>
            <a:ext cx="9271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code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registers</a:t>
            </a:r>
          </a:p>
        </p:txBody>
      </p: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3503613" y="4867275"/>
            <a:ext cx="106521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register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5118100" y="4867275"/>
            <a:ext cx="8413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logic</a:t>
            </a:r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4849813" y="1801813"/>
            <a:ext cx="1428750" cy="703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 flipH="1">
            <a:off x="2784475" y="1790700"/>
            <a:ext cx="2052638" cy="688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 flipH="1">
            <a:off x="2406650" y="2792413"/>
            <a:ext cx="252413" cy="777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2659063" y="2767013"/>
            <a:ext cx="1100137" cy="841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 flipH="1">
            <a:off x="1317625" y="2755900"/>
            <a:ext cx="1354138" cy="701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1192213" y="3933825"/>
            <a:ext cx="2655887" cy="939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 flipH="1">
            <a:off x="3886200" y="3971925"/>
            <a:ext cx="1603375" cy="890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 flipH="1">
            <a:off x="5553075" y="2743200"/>
            <a:ext cx="776288" cy="776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>
            <a:off x="6353175" y="2743200"/>
            <a:ext cx="865188" cy="763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>
            <a:off x="3759200" y="3857625"/>
            <a:ext cx="1604963" cy="1028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>
            <a:off x="2406650" y="3857625"/>
            <a:ext cx="2932113" cy="1041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 flipH="1">
            <a:off x="5414963" y="3971925"/>
            <a:ext cx="17907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3740150" y="5619750"/>
            <a:ext cx="1854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" tIns="26988" rIns="19050" bIns="26988"/>
          <a:lstStyle/>
          <a:p>
            <a:pPr algn="ctr" eaLnBrk="0" hangingPunct="0">
              <a:lnSpc>
                <a:spcPts val="1700"/>
              </a:lnSpc>
              <a:tabLst>
                <a:tab pos="457200" algn="l"/>
                <a:tab pos="914400" algn="l"/>
                <a:tab pos="1371600" algn="l"/>
              </a:tabLst>
            </a:pP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switching</a:t>
            </a:r>
            <a:b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</a:br>
            <a:r>
              <a:rPr lang="en-US" altLang="ko-KR">
                <a:solidFill>
                  <a:srgbClr val="000000"/>
                </a:solidFill>
                <a:latin typeface="Tahoma" pitchFamily="34" charset="0"/>
                <a:ea typeface="굴림" charset="-127"/>
              </a:rPr>
              <a:t>networks</a:t>
            </a:r>
          </a:p>
        </p:txBody>
      </p:sp>
      <p:sp>
        <p:nvSpPr>
          <p:cNvPr id="84000" name="Line 32"/>
          <p:cNvSpPr>
            <a:spLocks noChangeShapeType="1"/>
          </p:cNvSpPr>
          <p:nvPr/>
        </p:nvSpPr>
        <p:spPr bwMode="auto">
          <a:xfrm flipH="1">
            <a:off x="4800600" y="5175250"/>
            <a:ext cx="563563" cy="425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01" name="Line 33"/>
          <p:cNvSpPr>
            <a:spLocks noChangeShapeType="1"/>
          </p:cNvSpPr>
          <p:nvPr/>
        </p:nvSpPr>
        <p:spPr bwMode="auto">
          <a:xfrm>
            <a:off x="3886200" y="5162550"/>
            <a:ext cx="638175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0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Design hierarchy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7956-5858-4C9B-9E58-B37716BFEC3C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8602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Summary</a:t>
            </a:r>
          </a:p>
        </p:txBody>
      </p:sp>
      <p:sp>
        <p:nvSpPr>
          <p:cNvPr id="86028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That was what the entire course is about</a:t>
            </a:r>
          </a:p>
          <a:p>
            <a:pPr lvl="1"/>
            <a:r>
              <a:rPr lang="en-US" altLang="ko-KR" dirty="0">
                <a:ea typeface="굴림" charset="-127"/>
              </a:rPr>
              <a:t>converting solutions to problems into combinational and sequential networks effectively organizing the design hierarchically</a:t>
            </a:r>
          </a:p>
          <a:p>
            <a:pPr lvl="1"/>
            <a:r>
              <a:rPr lang="en-US" altLang="ko-KR" dirty="0">
                <a:ea typeface="굴림" charset="-127"/>
              </a:rPr>
              <a:t>doing so with a modern set of design tools that lets us handle large designs effectively</a:t>
            </a:r>
          </a:p>
          <a:p>
            <a:pPr lvl="1"/>
            <a:r>
              <a:rPr lang="en-US" altLang="ko-KR" dirty="0">
                <a:ea typeface="굴림" charset="-127"/>
              </a:rPr>
              <a:t>taking advantage of optimization opportunities</a:t>
            </a:r>
            <a:br>
              <a:rPr lang="en-US" altLang="ko-KR" dirty="0">
                <a:ea typeface="굴림" charset="-127"/>
              </a:rPr>
            </a:b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Now lets do it again</a:t>
            </a:r>
          </a:p>
          <a:p>
            <a:pPr lvl="1"/>
            <a:r>
              <a:rPr lang="en-US" altLang="ko-KR" dirty="0">
                <a:ea typeface="굴림" charset="-127"/>
              </a:rPr>
              <a:t>this time we'll take </a:t>
            </a:r>
            <a:r>
              <a:rPr lang="en-US" altLang="ko-KR" dirty="0" smtClean="0">
                <a:ea typeface="굴림" charset="-127"/>
              </a:rPr>
              <a:t>14 </a:t>
            </a:r>
            <a:r>
              <a:rPr lang="en-US" altLang="ko-KR" dirty="0">
                <a:ea typeface="굴림" charset="-127"/>
              </a:rPr>
              <a:t>weeks instead of one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1001-CFF9-4D69-8E1B-D3592AA0C8B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Why study logic design?</a:t>
            </a: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Obvious reasons</a:t>
            </a:r>
          </a:p>
          <a:p>
            <a:pPr lvl="1"/>
            <a:r>
              <a:rPr lang="en-US" altLang="ko-KR" dirty="0">
                <a:ea typeface="굴림" charset="-127"/>
              </a:rPr>
              <a:t>this course is part of the CS/</a:t>
            </a:r>
            <a:r>
              <a:rPr lang="en-US" altLang="ko-KR" dirty="0" err="1">
                <a:ea typeface="굴림" charset="-127"/>
              </a:rPr>
              <a:t>CompE</a:t>
            </a:r>
            <a:r>
              <a:rPr lang="en-US" altLang="ko-KR" dirty="0">
                <a:ea typeface="굴림" charset="-127"/>
              </a:rPr>
              <a:t> requirements</a:t>
            </a:r>
          </a:p>
          <a:p>
            <a:pPr lvl="1"/>
            <a:r>
              <a:rPr lang="en-US" altLang="ko-KR" dirty="0">
                <a:ea typeface="굴림" charset="-127"/>
              </a:rPr>
              <a:t>it is the implementation basis for all modern computing devices</a:t>
            </a:r>
          </a:p>
          <a:p>
            <a:pPr lvl="2"/>
            <a:r>
              <a:rPr lang="en-US" altLang="ko-KR" dirty="0">
                <a:ea typeface="굴림" charset="-127"/>
              </a:rPr>
              <a:t>building large things from small components</a:t>
            </a:r>
          </a:p>
          <a:p>
            <a:pPr lvl="2"/>
            <a:r>
              <a:rPr lang="en-US" altLang="ko-KR" dirty="0">
                <a:ea typeface="굴림" charset="-127"/>
              </a:rPr>
              <a:t>provide a model of how a computer works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More important reasons</a:t>
            </a:r>
          </a:p>
          <a:p>
            <a:pPr lvl="1"/>
            <a:r>
              <a:rPr lang="en-US" altLang="ko-KR" b="1" dirty="0">
                <a:ea typeface="굴림" charset="-127"/>
              </a:rPr>
              <a:t>the inherent parallelism </a:t>
            </a:r>
            <a:r>
              <a:rPr lang="en-US" altLang="ko-KR" dirty="0">
                <a:ea typeface="굴림" charset="-127"/>
              </a:rPr>
              <a:t>in hardware is often our first exposure to parallel computation</a:t>
            </a:r>
          </a:p>
          <a:p>
            <a:pPr lvl="1"/>
            <a:r>
              <a:rPr lang="en-US" altLang="ko-KR" dirty="0">
                <a:ea typeface="굴림" charset="-127"/>
              </a:rPr>
              <a:t>it offers an interesting </a:t>
            </a:r>
            <a:r>
              <a:rPr lang="en-US" altLang="ko-KR" b="1" dirty="0">
                <a:ea typeface="굴림" charset="-127"/>
              </a:rPr>
              <a:t>counterpoint to software design </a:t>
            </a:r>
            <a:r>
              <a:rPr lang="en-US" altLang="ko-KR" dirty="0">
                <a:ea typeface="굴림" charset="-127"/>
              </a:rPr>
              <a:t>and is therefore </a:t>
            </a:r>
            <a:r>
              <a:rPr lang="en-US" altLang="ko-KR" dirty="0" smtClean="0">
                <a:ea typeface="굴림" charset="-127"/>
              </a:rPr>
              <a:t>useful </a:t>
            </a:r>
            <a:r>
              <a:rPr lang="en-US" altLang="ko-KR" dirty="0">
                <a:ea typeface="굴림" charset="-127"/>
              </a:rPr>
              <a:t>in furthering our understanding of computation, in general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96E2-8B27-4CBB-ABA7-3E79CAC7261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What will we learn in this class?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1420"/>
            <a:ext cx="8477250" cy="4530725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The language of logic design</a:t>
            </a:r>
          </a:p>
          <a:p>
            <a:pPr lvl="1"/>
            <a:r>
              <a:rPr lang="en-US" altLang="ko-KR" dirty="0">
                <a:ea typeface="굴림" charset="-127"/>
              </a:rPr>
              <a:t>Boolean algebra, logic minimization, state, timing, CAD tools</a:t>
            </a:r>
          </a:p>
          <a:p>
            <a:r>
              <a:rPr lang="en-US" altLang="ko-KR" dirty="0">
                <a:ea typeface="굴림" charset="-127"/>
              </a:rPr>
              <a:t>The concept of </a:t>
            </a:r>
            <a:r>
              <a:rPr lang="en-US" altLang="ko-KR" b="1" dirty="0">
                <a:ea typeface="굴림" charset="-127"/>
              </a:rPr>
              <a:t>state in digital systems</a:t>
            </a:r>
          </a:p>
          <a:p>
            <a:pPr lvl="1"/>
            <a:r>
              <a:rPr lang="en-US" altLang="ko-KR" dirty="0">
                <a:ea typeface="굴림" charset="-127"/>
              </a:rPr>
              <a:t>analogous to </a:t>
            </a:r>
            <a:r>
              <a:rPr lang="en-US" altLang="ko-KR" b="1" dirty="0">
                <a:ea typeface="굴림" charset="-127"/>
              </a:rPr>
              <a:t>variables and program counters in software systems</a:t>
            </a:r>
          </a:p>
          <a:p>
            <a:r>
              <a:rPr lang="en-US" altLang="ko-KR" dirty="0">
                <a:ea typeface="굴림" charset="-127"/>
              </a:rPr>
              <a:t>How to specify/simulate/compile/realize our designs</a:t>
            </a:r>
          </a:p>
          <a:p>
            <a:pPr lvl="1"/>
            <a:r>
              <a:rPr lang="en-US" altLang="ko-KR" dirty="0">
                <a:ea typeface="굴림" charset="-127"/>
              </a:rPr>
              <a:t>hardware description languages</a:t>
            </a:r>
          </a:p>
          <a:p>
            <a:pPr lvl="1"/>
            <a:r>
              <a:rPr lang="en-US" altLang="ko-KR" dirty="0">
                <a:ea typeface="굴림" charset="-127"/>
              </a:rPr>
              <a:t>tools to simulate the workings of our designs</a:t>
            </a:r>
          </a:p>
          <a:p>
            <a:pPr lvl="1"/>
            <a:r>
              <a:rPr lang="en-US" altLang="ko-KR" dirty="0">
                <a:ea typeface="굴림" charset="-127"/>
              </a:rPr>
              <a:t>logic compilers to synthesize the hardware blocks of our designs</a:t>
            </a:r>
          </a:p>
          <a:p>
            <a:pPr lvl="1"/>
            <a:r>
              <a:rPr lang="en-US" altLang="ko-KR" dirty="0">
                <a:ea typeface="굴림" charset="-127"/>
              </a:rPr>
              <a:t>mapping onto programmable hardware</a:t>
            </a:r>
          </a:p>
          <a:p>
            <a:r>
              <a:rPr lang="en-US" altLang="ko-KR" dirty="0">
                <a:ea typeface="굴림" charset="-127"/>
              </a:rPr>
              <a:t>Contrast with software design</a:t>
            </a:r>
          </a:p>
          <a:p>
            <a:pPr lvl="1"/>
            <a:r>
              <a:rPr lang="en-US" altLang="ko-KR" b="1" dirty="0">
                <a:ea typeface="굴림" charset="-127"/>
              </a:rPr>
              <a:t>sequential and parallel </a:t>
            </a:r>
            <a:r>
              <a:rPr lang="en-US" altLang="ko-KR" dirty="0">
                <a:ea typeface="굴림" charset="-127"/>
              </a:rPr>
              <a:t>implementations</a:t>
            </a:r>
          </a:p>
          <a:p>
            <a:pPr lvl="1"/>
            <a:r>
              <a:rPr lang="en-US" altLang="ko-KR" dirty="0">
                <a:ea typeface="굴림" charset="-127"/>
              </a:rPr>
              <a:t>specify algorithm as well as </a:t>
            </a:r>
            <a:r>
              <a:rPr lang="en-US" altLang="ko-KR" b="1" dirty="0">
                <a:ea typeface="굴림" charset="-127"/>
              </a:rPr>
              <a:t>computing/storage resources </a:t>
            </a:r>
            <a:r>
              <a:rPr lang="en-US" altLang="ko-KR" dirty="0">
                <a:ea typeface="굴림" charset="-127"/>
              </a:rPr>
              <a:t>it will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I - Introduction</a:t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3C45-90DA-4188-ADF5-553310B36E3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Applications of logic design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Conventional computer design</a:t>
            </a:r>
          </a:p>
          <a:p>
            <a:pPr lvl="1"/>
            <a:r>
              <a:rPr lang="en-US" altLang="ko-KR" dirty="0">
                <a:ea typeface="굴림" charset="-127"/>
              </a:rPr>
              <a:t>CPUs, busses, peripherals</a:t>
            </a:r>
          </a:p>
          <a:p>
            <a:r>
              <a:rPr lang="en-US" altLang="ko-KR" dirty="0">
                <a:ea typeface="굴림" charset="-127"/>
              </a:rPr>
              <a:t>Networking and communications</a:t>
            </a:r>
          </a:p>
          <a:p>
            <a:pPr lvl="1"/>
            <a:r>
              <a:rPr lang="en-US" altLang="ko-KR" dirty="0">
                <a:ea typeface="굴림" charset="-127"/>
              </a:rPr>
              <a:t>phones, modems, routers</a:t>
            </a:r>
          </a:p>
          <a:p>
            <a:r>
              <a:rPr lang="en-US" altLang="ko-KR" dirty="0">
                <a:ea typeface="굴림" charset="-127"/>
              </a:rPr>
              <a:t>Embedded products</a:t>
            </a:r>
          </a:p>
          <a:p>
            <a:pPr lvl="1"/>
            <a:r>
              <a:rPr lang="en-US" altLang="ko-KR" b="1" dirty="0">
                <a:ea typeface="굴림" charset="-127"/>
              </a:rPr>
              <a:t>in </a:t>
            </a:r>
            <a:r>
              <a:rPr lang="en-US" altLang="ko-KR" dirty="0">
                <a:ea typeface="굴림" charset="-127"/>
              </a:rPr>
              <a:t>cars, toys, appliances, entertainment devices</a:t>
            </a:r>
          </a:p>
          <a:p>
            <a:r>
              <a:rPr lang="en-US" altLang="ko-KR" dirty="0">
                <a:ea typeface="굴림" charset="-127"/>
              </a:rPr>
              <a:t>Scientific equipment</a:t>
            </a:r>
          </a:p>
          <a:p>
            <a:pPr lvl="1"/>
            <a:r>
              <a:rPr lang="en-US" altLang="ko-KR" dirty="0">
                <a:ea typeface="굴림" charset="-127"/>
              </a:rPr>
              <a:t>testing, sensing, reporting</a:t>
            </a:r>
          </a:p>
          <a:p>
            <a:r>
              <a:rPr lang="en-US" altLang="ko-KR" dirty="0">
                <a:ea typeface="굴림" charset="-127"/>
              </a:rPr>
              <a:t>The world of computing is much </a:t>
            </a:r>
            <a:r>
              <a:rPr lang="en-US" altLang="ko-KR" dirty="0" err="1">
                <a:ea typeface="굴림" charset="-127"/>
              </a:rPr>
              <a:t>much</a:t>
            </a:r>
            <a:r>
              <a:rPr lang="en-US" altLang="ko-KR" dirty="0">
                <a:ea typeface="굴림" charset="-127"/>
              </a:rPr>
              <a:t> bigger than just PCs!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273038493</TotalTime>
  <Pages>41</Pages>
  <Words>3014</Words>
  <Application>Microsoft Office PowerPoint</Application>
  <PresentationFormat>화면 슬라이드 쇼(4:3)</PresentationFormat>
  <Paragraphs>817</Paragraphs>
  <Slides>62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3" baseType="lpstr">
      <vt:lpstr>Courier</vt:lpstr>
      <vt:lpstr>굴림</vt:lpstr>
      <vt:lpstr>맑은 고딕</vt:lpstr>
      <vt:lpstr>Arial</vt:lpstr>
      <vt:lpstr>Courier New</vt:lpstr>
      <vt:lpstr>Garamond</vt:lpstr>
      <vt:lpstr>Symbol</vt:lpstr>
      <vt:lpstr>Tahoma</vt:lpstr>
      <vt:lpstr>Times New Roman</vt:lpstr>
      <vt:lpstr>Wingdings</vt:lpstr>
      <vt:lpstr>Edge</vt:lpstr>
      <vt:lpstr>Chap. 1 Introduction</vt:lpstr>
      <vt:lpstr>zyBook</vt:lpstr>
      <vt:lpstr>Course logistics and details</vt:lpstr>
      <vt:lpstr>Course logistics and details</vt:lpstr>
      <vt:lpstr>CSI2111-02 Grading Policy</vt:lpstr>
      <vt:lpstr>Chapter Overview</vt:lpstr>
      <vt:lpstr>Why study logic design?</vt:lpstr>
      <vt:lpstr>What will we learn in this class?</vt:lpstr>
      <vt:lpstr>Applications of logic design</vt:lpstr>
      <vt:lpstr>A DynaTAC 8000X</vt:lpstr>
      <vt:lpstr>1984 – The Nokia Mobira Talkman</vt:lpstr>
      <vt:lpstr>DynaTac, MicroTac, StarTac, …</vt:lpstr>
      <vt:lpstr>Nokia, Samsung, LG, Ericson, etc.</vt:lpstr>
      <vt:lpstr>The iPhone</vt:lpstr>
      <vt:lpstr>Smartphones</vt:lpstr>
      <vt:lpstr>삼성 SST</vt:lpstr>
      <vt:lpstr>SOSCON</vt:lpstr>
      <vt:lpstr>A quick history lesson</vt:lpstr>
      <vt:lpstr>What is logic design?</vt:lpstr>
      <vt:lpstr>What is digital hardware?</vt:lpstr>
      <vt:lpstr>What is happening now in digital design?</vt:lpstr>
      <vt:lpstr>CSI2111: concepts/skills/abilities</vt:lpstr>
      <vt:lpstr>Computation: abstract vs. implementation</vt:lpstr>
      <vt:lpstr>Switches: basic element of physical implementations</vt:lpstr>
      <vt:lpstr>Switches (cont’d)</vt:lpstr>
      <vt:lpstr>Switching networks</vt:lpstr>
      <vt:lpstr>Relay networks</vt:lpstr>
      <vt:lpstr>Transistor networks</vt:lpstr>
      <vt:lpstr>MOS transistors</vt:lpstr>
      <vt:lpstr>MOS networks</vt:lpstr>
      <vt:lpstr>Two input networks</vt:lpstr>
      <vt:lpstr>Speed of MOS networks</vt:lpstr>
      <vt:lpstr>Representation of digital designs</vt:lpstr>
      <vt:lpstr>Digital vs. analog</vt:lpstr>
      <vt:lpstr>What does “Digital” mean?</vt:lpstr>
      <vt:lpstr>Mapping from physical world to binary world</vt:lpstr>
      <vt:lpstr>Combinational vs. sequential digital circuits</vt:lpstr>
      <vt:lpstr>Combinational logic symbols</vt:lpstr>
      <vt:lpstr>Sequential logic</vt:lpstr>
      <vt:lpstr>Synchronous sequential digital systems</vt:lpstr>
      <vt:lpstr>Example of combinational and sequential logic</vt:lpstr>
      <vt:lpstr>Abstractions</vt:lpstr>
      <vt:lpstr>An example</vt:lpstr>
      <vt:lpstr>Implementation in software</vt:lpstr>
      <vt:lpstr>Implementation as a combinational digital system</vt:lpstr>
      <vt:lpstr>Combinational example (cont’d)</vt:lpstr>
      <vt:lpstr>Combinational example (cont’d)</vt:lpstr>
      <vt:lpstr>Activity</vt:lpstr>
      <vt:lpstr>Combinational example (cont’d)</vt:lpstr>
      <vt:lpstr>Another example</vt:lpstr>
      <vt:lpstr>Implementation in software</vt:lpstr>
      <vt:lpstr>Implementation as a sequential digital system</vt:lpstr>
      <vt:lpstr>Sequential example (cont’d): abstract control</vt:lpstr>
      <vt:lpstr>Sequential example (cont’d): data-path vs. control</vt:lpstr>
      <vt:lpstr>Sequential example (cont’d): finite-state machine</vt:lpstr>
      <vt:lpstr>Sequential example (cont’d): finite-state machine</vt:lpstr>
      <vt:lpstr>Sequential example (cont’d): encoding</vt:lpstr>
      <vt:lpstr>Sequential example (cont’d): encoding</vt:lpstr>
      <vt:lpstr>Activity</vt:lpstr>
      <vt:lpstr>Sequential example (cont’d): controller implementation</vt:lpstr>
      <vt:lpstr>Design hierarchy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Gaetano Borriello</dc:creator>
  <cp:lastModifiedBy>Registered User</cp:lastModifiedBy>
  <cp:revision>84</cp:revision>
  <cp:lastPrinted>2000-09-25T15:09:03Z</cp:lastPrinted>
  <dcterms:created xsi:type="dcterms:W3CDTF">1997-03-21T11:12:26Z</dcterms:created>
  <dcterms:modified xsi:type="dcterms:W3CDTF">2015-09-01T02:35:22Z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www.cs.washington.edu/education/courses/370/00sp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C:\WINNT\Profiles\gaetano\Desktop</vt:lpwstr>
  </property>
</Properties>
</file>