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8"/>
  </p:notesMasterIdLst>
  <p:handoutMasterIdLst>
    <p:handoutMasterId r:id="rId59"/>
  </p:handoutMasterIdLst>
  <p:sldIdLst>
    <p:sldId id="3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3" r:id="rId13"/>
    <p:sldId id="267" r:id="rId14"/>
    <p:sldId id="361" r:id="rId15"/>
    <p:sldId id="268" r:id="rId16"/>
    <p:sldId id="324" r:id="rId17"/>
    <p:sldId id="270" r:id="rId18"/>
    <p:sldId id="359" r:id="rId19"/>
    <p:sldId id="36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22" r:id="rId57"/>
  </p:sldIdLst>
  <p:sldSz cx="9271000" cy="69469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FF00"/>
    <a:srgbClr val="FF00FF"/>
    <a:srgbClr val="00FFFF"/>
    <a:srgbClr val="00FF00"/>
    <a:srgbClr val="00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169" d="100"/>
          <a:sy n="169" d="100"/>
        </p:scale>
        <p:origin x="-1806" y="-96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9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17" tIns="47215" rIns="96117" bIns="47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72315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AC’ + C = AC’ + C*(A+1)</a:t>
            </a:r>
            <a:r>
              <a:rPr lang="en-US" altLang="ko-KR" baseline="0" dirty="0" smtClean="0"/>
              <a:t> = AC’ + AC + C = A + C</a:t>
            </a:r>
            <a:endParaRPr lang="ko-KR" altLang="ko-KR" dirty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166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55763" y="327025"/>
            <a:ext cx="4181475" cy="3132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37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55763" y="327025"/>
            <a:ext cx="4181475" cy="3132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576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781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498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655763" y="327025"/>
            <a:ext cx="4181475" cy="3132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39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60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58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600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621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6419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117" tIns="47215" rIns="96117" bIns="47215"/>
          <a:lstStyle/>
          <a:p>
            <a:endParaRPr lang="ko-KR" altLang="ko-KR"/>
          </a:p>
        </p:txBody>
      </p:sp>
      <p:sp>
        <p:nvSpPr>
          <p:cNvPr id="2662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5075" y="727075"/>
            <a:ext cx="4849813" cy="363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40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5763" y="327025"/>
            <a:ext cx="4181475" cy="3132138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3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3550" y="6324600"/>
            <a:ext cx="2163763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3688" y="6324600"/>
            <a:ext cx="2163762" cy="463550"/>
          </a:xfrm>
        </p:spPr>
        <p:txBody>
          <a:bodyPr/>
          <a:lstStyle>
            <a:lvl1pPr>
              <a:defRPr/>
            </a:lvl1pPr>
          </a:lstStyle>
          <a:p>
            <a:fld id="{40FFE130-E352-4171-A23E-3F6A4527EA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3479" name="Freeform 7"/>
          <p:cNvSpPr>
            <a:spLocks noChangeArrowheads="1"/>
          </p:cNvSpPr>
          <p:nvPr/>
        </p:nvSpPr>
        <p:spPr bwMode="auto">
          <a:xfrm>
            <a:off x="617538" y="1235075"/>
            <a:ext cx="8035925" cy="925513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008188" y="4013200"/>
            <a:ext cx="6602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A602F-99FA-44AD-85F2-6936AD449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2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84BEA-F8E5-4FDC-A872-D54BCD39E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0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EC679-E375-4773-9961-7100F12DF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D4AE2-BB06-4A4E-8ED4-31AC7D9F2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66F9-306D-455A-AE2F-82F8804C8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27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10D7E-1923-4642-84C2-C8AAD7F08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3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BE007-AACB-41DD-A06B-4DAA89959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3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96E43-0856-442E-AE2D-71B833864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31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C240-F269-4CE2-9393-AB599FAA9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2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6A8DA-6569-4B29-B23C-B8D39030F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478588"/>
            <a:ext cx="21637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II - Combinational Logic</a:t>
            </a:r>
            <a:endParaRPr lang="en-US" altLang="en-US">
              <a:ea typeface="+mn-ea"/>
            </a:endParaRP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49538" y="6483350"/>
            <a:ext cx="39576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r>
              <a:rPr lang="en-US" altLang="en-US"/>
              <a:t>© Copyright 2004, Gaetano Borriello and Randy H. Katz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478588"/>
            <a:ext cx="2163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AE055194-B729-4932-A7CB-44DBC9514B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2455" name="Freeform 7"/>
          <p:cNvSpPr>
            <a:spLocks noChangeArrowheads="1"/>
          </p:cNvSpPr>
          <p:nvPr/>
        </p:nvSpPr>
        <p:spPr bwMode="auto">
          <a:xfrm>
            <a:off x="385763" y="231775"/>
            <a:ext cx="8343900" cy="617538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2 Combinational Logic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41825" y="6324574"/>
            <a:ext cx="6883015" cy="463127"/>
          </a:xfrm>
          <a:prstGeom prst="rect">
            <a:avLst/>
          </a:prstGeom>
        </p:spPr>
        <p:txBody>
          <a:bodyPr lIns="92665" tIns="46333" rIns="92665" bIns="4633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54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A29D-A7CF-4E6E-A4BA-07FA5094B07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8582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Axioms and theorems of Boolean algebra (cont’d)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pPr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charset="-127"/>
              </a:rPr>
              <a:t>distributivity: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8.   X • (Y + Z) = (X • Y) + (X • Z)	8D.   X + (Y • Z) = (X + Y) • (X + Z)</a:t>
            </a:r>
          </a:p>
          <a:p>
            <a:pPr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charset="-127"/>
              </a:rPr>
              <a:t>uniting: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9.   X • Y + X • Y’ = X	9D.   (X + Y) • (X + Y’) = X</a:t>
            </a:r>
          </a:p>
          <a:p>
            <a:pPr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charset="-127"/>
              </a:rPr>
              <a:t>absorption: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10. X + X • Y = X	10D.  X • (X + Y) = X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11. (X + Y’) • Y = X • Y	11D. (X • Y’) + Y = X + Y</a:t>
            </a:r>
          </a:p>
          <a:p>
            <a:pPr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charset="-127"/>
              </a:rPr>
              <a:t>factoring: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12. (X + Y) • (X’ + Z) =	12D. X • Y + X’ • Z =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              X • Z + X’ • Y	               (X + Z) • (X’ + Y)</a:t>
            </a:r>
          </a:p>
          <a:p>
            <a:pPr>
              <a:tabLst>
                <a:tab pos="677863" algn="l"/>
                <a:tab pos="4456113" algn="l"/>
              </a:tabLst>
            </a:pPr>
            <a:r>
              <a:rPr lang="en-US" altLang="ko-KR" sz="2000">
                <a:ea typeface="굴림" charset="-127"/>
              </a:rPr>
              <a:t>concensus: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13. (X • Y) + (Y • Z) + (X’ • Z) =	13D. (X + Y) • (Y + Z) • (X’ + Z) =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             X • Y + X’ • Z	               (X + Y) • (X’ + Z)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01-5678-4F10-B444-043338186D0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8582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Axioms and theorems of Boolean algebra (cont’d)</a:t>
            </a:r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67738" cy="4589462"/>
          </a:xfrm>
        </p:spPr>
        <p:txBody>
          <a:bodyPr/>
          <a:lstStyle/>
          <a:p>
            <a:pPr>
              <a:tabLst>
                <a:tab pos="677863" algn="l"/>
                <a:tab pos="4519613" algn="l"/>
              </a:tabLst>
            </a:pPr>
            <a:r>
              <a:rPr lang="en-US" altLang="ko-KR">
                <a:ea typeface="굴림" charset="-127"/>
              </a:rPr>
              <a:t>de Morgan’s: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14. (X + Y + ...)’ = X’ • Y’ • ...	14D. (X • Y • ...)’ = X’ + Y’ + ...</a:t>
            </a:r>
          </a:p>
          <a:p>
            <a:pPr>
              <a:tabLst>
                <a:tab pos="677863" algn="l"/>
                <a:tab pos="4519613" algn="l"/>
              </a:tabLst>
            </a:pPr>
            <a:r>
              <a:rPr lang="en-US" altLang="ko-KR">
                <a:ea typeface="굴림" charset="-127"/>
              </a:rPr>
              <a:t>generalized de Morgan’s: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15. f’(X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,X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,...,X</a:t>
            </a:r>
            <a:r>
              <a:rPr lang="en-US" altLang="ko-KR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,0,1,+,•) =  f(X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’,X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’,...,X</a:t>
            </a:r>
            <a:r>
              <a:rPr lang="en-US" altLang="ko-KR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’,1,0,•,+)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tabLst>
                <a:tab pos="677863" algn="l"/>
                <a:tab pos="4519613" algn="l"/>
              </a:tabLst>
            </a:pPr>
            <a:r>
              <a:rPr lang="en-US" altLang="ko-KR">
                <a:ea typeface="굴림" charset="-127"/>
              </a:rPr>
              <a:t>establishes relationship between • and 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14F7-DFB6-4567-83AE-1BA00D7D39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5788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Axioms and theorems of Boolean algebra (cont’d)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Duality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a dual of a Boolean expression is derived by replacing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• by +, + by •, 0 by 1, and 1 by 0, and leaving variables unchanged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any theorem that can be proven is thus also proven for its dual!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a meta-theorem (a theorem about theorems) 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duality: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16. X + Y + ... </a:t>
            </a:r>
            <a:r>
              <a:rPr lang="en-US" altLang="ko-KR">
                <a:ea typeface="굴림" charset="-127"/>
                <a:sym typeface="Symbol" pitchFamily="18" charset="2"/>
              </a:rPr>
              <a:t></a:t>
            </a:r>
            <a:r>
              <a:rPr lang="en-US" altLang="ko-KR">
                <a:ea typeface="굴림" charset="-127"/>
              </a:rPr>
              <a:t> X • Y • ...	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generalized duality: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17. f (X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,X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,...,X</a:t>
            </a:r>
            <a:r>
              <a:rPr lang="en-US" altLang="ko-KR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,0,1,+,•) </a:t>
            </a:r>
            <a:r>
              <a:rPr lang="en-US" altLang="ko-KR">
                <a:ea typeface="굴림" charset="-127"/>
                <a:sym typeface="Symbol" pitchFamily="18" charset="2"/>
              </a:rPr>
              <a:t></a:t>
            </a:r>
            <a:r>
              <a:rPr lang="en-US" altLang="ko-KR">
                <a:ea typeface="굴림" charset="-127"/>
              </a:rPr>
              <a:t> f(X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,X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,...,X</a:t>
            </a:r>
            <a:r>
              <a:rPr lang="en-US" altLang="ko-KR" baseline="-25000">
                <a:ea typeface="굴림" charset="-127"/>
              </a:rPr>
              <a:t>n</a:t>
            </a:r>
            <a:r>
              <a:rPr lang="en-US" altLang="ko-KR">
                <a:ea typeface="굴림" charset="-127"/>
              </a:rPr>
              <a:t>,1,0,•,+)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Different than deMorgan’s Law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this is a statement about theorems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this is not a way to manipulate (re-write) expressions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25A1-D63A-44F3-98D5-14BEDE9F4CF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theorems (rewriting)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24038" algn="l"/>
                <a:tab pos="4116388" algn="l"/>
                <a:tab pos="5780088" algn="l"/>
              </a:tabLst>
            </a:pPr>
            <a:r>
              <a:rPr lang="en-US" altLang="ko-KR">
                <a:ea typeface="굴림" charset="-127"/>
              </a:rPr>
              <a:t>Using the axioms of Boolean algebra:</a:t>
            </a:r>
          </a:p>
          <a:p>
            <a:pPr lvl="1">
              <a:tabLst>
                <a:tab pos="1824038" algn="l"/>
                <a:tab pos="4116388" algn="l"/>
                <a:tab pos="5780088" algn="l"/>
              </a:tabLst>
            </a:pPr>
            <a:r>
              <a:rPr lang="en-US" altLang="ko-KR">
                <a:ea typeface="굴림" charset="-127"/>
              </a:rPr>
              <a:t>e.g., prove the theorem: 	X • Y + X • Y’ 	=   X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>
              <a:tabLst>
                <a:tab pos="1824038" algn="l"/>
                <a:tab pos="4116388" algn="l"/>
                <a:tab pos="5780088" algn="l"/>
              </a:tabLst>
            </a:pPr>
            <a:r>
              <a:rPr lang="en-US" altLang="ko-KR">
                <a:ea typeface="굴림" charset="-127"/>
              </a:rPr>
              <a:t>e.g., prove the theorem: 	X + X • Y 	=   X</a:t>
            </a:r>
            <a:endParaRPr lang="en-US" altLang="ko-KR">
              <a:ea typeface="굴림" charset="-127"/>
              <a:sym typeface="ZapfDingbats" pitchFamily="82" charset="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55763" y="2514600"/>
            <a:ext cx="6311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distributivity (8)	X • Y + X • Y’	=   X • (Y + Y’)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complementarity (5)	X • (Y + Y’) 	=   X • (1)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identity (1D)	X • (1)		=   X </a:t>
            </a:r>
            <a:r>
              <a:rPr lang="en-US" altLang="ko-KR">
                <a:latin typeface="Tahoma" pitchFamily="34" charset="0"/>
                <a:ea typeface="굴림" charset="-127"/>
                <a:sym typeface="ZapfDingbats" pitchFamily="82" charset="2"/>
              </a:rPr>
              <a:t></a:t>
            </a:r>
            <a:r>
              <a:rPr lang="en-US" altLang="ko-KR"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latin typeface="Tahoma" pitchFamily="34" charset="0"/>
                <a:ea typeface="굴림" charset="-127"/>
              </a:rPr>
            </a:br>
            <a:endParaRPr lang="en-US" altLang="ko-KR">
              <a:latin typeface="Tahoma" pitchFamily="34" charset="0"/>
              <a:ea typeface="굴림" charset="-127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658938" y="4724400"/>
            <a:ext cx="66055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identity (1D)	X  +  X • Y	=   X • 1  +  X • Y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distributivity (8)	X • 1  +  X • Y	=   X • (1 + Y)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identity (2)	X • (1 + Y)	=   X • (1)</a:t>
            </a:r>
          </a:p>
          <a:p>
            <a:pPr eaLnBrk="0" hangingPunct="0">
              <a:tabLst>
                <a:tab pos="274478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identity (1D)	X • (1) 		=   X </a:t>
            </a:r>
            <a:r>
              <a:rPr lang="en-US" altLang="ko-KR">
                <a:latin typeface="Tahoma" pitchFamily="34" charset="0"/>
                <a:ea typeface="굴림" charset="-127"/>
                <a:sym typeface="ZapfDingbats" pitchFamily="82" charset="2"/>
              </a:rPr>
              <a:t>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build="p" autoUpdateAnimBg="0"/>
      <p:bldP spid="2663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92FA-1892-4284-99B8-A79E40B7446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Prove the following using the laws of Boolean algebra:</a:t>
            </a:r>
          </a:p>
          <a:p>
            <a:pPr lvl="1"/>
            <a:r>
              <a:rPr lang="en-US" altLang="ko-KR">
                <a:ea typeface="굴림" charset="-127"/>
              </a:rPr>
              <a:t>(X • Y) + (Y • Z) + (X’ • Z) =  X • Y + X’ • Z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081088" y="2474913"/>
            <a:ext cx="727392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	(X • Y) + (Y • Z) + (X’ • Z)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identity	(X • Y) + (1) • (Y • Z) + (X’ • Z)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complementarity	(X • Y) + (X’ + X) • (Y • Z) + (X’ • Z)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distributivity	(X • Y) + (X’ • Y • Z) + (X • Y • Z) + (X’ • Z)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commutativity	(X • Y) + (X • Y • Z) + (X’ • Y • Z) + (X’ • Z)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factoring	(X • Y) • (1 + Z) + (X’ • Z) • (1 + Y)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null	(X • Y) • (1) + (X’ • Z) • (1) </a:t>
            </a:r>
          </a:p>
          <a:p>
            <a:pPr eaLnBrk="0" hangingPunct="0">
              <a:lnSpc>
                <a:spcPct val="200000"/>
              </a:lnSpc>
              <a:tabLst>
                <a:tab pos="2287588" algn="l"/>
                <a:tab pos="4227513" algn="l"/>
              </a:tabLst>
            </a:pPr>
            <a:r>
              <a:rPr lang="en-US" altLang="ko-KR" sz="1600">
                <a:latin typeface="Tahoma" pitchFamily="34" charset="0"/>
                <a:ea typeface="굴림" charset="-127"/>
              </a:rPr>
              <a:t>identity	(X • Y) + (X’ • Z) </a:t>
            </a:r>
            <a:r>
              <a:rPr lang="en-US" altLang="ko-KR" sz="1600">
                <a:latin typeface="Tahoma" pitchFamily="34" charset="0"/>
                <a:ea typeface="굴림" charset="-127"/>
                <a:sym typeface="ZapfDingbats" pitchFamily="82" charset="2"/>
              </a:rPr>
              <a:t></a:t>
            </a:r>
            <a:r>
              <a:rPr lang="en-US" altLang="ko-KR" sz="1600"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latin typeface="Tahoma" pitchFamily="34" charset="0"/>
                <a:ea typeface="굴림" charset="-127"/>
              </a:rPr>
            </a:br>
            <a:endParaRPr lang="en-US" altLang="ko-KR" sz="1600">
              <a:latin typeface="Tahoma" pitchFamily="34" charset="0"/>
              <a:ea typeface="굴림" charset="-127"/>
            </a:endParaRP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655638" y="2636838"/>
            <a:ext cx="8221662" cy="3890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build="p" autoUpdateAnimBg="0"/>
      <p:bldP spid="2283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B138-D88C-4E4A-83F4-55ECBCADD2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98500" y="2959100"/>
            <a:ext cx="3213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(X + Y)’ = X’ • Y’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NOR is equivalent to AND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with inputs complemented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85800" y="4343400"/>
            <a:ext cx="3200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(X • Y)’ = X’ + Y’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NAND is equivalent to OR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with inputs complemented</a:t>
            </a: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4362450" y="2857500"/>
            <a:ext cx="4133850" cy="1143000"/>
            <a:chOff x="2748" y="1320"/>
            <a:chExt cx="2604" cy="720"/>
          </a:xfrm>
        </p:grpSpPr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2748" y="1464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880" y="1332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2784" y="1320"/>
              <a:ext cx="256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X’	Y’	(X + Y)’	X’ • Y’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   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   	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1	 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   </a:t>
              </a:r>
            </a:p>
          </p:txBody>
        </p:sp>
      </p:grpSp>
      <p:grpSp>
        <p:nvGrpSpPr>
          <p:cNvPr id="28690" name="Group 18"/>
          <p:cNvGrpSpPr>
            <a:grpSpLocks/>
          </p:cNvGrpSpPr>
          <p:nvPr/>
        </p:nvGrpSpPr>
        <p:grpSpPr bwMode="auto">
          <a:xfrm>
            <a:off x="4362450" y="4267200"/>
            <a:ext cx="4133850" cy="1143000"/>
            <a:chOff x="2748" y="2208"/>
            <a:chExt cx="2604" cy="720"/>
          </a:xfrm>
        </p:grpSpPr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748" y="2352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3880" y="222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2784" y="2208"/>
              <a:ext cx="256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X’	Y’	(X • Y)’	X’ + Y’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 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	  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1	    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0	   </a:t>
              </a:r>
            </a:p>
          </p:txBody>
        </p:sp>
      </p:grpSp>
      <p:sp>
        <p:nvSpPr>
          <p:cNvPr id="2869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theorems (perfect induction)</a:t>
            </a:r>
          </a:p>
        </p:txBody>
      </p:sp>
      <p:sp>
        <p:nvSpPr>
          <p:cNvPr id="28692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Using perfect induction (complete truth table):</a:t>
            </a:r>
          </a:p>
          <a:p>
            <a:pPr lvl="1"/>
            <a:r>
              <a:rPr lang="en-US" altLang="ko-KR">
                <a:ea typeface="굴림" charset="-127"/>
              </a:rPr>
              <a:t>e.g., de Morgan’s:	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6537325" y="3063875"/>
            <a:ext cx="15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6497638" y="4471988"/>
            <a:ext cx="165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388225" y="3073400"/>
            <a:ext cx="15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396163" y="4465638"/>
            <a:ext cx="165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7" grpId="0" autoUpdateAnimBg="0"/>
      <p:bldP spid="28698" grpId="0" autoUpdateAnimBg="0"/>
      <p:bldP spid="28699" grpId="0" autoUpdateAnimBg="0"/>
      <p:bldP spid="287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DB10-2C9A-457F-A4E0-5A63B98E80D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simple example: 1-bit binary adder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Inputs: A, B, Carry-in</a:t>
            </a:r>
          </a:p>
          <a:p>
            <a:r>
              <a:rPr lang="en-US" altLang="ko-KR">
                <a:ea typeface="굴림" charset="-127"/>
              </a:rPr>
              <a:t>Outputs: Sum, Carry-out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695950" y="3346450"/>
            <a:ext cx="1371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5086350" y="34988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5086350" y="38036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5086350" y="41084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7067550" y="36512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7067550" y="39560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4781550" y="334645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4781550" y="3651250"/>
            <a:ext cx="30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4629150" y="3956050"/>
            <a:ext cx="46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Cin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7677150" y="3803650"/>
            <a:ext cx="598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Cout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7677150" y="3467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 flipV="1">
            <a:off x="838200" y="3940175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2209800" y="3752850"/>
            <a:ext cx="0" cy="193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930275" y="3733800"/>
            <a:ext cx="257492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Cin	Cout	S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   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   	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 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   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   	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    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94786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	   </a:t>
            </a:r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2881313" y="3943350"/>
            <a:ext cx="15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2454275" y="3940175"/>
            <a:ext cx="15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>
            <a:off x="3810000" y="4967288"/>
            <a:ext cx="494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 err="1">
                <a:latin typeface="Tahoma" pitchFamily="34" charset="0"/>
                <a:ea typeface="굴림" charset="-127"/>
              </a:rPr>
              <a:t>Cout</a:t>
            </a:r>
            <a:r>
              <a:rPr lang="en-US" altLang="ko-KR" dirty="0">
                <a:latin typeface="Tahoma" pitchFamily="34" charset="0"/>
                <a:ea typeface="굴림" charset="-127"/>
              </a:rPr>
              <a:t> = A’ B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charset="-127"/>
              </a:rPr>
              <a:t> + A B’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charset="-127"/>
              </a:rPr>
              <a:t> + A B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charset="-127"/>
              </a:rPr>
              <a:t>’ + A B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endParaRPr lang="en-US" altLang="ko-KR" dirty="0">
              <a:latin typeface="Tahoma" pitchFamily="34" charset="0"/>
              <a:ea typeface="굴림" charset="-127"/>
            </a:endParaRPr>
          </a:p>
        </p:txBody>
      </p: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3810000" y="457200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>
                <a:latin typeface="Tahoma" pitchFamily="34" charset="0"/>
                <a:ea typeface="굴림" charset="-127"/>
              </a:rPr>
              <a:t>S = A’ B’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charset="-127"/>
              </a:rPr>
              <a:t> + A’ B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charset="-127"/>
              </a:rPr>
              <a:t>’ + A B’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r>
              <a:rPr lang="en-US" altLang="ko-KR" dirty="0">
                <a:latin typeface="Tahoma" pitchFamily="34" charset="0"/>
                <a:ea typeface="굴림" charset="-127"/>
              </a:rPr>
              <a:t>’ + A B </a:t>
            </a:r>
            <a:r>
              <a:rPr lang="en-US" altLang="ko-KR" dirty="0" err="1">
                <a:latin typeface="Tahoma" pitchFamily="34" charset="0"/>
                <a:ea typeface="굴림" charset="-127"/>
              </a:rPr>
              <a:t>Cin</a:t>
            </a:r>
            <a:endParaRPr lang="en-US" altLang="ko-KR" dirty="0">
              <a:latin typeface="Tahoma" pitchFamily="34" charset="0"/>
              <a:ea typeface="굴림" charset="-127"/>
            </a:endParaRPr>
          </a:p>
        </p:txBody>
      </p:sp>
      <p:sp>
        <p:nvSpPr>
          <p:cNvPr id="144424" name="Line 40"/>
          <p:cNvSpPr>
            <a:spLocks noChangeShapeType="1"/>
          </p:cNvSpPr>
          <p:nvPr/>
        </p:nvSpPr>
        <p:spPr bwMode="auto">
          <a:xfrm>
            <a:off x="5226050" y="2386013"/>
            <a:ext cx="200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437" name="Text Box 53"/>
          <p:cNvSpPr txBox="1">
            <a:spLocks noChangeArrowheads="1"/>
          </p:cNvSpPr>
          <p:nvPr/>
        </p:nvSpPr>
        <p:spPr bwMode="auto">
          <a:xfrm>
            <a:off x="5399088" y="1751013"/>
            <a:ext cx="195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latin typeface="Tahoma" pitchFamily="34" charset="0"/>
                <a:ea typeface="굴림" charset="-127"/>
              </a:rPr>
              <a:t>A	A	A	A	A</a:t>
            </a:r>
          </a:p>
        </p:txBody>
      </p:sp>
      <p:sp>
        <p:nvSpPr>
          <p:cNvPr id="144439" name="Text Box 55"/>
          <p:cNvSpPr txBox="1">
            <a:spLocks noChangeArrowheads="1"/>
          </p:cNvSpPr>
          <p:nvPr/>
        </p:nvSpPr>
        <p:spPr bwMode="auto">
          <a:xfrm>
            <a:off x="5395913" y="2025650"/>
            <a:ext cx="195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latin typeface="Tahoma" pitchFamily="34" charset="0"/>
                <a:ea typeface="굴림" charset="-127"/>
              </a:rPr>
              <a:t>B	B	B	B	B</a:t>
            </a:r>
          </a:p>
        </p:txBody>
      </p:sp>
      <p:sp>
        <p:nvSpPr>
          <p:cNvPr id="144440" name="Text Box 56"/>
          <p:cNvSpPr txBox="1">
            <a:spLocks noChangeArrowheads="1"/>
          </p:cNvSpPr>
          <p:nvPr/>
        </p:nvSpPr>
        <p:spPr bwMode="auto">
          <a:xfrm>
            <a:off x="5392738" y="2366963"/>
            <a:ext cx="1957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latin typeface="Tahoma" pitchFamily="34" charset="0"/>
                <a:ea typeface="굴림" charset="-127"/>
              </a:rPr>
              <a:t>S	S	S	S	S</a:t>
            </a:r>
          </a:p>
        </p:txBody>
      </p:sp>
      <p:sp>
        <p:nvSpPr>
          <p:cNvPr id="144441" name="Rectangle 57"/>
          <p:cNvSpPr>
            <a:spLocks noChangeArrowheads="1"/>
          </p:cNvSpPr>
          <p:nvPr/>
        </p:nvSpPr>
        <p:spPr bwMode="auto">
          <a:xfrm>
            <a:off x="6435725" y="1666875"/>
            <a:ext cx="2968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42" name="Rectangle 58"/>
          <p:cNvSpPr>
            <a:spLocks noChangeArrowheads="1"/>
          </p:cNvSpPr>
          <p:nvPr/>
        </p:nvSpPr>
        <p:spPr bwMode="auto">
          <a:xfrm>
            <a:off x="6088063" y="1663700"/>
            <a:ext cx="296862" cy="11525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44" name="Rectangle 60"/>
          <p:cNvSpPr>
            <a:spLocks noChangeArrowheads="1"/>
          </p:cNvSpPr>
          <p:nvPr/>
        </p:nvSpPr>
        <p:spPr bwMode="auto">
          <a:xfrm>
            <a:off x="5399088" y="1663700"/>
            <a:ext cx="296862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45" name="Rectangle 61"/>
          <p:cNvSpPr>
            <a:spLocks noChangeArrowheads="1"/>
          </p:cNvSpPr>
          <p:nvPr/>
        </p:nvSpPr>
        <p:spPr bwMode="auto">
          <a:xfrm>
            <a:off x="5737225" y="1668463"/>
            <a:ext cx="2968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50" name="Rectangle 66"/>
          <p:cNvSpPr>
            <a:spLocks noChangeArrowheads="1"/>
          </p:cNvSpPr>
          <p:nvPr/>
        </p:nvSpPr>
        <p:spPr bwMode="auto">
          <a:xfrm>
            <a:off x="6778625" y="1668463"/>
            <a:ext cx="296863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4452" name="AutoShape 68"/>
          <p:cNvCxnSpPr>
            <a:cxnSpLocks noChangeShapeType="1"/>
          </p:cNvCxnSpPr>
          <p:nvPr/>
        </p:nvCxnSpPr>
        <p:spPr bwMode="auto">
          <a:xfrm rot="5400000" flipH="1">
            <a:off x="6757194" y="1539082"/>
            <a:ext cx="1587" cy="254000"/>
          </a:xfrm>
          <a:prstGeom prst="curvedConnector3">
            <a:avLst>
              <a:gd name="adj1" fmla="val 145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53" name="AutoShape 69"/>
          <p:cNvCxnSpPr>
            <a:cxnSpLocks noChangeShapeType="1"/>
          </p:cNvCxnSpPr>
          <p:nvPr/>
        </p:nvCxnSpPr>
        <p:spPr bwMode="auto">
          <a:xfrm rot="5400000" flipH="1">
            <a:off x="6411119" y="1537494"/>
            <a:ext cx="1588" cy="254000"/>
          </a:xfrm>
          <a:prstGeom prst="curvedConnector3">
            <a:avLst>
              <a:gd name="adj1" fmla="val 145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54" name="AutoShape 70"/>
          <p:cNvCxnSpPr>
            <a:cxnSpLocks noChangeShapeType="1"/>
          </p:cNvCxnSpPr>
          <p:nvPr/>
        </p:nvCxnSpPr>
        <p:spPr bwMode="auto">
          <a:xfrm rot="5400000" flipH="1">
            <a:off x="6066631" y="1537494"/>
            <a:ext cx="1588" cy="254000"/>
          </a:xfrm>
          <a:prstGeom prst="curvedConnector3">
            <a:avLst>
              <a:gd name="adj1" fmla="val 145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55" name="AutoShape 71"/>
          <p:cNvCxnSpPr>
            <a:cxnSpLocks noChangeShapeType="1"/>
          </p:cNvCxnSpPr>
          <p:nvPr/>
        </p:nvCxnSpPr>
        <p:spPr bwMode="auto">
          <a:xfrm rot="5400000" flipH="1">
            <a:off x="5711031" y="1537494"/>
            <a:ext cx="1588" cy="254000"/>
          </a:xfrm>
          <a:prstGeom prst="curvedConnector3">
            <a:avLst>
              <a:gd name="adj1" fmla="val 145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56" name="AutoShape 72"/>
          <p:cNvCxnSpPr>
            <a:cxnSpLocks noChangeShapeType="1"/>
          </p:cNvCxnSpPr>
          <p:nvPr/>
        </p:nvCxnSpPr>
        <p:spPr bwMode="auto">
          <a:xfrm rot="5400000" flipH="1">
            <a:off x="5390356" y="1537494"/>
            <a:ext cx="1588" cy="254000"/>
          </a:xfrm>
          <a:prstGeom prst="curvedConnector3">
            <a:avLst>
              <a:gd name="adj1" fmla="val 145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57" name="Text Box 73"/>
          <p:cNvSpPr txBox="1">
            <a:spLocks noChangeArrowheads="1"/>
          </p:cNvSpPr>
          <p:nvPr/>
        </p:nvSpPr>
        <p:spPr bwMode="auto">
          <a:xfrm>
            <a:off x="6211888" y="1146175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latin typeface="Tahoma" pitchFamily="34" charset="0"/>
                <a:ea typeface="굴림" charset="-127"/>
              </a:rPr>
              <a:t>Cin</a:t>
            </a:r>
          </a:p>
        </p:txBody>
      </p:sp>
      <p:sp>
        <p:nvSpPr>
          <p:cNvPr id="144458" name="Text Box 74"/>
          <p:cNvSpPr txBox="1">
            <a:spLocks noChangeArrowheads="1"/>
          </p:cNvSpPr>
          <p:nvPr/>
        </p:nvSpPr>
        <p:spPr bwMode="auto">
          <a:xfrm>
            <a:off x="5705475" y="1147763"/>
            <a:ext cx="663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88975" algn="l"/>
                <a:tab pos="1033463" algn="l"/>
                <a:tab pos="1377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>
                <a:latin typeface="Tahoma" pitchFamily="34" charset="0"/>
                <a:ea typeface="굴림" charset="-127"/>
              </a:rPr>
              <a:t>Cout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838200" y="4163649"/>
            <a:ext cx="1295400" cy="1682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306529" y="4581418"/>
            <a:ext cx="919522" cy="327799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797296" y="4100306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838200" y="4348697"/>
            <a:ext cx="1295400" cy="168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451168" y="4598191"/>
            <a:ext cx="919522" cy="3277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797296" y="429339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838200" y="4778375"/>
            <a:ext cx="1295400" cy="16827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584156" y="4586691"/>
            <a:ext cx="919522" cy="32779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797296" y="4722812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838200" y="5383212"/>
            <a:ext cx="1295400" cy="16827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7677150" y="4586691"/>
            <a:ext cx="919522" cy="32779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solidFill>
                  <a:srgbClr val="00206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797296" y="531495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utoUpdateAnimBg="0"/>
      <p:bldP spid="144407" grpId="0" autoUpdateAnimBg="0"/>
      <p:bldP spid="144409" grpId="0"/>
      <p:bldP spid="144410" grpId="0"/>
      <p:bldP spid="2" grpId="0" animBg="1"/>
      <p:bldP spid="41" grpId="0" animBg="1"/>
      <p:bldP spid="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FB54-526A-42C6-91CC-FF5C1A5F560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8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Apply the theorems </a:t>
            </a:r>
            <a:r>
              <a:rPr lang="en-US" altLang="ko-KR" b="1" dirty="0">
                <a:ea typeface="굴림" charset="-127"/>
              </a:rPr>
              <a:t>to simplify expressions</a:t>
            </a:r>
          </a:p>
        </p:txBody>
      </p:sp>
      <p:sp>
        <p:nvSpPr>
          <p:cNvPr id="3279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650288" cy="45894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theorems of Boolean algebra can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simplify Boolean expressions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e.g., full adder’s carry-out function (same rules apply to any function)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022350" y="2901950"/>
            <a:ext cx="7011988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Cout 	=  A’ B Cin + A B’ Cin + A B Cin’ +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A’ B Cin  +  A B’ Cin  +  A B Cin’  +  A B Cin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A’ B Cin  +  A B Cin  +  A B’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(A’ + A) B Cin  +  A B’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(1) B Cin  +  A B’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B’ Cin  + A B Cin’  +  A B Cin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B’ Cin  +  A B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(B’ + B)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(1) Cin  +  A B Cin’  +  A B Cin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Cin  +  A B (Cin’ +  Cin)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Cin  +  A B (1)</a:t>
            </a:r>
          </a:p>
          <a:p>
            <a:pPr eaLnBrk="0" hangingPunct="0"/>
            <a:r>
              <a:rPr lang="en-US" altLang="ko-KR">
                <a:latin typeface="Tahoma" pitchFamily="34" charset="0"/>
                <a:ea typeface="굴림" charset="-127"/>
              </a:rPr>
              <a:t>	=  B Cin  +  A Cin  +  A B </a:t>
            </a:r>
          </a:p>
        </p:txBody>
      </p: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5611813" y="3228975"/>
            <a:ext cx="3098800" cy="3552825"/>
            <a:chOff x="3535" y="1859"/>
            <a:chExt cx="1952" cy="2238"/>
          </a:xfrm>
        </p:grpSpPr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3929" y="3520"/>
              <a:ext cx="155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>
                  <a:solidFill>
                    <a:srgbClr val="FF00FF"/>
                  </a:solidFill>
                  <a:latin typeface="Tahoma" pitchFamily="34" charset="0"/>
                  <a:ea typeface="굴림" charset="-127"/>
                </a:rPr>
                <a:t>adding extra terms creates new factoring opportunities</a:t>
              </a: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3754" y="1859"/>
              <a:ext cx="1295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3535" y="2550"/>
              <a:ext cx="1295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2796" name="AutoShape 28"/>
            <p:cNvCxnSpPr>
              <a:cxnSpLocks noChangeShapeType="1"/>
              <a:stCxn id="32792" idx="0"/>
              <a:endCxn id="32794" idx="3"/>
            </p:cNvCxnSpPr>
            <p:nvPr/>
          </p:nvCxnSpPr>
          <p:spPr bwMode="auto">
            <a:xfrm rot="16200000">
              <a:off x="4328" y="3018"/>
              <a:ext cx="882" cy="122"/>
            </a:xfrm>
            <a:prstGeom prst="curvedConnector4">
              <a:avLst>
                <a:gd name="adj1" fmla="val 42514"/>
                <a:gd name="adj2" fmla="val 295079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7" name="AutoShape 29"/>
            <p:cNvCxnSpPr>
              <a:cxnSpLocks noChangeShapeType="1"/>
              <a:stCxn id="32792" idx="0"/>
              <a:endCxn id="32793" idx="3"/>
            </p:cNvCxnSpPr>
            <p:nvPr/>
          </p:nvCxnSpPr>
          <p:spPr bwMode="auto">
            <a:xfrm rot="16200000">
              <a:off x="4092" y="2563"/>
              <a:ext cx="1573" cy="341"/>
            </a:xfrm>
            <a:prstGeom prst="curvedConnector4">
              <a:avLst>
                <a:gd name="adj1" fmla="val 22056"/>
                <a:gd name="adj2" fmla="val 219644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548C-3245-4DDB-ACD7-C4AA1739B8D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Fill in the truth-table for a circuit that checks that a 4-bit number is divisible by 2, 3, or 5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Write down Boolean expressions for By2, By3, and By5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701800" y="2446338"/>
            <a:ext cx="60071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>
                <a:latin typeface="Tahoma" pitchFamily="34" charset="0"/>
                <a:ea typeface="굴림" charset="-127"/>
              </a:rPr>
              <a:t>X8	X4	X2	X1	By2	By3	By5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charset="-127"/>
              </a:rPr>
              <a:t>0	0	0	0	1	1	1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charset="-127"/>
              </a:rPr>
              <a:t>0	0	0	1	0	0	0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charset="-127"/>
              </a:rPr>
              <a:t>0	0	1	0	1	0	0</a:t>
            </a:r>
          </a:p>
          <a:p>
            <a:pPr eaLnBrk="0" hangingPunct="0"/>
            <a:r>
              <a:rPr lang="en-US" altLang="ko-KR" sz="1400" b="1">
                <a:latin typeface="Tahoma" pitchFamily="34" charset="0"/>
                <a:ea typeface="굴림" charset="-127"/>
              </a:rPr>
              <a:t>0	0	1	1	0	1	0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5172075" y="2359025"/>
            <a:ext cx="0" cy="244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1651000" y="2722563"/>
            <a:ext cx="62245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C268-014E-4CAB-89E8-5E693834B7CF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226324" name="Group 20"/>
          <p:cNvGrpSpPr>
            <a:grpSpLocks/>
          </p:cNvGrpSpPr>
          <p:nvPr/>
        </p:nvGrpSpPr>
        <p:grpSpPr bwMode="auto">
          <a:xfrm>
            <a:off x="346075" y="1484313"/>
            <a:ext cx="5064125" cy="3798887"/>
            <a:chOff x="218" y="935"/>
            <a:chExt cx="3190" cy="2393"/>
          </a:xfrm>
        </p:grpSpPr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250" y="990"/>
              <a:ext cx="2918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X8	X4	X2	X1	By2	By3	By5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0	0	0	1	1	1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0	0	1	0	0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0	1	0	1	0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0	1	1	0	1	0</a:t>
              </a:r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1932" y="935"/>
              <a:ext cx="0" cy="2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19" name="Line 15"/>
            <p:cNvSpPr>
              <a:spLocks noChangeShapeType="1"/>
            </p:cNvSpPr>
            <p:nvPr/>
          </p:nvSpPr>
          <p:spPr bwMode="auto">
            <a:xfrm flipV="1">
              <a:off x="218" y="1164"/>
              <a:ext cx="29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248" y="1660"/>
              <a:ext cx="3160" cy="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1370013" algn="l"/>
                  <a:tab pos="2055813" algn="l"/>
                  <a:tab pos="2741613" algn="l"/>
                  <a:tab pos="3427413" algn="l"/>
                  <a:tab pos="41116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1	0	0	1	0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1	0	1	0	0	1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1	1	0	1	1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0	1	1	1	0	0	0 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0	0	0	1	0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0	0	1	0	1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0	1	0	1	0	1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0	1	1	0	0	0 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1	0	0	1	1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1	0	1	0	0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1	1	0	1	0	0</a:t>
              </a:r>
            </a:p>
            <a:p>
              <a:r>
                <a:rPr lang="en-US" altLang="ko-KR" sz="1400" b="1">
                  <a:latin typeface="Tahoma" pitchFamily="34" charset="0"/>
                  <a:ea typeface="굴림" charset="-127"/>
                </a:rPr>
                <a:t>1	1	1	1	0	1	1</a:t>
              </a:r>
            </a:p>
          </p:txBody>
        </p:sp>
      </p:grp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391150" y="3211513"/>
            <a:ext cx="36639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By2 	=  X8’X4’X2’X1’ + X8’X4’X2X1’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	 + X8’X4X2’X1’ + X8’X4X2X1’</a:t>
            </a:r>
            <a:br>
              <a:rPr lang="en-US" altLang="ko-KR">
                <a:latin typeface="Tahoma" pitchFamily="34" charset="0"/>
                <a:ea typeface="굴림" charset="-127"/>
              </a:rPr>
            </a:br>
            <a:r>
              <a:rPr lang="en-US" altLang="ko-KR">
                <a:latin typeface="Tahoma" pitchFamily="34" charset="0"/>
                <a:ea typeface="굴림" charset="-127"/>
              </a:rPr>
              <a:t>	 + X8X4’X2’X1’ + X8X4’X2X1’</a:t>
            </a:r>
            <a:br>
              <a:rPr lang="en-US" altLang="ko-KR">
                <a:latin typeface="Tahoma" pitchFamily="34" charset="0"/>
                <a:ea typeface="굴림" charset="-127"/>
              </a:rPr>
            </a:br>
            <a:r>
              <a:rPr lang="en-US" altLang="ko-KR">
                <a:latin typeface="Tahoma" pitchFamily="34" charset="0"/>
                <a:ea typeface="굴림" charset="-127"/>
              </a:rPr>
              <a:t>	 + X8X4X2’X1’ + X8X4X2X1’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	= X1’ </a:t>
            </a:r>
          </a:p>
          <a:p>
            <a:pPr eaLnBrk="0" hangingPunct="0">
              <a:tabLst>
                <a:tab pos="452438" algn="l"/>
              </a:tabLst>
            </a:pPr>
            <a:endParaRPr lang="en-US" altLang="ko-KR">
              <a:latin typeface="Tahoma" pitchFamily="34" charset="0"/>
              <a:ea typeface="굴림" charset="-127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By3	=  X8’X4’X2’X1’ + X8’X4’X2X1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	 + X8’X4X2X1’ + X8X4’X2’X1</a:t>
            </a:r>
            <a:br>
              <a:rPr lang="en-US" altLang="ko-KR">
                <a:latin typeface="Tahoma" pitchFamily="34" charset="0"/>
                <a:ea typeface="굴림" charset="-127"/>
              </a:rPr>
            </a:br>
            <a:r>
              <a:rPr lang="en-US" altLang="ko-KR">
                <a:latin typeface="Tahoma" pitchFamily="34" charset="0"/>
                <a:ea typeface="굴림" charset="-127"/>
              </a:rPr>
              <a:t>	 + X8X4X2’X1’ + X8X4X2X1</a:t>
            </a:r>
          </a:p>
          <a:p>
            <a:pPr eaLnBrk="0" hangingPunct="0">
              <a:tabLst>
                <a:tab pos="452438" algn="l"/>
              </a:tabLst>
            </a:pPr>
            <a:endParaRPr lang="en-US" altLang="ko-KR">
              <a:latin typeface="Tahoma" pitchFamily="34" charset="0"/>
              <a:ea typeface="굴림" charset="-127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By5	=  X8’X4’X2’X1’ + X8’X4X2’X1</a:t>
            </a:r>
          </a:p>
          <a:p>
            <a:pPr eaLnBrk="0" hangingPunct="0">
              <a:tabLst>
                <a:tab pos="452438" algn="l"/>
              </a:tabLst>
            </a:pPr>
            <a:r>
              <a:rPr lang="en-US" altLang="ko-KR">
                <a:latin typeface="Tahoma" pitchFamily="34" charset="0"/>
                <a:ea typeface="굴림" charset="-127"/>
              </a:rPr>
              <a:t>	 + X8X4’X2X1’ + X8X4X2X1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211138" y="1414463"/>
            <a:ext cx="8912225" cy="517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autoUpdateAnimBg="0"/>
      <p:bldP spid="2263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DAC-A2A3-4DBF-9835-F9B32B02E9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logic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 dirty="0">
                <a:ea typeface="굴림" charset="-127"/>
              </a:rPr>
              <a:t>Basic logic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Boolean algebra, proofs by re-writing, proofs by perfect induction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logic functions, truth tables, and switches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NOT, AND, OR, NAND, NOR, XOR, . . ., minimal set</a:t>
            </a:r>
          </a:p>
          <a:p>
            <a:pPr>
              <a:lnSpc>
                <a:spcPct val="95000"/>
              </a:lnSpc>
            </a:pPr>
            <a:r>
              <a:rPr lang="en-US" altLang="ko-KR" sz="2000" dirty="0">
                <a:ea typeface="굴림" charset="-127"/>
              </a:rPr>
              <a:t>Logic realization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two-level logic and canonical forms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incompletely specified functions</a:t>
            </a:r>
          </a:p>
          <a:p>
            <a:pPr>
              <a:lnSpc>
                <a:spcPct val="95000"/>
              </a:lnSpc>
            </a:pPr>
            <a:r>
              <a:rPr lang="en-US" altLang="ko-KR" sz="2000" dirty="0">
                <a:ea typeface="굴림" charset="-127"/>
              </a:rPr>
              <a:t>Simplification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uniting theorem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grouping of terms in Boolean functions</a:t>
            </a:r>
          </a:p>
          <a:p>
            <a:pPr>
              <a:lnSpc>
                <a:spcPct val="95000"/>
              </a:lnSpc>
            </a:pPr>
            <a:r>
              <a:rPr lang="en-US" altLang="ko-KR" dirty="0">
                <a:ea typeface="굴림" charset="-127"/>
              </a:rPr>
              <a:t>Alternate representations of Boolean functions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>
                <a:ea typeface="굴림" charset="-127"/>
              </a:rPr>
              <a:t>cubes</a:t>
            </a:r>
          </a:p>
          <a:p>
            <a:pPr lvl="1">
              <a:lnSpc>
                <a:spcPct val="95000"/>
              </a:lnSpc>
            </a:pPr>
            <a:r>
              <a:rPr lang="en-US" altLang="ko-KR" sz="1800" dirty="0" err="1">
                <a:ea typeface="굴림" charset="-127"/>
              </a:rPr>
              <a:t>Karnaugh</a:t>
            </a:r>
            <a:r>
              <a:rPr lang="en-US" altLang="ko-KR" sz="1800" dirty="0">
                <a:ea typeface="굴림" charset="-127"/>
              </a:rPr>
              <a:t> maps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AC53-4C8E-4A3F-AF8D-650F2D9A9CB0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7029450" y="2349500"/>
            <a:ext cx="1276350" cy="1143000"/>
            <a:chOff x="4076" y="1160"/>
            <a:chExt cx="804" cy="720"/>
          </a:xfrm>
        </p:grpSpPr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4076" y="1304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4648" y="1188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4120" y="1160"/>
              <a:ext cx="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</a:t>
              </a:r>
            </a:p>
          </p:txBody>
        </p:sp>
      </p:grp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7194550" y="1511300"/>
            <a:ext cx="869950" cy="736600"/>
            <a:chOff x="4180" y="632"/>
            <a:chExt cx="548" cy="464"/>
          </a:xfrm>
        </p:grpSpPr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4180" y="76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4424" y="63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224" y="632"/>
              <a:ext cx="504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</p:grp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7016750" y="3581400"/>
            <a:ext cx="1276350" cy="1143000"/>
            <a:chOff x="4068" y="1936"/>
            <a:chExt cx="804" cy="720"/>
          </a:xfrm>
        </p:grpSpPr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4068" y="2080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640" y="1964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4112" y="1936"/>
              <a:ext cx="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</a:t>
              </a:r>
            </a:p>
          </p:txBody>
        </p:sp>
      </p:grpSp>
      <p:pic>
        <p:nvPicPr>
          <p:cNvPr id="34836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784600"/>
            <a:ext cx="1181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7" name="Picture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2628900"/>
            <a:ext cx="1193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8" name="Picture 2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129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889500" y="16764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032500" y="16891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4699000" y="26035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4724400" y="37719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4711700" y="28448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4724400" y="40513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6184900" y="2794000"/>
            <a:ext cx="53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6172200" y="3911600"/>
            <a:ext cx="53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2638425" y="1676400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5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From Boolean expressions to logic gates</a:t>
            </a:r>
          </a:p>
        </p:txBody>
      </p:sp>
      <p:sp>
        <p:nvSpPr>
          <p:cNvPr id="34854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95388" algn="l"/>
                <a:tab pos="2114550" algn="l"/>
                <a:tab pos="2857500" algn="l"/>
              </a:tabLst>
            </a:pPr>
            <a:r>
              <a:rPr lang="en-US" altLang="ko-KR" dirty="0">
                <a:ea typeface="굴림" charset="-127"/>
              </a:rPr>
              <a:t>NOT	X’	X	~X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pPr>
              <a:tabLst>
                <a:tab pos="1195388" algn="l"/>
                <a:tab pos="2114550" algn="l"/>
                <a:tab pos="2857500" algn="l"/>
              </a:tabLst>
            </a:pPr>
            <a:r>
              <a:rPr lang="en-US" altLang="ko-KR" dirty="0">
                <a:ea typeface="굴림" charset="-127"/>
              </a:rPr>
              <a:t>AND	X • Y	XY	X </a:t>
            </a:r>
            <a:r>
              <a:rPr lang="en-US" altLang="ko-KR" dirty="0">
                <a:ea typeface="굴림" charset="-127"/>
                <a:sym typeface="Symbol" pitchFamily="18" charset="2"/>
              </a:rPr>
              <a:t></a:t>
            </a:r>
            <a:r>
              <a:rPr lang="en-US" altLang="ko-KR" dirty="0">
                <a:ea typeface="굴림" charset="-127"/>
              </a:rPr>
              <a:t> Y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/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pPr>
              <a:tabLst>
                <a:tab pos="1195388" algn="l"/>
                <a:tab pos="2114550" algn="l"/>
                <a:tab pos="2857500" algn="l"/>
              </a:tabLst>
            </a:pPr>
            <a:r>
              <a:rPr lang="en-US" altLang="ko-KR" dirty="0">
                <a:ea typeface="굴림" charset="-127"/>
              </a:rPr>
              <a:t>OR	X + Y		X </a:t>
            </a:r>
            <a:r>
              <a:rPr lang="en-US" altLang="ko-KR" dirty="0">
                <a:ea typeface="굴림" charset="-127"/>
                <a:sym typeface="Symbol" pitchFamily="18" charset="2"/>
              </a:rPr>
              <a:t></a:t>
            </a:r>
            <a:r>
              <a:rPr lang="en-US" altLang="ko-KR" dirty="0">
                <a:ea typeface="굴림" charset="-127"/>
              </a:rPr>
              <a:t> 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BFA8-0936-4F66-97ED-84747D624D9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222500" y="16002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222500" y="18669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733800" y="1752600"/>
            <a:ext cx="53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pic>
        <p:nvPicPr>
          <p:cNvPr id="36876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12900"/>
            <a:ext cx="12319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4641850" y="1409700"/>
            <a:ext cx="1276350" cy="1143000"/>
            <a:chOff x="2572" y="512"/>
            <a:chExt cx="804" cy="720"/>
          </a:xfrm>
        </p:grpSpPr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2572" y="656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144" y="54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2616" y="512"/>
              <a:ext cx="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</a:t>
              </a:r>
            </a:p>
          </p:txBody>
        </p:sp>
      </p:grpSp>
      <p:grpSp>
        <p:nvGrpSpPr>
          <p:cNvPr id="36884" name="Group 20"/>
          <p:cNvGrpSpPr>
            <a:grpSpLocks/>
          </p:cNvGrpSpPr>
          <p:nvPr/>
        </p:nvGrpSpPr>
        <p:grpSpPr bwMode="auto">
          <a:xfrm>
            <a:off x="4629150" y="2781300"/>
            <a:ext cx="1276350" cy="1143000"/>
            <a:chOff x="2564" y="1376"/>
            <a:chExt cx="804" cy="720"/>
          </a:xfrm>
        </p:grpSpPr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564" y="1520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3136" y="1404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2608" y="1376"/>
              <a:ext cx="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</a:t>
              </a:r>
            </a:p>
          </p:txBody>
        </p:sp>
      </p:grp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695700" y="3175000"/>
            <a:ext cx="53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2197100" y="29972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197100" y="33274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pic>
        <p:nvPicPr>
          <p:cNvPr id="36888" name="Picture 2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3073400"/>
            <a:ext cx="1219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260600" y="43434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273300" y="46482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3657600" y="4521200"/>
            <a:ext cx="53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grpSp>
        <p:nvGrpSpPr>
          <p:cNvPr id="36895" name="Group 31"/>
          <p:cNvGrpSpPr>
            <a:grpSpLocks/>
          </p:cNvGrpSpPr>
          <p:nvPr/>
        </p:nvGrpSpPr>
        <p:grpSpPr bwMode="auto">
          <a:xfrm>
            <a:off x="4629150" y="5537200"/>
            <a:ext cx="1276350" cy="1143000"/>
            <a:chOff x="2564" y="3112"/>
            <a:chExt cx="804" cy="720"/>
          </a:xfrm>
        </p:grpSpPr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2564" y="3256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3136" y="314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2608" y="3112"/>
              <a:ext cx="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</a:t>
              </a:r>
            </a:p>
          </p:txBody>
        </p:sp>
      </p:grpSp>
      <p:grpSp>
        <p:nvGrpSpPr>
          <p:cNvPr id="36899" name="Group 35"/>
          <p:cNvGrpSpPr>
            <a:grpSpLocks/>
          </p:cNvGrpSpPr>
          <p:nvPr/>
        </p:nvGrpSpPr>
        <p:grpSpPr bwMode="auto">
          <a:xfrm>
            <a:off x="4629150" y="4203700"/>
            <a:ext cx="1276350" cy="1143000"/>
            <a:chOff x="2564" y="2272"/>
            <a:chExt cx="804" cy="720"/>
          </a:xfrm>
        </p:grpSpPr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564" y="2416"/>
              <a:ext cx="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3136" y="230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2608" y="2272"/>
              <a:ext cx="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Y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</a:t>
              </a:r>
            </a:p>
          </p:txBody>
        </p:sp>
      </p:grp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3670300" y="5905500"/>
            <a:ext cx="53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pic>
        <p:nvPicPr>
          <p:cNvPr id="36901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4406900"/>
            <a:ext cx="11049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902" name="Picture 3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7912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2209800" y="5740400"/>
            <a:ext cx="3429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197100" y="6007100"/>
            <a:ext cx="279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6184900" y="4292600"/>
            <a:ext cx="3086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 = X Y’ + X’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or Y but not both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("inequality", "difference")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6121400" y="5638800"/>
            <a:ext cx="3327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X </a:t>
            </a:r>
            <a:r>
              <a:rPr lang="en-US" altLang="ko-KR" u="sng">
                <a:solidFill>
                  <a:srgbClr val="000000"/>
                </a:solidFill>
                <a:ea typeface="굴림" charset="-127"/>
              </a:rPr>
              <a:t>xnor</a:t>
            </a:r>
            <a:r>
              <a:rPr lang="en-US" altLang="ko-KR">
                <a:solidFill>
                  <a:srgbClr val="000000"/>
                </a:solidFill>
                <a:ea typeface="굴림" charset="-127"/>
              </a:rPr>
              <a:t> Y = X Y + X’ Y’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X and Y are the same 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("equality", "coincidence")</a:t>
            </a:r>
          </a:p>
        </p:txBody>
      </p:sp>
      <p:sp>
        <p:nvSpPr>
          <p:cNvPr id="36907" name="Rectangle 4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4264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From Boolean expressions to logic gates (cont’d)</a:t>
            </a:r>
          </a:p>
        </p:txBody>
      </p:sp>
      <p:sp>
        <p:nvSpPr>
          <p:cNvPr id="36908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NAND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NOR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XOR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X </a:t>
            </a:r>
            <a:r>
              <a:rPr lang="en-US" altLang="ko-KR">
                <a:latin typeface="Symbol" pitchFamily="18" charset="2"/>
                <a:ea typeface="굴림" charset="-127"/>
              </a:rPr>
              <a:t></a:t>
            </a:r>
            <a:r>
              <a:rPr lang="en-US" altLang="ko-KR">
                <a:ea typeface="굴림" charset="-127"/>
              </a:rPr>
              <a:t>Y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XNOR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X = 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ACF6-2D44-4D7E-89E6-2ABDA68739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511800" y="3078163"/>
            <a:ext cx="571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041900" y="3357563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416550" y="3332163"/>
            <a:ext cx="6731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T1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581650" y="3052763"/>
            <a:ext cx="673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T2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81100" y="4273550"/>
            <a:ext cx="3200400" cy="1822450"/>
            <a:chOff x="1181100" y="4273550"/>
            <a:chExt cx="3200400" cy="1822450"/>
          </a:xfrm>
        </p:grpSpPr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809750" y="4273550"/>
              <a:ext cx="1905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1809750" y="4425950"/>
              <a:ext cx="190500" cy="165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1803400" y="42735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>
              <a:off x="2012950" y="4400550"/>
              <a:ext cx="50800" cy="63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809750" y="4832350"/>
              <a:ext cx="1905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1809750" y="4984750"/>
              <a:ext cx="190500" cy="165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1803400" y="48323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2012950" y="4959350"/>
              <a:ext cx="50800" cy="63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5" name="Arc 23"/>
            <p:cNvSpPr>
              <a:spLocks/>
            </p:cNvSpPr>
            <p:nvPr/>
          </p:nvSpPr>
          <p:spPr bwMode="auto">
            <a:xfrm>
              <a:off x="1778000" y="5380038"/>
              <a:ext cx="69850" cy="165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6" name="Arc 24"/>
            <p:cNvSpPr>
              <a:spLocks/>
            </p:cNvSpPr>
            <p:nvPr/>
          </p:nvSpPr>
          <p:spPr bwMode="auto">
            <a:xfrm>
              <a:off x="1778000" y="5380038"/>
              <a:ext cx="501650" cy="184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7" name="Arc 25"/>
            <p:cNvSpPr>
              <a:spLocks/>
            </p:cNvSpPr>
            <p:nvPr/>
          </p:nvSpPr>
          <p:spPr bwMode="auto">
            <a:xfrm>
              <a:off x="1803400" y="5543550"/>
              <a:ext cx="476250" cy="177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8" name="Arc 26"/>
            <p:cNvSpPr>
              <a:spLocks/>
            </p:cNvSpPr>
            <p:nvPr/>
          </p:nvSpPr>
          <p:spPr bwMode="auto">
            <a:xfrm>
              <a:off x="1778000" y="5543550"/>
              <a:ext cx="69850" cy="1778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1809750" y="5461000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>
              <a:off x="1809750" y="5626100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2609850" y="4876800"/>
              <a:ext cx="317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2609850" y="5257800"/>
              <a:ext cx="330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 flipV="1">
              <a:off x="2603500" y="4870450"/>
              <a:ext cx="0" cy="393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4" name="Arc 32"/>
            <p:cNvSpPr>
              <a:spLocks/>
            </p:cNvSpPr>
            <p:nvPr/>
          </p:nvSpPr>
          <p:spPr bwMode="auto">
            <a:xfrm>
              <a:off x="2927350" y="4891088"/>
              <a:ext cx="146050" cy="1905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5" name="Arc 33"/>
            <p:cNvSpPr>
              <a:spLocks/>
            </p:cNvSpPr>
            <p:nvPr/>
          </p:nvSpPr>
          <p:spPr bwMode="auto">
            <a:xfrm>
              <a:off x="2927350" y="4884738"/>
              <a:ext cx="152400" cy="1968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6" name="Arc 34"/>
            <p:cNvSpPr>
              <a:spLocks/>
            </p:cNvSpPr>
            <p:nvPr/>
          </p:nvSpPr>
          <p:spPr bwMode="auto">
            <a:xfrm>
              <a:off x="2927350" y="5067300"/>
              <a:ext cx="146050" cy="1905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7" name="Arc 35"/>
            <p:cNvSpPr>
              <a:spLocks/>
            </p:cNvSpPr>
            <p:nvPr/>
          </p:nvSpPr>
          <p:spPr bwMode="auto">
            <a:xfrm>
              <a:off x="2927350" y="5067300"/>
              <a:ext cx="152400" cy="1968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3346450" y="4318000"/>
              <a:ext cx="317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>
              <a:off x="3346450" y="4699000"/>
              <a:ext cx="330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 flipV="1">
              <a:off x="3340100" y="4311650"/>
              <a:ext cx="0" cy="393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1" name="Arc 39"/>
            <p:cNvSpPr>
              <a:spLocks/>
            </p:cNvSpPr>
            <p:nvPr/>
          </p:nvSpPr>
          <p:spPr bwMode="auto">
            <a:xfrm>
              <a:off x="3663950" y="4332288"/>
              <a:ext cx="146050" cy="1905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2" name="Arc 40"/>
            <p:cNvSpPr>
              <a:spLocks/>
            </p:cNvSpPr>
            <p:nvPr/>
          </p:nvSpPr>
          <p:spPr bwMode="auto">
            <a:xfrm>
              <a:off x="3663950" y="4325938"/>
              <a:ext cx="152400" cy="1968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3" name="Arc 41"/>
            <p:cNvSpPr>
              <a:spLocks/>
            </p:cNvSpPr>
            <p:nvPr/>
          </p:nvSpPr>
          <p:spPr bwMode="auto">
            <a:xfrm>
              <a:off x="3663950" y="4508500"/>
              <a:ext cx="146050" cy="1905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4" name="Arc 42"/>
            <p:cNvSpPr>
              <a:spLocks/>
            </p:cNvSpPr>
            <p:nvPr/>
          </p:nvSpPr>
          <p:spPr bwMode="auto">
            <a:xfrm>
              <a:off x="3663950" y="4508500"/>
              <a:ext cx="152400" cy="1968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1682750" y="44323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>
              <a:off x="1416050" y="44323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1181100" y="4279900"/>
              <a:ext cx="2667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38958" name="Line 46"/>
            <p:cNvSpPr>
              <a:spLocks noChangeShapeType="1"/>
            </p:cNvSpPr>
            <p:nvPr/>
          </p:nvSpPr>
          <p:spPr bwMode="auto">
            <a:xfrm>
              <a:off x="3219450" y="44323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2076450" y="44323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>
              <a:off x="2216150" y="4432300"/>
              <a:ext cx="990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>
              <a:off x="1682750" y="49911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1416050" y="49911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1193800" y="4826000"/>
              <a:ext cx="2540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>
              <a:off x="1682750" y="54610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>
              <a:off x="1416050" y="54610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193800" y="5295900"/>
              <a:ext cx="2540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>
              <a:off x="1682750" y="56261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>
              <a:off x="1416050" y="56261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9" name="Rectangle 57"/>
            <p:cNvSpPr>
              <a:spLocks noChangeArrowheads="1"/>
            </p:cNvSpPr>
            <p:nvPr/>
          </p:nvSpPr>
          <p:spPr bwMode="auto">
            <a:xfrm>
              <a:off x="1193800" y="5499100"/>
              <a:ext cx="2540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2076450" y="49911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2482850" y="49911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2216150" y="49911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2279650" y="55499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2482850" y="51435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2413000" y="5149850"/>
              <a:ext cx="0" cy="393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2419350" y="5143500"/>
              <a:ext cx="50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2514600" y="5397500"/>
              <a:ext cx="3810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T2</a:t>
              </a:r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3079750" y="50673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9" name="Line 67"/>
            <p:cNvSpPr>
              <a:spLocks noChangeShapeType="1"/>
            </p:cNvSpPr>
            <p:nvPr/>
          </p:nvSpPr>
          <p:spPr bwMode="auto">
            <a:xfrm>
              <a:off x="3219450" y="45847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0" name="Line 68"/>
            <p:cNvSpPr>
              <a:spLocks noChangeShapeType="1"/>
            </p:cNvSpPr>
            <p:nvPr/>
          </p:nvSpPr>
          <p:spPr bwMode="auto">
            <a:xfrm>
              <a:off x="3213100" y="4591050"/>
              <a:ext cx="0" cy="469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1" name="Rectangle 69"/>
            <p:cNvSpPr>
              <a:spLocks noChangeArrowheads="1"/>
            </p:cNvSpPr>
            <p:nvPr/>
          </p:nvSpPr>
          <p:spPr bwMode="auto">
            <a:xfrm>
              <a:off x="3314700" y="4927600"/>
              <a:ext cx="5715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T1</a:t>
              </a:r>
            </a:p>
          </p:txBody>
        </p:sp>
        <p:sp>
          <p:nvSpPr>
            <p:cNvPr id="38982" name="Line 70"/>
            <p:cNvSpPr>
              <a:spLocks noChangeShapeType="1"/>
            </p:cNvSpPr>
            <p:nvPr/>
          </p:nvSpPr>
          <p:spPr bwMode="auto">
            <a:xfrm>
              <a:off x="3816350" y="45085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3956050" y="4508500"/>
              <a:ext cx="190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4140200" y="4368800"/>
              <a:ext cx="2413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22900" y="3797300"/>
            <a:ext cx="3467100" cy="2070100"/>
            <a:chOff x="5422900" y="3797300"/>
            <a:chExt cx="3467100" cy="2070100"/>
          </a:xfrm>
        </p:grpSpPr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V="1">
              <a:off x="7156450" y="4184650"/>
              <a:ext cx="368300" cy="673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6629400" y="3797300"/>
              <a:ext cx="2260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dirty="0">
                  <a:solidFill>
                    <a:srgbClr val="000000"/>
                  </a:solidFill>
                  <a:ea typeface="굴림" charset="-127"/>
                </a:rPr>
                <a:t>use of 3-input gate</a:t>
              </a:r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064250" y="4514850"/>
              <a:ext cx="19050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6064250" y="4629150"/>
              <a:ext cx="1905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>
              <a:off x="6057900" y="4514850"/>
              <a:ext cx="0" cy="254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8" name="Oval 76"/>
            <p:cNvSpPr>
              <a:spLocks noChangeArrowheads="1"/>
            </p:cNvSpPr>
            <p:nvPr/>
          </p:nvSpPr>
          <p:spPr bwMode="auto">
            <a:xfrm>
              <a:off x="6267450" y="4616450"/>
              <a:ext cx="50800" cy="63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89" name="Line 77"/>
            <p:cNvSpPr>
              <a:spLocks noChangeShapeType="1"/>
            </p:cNvSpPr>
            <p:nvPr/>
          </p:nvSpPr>
          <p:spPr bwMode="auto">
            <a:xfrm>
              <a:off x="6064250" y="4984750"/>
              <a:ext cx="190500" cy="114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0" name="Line 78"/>
            <p:cNvSpPr>
              <a:spLocks noChangeShapeType="1"/>
            </p:cNvSpPr>
            <p:nvPr/>
          </p:nvSpPr>
          <p:spPr bwMode="auto">
            <a:xfrm flipV="1">
              <a:off x="6064250" y="5099050"/>
              <a:ext cx="190500" cy="139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6057900" y="4984750"/>
              <a:ext cx="0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2" name="Oval 80"/>
            <p:cNvSpPr>
              <a:spLocks noChangeArrowheads="1"/>
            </p:cNvSpPr>
            <p:nvPr/>
          </p:nvSpPr>
          <p:spPr bwMode="auto">
            <a:xfrm>
              <a:off x="6267450" y="5086350"/>
              <a:ext cx="50800" cy="50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3" name="Arc 81"/>
            <p:cNvSpPr>
              <a:spLocks/>
            </p:cNvSpPr>
            <p:nvPr/>
          </p:nvSpPr>
          <p:spPr bwMode="auto">
            <a:xfrm>
              <a:off x="6026150" y="5430838"/>
              <a:ext cx="76200" cy="1397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4" name="Arc 82"/>
            <p:cNvSpPr>
              <a:spLocks/>
            </p:cNvSpPr>
            <p:nvPr/>
          </p:nvSpPr>
          <p:spPr bwMode="auto">
            <a:xfrm>
              <a:off x="6026150" y="5430838"/>
              <a:ext cx="508000" cy="152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5" name="Arc 83"/>
            <p:cNvSpPr>
              <a:spLocks/>
            </p:cNvSpPr>
            <p:nvPr/>
          </p:nvSpPr>
          <p:spPr bwMode="auto">
            <a:xfrm>
              <a:off x="6051550" y="5568950"/>
              <a:ext cx="482600" cy="152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6" name="Arc 84"/>
            <p:cNvSpPr>
              <a:spLocks/>
            </p:cNvSpPr>
            <p:nvPr/>
          </p:nvSpPr>
          <p:spPr bwMode="auto">
            <a:xfrm>
              <a:off x="6026150" y="5568950"/>
              <a:ext cx="76200" cy="152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7" name="Line 85"/>
            <p:cNvSpPr>
              <a:spLocks noChangeShapeType="1"/>
            </p:cNvSpPr>
            <p:nvPr/>
          </p:nvSpPr>
          <p:spPr bwMode="auto">
            <a:xfrm>
              <a:off x="6064250" y="5499100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8" name="Line 86"/>
            <p:cNvSpPr>
              <a:spLocks noChangeShapeType="1"/>
            </p:cNvSpPr>
            <p:nvPr/>
          </p:nvSpPr>
          <p:spPr bwMode="auto">
            <a:xfrm>
              <a:off x="6064250" y="5638800"/>
              <a:ext cx="12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99" name="Line 87"/>
            <p:cNvSpPr>
              <a:spLocks noChangeShapeType="1"/>
            </p:cNvSpPr>
            <p:nvPr/>
          </p:nvSpPr>
          <p:spPr bwMode="auto">
            <a:xfrm>
              <a:off x="6877050" y="4940300"/>
              <a:ext cx="317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0" name="Line 88"/>
            <p:cNvSpPr>
              <a:spLocks noChangeShapeType="1"/>
            </p:cNvSpPr>
            <p:nvPr/>
          </p:nvSpPr>
          <p:spPr bwMode="auto">
            <a:xfrm>
              <a:off x="6877050" y="5257800"/>
              <a:ext cx="330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1" name="Line 89"/>
            <p:cNvSpPr>
              <a:spLocks noChangeShapeType="1"/>
            </p:cNvSpPr>
            <p:nvPr/>
          </p:nvSpPr>
          <p:spPr bwMode="auto">
            <a:xfrm>
              <a:off x="6870700" y="49466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2" name="Arc 90"/>
            <p:cNvSpPr>
              <a:spLocks/>
            </p:cNvSpPr>
            <p:nvPr/>
          </p:nvSpPr>
          <p:spPr bwMode="auto">
            <a:xfrm>
              <a:off x="7200900" y="4954588"/>
              <a:ext cx="152400" cy="1587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3" name="Arc 91"/>
            <p:cNvSpPr>
              <a:spLocks/>
            </p:cNvSpPr>
            <p:nvPr/>
          </p:nvSpPr>
          <p:spPr bwMode="auto">
            <a:xfrm>
              <a:off x="7200900" y="4948238"/>
              <a:ext cx="158750" cy="165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4" name="Arc 92"/>
            <p:cNvSpPr>
              <a:spLocks/>
            </p:cNvSpPr>
            <p:nvPr/>
          </p:nvSpPr>
          <p:spPr bwMode="auto">
            <a:xfrm>
              <a:off x="7200900" y="5099050"/>
              <a:ext cx="152400" cy="1587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5" name="Arc 93"/>
            <p:cNvSpPr>
              <a:spLocks/>
            </p:cNvSpPr>
            <p:nvPr/>
          </p:nvSpPr>
          <p:spPr bwMode="auto">
            <a:xfrm>
              <a:off x="7200900" y="5099050"/>
              <a:ext cx="158750" cy="165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6" name="Line 94"/>
            <p:cNvSpPr>
              <a:spLocks noChangeShapeType="1"/>
            </p:cNvSpPr>
            <p:nvPr/>
          </p:nvSpPr>
          <p:spPr bwMode="auto">
            <a:xfrm>
              <a:off x="5924550" y="46355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7" name="Line 95"/>
            <p:cNvSpPr>
              <a:spLocks noChangeShapeType="1"/>
            </p:cNvSpPr>
            <p:nvPr/>
          </p:nvSpPr>
          <p:spPr bwMode="auto">
            <a:xfrm>
              <a:off x="5657850" y="46355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08" name="Rectangle 96"/>
            <p:cNvSpPr>
              <a:spLocks noChangeArrowheads="1"/>
            </p:cNvSpPr>
            <p:nvPr/>
          </p:nvSpPr>
          <p:spPr bwMode="auto">
            <a:xfrm>
              <a:off x="5435600" y="4470400"/>
              <a:ext cx="2667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39009" name="Line 97"/>
            <p:cNvSpPr>
              <a:spLocks noChangeShapeType="1"/>
            </p:cNvSpPr>
            <p:nvPr/>
          </p:nvSpPr>
          <p:spPr bwMode="auto">
            <a:xfrm>
              <a:off x="5924550" y="51054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0" name="Line 98"/>
            <p:cNvSpPr>
              <a:spLocks noChangeShapeType="1"/>
            </p:cNvSpPr>
            <p:nvPr/>
          </p:nvSpPr>
          <p:spPr bwMode="auto">
            <a:xfrm>
              <a:off x="5657850" y="51054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1" name="Rectangle 99"/>
            <p:cNvSpPr>
              <a:spLocks noChangeArrowheads="1"/>
            </p:cNvSpPr>
            <p:nvPr/>
          </p:nvSpPr>
          <p:spPr bwMode="auto">
            <a:xfrm>
              <a:off x="5435600" y="4953000"/>
              <a:ext cx="254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39012" name="Line 100"/>
            <p:cNvSpPr>
              <a:spLocks noChangeShapeType="1"/>
            </p:cNvSpPr>
            <p:nvPr/>
          </p:nvSpPr>
          <p:spPr bwMode="auto">
            <a:xfrm>
              <a:off x="5924550" y="54991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3" name="Line 101"/>
            <p:cNvSpPr>
              <a:spLocks noChangeShapeType="1"/>
            </p:cNvSpPr>
            <p:nvPr/>
          </p:nvSpPr>
          <p:spPr bwMode="auto">
            <a:xfrm>
              <a:off x="5657850" y="54991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4" name="Rectangle 102"/>
            <p:cNvSpPr>
              <a:spLocks noChangeArrowheads="1"/>
            </p:cNvSpPr>
            <p:nvPr/>
          </p:nvSpPr>
          <p:spPr bwMode="auto">
            <a:xfrm>
              <a:off x="5422900" y="5334000"/>
              <a:ext cx="254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39015" name="Line 103"/>
            <p:cNvSpPr>
              <a:spLocks noChangeShapeType="1"/>
            </p:cNvSpPr>
            <p:nvPr/>
          </p:nvSpPr>
          <p:spPr bwMode="auto">
            <a:xfrm>
              <a:off x="5924550" y="56388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6" name="Line 104"/>
            <p:cNvSpPr>
              <a:spLocks noChangeShapeType="1"/>
            </p:cNvSpPr>
            <p:nvPr/>
          </p:nvSpPr>
          <p:spPr bwMode="auto">
            <a:xfrm>
              <a:off x="5657850" y="5638800"/>
              <a:ext cx="25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7" name="Rectangle 105"/>
            <p:cNvSpPr>
              <a:spLocks noChangeArrowheads="1"/>
            </p:cNvSpPr>
            <p:nvPr/>
          </p:nvSpPr>
          <p:spPr bwMode="auto">
            <a:xfrm>
              <a:off x="5422900" y="5524500"/>
              <a:ext cx="254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39018" name="Line 106"/>
            <p:cNvSpPr>
              <a:spLocks noChangeShapeType="1"/>
            </p:cNvSpPr>
            <p:nvPr/>
          </p:nvSpPr>
          <p:spPr bwMode="auto">
            <a:xfrm>
              <a:off x="7359650" y="51054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19" name="Line 107"/>
            <p:cNvSpPr>
              <a:spLocks noChangeShapeType="1"/>
            </p:cNvSpPr>
            <p:nvPr/>
          </p:nvSpPr>
          <p:spPr bwMode="auto">
            <a:xfrm>
              <a:off x="7486650" y="5105400"/>
              <a:ext cx="190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0" name="Rectangle 108"/>
            <p:cNvSpPr>
              <a:spLocks noChangeArrowheads="1"/>
            </p:cNvSpPr>
            <p:nvPr/>
          </p:nvSpPr>
          <p:spPr bwMode="auto">
            <a:xfrm>
              <a:off x="7696200" y="4953000"/>
              <a:ext cx="2413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39021" name="Line 109"/>
            <p:cNvSpPr>
              <a:spLocks noChangeShapeType="1"/>
            </p:cNvSpPr>
            <p:nvPr/>
          </p:nvSpPr>
          <p:spPr bwMode="auto">
            <a:xfrm>
              <a:off x="6330950" y="46355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2" name="Line 110"/>
            <p:cNvSpPr>
              <a:spLocks noChangeShapeType="1"/>
            </p:cNvSpPr>
            <p:nvPr/>
          </p:nvSpPr>
          <p:spPr bwMode="auto">
            <a:xfrm>
              <a:off x="6750050" y="49784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3" name="Line 111"/>
            <p:cNvSpPr>
              <a:spLocks noChangeShapeType="1"/>
            </p:cNvSpPr>
            <p:nvPr/>
          </p:nvSpPr>
          <p:spPr bwMode="auto">
            <a:xfrm>
              <a:off x="6743700" y="4641850"/>
              <a:ext cx="0" cy="330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4" name="Line 112"/>
            <p:cNvSpPr>
              <a:spLocks noChangeShapeType="1"/>
            </p:cNvSpPr>
            <p:nvPr/>
          </p:nvSpPr>
          <p:spPr bwMode="auto">
            <a:xfrm>
              <a:off x="6470650" y="4635500"/>
              <a:ext cx="266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5" name="Line 113"/>
            <p:cNvSpPr>
              <a:spLocks noChangeShapeType="1"/>
            </p:cNvSpPr>
            <p:nvPr/>
          </p:nvSpPr>
          <p:spPr bwMode="auto">
            <a:xfrm>
              <a:off x="6330950" y="51054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6" name="Line 114"/>
            <p:cNvSpPr>
              <a:spLocks noChangeShapeType="1"/>
            </p:cNvSpPr>
            <p:nvPr/>
          </p:nvSpPr>
          <p:spPr bwMode="auto">
            <a:xfrm>
              <a:off x="6750050" y="51054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7" name="Line 115"/>
            <p:cNvSpPr>
              <a:spLocks noChangeShapeType="1"/>
            </p:cNvSpPr>
            <p:nvPr/>
          </p:nvSpPr>
          <p:spPr bwMode="auto">
            <a:xfrm>
              <a:off x="6470650" y="5105400"/>
              <a:ext cx="266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8" name="Line 116"/>
            <p:cNvSpPr>
              <a:spLocks noChangeShapeType="1"/>
            </p:cNvSpPr>
            <p:nvPr/>
          </p:nvSpPr>
          <p:spPr bwMode="auto">
            <a:xfrm>
              <a:off x="6534150" y="5562600"/>
              <a:ext cx="127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29" name="Line 117"/>
            <p:cNvSpPr>
              <a:spLocks noChangeShapeType="1"/>
            </p:cNvSpPr>
            <p:nvPr/>
          </p:nvSpPr>
          <p:spPr bwMode="auto">
            <a:xfrm>
              <a:off x="6750050" y="5232400"/>
              <a:ext cx="114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30" name="Line 118"/>
            <p:cNvSpPr>
              <a:spLocks noChangeShapeType="1"/>
            </p:cNvSpPr>
            <p:nvPr/>
          </p:nvSpPr>
          <p:spPr bwMode="auto">
            <a:xfrm>
              <a:off x="6743700" y="5238750"/>
              <a:ext cx="0" cy="317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31" name="Line 119"/>
            <p:cNvSpPr>
              <a:spLocks noChangeShapeType="1"/>
            </p:cNvSpPr>
            <p:nvPr/>
          </p:nvSpPr>
          <p:spPr bwMode="auto">
            <a:xfrm>
              <a:off x="6673850" y="5562600"/>
              <a:ext cx="63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032" name="Rectangle 120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5026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From Boolean expressions to logic gates (cont’d)</a:t>
            </a:r>
          </a:p>
        </p:txBody>
      </p:sp>
      <p:sp>
        <p:nvSpPr>
          <p:cNvPr id="39033" name="Rectangle 1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than one way to map expressions to gates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e.g.,  Z = A’ • B’ • (C + D) = (A’ • (B’ • (C + D)))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DAD-E202-41AF-9FD6-A74EB9A6904A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40968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222625"/>
            <a:ext cx="7721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2825750" y="3082925"/>
            <a:ext cx="3390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241800" y="2752725"/>
            <a:ext cx="863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time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403600" y="4054475"/>
            <a:ext cx="0" cy="228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403600" y="6080125"/>
            <a:ext cx="491331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change in Y takes time to "propagate" through gates</a:t>
            </a:r>
          </a:p>
        </p:txBody>
      </p:sp>
      <p:sp>
        <p:nvSpPr>
          <p:cNvPr id="4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Waveform view of logic functions</a:t>
            </a:r>
          </a:p>
        </p:txBody>
      </p:sp>
      <p:sp>
        <p:nvSpPr>
          <p:cNvPr id="409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Just a sideways truth table</a:t>
            </a:r>
          </a:p>
          <a:p>
            <a:pPr lvl="1"/>
            <a:r>
              <a:rPr lang="en-US" altLang="ko-KR">
                <a:ea typeface="굴림" charset="-127"/>
              </a:rPr>
              <a:t>but note how edges don’t line up exactly</a:t>
            </a:r>
          </a:p>
          <a:p>
            <a:pPr lvl="1"/>
            <a:r>
              <a:rPr lang="en-US" altLang="ko-KR">
                <a:ea typeface="굴림" charset="-127"/>
              </a:rPr>
              <a:t>it takes time for a gate to switch its output!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67D-4F93-43AB-A3E3-82ED27D265AA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361950" y="1574800"/>
            <a:ext cx="2355850" cy="1955800"/>
            <a:chOff x="268" y="672"/>
            <a:chExt cx="1484" cy="1232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268" y="816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120" y="700"/>
              <a:ext cx="0" cy="1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320" y="672"/>
              <a:ext cx="1432" cy="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Z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0</a:t>
              </a:r>
            </a:p>
          </p:txBody>
        </p:sp>
      </p:grp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2540000" y="1319213"/>
            <a:ext cx="4173538" cy="5240337"/>
            <a:chOff x="1640" y="571"/>
            <a:chExt cx="2741" cy="3441"/>
          </a:xfrm>
        </p:grpSpPr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1670" y="661"/>
              <a:ext cx="2621" cy="33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43023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661"/>
              <a:ext cx="2611" cy="3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3731" y="1641"/>
              <a:ext cx="3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3681" y="1571"/>
              <a:ext cx="3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061" y="2692"/>
              <a:ext cx="3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4011" y="2622"/>
              <a:ext cx="3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3561" y="3442"/>
              <a:ext cx="3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511" y="3372"/>
              <a:ext cx="3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640" y="571"/>
              <a:ext cx="71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3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Choosing different realizations of a function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895975" y="2876550"/>
            <a:ext cx="29845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two-level realization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(we don’t count NOT gates)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051550" y="5883275"/>
            <a:ext cx="29591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XOR gate (easier to draw 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but costlier to build)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6016625" y="4286250"/>
            <a:ext cx="28067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multi-level realization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(gates with fewer inputs)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B7F2-A117-477F-8867-A753EA30E4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Which realization is best?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42338" cy="4589462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Reduce number of inputs</a:t>
            </a:r>
          </a:p>
          <a:p>
            <a:pPr lvl="1"/>
            <a:r>
              <a:rPr lang="en-US" altLang="ko-KR">
                <a:ea typeface="굴림" charset="-127"/>
              </a:rPr>
              <a:t>literal: input variable (complemented or not)</a:t>
            </a:r>
          </a:p>
          <a:p>
            <a:pPr lvl="2"/>
            <a:r>
              <a:rPr lang="en-US" altLang="ko-KR">
                <a:ea typeface="굴림" charset="-127"/>
              </a:rPr>
              <a:t>can approximate cost of logic gate as 2 transitors per literal</a:t>
            </a:r>
          </a:p>
          <a:p>
            <a:pPr lvl="2"/>
            <a:r>
              <a:rPr lang="en-US" altLang="ko-KR">
                <a:ea typeface="굴림" charset="-127"/>
              </a:rPr>
              <a:t>why not count inverters?</a:t>
            </a:r>
          </a:p>
          <a:p>
            <a:pPr lvl="1"/>
            <a:r>
              <a:rPr lang="en-US" altLang="ko-KR">
                <a:ea typeface="굴림" charset="-127"/>
              </a:rPr>
              <a:t>fewer literals means less transistors</a:t>
            </a:r>
          </a:p>
          <a:p>
            <a:pPr lvl="2"/>
            <a:r>
              <a:rPr lang="en-US" altLang="ko-KR">
                <a:ea typeface="굴림" charset="-127"/>
              </a:rPr>
              <a:t>smaller circuits</a:t>
            </a:r>
          </a:p>
          <a:p>
            <a:pPr lvl="1"/>
            <a:r>
              <a:rPr lang="en-US" altLang="ko-KR">
                <a:ea typeface="굴림" charset="-127"/>
              </a:rPr>
              <a:t>fewer inputs implies faster gates</a:t>
            </a:r>
          </a:p>
          <a:p>
            <a:pPr lvl="2"/>
            <a:r>
              <a:rPr lang="en-US" altLang="ko-KR">
                <a:ea typeface="굴림" charset="-127"/>
              </a:rPr>
              <a:t>gates are smaller and thus also faster</a:t>
            </a:r>
          </a:p>
          <a:p>
            <a:pPr lvl="1"/>
            <a:r>
              <a:rPr lang="en-US" altLang="ko-KR">
                <a:ea typeface="굴림" charset="-127"/>
              </a:rPr>
              <a:t>fan-ins (# of gate inputs) are limited in some technologies</a:t>
            </a:r>
          </a:p>
          <a:p>
            <a:r>
              <a:rPr lang="en-US" altLang="ko-KR">
                <a:ea typeface="굴림" charset="-127"/>
              </a:rPr>
              <a:t>Reduce number of gates</a:t>
            </a:r>
          </a:p>
          <a:p>
            <a:pPr lvl="1"/>
            <a:r>
              <a:rPr lang="en-US" altLang="ko-KR">
                <a:ea typeface="굴림" charset="-127"/>
              </a:rPr>
              <a:t>fewer gates (and the packages they come in) means smaller circuits</a:t>
            </a:r>
          </a:p>
          <a:p>
            <a:pPr lvl="2"/>
            <a:r>
              <a:rPr lang="en-US" altLang="ko-KR">
                <a:ea typeface="굴림" charset="-127"/>
              </a:rPr>
              <a:t>directly influences manufacturing costs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EBD5-4BA2-4D9C-A7B3-25AB946D0C8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Which is the best realization?  (cont’d)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Reduce number of levels of gates</a:t>
            </a:r>
          </a:p>
          <a:p>
            <a:pPr lvl="1"/>
            <a:r>
              <a:rPr lang="en-US" altLang="ko-KR">
                <a:ea typeface="굴림" charset="-127"/>
              </a:rPr>
              <a:t>fewer level of gates implies reduced signal propagation delays</a:t>
            </a:r>
          </a:p>
          <a:p>
            <a:pPr lvl="1"/>
            <a:r>
              <a:rPr lang="en-US" altLang="ko-KR">
                <a:ea typeface="굴림" charset="-127"/>
              </a:rPr>
              <a:t>minimum delay configuration typically requires more gates</a:t>
            </a:r>
          </a:p>
          <a:p>
            <a:pPr lvl="2"/>
            <a:r>
              <a:rPr lang="en-US" altLang="ko-KR">
                <a:ea typeface="굴림" charset="-127"/>
              </a:rPr>
              <a:t>wider, less deep circuits</a:t>
            </a:r>
          </a:p>
          <a:p>
            <a:r>
              <a:rPr lang="en-US" altLang="ko-KR">
                <a:ea typeface="굴림" charset="-127"/>
              </a:rPr>
              <a:t>How do we explore tradeoffs between increased circuit delay and size?</a:t>
            </a:r>
          </a:p>
          <a:p>
            <a:pPr lvl="1"/>
            <a:r>
              <a:rPr lang="en-US" altLang="ko-KR">
                <a:ea typeface="굴림" charset="-127"/>
              </a:rPr>
              <a:t>automated tools to generate different solutions</a:t>
            </a:r>
          </a:p>
          <a:p>
            <a:pPr lvl="1"/>
            <a:r>
              <a:rPr lang="en-US" altLang="ko-KR">
                <a:ea typeface="굴림" charset="-127"/>
              </a:rPr>
              <a:t>logic minimization: reduce number of gates and complexity</a:t>
            </a:r>
          </a:p>
          <a:p>
            <a:pPr lvl="1"/>
            <a:r>
              <a:rPr lang="en-US" altLang="ko-KR">
                <a:ea typeface="굴림" charset="-127"/>
              </a:rPr>
              <a:t>logic optimization: reduction while trading off against delay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A4F6-2C4E-4E4F-9BBB-85D080A0CBA5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4916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4411663"/>
            <a:ext cx="7381875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Are all realizations equivalent?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70900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Under the same input stimuli, the three alternative implementations have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almost the same waveform behavior</a:t>
            </a:r>
          </a:p>
          <a:p>
            <a:pPr lvl="1"/>
            <a:r>
              <a:rPr lang="en-US" altLang="ko-KR">
                <a:ea typeface="굴림" charset="-127"/>
              </a:rPr>
              <a:t>delays are different</a:t>
            </a:r>
          </a:p>
          <a:p>
            <a:pPr lvl="1"/>
            <a:r>
              <a:rPr lang="en-US" altLang="ko-KR">
                <a:ea typeface="굴림" charset="-127"/>
              </a:rPr>
              <a:t>glitches (hazards) may arise – these could be bad, it depends</a:t>
            </a:r>
          </a:p>
          <a:p>
            <a:pPr lvl="1"/>
            <a:r>
              <a:rPr lang="en-US" altLang="ko-KR">
                <a:ea typeface="굴림" charset="-127"/>
              </a:rPr>
              <a:t>variations due to differences in number of gate levels and structure</a:t>
            </a:r>
          </a:p>
          <a:p>
            <a:r>
              <a:rPr lang="en-US" altLang="ko-KR">
                <a:ea typeface="굴림" charset="-127"/>
              </a:rPr>
              <a:t>The three implementations are functionally equivalent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F9-9BBF-4088-A948-06B9086D0A3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Implementing Boolean functions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Technology independent</a:t>
            </a:r>
          </a:p>
          <a:p>
            <a:pPr lvl="1"/>
            <a:r>
              <a:rPr lang="en-US" altLang="ko-KR">
                <a:ea typeface="굴림" charset="-127"/>
              </a:rPr>
              <a:t>canonical forms</a:t>
            </a:r>
          </a:p>
          <a:p>
            <a:pPr lvl="1"/>
            <a:r>
              <a:rPr lang="en-US" altLang="ko-KR">
                <a:ea typeface="굴림" charset="-127"/>
              </a:rPr>
              <a:t>two-level forms</a:t>
            </a:r>
          </a:p>
          <a:p>
            <a:pPr lvl="1"/>
            <a:r>
              <a:rPr lang="en-US" altLang="ko-KR">
                <a:ea typeface="굴림" charset="-127"/>
              </a:rPr>
              <a:t>multi-level forms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Technology choices</a:t>
            </a:r>
          </a:p>
          <a:p>
            <a:pPr lvl="1"/>
            <a:r>
              <a:rPr lang="en-US" altLang="ko-KR">
                <a:ea typeface="굴림" charset="-127"/>
              </a:rPr>
              <a:t>packages of a few gates</a:t>
            </a:r>
          </a:p>
          <a:p>
            <a:pPr lvl="1"/>
            <a:r>
              <a:rPr lang="en-US" altLang="ko-KR">
                <a:ea typeface="굴림" charset="-127"/>
              </a:rPr>
              <a:t>regular logic</a:t>
            </a:r>
          </a:p>
          <a:p>
            <a:pPr lvl="1"/>
            <a:r>
              <a:rPr lang="en-US" altLang="ko-KR">
                <a:ea typeface="굴림" charset="-127"/>
              </a:rPr>
              <a:t>two-level programmable logic</a:t>
            </a:r>
          </a:p>
          <a:p>
            <a:pPr lvl="1"/>
            <a:r>
              <a:rPr lang="en-US" altLang="ko-KR">
                <a:ea typeface="굴림" charset="-127"/>
              </a:rPr>
              <a:t>multi-level programmable logic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41B8-E091-4CE7-B83C-60009204038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Canonical forms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Truth table is the unique signature of a Boolean function</a:t>
            </a:r>
          </a:p>
          <a:p>
            <a:r>
              <a:rPr lang="en-US" altLang="ko-KR" dirty="0">
                <a:ea typeface="굴림" charset="-127"/>
              </a:rPr>
              <a:t>The same truth table can have many gate realizations</a:t>
            </a:r>
          </a:p>
          <a:p>
            <a:r>
              <a:rPr lang="en-US" altLang="ko-KR" dirty="0">
                <a:ea typeface="굴림" charset="-127"/>
              </a:rPr>
              <a:t>Canonical forms</a:t>
            </a:r>
          </a:p>
          <a:p>
            <a:pPr lvl="1"/>
            <a:r>
              <a:rPr lang="en-US" altLang="ko-KR" b="1" dirty="0">
                <a:ea typeface="굴림" charset="-127"/>
              </a:rPr>
              <a:t>standard forms </a:t>
            </a:r>
            <a:r>
              <a:rPr lang="en-US" altLang="ko-KR" dirty="0">
                <a:ea typeface="굴림" charset="-127"/>
              </a:rPr>
              <a:t>for a Boolean expression</a:t>
            </a:r>
          </a:p>
          <a:p>
            <a:pPr lvl="1"/>
            <a:r>
              <a:rPr lang="en-US" altLang="ko-KR" dirty="0">
                <a:ea typeface="굴림" charset="-127"/>
              </a:rPr>
              <a:t>provides a </a:t>
            </a:r>
            <a:r>
              <a:rPr lang="en-US" altLang="ko-KR" b="1" dirty="0">
                <a:ea typeface="굴림" charset="-127"/>
              </a:rPr>
              <a:t>unique</a:t>
            </a:r>
            <a:r>
              <a:rPr lang="en-US" altLang="ko-KR" dirty="0">
                <a:ea typeface="굴림" charset="-127"/>
              </a:rPr>
              <a:t> algebraic signature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5044-CEA6-459F-88E9-597A1C822BC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44500" y="3973513"/>
            <a:ext cx="822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390650" y="378936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01613" y="3736975"/>
            <a:ext cx="87963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26988" rIns="19050" bIns="26988"/>
          <a:lstStyle/>
          <a:p>
            <a:pPr marL="457200" lvl="4" defTabSz="942975" eaLnBrk="0" hangingPunct="0">
              <a:lnSpc>
                <a:spcPts val="1800"/>
              </a:lnSpc>
              <a:tabLst>
                <a:tab pos="969963" algn="l"/>
                <a:tab pos="1365250" algn="l"/>
                <a:tab pos="1833563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31188" algn="l"/>
                <a:tab pos="868045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	Y						16 possible functions (F0–F15)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0	0	0	0	0	0	0	1	1	1	1	1	1	1	1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0	0	0	1	1	1	1	0	0	0	0	1	1	1	1</a:t>
            </a:r>
          </a:p>
          <a:p>
            <a:pPr marL="457200" lvl="4" defTabSz="942975" eaLnBrk="0" hangingPunct="0">
              <a:lnSpc>
                <a:spcPts val="1800"/>
              </a:lnSpc>
              <a:tabLst>
                <a:tab pos="969963" algn="l"/>
                <a:tab pos="1365250" algn="l"/>
                <a:tab pos="1833563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31188" algn="l"/>
                <a:tab pos="868045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	1	1	0	0	1	1	0	0	1	1	0	0	1	1</a:t>
            </a:r>
          </a:p>
          <a:p>
            <a:pPr marL="457200" lvl="4" defTabSz="942975" eaLnBrk="0" hangingPunct="0">
              <a:lnSpc>
                <a:spcPts val="1800"/>
              </a:lnSpc>
              <a:tabLst>
                <a:tab pos="969963" algn="l"/>
                <a:tab pos="1365250" algn="l"/>
                <a:tab pos="1833563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31188" algn="l"/>
                <a:tab pos="868045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1	0	1	0	1	0	1	0	1	0	1	0	1	0	1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055688" y="5037138"/>
            <a:ext cx="546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258888" y="5341938"/>
            <a:ext cx="990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262188" y="5138738"/>
            <a:ext cx="558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011488" y="5151438"/>
            <a:ext cx="558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989388" y="5583238"/>
            <a:ext cx="952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6402388" y="5164138"/>
            <a:ext cx="838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7177088" y="5138738"/>
            <a:ext cx="812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X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8459788" y="5037138"/>
            <a:ext cx="546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>
            <a:off x="1722438" y="4941888"/>
            <a:ext cx="35560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>
            <a:off x="4478338" y="4979988"/>
            <a:ext cx="36830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076700" y="2887663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4991100" y="3109913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3619500" y="2995613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3619500" y="3224213"/>
            <a:ext cx="444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308350" y="2830513"/>
            <a:ext cx="584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3308350" y="3059113"/>
            <a:ext cx="584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80050" y="2932113"/>
            <a:ext cx="571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</a:t>
            </a: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H="1">
            <a:off x="1417638" y="4929188"/>
            <a:ext cx="1778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>
            <a:off x="2560638" y="4916488"/>
            <a:ext cx="3937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3335338" y="4916488"/>
            <a:ext cx="5715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3570288" y="5265738"/>
            <a:ext cx="863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xor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</a:t>
            </a: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4008438" y="4929188"/>
            <a:ext cx="3429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814888" y="5583238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 u="sng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nor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u="sng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(X </a:t>
            </a:r>
            <a:r>
              <a:rPr lang="en-US" altLang="ko-KR" sz="1600" u="sng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or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Y)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5767388" y="5278438"/>
            <a:ext cx="762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= Y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7588250" y="5341938"/>
            <a:ext cx="1504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 </a:t>
            </a:r>
            <a:r>
              <a:rPr lang="en-US" altLang="ko-KR" sz="1600" u="sng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nand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u="sng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(X </a:t>
            </a:r>
            <a:r>
              <a:rPr lang="en-US" altLang="ko-KR" sz="1600" u="sng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Y)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8034338" y="4941888"/>
            <a:ext cx="33020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5265738" y="4979988"/>
            <a:ext cx="34290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>
            <a:off x="8516938" y="4929188"/>
            <a:ext cx="1524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7158038" y="4916488"/>
            <a:ext cx="3683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6205538" y="4916488"/>
            <a:ext cx="5461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5761038" y="4929188"/>
            <a:ext cx="3175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Possible logic functions of two variables</a:t>
            </a:r>
          </a:p>
        </p:txBody>
      </p:sp>
      <p:sp>
        <p:nvSpPr>
          <p:cNvPr id="6190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There are 16 possible functions of 2 input variables:</a:t>
            </a:r>
          </a:p>
          <a:p>
            <a:pPr lvl="1"/>
            <a:r>
              <a:rPr lang="en-US" altLang="ko-KR" dirty="0">
                <a:ea typeface="굴림" charset="-127"/>
              </a:rPr>
              <a:t>in general, there are 2**(2**n) functions of n inputs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4" grpId="0" animBg="1"/>
      <p:bldP spid="6155" grpId="0"/>
      <p:bldP spid="6156" grpId="0"/>
      <p:bldP spid="6157" grpId="0"/>
      <p:bldP spid="6158" grpId="0"/>
      <p:bldP spid="6159" grpId="0"/>
      <p:bldP spid="6160" grpId="0"/>
      <p:bldP spid="6161" grpId="0"/>
      <p:bldP spid="6162" grpId="0"/>
      <p:bldP spid="6163" grpId="0"/>
      <p:bldP spid="6164" grpId="0" animBg="1"/>
      <p:bldP spid="6165" grpId="0" animBg="1"/>
      <p:bldP spid="6173" grpId="0" animBg="1"/>
      <p:bldP spid="6174" grpId="0" animBg="1"/>
      <p:bldP spid="6175" grpId="0" animBg="1"/>
      <p:bldP spid="6176" grpId="0"/>
      <p:bldP spid="6177" grpId="0" animBg="1"/>
      <p:bldP spid="6178" grpId="0"/>
      <p:bldP spid="6179" grpId="0"/>
      <p:bldP spid="6180" grpId="0"/>
      <p:bldP spid="6181" grpId="0" animBg="1"/>
      <p:bldP spid="6182" grpId="0" animBg="1"/>
      <p:bldP spid="6183" grpId="0" animBg="1"/>
      <p:bldP spid="6184" grpId="0" animBg="1"/>
      <p:bldP spid="6185" grpId="0" animBg="1"/>
      <p:bldP spid="618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052F-248C-494F-A7B7-BBA664C670F3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908050" y="3911600"/>
            <a:ext cx="2584450" cy="1955800"/>
            <a:chOff x="572" y="2000"/>
            <a:chExt cx="1628" cy="1232"/>
          </a:xfrm>
        </p:grpSpPr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F	F’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	0</a:t>
              </a:r>
            </a:p>
          </p:txBody>
        </p:sp>
      </p:grp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114800" y="3276600"/>
            <a:ext cx="5359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267200" y="5486400"/>
            <a:ext cx="3263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F’ = A’B’C’ + A’BC’ + AB’C’</a:t>
            </a:r>
          </a:p>
        </p:txBody>
      </p:sp>
      <p:sp>
        <p:nvSpPr>
          <p:cNvPr id="553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Sum-of-products canonical forms</a:t>
            </a:r>
          </a:p>
        </p:txBody>
      </p:sp>
      <p:sp>
        <p:nvSpPr>
          <p:cNvPr id="5532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Also known as disjunctive normal form</a:t>
            </a:r>
          </a:p>
          <a:p>
            <a:r>
              <a:rPr lang="en-US" altLang="ko-KR">
                <a:ea typeface="굴림" charset="-127"/>
              </a:rPr>
              <a:t>Also known as minterm expansion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4038600" y="2895600"/>
            <a:ext cx="3946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 </a:t>
            </a:r>
            <a:r>
              <a:rPr lang="en-US" altLang="ko-KR" sz="1600" i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001      011      101       110       111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2514600" y="3260725"/>
            <a:ext cx="3251200" cy="1616075"/>
            <a:chOff x="1584" y="2054"/>
            <a:chExt cx="2048" cy="1018"/>
          </a:xfrm>
        </p:grpSpPr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3127" y="2054"/>
              <a:ext cx="50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A’BC</a:t>
              </a:r>
            </a:p>
          </p:txBody>
        </p:sp>
        <p:sp>
          <p:nvSpPr>
            <p:cNvPr id="55335" name="Line 39"/>
            <p:cNvSpPr>
              <a:spLocks noChangeShapeType="1"/>
            </p:cNvSpPr>
            <p:nvPr/>
          </p:nvSpPr>
          <p:spPr bwMode="auto">
            <a:xfrm flipV="1">
              <a:off x="1584" y="2304"/>
              <a:ext cx="182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2514600" y="3260725"/>
            <a:ext cx="3976688" cy="1997075"/>
            <a:chOff x="1584" y="2054"/>
            <a:chExt cx="2505" cy="1258"/>
          </a:xfrm>
        </p:grpSpPr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3584" y="2054"/>
              <a:ext cx="50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AB’C</a:t>
              </a:r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 flipV="1">
              <a:off x="1584" y="2304"/>
              <a:ext cx="225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2514600" y="3260725"/>
            <a:ext cx="4738688" cy="2225675"/>
            <a:chOff x="1584" y="2054"/>
            <a:chExt cx="2985" cy="1402"/>
          </a:xfrm>
        </p:grpSpPr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4064" y="2054"/>
              <a:ext cx="50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ABC’</a:t>
              </a:r>
            </a:p>
          </p:txBody>
        </p:sp>
        <p:sp>
          <p:nvSpPr>
            <p:cNvPr id="55337" name="Line 41"/>
            <p:cNvSpPr>
              <a:spLocks noChangeShapeType="1"/>
            </p:cNvSpPr>
            <p:nvPr/>
          </p:nvSpPr>
          <p:spPr bwMode="auto">
            <a:xfrm flipV="1">
              <a:off x="1584" y="2304"/>
              <a:ext cx="2736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2514600" y="3276600"/>
            <a:ext cx="5461000" cy="2438400"/>
            <a:chOff x="1584" y="2064"/>
            <a:chExt cx="3440" cy="1536"/>
          </a:xfrm>
        </p:grpSpPr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4546" y="2064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+ ABC</a:t>
              </a:r>
            </a:p>
          </p:txBody>
        </p:sp>
        <p:sp>
          <p:nvSpPr>
            <p:cNvPr id="55338" name="Line 42"/>
            <p:cNvSpPr>
              <a:spLocks noChangeShapeType="1"/>
            </p:cNvSpPr>
            <p:nvPr/>
          </p:nvSpPr>
          <p:spPr bwMode="auto">
            <a:xfrm flipV="1">
              <a:off x="1584" y="2256"/>
              <a:ext cx="3216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5340" name="Group 44"/>
          <p:cNvGrpSpPr>
            <a:grpSpLocks/>
          </p:cNvGrpSpPr>
          <p:nvPr/>
        </p:nvGrpSpPr>
        <p:grpSpPr bwMode="auto">
          <a:xfrm>
            <a:off x="2514600" y="3289300"/>
            <a:ext cx="2570163" cy="1130300"/>
            <a:chOff x="1584" y="2072"/>
            <a:chExt cx="1619" cy="712"/>
          </a:xfrm>
        </p:grpSpPr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 flipV="1">
              <a:off x="1584" y="2304"/>
              <a:ext cx="13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39" name="Rectangle 43"/>
            <p:cNvSpPr>
              <a:spLocks noChangeArrowheads="1"/>
            </p:cNvSpPr>
            <p:nvPr/>
          </p:nvSpPr>
          <p:spPr bwMode="auto">
            <a:xfrm>
              <a:off x="2804" y="2072"/>
              <a:ext cx="3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A’B’C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utoUpdateAnimBg="0"/>
      <p:bldP spid="55310" grpId="0" autoUpdateAnimBg="0"/>
      <p:bldP spid="553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9CAE-E8E2-4606-B3EA-21F72FA6DE9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54050" y="5997575"/>
            <a:ext cx="2628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short-hand notation for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minterms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of 3 variables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884238" y="3106738"/>
            <a:ext cx="2762250" cy="2527300"/>
            <a:chOff x="284" y="1448"/>
            <a:chExt cx="1740" cy="1592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344" y="1448"/>
              <a:ext cx="1680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</a:t>
              </a:r>
              <a:r>
                <a:rPr lang="en-US" altLang="ko-KR" sz="1600" dirty="0" err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minterms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A’B’C’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m0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A’B’C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m1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A’BC’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m2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A’BC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m3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AB’C’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m4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AB’C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m5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ABC’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m6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0574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ABC	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m7</a:t>
              </a:r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284" y="1624"/>
              <a:ext cx="1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1136" y="1476"/>
              <a:ext cx="0" cy="1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2789238" y="5576888"/>
            <a:ext cx="4445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3951288" y="3259138"/>
            <a:ext cx="4989512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in canonical form: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F(A, B, C)	=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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m(1,3,5,6,7)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=  m1 + m3 + m5 + m6 + m7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=  A’B’C + A’BC + AB’C + ABC’ + ABC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canonical form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굴림" charset="-127"/>
                <a:sym typeface="Symbol" pitchFamily="18" charset="2"/>
              </a:rPr>
              <a:t>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minimal form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F(A, B, C)	= A’B’C + A’BC + AB’C + ABC + ABC’ 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(A’B’ + A’B + AB’ + AB)C + ABC’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((A’ + A)(B’ + B))C + ABC’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C + ABC’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ABC’ + C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= AB + C</a:t>
            </a:r>
          </a:p>
        </p:txBody>
      </p:sp>
      <p:sp>
        <p:nvSpPr>
          <p:cNvPr id="5736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Sum-of-products canonical form (cont’d)</a:t>
            </a:r>
          </a:p>
        </p:txBody>
      </p:sp>
      <p:sp>
        <p:nvSpPr>
          <p:cNvPr id="5736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604250" cy="17653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Product term (or </a:t>
            </a:r>
            <a:r>
              <a:rPr lang="en-US" altLang="ko-KR" dirty="0" err="1">
                <a:ea typeface="굴림" charset="-127"/>
              </a:rPr>
              <a:t>minterm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lvl="1"/>
            <a:r>
              <a:rPr lang="en-US" altLang="ko-KR" b="1" dirty="0" err="1">
                <a:ea typeface="굴림" charset="-127"/>
              </a:rPr>
              <a:t>ANDed</a:t>
            </a:r>
            <a:r>
              <a:rPr lang="en-US" altLang="ko-KR" b="1" dirty="0">
                <a:ea typeface="굴림" charset="-127"/>
              </a:rPr>
              <a:t> product </a:t>
            </a:r>
            <a:r>
              <a:rPr lang="en-US" altLang="ko-KR" dirty="0">
                <a:ea typeface="굴림" charset="-127"/>
              </a:rPr>
              <a:t>of literals – input combination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for which output is true</a:t>
            </a:r>
          </a:p>
          <a:p>
            <a:pPr lvl="1"/>
            <a:r>
              <a:rPr lang="en-US" altLang="ko-KR" dirty="0">
                <a:ea typeface="굴림" charset="-127"/>
              </a:rPr>
              <a:t>each variable appears </a:t>
            </a:r>
            <a:r>
              <a:rPr lang="en-US" altLang="ko-KR" b="1" dirty="0">
                <a:ea typeface="굴림" charset="-127"/>
              </a:rPr>
              <a:t>exactly once</a:t>
            </a:r>
            <a:r>
              <a:rPr lang="en-US" altLang="ko-KR" dirty="0">
                <a:ea typeface="굴림" charset="-127"/>
              </a:rPr>
              <a:t>, true or inverted (but not both)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  <p:bldP spid="573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51FE-F92E-462B-8DE0-02C7D95F7F03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908050" y="3606800"/>
            <a:ext cx="2584450" cy="1955800"/>
            <a:chOff x="572" y="2000"/>
            <a:chExt cx="1628" cy="1232"/>
          </a:xfrm>
        </p:grpSpPr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572" y="214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1408" y="2004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608" y="2000"/>
              <a:ext cx="1592" cy="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F	F’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0	1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1	0</a:t>
              </a:r>
            </a:p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7432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1	0</a:t>
              </a:r>
            </a:p>
          </p:txBody>
        </p:sp>
      </p:grp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49700" y="2743200"/>
            <a:ext cx="5359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      </a:t>
            </a:r>
            <a:r>
              <a:rPr lang="en-US" altLang="ko-KR" sz="1600" i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000              010              100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209800" y="5969000"/>
            <a:ext cx="670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F’ = (A + B + C’) (A + B’ + C’) (A’ + B + C’) (A’ + B’ + C) (A’ + B’ + C’)</a:t>
            </a:r>
          </a:p>
        </p:txBody>
      </p:sp>
      <p:sp>
        <p:nvSpPr>
          <p:cNvPr id="59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Product-of-sums canonical form</a:t>
            </a:r>
          </a:p>
        </p:txBody>
      </p:sp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Also known as conjunctive normal form</a:t>
            </a:r>
          </a:p>
          <a:p>
            <a:r>
              <a:rPr lang="en-US" altLang="ko-KR">
                <a:ea typeface="굴림" charset="-127"/>
              </a:rPr>
              <a:t>Also known as maxterm expansion</a:t>
            </a:r>
          </a:p>
        </p:txBody>
      </p: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2517775" y="3003550"/>
            <a:ext cx="3044825" cy="935038"/>
            <a:chOff x="1586" y="1892"/>
            <a:chExt cx="1918" cy="589"/>
          </a:xfrm>
        </p:grpSpPr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2715" y="1892"/>
              <a:ext cx="789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(A + B + C)</a:t>
              </a: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1586" y="2105"/>
              <a:ext cx="1485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4" name="Group 32"/>
          <p:cNvGrpSpPr>
            <a:grpSpLocks/>
          </p:cNvGrpSpPr>
          <p:nvPr/>
        </p:nvGrpSpPr>
        <p:grpSpPr bwMode="auto">
          <a:xfrm>
            <a:off x="2486025" y="3003550"/>
            <a:ext cx="4289425" cy="1338263"/>
            <a:chOff x="1566" y="1892"/>
            <a:chExt cx="2702" cy="843"/>
          </a:xfrm>
        </p:grpSpPr>
        <p:sp>
          <p:nvSpPr>
            <p:cNvPr id="59416" name="Rectangle 24"/>
            <p:cNvSpPr>
              <a:spLocks noChangeArrowheads="1"/>
            </p:cNvSpPr>
            <p:nvPr/>
          </p:nvSpPr>
          <p:spPr bwMode="auto">
            <a:xfrm>
              <a:off x="3452" y="1892"/>
              <a:ext cx="816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(A + B’ + C)</a:t>
              </a:r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V="1">
              <a:off x="1566" y="2115"/>
              <a:ext cx="2278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25" name="Group 33"/>
          <p:cNvGrpSpPr>
            <a:grpSpLocks/>
          </p:cNvGrpSpPr>
          <p:nvPr/>
        </p:nvGrpSpPr>
        <p:grpSpPr bwMode="auto">
          <a:xfrm>
            <a:off x="2501900" y="2997200"/>
            <a:ext cx="5489575" cy="1731963"/>
            <a:chOff x="1576" y="1888"/>
            <a:chExt cx="3458" cy="1091"/>
          </a:xfrm>
        </p:grpSpPr>
        <p:sp>
          <p:nvSpPr>
            <p:cNvPr id="59417" name="Rectangle 25"/>
            <p:cNvSpPr>
              <a:spLocks noChangeArrowheads="1"/>
            </p:cNvSpPr>
            <p:nvPr/>
          </p:nvSpPr>
          <p:spPr bwMode="auto">
            <a:xfrm>
              <a:off x="4218" y="1888"/>
              <a:ext cx="816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(A’ + B + C)</a:t>
              </a:r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 flipV="1">
              <a:off x="1576" y="2115"/>
              <a:ext cx="3061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utoUpdateAnimBg="0"/>
      <p:bldP spid="594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53FA-1540-49A0-AC80-42858FF8FE72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61452" name="Group 12"/>
          <p:cNvGrpSpPr>
            <a:grpSpLocks/>
          </p:cNvGrpSpPr>
          <p:nvPr/>
        </p:nvGrpSpPr>
        <p:grpSpPr bwMode="auto">
          <a:xfrm>
            <a:off x="520700" y="3041650"/>
            <a:ext cx="3308350" cy="2527300"/>
            <a:chOff x="220" y="1544"/>
            <a:chExt cx="2084" cy="1592"/>
          </a:xfrm>
        </p:grpSpPr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220" y="1728"/>
              <a:ext cx="1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1032" y="1588"/>
              <a:ext cx="0" cy="1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224" y="1544"/>
              <a:ext cx="2080" cy="1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C	</a:t>
              </a:r>
              <a:r>
                <a:rPr lang="en-US" altLang="ko-KR" sz="1600" dirty="0" err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maxterms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/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0	A+B+C	</a:t>
              </a: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M0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	A+B+C’	M1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A+B’+C	</a:t>
              </a: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M2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A+B’+C’	M3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0	A’+B+C	</a:t>
              </a:r>
              <a:r>
                <a:rPr lang="en-US" altLang="ko-KR" sz="1600" b="1" dirty="0">
                  <a:solidFill>
                    <a:srgbClr val="FF0000"/>
                  </a:solidFill>
                  <a:latin typeface="Tahoma" pitchFamily="34" charset="0"/>
                  <a:ea typeface="굴림" charset="-127"/>
                </a:rPr>
                <a:t>M4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	A’+B+C’	M5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	A’+B’+C	M6</a:t>
              </a:r>
            </a:p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  <a:tab pos="2514600" algn="l"/>
                  <a:tab pos="27432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1	A’+B’+C’	M7</a:t>
              </a:r>
            </a:p>
          </p:txBody>
        </p:sp>
      </p:grp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203200" y="5778500"/>
            <a:ext cx="2628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short-hand notation for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maxterms of 3 variables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41750" y="3105150"/>
            <a:ext cx="5145088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in canonical form: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F(A, B, C)	= </a:t>
            </a:r>
            <a:r>
              <a:rPr lang="en-US" altLang="ko-KR" sz="1600" dirty="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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M(0,2,4)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</a:t>
            </a:r>
            <a:r>
              <a:rPr lang="en-US" altLang="ko-KR" sz="1600" dirty="0">
                <a:latin typeface="Tahoma" pitchFamily="34" charset="0"/>
                <a:ea typeface="굴림" charset="-127"/>
              </a:rPr>
              <a:t>=</a:t>
            </a:r>
            <a:r>
              <a:rPr lang="en-US" altLang="ko-KR" sz="1600" b="1" dirty="0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  M0 • M2 • M4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=  (A + B + C) (A + B’ + C) (A’ + B + C)</a:t>
            </a: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endParaRPr lang="en-US" altLang="ko-KR" sz="1600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canonical form 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</a:t>
            </a: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minimal form</a:t>
            </a:r>
            <a:b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F(A, B, C)	= (A + B + C) (A + B’ + C) (A’ + B + C)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(A + B + C) (A + B’ + C)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(A + B + C) (A’ + B + C)</a:t>
            </a:r>
          </a:p>
          <a:p>
            <a:pPr lvl="3" eaLnBrk="0" hangingPunct="0">
              <a:lnSpc>
                <a:spcPts val="2100"/>
              </a:lnSpc>
              <a:tabLst>
                <a:tab pos="228600" algn="l"/>
                <a:tab pos="13716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= (A + C) (B + C)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V="1">
            <a:off x="2400300" y="5461000"/>
            <a:ext cx="8001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Product-of-sums canonical form (cont’d)</a:t>
            </a:r>
          </a:p>
        </p:txBody>
      </p:sp>
      <p:sp>
        <p:nvSpPr>
          <p:cNvPr id="614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1490662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Sum term (or </a:t>
            </a:r>
            <a:r>
              <a:rPr lang="en-US" altLang="ko-KR" dirty="0" err="1">
                <a:ea typeface="굴림" charset="-127"/>
              </a:rPr>
              <a:t>maxterm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lvl="1"/>
            <a:r>
              <a:rPr lang="en-US" altLang="ko-KR" b="1" dirty="0" err="1">
                <a:ea typeface="굴림" charset="-127"/>
              </a:rPr>
              <a:t>ORed</a:t>
            </a:r>
            <a:r>
              <a:rPr lang="en-US" altLang="ko-KR" b="1" dirty="0">
                <a:ea typeface="굴림" charset="-127"/>
              </a:rPr>
              <a:t> sum</a:t>
            </a:r>
            <a:r>
              <a:rPr lang="en-US" altLang="ko-KR" dirty="0">
                <a:ea typeface="굴림" charset="-127"/>
              </a:rPr>
              <a:t> of literals – input combination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for which output is false</a:t>
            </a:r>
          </a:p>
          <a:p>
            <a:pPr lvl="1"/>
            <a:r>
              <a:rPr lang="en-US" altLang="ko-KR" dirty="0">
                <a:ea typeface="굴림" charset="-127"/>
              </a:rPr>
              <a:t>each variable appears </a:t>
            </a:r>
            <a:r>
              <a:rPr lang="en-US" altLang="ko-KR" b="1" dirty="0">
                <a:ea typeface="굴림" charset="-127"/>
              </a:rPr>
              <a:t>exactly once</a:t>
            </a:r>
            <a:r>
              <a:rPr lang="en-US" altLang="ko-KR" dirty="0">
                <a:ea typeface="굴림" charset="-127"/>
              </a:rPr>
              <a:t>, true or inverted (but not both)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/>
      <p:bldP spid="614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C360-BC6E-432D-BE57-89B647B3424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S-o-P, P-o-S, and de Morgan’s theorem</a:t>
            </a:r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Sum-of-products</a:t>
            </a:r>
          </a:p>
          <a:p>
            <a:pPr lvl="1"/>
            <a:r>
              <a:rPr lang="en-US" altLang="ko-KR" sz="1800">
                <a:ea typeface="굴림" charset="-127"/>
              </a:rPr>
              <a:t>F’ = A’B’C’ + A’BC’ + AB’C’</a:t>
            </a:r>
          </a:p>
          <a:p>
            <a:r>
              <a:rPr lang="en-US" altLang="ko-KR" sz="2000">
                <a:ea typeface="굴림" charset="-127"/>
              </a:rPr>
              <a:t>Apply de Morgan’s</a:t>
            </a:r>
          </a:p>
          <a:p>
            <a:pPr lvl="1"/>
            <a:r>
              <a:rPr lang="en-US" altLang="ko-KR" sz="1800">
                <a:ea typeface="굴림" charset="-127"/>
              </a:rPr>
              <a:t>(F’)’ = (A’B’C’ + A’BC’ + AB’C’)’</a:t>
            </a:r>
          </a:p>
          <a:p>
            <a:pPr lvl="1"/>
            <a:r>
              <a:rPr lang="en-US" altLang="ko-KR" sz="1800">
                <a:ea typeface="굴림" charset="-127"/>
              </a:rPr>
              <a:t>F = (A + B + C) (A + B’ + C) (A’ + B + C)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endParaRPr lang="en-US" altLang="ko-KR" sz="18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Product-of-sums</a:t>
            </a:r>
          </a:p>
          <a:p>
            <a:pPr lvl="1"/>
            <a:r>
              <a:rPr lang="en-US" altLang="ko-KR" sz="1800">
                <a:ea typeface="굴림" charset="-127"/>
              </a:rPr>
              <a:t>F’ = (A + B + C’) (A + B’ + C’) (A’ + B + C’) (A’ + B’ + C) (A’ + B’ + C’)</a:t>
            </a:r>
          </a:p>
          <a:p>
            <a:r>
              <a:rPr lang="en-US" altLang="ko-KR" sz="2000">
                <a:ea typeface="굴림" charset="-127"/>
              </a:rPr>
              <a:t>Apply de Morgan’s</a:t>
            </a:r>
          </a:p>
          <a:p>
            <a:pPr lvl="1"/>
            <a:r>
              <a:rPr lang="en-US" altLang="ko-KR" sz="1800">
                <a:ea typeface="굴림" charset="-127"/>
              </a:rPr>
              <a:t>(F’)’ = ( (A + B + C’)(A + B’ + C’)(A’ + B + C’)(A’ + B’ + C)(A’ + B’ + C’) )’</a:t>
            </a:r>
          </a:p>
          <a:p>
            <a:pPr lvl="1"/>
            <a:r>
              <a:rPr lang="en-US" altLang="ko-KR" sz="1800">
                <a:ea typeface="굴림" charset="-127"/>
              </a:rPr>
              <a:t>F = A’B’C + A’BC + AB’C + ABC’ + ABC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35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C696-764B-4081-83B0-5F081BED1CA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613400" y="2279650"/>
            <a:ext cx="325120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canonical sum-of-products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minimized sum-of-products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canonical product-of-sums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minimized product-of-sums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4984750" y="2501900"/>
            <a:ext cx="6096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4984750" y="3619500"/>
            <a:ext cx="6350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 flipH="1">
            <a:off x="4972050" y="4724400"/>
            <a:ext cx="6350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4972050" y="5829300"/>
            <a:ext cx="6604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149350" y="1993900"/>
            <a:ext cx="1778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1149350" y="21082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1143000" y="1993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2" name="Oval 16"/>
          <p:cNvSpPr>
            <a:spLocks noChangeArrowheads="1"/>
          </p:cNvSpPr>
          <p:nvPr/>
        </p:nvSpPr>
        <p:spPr bwMode="auto">
          <a:xfrm>
            <a:off x="1339850" y="2095500"/>
            <a:ext cx="635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1149350" y="2628900"/>
            <a:ext cx="1778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1149350" y="27432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1143000" y="2628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6" name="Oval 20"/>
          <p:cNvSpPr>
            <a:spLocks noChangeArrowheads="1"/>
          </p:cNvSpPr>
          <p:nvPr/>
        </p:nvSpPr>
        <p:spPr bwMode="auto">
          <a:xfrm>
            <a:off x="1339850" y="2730500"/>
            <a:ext cx="635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1149350" y="3263900"/>
            <a:ext cx="1778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V="1">
            <a:off x="1149350" y="3378200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1143000" y="3263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0" name="Oval 24"/>
          <p:cNvSpPr>
            <a:spLocks noChangeArrowheads="1"/>
          </p:cNvSpPr>
          <p:nvPr/>
        </p:nvSpPr>
        <p:spPr bwMode="auto">
          <a:xfrm>
            <a:off x="1339850" y="3365500"/>
            <a:ext cx="63500" cy="508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117850" y="1771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117850" y="2076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3111500" y="1778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4" name="Arc 28"/>
          <p:cNvSpPr>
            <a:spLocks/>
          </p:cNvSpPr>
          <p:nvPr/>
        </p:nvSpPr>
        <p:spPr bwMode="auto">
          <a:xfrm>
            <a:off x="3435350" y="17859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5" name="Arc 29"/>
          <p:cNvSpPr>
            <a:spLocks/>
          </p:cNvSpPr>
          <p:nvPr/>
        </p:nvSpPr>
        <p:spPr bwMode="auto">
          <a:xfrm>
            <a:off x="3435350" y="17795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6" name="Arc 30"/>
          <p:cNvSpPr>
            <a:spLocks/>
          </p:cNvSpPr>
          <p:nvPr/>
        </p:nvSpPr>
        <p:spPr bwMode="auto">
          <a:xfrm>
            <a:off x="3435350" y="19240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7" name="Arc 31"/>
          <p:cNvSpPr>
            <a:spLocks/>
          </p:cNvSpPr>
          <p:nvPr/>
        </p:nvSpPr>
        <p:spPr bwMode="auto">
          <a:xfrm>
            <a:off x="3435350" y="19240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>
            <a:off x="3117850" y="2152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3117850" y="2457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111500" y="2159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1" name="Arc 35"/>
          <p:cNvSpPr>
            <a:spLocks/>
          </p:cNvSpPr>
          <p:nvPr/>
        </p:nvSpPr>
        <p:spPr bwMode="auto">
          <a:xfrm>
            <a:off x="3435350" y="21669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2" name="Arc 36"/>
          <p:cNvSpPr>
            <a:spLocks/>
          </p:cNvSpPr>
          <p:nvPr/>
        </p:nvSpPr>
        <p:spPr bwMode="auto">
          <a:xfrm>
            <a:off x="3435350" y="21605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3" name="Arc 37"/>
          <p:cNvSpPr>
            <a:spLocks/>
          </p:cNvSpPr>
          <p:nvPr/>
        </p:nvSpPr>
        <p:spPr bwMode="auto">
          <a:xfrm>
            <a:off x="3435350" y="23050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4" name="Arc 38"/>
          <p:cNvSpPr>
            <a:spLocks/>
          </p:cNvSpPr>
          <p:nvPr/>
        </p:nvSpPr>
        <p:spPr bwMode="auto">
          <a:xfrm>
            <a:off x="3435350" y="23050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3117850" y="2533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3117850" y="2838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>
            <a:off x="3111500" y="2540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8" name="Arc 42"/>
          <p:cNvSpPr>
            <a:spLocks/>
          </p:cNvSpPr>
          <p:nvPr/>
        </p:nvSpPr>
        <p:spPr bwMode="auto">
          <a:xfrm>
            <a:off x="3435350" y="25479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79" name="Arc 43"/>
          <p:cNvSpPr>
            <a:spLocks/>
          </p:cNvSpPr>
          <p:nvPr/>
        </p:nvSpPr>
        <p:spPr bwMode="auto">
          <a:xfrm>
            <a:off x="3435350" y="25415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0" name="Arc 44"/>
          <p:cNvSpPr>
            <a:spLocks/>
          </p:cNvSpPr>
          <p:nvPr/>
        </p:nvSpPr>
        <p:spPr bwMode="auto">
          <a:xfrm>
            <a:off x="3435350" y="26860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1" name="Arc 45"/>
          <p:cNvSpPr>
            <a:spLocks/>
          </p:cNvSpPr>
          <p:nvPr/>
        </p:nvSpPr>
        <p:spPr bwMode="auto">
          <a:xfrm>
            <a:off x="3435350" y="26860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>
            <a:off x="3117850" y="2914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3117850" y="3219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4" name="Line 48"/>
          <p:cNvSpPr>
            <a:spLocks noChangeShapeType="1"/>
          </p:cNvSpPr>
          <p:nvPr/>
        </p:nvSpPr>
        <p:spPr bwMode="auto">
          <a:xfrm>
            <a:off x="3111500" y="2921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5" name="Arc 49"/>
          <p:cNvSpPr>
            <a:spLocks/>
          </p:cNvSpPr>
          <p:nvPr/>
        </p:nvSpPr>
        <p:spPr bwMode="auto">
          <a:xfrm>
            <a:off x="3435350" y="29289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6" name="Arc 50"/>
          <p:cNvSpPr>
            <a:spLocks/>
          </p:cNvSpPr>
          <p:nvPr/>
        </p:nvSpPr>
        <p:spPr bwMode="auto">
          <a:xfrm>
            <a:off x="3435350" y="29225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7" name="Arc 51"/>
          <p:cNvSpPr>
            <a:spLocks/>
          </p:cNvSpPr>
          <p:nvPr/>
        </p:nvSpPr>
        <p:spPr bwMode="auto">
          <a:xfrm>
            <a:off x="3435350" y="30670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8" name="Arc 52"/>
          <p:cNvSpPr>
            <a:spLocks/>
          </p:cNvSpPr>
          <p:nvPr/>
        </p:nvSpPr>
        <p:spPr bwMode="auto">
          <a:xfrm>
            <a:off x="3435350" y="30670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89" name="Line 53"/>
          <p:cNvSpPr>
            <a:spLocks noChangeShapeType="1"/>
          </p:cNvSpPr>
          <p:nvPr/>
        </p:nvSpPr>
        <p:spPr bwMode="auto">
          <a:xfrm>
            <a:off x="3117850" y="3295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0" name="Line 54"/>
          <p:cNvSpPr>
            <a:spLocks noChangeShapeType="1"/>
          </p:cNvSpPr>
          <p:nvPr/>
        </p:nvSpPr>
        <p:spPr bwMode="auto">
          <a:xfrm>
            <a:off x="3117850" y="36004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3111500" y="33020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2" name="Arc 56"/>
          <p:cNvSpPr>
            <a:spLocks/>
          </p:cNvSpPr>
          <p:nvPr/>
        </p:nvSpPr>
        <p:spPr bwMode="auto">
          <a:xfrm>
            <a:off x="3435350" y="33099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3" name="Arc 57"/>
          <p:cNvSpPr>
            <a:spLocks/>
          </p:cNvSpPr>
          <p:nvPr/>
        </p:nvSpPr>
        <p:spPr bwMode="auto">
          <a:xfrm>
            <a:off x="3435350" y="33035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4" name="Arc 58"/>
          <p:cNvSpPr>
            <a:spLocks/>
          </p:cNvSpPr>
          <p:nvPr/>
        </p:nvSpPr>
        <p:spPr bwMode="auto">
          <a:xfrm>
            <a:off x="3435350" y="34480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5" name="Arc 59"/>
          <p:cNvSpPr>
            <a:spLocks/>
          </p:cNvSpPr>
          <p:nvPr/>
        </p:nvSpPr>
        <p:spPr bwMode="auto">
          <a:xfrm>
            <a:off x="3435350" y="34480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6" name="Arc 60"/>
          <p:cNvSpPr>
            <a:spLocks/>
          </p:cNvSpPr>
          <p:nvPr/>
        </p:nvSpPr>
        <p:spPr bwMode="auto">
          <a:xfrm>
            <a:off x="4038600" y="2686050"/>
            <a:ext cx="4699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7" name="Arc 61"/>
          <p:cNvSpPr>
            <a:spLocks/>
          </p:cNvSpPr>
          <p:nvPr/>
        </p:nvSpPr>
        <p:spPr bwMode="auto">
          <a:xfrm>
            <a:off x="4038600" y="2686050"/>
            <a:ext cx="4762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8" name="Arc 62"/>
          <p:cNvSpPr>
            <a:spLocks/>
          </p:cNvSpPr>
          <p:nvPr/>
        </p:nvSpPr>
        <p:spPr bwMode="auto">
          <a:xfrm>
            <a:off x="4038600" y="2560638"/>
            <a:ext cx="469900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99" name="Arc 63"/>
          <p:cNvSpPr>
            <a:spLocks/>
          </p:cNvSpPr>
          <p:nvPr/>
        </p:nvSpPr>
        <p:spPr bwMode="auto">
          <a:xfrm>
            <a:off x="4038600" y="2554288"/>
            <a:ext cx="47625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0" name="Arc 64"/>
          <p:cNvSpPr>
            <a:spLocks/>
          </p:cNvSpPr>
          <p:nvPr/>
        </p:nvSpPr>
        <p:spPr bwMode="auto">
          <a:xfrm>
            <a:off x="4038600" y="2560638"/>
            <a:ext cx="63500" cy="127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1" name="Arc 65"/>
          <p:cNvSpPr>
            <a:spLocks/>
          </p:cNvSpPr>
          <p:nvPr/>
        </p:nvSpPr>
        <p:spPr bwMode="auto">
          <a:xfrm>
            <a:off x="4038600" y="2554288"/>
            <a:ext cx="698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2" name="Arc 66"/>
          <p:cNvSpPr>
            <a:spLocks/>
          </p:cNvSpPr>
          <p:nvPr/>
        </p:nvSpPr>
        <p:spPr bwMode="auto">
          <a:xfrm>
            <a:off x="4038600" y="2686050"/>
            <a:ext cx="635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3" name="Arc 67"/>
          <p:cNvSpPr>
            <a:spLocks/>
          </p:cNvSpPr>
          <p:nvPr/>
        </p:nvSpPr>
        <p:spPr bwMode="auto">
          <a:xfrm>
            <a:off x="4038600" y="2686050"/>
            <a:ext cx="69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4" name="Line 68"/>
          <p:cNvSpPr>
            <a:spLocks noChangeShapeType="1"/>
          </p:cNvSpPr>
          <p:nvPr/>
        </p:nvSpPr>
        <p:spPr bwMode="auto">
          <a:xfrm>
            <a:off x="4038600" y="2374900"/>
            <a:ext cx="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5" name="Line 69"/>
          <p:cNvSpPr>
            <a:spLocks noChangeShapeType="1"/>
          </p:cNvSpPr>
          <p:nvPr/>
        </p:nvSpPr>
        <p:spPr bwMode="auto">
          <a:xfrm flipV="1">
            <a:off x="4038600" y="2819400"/>
            <a:ext cx="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>
            <a:off x="4044950" y="2686050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7" name="Line 71"/>
          <p:cNvSpPr>
            <a:spLocks noChangeShapeType="1"/>
          </p:cNvSpPr>
          <p:nvPr/>
        </p:nvSpPr>
        <p:spPr bwMode="auto">
          <a:xfrm>
            <a:off x="3117850" y="38036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8" name="Line 72"/>
          <p:cNvSpPr>
            <a:spLocks noChangeShapeType="1"/>
          </p:cNvSpPr>
          <p:nvPr/>
        </p:nvSpPr>
        <p:spPr bwMode="auto">
          <a:xfrm>
            <a:off x="3117850" y="41211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09" name="Line 73"/>
          <p:cNvSpPr>
            <a:spLocks noChangeShapeType="1"/>
          </p:cNvSpPr>
          <p:nvPr/>
        </p:nvSpPr>
        <p:spPr bwMode="auto">
          <a:xfrm flipV="1">
            <a:off x="3111500" y="37973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0" name="Arc 74"/>
          <p:cNvSpPr>
            <a:spLocks/>
          </p:cNvSpPr>
          <p:nvPr/>
        </p:nvSpPr>
        <p:spPr bwMode="auto">
          <a:xfrm>
            <a:off x="3435350" y="3817938"/>
            <a:ext cx="14605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1" name="Arc 75"/>
          <p:cNvSpPr>
            <a:spLocks/>
          </p:cNvSpPr>
          <p:nvPr/>
        </p:nvSpPr>
        <p:spPr bwMode="auto">
          <a:xfrm>
            <a:off x="3435350" y="3811588"/>
            <a:ext cx="152400" cy="1651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2" name="Arc 76"/>
          <p:cNvSpPr>
            <a:spLocks/>
          </p:cNvSpPr>
          <p:nvPr/>
        </p:nvSpPr>
        <p:spPr bwMode="auto">
          <a:xfrm>
            <a:off x="3435350" y="3962400"/>
            <a:ext cx="14605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3" name="Arc 77"/>
          <p:cNvSpPr>
            <a:spLocks/>
          </p:cNvSpPr>
          <p:nvPr/>
        </p:nvSpPr>
        <p:spPr bwMode="auto">
          <a:xfrm>
            <a:off x="3435350" y="3962400"/>
            <a:ext cx="15240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4" name="Arc 78"/>
          <p:cNvSpPr>
            <a:spLocks/>
          </p:cNvSpPr>
          <p:nvPr/>
        </p:nvSpPr>
        <p:spPr bwMode="auto">
          <a:xfrm>
            <a:off x="4013200" y="3887788"/>
            <a:ext cx="69850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5" name="Arc 79"/>
          <p:cNvSpPr>
            <a:spLocks/>
          </p:cNvSpPr>
          <p:nvPr/>
        </p:nvSpPr>
        <p:spPr bwMode="auto">
          <a:xfrm>
            <a:off x="4006850" y="3887788"/>
            <a:ext cx="4953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6" name="Arc 80"/>
          <p:cNvSpPr>
            <a:spLocks/>
          </p:cNvSpPr>
          <p:nvPr/>
        </p:nvSpPr>
        <p:spPr bwMode="auto">
          <a:xfrm>
            <a:off x="4038600" y="4025900"/>
            <a:ext cx="4635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7" name="Arc 81"/>
          <p:cNvSpPr>
            <a:spLocks/>
          </p:cNvSpPr>
          <p:nvPr/>
        </p:nvSpPr>
        <p:spPr bwMode="auto">
          <a:xfrm>
            <a:off x="4013200" y="4025900"/>
            <a:ext cx="698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8" name="Line 82"/>
          <p:cNvSpPr>
            <a:spLocks noChangeShapeType="1"/>
          </p:cNvSpPr>
          <p:nvPr/>
        </p:nvSpPr>
        <p:spPr bwMode="auto">
          <a:xfrm>
            <a:off x="4044950" y="3956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19" name="Line 83"/>
          <p:cNvSpPr>
            <a:spLocks noChangeShapeType="1"/>
          </p:cNvSpPr>
          <p:nvPr/>
        </p:nvSpPr>
        <p:spPr bwMode="auto">
          <a:xfrm>
            <a:off x="404495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0" name="Arc 84"/>
          <p:cNvSpPr>
            <a:spLocks/>
          </p:cNvSpPr>
          <p:nvPr/>
        </p:nvSpPr>
        <p:spPr bwMode="auto">
          <a:xfrm>
            <a:off x="3079750" y="4541838"/>
            <a:ext cx="488950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1" name="Arc 85"/>
          <p:cNvSpPr>
            <a:spLocks/>
          </p:cNvSpPr>
          <p:nvPr/>
        </p:nvSpPr>
        <p:spPr bwMode="auto">
          <a:xfrm>
            <a:off x="3079750" y="4535488"/>
            <a:ext cx="49530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2" name="Arc 86"/>
          <p:cNvSpPr>
            <a:spLocks/>
          </p:cNvSpPr>
          <p:nvPr/>
        </p:nvSpPr>
        <p:spPr bwMode="auto">
          <a:xfrm>
            <a:off x="3105150" y="4667250"/>
            <a:ext cx="46355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3" name="Arc 87"/>
          <p:cNvSpPr>
            <a:spLocks/>
          </p:cNvSpPr>
          <p:nvPr/>
        </p:nvSpPr>
        <p:spPr bwMode="auto">
          <a:xfrm>
            <a:off x="3105150" y="4667250"/>
            <a:ext cx="46990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4" name="Arc 88"/>
          <p:cNvSpPr>
            <a:spLocks/>
          </p:cNvSpPr>
          <p:nvPr/>
        </p:nvSpPr>
        <p:spPr bwMode="auto">
          <a:xfrm>
            <a:off x="3073400" y="4667250"/>
            <a:ext cx="635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5" name="Arc 89"/>
          <p:cNvSpPr>
            <a:spLocks/>
          </p:cNvSpPr>
          <p:nvPr/>
        </p:nvSpPr>
        <p:spPr bwMode="auto">
          <a:xfrm>
            <a:off x="3073400" y="4667250"/>
            <a:ext cx="69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6" name="Line 90"/>
          <p:cNvSpPr>
            <a:spLocks noChangeShapeType="1"/>
          </p:cNvSpPr>
          <p:nvPr/>
        </p:nvSpPr>
        <p:spPr bwMode="auto">
          <a:xfrm>
            <a:off x="3117850" y="466725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7" name="Arc 91"/>
          <p:cNvSpPr>
            <a:spLocks/>
          </p:cNvSpPr>
          <p:nvPr/>
        </p:nvSpPr>
        <p:spPr bwMode="auto">
          <a:xfrm>
            <a:off x="3073400" y="4541838"/>
            <a:ext cx="63500" cy="127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8" name="Arc 92"/>
          <p:cNvSpPr>
            <a:spLocks/>
          </p:cNvSpPr>
          <p:nvPr/>
        </p:nvSpPr>
        <p:spPr bwMode="auto">
          <a:xfrm>
            <a:off x="3073400" y="4535488"/>
            <a:ext cx="698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29" name="Arc 93"/>
          <p:cNvSpPr>
            <a:spLocks/>
          </p:cNvSpPr>
          <p:nvPr/>
        </p:nvSpPr>
        <p:spPr bwMode="auto">
          <a:xfrm>
            <a:off x="3079750" y="4922838"/>
            <a:ext cx="488950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0" name="Arc 94"/>
          <p:cNvSpPr>
            <a:spLocks/>
          </p:cNvSpPr>
          <p:nvPr/>
        </p:nvSpPr>
        <p:spPr bwMode="auto">
          <a:xfrm>
            <a:off x="3079750" y="4916488"/>
            <a:ext cx="49530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1" name="Arc 95"/>
          <p:cNvSpPr>
            <a:spLocks/>
          </p:cNvSpPr>
          <p:nvPr/>
        </p:nvSpPr>
        <p:spPr bwMode="auto">
          <a:xfrm>
            <a:off x="3105150" y="5048250"/>
            <a:ext cx="46355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2" name="Arc 96"/>
          <p:cNvSpPr>
            <a:spLocks/>
          </p:cNvSpPr>
          <p:nvPr/>
        </p:nvSpPr>
        <p:spPr bwMode="auto">
          <a:xfrm>
            <a:off x="3105150" y="5048250"/>
            <a:ext cx="46990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3" name="Arc 97"/>
          <p:cNvSpPr>
            <a:spLocks/>
          </p:cNvSpPr>
          <p:nvPr/>
        </p:nvSpPr>
        <p:spPr bwMode="auto">
          <a:xfrm>
            <a:off x="3073400" y="5048250"/>
            <a:ext cx="635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4" name="Arc 98"/>
          <p:cNvSpPr>
            <a:spLocks/>
          </p:cNvSpPr>
          <p:nvPr/>
        </p:nvSpPr>
        <p:spPr bwMode="auto">
          <a:xfrm>
            <a:off x="3073400" y="5048250"/>
            <a:ext cx="69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5" name="Line 99"/>
          <p:cNvSpPr>
            <a:spLocks noChangeShapeType="1"/>
          </p:cNvSpPr>
          <p:nvPr/>
        </p:nvSpPr>
        <p:spPr bwMode="auto">
          <a:xfrm>
            <a:off x="3117850" y="504825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6" name="Arc 100"/>
          <p:cNvSpPr>
            <a:spLocks/>
          </p:cNvSpPr>
          <p:nvPr/>
        </p:nvSpPr>
        <p:spPr bwMode="auto">
          <a:xfrm>
            <a:off x="3073400" y="4922838"/>
            <a:ext cx="63500" cy="127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7" name="Arc 101"/>
          <p:cNvSpPr>
            <a:spLocks/>
          </p:cNvSpPr>
          <p:nvPr/>
        </p:nvSpPr>
        <p:spPr bwMode="auto">
          <a:xfrm>
            <a:off x="3073400" y="4916488"/>
            <a:ext cx="698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8" name="Arc 102"/>
          <p:cNvSpPr>
            <a:spLocks/>
          </p:cNvSpPr>
          <p:nvPr/>
        </p:nvSpPr>
        <p:spPr bwMode="auto">
          <a:xfrm>
            <a:off x="3079750" y="5303838"/>
            <a:ext cx="488950" cy="139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39" name="Arc 103"/>
          <p:cNvSpPr>
            <a:spLocks/>
          </p:cNvSpPr>
          <p:nvPr/>
        </p:nvSpPr>
        <p:spPr bwMode="auto">
          <a:xfrm>
            <a:off x="3079750" y="5297488"/>
            <a:ext cx="49530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0" name="Arc 104"/>
          <p:cNvSpPr>
            <a:spLocks/>
          </p:cNvSpPr>
          <p:nvPr/>
        </p:nvSpPr>
        <p:spPr bwMode="auto">
          <a:xfrm>
            <a:off x="3105150" y="5429250"/>
            <a:ext cx="46355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1" name="Arc 105"/>
          <p:cNvSpPr>
            <a:spLocks/>
          </p:cNvSpPr>
          <p:nvPr/>
        </p:nvSpPr>
        <p:spPr bwMode="auto">
          <a:xfrm>
            <a:off x="3105150" y="5429250"/>
            <a:ext cx="46990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2" name="Arc 106"/>
          <p:cNvSpPr>
            <a:spLocks/>
          </p:cNvSpPr>
          <p:nvPr/>
        </p:nvSpPr>
        <p:spPr bwMode="auto">
          <a:xfrm>
            <a:off x="3073400" y="5429250"/>
            <a:ext cx="63500" cy="139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3" name="Arc 107"/>
          <p:cNvSpPr>
            <a:spLocks/>
          </p:cNvSpPr>
          <p:nvPr/>
        </p:nvSpPr>
        <p:spPr bwMode="auto">
          <a:xfrm>
            <a:off x="3073400" y="5429250"/>
            <a:ext cx="69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4" name="Line 108"/>
          <p:cNvSpPr>
            <a:spLocks noChangeShapeType="1"/>
          </p:cNvSpPr>
          <p:nvPr/>
        </p:nvSpPr>
        <p:spPr bwMode="auto">
          <a:xfrm>
            <a:off x="3117850" y="542925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5" name="Arc 109"/>
          <p:cNvSpPr>
            <a:spLocks/>
          </p:cNvSpPr>
          <p:nvPr/>
        </p:nvSpPr>
        <p:spPr bwMode="auto">
          <a:xfrm>
            <a:off x="3073400" y="5303838"/>
            <a:ext cx="63500" cy="127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6" name="Arc 110"/>
          <p:cNvSpPr>
            <a:spLocks/>
          </p:cNvSpPr>
          <p:nvPr/>
        </p:nvSpPr>
        <p:spPr bwMode="auto">
          <a:xfrm>
            <a:off x="3073400" y="5297488"/>
            <a:ext cx="698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7" name="Line 111"/>
          <p:cNvSpPr>
            <a:spLocks noChangeShapeType="1"/>
          </p:cNvSpPr>
          <p:nvPr/>
        </p:nvSpPr>
        <p:spPr bwMode="auto">
          <a:xfrm>
            <a:off x="4044950" y="48958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8" name="Line 112"/>
          <p:cNvSpPr>
            <a:spLocks noChangeShapeType="1"/>
          </p:cNvSpPr>
          <p:nvPr/>
        </p:nvSpPr>
        <p:spPr bwMode="auto">
          <a:xfrm>
            <a:off x="4044950" y="52006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49" name="Line 113"/>
          <p:cNvSpPr>
            <a:spLocks noChangeShapeType="1"/>
          </p:cNvSpPr>
          <p:nvPr/>
        </p:nvSpPr>
        <p:spPr bwMode="auto">
          <a:xfrm>
            <a:off x="4038600" y="490220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0" name="Arc 114"/>
          <p:cNvSpPr>
            <a:spLocks/>
          </p:cNvSpPr>
          <p:nvPr/>
        </p:nvSpPr>
        <p:spPr bwMode="auto">
          <a:xfrm>
            <a:off x="4349750" y="49101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1" name="Arc 115"/>
          <p:cNvSpPr>
            <a:spLocks/>
          </p:cNvSpPr>
          <p:nvPr/>
        </p:nvSpPr>
        <p:spPr bwMode="auto">
          <a:xfrm>
            <a:off x="4349750" y="49037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2" name="Arc 116"/>
          <p:cNvSpPr>
            <a:spLocks/>
          </p:cNvSpPr>
          <p:nvPr/>
        </p:nvSpPr>
        <p:spPr bwMode="auto">
          <a:xfrm>
            <a:off x="4349750" y="50482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3" name="Arc 117"/>
          <p:cNvSpPr>
            <a:spLocks/>
          </p:cNvSpPr>
          <p:nvPr/>
        </p:nvSpPr>
        <p:spPr bwMode="auto">
          <a:xfrm>
            <a:off x="4349750" y="50482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4" name="Arc 118"/>
          <p:cNvSpPr>
            <a:spLocks/>
          </p:cNvSpPr>
          <p:nvPr/>
        </p:nvSpPr>
        <p:spPr bwMode="auto">
          <a:xfrm>
            <a:off x="3086100" y="5805488"/>
            <a:ext cx="698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5" name="Arc 119"/>
          <p:cNvSpPr>
            <a:spLocks/>
          </p:cNvSpPr>
          <p:nvPr/>
        </p:nvSpPr>
        <p:spPr bwMode="auto">
          <a:xfrm>
            <a:off x="3092450" y="5805488"/>
            <a:ext cx="49530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6" name="Arc 120"/>
          <p:cNvSpPr>
            <a:spLocks/>
          </p:cNvSpPr>
          <p:nvPr/>
        </p:nvSpPr>
        <p:spPr bwMode="auto">
          <a:xfrm>
            <a:off x="3117850" y="5937250"/>
            <a:ext cx="46990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7" name="Arc 121"/>
          <p:cNvSpPr>
            <a:spLocks/>
          </p:cNvSpPr>
          <p:nvPr/>
        </p:nvSpPr>
        <p:spPr bwMode="auto">
          <a:xfrm>
            <a:off x="3086100" y="5937250"/>
            <a:ext cx="69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8" name="Line 122"/>
          <p:cNvSpPr>
            <a:spLocks noChangeShapeType="1"/>
          </p:cNvSpPr>
          <p:nvPr/>
        </p:nvSpPr>
        <p:spPr bwMode="auto">
          <a:xfrm>
            <a:off x="3117850" y="5873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59" name="Line 123"/>
          <p:cNvSpPr>
            <a:spLocks noChangeShapeType="1"/>
          </p:cNvSpPr>
          <p:nvPr/>
        </p:nvSpPr>
        <p:spPr bwMode="auto">
          <a:xfrm>
            <a:off x="3117850" y="6000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0" name="Arc 124"/>
          <p:cNvSpPr>
            <a:spLocks/>
          </p:cNvSpPr>
          <p:nvPr/>
        </p:nvSpPr>
        <p:spPr bwMode="auto">
          <a:xfrm>
            <a:off x="3086100" y="6186488"/>
            <a:ext cx="69850" cy="133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1" name="Arc 125"/>
          <p:cNvSpPr>
            <a:spLocks/>
          </p:cNvSpPr>
          <p:nvPr/>
        </p:nvSpPr>
        <p:spPr bwMode="auto">
          <a:xfrm>
            <a:off x="3092450" y="6186488"/>
            <a:ext cx="495300" cy="146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2" name="Arc 126"/>
          <p:cNvSpPr>
            <a:spLocks/>
          </p:cNvSpPr>
          <p:nvPr/>
        </p:nvSpPr>
        <p:spPr bwMode="auto">
          <a:xfrm>
            <a:off x="3117850" y="6318250"/>
            <a:ext cx="46990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3" name="Arc 127"/>
          <p:cNvSpPr>
            <a:spLocks/>
          </p:cNvSpPr>
          <p:nvPr/>
        </p:nvSpPr>
        <p:spPr bwMode="auto">
          <a:xfrm>
            <a:off x="3086100" y="6318250"/>
            <a:ext cx="69850" cy="146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4" name="Line 128"/>
          <p:cNvSpPr>
            <a:spLocks noChangeShapeType="1"/>
          </p:cNvSpPr>
          <p:nvPr/>
        </p:nvSpPr>
        <p:spPr bwMode="auto">
          <a:xfrm>
            <a:off x="3117850" y="6254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5" name="Line 129"/>
          <p:cNvSpPr>
            <a:spLocks noChangeShapeType="1"/>
          </p:cNvSpPr>
          <p:nvPr/>
        </p:nvSpPr>
        <p:spPr bwMode="auto">
          <a:xfrm>
            <a:off x="3117850" y="63817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6" name="Line 130"/>
          <p:cNvSpPr>
            <a:spLocks noChangeShapeType="1"/>
          </p:cNvSpPr>
          <p:nvPr/>
        </p:nvSpPr>
        <p:spPr bwMode="auto">
          <a:xfrm>
            <a:off x="4044950" y="59753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7" name="Line 131"/>
          <p:cNvSpPr>
            <a:spLocks noChangeShapeType="1"/>
          </p:cNvSpPr>
          <p:nvPr/>
        </p:nvSpPr>
        <p:spPr bwMode="auto">
          <a:xfrm>
            <a:off x="4044950" y="62801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8" name="Line 132"/>
          <p:cNvSpPr>
            <a:spLocks noChangeShapeType="1"/>
          </p:cNvSpPr>
          <p:nvPr/>
        </p:nvSpPr>
        <p:spPr bwMode="auto">
          <a:xfrm flipV="1">
            <a:off x="4038600" y="596900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69" name="Arc 133"/>
          <p:cNvSpPr>
            <a:spLocks/>
          </p:cNvSpPr>
          <p:nvPr/>
        </p:nvSpPr>
        <p:spPr bwMode="auto">
          <a:xfrm>
            <a:off x="4349750" y="5989638"/>
            <a:ext cx="14605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0" name="Arc 134"/>
          <p:cNvSpPr>
            <a:spLocks/>
          </p:cNvSpPr>
          <p:nvPr/>
        </p:nvSpPr>
        <p:spPr bwMode="auto">
          <a:xfrm>
            <a:off x="4349750" y="5983288"/>
            <a:ext cx="152400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1" name="Arc 135"/>
          <p:cNvSpPr>
            <a:spLocks/>
          </p:cNvSpPr>
          <p:nvPr/>
        </p:nvSpPr>
        <p:spPr bwMode="auto">
          <a:xfrm>
            <a:off x="4349750" y="6127750"/>
            <a:ext cx="146050" cy="152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2" name="Arc 136"/>
          <p:cNvSpPr>
            <a:spLocks/>
          </p:cNvSpPr>
          <p:nvPr/>
        </p:nvSpPr>
        <p:spPr bwMode="auto">
          <a:xfrm>
            <a:off x="4349750" y="6127750"/>
            <a:ext cx="152400" cy="158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3" name="Line 137"/>
          <p:cNvSpPr>
            <a:spLocks noChangeShapeType="1"/>
          </p:cNvSpPr>
          <p:nvPr/>
        </p:nvSpPr>
        <p:spPr bwMode="auto">
          <a:xfrm>
            <a:off x="1416050" y="211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4" name="Line 138"/>
          <p:cNvSpPr>
            <a:spLocks noChangeShapeType="1"/>
          </p:cNvSpPr>
          <p:nvPr/>
        </p:nvSpPr>
        <p:spPr bwMode="auto">
          <a:xfrm>
            <a:off x="2990850" y="1797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5" name="Line 139"/>
          <p:cNvSpPr>
            <a:spLocks noChangeShapeType="1"/>
          </p:cNvSpPr>
          <p:nvPr/>
        </p:nvSpPr>
        <p:spPr bwMode="auto">
          <a:xfrm>
            <a:off x="1663700" y="16764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6" name="Rectangle 140"/>
          <p:cNvSpPr>
            <a:spLocks noChangeArrowheads="1"/>
          </p:cNvSpPr>
          <p:nvPr/>
        </p:nvSpPr>
        <p:spPr bwMode="auto">
          <a:xfrm>
            <a:off x="1651000" y="1784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7" name="Line 141"/>
          <p:cNvSpPr>
            <a:spLocks noChangeShapeType="1"/>
          </p:cNvSpPr>
          <p:nvPr/>
        </p:nvSpPr>
        <p:spPr bwMode="auto">
          <a:xfrm>
            <a:off x="1663700" y="1803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8" name="Rectangle 142"/>
          <p:cNvSpPr>
            <a:spLocks noChangeArrowheads="1"/>
          </p:cNvSpPr>
          <p:nvPr/>
        </p:nvSpPr>
        <p:spPr bwMode="auto">
          <a:xfrm>
            <a:off x="1651000" y="2101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79" name="Line 143"/>
          <p:cNvSpPr>
            <a:spLocks noChangeShapeType="1"/>
          </p:cNvSpPr>
          <p:nvPr/>
        </p:nvSpPr>
        <p:spPr bwMode="auto">
          <a:xfrm>
            <a:off x="1663700" y="2120900"/>
            <a:ext cx="0" cy="438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0" name="Line 144"/>
          <p:cNvSpPr>
            <a:spLocks noChangeShapeType="1"/>
          </p:cNvSpPr>
          <p:nvPr/>
        </p:nvSpPr>
        <p:spPr bwMode="auto">
          <a:xfrm>
            <a:off x="1670050" y="1797050"/>
            <a:ext cx="130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1" name="Line 145"/>
          <p:cNvSpPr>
            <a:spLocks noChangeShapeType="1"/>
          </p:cNvSpPr>
          <p:nvPr/>
        </p:nvSpPr>
        <p:spPr bwMode="auto">
          <a:xfrm>
            <a:off x="1543050" y="211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2" name="Line 146"/>
          <p:cNvSpPr>
            <a:spLocks noChangeShapeType="1"/>
          </p:cNvSpPr>
          <p:nvPr/>
        </p:nvSpPr>
        <p:spPr bwMode="auto">
          <a:xfrm>
            <a:off x="3587750" y="192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3" name="Line 147"/>
          <p:cNvSpPr>
            <a:spLocks noChangeShapeType="1"/>
          </p:cNvSpPr>
          <p:nvPr/>
        </p:nvSpPr>
        <p:spPr bwMode="auto">
          <a:xfrm>
            <a:off x="3917950" y="2432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4" name="Line 148"/>
          <p:cNvSpPr>
            <a:spLocks noChangeShapeType="1"/>
          </p:cNvSpPr>
          <p:nvPr/>
        </p:nvSpPr>
        <p:spPr bwMode="auto">
          <a:xfrm>
            <a:off x="3835400" y="19304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5" name="Line 149"/>
          <p:cNvSpPr>
            <a:spLocks noChangeShapeType="1"/>
          </p:cNvSpPr>
          <p:nvPr/>
        </p:nvSpPr>
        <p:spPr bwMode="auto">
          <a:xfrm>
            <a:off x="3714750" y="192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6" name="Line 150"/>
          <p:cNvSpPr>
            <a:spLocks noChangeShapeType="1"/>
          </p:cNvSpPr>
          <p:nvPr/>
        </p:nvSpPr>
        <p:spPr bwMode="auto">
          <a:xfrm>
            <a:off x="3841750" y="24320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7" name="Line 151"/>
          <p:cNvSpPr>
            <a:spLocks noChangeShapeType="1"/>
          </p:cNvSpPr>
          <p:nvPr/>
        </p:nvSpPr>
        <p:spPr bwMode="auto">
          <a:xfrm>
            <a:off x="3587750" y="2305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8" name="Line 152"/>
          <p:cNvSpPr>
            <a:spLocks noChangeShapeType="1"/>
          </p:cNvSpPr>
          <p:nvPr/>
        </p:nvSpPr>
        <p:spPr bwMode="auto">
          <a:xfrm>
            <a:off x="3917950" y="2559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89" name="Line 153"/>
          <p:cNvSpPr>
            <a:spLocks noChangeShapeType="1"/>
          </p:cNvSpPr>
          <p:nvPr/>
        </p:nvSpPr>
        <p:spPr bwMode="auto">
          <a:xfrm>
            <a:off x="3714750" y="2559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0" name="Line 154"/>
          <p:cNvSpPr>
            <a:spLocks noChangeShapeType="1"/>
          </p:cNvSpPr>
          <p:nvPr/>
        </p:nvSpPr>
        <p:spPr bwMode="auto">
          <a:xfrm>
            <a:off x="3708400" y="23114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1" name="Line 155"/>
          <p:cNvSpPr>
            <a:spLocks noChangeShapeType="1"/>
          </p:cNvSpPr>
          <p:nvPr/>
        </p:nvSpPr>
        <p:spPr bwMode="auto">
          <a:xfrm>
            <a:off x="35877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2" name="Line 156"/>
          <p:cNvSpPr>
            <a:spLocks noChangeShapeType="1"/>
          </p:cNvSpPr>
          <p:nvPr/>
        </p:nvSpPr>
        <p:spPr bwMode="auto">
          <a:xfrm>
            <a:off x="39179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3" name="Line 157"/>
          <p:cNvSpPr>
            <a:spLocks noChangeShapeType="1"/>
          </p:cNvSpPr>
          <p:nvPr/>
        </p:nvSpPr>
        <p:spPr bwMode="auto">
          <a:xfrm>
            <a:off x="3714750" y="2686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4" name="Line 158"/>
          <p:cNvSpPr>
            <a:spLocks noChangeShapeType="1"/>
          </p:cNvSpPr>
          <p:nvPr/>
        </p:nvSpPr>
        <p:spPr bwMode="auto">
          <a:xfrm>
            <a:off x="3587750" y="3067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5" name="Line 159"/>
          <p:cNvSpPr>
            <a:spLocks noChangeShapeType="1"/>
          </p:cNvSpPr>
          <p:nvPr/>
        </p:nvSpPr>
        <p:spPr bwMode="auto">
          <a:xfrm>
            <a:off x="3917950" y="2813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6" name="Line 160"/>
          <p:cNvSpPr>
            <a:spLocks noChangeShapeType="1"/>
          </p:cNvSpPr>
          <p:nvPr/>
        </p:nvSpPr>
        <p:spPr bwMode="auto">
          <a:xfrm>
            <a:off x="3714750" y="2813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7" name="Line 161"/>
          <p:cNvSpPr>
            <a:spLocks noChangeShapeType="1"/>
          </p:cNvSpPr>
          <p:nvPr/>
        </p:nvSpPr>
        <p:spPr bwMode="auto">
          <a:xfrm>
            <a:off x="3708400" y="28194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8" name="Line 162"/>
          <p:cNvSpPr>
            <a:spLocks noChangeShapeType="1"/>
          </p:cNvSpPr>
          <p:nvPr/>
        </p:nvSpPr>
        <p:spPr bwMode="auto">
          <a:xfrm>
            <a:off x="3587750" y="344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699" name="Line 163"/>
          <p:cNvSpPr>
            <a:spLocks noChangeShapeType="1"/>
          </p:cNvSpPr>
          <p:nvPr/>
        </p:nvSpPr>
        <p:spPr bwMode="auto">
          <a:xfrm>
            <a:off x="3917950" y="2940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0" name="Line 164"/>
          <p:cNvSpPr>
            <a:spLocks noChangeShapeType="1"/>
          </p:cNvSpPr>
          <p:nvPr/>
        </p:nvSpPr>
        <p:spPr bwMode="auto">
          <a:xfrm>
            <a:off x="3841750" y="29400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1" name="Line 165"/>
          <p:cNvSpPr>
            <a:spLocks noChangeShapeType="1"/>
          </p:cNvSpPr>
          <p:nvPr/>
        </p:nvSpPr>
        <p:spPr bwMode="auto">
          <a:xfrm>
            <a:off x="3835400" y="29464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2" name="Line 166"/>
          <p:cNvSpPr>
            <a:spLocks noChangeShapeType="1"/>
          </p:cNvSpPr>
          <p:nvPr/>
        </p:nvSpPr>
        <p:spPr bwMode="auto">
          <a:xfrm>
            <a:off x="3714750" y="344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3" name="Line 167"/>
          <p:cNvSpPr>
            <a:spLocks noChangeShapeType="1"/>
          </p:cNvSpPr>
          <p:nvPr/>
        </p:nvSpPr>
        <p:spPr bwMode="auto">
          <a:xfrm>
            <a:off x="45021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4" name="Rectangle 168"/>
          <p:cNvSpPr>
            <a:spLocks noChangeArrowheads="1"/>
          </p:cNvSpPr>
          <p:nvPr/>
        </p:nvSpPr>
        <p:spPr bwMode="auto">
          <a:xfrm>
            <a:off x="4660900" y="2571750"/>
            <a:ext cx="431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F1</a:t>
            </a:r>
          </a:p>
        </p:txBody>
      </p:sp>
      <p:sp>
        <p:nvSpPr>
          <p:cNvPr id="65705" name="Line 169"/>
          <p:cNvSpPr>
            <a:spLocks noChangeShapeType="1"/>
          </p:cNvSpPr>
          <p:nvPr/>
        </p:nvSpPr>
        <p:spPr bwMode="auto">
          <a:xfrm>
            <a:off x="3587750" y="395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6" name="Line 170"/>
          <p:cNvSpPr>
            <a:spLocks noChangeShapeType="1"/>
          </p:cNvSpPr>
          <p:nvPr/>
        </p:nvSpPr>
        <p:spPr bwMode="auto">
          <a:xfrm>
            <a:off x="3917950" y="395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7" name="Line 171"/>
          <p:cNvSpPr>
            <a:spLocks noChangeShapeType="1"/>
          </p:cNvSpPr>
          <p:nvPr/>
        </p:nvSpPr>
        <p:spPr bwMode="auto">
          <a:xfrm>
            <a:off x="3714750" y="39560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8" name="Line 172"/>
          <p:cNvSpPr>
            <a:spLocks noChangeShapeType="1"/>
          </p:cNvSpPr>
          <p:nvPr/>
        </p:nvSpPr>
        <p:spPr bwMode="auto">
          <a:xfrm>
            <a:off x="4502150" y="401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09" name="Rectangle 173"/>
          <p:cNvSpPr>
            <a:spLocks noChangeArrowheads="1"/>
          </p:cNvSpPr>
          <p:nvPr/>
        </p:nvSpPr>
        <p:spPr bwMode="auto">
          <a:xfrm>
            <a:off x="4660900" y="3905250"/>
            <a:ext cx="406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F2</a:t>
            </a:r>
          </a:p>
        </p:txBody>
      </p:sp>
      <p:sp>
        <p:nvSpPr>
          <p:cNvPr id="65710" name="Line 174"/>
          <p:cNvSpPr>
            <a:spLocks noChangeShapeType="1"/>
          </p:cNvSpPr>
          <p:nvPr/>
        </p:nvSpPr>
        <p:spPr bwMode="auto">
          <a:xfrm>
            <a:off x="1416050" y="338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1" name="Line 175"/>
          <p:cNvSpPr>
            <a:spLocks noChangeShapeType="1"/>
          </p:cNvSpPr>
          <p:nvPr/>
        </p:nvSpPr>
        <p:spPr bwMode="auto">
          <a:xfrm>
            <a:off x="2990850" y="2432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2" name="Line 176"/>
          <p:cNvSpPr>
            <a:spLocks noChangeShapeType="1"/>
          </p:cNvSpPr>
          <p:nvPr/>
        </p:nvSpPr>
        <p:spPr bwMode="auto">
          <a:xfrm>
            <a:off x="2990850" y="319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3" name="Line 177"/>
          <p:cNvSpPr>
            <a:spLocks noChangeShapeType="1"/>
          </p:cNvSpPr>
          <p:nvPr/>
        </p:nvSpPr>
        <p:spPr bwMode="auto">
          <a:xfrm>
            <a:off x="2990850" y="517525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4" name="Line 178"/>
          <p:cNvSpPr>
            <a:spLocks noChangeShapeType="1"/>
          </p:cNvSpPr>
          <p:nvPr/>
        </p:nvSpPr>
        <p:spPr bwMode="auto">
          <a:xfrm>
            <a:off x="2463800" y="16764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5" name="Rectangle 179"/>
          <p:cNvSpPr>
            <a:spLocks noChangeArrowheads="1"/>
          </p:cNvSpPr>
          <p:nvPr/>
        </p:nvSpPr>
        <p:spPr bwMode="auto">
          <a:xfrm>
            <a:off x="2311400" y="2419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6" name="Line 180"/>
          <p:cNvSpPr>
            <a:spLocks noChangeShapeType="1"/>
          </p:cNvSpPr>
          <p:nvPr/>
        </p:nvSpPr>
        <p:spPr bwMode="auto">
          <a:xfrm>
            <a:off x="2463800" y="24384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7" name="Rectangle 181"/>
          <p:cNvSpPr>
            <a:spLocks noChangeArrowheads="1"/>
          </p:cNvSpPr>
          <p:nvPr/>
        </p:nvSpPr>
        <p:spPr bwMode="auto">
          <a:xfrm>
            <a:off x="2451100" y="3181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8" name="Line 182"/>
          <p:cNvSpPr>
            <a:spLocks noChangeShapeType="1"/>
          </p:cNvSpPr>
          <p:nvPr/>
        </p:nvSpPr>
        <p:spPr bwMode="auto">
          <a:xfrm>
            <a:off x="2463800" y="32004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19" name="Rectangle 183"/>
          <p:cNvSpPr>
            <a:spLocks noChangeArrowheads="1"/>
          </p:cNvSpPr>
          <p:nvPr/>
        </p:nvSpPr>
        <p:spPr bwMode="auto">
          <a:xfrm>
            <a:off x="2451100" y="3371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0" name="Line 184"/>
          <p:cNvSpPr>
            <a:spLocks noChangeShapeType="1"/>
          </p:cNvSpPr>
          <p:nvPr/>
        </p:nvSpPr>
        <p:spPr bwMode="auto">
          <a:xfrm>
            <a:off x="2463800" y="3390900"/>
            <a:ext cx="0" cy="177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1" name="Rectangle 185"/>
          <p:cNvSpPr>
            <a:spLocks noChangeArrowheads="1"/>
          </p:cNvSpPr>
          <p:nvPr/>
        </p:nvSpPr>
        <p:spPr bwMode="auto">
          <a:xfrm>
            <a:off x="2311400" y="5162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2" name="Line 186"/>
          <p:cNvSpPr>
            <a:spLocks noChangeShapeType="1"/>
          </p:cNvSpPr>
          <p:nvPr/>
        </p:nvSpPr>
        <p:spPr bwMode="auto">
          <a:xfrm>
            <a:off x="2463800" y="5181600"/>
            <a:ext cx="0" cy="132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3" name="Line 187"/>
          <p:cNvSpPr>
            <a:spLocks noChangeShapeType="1"/>
          </p:cNvSpPr>
          <p:nvPr/>
        </p:nvSpPr>
        <p:spPr bwMode="auto">
          <a:xfrm>
            <a:off x="1543050" y="3384550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4" name="Line 188"/>
          <p:cNvSpPr>
            <a:spLocks noChangeShapeType="1"/>
          </p:cNvSpPr>
          <p:nvPr/>
        </p:nvSpPr>
        <p:spPr bwMode="auto">
          <a:xfrm>
            <a:off x="2343150" y="2432050"/>
            <a:ext cx="63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5" name="Line 189"/>
          <p:cNvSpPr>
            <a:spLocks noChangeShapeType="1"/>
          </p:cNvSpPr>
          <p:nvPr/>
        </p:nvSpPr>
        <p:spPr bwMode="auto">
          <a:xfrm>
            <a:off x="2470150" y="319405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6" name="Line 190"/>
          <p:cNvSpPr>
            <a:spLocks noChangeShapeType="1"/>
          </p:cNvSpPr>
          <p:nvPr/>
        </p:nvSpPr>
        <p:spPr bwMode="auto">
          <a:xfrm>
            <a:off x="2330450" y="51752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7" name="Line 191"/>
          <p:cNvSpPr>
            <a:spLocks noChangeShapeType="1"/>
          </p:cNvSpPr>
          <p:nvPr/>
        </p:nvSpPr>
        <p:spPr bwMode="auto">
          <a:xfrm>
            <a:off x="1416050" y="274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8" name="Line 192"/>
          <p:cNvSpPr>
            <a:spLocks noChangeShapeType="1"/>
          </p:cNvSpPr>
          <p:nvPr/>
        </p:nvSpPr>
        <p:spPr bwMode="auto">
          <a:xfrm>
            <a:off x="2990850" y="2305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29" name="Line 193"/>
          <p:cNvSpPr>
            <a:spLocks noChangeShapeType="1"/>
          </p:cNvSpPr>
          <p:nvPr/>
        </p:nvSpPr>
        <p:spPr bwMode="auto">
          <a:xfrm>
            <a:off x="2990850" y="2686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0" name="Line 194"/>
          <p:cNvSpPr>
            <a:spLocks noChangeShapeType="1"/>
          </p:cNvSpPr>
          <p:nvPr/>
        </p:nvSpPr>
        <p:spPr bwMode="auto">
          <a:xfrm>
            <a:off x="2990850" y="5429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1" name="Line 195"/>
          <p:cNvSpPr>
            <a:spLocks noChangeShapeType="1"/>
          </p:cNvSpPr>
          <p:nvPr/>
        </p:nvSpPr>
        <p:spPr bwMode="auto">
          <a:xfrm>
            <a:off x="2057400" y="1676400"/>
            <a:ext cx="0" cy="622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2" name="Rectangle 196"/>
          <p:cNvSpPr>
            <a:spLocks noChangeArrowheads="1"/>
          </p:cNvSpPr>
          <p:nvPr/>
        </p:nvSpPr>
        <p:spPr bwMode="auto">
          <a:xfrm>
            <a:off x="1917700" y="2292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3" name="Line 197"/>
          <p:cNvSpPr>
            <a:spLocks noChangeShapeType="1"/>
          </p:cNvSpPr>
          <p:nvPr/>
        </p:nvSpPr>
        <p:spPr bwMode="auto">
          <a:xfrm>
            <a:off x="2057400" y="2311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4" name="Rectangle 198"/>
          <p:cNvSpPr>
            <a:spLocks noChangeArrowheads="1"/>
          </p:cNvSpPr>
          <p:nvPr/>
        </p:nvSpPr>
        <p:spPr bwMode="auto">
          <a:xfrm>
            <a:off x="2044700" y="2673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5" name="Line 199"/>
          <p:cNvSpPr>
            <a:spLocks noChangeShapeType="1"/>
          </p:cNvSpPr>
          <p:nvPr/>
        </p:nvSpPr>
        <p:spPr bwMode="auto">
          <a:xfrm>
            <a:off x="2057400" y="2692400"/>
            <a:ext cx="0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6" name="Rectangle 200"/>
          <p:cNvSpPr>
            <a:spLocks noChangeArrowheads="1"/>
          </p:cNvSpPr>
          <p:nvPr/>
        </p:nvSpPr>
        <p:spPr bwMode="auto">
          <a:xfrm>
            <a:off x="2044700" y="2736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7" name="Line 201"/>
          <p:cNvSpPr>
            <a:spLocks noChangeShapeType="1"/>
          </p:cNvSpPr>
          <p:nvPr/>
        </p:nvSpPr>
        <p:spPr bwMode="auto">
          <a:xfrm>
            <a:off x="2057400" y="2755900"/>
            <a:ext cx="0" cy="266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8" name="Rectangle 202"/>
          <p:cNvSpPr>
            <a:spLocks noChangeArrowheads="1"/>
          </p:cNvSpPr>
          <p:nvPr/>
        </p:nvSpPr>
        <p:spPr bwMode="auto">
          <a:xfrm>
            <a:off x="1917700" y="5416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39" name="Line 203"/>
          <p:cNvSpPr>
            <a:spLocks noChangeShapeType="1"/>
          </p:cNvSpPr>
          <p:nvPr/>
        </p:nvSpPr>
        <p:spPr bwMode="auto">
          <a:xfrm>
            <a:off x="2057400" y="5435600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0" name="Line 204"/>
          <p:cNvSpPr>
            <a:spLocks noChangeShapeType="1"/>
          </p:cNvSpPr>
          <p:nvPr/>
        </p:nvSpPr>
        <p:spPr bwMode="auto">
          <a:xfrm>
            <a:off x="1543050" y="274955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1" name="Line 205"/>
          <p:cNvSpPr>
            <a:spLocks noChangeShapeType="1"/>
          </p:cNvSpPr>
          <p:nvPr/>
        </p:nvSpPr>
        <p:spPr bwMode="auto">
          <a:xfrm>
            <a:off x="1949450" y="2305050"/>
            <a:ext cx="102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2" name="Line 206"/>
          <p:cNvSpPr>
            <a:spLocks noChangeShapeType="1"/>
          </p:cNvSpPr>
          <p:nvPr/>
        </p:nvSpPr>
        <p:spPr bwMode="auto">
          <a:xfrm>
            <a:off x="2063750" y="2686050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3" name="Line 207"/>
          <p:cNvSpPr>
            <a:spLocks noChangeShapeType="1"/>
          </p:cNvSpPr>
          <p:nvPr/>
        </p:nvSpPr>
        <p:spPr bwMode="auto">
          <a:xfrm>
            <a:off x="1949450" y="5429250"/>
            <a:ext cx="102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4" name="Line 208"/>
          <p:cNvSpPr>
            <a:spLocks noChangeShapeType="1"/>
          </p:cNvSpPr>
          <p:nvPr/>
        </p:nvSpPr>
        <p:spPr bwMode="auto">
          <a:xfrm>
            <a:off x="3587750" y="466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5" name="Line 209"/>
          <p:cNvSpPr>
            <a:spLocks noChangeShapeType="1"/>
          </p:cNvSpPr>
          <p:nvPr/>
        </p:nvSpPr>
        <p:spPr bwMode="auto">
          <a:xfrm>
            <a:off x="3917950" y="4921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6" name="Line 210"/>
          <p:cNvSpPr>
            <a:spLocks noChangeShapeType="1"/>
          </p:cNvSpPr>
          <p:nvPr/>
        </p:nvSpPr>
        <p:spPr bwMode="auto">
          <a:xfrm>
            <a:off x="3714750" y="4921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7" name="Line 211"/>
          <p:cNvSpPr>
            <a:spLocks noChangeShapeType="1"/>
          </p:cNvSpPr>
          <p:nvPr/>
        </p:nvSpPr>
        <p:spPr bwMode="auto">
          <a:xfrm>
            <a:off x="3708400" y="46736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8" name="Line 212"/>
          <p:cNvSpPr>
            <a:spLocks noChangeShapeType="1"/>
          </p:cNvSpPr>
          <p:nvPr/>
        </p:nvSpPr>
        <p:spPr bwMode="auto">
          <a:xfrm>
            <a:off x="35877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49" name="Line 213"/>
          <p:cNvSpPr>
            <a:spLocks noChangeShapeType="1"/>
          </p:cNvSpPr>
          <p:nvPr/>
        </p:nvSpPr>
        <p:spPr bwMode="auto">
          <a:xfrm>
            <a:off x="39179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0" name="Line 214"/>
          <p:cNvSpPr>
            <a:spLocks noChangeShapeType="1"/>
          </p:cNvSpPr>
          <p:nvPr/>
        </p:nvSpPr>
        <p:spPr bwMode="auto">
          <a:xfrm>
            <a:off x="3714750" y="5048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1" name="Line 215"/>
          <p:cNvSpPr>
            <a:spLocks noChangeShapeType="1"/>
          </p:cNvSpPr>
          <p:nvPr/>
        </p:nvSpPr>
        <p:spPr bwMode="auto">
          <a:xfrm>
            <a:off x="3587750" y="5429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2" name="Line 216"/>
          <p:cNvSpPr>
            <a:spLocks noChangeShapeType="1"/>
          </p:cNvSpPr>
          <p:nvPr/>
        </p:nvSpPr>
        <p:spPr bwMode="auto">
          <a:xfrm>
            <a:off x="3917950" y="5175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3" name="Line 217"/>
          <p:cNvSpPr>
            <a:spLocks noChangeShapeType="1"/>
          </p:cNvSpPr>
          <p:nvPr/>
        </p:nvSpPr>
        <p:spPr bwMode="auto">
          <a:xfrm>
            <a:off x="3714750" y="5175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4" name="Line 218"/>
          <p:cNvSpPr>
            <a:spLocks noChangeShapeType="1"/>
          </p:cNvSpPr>
          <p:nvPr/>
        </p:nvSpPr>
        <p:spPr bwMode="auto">
          <a:xfrm>
            <a:off x="3708400" y="51816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5" name="Line 219"/>
          <p:cNvSpPr>
            <a:spLocks noChangeShapeType="1"/>
          </p:cNvSpPr>
          <p:nvPr/>
        </p:nvSpPr>
        <p:spPr bwMode="auto">
          <a:xfrm>
            <a:off x="45021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6" name="Rectangle 220"/>
          <p:cNvSpPr>
            <a:spLocks noChangeArrowheads="1"/>
          </p:cNvSpPr>
          <p:nvPr/>
        </p:nvSpPr>
        <p:spPr bwMode="auto">
          <a:xfrm>
            <a:off x="4660900" y="4933950"/>
            <a:ext cx="393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F3</a:t>
            </a:r>
          </a:p>
        </p:txBody>
      </p:sp>
      <p:sp>
        <p:nvSpPr>
          <p:cNvPr id="65757" name="Line 221"/>
          <p:cNvSpPr>
            <a:spLocks noChangeShapeType="1"/>
          </p:cNvSpPr>
          <p:nvPr/>
        </p:nvSpPr>
        <p:spPr bwMode="auto">
          <a:xfrm>
            <a:off x="1022350" y="274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8" name="Line 222"/>
          <p:cNvSpPr>
            <a:spLocks noChangeShapeType="1"/>
          </p:cNvSpPr>
          <p:nvPr/>
        </p:nvSpPr>
        <p:spPr bwMode="auto">
          <a:xfrm>
            <a:off x="2990850" y="4019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59" name="Line 223"/>
          <p:cNvSpPr>
            <a:spLocks noChangeShapeType="1"/>
          </p:cNvSpPr>
          <p:nvPr/>
        </p:nvSpPr>
        <p:spPr bwMode="auto">
          <a:xfrm>
            <a:off x="2990850" y="1924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0" name="Line 224"/>
          <p:cNvSpPr>
            <a:spLocks noChangeShapeType="1"/>
          </p:cNvSpPr>
          <p:nvPr/>
        </p:nvSpPr>
        <p:spPr bwMode="auto">
          <a:xfrm>
            <a:off x="2990850" y="3067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1" name="Line 225"/>
          <p:cNvSpPr>
            <a:spLocks noChangeShapeType="1"/>
          </p:cNvSpPr>
          <p:nvPr/>
        </p:nvSpPr>
        <p:spPr bwMode="auto">
          <a:xfrm>
            <a:off x="2990850" y="344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2" name="Line 226"/>
          <p:cNvSpPr>
            <a:spLocks noChangeShapeType="1"/>
          </p:cNvSpPr>
          <p:nvPr/>
        </p:nvSpPr>
        <p:spPr bwMode="auto">
          <a:xfrm>
            <a:off x="2990850" y="466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3" name="Line 227"/>
          <p:cNvSpPr>
            <a:spLocks noChangeShapeType="1"/>
          </p:cNvSpPr>
          <p:nvPr/>
        </p:nvSpPr>
        <p:spPr bwMode="auto">
          <a:xfrm>
            <a:off x="2990850" y="504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4" name="Line 228"/>
          <p:cNvSpPr>
            <a:spLocks noChangeShapeType="1"/>
          </p:cNvSpPr>
          <p:nvPr/>
        </p:nvSpPr>
        <p:spPr bwMode="auto">
          <a:xfrm>
            <a:off x="2990850" y="6000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5" name="Line 229"/>
          <p:cNvSpPr>
            <a:spLocks noChangeShapeType="1"/>
          </p:cNvSpPr>
          <p:nvPr/>
        </p:nvSpPr>
        <p:spPr bwMode="auto">
          <a:xfrm>
            <a:off x="692150" y="24955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6" name="Rectangle 230"/>
          <p:cNvSpPr>
            <a:spLocks noChangeArrowheads="1"/>
          </p:cNvSpPr>
          <p:nvPr/>
        </p:nvSpPr>
        <p:spPr bwMode="auto">
          <a:xfrm>
            <a:off x="1003300" y="2482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7" name="Line 231"/>
          <p:cNvSpPr>
            <a:spLocks noChangeShapeType="1"/>
          </p:cNvSpPr>
          <p:nvPr/>
        </p:nvSpPr>
        <p:spPr bwMode="auto">
          <a:xfrm>
            <a:off x="1022350" y="249555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8" name="Rectangle 232"/>
          <p:cNvSpPr>
            <a:spLocks noChangeArrowheads="1"/>
          </p:cNvSpPr>
          <p:nvPr/>
        </p:nvSpPr>
        <p:spPr bwMode="auto">
          <a:xfrm>
            <a:off x="1917700" y="2482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69" name="Line 233"/>
          <p:cNvSpPr>
            <a:spLocks noChangeShapeType="1"/>
          </p:cNvSpPr>
          <p:nvPr/>
        </p:nvSpPr>
        <p:spPr bwMode="auto">
          <a:xfrm>
            <a:off x="1930400" y="16764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0" name="Rectangle 234"/>
          <p:cNvSpPr>
            <a:spLocks noChangeArrowheads="1"/>
          </p:cNvSpPr>
          <p:nvPr/>
        </p:nvSpPr>
        <p:spPr bwMode="auto">
          <a:xfrm>
            <a:off x="2044700" y="1911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1" name="Line 235"/>
          <p:cNvSpPr>
            <a:spLocks noChangeShapeType="1"/>
          </p:cNvSpPr>
          <p:nvPr/>
        </p:nvSpPr>
        <p:spPr bwMode="auto">
          <a:xfrm>
            <a:off x="1930400" y="1930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2" name="Line 236"/>
          <p:cNvSpPr>
            <a:spLocks noChangeShapeType="1"/>
          </p:cNvSpPr>
          <p:nvPr/>
        </p:nvSpPr>
        <p:spPr bwMode="auto">
          <a:xfrm>
            <a:off x="1930400" y="25019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3" name="Rectangle 237"/>
          <p:cNvSpPr>
            <a:spLocks noChangeArrowheads="1"/>
          </p:cNvSpPr>
          <p:nvPr/>
        </p:nvSpPr>
        <p:spPr bwMode="auto">
          <a:xfrm>
            <a:off x="1917700" y="3054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4" name="Line 238"/>
          <p:cNvSpPr>
            <a:spLocks noChangeShapeType="1"/>
          </p:cNvSpPr>
          <p:nvPr/>
        </p:nvSpPr>
        <p:spPr bwMode="auto">
          <a:xfrm>
            <a:off x="1930400" y="3073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5" name="Rectangle 239"/>
          <p:cNvSpPr>
            <a:spLocks noChangeArrowheads="1"/>
          </p:cNvSpPr>
          <p:nvPr/>
        </p:nvSpPr>
        <p:spPr bwMode="auto">
          <a:xfrm>
            <a:off x="1917700" y="3435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6" name="Line 240"/>
          <p:cNvSpPr>
            <a:spLocks noChangeShapeType="1"/>
          </p:cNvSpPr>
          <p:nvPr/>
        </p:nvSpPr>
        <p:spPr bwMode="auto">
          <a:xfrm>
            <a:off x="1930400" y="34544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7" name="Rectangle 241"/>
          <p:cNvSpPr>
            <a:spLocks noChangeArrowheads="1"/>
          </p:cNvSpPr>
          <p:nvPr/>
        </p:nvSpPr>
        <p:spPr bwMode="auto">
          <a:xfrm>
            <a:off x="1917700" y="4006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8" name="Line 242"/>
          <p:cNvSpPr>
            <a:spLocks noChangeShapeType="1"/>
          </p:cNvSpPr>
          <p:nvPr/>
        </p:nvSpPr>
        <p:spPr bwMode="auto">
          <a:xfrm>
            <a:off x="1930400" y="4025900"/>
            <a:ext cx="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79" name="Rectangle 243"/>
          <p:cNvSpPr>
            <a:spLocks noChangeArrowheads="1"/>
          </p:cNvSpPr>
          <p:nvPr/>
        </p:nvSpPr>
        <p:spPr bwMode="auto">
          <a:xfrm>
            <a:off x="1917700" y="4654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0" name="Line 244"/>
          <p:cNvSpPr>
            <a:spLocks noChangeShapeType="1"/>
          </p:cNvSpPr>
          <p:nvPr/>
        </p:nvSpPr>
        <p:spPr bwMode="auto">
          <a:xfrm>
            <a:off x="1930400" y="4673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1" name="Rectangle 245"/>
          <p:cNvSpPr>
            <a:spLocks noChangeArrowheads="1"/>
          </p:cNvSpPr>
          <p:nvPr/>
        </p:nvSpPr>
        <p:spPr bwMode="auto">
          <a:xfrm>
            <a:off x="2044700" y="5035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2" name="Line 246"/>
          <p:cNvSpPr>
            <a:spLocks noChangeShapeType="1"/>
          </p:cNvSpPr>
          <p:nvPr/>
        </p:nvSpPr>
        <p:spPr bwMode="auto">
          <a:xfrm>
            <a:off x="1930400" y="5054600"/>
            <a:ext cx="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3" name="Rectangle 247"/>
          <p:cNvSpPr>
            <a:spLocks noChangeArrowheads="1"/>
          </p:cNvSpPr>
          <p:nvPr/>
        </p:nvSpPr>
        <p:spPr bwMode="auto">
          <a:xfrm>
            <a:off x="2311400" y="59880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4" name="Line 248"/>
          <p:cNvSpPr>
            <a:spLocks noChangeShapeType="1"/>
          </p:cNvSpPr>
          <p:nvPr/>
        </p:nvSpPr>
        <p:spPr bwMode="auto">
          <a:xfrm>
            <a:off x="1930400" y="6007100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5" name="Line 249"/>
          <p:cNvSpPr>
            <a:spLocks noChangeShapeType="1"/>
          </p:cNvSpPr>
          <p:nvPr/>
        </p:nvSpPr>
        <p:spPr bwMode="auto">
          <a:xfrm>
            <a:off x="2076450" y="192405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6" name="Line 250"/>
          <p:cNvSpPr>
            <a:spLocks noChangeShapeType="1"/>
          </p:cNvSpPr>
          <p:nvPr/>
        </p:nvSpPr>
        <p:spPr bwMode="auto">
          <a:xfrm>
            <a:off x="1016000" y="2501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7" name="Line 251"/>
          <p:cNvSpPr>
            <a:spLocks noChangeShapeType="1"/>
          </p:cNvSpPr>
          <p:nvPr/>
        </p:nvSpPr>
        <p:spPr bwMode="auto">
          <a:xfrm>
            <a:off x="1936750" y="30670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8" name="Line 252"/>
          <p:cNvSpPr>
            <a:spLocks noChangeShapeType="1"/>
          </p:cNvSpPr>
          <p:nvPr/>
        </p:nvSpPr>
        <p:spPr bwMode="auto">
          <a:xfrm>
            <a:off x="1936750" y="34480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89" name="Line 253"/>
          <p:cNvSpPr>
            <a:spLocks noChangeShapeType="1"/>
          </p:cNvSpPr>
          <p:nvPr/>
        </p:nvSpPr>
        <p:spPr bwMode="auto">
          <a:xfrm>
            <a:off x="1936750" y="46672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0" name="Line 254"/>
          <p:cNvSpPr>
            <a:spLocks noChangeShapeType="1"/>
          </p:cNvSpPr>
          <p:nvPr/>
        </p:nvSpPr>
        <p:spPr bwMode="auto">
          <a:xfrm>
            <a:off x="2063750" y="5048250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1" name="Line 255"/>
          <p:cNvSpPr>
            <a:spLocks noChangeShapeType="1"/>
          </p:cNvSpPr>
          <p:nvPr/>
        </p:nvSpPr>
        <p:spPr bwMode="auto">
          <a:xfrm>
            <a:off x="2343150" y="6000750"/>
            <a:ext cx="63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2" name="Line 256"/>
          <p:cNvSpPr>
            <a:spLocks noChangeShapeType="1"/>
          </p:cNvSpPr>
          <p:nvPr/>
        </p:nvSpPr>
        <p:spPr bwMode="auto">
          <a:xfrm>
            <a:off x="1936750" y="40195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3" name="Rectangle 257"/>
          <p:cNvSpPr>
            <a:spLocks noChangeArrowheads="1"/>
          </p:cNvSpPr>
          <p:nvPr/>
        </p:nvSpPr>
        <p:spPr bwMode="auto">
          <a:xfrm>
            <a:off x="444500" y="2381250"/>
            <a:ext cx="254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B</a:t>
            </a:r>
          </a:p>
        </p:txBody>
      </p:sp>
      <p:sp>
        <p:nvSpPr>
          <p:cNvPr id="65794" name="Line 258"/>
          <p:cNvSpPr>
            <a:spLocks noChangeShapeType="1"/>
          </p:cNvSpPr>
          <p:nvPr/>
        </p:nvSpPr>
        <p:spPr bwMode="auto">
          <a:xfrm>
            <a:off x="1022350" y="211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5" name="Line 259"/>
          <p:cNvSpPr>
            <a:spLocks noChangeShapeType="1"/>
          </p:cNvSpPr>
          <p:nvPr/>
        </p:nvSpPr>
        <p:spPr bwMode="auto">
          <a:xfrm>
            <a:off x="3917950" y="4083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6" name="Line 260"/>
          <p:cNvSpPr>
            <a:spLocks noChangeShapeType="1"/>
          </p:cNvSpPr>
          <p:nvPr/>
        </p:nvSpPr>
        <p:spPr bwMode="auto">
          <a:xfrm>
            <a:off x="2990850" y="2178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7" name="Line 261"/>
          <p:cNvSpPr>
            <a:spLocks noChangeShapeType="1"/>
          </p:cNvSpPr>
          <p:nvPr/>
        </p:nvSpPr>
        <p:spPr bwMode="auto">
          <a:xfrm>
            <a:off x="2990850" y="2559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8" name="Line 262"/>
          <p:cNvSpPr>
            <a:spLocks noChangeShapeType="1"/>
          </p:cNvSpPr>
          <p:nvPr/>
        </p:nvSpPr>
        <p:spPr bwMode="auto">
          <a:xfrm>
            <a:off x="2990850" y="2940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799" name="Line 263"/>
          <p:cNvSpPr>
            <a:spLocks noChangeShapeType="1"/>
          </p:cNvSpPr>
          <p:nvPr/>
        </p:nvSpPr>
        <p:spPr bwMode="auto">
          <a:xfrm>
            <a:off x="2990850" y="3321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0" name="Line 264"/>
          <p:cNvSpPr>
            <a:spLocks noChangeShapeType="1"/>
          </p:cNvSpPr>
          <p:nvPr/>
        </p:nvSpPr>
        <p:spPr bwMode="auto">
          <a:xfrm>
            <a:off x="2990850" y="4540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1" name="Line 265"/>
          <p:cNvSpPr>
            <a:spLocks noChangeShapeType="1"/>
          </p:cNvSpPr>
          <p:nvPr/>
        </p:nvSpPr>
        <p:spPr bwMode="auto">
          <a:xfrm>
            <a:off x="2990850" y="4921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2" name="Line 266"/>
          <p:cNvSpPr>
            <a:spLocks noChangeShapeType="1"/>
          </p:cNvSpPr>
          <p:nvPr/>
        </p:nvSpPr>
        <p:spPr bwMode="auto">
          <a:xfrm>
            <a:off x="2990850" y="530225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3" name="Line 267"/>
          <p:cNvSpPr>
            <a:spLocks noChangeShapeType="1"/>
          </p:cNvSpPr>
          <p:nvPr/>
        </p:nvSpPr>
        <p:spPr bwMode="auto">
          <a:xfrm>
            <a:off x="2990850" y="5873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4" name="Line 268"/>
          <p:cNvSpPr>
            <a:spLocks noChangeShapeType="1"/>
          </p:cNvSpPr>
          <p:nvPr/>
        </p:nvSpPr>
        <p:spPr bwMode="auto">
          <a:xfrm>
            <a:off x="2990850" y="6254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5" name="Line 269"/>
          <p:cNvSpPr>
            <a:spLocks noChangeShapeType="1"/>
          </p:cNvSpPr>
          <p:nvPr/>
        </p:nvSpPr>
        <p:spPr bwMode="auto">
          <a:xfrm>
            <a:off x="692150" y="18605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6" name="Rectangle 270"/>
          <p:cNvSpPr>
            <a:spLocks noChangeArrowheads="1"/>
          </p:cNvSpPr>
          <p:nvPr/>
        </p:nvSpPr>
        <p:spPr bwMode="auto">
          <a:xfrm>
            <a:off x="1003300" y="1847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7" name="Line 271"/>
          <p:cNvSpPr>
            <a:spLocks noChangeShapeType="1"/>
          </p:cNvSpPr>
          <p:nvPr/>
        </p:nvSpPr>
        <p:spPr bwMode="auto">
          <a:xfrm>
            <a:off x="1022350" y="186055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8" name="Rectangle 272"/>
          <p:cNvSpPr>
            <a:spLocks noChangeArrowheads="1"/>
          </p:cNvSpPr>
          <p:nvPr/>
        </p:nvSpPr>
        <p:spPr bwMode="auto">
          <a:xfrm>
            <a:off x="1524000" y="1847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09" name="Line 273"/>
          <p:cNvSpPr>
            <a:spLocks noChangeShapeType="1"/>
          </p:cNvSpPr>
          <p:nvPr/>
        </p:nvSpPr>
        <p:spPr bwMode="auto">
          <a:xfrm>
            <a:off x="1536700" y="167640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0" name="Line 274"/>
          <p:cNvSpPr>
            <a:spLocks noChangeShapeType="1"/>
          </p:cNvSpPr>
          <p:nvPr/>
        </p:nvSpPr>
        <p:spPr bwMode="auto">
          <a:xfrm>
            <a:off x="1536700" y="18669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1" name="Rectangle 275"/>
          <p:cNvSpPr>
            <a:spLocks noChangeArrowheads="1"/>
          </p:cNvSpPr>
          <p:nvPr/>
        </p:nvSpPr>
        <p:spPr bwMode="auto">
          <a:xfrm>
            <a:off x="1651000" y="2165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2" name="Line 276"/>
          <p:cNvSpPr>
            <a:spLocks noChangeShapeType="1"/>
          </p:cNvSpPr>
          <p:nvPr/>
        </p:nvSpPr>
        <p:spPr bwMode="auto">
          <a:xfrm>
            <a:off x="1536700" y="2184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3" name="Rectangle 277"/>
          <p:cNvSpPr>
            <a:spLocks noChangeArrowheads="1"/>
          </p:cNvSpPr>
          <p:nvPr/>
        </p:nvSpPr>
        <p:spPr bwMode="auto">
          <a:xfrm>
            <a:off x="1524000" y="2546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4" name="Line 278"/>
          <p:cNvSpPr>
            <a:spLocks noChangeShapeType="1"/>
          </p:cNvSpPr>
          <p:nvPr/>
        </p:nvSpPr>
        <p:spPr bwMode="auto">
          <a:xfrm>
            <a:off x="1536700" y="2565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5" name="Rectangle 279"/>
          <p:cNvSpPr>
            <a:spLocks noChangeArrowheads="1"/>
          </p:cNvSpPr>
          <p:nvPr/>
        </p:nvSpPr>
        <p:spPr bwMode="auto">
          <a:xfrm>
            <a:off x="1524000" y="2927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6" name="Line 280"/>
          <p:cNvSpPr>
            <a:spLocks noChangeShapeType="1"/>
          </p:cNvSpPr>
          <p:nvPr/>
        </p:nvSpPr>
        <p:spPr bwMode="auto">
          <a:xfrm>
            <a:off x="1536700" y="2946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7" name="Rectangle 281"/>
          <p:cNvSpPr>
            <a:spLocks noChangeArrowheads="1"/>
          </p:cNvSpPr>
          <p:nvPr/>
        </p:nvSpPr>
        <p:spPr bwMode="auto">
          <a:xfrm>
            <a:off x="1524000" y="3308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8" name="Line 282"/>
          <p:cNvSpPr>
            <a:spLocks noChangeShapeType="1"/>
          </p:cNvSpPr>
          <p:nvPr/>
        </p:nvSpPr>
        <p:spPr bwMode="auto">
          <a:xfrm>
            <a:off x="1536700" y="3327400"/>
            <a:ext cx="0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19" name="Rectangle 283"/>
          <p:cNvSpPr>
            <a:spLocks noChangeArrowheads="1"/>
          </p:cNvSpPr>
          <p:nvPr/>
        </p:nvSpPr>
        <p:spPr bwMode="auto">
          <a:xfrm>
            <a:off x="2311400" y="42100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0" name="Line 284"/>
          <p:cNvSpPr>
            <a:spLocks noChangeShapeType="1"/>
          </p:cNvSpPr>
          <p:nvPr/>
        </p:nvSpPr>
        <p:spPr bwMode="auto">
          <a:xfrm>
            <a:off x="1536700" y="42291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1" name="Rectangle 285"/>
          <p:cNvSpPr>
            <a:spLocks noChangeArrowheads="1"/>
          </p:cNvSpPr>
          <p:nvPr/>
        </p:nvSpPr>
        <p:spPr bwMode="auto">
          <a:xfrm>
            <a:off x="1524000" y="4527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2" name="Line 286"/>
          <p:cNvSpPr>
            <a:spLocks noChangeShapeType="1"/>
          </p:cNvSpPr>
          <p:nvPr/>
        </p:nvSpPr>
        <p:spPr bwMode="auto">
          <a:xfrm>
            <a:off x="1536700" y="4546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3" name="Rectangle 287"/>
          <p:cNvSpPr>
            <a:spLocks noChangeArrowheads="1"/>
          </p:cNvSpPr>
          <p:nvPr/>
        </p:nvSpPr>
        <p:spPr bwMode="auto">
          <a:xfrm>
            <a:off x="1524000" y="4908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4" name="Line 288"/>
          <p:cNvSpPr>
            <a:spLocks noChangeShapeType="1"/>
          </p:cNvSpPr>
          <p:nvPr/>
        </p:nvSpPr>
        <p:spPr bwMode="auto">
          <a:xfrm>
            <a:off x="1536700" y="49276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5" name="Rectangle 289"/>
          <p:cNvSpPr>
            <a:spLocks noChangeArrowheads="1"/>
          </p:cNvSpPr>
          <p:nvPr/>
        </p:nvSpPr>
        <p:spPr bwMode="auto">
          <a:xfrm>
            <a:off x="1651000" y="5289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6" name="Line 290"/>
          <p:cNvSpPr>
            <a:spLocks noChangeShapeType="1"/>
          </p:cNvSpPr>
          <p:nvPr/>
        </p:nvSpPr>
        <p:spPr bwMode="auto">
          <a:xfrm>
            <a:off x="1536700" y="530860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7" name="Rectangle 291"/>
          <p:cNvSpPr>
            <a:spLocks noChangeArrowheads="1"/>
          </p:cNvSpPr>
          <p:nvPr/>
        </p:nvSpPr>
        <p:spPr bwMode="auto">
          <a:xfrm>
            <a:off x="1524000" y="58610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8" name="Line 292"/>
          <p:cNvSpPr>
            <a:spLocks noChangeShapeType="1"/>
          </p:cNvSpPr>
          <p:nvPr/>
        </p:nvSpPr>
        <p:spPr bwMode="auto">
          <a:xfrm>
            <a:off x="1536700" y="58801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29" name="Rectangle 293"/>
          <p:cNvSpPr>
            <a:spLocks noChangeArrowheads="1"/>
          </p:cNvSpPr>
          <p:nvPr/>
        </p:nvSpPr>
        <p:spPr bwMode="auto">
          <a:xfrm>
            <a:off x="1917700" y="62420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0" name="Line 294"/>
          <p:cNvSpPr>
            <a:spLocks noChangeShapeType="1"/>
          </p:cNvSpPr>
          <p:nvPr/>
        </p:nvSpPr>
        <p:spPr bwMode="auto">
          <a:xfrm>
            <a:off x="1536700" y="62611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1" name="Line 295"/>
          <p:cNvSpPr>
            <a:spLocks noChangeShapeType="1"/>
          </p:cNvSpPr>
          <p:nvPr/>
        </p:nvSpPr>
        <p:spPr bwMode="auto">
          <a:xfrm>
            <a:off x="1016000" y="1866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2" name="Line 296"/>
          <p:cNvSpPr>
            <a:spLocks noChangeShapeType="1"/>
          </p:cNvSpPr>
          <p:nvPr/>
        </p:nvSpPr>
        <p:spPr bwMode="auto">
          <a:xfrm>
            <a:off x="1670050" y="2178050"/>
            <a:ext cx="130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3" name="Line 297"/>
          <p:cNvSpPr>
            <a:spLocks noChangeShapeType="1"/>
          </p:cNvSpPr>
          <p:nvPr/>
        </p:nvSpPr>
        <p:spPr bwMode="auto">
          <a:xfrm>
            <a:off x="1543050" y="25590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4" name="Line 298"/>
          <p:cNvSpPr>
            <a:spLocks noChangeShapeType="1"/>
          </p:cNvSpPr>
          <p:nvPr/>
        </p:nvSpPr>
        <p:spPr bwMode="auto">
          <a:xfrm>
            <a:off x="1543050" y="29400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5" name="Line 299"/>
          <p:cNvSpPr>
            <a:spLocks noChangeShapeType="1"/>
          </p:cNvSpPr>
          <p:nvPr/>
        </p:nvSpPr>
        <p:spPr bwMode="auto">
          <a:xfrm>
            <a:off x="1543050" y="33210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6" name="Line 300"/>
          <p:cNvSpPr>
            <a:spLocks noChangeShapeType="1"/>
          </p:cNvSpPr>
          <p:nvPr/>
        </p:nvSpPr>
        <p:spPr bwMode="auto">
          <a:xfrm>
            <a:off x="1543050" y="45402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7" name="Line 301"/>
          <p:cNvSpPr>
            <a:spLocks noChangeShapeType="1"/>
          </p:cNvSpPr>
          <p:nvPr/>
        </p:nvSpPr>
        <p:spPr bwMode="auto">
          <a:xfrm>
            <a:off x="1543050" y="49212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8" name="Line 302"/>
          <p:cNvSpPr>
            <a:spLocks noChangeShapeType="1"/>
          </p:cNvSpPr>
          <p:nvPr/>
        </p:nvSpPr>
        <p:spPr bwMode="auto">
          <a:xfrm>
            <a:off x="1670050" y="5302250"/>
            <a:ext cx="130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39" name="Line 303"/>
          <p:cNvSpPr>
            <a:spLocks noChangeShapeType="1"/>
          </p:cNvSpPr>
          <p:nvPr/>
        </p:nvSpPr>
        <p:spPr bwMode="auto">
          <a:xfrm>
            <a:off x="1543050" y="58737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0" name="Line 304"/>
          <p:cNvSpPr>
            <a:spLocks noChangeShapeType="1"/>
          </p:cNvSpPr>
          <p:nvPr/>
        </p:nvSpPr>
        <p:spPr bwMode="auto">
          <a:xfrm>
            <a:off x="1936750" y="6254750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1" name="Line 305"/>
          <p:cNvSpPr>
            <a:spLocks noChangeShapeType="1"/>
          </p:cNvSpPr>
          <p:nvPr/>
        </p:nvSpPr>
        <p:spPr bwMode="auto">
          <a:xfrm>
            <a:off x="2330450" y="4222750"/>
            <a:ext cx="157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2" name="Line 306"/>
          <p:cNvSpPr>
            <a:spLocks noChangeShapeType="1"/>
          </p:cNvSpPr>
          <p:nvPr/>
        </p:nvSpPr>
        <p:spPr bwMode="auto">
          <a:xfrm>
            <a:off x="3911600" y="4089400"/>
            <a:ext cx="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3" name="Rectangle 307"/>
          <p:cNvSpPr>
            <a:spLocks noChangeArrowheads="1"/>
          </p:cNvSpPr>
          <p:nvPr/>
        </p:nvSpPr>
        <p:spPr bwMode="auto">
          <a:xfrm>
            <a:off x="444500" y="1746250"/>
            <a:ext cx="266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A</a:t>
            </a:r>
          </a:p>
        </p:txBody>
      </p:sp>
      <p:sp>
        <p:nvSpPr>
          <p:cNvPr id="65844" name="Line 308"/>
          <p:cNvSpPr>
            <a:spLocks noChangeShapeType="1"/>
          </p:cNvSpPr>
          <p:nvPr/>
        </p:nvSpPr>
        <p:spPr bwMode="auto">
          <a:xfrm>
            <a:off x="1022350" y="3384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5" name="Line 309"/>
          <p:cNvSpPr>
            <a:spLocks noChangeShapeType="1"/>
          </p:cNvSpPr>
          <p:nvPr/>
        </p:nvSpPr>
        <p:spPr bwMode="auto">
          <a:xfrm>
            <a:off x="2990850" y="38925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6" name="Line 310"/>
          <p:cNvSpPr>
            <a:spLocks noChangeShapeType="1"/>
          </p:cNvSpPr>
          <p:nvPr/>
        </p:nvSpPr>
        <p:spPr bwMode="auto">
          <a:xfrm>
            <a:off x="2990850" y="2051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7" name="Line 311"/>
          <p:cNvSpPr>
            <a:spLocks noChangeShapeType="1"/>
          </p:cNvSpPr>
          <p:nvPr/>
        </p:nvSpPr>
        <p:spPr bwMode="auto">
          <a:xfrm>
            <a:off x="2990850" y="2813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8" name="Line 312"/>
          <p:cNvSpPr>
            <a:spLocks noChangeShapeType="1"/>
          </p:cNvSpPr>
          <p:nvPr/>
        </p:nvSpPr>
        <p:spPr bwMode="auto">
          <a:xfrm>
            <a:off x="2990850" y="35750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49" name="Line 313"/>
          <p:cNvSpPr>
            <a:spLocks noChangeShapeType="1"/>
          </p:cNvSpPr>
          <p:nvPr/>
        </p:nvSpPr>
        <p:spPr bwMode="auto">
          <a:xfrm>
            <a:off x="2990850" y="4794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0" name="Line 314"/>
          <p:cNvSpPr>
            <a:spLocks noChangeShapeType="1"/>
          </p:cNvSpPr>
          <p:nvPr/>
        </p:nvSpPr>
        <p:spPr bwMode="auto">
          <a:xfrm>
            <a:off x="2990850" y="5556250"/>
            <a:ext cx="10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1" name="Line 315"/>
          <p:cNvSpPr>
            <a:spLocks noChangeShapeType="1"/>
          </p:cNvSpPr>
          <p:nvPr/>
        </p:nvSpPr>
        <p:spPr bwMode="auto">
          <a:xfrm>
            <a:off x="2990850" y="6381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2" name="Line 316"/>
          <p:cNvSpPr>
            <a:spLocks noChangeShapeType="1"/>
          </p:cNvSpPr>
          <p:nvPr/>
        </p:nvSpPr>
        <p:spPr bwMode="auto">
          <a:xfrm>
            <a:off x="2324100" y="167640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3" name="Rectangle 317"/>
          <p:cNvSpPr>
            <a:spLocks noChangeArrowheads="1"/>
          </p:cNvSpPr>
          <p:nvPr/>
        </p:nvSpPr>
        <p:spPr bwMode="auto">
          <a:xfrm>
            <a:off x="2311400" y="2038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4" name="Line 318"/>
          <p:cNvSpPr>
            <a:spLocks noChangeShapeType="1"/>
          </p:cNvSpPr>
          <p:nvPr/>
        </p:nvSpPr>
        <p:spPr bwMode="auto">
          <a:xfrm>
            <a:off x="2324100" y="20574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5" name="Rectangle 319"/>
          <p:cNvSpPr>
            <a:spLocks noChangeArrowheads="1"/>
          </p:cNvSpPr>
          <p:nvPr/>
        </p:nvSpPr>
        <p:spPr bwMode="auto">
          <a:xfrm>
            <a:off x="2311400" y="2800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6" name="Line 320"/>
          <p:cNvSpPr>
            <a:spLocks noChangeShapeType="1"/>
          </p:cNvSpPr>
          <p:nvPr/>
        </p:nvSpPr>
        <p:spPr bwMode="auto">
          <a:xfrm>
            <a:off x="2324100" y="2819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7" name="Rectangle 321"/>
          <p:cNvSpPr>
            <a:spLocks noChangeArrowheads="1"/>
          </p:cNvSpPr>
          <p:nvPr/>
        </p:nvSpPr>
        <p:spPr bwMode="auto">
          <a:xfrm>
            <a:off x="2311400" y="3117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8" name="Line 322"/>
          <p:cNvSpPr>
            <a:spLocks noChangeShapeType="1"/>
          </p:cNvSpPr>
          <p:nvPr/>
        </p:nvSpPr>
        <p:spPr bwMode="auto">
          <a:xfrm>
            <a:off x="2324100" y="3136900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59" name="Rectangle 323"/>
          <p:cNvSpPr>
            <a:spLocks noChangeArrowheads="1"/>
          </p:cNvSpPr>
          <p:nvPr/>
        </p:nvSpPr>
        <p:spPr bwMode="auto">
          <a:xfrm>
            <a:off x="2311400" y="35623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0" name="Line 324"/>
          <p:cNvSpPr>
            <a:spLocks noChangeShapeType="1"/>
          </p:cNvSpPr>
          <p:nvPr/>
        </p:nvSpPr>
        <p:spPr bwMode="auto">
          <a:xfrm>
            <a:off x="2324100" y="35814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1" name="Rectangle 325"/>
          <p:cNvSpPr>
            <a:spLocks noChangeArrowheads="1"/>
          </p:cNvSpPr>
          <p:nvPr/>
        </p:nvSpPr>
        <p:spPr bwMode="auto">
          <a:xfrm>
            <a:off x="1524000" y="3879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2" name="Line 326"/>
          <p:cNvSpPr>
            <a:spLocks noChangeShapeType="1"/>
          </p:cNvSpPr>
          <p:nvPr/>
        </p:nvSpPr>
        <p:spPr bwMode="auto">
          <a:xfrm>
            <a:off x="2324100" y="3898900"/>
            <a:ext cx="0" cy="88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3" name="Rectangle 327"/>
          <p:cNvSpPr>
            <a:spLocks noChangeArrowheads="1"/>
          </p:cNvSpPr>
          <p:nvPr/>
        </p:nvSpPr>
        <p:spPr bwMode="auto">
          <a:xfrm>
            <a:off x="2311400" y="4781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4" name="Line 328"/>
          <p:cNvSpPr>
            <a:spLocks noChangeShapeType="1"/>
          </p:cNvSpPr>
          <p:nvPr/>
        </p:nvSpPr>
        <p:spPr bwMode="auto">
          <a:xfrm>
            <a:off x="2324100" y="4800600"/>
            <a:ext cx="0" cy="749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5" name="Rectangle 329"/>
          <p:cNvSpPr>
            <a:spLocks noChangeArrowheads="1"/>
          </p:cNvSpPr>
          <p:nvPr/>
        </p:nvSpPr>
        <p:spPr bwMode="auto">
          <a:xfrm>
            <a:off x="2311400" y="55435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6" name="Line 330"/>
          <p:cNvSpPr>
            <a:spLocks noChangeShapeType="1"/>
          </p:cNvSpPr>
          <p:nvPr/>
        </p:nvSpPr>
        <p:spPr bwMode="auto">
          <a:xfrm>
            <a:off x="2324100" y="5562600"/>
            <a:ext cx="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7" name="Rectangle 331"/>
          <p:cNvSpPr>
            <a:spLocks noChangeArrowheads="1"/>
          </p:cNvSpPr>
          <p:nvPr/>
        </p:nvSpPr>
        <p:spPr bwMode="auto">
          <a:xfrm>
            <a:off x="2311400" y="63690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8" name="Line 332"/>
          <p:cNvSpPr>
            <a:spLocks noChangeShapeType="1"/>
          </p:cNvSpPr>
          <p:nvPr/>
        </p:nvSpPr>
        <p:spPr bwMode="auto">
          <a:xfrm>
            <a:off x="2324100" y="63881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69" name="Line 333"/>
          <p:cNvSpPr>
            <a:spLocks noChangeShapeType="1"/>
          </p:cNvSpPr>
          <p:nvPr/>
        </p:nvSpPr>
        <p:spPr bwMode="auto">
          <a:xfrm>
            <a:off x="2330450" y="20510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0" name="Line 334"/>
          <p:cNvSpPr>
            <a:spLocks noChangeShapeType="1"/>
          </p:cNvSpPr>
          <p:nvPr/>
        </p:nvSpPr>
        <p:spPr bwMode="auto">
          <a:xfrm>
            <a:off x="2330450" y="28130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1" name="Line 335"/>
          <p:cNvSpPr>
            <a:spLocks noChangeShapeType="1"/>
          </p:cNvSpPr>
          <p:nvPr/>
        </p:nvSpPr>
        <p:spPr bwMode="auto">
          <a:xfrm>
            <a:off x="692150" y="313055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2" name="Rectangle 336"/>
          <p:cNvSpPr>
            <a:spLocks noChangeArrowheads="1"/>
          </p:cNvSpPr>
          <p:nvPr/>
        </p:nvSpPr>
        <p:spPr bwMode="auto">
          <a:xfrm>
            <a:off x="1003300" y="3117850"/>
            <a:ext cx="38100" cy="381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3" name="Line 337"/>
          <p:cNvSpPr>
            <a:spLocks noChangeShapeType="1"/>
          </p:cNvSpPr>
          <p:nvPr/>
        </p:nvSpPr>
        <p:spPr bwMode="auto">
          <a:xfrm>
            <a:off x="1022350" y="3130550"/>
            <a:ext cx="129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4" name="Line 338"/>
          <p:cNvSpPr>
            <a:spLocks noChangeShapeType="1"/>
          </p:cNvSpPr>
          <p:nvPr/>
        </p:nvSpPr>
        <p:spPr bwMode="auto">
          <a:xfrm>
            <a:off x="1016000" y="3136900"/>
            <a:ext cx="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5" name="Line 339"/>
          <p:cNvSpPr>
            <a:spLocks noChangeShapeType="1"/>
          </p:cNvSpPr>
          <p:nvPr/>
        </p:nvSpPr>
        <p:spPr bwMode="auto">
          <a:xfrm>
            <a:off x="2330450" y="35750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6" name="Line 340"/>
          <p:cNvSpPr>
            <a:spLocks noChangeShapeType="1"/>
          </p:cNvSpPr>
          <p:nvPr/>
        </p:nvSpPr>
        <p:spPr bwMode="auto">
          <a:xfrm>
            <a:off x="2330450" y="47942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7" name="Line 341"/>
          <p:cNvSpPr>
            <a:spLocks noChangeShapeType="1"/>
          </p:cNvSpPr>
          <p:nvPr/>
        </p:nvSpPr>
        <p:spPr bwMode="auto">
          <a:xfrm>
            <a:off x="2330450" y="55562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8" name="Line 342"/>
          <p:cNvSpPr>
            <a:spLocks noChangeShapeType="1"/>
          </p:cNvSpPr>
          <p:nvPr/>
        </p:nvSpPr>
        <p:spPr bwMode="auto">
          <a:xfrm>
            <a:off x="2330450" y="638175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79" name="Line 343"/>
          <p:cNvSpPr>
            <a:spLocks noChangeShapeType="1"/>
          </p:cNvSpPr>
          <p:nvPr/>
        </p:nvSpPr>
        <p:spPr bwMode="auto">
          <a:xfrm>
            <a:off x="1543050" y="3892550"/>
            <a:ext cx="143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0" name="Rectangle 344"/>
          <p:cNvSpPr>
            <a:spLocks noChangeArrowheads="1"/>
          </p:cNvSpPr>
          <p:nvPr/>
        </p:nvSpPr>
        <p:spPr bwMode="auto">
          <a:xfrm>
            <a:off x="444500" y="3016250"/>
            <a:ext cx="254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C</a:t>
            </a:r>
          </a:p>
        </p:txBody>
      </p:sp>
      <p:sp>
        <p:nvSpPr>
          <p:cNvPr id="65881" name="Line 345"/>
          <p:cNvSpPr>
            <a:spLocks noChangeShapeType="1"/>
          </p:cNvSpPr>
          <p:nvPr/>
        </p:nvSpPr>
        <p:spPr bwMode="auto">
          <a:xfrm>
            <a:off x="3587750" y="5937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2" name="Line 346"/>
          <p:cNvSpPr>
            <a:spLocks noChangeShapeType="1"/>
          </p:cNvSpPr>
          <p:nvPr/>
        </p:nvSpPr>
        <p:spPr bwMode="auto">
          <a:xfrm>
            <a:off x="3917950" y="6064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3" name="Line 347"/>
          <p:cNvSpPr>
            <a:spLocks noChangeShapeType="1"/>
          </p:cNvSpPr>
          <p:nvPr/>
        </p:nvSpPr>
        <p:spPr bwMode="auto">
          <a:xfrm>
            <a:off x="3714750" y="6064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4" name="Line 348"/>
          <p:cNvSpPr>
            <a:spLocks noChangeShapeType="1"/>
          </p:cNvSpPr>
          <p:nvPr/>
        </p:nvSpPr>
        <p:spPr bwMode="auto">
          <a:xfrm>
            <a:off x="3708400" y="5943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5" name="Line 349"/>
          <p:cNvSpPr>
            <a:spLocks noChangeShapeType="1"/>
          </p:cNvSpPr>
          <p:nvPr/>
        </p:nvSpPr>
        <p:spPr bwMode="auto">
          <a:xfrm>
            <a:off x="3587750" y="6318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6" name="Line 350"/>
          <p:cNvSpPr>
            <a:spLocks noChangeShapeType="1"/>
          </p:cNvSpPr>
          <p:nvPr/>
        </p:nvSpPr>
        <p:spPr bwMode="auto">
          <a:xfrm>
            <a:off x="3917950" y="61912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7" name="Line 351"/>
          <p:cNvSpPr>
            <a:spLocks noChangeShapeType="1"/>
          </p:cNvSpPr>
          <p:nvPr/>
        </p:nvSpPr>
        <p:spPr bwMode="auto">
          <a:xfrm>
            <a:off x="3714750" y="619125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8" name="Line 352"/>
          <p:cNvSpPr>
            <a:spLocks noChangeShapeType="1"/>
          </p:cNvSpPr>
          <p:nvPr/>
        </p:nvSpPr>
        <p:spPr bwMode="auto">
          <a:xfrm>
            <a:off x="3708400" y="619760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89" name="Line 353"/>
          <p:cNvSpPr>
            <a:spLocks noChangeShapeType="1"/>
          </p:cNvSpPr>
          <p:nvPr/>
        </p:nvSpPr>
        <p:spPr bwMode="auto">
          <a:xfrm>
            <a:off x="4502150" y="612775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890" name="Rectangle 354"/>
          <p:cNvSpPr>
            <a:spLocks noChangeArrowheads="1"/>
          </p:cNvSpPr>
          <p:nvPr/>
        </p:nvSpPr>
        <p:spPr bwMode="auto">
          <a:xfrm>
            <a:off x="4660900" y="6013450"/>
            <a:ext cx="381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F4</a:t>
            </a:r>
          </a:p>
        </p:txBody>
      </p:sp>
      <p:sp>
        <p:nvSpPr>
          <p:cNvPr id="65891" name="Rectangle 3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Four alternative two-level implementations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of F = AB +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78B0-8159-4FC7-ACD2-1649B8774417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67593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80137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Waveforms for the four alternatives</a:t>
            </a:r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Waveforms are essentially identical</a:t>
            </a:r>
          </a:p>
          <a:p>
            <a:pPr lvl="1"/>
            <a:r>
              <a:rPr lang="en-US" altLang="ko-KR">
                <a:ea typeface="굴림" charset="-127"/>
              </a:rPr>
              <a:t>except for timing hazards (glitches)</a:t>
            </a:r>
          </a:p>
          <a:p>
            <a:pPr lvl="1"/>
            <a:r>
              <a:rPr lang="en-US" altLang="ko-KR">
                <a:ea typeface="굴림" charset="-127"/>
              </a:rPr>
              <a:t>delays almost identical (modeled as a delay per level, not type of gate or number of inputs to gate)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51D-9689-4B48-A87B-7D887526C72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Mapping between canonical forms</a:t>
            </a:r>
          </a:p>
        </p:txBody>
      </p:sp>
      <p:sp>
        <p:nvSpPr>
          <p:cNvPr id="6964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Minterm to maxterm conversion</a:t>
            </a:r>
          </a:p>
          <a:p>
            <a:pPr lvl="1"/>
            <a:r>
              <a:rPr lang="en-US" altLang="ko-KR">
                <a:ea typeface="굴림" charset="-127"/>
              </a:rPr>
              <a:t>use maxterms whose indices do not appear in minterm expansion</a:t>
            </a:r>
          </a:p>
          <a:p>
            <a:pPr lvl="1"/>
            <a:r>
              <a:rPr lang="en-US" altLang="ko-KR">
                <a:ea typeface="굴림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m(1,3,5,6,7) = </a:t>
            </a:r>
            <a:r>
              <a:rPr lang="en-US" altLang="ko-KR">
                <a:latin typeface="Symbol" pitchFamily="18" charset="2"/>
                <a:ea typeface="굴림" charset="-127"/>
              </a:rPr>
              <a:t></a:t>
            </a:r>
            <a:r>
              <a:rPr lang="en-US" altLang="ko-KR">
                <a:ea typeface="굴림" charset="-127"/>
              </a:rPr>
              <a:t>M(0,2,4)</a:t>
            </a:r>
          </a:p>
          <a:p>
            <a:r>
              <a:rPr lang="en-US" altLang="ko-KR">
                <a:ea typeface="굴림" charset="-127"/>
              </a:rPr>
              <a:t>Maxterm to minterm conversion</a:t>
            </a:r>
          </a:p>
          <a:p>
            <a:pPr lvl="1"/>
            <a:r>
              <a:rPr lang="en-US" altLang="ko-KR">
                <a:ea typeface="굴림" charset="-127"/>
              </a:rPr>
              <a:t>use minterms whose indices do not appear in maxterm expansion</a:t>
            </a:r>
          </a:p>
          <a:p>
            <a:pPr lvl="1"/>
            <a:r>
              <a:rPr lang="en-US" altLang="ko-KR">
                <a:ea typeface="굴림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</a:t>
            </a:r>
            <a:r>
              <a:rPr lang="en-US" altLang="ko-KR">
                <a:ea typeface="굴림" charset="-127"/>
              </a:rPr>
              <a:t>M(0,2,4)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m(1,3,5,6,7) </a:t>
            </a:r>
          </a:p>
          <a:p>
            <a:r>
              <a:rPr lang="en-US" altLang="ko-KR">
                <a:ea typeface="굴림" charset="-127"/>
              </a:rPr>
              <a:t>Minterm expansion of F to minterm expansion of F’</a:t>
            </a:r>
          </a:p>
          <a:p>
            <a:pPr lvl="1"/>
            <a:r>
              <a:rPr lang="en-US" altLang="ko-KR">
                <a:ea typeface="굴림" charset="-127"/>
              </a:rPr>
              <a:t>use minterms whose indices do not appear</a:t>
            </a:r>
          </a:p>
          <a:p>
            <a:pPr lvl="1"/>
            <a:r>
              <a:rPr lang="en-US" altLang="ko-KR">
                <a:ea typeface="굴림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m(1,3,5,6,7) 	F’(A,B,C)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m(0,2,4)</a:t>
            </a:r>
          </a:p>
          <a:p>
            <a:r>
              <a:rPr lang="en-US" altLang="ko-KR">
                <a:ea typeface="굴림" charset="-127"/>
              </a:rPr>
              <a:t>Maxterm expansion of F to maxterm expansion of F’</a:t>
            </a:r>
          </a:p>
          <a:p>
            <a:pPr lvl="1"/>
            <a:r>
              <a:rPr lang="en-US" altLang="ko-KR">
                <a:ea typeface="굴림" charset="-127"/>
              </a:rPr>
              <a:t>use maxterms whose indices do not appear</a:t>
            </a:r>
          </a:p>
          <a:p>
            <a:pPr lvl="1"/>
            <a:r>
              <a:rPr lang="en-US" altLang="ko-KR">
                <a:ea typeface="굴림" charset="-127"/>
              </a:rPr>
              <a:t>e.g., F(A,B,C)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</a:t>
            </a:r>
            <a:r>
              <a:rPr lang="en-US" altLang="ko-KR">
                <a:ea typeface="굴림" charset="-127"/>
              </a:rPr>
              <a:t>M(0,2,4) 	F’(A,B,C)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</a:t>
            </a:r>
            <a:r>
              <a:rPr lang="en-US" altLang="ko-KR">
                <a:ea typeface="굴림" charset="-127"/>
              </a:rPr>
              <a:t>M(1,3,5,6,7)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F4CC-8BD3-4DB3-9863-C7C63BAB47D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57238" y="2986088"/>
            <a:ext cx="363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2566988" y="2751138"/>
            <a:ext cx="0" cy="370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839788" y="2744788"/>
            <a:ext cx="350520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C	D	W	X 	Y	Z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0	0	0	0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1	0	0	1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0	0	0	1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1	0	1	0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0	0	1	0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1	0	1	1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0	0	1	1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1	1	0	0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	1	0	0	1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1	0	0	0	0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0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1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0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1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0	X	X	X	X</a:t>
            </a:r>
          </a:p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1	X	X	X	X</a:t>
            </a:r>
          </a:p>
        </p:txBody>
      </p:sp>
      <p:grpSp>
        <p:nvGrpSpPr>
          <p:cNvPr id="71719" name="Group 39"/>
          <p:cNvGrpSpPr>
            <a:grpSpLocks/>
          </p:cNvGrpSpPr>
          <p:nvPr/>
        </p:nvGrpSpPr>
        <p:grpSpPr bwMode="auto">
          <a:xfrm>
            <a:off x="2662238" y="2973388"/>
            <a:ext cx="4572000" cy="2209800"/>
            <a:chOff x="1488" y="1824"/>
            <a:chExt cx="2880" cy="1392"/>
          </a:xfrm>
        </p:grpSpPr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488" y="3072"/>
              <a:ext cx="96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3120" y="1968"/>
              <a:ext cx="124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off-set of W</a:t>
              </a:r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488" y="1824"/>
              <a:ext cx="96" cy="9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 flipH="1">
              <a:off x="1584" y="2064"/>
              <a:ext cx="144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 flipH="1">
              <a:off x="1584" y="2064"/>
              <a:ext cx="1440" cy="10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17" name="Group 37"/>
          <p:cNvGrpSpPr>
            <a:grpSpLocks/>
          </p:cNvGrpSpPr>
          <p:nvPr/>
        </p:nvGrpSpPr>
        <p:grpSpPr bwMode="auto">
          <a:xfrm>
            <a:off x="4262438" y="5151438"/>
            <a:ext cx="4565650" cy="1270000"/>
            <a:chOff x="2496" y="3196"/>
            <a:chExt cx="2876" cy="800"/>
          </a:xfrm>
        </p:grpSpPr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3364" y="3264"/>
              <a:ext cx="200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these inputs patterns should 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never be encountered in practice 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 </a:t>
              </a:r>
              <a:r>
                <a:rPr lang="en-US" altLang="ko-KR" sz="1600" b="1" u="sng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"don’t care"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 about associated 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output values, </a:t>
              </a: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can be exploited</a:t>
              </a:r>
              <a:b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in minimization</a:t>
              </a:r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 flipV="1">
              <a:off x="2496" y="3516"/>
              <a:ext cx="808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2496" y="3196"/>
              <a:ext cx="80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0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Incompleteley specified functions</a:t>
            </a:r>
          </a:p>
        </p:txBody>
      </p:sp>
      <p:sp>
        <p:nvSpPr>
          <p:cNvPr id="71709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Example: binary coded decimal increment by 1</a:t>
            </a:r>
          </a:p>
          <a:p>
            <a:pPr lvl="1"/>
            <a:r>
              <a:rPr lang="en-US" altLang="ko-KR">
                <a:ea typeface="굴림" charset="-127"/>
              </a:rPr>
              <a:t>BCD digits encode the decimal digits 0 – 9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in the bit patterns 0000 – 1001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  <p:grpSp>
        <p:nvGrpSpPr>
          <p:cNvPr id="71716" name="Group 36"/>
          <p:cNvGrpSpPr>
            <a:grpSpLocks/>
          </p:cNvGrpSpPr>
          <p:nvPr/>
        </p:nvGrpSpPr>
        <p:grpSpPr bwMode="auto">
          <a:xfrm>
            <a:off x="2662238" y="4125913"/>
            <a:ext cx="5133975" cy="2352675"/>
            <a:chOff x="1488" y="2550"/>
            <a:chExt cx="3234" cy="1482"/>
          </a:xfrm>
        </p:grpSpPr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488" y="3216"/>
              <a:ext cx="96" cy="8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 flipH="1">
              <a:off x="1584" y="2640"/>
              <a:ext cx="1440" cy="10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3072" y="2550"/>
              <a:ext cx="16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ts val="17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don’t care (DC) set of W</a:t>
              </a:r>
            </a:p>
            <a:p>
              <a:pPr eaLnBrk="0" hangingPunct="0">
                <a:lnSpc>
                  <a:spcPts val="1700"/>
                </a:lnSpc>
              </a:pPr>
              <a:endPara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2662238" y="3659188"/>
            <a:ext cx="3748087" cy="1295400"/>
            <a:chOff x="1488" y="2256"/>
            <a:chExt cx="2361" cy="816"/>
          </a:xfrm>
        </p:grpSpPr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488" y="2784"/>
              <a:ext cx="9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 flipH="1">
              <a:off x="1584" y="2352"/>
              <a:ext cx="144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3072" y="2256"/>
              <a:ext cx="77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ts val="17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on-set of W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97B-D51D-4CE8-B412-88828409259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374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Notation for incompletely specified functions</a:t>
            </a:r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Don’t cares and canonical forms</a:t>
            </a:r>
          </a:p>
          <a:p>
            <a:pPr lvl="1"/>
            <a:r>
              <a:rPr lang="en-US" altLang="ko-KR">
                <a:ea typeface="굴림" charset="-127"/>
              </a:rPr>
              <a:t>so far, only represented on-set</a:t>
            </a:r>
          </a:p>
          <a:p>
            <a:pPr lvl="1"/>
            <a:r>
              <a:rPr lang="en-US" altLang="ko-KR">
                <a:ea typeface="굴림" charset="-127"/>
              </a:rPr>
              <a:t>also represent don’t-care-set</a:t>
            </a:r>
          </a:p>
          <a:p>
            <a:pPr lvl="1"/>
            <a:r>
              <a:rPr lang="en-US" altLang="ko-KR">
                <a:ea typeface="굴림" charset="-127"/>
              </a:rPr>
              <a:t>need two of the three sets (on-set, off-set, dc-set)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Canonical representations of the BCD increment by 1 function: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Z = m0 + m2 + m4 + m6 + m8 + d10 + d11 + d12 + d13 + d14 + d15</a:t>
            </a:r>
          </a:p>
          <a:p>
            <a:pPr lvl="1"/>
            <a:r>
              <a:rPr lang="en-US" altLang="ko-KR">
                <a:ea typeface="굴림" charset="-127"/>
              </a:rPr>
              <a:t>Z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 [ m(0,2,4,6,8) + d(10,11,12,13,14,15) ]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Z = M1 • M3 • M5 • M7 • M9 • D10 • D11 • D12 • D13 • D14 • D15</a:t>
            </a:r>
          </a:p>
          <a:p>
            <a:pPr lvl="1"/>
            <a:r>
              <a:rPr lang="en-US" altLang="ko-KR">
                <a:ea typeface="굴림" charset="-127"/>
              </a:rPr>
              <a:t>Z = </a:t>
            </a:r>
            <a:r>
              <a:rPr lang="en-US" altLang="ko-KR">
                <a:latin typeface="Symbol" pitchFamily="18" charset="2"/>
                <a:ea typeface="굴림" charset="-127"/>
              </a:rPr>
              <a:t></a:t>
            </a:r>
            <a:r>
              <a:rPr lang="en-US" altLang="ko-KR">
                <a:ea typeface="굴림" charset="-127"/>
              </a:rPr>
              <a:t> [ M(1,3,5,7,9) • D(10,11,12,13,14,15) ]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94C8-04AC-4ACE-B240-A5D70FBC08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Cost of different logic functions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8050" cy="451485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Different functions are easier or harder to implement</a:t>
            </a:r>
          </a:p>
          <a:p>
            <a:pPr lvl="1"/>
            <a:r>
              <a:rPr lang="en-US" altLang="ko-KR" dirty="0">
                <a:ea typeface="굴림" charset="-127"/>
              </a:rPr>
              <a:t>each has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a cost </a:t>
            </a:r>
            <a:r>
              <a:rPr lang="en-US" altLang="ko-KR" dirty="0">
                <a:ea typeface="굴림" charset="-127"/>
              </a:rPr>
              <a:t>associated with the number of switches needed</a:t>
            </a:r>
          </a:p>
          <a:p>
            <a:pPr lvl="1"/>
            <a:r>
              <a:rPr lang="en-US" altLang="ko-KR" dirty="0">
                <a:ea typeface="굴림" charset="-127"/>
              </a:rPr>
              <a:t>0 (F0) and 1 (F15): require 0 switches, directly connect output to low/high</a:t>
            </a:r>
          </a:p>
          <a:p>
            <a:pPr lvl="1"/>
            <a:r>
              <a:rPr lang="en-US" altLang="ko-KR" dirty="0">
                <a:ea typeface="굴림" charset="-127"/>
              </a:rPr>
              <a:t>X (F3) and Y (F5): require 0 switches, output is one of inputs</a:t>
            </a:r>
          </a:p>
          <a:p>
            <a:pPr lvl="1"/>
            <a:r>
              <a:rPr lang="en-US" altLang="ko-KR" dirty="0">
                <a:ea typeface="굴림" charset="-127"/>
              </a:rPr>
              <a:t>X’ (F12) and Y’ (F10): require 2 switches for "inverter" or NOT-gate</a:t>
            </a:r>
          </a:p>
          <a:p>
            <a:pPr lvl="1"/>
            <a:r>
              <a:rPr lang="en-US" altLang="ko-KR" dirty="0">
                <a:ea typeface="굴림" charset="-127"/>
              </a:rPr>
              <a:t>X nor Y (F4) and X </a:t>
            </a:r>
            <a:r>
              <a:rPr lang="en-US" altLang="ko-KR" dirty="0" err="1">
                <a:ea typeface="굴림" charset="-127"/>
              </a:rPr>
              <a:t>nand</a:t>
            </a:r>
            <a:r>
              <a:rPr lang="en-US" altLang="ko-KR" dirty="0">
                <a:ea typeface="굴림" charset="-127"/>
              </a:rPr>
              <a:t> Y (F14): require 4 switches</a:t>
            </a:r>
          </a:p>
          <a:p>
            <a:pPr lvl="1"/>
            <a:r>
              <a:rPr lang="en-US" altLang="ko-KR" dirty="0">
                <a:ea typeface="굴림" charset="-127"/>
              </a:rPr>
              <a:t>X or Y (F7) and X and Y (F1): require 6 switches</a:t>
            </a:r>
          </a:p>
          <a:p>
            <a:pPr lvl="1"/>
            <a:r>
              <a:rPr lang="en-US" altLang="ko-KR" dirty="0">
                <a:ea typeface="굴림" charset="-127"/>
              </a:rPr>
              <a:t>X = Y (F9) and X </a:t>
            </a:r>
            <a:r>
              <a:rPr lang="en-US" altLang="ko-KR" dirty="0">
                <a:latin typeface="Symbol" pitchFamily="18" charset="2"/>
                <a:ea typeface="굴림" charset="-127"/>
                <a:sym typeface="Symbol" pitchFamily="18" charset="2"/>
              </a:rPr>
              <a:t></a:t>
            </a:r>
            <a:r>
              <a:rPr lang="en-US" altLang="ko-KR" dirty="0">
                <a:ea typeface="굴림" charset="-127"/>
              </a:rPr>
              <a:t> Y (F6): require 16 switches</a:t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thus, because NOT, NOR, and NAND are the cheapest they are the functions we implement the most in practice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014-A0A5-402D-9E17-AE524872820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5785" name="Rectangle 9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045450" cy="8493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Simplification of two-level combinational logic</a:t>
            </a:r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Finding a minimal sum of products or product of sums realization</a:t>
            </a:r>
          </a:p>
          <a:p>
            <a:pPr lvl="1"/>
            <a:r>
              <a:rPr lang="en-US" altLang="ko-KR" sz="1800">
                <a:ea typeface="굴림" charset="-127"/>
              </a:rPr>
              <a:t>exploit don’t care information in the process</a:t>
            </a:r>
          </a:p>
          <a:p>
            <a:r>
              <a:rPr lang="en-US" altLang="ko-KR" sz="2000">
                <a:ea typeface="굴림" charset="-127"/>
              </a:rPr>
              <a:t>Algebraic simplification</a:t>
            </a:r>
          </a:p>
          <a:p>
            <a:pPr lvl="1"/>
            <a:r>
              <a:rPr lang="en-US" altLang="ko-KR" sz="1800">
                <a:ea typeface="굴림" charset="-127"/>
              </a:rPr>
              <a:t>not an algorithmic/systematic procedure</a:t>
            </a:r>
          </a:p>
          <a:p>
            <a:pPr lvl="1"/>
            <a:r>
              <a:rPr lang="en-US" altLang="ko-KR" sz="1800">
                <a:ea typeface="굴림" charset="-127"/>
              </a:rPr>
              <a:t>how do you know when the minimum realization has been found?</a:t>
            </a:r>
          </a:p>
          <a:p>
            <a:r>
              <a:rPr lang="en-US" altLang="ko-KR" sz="2000">
                <a:ea typeface="굴림" charset="-127"/>
              </a:rPr>
              <a:t>Computer-aided design tools</a:t>
            </a:r>
          </a:p>
          <a:p>
            <a:pPr lvl="1"/>
            <a:r>
              <a:rPr lang="en-US" altLang="ko-KR" sz="1800">
                <a:ea typeface="굴림" charset="-127"/>
              </a:rPr>
              <a:t>precise solutions require very long computation times, especially for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functions with many inputs (&gt; 10)</a:t>
            </a:r>
          </a:p>
          <a:p>
            <a:pPr lvl="1"/>
            <a:r>
              <a:rPr lang="en-US" altLang="ko-KR" sz="1800">
                <a:ea typeface="굴림" charset="-127"/>
              </a:rPr>
              <a:t>heuristic methods employed – "educated guesses" to reduce amount of 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computation and yield good if not best solutions</a:t>
            </a:r>
          </a:p>
          <a:p>
            <a:r>
              <a:rPr lang="en-US" altLang="ko-KR" sz="2000">
                <a:ea typeface="굴림" charset="-127"/>
              </a:rPr>
              <a:t>Hand methods still relevant</a:t>
            </a:r>
          </a:p>
          <a:p>
            <a:pPr lvl="1"/>
            <a:r>
              <a:rPr lang="en-US" altLang="ko-KR" sz="1800">
                <a:ea typeface="굴림" charset="-127"/>
              </a:rPr>
              <a:t>to understand automatic tools and their strengths and weaknesses</a:t>
            </a:r>
          </a:p>
          <a:p>
            <a:pPr lvl="1"/>
            <a:r>
              <a:rPr lang="en-US" altLang="ko-KR" sz="1800">
                <a:ea typeface="굴림" charset="-127"/>
              </a:rPr>
              <a:t>ability to check results (on small examples)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995-8CAD-4D5D-BC62-2025168EACCE}" type="slidenum">
              <a:rPr lang="en-US" altLang="en-US"/>
              <a:pPr/>
              <a:t>41</a:t>
            </a:fld>
            <a:endParaRPr lang="en-US" altLang="en-US"/>
          </a:p>
        </p:txBody>
      </p:sp>
      <p:grpSp>
        <p:nvGrpSpPr>
          <p:cNvPr id="77853" name="Group 29"/>
          <p:cNvGrpSpPr>
            <a:grpSpLocks/>
          </p:cNvGrpSpPr>
          <p:nvPr/>
        </p:nvGrpSpPr>
        <p:grpSpPr bwMode="auto">
          <a:xfrm>
            <a:off x="1066800" y="4495800"/>
            <a:ext cx="1524000" cy="990600"/>
            <a:chOff x="672" y="2832"/>
            <a:chExt cx="960" cy="624"/>
          </a:xfrm>
        </p:grpSpPr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672" y="3264"/>
              <a:ext cx="960" cy="19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672" y="2832"/>
              <a:ext cx="960" cy="192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308100" y="4152900"/>
            <a:ext cx="13716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F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</a:t>
            </a: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1263650" y="4445000"/>
            <a:ext cx="133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133600" y="4171950"/>
            <a:ext cx="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7849" name="Group 25"/>
          <p:cNvGrpSpPr>
            <a:grpSpLocks/>
          </p:cNvGrpSpPr>
          <p:nvPr/>
        </p:nvGrpSpPr>
        <p:grpSpPr bwMode="auto">
          <a:xfrm>
            <a:off x="1676400" y="4318000"/>
            <a:ext cx="6464300" cy="1168400"/>
            <a:chOff x="1056" y="2720"/>
            <a:chExt cx="4072" cy="736"/>
          </a:xfrm>
        </p:grpSpPr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1248" y="2832"/>
              <a:ext cx="884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V="1">
              <a:off x="1248" y="2916"/>
              <a:ext cx="884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2160" y="2720"/>
              <a:ext cx="296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 has the same value in both on-set rows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 B remains</a:t>
              </a:r>
            </a:p>
          </p:txBody>
        </p:sp>
      </p:grpSp>
      <p:grpSp>
        <p:nvGrpSpPr>
          <p:cNvPr id="77850" name="Group 26"/>
          <p:cNvGrpSpPr>
            <a:grpSpLocks/>
          </p:cNvGrpSpPr>
          <p:nvPr/>
        </p:nvGrpSpPr>
        <p:grpSpPr bwMode="auto">
          <a:xfrm>
            <a:off x="1219200" y="4495800"/>
            <a:ext cx="6705600" cy="1803400"/>
            <a:chOff x="768" y="2832"/>
            <a:chExt cx="4224" cy="1136"/>
          </a:xfrm>
        </p:grpSpPr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768" y="2832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768" y="3264"/>
              <a:ext cx="192" cy="1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960" y="3024"/>
              <a:ext cx="1180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960" y="3456"/>
              <a:ext cx="1172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168" y="3552"/>
              <a:ext cx="282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has a different value in the two rows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– A is eliminated</a:t>
              </a:r>
            </a:p>
          </p:txBody>
        </p:sp>
      </p:grp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2743200" y="3657600"/>
            <a:ext cx="3416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 = A’B’+AB’ = (A’+A)B’ = B’</a:t>
            </a:r>
          </a:p>
        </p:txBody>
      </p:sp>
      <p:sp>
        <p:nvSpPr>
          <p:cNvPr id="7784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uniting theorem</a:t>
            </a:r>
          </a:p>
        </p:txBody>
      </p:sp>
      <p:sp>
        <p:nvSpPr>
          <p:cNvPr id="77848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Key tool to simplification: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A (B’ + B) = A</a:t>
            </a:r>
          </a:p>
          <a:p>
            <a:r>
              <a:rPr lang="en-US" altLang="ko-KR" dirty="0">
                <a:ea typeface="굴림" charset="-127"/>
              </a:rPr>
              <a:t>Essence of simplification of two-level logic</a:t>
            </a:r>
          </a:p>
          <a:p>
            <a:pPr lvl="1"/>
            <a:r>
              <a:rPr lang="en-US" altLang="ko-KR" dirty="0">
                <a:ea typeface="굴림" charset="-127"/>
              </a:rPr>
              <a:t>find two element subsets of the ON-set </a:t>
            </a:r>
            <a:r>
              <a:rPr lang="en-US" altLang="ko-KR" b="1" dirty="0">
                <a:solidFill>
                  <a:srgbClr val="0000FF"/>
                </a:solidFill>
                <a:ea typeface="굴림" charset="-127"/>
              </a:rPr>
              <a:t>where only one variable changes its value</a:t>
            </a:r>
            <a:r>
              <a:rPr lang="en-US" altLang="ko-KR" dirty="0">
                <a:ea typeface="굴림" charset="-127"/>
              </a:rPr>
              <a:t> – this single varying variable can be </a:t>
            </a:r>
            <a:r>
              <a:rPr lang="en-US" altLang="ko-KR" b="1" dirty="0">
                <a:solidFill>
                  <a:srgbClr val="0000FF"/>
                </a:solidFill>
                <a:ea typeface="굴림" charset="-127"/>
              </a:rPr>
              <a:t>eliminated</a:t>
            </a:r>
            <a:r>
              <a:rPr lang="en-US" altLang="ko-KR" dirty="0">
                <a:ea typeface="굴림" charset="-127"/>
              </a:rPr>
              <a:t> and a single product term used to represent both elements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CBA1-9986-4C94-9F0E-AC0901404747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240642" name="Group 2"/>
          <p:cNvGrpSpPr>
            <a:grpSpLocks/>
          </p:cNvGrpSpPr>
          <p:nvPr/>
        </p:nvGrpSpPr>
        <p:grpSpPr bwMode="auto">
          <a:xfrm>
            <a:off x="673100" y="3305175"/>
            <a:ext cx="2705100" cy="787400"/>
            <a:chOff x="424" y="1872"/>
            <a:chExt cx="1704" cy="496"/>
          </a:xfrm>
        </p:grpSpPr>
        <p:grpSp>
          <p:nvGrpSpPr>
            <p:cNvPr id="240643" name="Group 3"/>
            <p:cNvGrpSpPr>
              <a:grpSpLocks/>
            </p:cNvGrpSpPr>
            <p:nvPr/>
          </p:nvGrpSpPr>
          <p:grpSpPr bwMode="auto">
            <a:xfrm>
              <a:off x="1248" y="2064"/>
              <a:ext cx="624" cy="96"/>
              <a:chOff x="1248" y="2064"/>
              <a:chExt cx="624" cy="96"/>
            </a:xfrm>
          </p:grpSpPr>
          <p:sp>
            <p:nvSpPr>
              <p:cNvPr id="240644" name="Line 4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45" name="Oval 5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46" name="Oval 6"/>
              <p:cNvSpPr>
                <a:spLocks noChangeArrowheads="1"/>
              </p:cNvSpPr>
              <p:nvPr/>
            </p:nvSpPr>
            <p:spPr bwMode="auto">
              <a:xfrm>
                <a:off x="177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424" y="1992"/>
              <a:ext cx="7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1-cube</a:t>
              </a:r>
            </a:p>
          </p:txBody>
        </p:sp>
        <p:sp>
          <p:nvSpPr>
            <p:cNvPr id="240648" name="Rectangle 8"/>
            <p:cNvSpPr>
              <a:spLocks noChangeArrowheads="1"/>
            </p:cNvSpPr>
            <p:nvPr/>
          </p:nvSpPr>
          <p:spPr bwMode="auto">
            <a:xfrm>
              <a:off x="1488" y="216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240649" name="Rectangle 9"/>
            <p:cNvSpPr>
              <a:spLocks noChangeArrowheads="1"/>
            </p:cNvSpPr>
            <p:nvPr/>
          </p:nvSpPr>
          <p:spPr bwMode="auto">
            <a:xfrm>
              <a:off x="1248" y="1872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1776" y="1872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</p:grpSp>
      <p:sp>
        <p:nvSpPr>
          <p:cNvPr id="240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Boolean cubes</a:t>
            </a:r>
          </a:p>
        </p:txBody>
      </p:sp>
      <p:sp>
        <p:nvSpPr>
          <p:cNvPr id="240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Visual technique for indentifying when the uniting theorem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can be applied</a:t>
            </a:r>
          </a:p>
          <a:p>
            <a:r>
              <a:rPr lang="en-US" altLang="ko-KR">
                <a:ea typeface="굴림" charset="-127"/>
              </a:rPr>
              <a:t>n input variables = n-dimensional "cube"</a:t>
            </a:r>
          </a:p>
        </p:txBody>
      </p:sp>
      <p:grpSp>
        <p:nvGrpSpPr>
          <p:cNvPr id="240653" name="Group 13"/>
          <p:cNvGrpSpPr>
            <a:grpSpLocks/>
          </p:cNvGrpSpPr>
          <p:nvPr/>
        </p:nvGrpSpPr>
        <p:grpSpPr bwMode="auto">
          <a:xfrm>
            <a:off x="4622800" y="3000375"/>
            <a:ext cx="2933700" cy="1371600"/>
            <a:chOff x="2912" y="1680"/>
            <a:chExt cx="1848" cy="864"/>
          </a:xfrm>
        </p:grpSpPr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4032" y="1976"/>
              <a:ext cx="7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2-cube</a:t>
              </a:r>
            </a:p>
          </p:txBody>
        </p:sp>
        <p:sp>
          <p:nvSpPr>
            <p:cNvPr id="240655" name="Rectangle 15"/>
            <p:cNvSpPr>
              <a:spLocks noChangeArrowheads="1"/>
            </p:cNvSpPr>
            <p:nvPr/>
          </p:nvSpPr>
          <p:spPr bwMode="auto">
            <a:xfrm>
              <a:off x="3360" y="233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240656" name="Rectangle 16"/>
            <p:cNvSpPr>
              <a:spLocks noChangeArrowheads="1"/>
            </p:cNvSpPr>
            <p:nvPr/>
          </p:nvSpPr>
          <p:spPr bwMode="auto">
            <a:xfrm>
              <a:off x="3040" y="195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Y</a:t>
              </a:r>
            </a:p>
          </p:txBody>
        </p:sp>
        <p:sp>
          <p:nvSpPr>
            <p:cNvPr id="240657" name="Rectangle 17"/>
            <p:cNvSpPr>
              <a:spLocks noChangeArrowheads="1"/>
            </p:cNvSpPr>
            <p:nvPr/>
          </p:nvSpPr>
          <p:spPr bwMode="auto">
            <a:xfrm>
              <a:off x="3792" y="1680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</a:p>
          </p:txBody>
        </p:sp>
        <p:sp>
          <p:nvSpPr>
            <p:cNvPr id="240658" name="Rectangle 18"/>
            <p:cNvSpPr>
              <a:spLocks noChangeArrowheads="1"/>
            </p:cNvSpPr>
            <p:nvPr/>
          </p:nvSpPr>
          <p:spPr bwMode="auto">
            <a:xfrm>
              <a:off x="2912" y="2232"/>
              <a:ext cx="49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</a:p>
          </p:txBody>
        </p:sp>
        <p:sp>
          <p:nvSpPr>
            <p:cNvPr id="240659" name="Rectangle 19"/>
            <p:cNvSpPr>
              <a:spLocks noChangeArrowheads="1"/>
            </p:cNvSpPr>
            <p:nvPr/>
          </p:nvSpPr>
          <p:spPr bwMode="auto">
            <a:xfrm>
              <a:off x="2912" y="1712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</a:p>
          </p:txBody>
        </p:sp>
        <p:sp>
          <p:nvSpPr>
            <p:cNvPr id="240660" name="Rectangle 20"/>
            <p:cNvSpPr>
              <a:spLocks noChangeArrowheads="1"/>
            </p:cNvSpPr>
            <p:nvPr/>
          </p:nvSpPr>
          <p:spPr bwMode="auto">
            <a:xfrm>
              <a:off x="3792" y="2208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</a:p>
          </p:txBody>
        </p:sp>
        <p:grpSp>
          <p:nvGrpSpPr>
            <p:cNvPr id="240661" name="Group 21"/>
            <p:cNvGrpSpPr>
              <a:grpSpLocks/>
            </p:cNvGrpSpPr>
            <p:nvPr/>
          </p:nvGrpSpPr>
          <p:grpSpPr bwMode="auto">
            <a:xfrm>
              <a:off x="3120" y="1728"/>
              <a:ext cx="624" cy="624"/>
              <a:chOff x="2112" y="1584"/>
              <a:chExt cx="624" cy="624"/>
            </a:xfrm>
          </p:grpSpPr>
          <p:grpSp>
            <p:nvGrpSpPr>
              <p:cNvPr id="240662" name="Group 22"/>
              <p:cNvGrpSpPr>
                <a:grpSpLocks/>
              </p:cNvGrpSpPr>
              <p:nvPr/>
            </p:nvGrpSpPr>
            <p:grpSpPr bwMode="auto">
              <a:xfrm>
                <a:off x="2112" y="2112"/>
                <a:ext cx="624" cy="96"/>
                <a:chOff x="2112" y="2112"/>
                <a:chExt cx="624" cy="96"/>
              </a:xfrm>
            </p:grpSpPr>
            <p:sp>
              <p:nvSpPr>
                <p:cNvPr id="24066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216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664" name="Oval 24"/>
                <p:cNvSpPr>
                  <a:spLocks noChangeArrowheads="1"/>
                </p:cNvSpPr>
                <p:nvPr/>
              </p:nvSpPr>
              <p:spPr bwMode="auto">
                <a:xfrm>
                  <a:off x="2112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665" name="Oval 25"/>
                <p:cNvSpPr>
                  <a:spLocks noChangeArrowheads="1"/>
                </p:cNvSpPr>
                <p:nvPr/>
              </p:nvSpPr>
              <p:spPr bwMode="auto">
                <a:xfrm>
                  <a:off x="2640" y="2112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0666" name="Group 26"/>
              <p:cNvGrpSpPr>
                <a:grpSpLocks/>
              </p:cNvGrpSpPr>
              <p:nvPr/>
            </p:nvGrpSpPr>
            <p:grpSpPr bwMode="auto">
              <a:xfrm rot="-5400000">
                <a:off x="1848" y="1848"/>
                <a:ext cx="624" cy="96"/>
                <a:chOff x="2208" y="2208"/>
                <a:chExt cx="624" cy="96"/>
              </a:xfrm>
            </p:grpSpPr>
            <p:sp>
              <p:nvSpPr>
                <p:cNvPr id="24066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668" name="Oval 28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669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208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40670" name="Oval 30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71" name="Line 31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72" name="Line 32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40673" name="Group 33"/>
          <p:cNvGrpSpPr>
            <a:grpSpLocks/>
          </p:cNvGrpSpPr>
          <p:nvPr/>
        </p:nvGrpSpPr>
        <p:grpSpPr bwMode="auto">
          <a:xfrm>
            <a:off x="647700" y="4524375"/>
            <a:ext cx="3403600" cy="1781175"/>
            <a:chOff x="408" y="2640"/>
            <a:chExt cx="2144" cy="1122"/>
          </a:xfrm>
        </p:grpSpPr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408" y="3168"/>
              <a:ext cx="7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3-cube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1398" y="355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1078" y="320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Y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248" y="3264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912" y="352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2040" y="264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2044" y="3258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</a:t>
              </a:r>
            </a:p>
          </p:txBody>
        </p:sp>
        <p:grpSp>
          <p:nvGrpSpPr>
            <p:cNvPr id="240681" name="Group 41"/>
            <p:cNvGrpSpPr>
              <a:grpSpLocks/>
            </p:cNvGrpSpPr>
            <p:nvPr/>
          </p:nvGrpSpPr>
          <p:grpSpPr bwMode="auto">
            <a:xfrm>
              <a:off x="1164" y="2730"/>
              <a:ext cx="864" cy="864"/>
              <a:chOff x="1968" y="1872"/>
              <a:chExt cx="864" cy="864"/>
            </a:xfrm>
          </p:grpSpPr>
          <p:sp>
            <p:nvSpPr>
              <p:cNvPr id="240682" name="Line 42"/>
              <p:cNvSpPr>
                <a:spLocks noChangeShapeType="1"/>
              </p:cNvSpPr>
              <p:nvPr/>
            </p:nvSpPr>
            <p:spPr bwMode="auto">
              <a:xfrm flipV="1">
                <a:off x="2544" y="244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83" name="Line 43"/>
              <p:cNvSpPr>
                <a:spLocks noChangeShapeType="1"/>
              </p:cNvSpPr>
              <p:nvPr/>
            </p:nvSpPr>
            <p:spPr bwMode="auto">
              <a:xfrm flipV="1">
                <a:off x="2016" y="2483"/>
                <a:ext cx="204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84" name="Line 44"/>
              <p:cNvSpPr>
                <a:spLocks noChangeShapeType="1"/>
              </p:cNvSpPr>
              <p:nvPr/>
            </p:nvSpPr>
            <p:spPr bwMode="auto">
              <a:xfrm flipV="1">
                <a:off x="2016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685" name="Line 45"/>
              <p:cNvSpPr>
                <a:spLocks noChangeShapeType="1"/>
              </p:cNvSpPr>
              <p:nvPr/>
            </p:nvSpPr>
            <p:spPr bwMode="auto">
              <a:xfrm flipV="1">
                <a:off x="2544" y="1920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40686" name="Group 46"/>
              <p:cNvGrpSpPr>
                <a:grpSpLocks/>
              </p:cNvGrpSpPr>
              <p:nvPr/>
            </p:nvGrpSpPr>
            <p:grpSpPr bwMode="auto">
              <a:xfrm>
                <a:off x="1968" y="2112"/>
                <a:ext cx="624" cy="624"/>
                <a:chOff x="2112" y="1584"/>
                <a:chExt cx="624" cy="624"/>
              </a:xfrm>
            </p:grpSpPr>
            <p:grpSp>
              <p:nvGrpSpPr>
                <p:cNvPr id="240687" name="Group 47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24068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68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69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40691" name="Group 51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240692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69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69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40695" name="Oval 55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696" name="Line 56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697" name="Line 57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0698" name="Group 58"/>
              <p:cNvGrpSpPr>
                <a:grpSpLocks/>
              </p:cNvGrpSpPr>
              <p:nvPr/>
            </p:nvGrpSpPr>
            <p:grpSpPr bwMode="auto">
              <a:xfrm>
                <a:off x="2208" y="1872"/>
                <a:ext cx="624" cy="624"/>
                <a:chOff x="2112" y="1584"/>
                <a:chExt cx="624" cy="624"/>
              </a:xfrm>
            </p:grpSpPr>
            <p:grpSp>
              <p:nvGrpSpPr>
                <p:cNvPr id="240699" name="Group 59"/>
                <p:cNvGrpSpPr>
                  <a:grpSpLocks/>
                </p:cNvGrpSpPr>
                <p:nvPr/>
              </p:nvGrpSpPr>
              <p:grpSpPr bwMode="auto">
                <a:xfrm>
                  <a:off x="2112" y="2112"/>
                  <a:ext cx="624" cy="96"/>
                  <a:chOff x="2112" y="2112"/>
                  <a:chExt cx="624" cy="96"/>
                </a:xfrm>
              </p:grpSpPr>
              <p:sp>
                <p:nvSpPr>
                  <p:cNvPr id="240700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16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0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0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12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40703" name="Group 63"/>
                <p:cNvGrpSpPr>
                  <a:grpSpLocks/>
                </p:cNvGrpSpPr>
                <p:nvPr/>
              </p:nvGrpSpPr>
              <p:grpSpPr bwMode="auto">
                <a:xfrm rot="-5400000">
                  <a:off x="1848" y="1848"/>
                  <a:ext cx="624" cy="96"/>
                  <a:chOff x="2208" y="2208"/>
                  <a:chExt cx="624" cy="96"/>
                </a:xfrm>
              </p:grpSpPr>
              <p:sp>
                <p:nvSpPr>
                  <p:cNvPr id="240704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2256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0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0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208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40707" name="Oval 67"/>
                <p:cNvSpPr>
                  <a:spLocks noChangeArrowheads="1"/>
                </p:cNvSpPr>
                <p:nvPr/>
              </p:nvSpPr>
              <p:spPr bwMode="auto">
                <a:xfrm>
                  <a:off x="2640" y="158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08" name="Line 68"/>
                <p:cNvSpPr>
                  <a:spLocks noChangeShapeType="1"/>
                </p:cNvSpPr>
                <p:nvPr/>
              </p:nvSpPr>
              <p:spPr bwMode="auto">
                <a:xfrm>
                  <a:off x="2208" y="163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09" name="Line 69"/>
                <p:cNvSpPr>
                  <a:spLocks noChangeShapeType="1"/>
                </p:cNvSpPr>
                <p:nvPr/>
              </p:nvSpPr>
              <p:spPr bwMode="auto">
                <a:xfrm>
                  <a:off x="2688" y="1680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40710" name="Group 70"/>
          <p:cNvGrpSpPr>
            <a:grpSpLocks/>
          </p:cNvGrpSpPr>
          <p:nvPr/>
        </p:nvGrpSpPr>
        <p:grpSpPr bwMode="auto">
          <a:xfrm>
            <a:off x="3810000" y="4524375"/>
            <a:ext cx="5308600" cy="2057400"/>
            <a:chOff x="2400" y="2640"/>
            <a:chExt cx="3344" cy="1296"/>
          </a:xfrm>
        </p:grpSpPr>
        <p:sp>
          <p:nvSpPr>
            <p:cNvPr id="240711" name="Rectangle 71"/>
            <p:cNvSpPr>
              <a:spLocks noChangeArrowheads="1"/>
            </p:cNvSpPr>
            <p:nvPr/>
          </p:nvSpPr>
          <p:spPr bwMode="auto">
            <a:xfrm>
              <a:off x="5016" y="3112"/>
              <a:ext cx="72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4-cube</a:t>
              </a:r>
            </a:p>
          </p:txBody>
        </p:sp>
        <p:sp>
          <p:nvSpPr>
            <p:cNvPr id="240712" name="Rectangle 72"/>
            <p:cNvSpPr>
              <a:spLocks noChangeArrowheads="1"/>
            </p:cNvSpPr>
            <p:nvPr/>
          </p:nvSpPr>
          <p:spPr bwMode="auto">
            <a:xfrm>
              <a:off x="3088" y="3536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W</a:t>
              </a:r>
            </a:p>
          </p:txBody>
        </p:sp>
        <p:sp>
          <p:nvSpPr>
            <p:cNvPr id="240713" name="Rectangle 73"/>
            <p:cNvSpPr>
              <a:spLocks noChangeArrowheads="1"/>
            </p:cNvSpPr>
            <p:nvPr/>
          </p:nvSpPr>
          <p:spPr bwMode="auto">
            <a:xfrm>
              <a:off x="2976" y="372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</a:t>
              </a:r>
            </a:p>
          </p:txBody>
        </p:sp>
        <p:sp>
          <p:nvSpPr>
            <p:cNvPr id="240714" name="Rectangle 74"/>
            <p:cNvSpPr>
              <a:spLocks noChangeArrowheads="1"/>
            </p:cNvSpPr>
            <p:nvPr/>
          </p:nvSpPr>
          <p:spPr bwMode="auto">
            <a:xfrm>
              <a:off x="2640" y="334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Y</a:t>
              </a:r>
            </a:p>
          </p:txBody>
        </p:sp>
        <p:sp>
          <p:nvSpPr>
            <p:cNvPr id="240715" name="Rectangle 75"/>
            <p:cNvSpPr>
              <a:spLocks noChangeArrowheads="1"/>
            </p:cNvSpPr>
            <p:nvPr/>
          </p:nvSpPr>
          <p:spPr bwMode="auto">
            <a:xfrm>
              <a:off x="2816" y="344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Z</a:t>
              </a:r>
            </a:p>
          </p:txBody>
        </p:sp>
        <p:sp>
          <p:nvSpPr>
            <p:cNvPr id="240716" name="Rectangle 76"/>
            <p:cNvSpPr>
              <a:spLocks noChangeArrowheads="1"/>
            </p:cNvSpPr>
            <p:nvPr/>
          </p:nvSpPr>
          <p:spPr bwMode="auto">
            <a:xfrm>
              <a:off x="2400" y="3728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0000</a:t>
              </a:r>
            </a:p>
          </p:txBody>
        </p:sp>
        <p:sp>
          <p:nvSpPr>
            <p:cNvPr id="240717" name="Rectangle 77"/>
            <p:cNvSpPr>
              <a:spLocks noChangeArrowheads="1"/>
            </p:cNvSpPr>
            <p:nvPr/>
          </p:nvSpPr>
          <p:spPr bwMode="auto">
            <a:xfrm>
              <a:off x="4800" y="264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1111</a:t>
              </a:r>
            </a:p>
          </p:txBody>
        </p:sp>
        <p:sp>
          <p:nvSpPr>
            <p:cNvPr id="240718" name="Rectangle 78"/>
            <p:cNvSpPr>
              <a:spLocks noChangeArrowheads="1"/>
            </p:cNvSpPr>
            <p:nvPr/>
          </p:nvSpPr>
          <p:spPr bwMode="auto">
            <a:xfrm>
              <a:off x="3728" y="3616"/>
              <a:ext cx="5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1000</a:t>
              </a:r>
            </a:p>
          </p:txBody>
        </p:sp>
        <p:sp>
          <p:nvSpPr>
            <p:cNvPr id="240719" name="Rectangle 79"/>
            <p:cNvSpPr>
              <a:spLocks noChangeArrowheads="1"/>
            </p:cNvSpPr>
            <p:nvPr/>
          </p:nvSpPr>
          <p:spPr bwMode="auto">
            <a:xfrm>
              <a:off x="3568" y="2736"/>
              <a:ext cx="5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0111</a:t>
              </a:r>
            </a:p>
          </p:txBody>
        </p:sp>
        <p:grpSp>
          <p:nvGrpSpPr>
            <p:cNvPr id="240720" name="Group 80"/>
            <p:cNvGrpSpPr>
              <a:grpSpLocks/>
            </p:cNvGrpSpPr>
            <p:nvPr/>
          </p:nvGrpSpPr>
          <p:grpSpPr bwMode="auto">
            <a:xfrm>
              <a:off x="2720" y="2768"/>
              <a:ext cx="2064" cy="1008"/>
              <a:chOff x="2736" y="3216"/>
              <a:chExt cx="2064" cy="1008"/>
            </a:xfrm>
          </p:grpSpPr>
          <p:sp>
            <p:nvSpPr>
              <p:cNvPr id="240721" name="Line 81"/>
              <p:cNvSpPr>
                <a:spLocks noChangeShapeType="1"/>
              </p:cNvSpPr>
              <p:nvPr/>
            </p:nvSpPr>
            <p:spPr bwMode="auto">
              <a:xfrm flipV="1">
                <a:off x="3312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2" name="Line 82"/>
              <p:cNvSpPr>
                <a:spLocks noChangeShapeType="1"/>
              </p:cNvSpPr>
              <p:nvPr/>
            </p:nvSpPr>
            <p:spPr bwMode="auto">
              <a:xfrm flipV="1">
                <a:off x="3552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3" name="Line 83"/>
              <p:cNvSpPr>
                <a:spLocks noChangeShapeType="1"/>
              </p:cNvSpPr>
              <p:nvPr/>
            </p:nvSpPr>
            <p:spPr bwMode="auto">
              <a:xfrm flipH="1">
                <a:off x="3024" y="379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4" name="Line 84"/>
              <p:cNvSpPr>
                <a:spLocks noChangeShapeType="1"/>
              </p:cNvSpPr>
              <p:nvPr/>
            </p:nvSpPr>
            <p:spPr bwMode="auto">
              <a:xfrm flipH="1">
                <a:off x="2784" y="4032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5" name="Line 85"/>
              <p:cNvSpPr>
                <a:spLocks noChangeShapeType="1"/>
              </p:cNvSpPr>
              <p:nvPr/>
            </p:nvSpPr>
            <p:spPr bwMode="auto">
              <a:xfrm flipV="1">
                <a:off x="3312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6" name="Line 86"/>
              <p:cNvSpPr>
                <a:spLocks noChangeShapeType="1"/>
              </p:cNvSpPr>
              <p:nvPr/>
            </p:nvSpPr>
            <p:spPr bwMode="auto">
              <a:xfrm flipV="1">
                <a:off x="3552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7" name="Line 87"/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0728" name="Line 88"/>
              <p:cNvSpPr>
                <a:spLocks noChangeShapeType="1"/>
              </p:cNvSpPr>
              <p:nvPr/>
            </p:nvSpPr>
            <p:spPr bwMode="auto">
              <a:xfrm flipH="1">
                <a:off x="2784" y="3504"/>
                <a:ext cx="120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40729" name="Group 89"/>
              <p:cNvGrpSpPr>
                <a:grpSpLocks/>
              </p:cNvGrpSpPr>
              <p:nvPr/>
            </p:nvGrpSpPr>
            <p:grpSpPr bwMode="auto">
              <a:xfrm>
                <a:off x="2736" y="3360"/>
                <a:ext cx="864" cy="864"/>
                <a:chOff x="1968" y="1872"/>
                <a:chExt cx="864" cy="864"/>
              </a:xfrm>
            </p:grpSpPr>
            <p:sp>
              <p:nvSpPr>
                <p:cNvPr id="24073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3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32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3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40734" name="Group 94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24073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240736" name="Line 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37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38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40739" name="Group 99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240740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41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42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0743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4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4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40746" name="Group 106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240747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240748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49" name="Oval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50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40751" name="Group 11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240752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53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54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075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5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5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40758" name="Group 118"/>
              <p:cNvGrpSpPr>
                <a:grpSpLocks/>
              </p:cNvGrpSpPr>
              <p:nvPr/>
            </p:nvGrpSpPr>
            <p:grpSpPr bwMode="auto">
              <a:xfrm>
                <a:off x="3936" y="3216"/>
                <a:ext cx="864" cy="864"/>
                <a:chOff x="1968" y="1872"/>
                <a:chExt cx="864" cy="864"/>
              </a:xfrm>
            </p:grpSpPr>
            <p:sp>
              <p:nvSpPr>
                <p:cNvPr id="24075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6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016" y="2483"/>
                  <a:ext cx="204" cy="2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6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076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24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40763" name="Group 123"/>
                <p:cNvGrpSpPr>
                  <a:grpSpLocks/>
                </p:cNvGrpSpPr>
                <p:nvPr/>
              </p:nvGrpSpPr>
              <p:grpSpPr bwMode="auto">
                <a:xfrm>
                  <a:off x="1968" y="211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240764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240765" name="Line 1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66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67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40768" name="Group 12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240769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70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71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0772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7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7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40775" name="Group 135"/>
                <p:cNvGrpSpPr>
                  <a:grpSpLocks/>
                </p:cNvGrpSpPr>
                <p:nvPr/>
              </p:nvGrpSpPr>
              <p:grpSpPr bwMode="auto">
                <a:xfrm>
                  <a:off x="2208" y="1872"/>
                  <a:ext cx="624" cy="624"/>
                  <a:chOff x="2112" y="1584"/>
                  <a:chExt cx="624" cy="624"/>
                </a:xfrm>
              </p:grpSpPr>
              <p:grpSp>
                <p:nvGrpSpPr>
                  <p:cNvPr id="24077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12" y="2112"/>
                    <a:ext cx="624" cy="96"/>
                    <a:chOff x="2112" y="2112"/>
                    <a:chExt cx="624" cy="96"/>
                  </a:xfrm>
                </p:grpSpPr>
                <p:sp>
                  <p:nvSpPr>
                    <p:cNvPr id="240777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2160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78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79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112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40780" name="Group 140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848" y="1848"/>
                    <a:ext cx="624" cy="96"/>
                    <a:chOff x="2208" y="2208"/>
                    <a:chExt cx="624" cy="96"/>
                  </a:xfrm>
                </p:grpSpPr>
                <p:sp>
                  <p:nvSpPr>
                    <p:cNvPr id="240781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2256"/>
                      <a:ext cx="4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82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78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208"/>
                      <a:ext cx="96" cy="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0784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584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8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32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0786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80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4E90-2076-4690-81FC-D2616E2A555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1028700" y="3081338"/>
            <a:ext cx="13716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F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</a:t>
            </a:r>
          </a:p>
          <a:p>
            <a:pPr eaLnBrk="0" hangingPunct="0">
              <a:lnSpc>
                <a:spcPts val="1800"/>
              </a:lnSpc>
              <a:spcBef>
                <a:spcPts val="9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</a:t>
            </a:r>
          </a:p>
        </p:txBody>
      </p:sp>
      <p:sp>
        <p:nvSpPr>
          <p:cNvPr id="242691" name="Line 3"/>
          <p:cNvSpPr>
            <a:spLocks noChangeShapeType="1"/>
          </p:cNvSpPr>
          <p:nvPr/>
        </p:nvSpPr>
        <p:spPr bwMode="auto">
          <a:xfrm>
            <a:off x="984250" y="3373438"/>
            <a:ext cx="133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692" name="Line 4"/>
          <p:cNvSpPr>
            <a:spLocks noChangeShapeType="1"/>
          </p:cNvSpPr>
          <p:nvPr/>
        </p:nvSpPr>
        <p:spPr bwMode="auto">
          <a:xfrm>
            <a:off x="1854200" y="3100388"/>
            <a:ext cx="0" cy="166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730500" y="5646738"/>
            <a:ext cx="2273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0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ON-set = solid nodes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OFF-set = empty nodes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DC-set = 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</a:t>
            </a: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'd nodes</a:t>
            </a:r>
          </a:p>
        </p:txBody>
      </p:sp>
      <p:grpSp>
        <p:nvGrpSpPr>
          <p:cNvPr id="242694" name="Group 6"/>
          <p:cNvGrpSpPr>
            <a:grpSpLocks/>
          </p:cNvGrpSpPr>
          <p:nvPr/>
        </p:nvGrpSpPr>
        <p:grpSpPr bwMode="auto">
          <a:xfrm>
            <a:off x="3073400" y="2789238"/>
            <a:ext cx="5689600" cy="2832100"/>
            <a:chOff x="1936" y="1624"/>
            <a:chExt cx="3584" cy="1784"/>
          </a:xfrm>
        </p:grpSpPr>
        <p:sp>
          <p:nvSpPr>
            <p:cNvPr id="242695" name="Oval 7"/>
            <p:cNvSpPr>
              <a:spLocks noChangeArrowheads="1"/>
            </p:cNvSpPr>
            <p:nvPr/>
          </p:nvSpPr>
          <p:spPr bwMode="auto">
            <a:xfrm>
              <a:off x="1936" y="2448"/>
              <a:ext cx="816" cy="2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3480" y="1624"/>
              <a:ext cx="1992" cy="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two faces of size 0 (nodes) 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combine into a face of size 1(line)</a:t>
              </a: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3504" y="3024"/>
              <a:ext cx="201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 varies within face, B does not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this face represents the literal B'</a:t>
              </a:r>
            </a:p>
          </p:txBody>
        </p:sp>
        <p:sp>
          <p:nvSpPr>
            <p:cNvPr id="242698" name="Line 10"/>
            <p:cNvSpPr>
              <a:spLocks noChangeShapeType="1"/>
            </p:cNvSpPr>
            <p:nvPr/>
          </p:nvSpPr>
          <p:spPr bwMode="auto">
            <a:xfrm flipH="1">
              <a:off x="2764" y="1740"/>
              <a:ext cx="696" cy="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699" name="Line 11"/>
            <p:cNvSpPr>
              <a:spLocks noChangeShapeType="1"/>
            </p:cNvSpPr>
            <p:nvPr/>
          </p:nvSpPr>
          <p:spPr bwMode="auto">
            <a:xfrm flipH="1" flipV="1">
              <a:off x="2748" y="2628"/>
              <a:ext cx="744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Mapping truth tables onto Boolean cubes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Uniting theorem combines two "faces" of a cube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into a larger "face"</a:t>
            </a:r>
          </a:p>
          <a:p>
            <a:r>
              <a:rPr lang="en-US" altLang="ko-KR">
                <a:ea typeface="굴림" charset="-127"/>
              </a:rPr>
              <a:t>Example:</a:t>
            </a:r>
          </a:p>
        </p:txBody>
      </p:sp>
      <p:grpSp>
        <p:nvGrpSpPr>
          <p:cNvPr id="242702" name="Group 14"/>
          <p:cNvGrpSpPr>
            <a:grpSpLocks/>
          </p:cNvGrpSpPr>
          <p:nvPr/>
        </p:nvGrpSpPr>
        <p:grpSpPr bwMode="auto">
          <a:xfrm>
            <a:off x="2895600" y="3259138"/>
            <a:ext cx="2082800" cy="1371600"/>
            <a:chOff x="4160" y="3264"/>
            <a:chExt cx="1312" cy="864"/>
          </a:xfrm>
        </p:grpSpPr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4608" y="392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288" y="353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5040" y="3264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</a:p>
          </p:txBody>
        </p:sp>
        <p:sp>
          <p:nvSpPr>
            <p:cNvPr id="242706" name="Rectangle 18"/>
            <p:cNvSpPr>
              <a:spLocks noChangeArrowheads="1"/>
            </p:cNvSpPr>
            <p:nvPr/>
          </p:nvSpPr>
          <p:spPr bwMode="auto">
            <a:xfrm>
              <a:off x="4160" y="3816"/>
              <a:ext cx="49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160" y="3296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5040" y="3792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 flipV="1">
              <a:off x="4464" y="388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0" name="Oval 22"/>
            <p:cNvSpPr>
              <a:spLocks noChangeArrowheads="1"/>
            </p:cNvSpPr>
            <p:nvPr/>
          </p:nvSpPr>
          <p:spPr bwMode="auto">
            <a:xfrm>
              <a:off x="4368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1" name="Oval 23"/>
            <p:cNvSpPr>
              <a:spLocks noChangeArrowheads="1"/>
            </p:cNvSpPr>
            <p:nvPr/>
          </p:nvSpPr>
          <p:spPr bwMode="auto">
            <a:xfrm>
              <a:off x="4896" y="38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 rot="16200000" flipV="1">
              <a:off x="4200" y="36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3" name="Oval 25"/>
            <p:cNvSpPr>
              <a:spLocks noChangeArrowheads="1"/>
            </p:cNvSpPr>
            <p:nvPr/>
          </p:nvSpPr>
          <p:spPr bwMode="auto">
            <a:xfrm rot="-5400000">
              <a:off x="4367" y="383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4" name="Oval 26"/>
            <p:cNvSpPr>
              <a:spLocks noChangeArrowheads="1"/>
            </p:cNvSpPr>
            <p:nvPr/>
          </p:nvSpPr>
          <p:spPr bwMode="auto">
            <a:xfrm rot="-5400000">
              <a:off x="4367" y="331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5" name="Oval 27"/>
            <p:cNvSpPr>
              <a:spLocks noChangeArrowheads="1"/>
            </p:cNvSpPr>
            <p:nvPr/>
          </p:nvSpPr>
          <p:spPr bwMode="auto">
            <a:xfrm>
              <a:off x="4896" y="331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4464" y="336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4944" y="34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2718" name="Rectangle 30"/>
          <p:cNvSpPr>
            <a:spLocks noChangeArrowheads="1"/>
          </p:cNvSpPr>
          <p:nvPr/>
        </p:nvSpPr>
        <p:spPr bwMode="auto">
          <a:xfrm>
            <a:off x="3657600" y="2928938"/>
            <a:ext cx="685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336-B5C9-43C5-A816-F67230C8178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44738" name="Oval 2"/>
          <p:cNvSpPr>
            <a:spLocks noChangeArrowheads="1"/>
          </p:cNvSpPr>
          <p:nvPr/>
        </p:nvSpPr>
        <p:spPr bwMode="auto">
          <a:xfrm>
            <a:off x="6138863" y="2605088"/>
            <a:ext cx="381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39" name="Line 3"/>
          <p:cNvSpPr>
            <a:spLocks noChangeShapeType="1"/>
          </p:cNvSpPr>
          <p:nvPr/>
        </p:nvSpPr>
        <p:spPr bwMode="auto">
          <a:xfrm>
            <a:off x="920750" y="2692400"/>
            <a:ext cx="2514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2489200" y="2457450"/>
            <a:ext cx="0" cy="243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939800" y="2425700"/>
            <a:ext cx="25400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	B	Cin	Cout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1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1	1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1</a:t>
            </a:r>
          </a:p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828800" algn="l"/>
                <a:tab pos="2743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	1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5453063" y="1843088"/>
            <a:ext cx="1625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(A'+A)BCin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7053263" y="2376488"/>
            <a:ext cx="1828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AB(Cin'+Cin)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7129463" y="3900488"/>
            <a:ext cx="1625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A(B+B')Cin</a:t>
            </a: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5300663" y="5957888"/>
            <a:ext cx="2870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Cout = BCin+AB+ACin</a:t>
            </a: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>
            <a:off x="5529263" y="2147888"/>
            <a:ext cx="76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H="1" flipV="1">
            <a:off x="6411913" y="3881438"/>
            <a:ext cx="6985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4767263" y="4586288"/>
            <a:ext cx="40005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the on-set is completely covered by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the combination (OR) of the subcubes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 lower dimensionality - note that “111”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is covered three times</a:t>
            </a:r>
          </a:p>
        </p:txBody>
      </p:sp>
      <p:sp>
        <p:nvSpPr>
          <p:cNvPr id="24474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Three variable example</a:t>
            </a:r>
          </a:p>
        </p:txBody>
      </p:sp>
      <p:sp>
        <p:nvSpPr>
          <p:cNvPr id="24475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full-adder carry-out logic</a:t>
            </a:r>
          </a:p>
        </p:txBody>
      </p:sp>
      <p:grpSp>
        <p:nvGrpSpPr>
          <p:cNvPr id="244751" name="Group 15"/>
          <p:cNvGrpSpPr>
            <a:grpSpLocks/>
          </p:cNvGrpSpPr>
          <p:nvPr/>
        </p:nvGrpSpPr>
        <p:grpSpPr bwMode="auto">
          <a:xfrm>
            <a:off x="4614863" y="2605088"/>
            <a:ext cx="2603500" cy="1781175"/>
            <a:chOff x="884" y="3030"/>
            <a:chExt cx="1640" cy="1122"/>
          </a:xfrm>
        </p:grpSpPr>
        <p:sp>
          <p:nvSpPr>
            <p:cNvPr id="244752" name="Rectangle 16"/>
            <p:cNvSpPr>
              <a:spLocks noChangeArrowheads="1"/>
            </p:cNvSpPr>
            <p:nvPr/>
          </p:nvSpPr>
          <p:spPr bwMode="auto">
            <a:xfrm>
              <a:off x="1370" y="394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44753" name="Rectangle 17"/>
            <p:cNvSpPr>
              <a:spLocks noChangeArrowheads="1"/>
            </p:cNvSpPr>
            <p:nvPr/>
          </p:nvSpPr>
          <p:spPr bwMode="auto">
            <a:xfrm>
              <a:off x="1050" y="359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44754" name="Rectangle 18"/>
            <p:cNvSpPr>
              <a:spLocks noChangeArrowheads="1"/>
            </p:cNvSpPr>
            <p:nvPr/>
          </p:nvSpPr>
          <p:spPr bwMode="auto">
            <a:xfrm>
              <a:off x="1220" y="3654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44755" name="Rectangle 19"/>
            <p:cNvSpPr>
              <a:spLocks noChangeArrowheads="1"/>
            </p:cNvSpPr>
            <p:nvPr/>
          </p:nvSpPr>
          <p:spPr bwMode="auto">
            <a:xfrm>
              <a:off x="884" y="391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</a:t>
              </a:r>
            </a:p>
          </p:txBody>
        </p:sp>
        <p:sp>
          <p:nvSpPr>
            <p:cNvPr id="244756" name="Rectangle 20"/>
            <p:cNvSpPr>
              <a:spLocks noChangeArrowheads="1"/>
            </p:cNvSpPr>
            <p:nvPr/>
          </p:nvSpPr>
          <p:spPr bwMode="auto">
            <a:xfrm>
              <a:off x="2012" y="303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</a:t>
              </a:r>
            </a:p>
          </p:txBody>
        </p:sp>
        <p:sp>
          <p:nvSpPr>
            <p:cNvPr id="244757" name="Rectangle 21"/>
            <p:cNvSpPr>
              <a:spLocks noChangeArrowheads="1"/>
            </p:cNvSpPr>
            <p:nvPr/>
          </p:nvSpPr>
          <p:spPr bwMode="auto">
            <a:xfrm>
              <a:off x="2016" y="3648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</a:t>
              </a:r>
            </a:p>
          </p:txBody>
        </p:sp>
        <p:sp>
          <p:nvSpPr>
            <p:cNvPr id="244758" name="Line 22"/>
            <p:cNvSpPr>
              <a:spLocks noChangeShapeType="1"/>
            </p:cNvSpPr>
            <p:nvPr/>
          </p:nvSpPr>
          <p:spPr bwMode="auto">
            <a:xfrm flipV="1">
              <a:off x="1712" y="369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1184" y="373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 flipV="1">
              <a:off x="1184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1" name="Line 25"/>
            <p:cNvSpPr>
              <a:spLocks noChangeShapeType="1"/>
            </p:cNvSpPr>
            <p:nvPr/>
          </p:nvSpPr>
          <p:spPr bwMode="auto">
            <a:xfrm flipV="1">
              <a:off x="1712" y="316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2" name="Line 26"/>
            <p:cNvSpPr>
              <a:spLocks noChangeShapeType="1"/>
            </p:cNvSpPr>
            <p:nvPr/>
          </p:nvSpPr>
          <p:spPr bwMode="auto">
            <a:xfrm flipV="1">
              <a:off x="1232" y="393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3" name="Oval 27"/>
            <p:cNvSpPr>
              <a:spLocks noChangeArrowheads="1"/>
            </p:cNvSpPr>
            <p:nvPr/>
          </p:nvSpPr>
          <p:spPr bwMode="auto">
            <a:xfrm>
              <a:off x="1136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4" name="Oval 28"/>
            <p:cNvSpPr>
              <a:spLocks noChangeArrowheads="1"/>
            </p:cNvSpPr>
            <p:nvPr/>
          </p:nvSpPr>
          <p:spPr bwMode="auto">
            <a:xfrm>
              <a:off x="1664" y="388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5" name="Line 29"/>
            <p:cNvSpPr>
              <a:spLocks noChangeShapeType="1"/>
            </p:cNvSpPr>
            <p:nvPr/>
          </p:nvSpPr>
          <p:spPr bwMode="auto">
            <a:xfrm rot="16200000" flipV="1">
              <a:off x="968" y="367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6" name="Oval 30"/>
            <p:cNvSpPr>
              <a:spLocks noChangeArrowheads="1"/>
            </p:cNvSpPr>
            <p:nvPr/>
          </p:nvSpPr>
          <p:spPr bwMode="auto">
            <a:xfrm rot="-5400000">
              <a:off x="1135" y="388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7" name="Oval 31"/>
            <p:cNvSpPr>
              <a:spLocks noChangeArrowheads="1"/>
            </p:cNvSpPr>
            <p:nvPr/>
          </p:nvSpPr>
          <p:spPr bwMode="auto">
            <a:xfrm rot="-5400000">
              <a:off x="1135" y="335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8" name="Oval 32"/>
            <p:cNvSpPr>
              <a:spLocks noChangeArrowheads="1"/>
            </p:cNvSpPr>
            <p:nvPr/>
          </p:nvSpPr>
          <p:spPr bwMode="auto">
            <a:xfrm>
              <a:off x="1664" y="33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1232" y="34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1712" y="34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1" name="Line 35"/>
            <p:cNvSpPr>
              <a:spLocks noChangeShapeType="1"/>
            </p:cNvSpPr>
            <p:nvPr/>
          </p:nvSpPr>
          <p:spPr bwMode="auto">
            <a:xfrm flipV="1">
              <a:off x="1472" y="369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2" name="Oval 36"/>
            <p:cNvSpPr>
              <a:spLocks noChangeArrowheads="1"/>
            </p:cNvSpPr>
            <p:nvPr/>
          </p:nvSpPr>
          <p:spPr bwMode="auto">
            <a:xfrm>
              <a:off x="1376" y="364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1904" y="36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 rot="16200000" flipV="1">
              <a:off x="1208" y="343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5" name="Oval 39"/>
            <p:cNvSpPr>
              <a:spLocks noChangeArrowheads="1"/>
            </p:cNvSpPr>
            <p:nvPr/>
          </p:nvSpPr>
          <p:spPr bwMode="auto">
            <a:xfrm rot="-5400000">
              <a:off x="1375" y="364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6" name="Oval 40"/>
            <p:cNvSpPr>
              <a:spLocks noChangeArrowheads="1"/>
            </p:cNvSpPr>
            <p:nvPr/>
          </p:nvSpPr>
          <p:spPr bwMode="auto">
            <a:xfrm rot="-5400000">
              <a:off x="1375" y="311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7" name="Oval 41"/>
            <p:cNvSpPr>
              <a:spLocks noChangeArrowheads="1"/>
            </p:cNvSpPr>
            <p:nvPr/>
          </p:nvSpPr>
          <p:spPr bwMode="auto">
            <a:xfrm>
              <a:off x="1904" y="31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1472" y="31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195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4780" name="Oval 44"/>
          <p:cNvSpPr>
            <a:spLocks noChangeArrowheads="1"/>
          </p:cNvSpPr>
          <p:nvPr/>
        </p:nvSpPr>
        <p:spPr bwMode="auto">
          <a:xfrm rot="-5400000">
            <a:off x="5681663" y="2147888"/>
            <a:ext cx="381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81" name="Oval 45"/>
          <p:cNvSpPr>
            <a:spLocks noChangeArrowheads="1"/>
          </p:cNvSpPr>
          <p:nvPr/>
        </p:nvSpPr>
        <p:spPr bwMode="auto">
          <a:xfrm rot="2751007">
            <a:off x="5970588" y="2413000"/>
            <a:ext cx="3048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4782" name="Line 46"/>
          <p:cNvSpPr>
            <a:spLocks noChangeShapeType="1"/>
          </p:cNvSpPr>
          <p:nvPr/>
        </p:nvSpPr>
        <p:spPr bwMode="auto">
          <a:xfrm flipH="1">
            <a:off x="6519863" y="2528888"/>
            <a:ext cx="5334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663D-C67C-41B7-91CF-3B8614151C3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4216400" y="2439988"/>
            <a:ext cx="46482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F(A,B,C) = 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  <a:sym typeface="Symbol" pitchFamily="18" charset="2"/>
              </a:rPr>
              <a:t>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m(4,5,6,7)</a:t>
            </a:r>
          </a:p>
          <a:p>
            <a:pPr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on-set forms a square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i.e., a cube of dimension 2</a:t>
            </a:r>
          </a:p>
          <a:p>
            <a:pPr eaLnBrk="0" hangingPunct="0">
              <a:lnSpc>
                <a:spcPts val="1800"/>
              </a:lnSpc>
              <a:spcBef>
                <a:spcPts val="1500"/>
              </a:spcBef>
            </a:pPr>
            <a:r>
              <a:rPr lang="en-US" altLang="ko-KR" i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represents an expression in one variable       </a:t>
            </a:r>
            <a:br>
              <a:rPr lang="en-US" altLang="ko-KR" i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i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i.e., 3 dimensions  –  2 dimensions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4235450" y="4165600"/>
            <a:ext cx="3937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 is asserted (true) and unchanged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 and C vary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308475" y="4924425"/>
            <a:ext cx="3276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This subcube represents the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literal A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4251325" y="4779963"/>
            <a:ext cx="3403600" cy="762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 flipH="1" flipV="1">
            <a:off x="2478088" y="4037013"/>
            <a:ext cx="1773237" cy="744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Higher dimensional cubes</a:t>
            </a:r>
          </a:p>
        </p:txBody>
      </p:sp>
      <p:sp>
        <p:nvSpPr>
          <p:cNvPr id="2467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Sub-cubes of higher dimension than 2</a:t>
            </a:r>
          </a:p>
        </p:txBody>
      </p:sp>
      <p:grpSp>
        <p:nvGrpSpPr>
          <p:cNvPr id="246793" name="Group 9"/>
          <p:cNvGrpSpPr>
            <a:grpSpLocks/>
          </p:cNvGrpSpPr>
          <p:nvPr/>
        </p:nvGrpSpPr>
        <p:grpSpPr bwMode="auto">
          <a:xfrm>
            <a:off x="838200" y="3194050"/>
            <a:ext cx="2679700" cy="1781175"/>
            <a:chOff x="528" y="2012"/>
            <a:chExt cx="1688" cy="1122"/>
          </a:xfrm>
        </p:grpSpPr>
        <p:sp>
          <p:nvSpPr>
            <p:cNvPr id="246794" name="AutoShape 10"/>
            <p:cNvSpPr>
              <a:spLocks noChangeArrowheads="1"/>
            </p:cNvSpPr>
            <p:nvPr/>
          </p:nvSpPr>
          <p:spPr bwMode="auto">
            <a:xfrm rot="5400000" flipV="1">
              <a:off x="1143" y="2417"/>
              <a:ext cx="762" cy="240"/>
            </a:xfrm>
            <a:prstGeom prst="parallelogram">
              <a:avLst>
                <a:gd name="adj" fmla="val 97911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795" name="Rectangle 11"/>
            <p:cNvSpPr>
              <a:spLocks noChangeArrowheads="1"/>
            </p:cNvSpPr>
            <p:nvPr/>
          </p:nvSpPr>
          <p:spPr bwMode="auto">
            <a:xfrm>
              <a:off x="1062" y="292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742" y="257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46797" name="Rectangle 13"/>
            <p:cNvSpPr>
              <a:spLocks noChangeArrowheads="1"/>
            </p:cNvSpPr>
            <p:nvPr/>
          </p:nvSpPr>
          <p:spPr bwMode="auto">
            <a:xfrm>
              <a:off x="912" y="2636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46798" name="Rectangle 14"/>
            <p:cNvSpPr>
              <a:spLocks noChangeArrowheads="1"/>
            </p:cNvSpPr>
            <p:nvPr/>
          </p:nvSpPr>
          <p:spPr bwMode="auto">
            <a:xfrm>
              <a:off x="576" y="2892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</a:t>
              </a:r>
            </a:p>
          </p:txBody>
        </p:sp>
        <p:sp>
          <p:nvSpPr>
            <p:cNvPr id="246799" name="Rectangle 15"/>
            <p:cNvSpPr>
              <a:spLocks noChangeArrowheads="1"/>
            </p:cNvSpPr>
            <p:nvPr/>
          </p:nvSpPr>
          <p:spPr bwMode="auto">
            <a:xfrm>
              <a:off x="1704" y="2012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</a:t>
              </a:r>
            </a:p>
          </p:txBody>
        </p:sp>
        <p:sp>
          <p:nvSpPr>
            <p:cNvPr id="246800" name="Rectangle 16"/>
            <p:cNvSpPr>
              <a:spLocks noChangeArrowheads="1"/>
            </p:cNvSpPr>
            <p:nvPr/>
          </p:nvSpPr>
          <p:spPr bwMode="auto">
            <a:xfrm>
              <a:off x="1708" y="2630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101</a:t>
              </a:r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404" y="267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 flipV="1">
              <a:off x="876" y="2713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V="1">
              <a:off x="876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flipV="1">
              <a:off x="1404" y="215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 flipV="1">
              <a:off x="924" y="291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6" name="Oval 22"/>
            <p:cNvSpPr>
              <a:spLocks noChangeArrowheads="1"/>
            </p:cNvSpPr>
            <p:nvPr/>
          </p:nvSpPr>
          <p:spPr bwMode="auto">
            <a:xfrm>
              <a:off x="828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7" name="Oval 23"/>
            <p:cNvSpPr>
              <a:spLocks noChangeArrowheads="1"/>
            </p:cNvSpPr>
            <p:nvPr/>
          </p:nvSpPr>
          <p:spPr bwMode="auto">
            <a:xfrm>
              <a:off x="1356" y="287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8" name="Line 24"/>
            <p:cNvSpPr>
              <a:spLocks noChangeShapeType="1"/>
            </p:cNvSpPr>
            <p:nvPr/>
          </p:nvSpPr>
          <p:spPr bwMode="auto">
            <a:xfrm rot="16200000" flipV="1">
              <a:off x="660" y="265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09" name="Oval 25"/>
            <p:cNvSpPr>
              <a:spLocks noChangeArrowheads="1"/>
            </p:cNvSpPr>
            <p:nvPr/>
          </p:nvSpPr>
          <p:spPr bwMode="auto">
            <a:xfrm rot="-5400000">
              <a:off x="827" y="286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0" name="Oval 26"/>
            <p:cNvSpPr>
              <a:spLocks noChangeArrowheads="1"/>
            </p:cNvSpPr>
            <p:nvPr/>
          </p:nvSpPr>
          <p:spPr bwMode="auto">
            <a:xfrm rot="-5400000">
              <a:off x="827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1" name="Oval 27"/>
            <p:cNvSpPr>
              <a:spLocks noChangeArrowheads="1"/>
            </p:cNvSpPr>
            <p:nvPr/>
          </p:nvSpPr>
          <p:spPr bwMode="auto">
            <a:xfrm>
              <a:off x="1356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924" y="239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auto">
            <a:xfrm>
              <a:off x="1404" y="24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auto">
            <a:xfrm flipV="1">
              <a:off x="1164" y="2678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5" name="Oval 31"/>
            <p:cNvSpPr>
              <a:spLocks noChangeArrowheads="1"/>
            </p:cNvSpPr>
            <p:nvPr/>
          </p:nvSpPr>
          <p:spPr bwMode="auto">
            <a:xfrm>
              <a:off x="1068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6" name="Oval 32"/>
            <p:cNvSpPr>
              <a:spLocks noChangeArrowheads="1"/>
            </p:cNvSpPr>
            <p:nvPr/>
          </p:nvSpPr>
          <p:spPr bwMode="auto">
            <a:xfrm>
              <a:off x="1596" y="2630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 rot="16200000" flipV="1">
              <a:off x="900" y="241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 rot="-5400000">
              <a:off x="1067" y="2629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19" name="Oval 35"/>
            <p:cNvSpPr>
              <a:spLocks noChangeArrowheads="1"/>
            </p:cNvSpPr>
            <p:nvPr/>
          </p:nvSpPr>
          <p:spPr bwMode="auto">
            <a:xfrm rot="-5400000">
              <a:off x="1067" y="210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0" name="Oval 36"/>
            <p:cNvSpPr>
              <a:spLocks noChangeArrowheads="1"/>
            </p:cNvSpPr>
            <p:nvPr/>
          </p:nvSpPr>
          <p:spPr bwMode="auto">
            <a:xfrm>
              <a:off x="1596" y="210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1" name="Line 37"/>
            <p:cNvSpPr>
              <a:spLocks noChangeShapeType="1"/>
            </p:cNvSpPr>
            <p:nvPr/>
          </p:nvSpPr>
          <p:spPr bwMode="auto">
            <a:xfrm>
              <a:off x="1164" y="215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auto">
            <a:xfrm>
              <a:off x="1644" y="219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1488" y="2876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</a:t>
              </a:r>
            </a:p>
          </p:txBody>
        </p:sp>
        <p:sp>
          <p:nvSpPr>
            <p:cNvPr id="246824" name="Rectangle 40"/>
            <p:cNvSpPr>
              <a:spLocks noChangeArrowheads="1"/>
            </p:cNvSpPr>
            <p:nvPr/>
          </p:nvSpPr>
          <p:spPr bwMode="auto">
            <a:xfrm>
              <a:off x="1152" y="2524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</a:t>
              </a: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528" y="2300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010</a:t>
              </a:r>
            </a:p>
          </p:txBody>
        </p:sp>
        <p:sp>
          <p:nvSpPr>
            <p:cNvPr id="246826" name="Rectangle 42"/>
            <p:cNvSpPr>
              <a:spLocks noChangeArrowheads="1"/>
            </p:cNvSpPr>
            <p:nvPr/>
          </p:nvSpPr>
          <p:spPr bwMode="auto">
            <a:xfrm>
              <a:off x="768" y="2012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</a:t>
              </a: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1200" y="2204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EF98-B9EE-4291-9F4F-F8642FD1BC6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m-dimensional cubes in a n-dimensional Boolean space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 a 3-cube (three variables):</a:t>
            </a:r>
          </a:p>
          <a:p>
            <a:pPr lvl="1"/>
            <a:r>
              <a:rPr lang="en-US" altLang="ko-KR">
                <a:ea typeface="굴림" charset="-127"/>
              </a:rPr>
              <a:t>a 0-cube, i.e., a single node, yields a term in 3 literals</a:t>
            </a:r>
          </a:p>
          <a:p>
            <a:pPr lvl="1"/>
            <a:r>
              <a:rPr lang="en-US" altLang="ko-KR">
                <a:ea typeface="굴림" charset="-127"/>
              </a:rPr>
              <a:t>a 1-cube, i.e., a line of two nodes, yields a term in 2 literals</a:t>
            </a:r>
          </a:p>
          <a:p>
            <a:pPr lvl="1"/>
            <a:r>
              <a:rPr lang="en-US" altLang="ko-KR">
                <a:ea typeface="굴림" charset="-127"/>
              </a:rPr>
              <a:t>a 2-cube, i.e., a plane of four nodes, yields a term in 1 literal</a:t>
            </a:r>
          </a:p>
          <a:p>
            <a:pPr lvl="1"/>
            <a:r>
              <a:rPr lang="en-US" altLang="ko-KR">
                <a:ea typeface="굴림" charset="-127"/>
              </a:rPr>
              <a:t>a 3-cube, i.e., a cube of eight nodes, yields a constant term "1"</a:t>
            </a:r>
          </a:p>
          <a:p>
            <a:r>
              <a:rPr lang="en-US" altLang="ko-KR">
                <a:ea typeface="굴림" charset="-127"/>
              </a:rPr>
              <a:t>In general,</a:t>
            </a:r>
          </a:p>
          <a:p>
            <a:pPr lvl="1"/>
            <a:r>
              <a:rPr lang="en-US" altLang="ko-KR">
                <a:ea typeface="굴림" charset="-127"/>
              </a:rPr>
              <a:t>an m-subcube within an n-cube (m &lt; n) yields a term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with n – m literals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D0A-9E72-4E81-B3C8-799B087B00A8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250882" name="Group 2"/>
          <p:cNvGrpSpPr>
            <a:grpSpLocks/>
          </p:cNvGrpSpPr>
          <p:nvPr/>
        </p:nvGrpSpPr>
        <p:grpSpPr bwMode="auto">
          <a:xfrm>
            <a:off x="5086350" y="4678363"/>
            <a:ext cx="1416050" cy="1727200"/>
            <a:chOff x="3204" y="2884"/>
            <a:chExt cx="892" cy="1088"/>
          </a:xfrm>
        </p:grpSpPr>
        <p:sp>
          <p:nvSpPr>
            <p:cNvPr id="250883" name="Rectangle 3"/>
            <p:cNvSpPr>
              <a:spLocks noChangeArrowheads="1"/>
            </p:cNvSpPr>
            <p:nvPr/>
          </p:nvSpPr>
          <p:spPr bwMode="auto">
            <a:xfrm>
              <a:off x="3232" y="2884"/>
              <a:ext cx="864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	B	F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1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	1</a:t>
              </a:r>
            </a:p>
            <a:p>
              <a:pPr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	0</a:t>
              </a:r>
            </a:p>
          </p:txBody>
        </p:sp>
        <p:sp>
          <p:nvSpPr>
            <p:cNvPr id="250884" name="Line 4"/>
            <p:cNvSpPr>
              <a:spLocks noChangeShapeType="1"/>
            </p:cNvSpPr>
            <p:nvPr/>
          </p:nvSpPr>
          <p:spPr bwMode="auto">
            <a:xfrm>
              <a:off x="3204" y="306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885" name="Line 5"/>
            <p:cNvSpPr>
              <a:spLocks noChangeShapeType="1"/>
            </p:cNvSpPr>
            <p:nvPr/>
          </p:nvSpPr>
          <p:spPr bwMode="auto">
            <a:xfrm>
              <a:off x="3752" y="2896"/>
              <a:ext cx="0" cy="10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08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maps</a:t>
            </a:r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Flat map of Boolean cube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wrap–around at edges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hard to draw and visualize for more than 4 dimensions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virtually impossible for more than 6 dimensions</a:t>
            </a:r>
          </a:p>
          <a:p>
            <a:r>
              <a:rPr lang="en-US" altLang="ko-KR" dirty="0">
                <a:ea typeface="굴림" charset="-127"/>
              </a:rPr>
              <a:t>Alternative to truth-tables to help visualize adjacencies</a:t>
            </a:r>
          </a:p>
          <a:p>
            <a:pPr marL="750888" lvl="1" indent="-288925"/>
            <a:r>
              <a:rPr lang="en-US" altLang="ko-KR" dirty="0">
                <a:ea typeface="굴림" charset="-127"/>
              </a:rPr>
              <a:t>guide to applying the uniting theorem</a:t>
            </a:r>
          </a:p>
          <a:p>
            <a:pPr marL="750888" lvl="1" indent="-288925"/>
            <a:r>
              <a:rPr lang="en-US" altLang="ko-KR" b="1" dirty="0">
                <a:solidFill>
                  <a:srgbClr val="0000FF"/>
                </a:solidFill>
                <a:ea typeface="굴림" charset="-127"/>
              </a:rPr>
              <a:t>on-set elements with only one variable changing value are adjacent </a:t>
            </a:r>
            <a:r>
              <a:rPr lang="en-US" altLang="ko-KR" b="1" dirty="0">
                <a:ea typeface="굴림" charset="-127"/>
              </a:rPr>
              <a:t>unlike the situation in a linear truth-table</a:t>
            </a: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2574925" y="4806950"/>
            <a:ext cx="1371600" cy="1431925"/>
            <a:chOff x="544" y="2864"/>
            <a:chExt cx="864" cy="902"/>
          </a:xfrm>
        </p:grpSpPr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786" y="325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2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3</a:t>
              </a:r>
            </a:p>
          </p:txBody>
        </p:sp>
        <p:sp>
          <p:nvSpPr>
            <p:cNvPr id="250890" name="Rectangle 10"/>
            <p:cNvSpPr>
              <a:spLocks noChangeArrowheads="1"/>
            </p:cNvSpPr>
            <p:nvPr/>
          </p:nvSpPr>
          <p:spPr bwMode="auto">
            <a:xfrm>
              <a:off x="768" y="296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250891" name="Rectangle 11"/>
            <p:cNvSpPr>
              <a:spLocks noChangeArrowheads="1"/>
            </p:cNvSpPr>
            <p:nvPr/>
          </p:nvSpPr>
          <p:spPr bwMode="auto">
            <a:xfrm>
              <a:off x="1056" y="296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250892" name="Rectangle 12"/>
            <p:cNvSpPr>
              <a:spLocks noChangeArrowheads="1"/>
            </p:cNvSpPr>
            <p:nvPr/>
          </p:nvSpPr>
          <p:spPr bwMode="auto">
            <a:xfrm>
              <a:off x="672" y="286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0893" name="Rectangle 13"/>
            <p:cNvSpPr>
              <a:spLocks noChangeArrowheads="1"/>
            </p:cNvSpPr>
            <p:nvPr/>
          </p:nvSpPr>
          <p:spPr bwMode="auto">
            <a:xfrm>
              <a:off x="544" y="297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0894" name="Rectangle 14"/>
            <p:cNvSpPr>
              <a:spLocks noChangeArrowheads="1"/>
            </p:cNvSpPr>
            <p:nvPr/>
          </p:nvSpPr>
          <p:spPr bwMode="auto">
            <a:xfrm>
              <a:off x="656" y="3168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250895" name="Rectangle 15"/>
            <p:cNvSpPr>
              <a:spLocks noChangeArrowheads="1"/>
            </p:cNvSpPr>
            <p:nvPr/>
          </p:nvSpPr>
          <p:spPr bwMode="auto">
            <a:xfrm>
              <a:off x="656" y="344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250896" name="Rectangle 16"/>
            <p:cNvSpPr>
              <a:spLocks noChangeArrowheads="1"/>
            </p:cNvSpPr>
            <p:nvPr/>
          </p:nvSpPr>
          <p:spPr bwMode="auto">
            <a:xfrm>
              <a:off x="768" y="3160"/>
              <a:ext cx="35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250897" name="Rectangle 17"/>
            <p:cNvSpPr>
              <a:spLocks noChangeArrowheads="1"/>
            </p:cNvSpPr>
            <p:nvPr/>
          </p:nvSpPr>
          <p:spPr bwMode="auto">
            <a:xfrm>
              <a:off x="768" y="3448"/>
              <a:ext cx="35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250898" name="Rectangle 18"/>
            <p:cNvSpPr>
              <a:spLocks noChangeArrowheads="1"/>
            </p:cNvSpPr>
            <p:nvPr/>
          </p:nvSpPr>
          <p:spPr bwMode="auto">
            <a:xfrm>
              <a:off x="1056" y="3448"/>
              <a:ext cx="35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250899" name="Rectangle 19"/>
            <p:cNvSpPr>
              <a:spLocks noChangeArrowheads="1"/>
            </p:cNvSpPr>
            <p:nvPr/>
          </p:nvSpPr>
          <p:spPr bwMode="auto">
            <a:xfrm>
              <a:off x="1056" y="3160"/>
              <a:ext cx="35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800"/>
                </a:lnSpc>
                <a:spcBef>
                  <a:spcPts val="9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250900" name="Rectangle 20"/>
            <p:cNvSpPr>
              <a:spLocks noChangeArrowheads="1"/>
            </p:cNvSpPr>
            <p:nvPr/>
          </p:nvSpPr>
          <p:spPr bwMode="auto">
            <a:xfrm>
              <a:off x="768" y="31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>
              <a:off x="1056" y="31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flipH="1">
              <a:off x="768" y="34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0903" name="Line 23"/>
            <p:cNvSpPr>
              <a:spLocks noChangeShapeType="1"/>
            </p:cNvSpPr>
            <p:nvPr/>
          </p:nvSpPr>
          <p:spPr bwMode="auto">
            <a:xfrm flipH="1" flipV="1">
              <a:off x="576" y="29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7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10FA-5196-4C9E-AF26-6ED186D2EDC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maps (cont’d)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Numbering scheme based on Gray–code</a:t>
            </a:r>
          </a:p>
          <a:p>
            <a:pPr lvl="1"/>
            <a:r>
              <a:rPr lang="en-US" altLang="ko-KR" dirty="0">
                <a:ea typeface="굴림" charset="-127"/>
              </a:rPr>
              <a:t>e.g., 00, 01, </a:t>
            </a:r>
            <a:r>
              <a:rPr lang="en-US" altLang="ko-KR" b="1" dirty="0">
                <a:solidFill>
                  <a:srgbClr val="0000FF"/>
                </a:solidFill>
                <a:ea typeface="굴림" charset="-127"/>
              </a:rPr>
              <a:t>11, 10</a:t>
            </a:r>
          </a:p>
          <a:p>
            <a:pPr lvl="2"/>
            <a:r>
              <a:rPr lang="en-US" altLang="ko-KR" dirty="0" smtClean="0">
                <a:ea typeface="굴림" charset="-127"/>
              </a:rPr>
              <a:t>00, 01, </a:t>
            </a:r>
            <a:r>
              <a:rPr lang="en-US" altLang="ko-KR" b="1" dirty="0" smtClean="0">
                <a:ea typeface="굴림" charset="-127"/>
              </a:rPr>
              <a:t>10, 11 </a:t>
            </a:r>
            <a:r>
              <a:rPr lang="en-US" altLang="ko-KR" dirty="0" smtClean="0">
                <a:ea typeface="굴림" charset="-127"/>
              </a:rPr>
              <a:t>(in the sequence of truth-table)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a typeface="굴림" charset="-127"/>
              </a:rPr>
              <a:t>only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a single bit changes in code for adjacent map cells</a:t>
            </a:r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841375" y="3038475"/>
            <a:ext cx="2387600" cy="1828800"/>
            <a:chOff x="320" y="2352"/>
            <a:chExt cx="1504" cy="1152"/>
          </a:xfrm>
        </p:grpSpPr>
        <p:sp>
          <p:nvSpPr>
            <p:cNvPr id="252933" name="Rectangle 5"/>
            <p:cNvSpPr>
              <a:spLocks noChangeArrowheads="1"/>
            </p:cNvSpPr>
            <p:nvPr/>
          </p:nvSpPr>
          <p:spPr bwMode="auto">
            <a:xfrm>
              <a:off x="629" y="2801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2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3</a:t>
              </a:r>
            </a:p>
          </p:txBody>
        </p:sp>
        <p:sp>
          <p:nvSpPr>
            <p:cNvPr id="252934" name="Rectangle 6"/>
            <p:cNvSpPr>
              <a:spLocks noChangeArrowheads="1"/>
            </p:cNvSpPr>
            <p:nvPr/>
          </p:nvSpPr>
          <p:spPr bwMode="auto">
            <a:xfrm>
              <a:off x="611" y="2507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</a:t>
              </a: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899" y="2507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</a:t>
              </a:r>
            </a:p>
          </p:txBody>
        </p:sp>
        <p:sp>
          <p:nvSpPr>
            <p:cNvPr id="252936" name="Rectangle 8"/>
            <p:cNvSpPr>
              <a:spLocks noChangeArrowheads="1"/>
            </p:cNvSpPr>
            <p:nvPr/>
          </p:nvSpPr>
          <p:spPr bwMode="auto">
            <a:xfrm>
              <a:off x="515" y="2411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AB</a:t>
              </a:r>
            </a:p>
          </p:txBody>
        </p:sp>
        <p:sp>
          <p:nvSpPr>
            <p:cNvPr id="252937" name="Rectangle 9"/>
            <p:cNvSpPr>
              <a:spLocks noChangeArrowheads="1"/>
            </p:cNvSpPr>
            <p:nvPr/>
          </p:nvSpPr>
          <p:spPr bwMode="auto">
            <a:xfrm>
              <a:off x="387" y="252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2938" name="Rectangle 10"/>
            <p:cNvSpPr>
              <a:spLocks noChangeArrowheads="1"/>
            </p:cNvSpPr>
            <p:nvPr/>
          </p:nvSpPr>
          <p:spPr bwMode="auto">
            <a:xfrm>
              <a:off x="499" y="2715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</a:t>
              </a:r>
            </a:p>
          </p:txBody>
        </p:sp>
        <p:sp>
          <p:nvSpPr>
            <p:cNvPr id="252939" name="Rectangle 11"/>
            <p:cNvSpPr>
              <a:spLocks noChangeArrowheads="1"/>
            </p:cNvSpPr>
            <p:nvPr/>
          </p:nvSpPr>
          <p:spPr bwMode="auto">
            <a:xfrm>
              <a:off x="499" y="2987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</a:t>
              </a:r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 flipH="1" flipV="1">
              <a:off x="419" y="247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41" name="Rectangle 13"/>
            <p:cNvSpPr>
              <a:spLocks noChangeArrowheads="1"/>
            </p:cNvSpPr>
            <p:nvPr/>
          </p:nvSpPr>
          <p:spPr bwMode="auto">
            <a:xfrm>
              <a:off x="1202" y="280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6	4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7	5</a:t>
              </a:r>
            </a:p>
          </p:txBody>
        </p:sp>
        <p:sp>
          <p:nvSpPr>
            <p:cNvPr id="252942" name="Rectangle 14"/>
            <p:cNvSpPr>
              <a:spLocks noChangeArrowheads="1"/>
            </p:cNvSpPr>
            <p:nvPr/>
          </p:nvSpPr>
          <p:spPr bwMode="auto">
            <a:xfrm>
              <a:off x="1184" y="2506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</a:t>
              </a:r>
            </a:p>
          </p:txBody>
        </p:sp>
        <p:sp>
          <p:nvSpPr>
            <p:cNvPr id="252943" name="Rectangle 15"/>
            <p:cNvSpPr>
              <a:spLocks noChangeArrowheads="1"/>
            </p:cNvSpPr>
            <p:nvPr/>
          </p:nvSpPr>
          <p:spPr bwMode="auto">
            <a:xfrm>
              <a:off x="1472" y="2506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</a:t>
              </a:r>
            </a:p>
          </p:txBody>
        </p:sp>
        <p:sp>
          <p:nvSpPr>
            <p:cNvPr id="252944" name="Rectangle 16"/>
            <p:cNvSpPr>
              <a:spLocks noChangeArrowheads="1"/>
            </p:cNvSpPr>
            <p:nvPr/>
          </p:nvSpPr>
          <p:spPr bwMode="auto">
            <a:xfrm>
              <a:off x="1190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45" name="Line 17"/>
            <p:cNvSpPr>
              <a:spLocks noChangeShapeType="1"/>
            </p:cNvSpPr>
            <p:nvPr/>
          </p:nvSpPr>
          <p:spPr bwMode="auto">
            <a:xfrm>
              <a:off x="1472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46" name="Line 18"/>
            <p:cNvSpPr>
              <a:spLocks noChangeShapeType="1"/>
            </p:cNvSpPr>
            <p:nvPr/>
          </p:nvSpPr>
          <p:spPr bwMode="auto">
            <a:xfrm flipH="1">
              <a:off x="1184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1184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>
              <a:off x="896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49" name="Line 21"/>
            <p:cNvSpPr>
              <a:spLocks noChangeShapeType="1"/>
            </p:cNvSpPr>
            <p:nvPr/>
          </p:nvSpPr>
          <p:spPr bwMode="auto">
            <a:xfrm>
              <a:off x="464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50" name="Rectangle 22"/>
            <p:cNvSpPr>
              <a:spLocks noChangeArrowheads="1"/>
            </p:cNvSpPr>
            <p:nvPr/>
          </p:nvSpPr>
          <p:spPr bwMode="auto">
            <a:xfrm>
              <a:off x="320" y="300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2951" name="Rectangle 23"/>
            <p:cNvSpPr>
              <a:spLocks noChangeArrowheads="1"/>
            </p:cNvSpPr>
            <p:nvPr/>
          </p:nvSpPr>
          <p:spPr bwMode="auto">
            <a:xfrm>
              <a:off x="1152" y="329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2952" name="Rectangle 24"/>
            <p:cNvSpPr>
              <a:spLocks noChangeArrowheads="1"/>
            </p:cNvSpPr>
            <p:nvPr/>
          </p:nvSpPr>
          <p:spPr bwMode="auto">
            <a:xfrm>
              <a:off x="1440" y="235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2953" name="Rectangle 25"/>
            <p:cNvSpPr>
              <a:spLocks noChangeArrowheads="1"/>
            </p:cNvSpPr>
            <p:nvPr/>
          </p:nvSpPr>
          <p:spPr bwMode="auto">
            <a:xfrm>
              <a:off x="614" y="267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54" name="Line 26"/>
            <p:cNvSpPr>
              <a:spLocks noChangeShapeType="1"/>
            </p:cNvSpPr>
            <p:nvPr/>
          </p:nvSpPr>
          <p:spPr bwMode="auto">
            <a:xfrm>
              <a:off x="896" y="267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55" name="Line 27"/>
            <p:cNvSpPr>
              <a:spLocks noChangeShapeType="1"/>
            </p:cNvSpPr>
            <p:nvPr/>
          </p:nvSpPr>
          <p:spPr bwMode="auto">
            <a:xfrm flipH="1">
              <a:off x="608" y="295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2956" name="Group 28"/>
          <p:cNvGrpSpPr>
            <a:grpSpLocks/>
          </p:cNvGrpSpPr>
          <p:nvPr/>
        </p:nvGrpSpPr>
        <p:grpSpPr bwMode="auto">
          <a:xfrm>
            <a:off x="1108075" y="4943475"/>
            <a:ext cx="2114550" cy="1457325"/>
            <a:chOff x="1358" y="3090"/>
            <a:chExt cx="1332" cy="918"/>
          </a:xfrm>
        </p:grpSpPr>
        <p:sp>
          <p:nvSpPr>
            <p:cNvPr id="252957" name="Rectangle 29"/>
            <p:cNvSpPr>
              <a:spLocks noChangeArrowheads="1"/>
            </p:cNvSpPr>
            <p:nvPr/>
          </p:nvSpPr>
          <p:spPr bwMode="auto">
            <a:xfrm>
              <a:off x="1505" y="336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2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3</a:t>
              </a:r>
            </a:p>
          </p:txBody>
        </p:sp>
        <p:sp>
          <p:nvSpPr>
            <p:cNvPr id="252958" name="Rectangle 30"/>
            <p:cNvSpPr>
              <a:spLocks noChangeArrowheads="1"/>
            </p:cNvSpPr>
            <p:nvPr/>
          </p:nvSpPr>
          <p:spPr bwMode="auto">
            <a:xfrm>
              <a:off x="2078" y="336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6	4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7	5</a:t>
              </a:r>
            </a:p>
          </p:txBody>
        </p:sp>
        <p:sp>
          <p:nvSpPr>
            <p:cNvPr id="252959" name="Rectangle 31"/>
            <p:cNvSpPr>
              <a:spLocks noChangeArrowheads="1"/>
            </p:cNvSpPr>
            <p:nvPr/>
          </p:nvSpPr>
          <p:spPr bwMode="auto">
            <a:xfrm>
              <a:off x="2066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0" name="Line 32"/>
            <p:cNvSpPr>
              <a:spLocks noChangeShapeType="1"/>
            </p:cNvSpPr>
            <p:nvPr/>
          </p:nvSpPr>
          <p:spPr bwMode="auto">
            <a:xfrm>
              <a:off x="2348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1" name="Line 33"/>
            <p:cNvSpPr>
              <a:spLocks noChangeShapeType="1"/>
            </p:cNvSpPr>
            <p:nvPr/>
          </p:nvSpPr>
          <p:spPr bwMode="auto">
            <a:xfrm flipH="1">
              <a:off x="2060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2" name="Line 34"/>
            <p:cNvSpPr>
              <a:spLocks noChangeShapeType="1"/>
            </p:cNvSpPr>
            <p:nvPr/>
          </p:nvSpPr>
          <p:spPr bwMode="auto">
            <a:xfrm>
              <a:off x="2066" y="323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3" name="Line 35"/>
            <p:cNvSpPr>
              <a:spLocks noChangeShapeType="1"/>
            </p:cNvSpPr>
            <p:nvPr/>
          </p:nvSpPr>
          <p:spPr bwMode="auto">
            <a:xfrm>
              <a:off x="1772" y="38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4" name="Line 36"/>
            <p:cNvSpPr>
              <a:spLocks noChangeShapeType="1"/>
            </p:cNvSpPr>
            <p:nvPr/>
          </p:nvSpPr>
          <p:spPr bwMode="auto">
            <a:xfrm flipH="1">
              <a:off x="1490" y="352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5" name="Rectangle 37"/>
            <p:cNvSpPr>
              <a:spLocks noChangeArrowheads="1"/>
            </p:cNvSpPr>
            <p:nvPr/>
          </p:nvSpPr>
          <p:spPr bwMode="auto">
            <a:xfrm>
              <a:off x="1358" y="357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2966" name="Rectangle 38"/>
            <p:cNvSpPr>
              <a:spLocks noChangeArrowheads="1"/>
            </p:cNvSpPr>
            <p:nvPr/>
          </p:nvSpPr>
          <p:spPr bwMode="auto">
            <a:xfrm>
              <a:off x="2028" y="380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2967" name="Rectangle 39"/>
            <p:cNvSpPr>
              <a:spLocks noChangeArrowheads="1"/>
            </p:cNvSpPr>
            <p:nvPr/>
          </p:nvSpPr>
          <p:spPr bwMode="auto">
            <a:xfrm>
              <a:off x="2322" y="309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2968" name="Rectangle 40"/>
            <p:cNvSpPr>
              <a:spLocks noChangeArrowheads="1"/>
            </p:cNvSpPr>
            <p:nvPr/>
          </p:nvSpPr>
          <p:spPr bwMode="auto">
            <a:xfrm>
              <a:off x="1490" y="32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69" name="Line 41"/>
            <p:cNvSpPr>
              <a:spLocks noChangeShapeType="1"/>
            </p:cNvSpPr>
            <p:nvPr/>
          </p:nvSpPr>
          <p:spPr bwMode="auto">
            <a:xfrm>
              <a:off x="1772" y="32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70" name="Line 42"/>
            <p:cNvSpPr>
              <a:spLocks noChangeShapeType="1"/>
            </p:cNvSpPr>
            <p:nvPr/>
          </p:nvSpPr>
          <p:spPr bwMode="auto">
            <a:xfrm flipH="1">
              <a:off x="1484" y="35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2971" name="Group 43"/>
          <p:cNvGrpSpPr>
            <a:grpSpLocks/>
          </p:cNvGrpSpPr>
          <p:nvPr/>
        </p:nvGrpSpPr>
        <p:grpSpPr bwMode="auto">
          <a:xfrm>
            <a:off x="4286250" y="3502025"/>
            <a:ext cx="2690813" cy="2365375"/>
            <a:chOff x="2700" y="2206"/>
            <a:chExt cx="1695" cy="1490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2852" y="2468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4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5</a:t>
              </a:r>
            </a:p>
          </p:txBody>
        </p:sp>
        <p:sp>
          <p:nvSpPr>
            <p:cNvPr id="252973" name="Rectangle 45"/>
            <p:cNvSpPr>
              <a:spLocks noChangeArrowheads="1"/>
            </p:cNvSpPr>
            <p:nvPr/>
          </p:nvSpPr>
          <p:spPr bwMode="auto">
            <a:xfrm>
              <a:off x="3425" y="2467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12	</a:t>
              </a:r>
              <a:r>
                <a:rPr lang="en-US" altLang="ko-KR" sz="1400" b="1" dirty="0">
                  <a:latin typeface="Tahoma" pitchFamily="34" charset="0"/>
                  <a:ea typeface="굴림" charset="-127"/>
                </a:rPr>
                <a:t>8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13	</a:t>
              </a:r>
              <a:r>
                <a:rPr lang="en-US" altLang="ko-KR" sz="1400" b="1" dirty="0">
                  <a:latin typeface="Tahoma" pitchFamily="34" charset="0"/>
                  <a:ea typeface="굴림" charset="-127"/>
                </a:rPr>
                <a:t>9</a:t>
              </a:r>
            </a:p>
          </p:txBody>
        </p:sp>
        <p:sp>
          <p:nvSpPr>
            <p:cNvPr id="252974" name="Rectangle 46"/>
            <p:cNvSpPr>
              <a:spLocks noChangeArrowheads="1"/>
            </p:cNvSpPr>
            <p:nvPr/>
          </p:nvSpPr>
          <p:spPr bwMode="auto">
            <a:xfrm>
              <a:off x="3408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75" name="Line 47"/>
            <p:cNvSpPr>
              <a:spLocks noChangeShapeType="1"/>
            </p:cNvSpPr>
            <p:nvPr/>
          </p:nvSpPr>
          <p:spPr bwMode="auto">
            <a:xfrm>
              <a:off x="3690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76" name="Line 48"/>
            <p:cNvSpPr>
              <a:spLocks noChangeShapeType="1"/>
            </p:cNvSpPr>
            <p:nvPr/>
          </p:nvSpPr>
          <p:spPr bwMode="auto">
            <a:xfrm flipH="1">
              <a:off x="3402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77" name="Line 49"/>
            <p:cNvSpPr>
              <a:spLocks noChangeShapeType="1"/>
            </p:cNvSpPr>
            <p:nvPr/>
          </p:nvSpPr>
          <p:spPr bwMode="auto">
            <a:xfrm>
              <a:off x="3408" y="235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78" name="Line 50"/>
            <p:cNvSpPr>
              <a:spLocks noChangeShapeType="1"/>
            </p:cNvSpPr>
            <p:nvPr/>
          </p:nvSpPr>
          <p:spPr bwMode="auto">
            <a:xfrm flipH="1">
              <a:off x="3986" y="262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79" name="Rectangle 51"/>
            <p:cNvSpPr>
              <a:spLocks noChangeArrowheads="1"/>
            </p:cNvSpPr>
            <p:nvPr/>
          </p:nvSpPr>
          <p:spPr bwMode="auto">
            <a:xfrm>
              <a:off x="4027" y="2807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52980" name="Rectangle 52"/>
            <p:cNvSpPr>
              <a:spLocks noChangeArrowheads="1"/>
            </p:cNvSpPr>
            <p:nvPr/>
          </p:nvSpPr>
          <p:spPr bwMode="auto">
            <a:xfrm>
              <a:off x="3664" y="220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2981" name="Rectangle 53"/>
            <p:cNvSpPr>
              <a:spLocks noChangeArrowheads="1"/>
            </p:cNvSpPr>
            <p:nvPr/>
          </p:nvSpPr>
          <p:spPr bwMode="auto">
            <a:xfrm>
              <a:off x="2832" y="235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82" name="Line 54"/>
            <p:cNvSpPr>
              <a:spLocks noChangeShapeType="1"/>
            </p:cNvSpPr>
            <p:nvPr/>
          </p:nvSpPr>
          <p:spPr bwMode="auto">
            <a:xfrm>
              <a:off x="3114" y="235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83" name="Line 55"/>
            <p:cNvSpPr>
              <a:spLocks noChangeShapeType="1"/>
            </p:cNvSpPr>
            <p:nvPr/>
          </p:nvSpPr>
          <p:spPr bwMode="auto">
            <a:xfrm flipH="1">
              <a:off x="2826" y="263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84" name="Rectangle 56"/>
            <p:cNvSpPr>
              <a:spLocks noChangeArrowheads="1"/>
            </p:cNvSpPr>
            <p:nvPr/>
          </p:nvSpPr>
          <p:spPr bwMode="auto">
            <a:xfrm>
              <a:off x="2847" y="3059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3	7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latin typeface="Tahoma" pitchFamily="34" charset="0"/>
                  <a:ea typeface="굴림" charset="-127"/>
                </a:rPr>
                <a:t>2	6</a:t>
              </a:r>
            </a:p>
          </p:txBody>
        </p:sp>
        <p:sp>
          <p:nvSpPr>
            <p:cNvPr id="252985" name="Rectangle 57"/>
            <p:cNvSpPr>
              <a:spLocks noChangeArrowheads="1"/>
            </p:cNvSpPr>
            <p:nvPr/>
          </p:nvSpPr>
          <p:spPr bwMode="auto">
            <a:xfrm>
              <a:off x="3420" y="3058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15	11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 dirty="0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14</a:t>
              </a:r>
              <a:r>
                <a:rPr lang="en-US" altLang="ko-KR" sz="1400" b="1" dirty="0">
                  <a:latin typeface="Tahoma" pitchFamily="34" charset="0"/>
                  <a:ea typeface="굴림" charset="-127"/>
                </a:rPr>
                <a:t>	10</a:t>
              </a:r>
            </a:p>
          </p:txBody>
        </p:sp>
        <p:sp>
          <p:nvSpPr>
            <p:cNvPr id="252986" name="Rectangle 58"/>
            <p:cNvSpPr>
              <a:spLocks noChangeArrowheads="1"/>
            </p:cNvSpPr>
            <p:nvPr/>
          </p:nvSpPr>
          <p:spPr bwMode="auto">
            <a:xfrm>
              <a:off x="3408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87" name="Line 59"/>
            <p:cNvSpPr>
              <a:spLocks noChangeShapeType="1"/>
            </p:cNvSpPr>
            <p:nvPr/>
          </p:nvSpPr>
          <p:spPr bwMode="auto">
            <a:xfrm>
              <a:off x="3690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88" name="Line 60"/>
            <p:cNvSpPr>
              <a:spLocks noChangeShapeType="1"/>
            </p:cNvSpPr>
            <p:nvPr/>
          </p:nvSpPr>
          <p:spPr bwMode="auto">
            <a:xfrm flipH="1">
              <a:off x="3402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89" name="Line 61"/>
            <p:cNvSpPr>
              <a:spLocks noChangeShapeType="1"/>
            </p:cNvSpPr>
            <p:nvPr/>
          </p:nvSpPr>
          <p:spPr bwMode="auto">
            <a:xfrm>
              <a:off x="3114" y="35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H="1">
              <a:off x="2832" y="292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91" name="Rectangle 63"/>
            <p:cNvSpPr>
              <a:spLocks noChangeArrowheads="1"/>
            </p:cNvSpPr>
            <p:nvPr/>
          </p:nvSpPr>
          <p:spPr bwMode="auto">
            <a:xfrm>
              <a:off x="2700" y="326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2992" name="Rectangle 64"/>
            <p:cNvSpPr>
              <a:spLocks noChangeArrowheads="1"/>
            </p:cNvSpPr>
            <p:nvPr/>
          </p:nvSpPr>
          <p:spPr bwMode="auto">
            <a:xfrm>
              <a:off x="3370" y="3488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2993" name="Rectangle 65"/>
            <p:cNvSpPr>
              <a:spLocks noChangeArrowheads="1"/>
            </p:cNvSpPr>
            <p:nvPr/>
          </p:nvSpPr>
          <p:spPr bwMode="auto">
            <a:xfrm>
              <a:off x="2832" y="292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94" name="Line 66"/>
            <p:cNvSpPr>
              <a:spLocks noChangeShapeType="1"/>
            </p:cNvSpPr>
            <p:nvPr/>
          </p:nvSpPr>
          <p:spPr bwMode="auto">
            <a:xfrm>
              <a:off x="3114" y="293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2995" name="Line 67"/>
            <p:cNvSpPr>
              <a:spLocks noChangeShapeType="1"/>
            </p:cNvSpPr>
            <p:nvPr/>
          </p:nvSpPr>
          <p:spPr bwMode="auto">
            <a:xfrm flipH="1">
              <a:off x="2826" y="32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2996" name="Text Box 68"/>
          <p:cNvSpPr txBox="1">
            <a:spLocks noChangeArrowheads="1"/>
          </p:cNvSpPr>
          <p:nvPr/>
        </p:nvSpPr>
        <p:spPr bwMode="auto">
          <a:xfrm>
            <a:off x="6556375" y="5603875"/>
            <a:ext cx="188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600">
                <a:latin typeface="Tahoma" pitchFamily="34" charset="0"/>
                <a:ea typeface="굴림" charset="-127"/>
              </a:rPr>
              <a:t>13 = 1101= ABC’D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0F50-915B-4F78-8E54-B37D4E38BC91}" type="slidenum">
              <a:rPr lang="en-US" altLang="en-US"/>
              <a:pPr/>
              <a:t>49</a:t>
            </a:fld>
            <a:endParaRPr lang="en-US" altLang="en-US"/>
          </a:p>
        </p:txBody>
      </p:sp>
      <p:grpSp>
        <p:nvGrpSpPr>
          <p:cNvPr id="254978" name="Group 2"/>
          <p:cNvGrpSpPr>
            <a:grpSpLocks/>
          </p:cNvGrpSpPr>
          <p:nvPr/>
        </p:nvGrpSpPr>
        <p:grpSpPr bwMode="auto">
          <a:xfrm>
            <a:off x="5715000" y="4191000"/>
            <a:ext cx="762000" cy="762000"/>
            <a:chOff x="3684" y="3552"/>
            <a:chExt cx="480" cy="480"/>
          </a:xfrm>
        </p:grpSpPr>
        <p:sp>
          <p:nvSpPr>
            <p:cNvPr id="254979" name="Line 3"/>
            <p:cNvSpPr>
              <a:spLocks noChangeShapeType="1"/>
            </p:cNvSpPr>
            <p:nvPr/>
          </p:nvSpPr>
          <p:spPr bwMode="auto">
            <a:xfrm flipV="1">
              <a:off x="3684" y="3827"/>
              <a:ext cx="204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 flipV="1">
              <a:off x="3732" y="403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 rot="16200000" flipV="1">
              <a:off x="3468" y="3768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4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Adjacencies in Karnaugh maps</a:t>
            </a:r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Wrap from first to last column</a:t>
            </a:r>
          </a:p>
          <a:p>
            <a:r>
              <a:rPr lang="en-US" altLang="ko-KR">
                <a:ea typeface="굴림" charset="-127"/>
              </a:rPr>
              <a:t>Wrap top row to bottom row</a:t>
            </a:r>
          </a:p>
        </p:txBody>
      </p:sp>
      <p:grpSp>
        <p:nvGrpSpPr>
          <p:cNvPr id="254984" name="Group 8"/>
          <p:cNvGrpSpPr>
            <a:grpSpLocks/>
          </p:cNvGrpSpPr>
          <p:nvPr/>
        </p:nvGrpSpPr>
        <p:grpSpPr bwMode="auto">
          <a:xfrm>
            <a:off x="1676400" y="3657600"/>
            <a:ext cx="2114550" cy="1457325"/>
            <a:chOff x="1056" y="2304"/>
            <a:chExt cx="1332" cy="918"/>
          </a:xfrm>
        </p:grpSpPr>
        <p:sp>
          <p:nvSpPr>
            <p:cNvPr id="254985" name="Rectangle 9"/>
            <p:cNvSpPr>
              <a:spLocks noChangeArrowheads="1"/>
            </p:cNvSpPr>
            <p:nvPr/>
          </p:nvSpPr>
          <p:spPr bwMode="auto">
            <a:xfrm>
              <a:off x="1248" y="2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	010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	011</a:t>
              </a:r>
            </a:p>
          </p:txBody>
        </p:sp>
        <p:sp>
          <p:nvSpPr>
            <p:cNvPr id="254986" name="Rectangle 10"/>
            <p:cNvSpPr>
              <a:spLocks noChangeArrowheads="1"/>
            </p:cNvSpPr>
            <p:nvPr/>
          </p:nvSpPr>
          <p:spPr bwMode="auto">
            <a:xfrm>
              <a:off x="1824" y="2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	100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	101</a:t>
              </a: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1764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2046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 flipH="1">
              <a:off x="1758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1764" y="24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1470" y="30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 flipH="1">
              <a:off x="1188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3" name="Rectangle 17"/>
            <p:cNvSpPr>
              <a:spLocks noChangeArrowheads="1"/>
            </p:cNvSpPr>
            <p:nvPr/>
          </p:nvSpPr>
          <p:spPr bwMode="auto">
            <a:xfrm>
              <a:off x="1056" y="278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1726" y="301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4995" name="Rectangle 19"/>
            <p:cNvSpPr>
              <a:spLocks noChangeArrowheads="1"/>
            </p:cNvSpPr>
            <p:nvPr/>
          </p:nvSpPr>
          <p:spPr bwMode="auto">
            <a:xfrm>
              <a:off x="2020" y="23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4996" name="Rectangle 20"/>
            <p:cNvSpPr>
              <a:spLocks noChangeArrowheads="1"/>
            </p:cNvSpPr>
            <p:nvPr/>
          </p:nvSpPr>
          <p:spPr bwMode="auto">
            <a:xfrm>
              <a:off x="1188" y="24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7" name="Line 21"/>
            <p:cNvSpPr>
              <a:spLocks noChangeShapeType="1"/>
            </p:cNvSpPr>
            <p:nvPr/>
          </p:nvSpPr>
          <p:spPr bwMode="auto">
            <a:xfrm>
              <a:off x="1470" y="24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 flipH="1">
              <a:off x="1182" y="27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5991225" y="4956175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5483225" y="4394200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5753100" y="4495800"/>
            <a:ext cx="558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</a:t>
            </a: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5219700" y="4902200"/>
            <a:ext cx="812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000</a:t>
            </a:r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>
            <a:off x="7010400" y="3505200"/>
            <a:ext cx="812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111</a:t>
            </a:r>
          </a:p>
        </p:txBody>
      </p:sp>
      <p:sp>
        <p:nvSpPr>
          <p:cNvPr id="255004" name="Rectangle 28"/>
          <p:cNvSpPr>
            <a:spLocks noChangeArrowheads="1"/>
          </p:cNvSpPr>
          <p:nvPr/>
        </p:nvSpPr>
        <p:spPr bwMode="auto">
          <a:xfrm>
            <a:off x="7016750" y="4486275"/>
            <a:ext cx="723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101</a:t>
            </a:r>
          </a:p>
        </p:txBody>
      </p:sp>
      <p:sp>
        <p:nvSpPr>
          <p:cNvPr id="255005" name="Line 29"/>
          <p:cNvSpPr>
            <a:spLocks noChangeShapeType="1"/>
          </p:cNvSpPr>
          <p:nvPr/>
        </p:nvSpPr>
        <p:spPr bwMode="auto">
          <a:xfrm flipV="1">
            <a:off x="6534150" y="45624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06" name="Line 30"/>
          <p:cNvSpPr>
            <a:spLocks noChangeShapeType="1"/>
          </p:cNvSpPr>
          <p:nvPr/>
        </p:nvSpPr>
        <p:spPr bwMode="auto">
          <a:xfrm flipV="1">
            <a:off x="5695950" y="4627563"/>
            <a:ext cx="32385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07" name="Line 31"/>
          <p:cNvSpPr>
            <a:spLocks noChangeShapeType="1"/>
          </p:cNvSpPr>
          <p:nvPr/>
        </p:nvSpPr>
        <p:spPr bwMode="auto">
          <a:xfrm flipV="1">
            <a:off x="5695950" y="37242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08" name="Line 32"/>
          <p:cNvSpPr>
            <a:spLocks noChangeShapeType="1"/>
          </p:cNvSpPr>
          <p:nvPr/>
        </p:nvSpPr>
        <p:spPr bwMode="auto">
          <a:xfrm flipV="1">
            <a:off x="6534150" y="37242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09" name="Line 33"/>
          <p:cNvSpPr>
            <a:spLocks noChangeShapeType="1"/>
          </p:cNvSpPr>
          <p:nvPr/>
        </p:nvSpPr>
        <p:spPr bwMode="auto">
          <a:xfrm flipV="1">
            <a:off x="5772150" y="49530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0" name="Oval 34"/>
          <p:cNvSpPr>
            <a:spLocks noChangeArrowheads="1"/>
          </p:cNvSpPr>
          <p:nvPr/>
        </p:nvSpPr>
        <p:spPr bwMode="auto">
          <a:xfrm>
            <a:off x="5619750" y="4867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1" name="Oval 35"/>
          <p:cNvSpPr>
            <a:spLocks noChangeArrowheads="1"/>
          </p:cNvSpPr>
          <p:nvPr/>
        </p:nvSpPr>
        <p:spPr bwMode="auto">
          <a:xfrm>
            <a:off x="6457950" y="4867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2" name="Line 36"/>
          <p:cNvSpPr>
            <a:spLocks noChangeShapeType="1"/>
          </p:cNvSpPr>
          <p:nvPr/>
        </p:nvSpPr>
        <p:spPr bwMode="auto">
          <a:xfrm rot="16200000" flipV="1">
            <a:off x="5353050" y="45339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3" name="Oval 37"/>
          <p:cNvSpPr>
            <a:spLocks noChangeArrowheads="1"/>
          </p:cNvSpPr>
          <p:nvPr/>
        </p:nvSpPr>
        <p:spPr bwMode="auto">
          <a:xfrm rot="-5400000">
            <a:off x="5618163" y="48656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4" name="Oval 38"/>
          <p:cNvSpPr>
            <a:spLocks noChangeArrowheads="1"/>
          </p:cNvSpPr>
          <p:nvPr/>
        </p:nvSpPr>
        <p:spPr bwMode="auto">
          <a:xfrm rot="-5400000">
            <a:off x="5618163" y="40274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5" name="Oval 39"/>
          <p:cNvSpPr>
            <a:spLocks noChangeArrowheads="1"/>
          </p:cNvSpPr>
          <p:nvPr/>
        </p:nvSpPr>
        <p:spPr bwMode="auto">
          <a:xfrm>
            <a:off x="6457950" y="40290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6" name="Line 40"/>
          <p:cNvSpPr>
            <a:spLocks noChangeShapeType="1"/>
          </p:cNvSpPr>
          <p:nvPr/>
        </p:nvSpPr>
        <p:spPr bwMode="auto">
          <a:xfrm>
            <a:off x="5772150" y="41052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7" name="Line 41"/>
          <p:cNvSpPr>
            <a:spLocks noChangeShapeType="1"/>
          </p:cNvSpPr>
          <p:nvPr/>
        </p:nvSpPr>
        <p:spPr bwMode="auto">
          <a:xfrm>
            <a:off x="6534150" y="41814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8" name="Line 42"/>
          <p:cNvSpPr>
            <a:spLocks noChangeShapeType="1"/>
          </p:cNvSpPr>
          <p:nvPr/>
        </p:nvSpPr>
        <p:spPr bwMode="auto">
          <a:xfrm flipV="1">
            <a:off x="6153150" y="4562475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19" name="Oval 43"/>
          <p:cNvSpPr>
            <a:spLocks noChangeArrowheads="1"/>
          </p:cNvSpPr>
          <p:nvPr/>
        </p:nvSpPr>
        <p:spPr bwMode="auto">
          <a:xfrm>
            <a:off x="6000750" y="4486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0" name="Oval 44"/>
          <p:cNvSpPr>
            <a:spLocks noChangeArrowheads="1"/>
          </p:cNvSpPr>
          <p:nvPr/>
        </p:nvSpPr>
        <p:spPr bwMode="auto">
          <a:xfrm>
            <a:off x="6838950" y="44862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1" name="Line 45"/>
          <p:cNvSpPr>
            <a:spLocks noChangeShapeType="1"/>
          </p:cNvSpPr>
          <p:nvPr/>
        </p:nvSpPr>
        <p:spPr bwMode="auto">
          <a:xfrm rot="16200000" flipV="1">
            <a:off x="5734050" y="4143375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2" name="Oval 46"/>
          <p:cNvSpPr>
            <a:spLocks noChangeArrowheads="1"/>
          </p:cNvSpPr>
          <p:nvPr/>
        </p:nvSpPr>
        <p:spPr bwMode="auto">
          <a:xfrm rot="-5400000">
            <a:off x="5999163" y="44846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3" name="Oval 47"/>
          <p:cNvSpPr>
            <a:spLocks noChangeArrowheads="1"/>
          </p:cNvSpPr>
          <p:nvPr/>
        </p:nvSpPr>
        <p:spPr bwMode="auto">
          <a:xfrm rot="-5400000">
            <a:off x="5999163" y="364648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4" name="Oval 48"/>
          <p:cNvSpPr>
            <a:spLocks noChangeArrowheads="1"/>
          </p:cNvSpPr>
          <p:nvPr/>
        </p:nvSpPr>
        <p:spPr bwMode="auto">
          <a:xfrm>
            <a:off x="6838950" y="3648075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6153150" y="37242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6" name="Line 50"/>
          <p:cNvSpPr>
            <a:spLocks noChangeShapeType="1"/>
          </p:cNvSpPr>
          <p:nvPr/>
        </p:nvSpPr>
        <p:spPr bwMode="auto">
          <a:xfrm>
            <a:off x="6915150" y="38004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5027" name="Rectangle 51"/>
          <p:cNvSpPr>
            <a:spLocks noChangeArrowheads="1"/>
          </p:cNvSpPr>
          <p:nvPr/>
        </p:nvSpPr>
        <p:spPr bwMode="auto">
          <a:xfrm>
            <a:off x="6667500" y="4876800"/>
            <a:ext cx="723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100</a:t>
            </a:r>
          </a:p>
        </p:txBody>
      </p:sp>
      <p:sp>
        <p:nvSpPr>
          <p:cNvPr id="255028" name="Rectangle 52"/>
          <p:cNvSpPr>
            <a:spLocks noChangeArrowheads="1"/>
          </p:cNvSpPr>
          <p:nvPr/>
        </p:nvSpPr>
        <p:spPr bwMode="auto">
          <a:xfrm>
            <a:off x="6134100" y="4318000"/>
            <a:ext cx="723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001</a:t>
            </a:r>
          </a:p>
        </p:txBody>
      </p:sp>
      <p:sp>
        <p:nvSpPr>
          <p:cNvPr id="255029" name="Rectangle 53"/>
          <p:cNvSpPr>
            <a:spLocks noChangeArrowheads="1"/>
          </p:cNvSpPr>
          <p:nvPr/>
        </p:nvSpPr>
        <p:spPr bwMode="auto">
          <a:xfrm>
            <a:off x="5143500" y="3962400"/>
            <a:ext cx="723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010</a:t>
            </a:r>
          </a:p>
        </p:txBody>
      </p:sp>
      <p:sp>
        <p:nvSpPr>
          <p:cNvPr id="255030" name="Rectangle 54"/>
          <p:cNvSpPr>
            <a:spLocks noChangeArrowheads="1"/>
          </p:cNvSpPr>
          <p:nvPr/>
        </p:nvSpPr>
        <p:spPr bwMode="auto">
          <a:xfrm>
            <a:off x="5524500" y="3505200"/>
            <a:ext cx="723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011</a:t>
            </a:r>
          </a:p>
        </p:txBody>
      </p:sp>
      <p:sp>
        <p:nvSpPr>
          <p:cNvPr id="255031" name="Rectangle 55"/>
          <p:cNvSpPr>
            <a:spLocks noChangeArrowheads="1"/>
          </p:cNvSpPr>
          <p:nvPr/>
        </p:nvSpPr>
        <p:spPr bwMode="auto">
          <a:xfrm>
            <a:off x="6210300" y="3810000"/>
            <a:ext cx="723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110</a:t>
            </a:r>
          </a:p>
        </p:txBody>
      </p:sp>
      <p:grpSp>
        <p:nvGrpSpPr>
          <p:cNvPr id="255032" name="Group 56"/>
          <p:cNvGrpSpPr>
            <a:grpSpLocks/>
          </p:cNvGrpSpPr>
          <p:nvPr/>
        </p:nvGrpSpPr>
        <p:grpSpPr bwMode="auto">
          <a:xfrm>
            <a:off x="1828800" y="3810000"/>
            <a:ext cx="609600" cy="609600"/>
            <a:chOff x="1152" y="2400"/>
            <a:chExt cx="384" cy="384"/>
          </a:xfrm>
        </p:grpSpPr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1344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4" name="Line 58"/>
            <p:cNvSpPr>
              <a:spLocks noChangeShapeType="1"/>
            </p:cNvSpPr>
            <p:nvPr/>
          </p:nvSpPr>
          <p:spPr bwMode="auto">
            <a:xfrm rot="5400000">
              <a:off x="1248" y="26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 rot="16200000" flipV="1">
              <a:off x="1248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5036" name="Line 60"/>
            <p:cNvSpPr>
              <a:spLocks noChangeShapeType="1"/>
            </p:cNvSpPr>
            <p:nvPr/>
          </p:nvSpPr>
          <p:spPr bwMode="auto">
            <a:xfrm rot="10800000" flipV="1">
              <a:off x="1152" y="25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9E0-3DBA-4B8B-A4AC-C373F347A8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883150" y="3455988"/>
            <a:ext cx="199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5791200" y="3271838"/>
            <a:ext cx="0" cy="592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953000" y="3227388"/>
            <a:ext cx="1993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2573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	Y	X nand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	0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343150" y="3455988"/>
            <a:ext cx="1866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251200" y="3271838"/>
            <a:ext cx="0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413000" y="3227388"/>
            <a:ext cx="19050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1938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	Y	X nor 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	0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362200" y="4784725"/>
            <a:ext cx="4610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1143000" algn="l"/>
                <a:tab pos="1485900" algn="l"/>
              </a:tabLst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X 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nand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Y	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	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(  (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X) 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nor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(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Y)  )</a:t>
            </a:r>
            <a:br>
              <a:rPr lang="en-US" altLang="ko-KR" sz="1600">
                <a:solidFill>
                  <a:srgbClr val="000000"/>
                </a:solidFill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X 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nor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Y	</a:t>
            </a:r>
            <a:r>
              <a:rPr lang="en-US" altLang="ko-KR" sz="1600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	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( (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X) 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nand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(</a:t>
            </a:r>
            <a:r>
              <a:rPr lang="en-US" altLang="ko-KR" sz="1600" u="sng">
                <a:solidFill>
                  <a:srgbClr val="000000"/>
                </a:solidFill>
                <a:ea typeface="굴림" charset="-127"/>
              </a:rPr>
              <a:t>not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Y) )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Minimal set of functions</a:t>
            </a:r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Can we implement all logic functions from NOT, NOR, and NAND?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For example, implementing          X and Y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is the same as implementing   not (X </a:t>
            </a:r>
            <a:r>
              <a:rPr lang="en-US" altLang="ko-KR" sz="1800" dirty="0" err="1">
                <a:ea typeface="굴림" charset="-127"/>
              </a:rPr>
              <a:t>nand</a:t>
            </a:r>
            <a:r>
              <a:rPr lang="en-US" altLang="ko-KR" sz="1800" dirty="0">
                <a:ea typeface="굴림" charset="-127"/>
              </a:rPr>
              <a:t> Y)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  <a:ea typeface="굴림" charset="-127"/>
              </a:rPr>
              <a:t>In fact, we can do it with only NOR or only NAND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NOT is just a NAND or a NOR with both inputs tied together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and NAND and NOR are "duals",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that is, its easy to implement one using the other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/>
            </a:r>
            <a:br>
              <a:rPr lang="en-US" altLang="ko-KR" sz="1800" dirty="0">
                <a:ea typeface="굴림" charset="-127"/>
              </a:rPr>
            </a:br>
            <a:endParaRPr lang="en-US" altLang="ko-KR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But lets not move too fast . . . 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lets look at the mathematical foundation of logic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ACD8-7FD7-4C2A-AE96-F781EDFA77F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7477125" y="5195888"/>
            <a:ext cx="14700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obtain the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complement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 the function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by covering 0s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with subcubes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 examples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 =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Cout =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f(A,B,C)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m(0,4,5,7)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</a:p>
        </p:txBody>
      </p:sp>
      <p:grpSp>
        <p:nvGrpSpPr>
          <p:cNvPr id="257029" name="Group 5"/>
          <p:cNvGrpSpPr>
            <a:grpSpLocks/>
          </p:cNvGrpSpPr>
          <p:nvPr/>
        </p:nvGrpSpPr>
        <p:grpSpPr bwMode="auto">
          <a:xfrm>
            <a:off x="1830388" y="2592388"/>
            <a:ext cx="5440362" cy="2435225"/>
            <a:chOff x="1062" y="1556"/>
            <a:chExt cx="3427" cy="1534"/>
          </a:xfrm>
        </p:grpSpPr>
        <p:sp>
          <p:nvSpPr>
            <p:cNvPr id="257030" name="Line 6"/>
            <p:cNvSpPr>
              <a:spLocks noChangeShapeType="1"/>
            </p:cNvSpPr>
            <p:nvPr/>
          </p:nvSpPr>
          <p:spPr bwMode="auto">
            <a:xfrm>
              <a:off x="1062" y="1556"/>
              <a:ext cx="2054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7031" name="Group 7"/>
            <p:cNvGrpSpPr>
              <a:grpSpLocks/>
            </p:cNvGrpSpPr>
            <p:nvPr/>
          </p:nvGrpSpPr>
          <p:grpSpPr bwMode="auto">
            <a:xfrm>
              <a:off x="3081" y="2172"/>
              <a:ext cx="1408" cy="918"/>
              <a:chOff x="4789" y="2375"/>
              <a:chExt cx="1408" cy="918"/>
            </a:xfrm>
          </p:grpSpPr>
          <p:sp>
            <p:nvSpPr>
              <p:cNvPr id="257032" name="Rectangle 8"/>
              <p:cNvSpPr>
                <a:spLocks noChangeArrowheads="1"/>
              </p:cNvSpPr>
              <p:nvPr/>
            </p:nvSpPr>
            <p:spPr bwMode="auto">
              <a:xfrm>
                <a:off x="5091" y="2567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</p:txBody>
          </p:sp>
          <p:sp>
            <p:nvSpPr>
              <p:cNvPr id="257033" name="Rectangle 9"/>
              <p:cNvSpPr>
                <a:spLocks noChangeArrowheads="1"/>
              </p:cNvSpPr>
              <p:nvPr/>
            </p:nvSpPr>
            <p:spPr bwMode="auto">
              <a:xfrm>
                <a:off x="5677" y="2567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7034" name="Rectangle 10"/>
              <p:cNvSpPr>
                <a:spLocks noChangeArrowheads="1"/>
              </p:cNvSpPr>
              <p:nvPr/>
            </p:nvSpPr>
            <p:spPr bwMode="auto">
              <a:xfrm>
                <a:off x="5567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35" name="Line 11"/>
              <p:cNvSpPr>
                <a:spLocks noChangeShapeType="1"/>
              </p:cNvSpPr>
              <p:nvPr/>
            </p:nvSpPr>
            <p:spPr bwMode="auto">
              <a:xfrm>
                <a:off x="5849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36" name="Line 12"/>
              <p:cNvSpPr>
                <a:spLocks noChangeShapeType="1"/>
              </p:cNvSpPr>
              <p:nvPr/>
            </p:nvSpPr>
            <p:spPr bwMode="auto">
              <a:xfrm flipH="1">
                <a:off x="5561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37" name="Line 13"/>
              <p:cNvSpPr>
                <a:spLocks noChangeShapeType="1"/>
              </p:cNvSpPr>
              <p:nvPr/>
            </p:nvSpPr>
            <p:spPr bwMode="auto">
              <a:xfrm>
                <a:off x="5567" y="251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38" name="Line 14"/>
              <p:cNvSpPr>
                <a:spLocks noChangeShapeType="1"/>
              </p:cNvSpPr>
              <p:nvPr/>
            </p:nvSpPr>
            <p:spPr bwMode="auto">
              <a:xfrm>
                <a:off x="5273" y="309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39" name="Line 15"/>
              <p:cNvSpPr>
                <a:spLocks noChangeShapeType="1"/>
              </p:cNvSpPr>
              <p:nvPr/>
            </p:nvSpPr>
            <p:spPr bwMode="auto">
              <a:xfrm flipH="1">
                <a:off x="4991" y="280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40" name="Rectangle 16"/>
              <p:cNvSpPr>
                <a:spLocks noChangeArrowheads="1"/>
              </p:cNvSpPr>
              <p:nvPr/>
            </p:nvSpPr>
            <p:spPr bwMode="auto">
              <a:xfrm>
                <a:off x="4789" y="285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Cin</a:t>
                </a:r>
              </a:p>
            </p:txBody>
          </p:sp>
          <p:sp>
            <p:nvSpPr>
              <p:cNvPr id="257041" name="Rectangle 17"/>
              <p:cNvSpPr>
                <a:spLocks noChangeArrowheads="1"/>
              </p:cNvSpPr>
              <p:nvPr/>
            </p:nvSpPr>
            <p:spPr bwMode="auto">
              <a:xfrm>
                <a:off x="5529" y="3085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7042" name="Rectangle 18"/>
              <p:cNvSpPr>
                <a:spLocks noChangeArrowheads="1"/>
              </p:cNvSpPr>
              <p:nvPr/>
            </p:nvSpPr>
            <p:spPr bwMode="auto">
              <a:xfrm>
                <a:off x="5823" y="2375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7043" name="Rectangle 19"/>
              <p:cNvSpPr>
                <a:spLocks noChangeArrowheads="1"/>
              </p:cNvSpPr>
              <p:nvPr/>
            </p:nvSpPr>
            <p:spPr bwMode="auto">
              <a:xfrm>
                <a:off x="4991" y="2519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44" name="Line 20"/>
              <p:cNvSpPr>
                <a:spLocks noChangeShapeType="1"/>
              </p:cNvSpPr>
              <p:nvPr/>
            </p:nvSpPr>
            <p:spPr bwMode="auto">
              <a:xfrm>
                <a:off x="5273" y="2521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45" name="Line 21"/>
              <p:cNvSpPr>
                <a:spLocks noChangeShapeType="1"/>
              </p:cNvSpPr>
              <p:nvPr/>
            </p:nvSpPr>
            <p:spPr bwMode="auto">
              <a:xfrm flipH="1">
                <a:off x="4985" y="2803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57046" name="Group 22"/>
          <p:cNvGrpSpPr>
            <a:grpSpLocks/>
          </p:cNvGrpSpPr>
          <p:nvPr/>
        </p:nvGrpSpPr>
        <p:grpSpPr bwMode="auto">
          <a:xfrm>
            <a:off x="1455738" y="1725613"/>
            <a:ext cx="5634037" cy="1176337"/>
            <a:chOff x="833" y="1038"/>
            <a:chExt cx="3549" cy="741"/>
          </a:xfrm>
        </p:grpSpPr>
        <p:sp>
          <p:nvSpPr>
            <p:cNvPr id="257047" name="Line 23"/>
            <p:cNvSpPr>
              <a:spLocks noChangeShapeType="1"/>
            </p:cNvSpPr>
            <p:nvPr/>
          </p:nvSpPr>
          <p:spPr bwMode="auto">
            <a:xfrm>
              <a:off x="833" y="1126"/>
              <a:ext cx="2795" cy="2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7048" name="Group 24"/>
            <p:cNvGrpSpPr>
              <a:grpSpLocks/>
            </p:cNvGrpSpPr>
            <p:nvPr/>
          </p:nvGrpSpPr>
          <p:grpSpPr bwMode="auto">
            <a:xfrm>
              <a:off x="3644" y="1038"/>
              <a:ext cx="738" cy="741"/>
              <a:chOff x="4702" y="2034"/>
              <a:chExt cx="738" cy="741"/>
            </a:xfrm>
          </p:grpSpPr>
          <p:sp>
            <p:nvSpPr>
              <p:cNvPr id="257049" name="Rectangle 25"/>
              <p:cNvSpPr>
                <a:spLocks noChangeArrowheads="1"/>
              </p:cNvSpPr>
              <p:nvPr/>
            </p:nvSpPr>
            <p:spPr bwMode="auto">
              <a:xfrm>
                <a:off x="4920" y="2226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0</a:t>
                </a:r>
              </a:p>
            </p:txBody>
          </p:sp>
          <p:sp>
            <p:nvSpPr>
              <p:cNvPr id="257050" name="Rectangle 26"/>
              <p:cNvSpPr>
                <a:spLocks noChangeArrowheads="1"/>
              </p:cNvSpPr>
              <p:nvPr/>
            </p:nvSpPr>
            <p:spPr bwMode="auto">
              <a:xfrm>
                <a:off x="4810" y="2178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51" name="Line 27"/>
              <p:cNvSpPr>
                <a:spLocks noChangeShapeType="1"/>
              </p:cNvSpPr>
              <p:nvPr/>
            </p:nvSpPr>
            <p:spPr bwMode="auto">
              <a:xfrm>
                <a:off x="5092" y="21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52" name="Line 28"/>
              <p:cNvSpPr>
                <a:spLocks noChangeShapeType="1"/>
              </p:cNvSpPr>
              <p:nvPr/>
            </p:nvSpPr>
            <p:spPr bwMode="auto">
              <a:xfrm flipH="1">
                <a:off x="4804" y="246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53" name="Line 29"/>
              <p:cNvSpPr>
                <a:spLocks noChangeShapeType="1"/>
              </p:cNvSpPr>
              <p:nvPr/>
            </p:nvSpPr>
            <p:spPr bwMode="auto">
              <a:xfrm flipV="1">
                <a:off x="5098" y="2158"/>
                <a:ext cx="288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54" name="Line 30"/>
              <p:cNvSpPr>
                <a:spLocks noChangeShapeType="1"/>
              </p:cNvSpPr>
              <p:nvPr/>
            </p:nvSpPr>
            <p:spPr bwMode="auto">
              <a:xfrm flipH="1">
                <a:off x="4804" y="2456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55" name="Rectangle 31"/>
              <p:cNvSpPr>
                <a:spLocks noChangeArrowheads="1"/>
              </p:cNvSpPr>
              <p:nvPr/>
            </p:nvSpPr>
            <p:spPr bwMode="auto">
              <a:xfrm>
                <a:off x="4702" y="2516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7056" name="Rectangle 32"/>
              <p:cNvSpPr>
                <a:spLocks noChangeArrowheads="1"/>
              </p:cNvSpPr>
              <p:nvPr/>
            </p:nvSpPr>
            <p:spPr bwMode="auto">
              <a:xfrm>
                <a:off x="5066" y="2034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</p:grpSp>
      </p:grpSp>
      <p:grpSp>
        <p:nvGrpSpPr>
          <p:cNvPr id="257057" name="Group 33"/>
          <p:cNvGrpSpPr>
            <a:grpSpLocks/>
          </p:cNvGrpSpPr>
          <p:nvPr/>
        </p:nvGrpSpPr>
        <p:grpSpPr bwMode="auto">
          <a:xfrm>
            <a:off x="2179638" y="3541713"/>
            <a:ext cx="2155825" cy="2727325"/>
            <a:chOff x="1072" y="2077"/>
            <a:chExt cx="1358" cy="1718"/>
          </a:xfrm>
        </p:grpSpPr>
        <p:sp>
          <p:nvSpPr>
            <p:cNvPr id="257058" name="Line 34"/>
            <p:cNvSpPr>
              <a:spLocks noChangeShapeType="1"/>
            </p:cNvSpPr>
            <p:nvPr/>
          </p:nvSpPr>
          <p:spPr bwMode="auto">
            <a:xfrm>
              <a:off x="1292" y="2077"/>
              <a:ext cx="448" cy="7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7059" name="Group 35"/>
            <p:cNvGrpSpPr>
              <a:grpSpLocks/>
            </p:cNvGrpSpPr>
            <p:nvPr/>
          </p:nvGrpSpPr>
          <p:grpSpPr bwMode="auto">
            <a:xfrm>
              <a:off x="1072" y="2877"/>
              <a:ext cx="1358" cy="918"/>
              <a:chOff x="1072" y="2877"/>
              <a:chExt cx="1358" cy="918"/>
            </a:xfrm>
          </p:grpSpPr>
          <p:sp>
            <p:nvSpPr>
              <p:cNvPr id="257060" name="Rectangle 36"/>
              <p:cNvSpPr>
                <a:spLocks noChangeArrowheads="1"/>
              </p:cNvSpPr>
              <p:nvPr/>
            </p:nvSpPr>
            <p:spPr bwMode="auto">
              <a:xfrm>
                <a:off x="1324" y="3069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0</a:t>
                </a:r>
              </a:p>
            </p:txBody>
          </p:sp>
          <p:sp>
            <p:nvSpPr>
              <p:cNvPr id="257061" name="Rectangle 37"/>
              <p:cNvSpPr>
                <a:spLocks noChangeArrowheads="1"/>
              </p:cNvSpPr>
              <p:nvPr/>
            </p:nvSpPr>
            <p:spPr bwMode="auto">
              <a:xfrm>
                <a:off x="1910" y="3069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1</a:t>
                </a:r>
              </a:p>
            </p:txBody>
          </p:sp>
          <p:sp>
            <p:nvSpPr>
              <p:cNvPr id="257062" name="Rectangle 38"/>
              <p:cNvSpPr>
                <a:spLocks noChangeArrowheads="1"/>
              </p:cNvSpPr>
              <p:nvPr/>
            </p:nvSpPr>
            <p:spPr bwMode="auto">
              <a:xfrm>
                <a:off x="1800" y="3021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63" name="Line 39"/>
              <p:cNvSpPr>
                <a:spLocks noChangeShapeType="1"/>
              </p:cNvSpPr>
              <p:nvPr/>
            </p:nvSpPr>
            <p:spPr bwMode="auto">
              <a:xfrm>
                <a:off x="2082" y="3023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64" name="Line 40"/>
              <p:cNvSpPr>
                <a:spLocks noChangeShapeType="1"/>
              </p:cNvSpPr>
              <p:nvPr/>
            </p:nvSpPr>
            <p:spPr bwMode="auto">
              <a:xfrm flipH="1">
                <a:off x="1794" y="3305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65" name="Line 41"/>
              <p:cNvSpPr>
                <a:spLocks noChangeShapeType="1"/>
              </p:cNvSpPr>
              <p:nvPr/>
            </p:nvSpPr>
            <p:spPr bwMode="auto">
              <a:xfrm>
                <a:off x="1800" y="302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66" name="Line 42"/>
              <p:cNvSpPr>
                <a:spLocks noChangeShapeType="1"/>
              </p:cNvSpPr>
              <p:nvPr/>
            </p:nvSpPr>
            <p:spPr bwMode="auto">
              <a:xfrm>
                <a:off x="1506" y="3597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67" name="Line 43"/>
              <p:cNvSpPr>
                <a:spLocks noChangeShapeType="1"/>
              </p:cNvSpPr>
              <p:nvPr/>
            </p:nvSpPr>
            <p:spPr bwMode="auto">
              <a:xfrm flipH="1">
                <a:off x="1224" y="330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68" name="Rectangle 44"/>
              <p:cNvSpPr>
                <a:spLocks noChangeArrowheads="1"/>
              </p:cNvSpPr>
              <p:nvPr/>
            </p:nvSpPr>
            <p:spPr bwMode="auto">
              <a:xfrm>
                <a:off x="1072" y="3369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  <p:sp>
            <p:nvSpPr>
              <p:cNvPr id="257069" name="Rectangle 45"/>
              <p:cNvSpPr>
                <a:spLocks noChangeArrowheads="1"/>
              </p:cNvSpPr>
              <p:nvPr/>
            </p:nvSpPr>
            <p:spPr bwMode="auto">
              <a:xfrm>
                <a:off x="1762" y="358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57070" name="Rectangle 46"/>
              <p:cNvSpPr>
                <a:spLocks noChangeArrowheads="1"/>
              </p:cNvSpPr>
              <p:nvPr/>
            </p:nvSpPr>
            <p:spPr bwMode="auto">
              <a:xfrm>
                <a:off x="2056" y="2877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57071" name="Rectangle 47"/>
              <p:cNvSpPr>
                <a:spLocks noChangeArrowheads="1"/>
              </p:cNvSpPr>
              <p:nvPr/>
            </p:nvSpPr>
            <p:spPr bwMode="auto">
              <a:xfrm>
                <a:off x="1224" y="3021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72" name="Line 48"/>
              <p:cNvSpPr>
                <a:spLocks noChangeShapeType="1"/>
              </p:cNvSpPr>
              <p:nvPr/>
            </p:nvSpPr>
            <p:spPr bwMode="auto">
              <a:xfrm>
                <a:off x="1506" y="3023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073" name="Line 49"/>
              <p:cNvSpPr>
                <a:spLocks noChangeShapeType="1"/>
              </p:cNvSpPr>
              <p:nvPr/>
            </p:nvSpPr>
            <p:spPr bwMode="auto">
              <a:xfrm flipH="1">
                <a:off x="1218" y="3305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57074" name="Group 50"/>
          <p:cNvGrpSpPr>
            <a:grpSpLocks/>
          </p:cNvGrpSpPr>
          <p:nvPr/>
        </p:nvGrpSpPr>
        <p:grpSpPr bwMode="auto">
          <a:xfrm>
            <a:off x="6154738" y="2032000"/>
            <a:ext cx="1630362" cy="576263"/>
            <a:chOff x="3793" y="1231"/>
            <a:chExt cx="1027" cy="363"/>
          </a:xfrm>
        </p:grpSpPr>
        <p:sp>
          <p:nvSpPr>
            <p:cNvPr id="257075" name="Text Box 51"/>
            <p:cNvSpPr txBox="1">
              <a:spLocks noChangeArrowheads="1"/>
            </p:cNvSpPr>
            <p:nvPr/>
          </p:nvSpPr>
          <p:spPr bwMode="auto">
            <a:xfrm>
              <a:off x="4589" y="1363"/>
              <a:ext cx="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B’</a:t>
              </a:r>
            </a:p>
          </p:txBody>
        </p:sp>
        <p:sp>
          <p:nvSpPr>
            <p:cNvPr id="257076" name="Oval 52"/>
            <p:cNvSpPr>
              <a:spLocks noChangeArrowheads="1"/>
            </p:cNvSpPr>
            <p:nvPr/>
          </p:nvSpPr>
          <p:spPr bwMode="auto">
            <a:xfrm>
              <a:off x="3793" y="1231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7077" name="Group 53"/>
          <p:cNvGrpSpPr>
            <a:grpSpLocks/>
          </p:cNvGrpSpPr>
          <p:nvPr/>
        </p:nvGrpSpPr>
        <p:grpSpPr bwMode="auto">
          <a:xfrm>
            <a:off x="6350000" y="3744913"/>
            <a:ext cx="1504950" cy="857250"/>
            <a:chOff x="3909" y="2282"/>
            <a:chExt cx="948" cy="540"/>
          </a:xfrm>
        </p:grpSpPr>
        <p:sp>
          <p:nvSpPr>
            <p:cNvPr id="257078" name="Text Box 54"/>
            <p:cNvSpPr txBox="1">
              <a:spLocks noChangeArrowheads="1"/>
            </p:cNvSpPr>
            <p:nvPr/>
          </p:nvSpPr>
          <p:spPr bwMode="auto">
            <a:xfrm>
              <a:off x="4570" y="2282"/>
              <a:ext cx="2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AB</a:t>
              </a:r>
            </a:p>
          </p:txBody>
        </p:sp>
        <p:sp>
          <p:nvSpPr>
            <p:cNvPr id="257079" name="Oval 55"/>
            <p:cNvSpPr>
              <a:spLocks noChangeArrowheads="1"/>
            </p:cNvSpPr>
            <p:nvPr/>
          </p:nvSpPr>
          <p:spPr bwMode="auto">
            <a:xfrm>
              <a:off x="3909" y="2344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7080" name="Group 56"/>
          <p:cNvGrpSpPr>
            <a:grpSpLocks/>
          </p:cNvGrpSpPr>
          <p:nvPr/>
        </p:nvGrpSpPr>
        <p:grpSpPr bwMode="auto">
          <a:xfrm>
            <a:off x="3368675" y="5554663"/>
            <a:ext cx="1527175" cy="627062"/>
            <a:chOff x="1821" y="3345"/>
            <a:chExt cx="962" cy="395"/>
          </a:xfrm>
        </p:grpSpPr>
        <p:sp>
          <p:nvSpPr>
            <p:cNvPr id="257081" name="Text Box 57"/>
            <p:cNvSpPr txBox="1">
              <a:spLocks noChangeArrowheads="1"/>
            </p:cNvSpPr>
            <p:nvPr/>
          </p:nvSpPr>
          <p:spPr bwMode="auto">
            <a:xfrm>
              <a:off x="2495" y="350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AC</a:t>
              </a:r>
            </a:p>
          </p:txBody>
        </p:sp>
        <p:sp>
          <p:nvSpPr>
            <p:cNvPr id="257082" name="Oval 58"/>
            <p:cNvSpPr>
              <a:spLocks noChangeArrowheads="1"/>
            </p:cNvSpPr>
            <p:nvPr/>
          </p:nvSpPr>
          <p:spPr bwMode="auto">
            <a:xfrm>
              <a:off x="1821" y="334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7083" name="Group 59"/>
          <p:cNvGrpSpPr>
            <a:grpSpLocks/>
          </p:cNvGrpSpPr>
          <p:nvPr/>
        </p:nvGrpSpPr>
        <p:grpSpPr bwMode="auto">
          <a:xfrm>
            <a:off x="5594350" y="5716588"/>
            <a:ext cx="677863" cy="533400"/>
            <a:chOff x="3223" y="3447"/>
            <a:chExt cx="427" cy="336"/>
          </a:xfrm>
        </p:grpSpPr>
        <p:sp>
          <p:nvSpPr>
            <p:cNvPr id="257084" name="Line 60"/>
            <p:cNvSpPr>
              <a:spLocks noChangeShapeType="1"/>
            </p:cNvSpPr>
            <p:nvPr/>
          </p:nvSpPr>
          <p:spPr bwMode="auto">
            <a:xfrm>
              <a:off x="3223" y="3468"/>
              <a:ext cx="417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5" name="Line 61"/>
            <p:cNvSpPr>
              <a:spLocks noChangeShapeType="1"/>
            </p:cNvSpPr>
            <p:nvPr/>
          </p:nvSpPr>
          <p:spPr bwMode="auto">
            <a:xfrm flipH="1">
              <a:off x="3254" y="3447"/>
              <a:ext cx="3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7086" name="Group 62"/>
          <p:cNvGrpSpPr>
            <a:grpSpLocks/>
          </p:cNvGrpSpPr>
          <p:nvPr/>
        </p:nvGrpSpPr>
        <p:grpSpPr bwMode="auto">
          <a:xfrm>
            <a:off x="6303963" y="3744913"/>
            <a:ext cx="2259012" cy="873125"/>
            <a:chOff x="3880" y="2282"/>
            <a:chExt cx="1423" cy="550"/>
          </a:xfrm>
        </p:grpSpPr>
        <p:sp>
          <p:nvSpPr>
            <p:cNvPr id="257087" name="Oval 63"/>
            <p:cNvSpPr>
              <a:spLocks noChangeArrowheads="1"/>
            </p:cNvSpPr>
            <p:nvPr/>
          </p:nvSpPr>
          <p:spPr bwMode="auto">
            <a:xfrm>
              <a:off x="3880" y="263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88" name="Text Box 64"/>
            <p:cNvSpPr txBox="1">
              <a:spLocks noChangeArrowheads="1"/>
            </p:cNvSpPr>
            <p:nvPr/>
          </p:nvSpPr>
          <p:spPr bwMode="auto">
            <a:xfrm>
              <a:off x="4752" y="2282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+ ACin</a:t>
              </a:r>
            </a:p>
          </p:txBody>
        </p:sp>
      </p:grpSp>
      <p:grpSp>
        <p:nvGrpSpPr>
          <p:cNvPr id="257089" name="Group 65"/>
          <p:cNvGrpSpPr>
            <a:grpSpLocks/>
          </p:cNvGrpSpPr>
          <p:nvPr/>
        </p:nvGrpSpPr>
        <p:grpSpPr bwMode="auto">
          <a:xfrm>
            <a:off x="5857875" y="3744913"/>
            <a:ext cx="3462338" cy="881062"/>
            <a:chOff x="3599" y="2282"/>
            <a:chExt cx="2181" cy="555"/>
          </a:xfrm>
        </p:grpSpPr>
        <p:sp>
          <p:nvSpPr>
            <p:cNvPr id="257090" name="Oval 66"/>
            <p:cNvSpPr>
              <a:spLocks noChangeArrowheads="1"/>
            </p:cNvSpPr>
            <p:nvPr/>
          </p:nvSpPr>
          <p:spPr bwMode="auto">
            <a:xfrm>
              <a:off x="3599" y="2644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1" name="Text Box 67"/>
            <p:cNvSpPr txBox="1">
              <a:spLocks noChangeArrowheads="1"/>
            </p:cNvSpPr>
            <p:nvPr/>
          </p:nvSpPr>
          <p:spPr bwMode="auto">
            <a:xfrm>
              <a:off x="5230" y="2282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+ BCin</a:t>
              </a:r>
            </a:p>
          </p:txBody>
        </p:sp>
      </p:grpSp>
      <p:grpSp>
        <p:nvGrpSpPr>
          <p:cNvPr id="257092" name="Group 68"/>
          <p:cNvGrpSpPr>
            <a:grpSpLocks/>
          </p:cNvGrpSpPr>
          <p:nvPr/>
        </p:nvGrpSpPr>
        <p:grpSpPr bwMode="auto">
          <a:xfrm>
            <a:off x="1931988" y="5006975"/>
            <a:ext cx="3659187" cy="1174750"/>
            <a:chOff x="916" y="3000"/>
            <a:chExt cx="2305" cy="740"/>
          </a:xfrm>
        </p:grpSpPr>
        <p:sp>
          <p:nvSpPr>
            <p:cNvPr id="257093" name="Oval 69"/>
            <p:cNvSpPr>
              <a:spLocks noChangeArrowheads="1"/>
            </p:cNvSpPr>
            <p:nvPr/>
          </p:nvSpPr>
          <p:spPr bwMode="auto">
            <a:xfrm>
              <a:off x="2129" y="3075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4" name="Oval 70"/>
            <p:cNvSpPr>
              <a:spLocks noChangeArrowheads="1"/>
            </p:cNvSpPr>
            <p:nvPr/>
          </p:nvSpPr>
          <p:spPr bwMode="auto">
            <a:xfrm>
              <a:off x="954" y="30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5" name="Rectangle 71"/>
            <p:cNvSpPr>
              <a:spLocks noChangeArrowheads="1"/>
            </p:cNvSpPr>
            <p:nvPr/>
          </p:nvSpPr>
          <p:spPr bwMode="auto">
            <a:xfrm>
              <a:off x="916" y="3000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6" name="Rectangle 72"/>
            <p:cNvSpPr>
              <a:spLocks noChangeArrowheads="1"/>
            </p:cNvSpPr>
            <p:nvPr/>
          </p:nvSpPr>
          <p:spPr bwMode="auto">
            <a:xfrm>
              <a:off x="2425" y="3014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097" name="Text Box 73"/>
            <p:cNvSpPr txBox="1">
              <a:spLocks noChangeArrowheads="1"/>
            </p:cNvSpPr>
            <p:nvPr/>
          </p:nvSpPr>
          <p:spPr bwMode="auto">
            <a:xfrm>
              <a:off x="2724" y="3509"/>
              <a:ext cx="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+ B’C’</a:t>
              </a:r>
            </a:p>
          </p:txBody>
        </p:sp>
      </p:grpSp>
      <p:grpSp>
        <p:nvGrpSpPr>
          <p:cNvPr id="257098" name="Group 74"/>
          <p:cNvGrpSpPr>
            <a:grpSpLocks/>
          </p:cNvGrpSpPr>
          <p:nvPr/>
        </p:nvGrpSpPr>
        <p:grpSpPr bwMode="auto">
          <a:xfrm>
            <a:off x="3849688" y="5118100"/>
            <a:ext cx="2413000" cy="1063625"/>
            <a:chOff x="2124" y="3070"/>
            <a:chExt cx="1520" cy="670"/>
          </a:xfrm>
        </p:grpSpPr>
        <p:sp>
          <p:nvSpPr>
            <p:cNvPr id="257099" name="Oval 75"/>
            <p:cNvSpPr>
              <a:spLocks noChangeArrowheads="1"/>
            </p:cNvSpPr>
            <p:nvPr/>
          </p:nvSpPr>
          <p:spPr bwMode="auto">
            <a:xfrm>
              <a:off x="2124" y="3070"/>
              <a:ext cx="193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100" name="Text Box 76"/>
            <p:cNvSpPr txBox="1">
              <a:spLocks noChangeArrowheads="1"/>
            </p:cNvSpPr>
            <p:nvPr/>
          </p:nvSpPr>
          <p:spPr bwMode="auto">
            <a:xfrm>
              <a:off x="3177" y="3509"/>
              <a:ext cx="4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+ AB’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4D55-0943-46EC-8F6C-FBDBC94C590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524250" y="3487738"/>
            <a:ext cx="3200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800"/>
              </a:lnSpc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F(A,B,C) = </a:t>
            </a:r>
            <a:r>
              <a:rPr lang="en-US" altLang="ko-KR" sz="240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</a:t>
            </a:r>
            <a:r>
              <a:rPr lang="en-US" altLang="ko-KR">
                <a:solidFill>
                  <a:srgbClr val="000000"/>
                </a:solidFill>
                <a:ea typeface="굴림" charset="-127"/>
              </a:rPr>
              <a:t>m(0,4,5,7)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524250" y="5184775"/>
            <a:ext cx="3200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800"/>
              </a:lnSpc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F'(A,B,C) = </a:t>
            </a:r>
            <a:r>
              <a:rPr lang="en-US" altLang="ko-KR" sz="240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</a:t>
            </a:r>
            <a:r>
              <a:rPr lang="en-US" altLang="ko-KR">
                <a:solidFill>
                  <a:srgbClr val="000000"/>
                </a:solidFill>
                <a:ea typeface="굴림" charset="-127"/>
              </a:rPr>
              <a:t> m(1,2,3,6)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3524250" y="5043488"/>
            <a:ext cx="4889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F' simply replace 1's with 0's and vice versa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3524250" y="1925638"/>
            <a:ext cx="1485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G(A,B,C) = 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Karnaugh map examples</a:t>
            </a:r>
          </a:p>
        </p:txBody>
      </p:sp>
      <p:grpSp>
        <p:nvGrpSpPr>
          <p:cNvPr id="259079" name="Group 7"/>
          <p:cNvGrpSpPr>
            <a:grpSpLocks/>
          </p:cNvGrpSpPr>
          <p:nvPr/>
        </p:nvGrpSpPr>
        <p:grpSpPr bwMode="auto">
          <a:xfrm>
            <a:off x="958850" y="1495425"/>
            <a:ext cx="2155825" cy="1457325"/>
            <a:chOff x="4168" y="1704"/>
            <a:chExt cx="1358" cy="918"/>
          </a:xfrm>
        </p:grpSpPr>
        <p:sp>
          <p:nvSpPr>
            <p:cNvPr id="259080" name="Rectangle 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59081" name="Rectangle 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9082" name="Rectangle 1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88" name="Rectangle 1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9089" name="Rectangle 1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9090" name="Rectangle 1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9091" name="Rectangle 1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9094" name="Group 22"/>
          <p:cNvGrpSpPr>
            <a:grpSpLocks/>
          </p:cNvGrpSpPr>
          <p:nvPr/>
        </p:nvGrpSpPr>
        <p:grpSpPr bwMode="auto">
          <a:xfrm>
            <a:off x="957263" y="3116263"/>
            <a:ext cx="2155825" cy="1457325"/>
            <a:chOff x="4168" y="1704"/>
            <a:chExt cx="1358" cy="918"/>
          </a:xfrm>
        </p:grpSpPr>
        <p:sp>
          <p:nvSpPr>
            <p:cNvPr id="259095" name="Rectangle 23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59096" name="Rectangle 24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9097" name="Rectangle 25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98" name="Line 26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099" name="Line 27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00" name="Line 28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01" name="Line 29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02" name="Line 30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03" name="Rectangle 31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9104" name="Rectangle 32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9105" name="Rectangle 33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9106" name="Rectangle 34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07" name="Line 35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08" name="Line 36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9109" name="Group 37"/>
          <p:cNvGrpSpPr>
            <a:grpSpLocks/>
          </p:cNvGrpSpPr>
          <p:nvPr/>
        </p:nvGrpSpPr>
        <p:grpSpPr bwMode="auto">
          <a:xfrm>
            <a:off x="957263" y="4738688"/>
            <a:ext cx="2155825" cy="1457325"/>
            <a:chOff x="4168" y="1704"/>
            <a:chExt cx="1358" cy="918"/>
          </a:xfrm>
        </p:grpSpPr>
        <p:sp>
          <p:nvSpPr>
            <p:cNvPr id="259110" name="Rectangle 38"/>
            <p:cNvSpPr>
              <a:spLocks noChangeArrowheads="1"/>
            </p:cNvSpPr>
            <p:nvPr/>
          </p:nvSpPr>
          <p:spPr bwMode="auto">
            <a:xfrm>
              <a:off x="4420" y="18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59111" name="Rectangle 39"/>
            <p:cNvSpPr>
              <a:spLocks noChangeArrowheads="1"/>
            </p:cNvSpPr>
            <p:nvPr/>
          </p:nvSpPr>
          <p:spPr bwMode="auto">
            <a:xfrm>
              <a:off x="5006" y="18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59112" name="Rectangle 40"/>
            <p:cNvSpPr>
              <a:spLocks noChangeArrowheads="1"/>
            </p:cNvSpPr>
            <p:nvPr/>
          </p:nvSpPr>
          <p:spPr bwMode="auto">
            <a:xfrm>
              <a:off x="4896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13" name="Line 41"/>
            <p:cNvSpPr>
              <a:spLocks noChangeShapeType="1"/>
            </p:cNvSpPr>
            <p:nvPr/>
          </p:nvSpPr>
          <p:spPr bwMode="auto">
            <a:xfrm>
              <a:off x="5178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14" name="Line 42"/>
            <p:cNvSpPr>
              <a:spLocks noChangeShapeType="1"/>
            </p:cNvSpPr>
            <p:nvPr/>
          </p:nvSpPr>
          <p:spPr bwMode="auto">
            <a:xfrm flipH="1">
              <a:off x="4890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15" name="Line 43"/>
            <p:cNvSpPr>
              <a:spLocks noChangeShapeType="1"/>
            </p:cNvSpPr>
            <p:nvPr/>
          </p:nvSpPr>
          <p:spPr bwMode="auto">
            <a:xfrm>
              <a:off x="4896" y="184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16" name="Line 44"/>
            <p:cNvSpPr>
              <a:spLocks noChangeShapeType="1"/>
            </p:cNvSpPr>
            <p:nvPr/>
          </p:nvSpPr>
          <p:spPr bwMode="auto">
            <a:xfrm>
              <a:off x="4602" y="242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17" name="Line 45"/>
            <p:cNvSpPr>
              <a:spLocks noChangeShapeType="1"/>
            </p:cNvSpPr>
            <p:nvPr/>
          </p:nvSpPr>
          <p:spPr bwMode="auto">
            <a:xfrm flipH="1">
              <a:off x="4320" y="21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18" name="Rectangle 46"/>
            <p:cNvSpPr>
              <a:spLocks noChangeArrowheads="1"/>
            </p:cNvSpPr>
            <p:nvPr/>
          </p:nvSpPr>
          <p:spPr bwMode="auto">
            <a:xfrm>
              <a:off x="4168" y="218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59119" name="Rectangle 47"/>
            <p:cNvSpPr>
              <a:spLocks noChangeArrowheads="1"/>
            </p:cNvSpPr>
            <p:nvPr/>
          </p:nvSpPr>
          <p:spPr bwMode="auto">
            <a:xfrm>
              <a:off x="4858" y="241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59120" name="Rectangle 48"/>
            <p:cNvSpPr>
              <a:spLocks noChangeArrowheads="1"/>
            </p:cNvSpPr>
            <p:nvPr/>
          </p:nvSpPr>
          <p:spPr bwMode="auto">
            <a:xfrm>
              <a:off x="5152" y="17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59121" name="Rectangle 49"/>
            <p:cNvSpPr>
              <a:spLocks noChangeArrowheads="1"/>
            </p:cNvSpPr>
            <p:nvPr/>
          </p:nvSpPr>
          <p:spPr bwMode="auto">
            <a:xfrm>
              <a:off x="4320" y="184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22" name="Line 50"/>
            <p:cNvSpPr>
              <a:spLocks noChangeShapeType="1"/>
            </p:cNvSpPr>
            <p:nvPr/>
          </p:nvSpPr>
          <p:spPr bwMode="auto">
            <a:xfrm>
              <a:off x="4602" y="185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23" name="Line 51"/>
            <p:cNvSpPr>
              <a:spLocks noChangeShapeType="1"/>
            </p:cNvSpPr>
            <p:nvPr/>
          </p:nvSpPr>
          <p:spPr bwMode="auto">
            <a:xfrm flipH="1">
              <a:off x="4314" y="21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9124" name="Group 52"/>
          <p:cNvGrpSpPr>
            <a:grpSpLocks/>
          </p:cNvGrpSpPr>
          <p:nvPr/>
        </p:nvGrpSpPr>
        <p:grpSpPr bwMode="auto">
          <a:xfrm>
            <a:off x="2163763" y="1776413"/>
            <a:ext cx="3024187" cy="790575"/>
            <a:chOff x="1363" y="1119"/>
            <a:chExt cx="1905" cy="498"/>
          </a:xfrm>
        </p:grpSpPr>
        <p:sp>
          <p:nvSpPr>
            <p:cNvPr id="259125" name="Rectangle 53"/>
            <p:cNvSpPr>
              <a:spLocks noChangeArrowheads="1"/>
            </p:cNvSpPr>
            <p:nvPr/>
          </p:nvSpPr>
          <p:spPr bwMode="auto">
            <a:xfrm>
              <a:off x="2964" y="1219"/>
              <a:ext cx="3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A</a:t>
              </a:r>
            </a:p>
          </p:txBody>
        </p:sp>
        <p:sp>
          <p:nvSpPr>
            <p:cNvPr id="259126" name="AutoShape 54"/>
            <p:cNvSpPr>
              <a:spLocks noChangeArrowheads="1"/>
            </p:cNvSpPr>
            <p:nvPr/>
          </p:nvSpPr>
          <p:spPr bwMode="auto">
            <a:xfrm>
              <a:off x="1363" y="1119"/>
              <a:ext cx="518" cy="49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9127" name="Group 55"/>
          <p:cNvGrpSpPr>
            <a:grpSpLocks/>
          </p:cNvGrpSpPr>
          <p:nvPr/>
        </p:nvGrpSpPr>
        <p:grpSpPr bwMode="auto">
          <a:xfrm>
            <a:off x="711200" y="3308350"/>
            <a:ext cx="6751638" cy="854075"/>
            <a:chOff x="448" y="2084"/>
            <a:chExt cx="4253" cy="538"/>
          </a:xfrm>
        </p:grpSpPr>
        <p:sp>
          <p:nvSpPr>
            <p:cNvPr id="259128" name="Rectangle 56"/>
            <p:cNvSpPr>
              <a:spLocks noChangeArrowheads="1"/>
            </p:cNvSpPr>
            <p:nvPr/>
          </p:nvSpPr>
          <p:spPr bwMode="auto">
            <a:xfrm>
              <a:off x="3816" y="2259"/>
              <a:ext cx="88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= AC + B’C’</a:t>
              </a:r>
            </a:p>
          </p:txBody>
        </p:sp>
        <p:sp>
          <p:nvSpPr>
            <p:cNvPr id="259129" name="Oval 57"/>
            <p:cNvSpPr>
              <a:spLocks noChangeArrowheads="1"/>
            </p:cNvSpPr>
            <p:nvPr/>
          </p:nvSpPr>
          <p:spPr bwMode="auto">
            <a:xfrm>
              <a:off x="1353" y="242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30" name="Oval 58"/>
            <p:cNvSpPr>
              <a:spLocks noChangeArrowheads="1"/>
            </p:cNvSpPr>
            <p:nvPr/>
          </p:nvSpPr>
          <p:spPr bwMode="auto">
            <a:xfrm>
              <a:off x="1661" y="2159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31" name="Oval 59"/>
            <p:cNvSpPr>
              <a:spLocks noChangeArrowheads="1"/>
            </p:cNvSpPr>
            <p:nvPr/>
          </p:nvSpPr>
          <p:spPr bwMode="auto">
            <a:xfrm>
              <a:off x="486" y="2143"/>
              <a:ext cx="508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32" name="Rectangle 60"/>
            <p:cNvSpPr>
              <a:spLocks noChangeArrowheads="1"/>
            </p:cNvSpPr>
            <p:nvPr/>
          </p:nvSpPr>
          <p:spPr bwMode="auto">
            <a:xfrm>
              <a:off x="448" y="2084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33" name="Rectangle 61"/>
            <p:cNvSpPr>
              <a:spLocks noChangeArrowheads="1"/>
            </p:cNvSpPr>
            <p:nvPr/>
          </p:nvSpPr>
          <p:spPr bwMode="auto">
            <a:xfrm>
              <a:off x="1957" y="2098"/>
              <a:ext cx="264" cy="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9134" name="Group 62"/>
          <p:cNvGrpSpPr>
            <a:grpSpLocks/>
          </p:cNvGrpSpPr>
          <p:nvPr/>
        </p:nvGrpSpPr>
        <p:grpSpPr bwMode="auto">
          <a:xfrm>
            <a:off x="1260475" y="5030788"/>
            <a:ext cx="6148388" cy="798512"/>
            <a:chOff x="787" y="3162"/>
            <a:chExt cx="3873" cy="503"/>
          </a:xfrm>
        </p:grpSpPr>
        <p:sp>
          <p:nvSpPr>
            <p:cNvPr id="259135" name="Rectangle 63"/>
            <p:cNvSpPr>
              <a:spLocks noChangeArrowheads="1"/>
            </p:cNvSpPr>
            <p:nvPr/>
          </p:nvSpPr>
          <p:spPr bwMode="auto">
            <a:xfrm>
              <a:off x="3775" y="3316"/>
              <a:ext cx="88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</a:pP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= BC’ + A’C</a:t>
              </a:r>
            </a:p>
          </p:txBody>
        </p:sp>
        <p:sp>
          <p:nvSpPr>
            <p:cNvPr id="259136" name="Oval 64"/>
            <p:cNvSpPr>
              <a:spLocks noChangeArrowheads="1"/>
            </p:cNvSpPr>
            <p:nvPr/>
          </p:nvSpPr>
          <p:spPr bwMode="auto">
            <a:xfrm>
              <a:off x="1078" y="3162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9137" name="Oval 65"/>
            <p:cNvSpPr>
              <a:spLocks noChangeArrowheads="1"/>
            </p:cNvSpPr>
            <p:nvPr/>
          </p:nvSpPr>
          <p:spPr bwMode="auto">
            <a:xfrm>
              <a:off x="787" y="3441"/>
              <a:ext cx="508" cy="2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8D81-76B8-482B-A669-148503F767A2}" type="slidenum">
              <a:rPr lang="en-US" altLang="en-US"/>
              <a:pPr/>
              <a:t>52</a:t>
            </a:fld>
            <a:endParaRPr lang="en-US" altLang="en-US"/>
          </a:p>
        </p:txBody>
      </p:sp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1176338" y="2324100"/>
            <a:ext cx="6572250" cy="2646363"/>
            <a:chOff x="783" y="1373"/>
            <a:chExt cx="4140" cy="1667"/>
          </a:xfrm>
        </p:grpSpPr>
        <p:sp>
          <p:nvSpPr>
            <p:cNvPr id="261123" name="Oval 3"/>
            <p:cNvSpPr>
              <a:spLocks noChangeArrowheads="1"/>
            </p:cNvSpPr>
            <p:nvPr/>
          </p:nvSpPr>
          <p:spPr bwMode="auto">
            <a:xfrm rot="-514231">
              <a:off x="2708" y="1925"/>
              <a:ext cx="2215" cy="499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1124" name="Group 4"/>
            <p:cNvGrpSpPr>
              <a:grpSpLocks/>
            </p:cNvGrpSpPr>
            <p:nvPr/>
          </p:nvGrpSpPr>
          <p:grpSpPr bwMode="auto">
            <a:xfrm>
              <a:off x="783" y="1373"/>
              <a:ext cx="1088" cy="1667"/>
              <a:chOff x="783" y="1373"/>
              <a:chExt cx="1088" cy="1667"/>
            </a:xfrm>
          </p:grpSpPr>
          <p:sp>
            <p:nvSpPr>
              <p:cNvPr id="261125" name="AutoShape 5"/>
              <p:cNvSpPr>
                <a:spLocks noChangeArrowheads="1"/>
              </p:cNvSpPr>
              <p:nvPr/>
            </p:nvSpPr>
            <p:spPr bwMode="auto">
              <a:xfrm>
                <a:off x="783" y="2563"/>
                <a:ext cx="1088" cy="47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26" name="Text Box 6"/>
              <p:cNvSpPr txBox="1">
                <a:spLocks noChangeArrowheads="1"/>
              </p:cNvSpPr>
              <p:nvPr/>
            </p:nvSpPr>
            <p:spPr bwMode="auto">
              <a:xfrm>
                <a:off x="898" y="1373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</p:grpSp>
      <p:grpSp>
        <p:nvGrpSpPr>
          <p:cNvPr id="261127" name="Group 7"/>
          <p:cNvGrpSpPr>
            <a:grpSpLocks/>
          </p:cNvGrpSpPr>
          <p:nvPr/>
        </p:nvGrpSpPr>
        <p:grpSpPr bwMode="auto">
          <a:xfrm>
            <a:off x="900113" y="2324100"/>
            <a:ext cx="5459412" cy="2962275"/>
            <a:chOff x="609" y="1373"/>
            <a:chExt cx="3439" cy="1866"/>
          </a:xfrm>
        </p:grpSpPr>
        <p:sp>
          <p:nvSpPr>
            <p:cNvPr id="261128" name="AutoShape 8"/>
            <p:cNvSpPr>
              <a:spLocks noChangeArrowheads="1"/>
            </p:cNvSpPr>
            <p:nvPr/>
          </p:nvSpPr>
          <p:spPr bwMode="auto">
            <a:xfrm rot="5400000" flipV="1">
              <a:off x="3119" y="1940"/>
              <a:ext cx="661" cy="1196"/>
            </a:xfrm>
            <a:prstGeom prst="parallelogram">
              <a:avLst>
                <a:gd name="adj" fmla="val 21481"/>
              </a:avLst>
            </a:prstGeom>
            <a:solidFill>
              <a:srgbClr val="00FFFF">
                <a:alpha val="5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1129" name="Group 9"/>
            <p:cNvGrpSpPr>
              <a:grpSpLocks/>
            </p:cNvGrpSpPr>
            <p:nvPr/>
          </p:nvGrpSpPr>
          <p:grpSpPr bwMode="auto">
            <a:xfrm>
              <a:off x="609" y="1373"/>
              <a:ext cx="1520" cy="1866"/>
              <a:chOff x="609" y="1373"/>
              <a:chExt cx="1520" cy="1866"/>
            </a:xfrm>
          </p:grpSpPr>
          <p:sp>
            <p:nvSpPr>
              <p:cNvPr id="261130" name="Text Box 10"/>
              <p:cNvSpPr txBox="1">
                <a:spLocks noChangeArrowheads="1"/>
              </p:cNvSpPr>
              <p:nvPr/>
            </p:nvSpPr>
            <p:spPr bwMode="auto">
              <a:xfrm>
                <a:off x="1620" y="1373"/>
                <a:ext cx="50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>
                    <a:latin typeface="Tahoma" pitchFamily="34" charset="0"/>
                    <a:ea typeface="굴림" charset="-127"/>
                  </a:rPr>
                  <a:t>+ B’D’</a:t>
                </a:r>
              </a:p>
            </p:txBody>
          </p:sp>
          <p:grpSp>
            <p:nvGrpSpPr>
              <p:cNvPr id="261131" name="Group 11"/>
              <p:cNvGrpSpPr>
                <a:grpSpLocks/>
              </p:cNvGrpSpPr>
              <p:nvPr/>
            </p:nvGrpSpPr>
            <p:grpSpPr bwMode="auto">
              <a:xfrm flipH="1">
                <a:off x="613" y="1806"/>
                <a:ext cx="345" cy="377"/>
                <a:chOff x="1706" y="1809"/>
                <a:chExt cx="345" cy="377"/>
              </a:xfrm>
            </p:grpSpPr>
            <p:sp>
              <p:nvSpPr>
                <p:cNvPr id="261132" name="AutoShape 12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34" name="Rectangle 14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1135" name="Group 15"/>
              <p:cNvGrpSpPr>
                <a:grpSpLocks/>
              </p:cNvGrpSpPr>
              <p:nvPr/>
            </p:nvGrpSpPr>
            <p:grpSpPr bwMode="auto">
              <a:xfrm>
                <a:off x="1702" y="1805"/>
                <a:ext cx="345" cy="377"/>
                <a:chOff x="1706" y="1809"/>
                <a:chExt cx="345" cy="377"/>
              </a:xfrm>
            </p:grpSpPr>
            <p:sp>
              <p:nvSpPr>
                <p:cNvPr id="261136" name="AutoShape 16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38" name="Rectangle 18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1139" name="Group 19"/>
              <p:cNvGrpSpPr>
                <a:grpSpLocks/>
              </p:cNvGrpSpPr>
              <p:nvPr/>
            </p:nvGrpSpPr>
            <p:grpSpPr bwMode="auto">
              <a:xfrm flipH="1" flipV="1">
                <a:off x="609" y="2862"/>
                <a:ext cx="345" cy="377"/>
                <a:chOff x="1706" y="1809"/>
                <a:chExt cx="345" cy="377"/>
              </a:xfrm>
            </p:grpSpPr>
            <p:sp>
              <p:nvSpPr>
                <p:cNvPr id="261140" name="AutoShape 20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42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1143" name="Group 23"/>
              <p:cNvGrpSpPr>
                <a:grpSpLocks/>
              </p:cNvGrpSpPr>
              <p:nvPr/>
            </p:nvGrpSpPr>
            <p:grpSpPr bwMode="auto">
              <a:xfrm flipV="1">
                <a:off x="1698" y="2861"/>
                <a:ext cx="345" cy="377"/>
                <a:chOff x="1706" y="1809"/>
                <a:chExt cx="345" cy="377"/>
              </a:xfrm>
            </p:grpSpPr>
            <p:sp>
              <p:nvSpPr>
                <p:cNvPr id="261144" name="AutoShape 24"/>
                <p:cNvSpPr>
                  <a:spLocks noChangeArrowheads="1"/>
                </p:cNvSpPr>
                <p:nvPr/>
              </p:nvSpPr>
              <p:spPr bwMode="auto">
                <a:xfrm>
                  <a:off x="1709" y="1881"/>
                  <a:ext cx="264" cy="285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42" y="1841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1146" name="Rectangle 26"/>
                <p:cNvSpPr>
                  <a:spLocks noChangeArrowheads="1"/>
                </p:cNvSpPr>
                <p:nvPr/>
              </p:nvSpPr>
              <p:spPr bwMode="auto">
                <a:xfrm rot="-5400000">
                  <a:off x="1828" y="1687"/>
                  <a:ext cx="102" cy="3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261147" name="Rectangle 27"/>
          <p:cNvSpPr>
            <a:spLocks noChangeArrowheads="1"/>
          </p:cNvSpPr>
          <p:nvPr/>
        </p:nvSpPr>
        <p:spPr bwMode="auto">
          <a:xfrm>
            <a:off x="3590925" y="5389563"/>
            <a:ext cx="51054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find the smallest number of the largest possible 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subcubes to cover the ON-set</a:t>
            </a:r>
          </a:p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(fewer terms with fewer inputs per term)</a:t>
            </a:r>
          </a:p>
        </p:txBody>
      </p:sp>
      <p:sp>
        <p:nvSpPr>
          <p:cNvPr id="26114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map: 4-variable example</a:t>
            </a:r>
          </a:p>
        </p:txBody>
      </p:sp>
      <p:sp>
        <p:nvSpPr>
          <p:cNvPr id="261149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F(A,B,C,D) = </a:t>
            </a:r>
            <a:r>
              <a:rPr lang="en-US" altLang="ko-KR">
                <a:latin typeface="Symbol" pitchFamily="18" charset="2"/>
                <a:ea typeface="굴림" charset="-127"/>
              </a:rPr>
              <a:t></a:t>
            </a:r>
            <a:r>
              <a:rPr lang="en-US" altLang="ko-KR">
                <a:ea typeface="굴림" charset="-127"/>
              </a:rPr>
              <a:t>m(0,2,3,5,6,7,8,10,11,14,15)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 =</a:t>
            </a:r>
          </a:p>
        </p:txBody>
      </p:sp>
      <p:sp>
        <p:nvSpPr>
          <p:cNvPr id="261150" name="Rectangle 30"/>
          <p:cNvSpPr>
            <a:spLocks noChangeArrowheads="1"/>
          </p:cNvSpPr>
          <p:nvPr/>
        </p:nvSpPr>
        <p:spPr bwMode="auto">
          <a:xfrm>
            <a:off x="3035300" y="3952875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261151" name="Rectangle 31"/>
          <p:cNvSpPr>
            <a:spLocks noChangeArrowheads="1"/>
          </p:cNvSpPr>
          <p:nvPr/>
        </p:nvSpPr>
        <p:spPr bwMode="auto">
          <a:xfrm>
            <a:off x="2459038" y="2998788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61152" name="Rectangle 32"/>
          <p:cNvSpPr>
            <a:spLocks noChangeArrowheads="1"/>
          </p:cNvSpPr>
          <p:nvPr/>
        </p:nvSpPr>
        <p:spPr bwMode="auto">
          <a:xfrm>
            <a:off x="1992313" y="5033963"/>
            <a:ext cx="584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</a:p>
        </p:txBody>
      </p:sp>
      <p:grpSp>
        <p:nvGrpSpPr>
          <p:cNvPr id="261153" name="Group 33"/>
          <p:cNvGrpSpPr>
            <a:grpSpLocks/>
          </p:cNvGrpSpPr>
          <p:nvPr/>
        </p:nvGrpSpPr>
        <p:grpSpPr bwMode="auto">
          <a:xfrm>
            <a:off x="3870325" y="2979738"/>
            <a:ext cx="4622800" cy="2057400"/>
            <a:chOff x="6140" y="1542"/>
            <a:chExt cx="2912" cy="1296"/>
          </a:xfrm>
        </p:grpSpPr>
        <p:sp>
          <p:nvSpPr>
            <p:cNvPr id="261154" name="Rectangle 34"/>
            <p:cNvSpPr>
              <a:spLocks noChangeArrowheads="1"/>
            </p:cNvSpPr>
            <p:nvPr/>
          </p:nvSpPr>
          <p:spPr bwMode="auto">
            <a:xfrm>
              <a:off x="6828" y="2438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61155" name="Rectangle 35"/>
            <p:cNvSpPr>
              <a:spLocks noChangeArrowheads="1"/>
            </p:cNvSpPr>
            <p:nvPr/>
          </p:nvSpPr>
          <p:spPr bwMode="auto">
            <a:xfrm>
              <a:off x="6716" y="2630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61156" name="Rectangle 36"/>
            <p:cNvSpPr>
              <a:spLocks noChangeArrowheads="1"/>
            </p:cNvSpPr>
            <p:nvPr/>
          </p:nvSpPr>
          <p:spPr bwMode="auto">
            <a:xfrm>
              <a:off x="6380" y="2246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</a:t>
              </a:r>
            </a:p>
          </p:txBody>
        </p:sp>
        <p:sp>
          <p:nvSpPr>
            <p:cNvPr id="261157" name="Rectangle 37"/>
            <p:cNvSpPr>
              <a:spLocks noChangeArrowheads="1"/>
            </p:cNvSpPr>
            <p:nvPr/>
          </p:nvSpPr>
          <p:spPr bwMode="auto">
            <a:xfrm>
              <a:off x="6556" y="2342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61158" name="Rectangle 38"/>
            <p:cNvSpPr>
              <a:spLocks noChangeArrowheads="1"/>
            </p:cNvSpPr>
            <p:nvPr/>
          </p:nvSpPr>
          <p:spPr bwMode="auto">
            <a:xfrm>
              <a:off x="6140" y="2630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0000</a:t>
              </a:r>
            </a:p>
          </p:txBody>
        </p:sp>
        <p:sp>
          <p:nvSpPr>
            <p:cNvPr id="261159" name="Rectangle 39"/>
            <p:cNvSpPr>
              <a:spLocks noChangeArrowheads="1"/>
            </p:cNvSpPr>
            <p:nvPr/>
          </p:nvSpPr>
          <p:spPr bwMode="auto">
            <a:xfrm>
              <a:off x="8540" y="1542"/>
              <a:ext cx="5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1111</a:t>
              </a:r>
            </a:p>
          </p:txBody>
        </p:sp>
        <p:sp>
          <p:nvSpPr>
            <p:cNvPr id="261160" name="Rectangle 40"/>
            <p:cNvSpPr>
              <a:spLocks noChangeArrowheads="1"/>
            </p:cNvSpPr>
            <p:nvPr/>
          </p:nvSpPr>
          <p:spPr bwMode="auto">
            <a:xfrm>
              <a:off x="7468" y="2518"/>
              <a:ext cx="5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1000</a:t>
              </a:r>
            </a:p>
          </p:txBody>
        </p:sp>
        <p:sp>
          <p:nvSpPr>
            <p:cNvPr id="261161" name="Rectangle 41"/>
            <p:cNvSpPr>
              <a:spLocks noChangeArrowheads="1"/>
            </p:cNvSpPr>
            <p:nvPr/>
          </p:nvSpPr>
          <p:spPr bwMode="auto">
            <a:xfrm>
              <a:off x="7308" y="1638"/>
              <a:ext cx="59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0111</a:t>
              </a:r>
            </a:p>
          </p:txBody>
        </p:sp>
        <p:sp>
          <p:nvSpPr>
            <p:cNvPr id="261162" name="Line 42"/>
            <p:cNvSpPr>
              <a:spLocks noChangeShapeType="1"/>
            </p:cNvSpPr>
            <p:nvPr/>
          </p:nvSpPr>
          <p:spPr bwMode="auto">
            <a:xfrm flipV="1">
              <a:off x="7036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3" name="Line 43"/>
            <p:cNvSpPr>
              <a:spLocks noChangeShapeType="1"/>
            </p:cNvSpPr>
            <p:nvPr/>
          </p:nvSpPr>
          <p:spPr bwMode="auto">
            <a:xfrm flipV="1">
              <a:off x="7276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4" name="Line 44"/>
            <p:cNvSpPr>
              <a:spLocks noChangeShapeType="1"/>
            </p:cNvSpPr>
            <p:nvPr/>
          </p:nvSpPr>
          <p:spPr bwMode="auto">
            <a:xfrm flipH="1">
              <a:off x="6748" y="224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5" name="Line 45"/>
            <p:cNvSpPr>
              <a:spLocks noChangeShapeType="1"/>
            </p:cNvSpPr>
            <p:nvPr/>
          </p:nvSpPr>
          <p:spPr bwMode="auto">
            <a:xfrm flipH="1">
              <a:off x="6508" y="2486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6" name="Line 46"/>
            <p:cNvSpPr>
              <a:spLocks noChangeShapeType="1"/>
            </p:cNvSpPr>
            <p:nvPr/>
          </p:nvSpPr>
          <p:spPr bwMode="auto">
            <a:xfrm flipV="1">
              <a:off x="7036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7" name="Line 47"/>
            <p:cNvSpPr>
              <a:spLocks noChangeShapeType="1"/>
            </p:cNvSpPr>
            <p:nvPr/>
          </p:nvSpPr>
          <p:spPr bwMode="auto">
            <a:xfrm flipV="1">
              <a:off x="7276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8" name="Line 48"/>
            <p:cNvSpPr>
              <a:spLocks noChangeShapeType="1"/>
            </p:cNvSpPr>
            <p:nvPr/>
          </p:nvSpPr>
          <p:spPr bwMode="auto">
            <a:xfrm flipH="1">
              <a:off x="6748" y="171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69" name="Line 49"/>
            <p:cNvSpPr>
              <a:spLocks noChangeShapeType="1"/>
            </p:cNvSpPr>
            <p:nvPr/>
          </p:nvSpPr>
          <p:spPr bwMode="auto">
            <a:xfrm flipH="1">
              <a:off x="6508" y="1958"/>
              <a:ext cx="120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0" name="Line 50"/>
            <p:cNvSpPr>
              <a:spLocks noChangeShapeType="1"/>
            </p:cNvSpPr>
            <p:nvPr/>
          </p:nvSpPr>
          <p:spPr bwMode="auto">
            <a:xfrm flipV="1">
              <a:off x="7036" y="239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1" name="Line 51"/>
            <p:cNvSpPr>
              <a:spLocks noChangeShapeType="1"/>
            </p:cNvSpPr>
            <p:nvPr/>
          </p:nvSpPr>
          <p:spPr bwMode="auto">
            <a:xfrm flipV="1">
              <a:off x="6508" y="2425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2" name="Line 52"/>
            <p:cNvSpPr>
              <a:spLocks noChangeShapeType="1"/>
            </p:cNvSpPr>
            <p:nvPr/>
          </p:nvSpPr>
          <p:spPr bwMode="auto">
            <a:xfrm flipV="1">
              <a:off x="6508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3" name="Line 53"/>
            <p:cNvSpPr>
              <a:spLocks noChangeShapeType="1"/>
            </p:cNvSpPr>
            <p:nvPr/>
          </p:nvSpPr>
          <p:spPr bwMode="auto">
            <a:xfrm flipV="1">
              <a:off x="7036" y="18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4" name="Line 54"/>
            <p:cNvSpPr>
              <a:spLocks noChangeShapeType="1"/>
            </p:cNvSpPr>
            <p:nvPr/>
          </p:nvSpPr>
          <p:spPr bwMode="auto">
            <a:xfrm flipV="1">
              <a:off x="6556" y="263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5" name="Oval 55"/>
            <p:cNvSpPr>
              <a:spLocks noChangeArrowheads="1"/>
            </p:cNvSpPr>
            <p:nvPr/>
          </p:nvSpPr>
          <p:spPr bwMode="auto">
            <a:xfrm>
              <a:off x="6460" y="258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6" name="Oval 56"/>
            <p:cNvSpPr>
              <a:spLocks noChangeArrowheads="1"/>
            </p:cNvSpPr>
            <p:nvPr/>
          </p:nvSpPr>
          <p:spPr bwMode="auto">
            <a:xfrm>
              <a:off x="6988" y="258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7" name="Line 57"/>
            <p:cNvSpPr>
              <a:spLocks noChangeShapeType="1"/>
            </p:cNvSpPr>
            <p:nvPr/>
          </p:nvSpPr>
          <p:spPr bwMode="auto">
            <a:xfrm rot="16200000" flipV="1">
              <a:off x="6292" y="236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8" name="Oval 58"/>
            <p:cNvSpPr>
              <a:spLocks noChangeArrowheads="1"/>
            </p:cNvSpPr>
            <p:nvPr/>
          </p:nvSpPr>
          <p:spPr bwMode="auto">
            <a:xfrm rot="-5400000">
              <a:off x="6459" y="258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79" name="Oval 59"/>
            <p:cNvSpPr>
              <a:spLocks noChangeArrowheads="1"/>
            </p:cNvSpPr>
            <p:nvPr/>
          </p:nvSpPr>
          <p:spPr bwMode="auto">
            <a:xfrm rot="-5400000">
              <a:off x="6459" y="205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0" name="Oval 60"/>
            <p:cNvSpPr>
              <a:spLocks noChangeArrowheads="1"/>
            </p:cNvSpPr>
            <p:nvPr/>
          </p:nvSpPr>
          <p:spPr bwMode="auto">
            <a:xfrm>
              <a:off x="6988" y="205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1" name="Line 61"/>
            <p:cNvSpPr>
              <a:spLocks noChangeShapeType="1"/>
            </p:cNvSpPr>
            <p:nvPr/>
          </p:nvSpPr>
          <p:spPr bwMode="auto">
            <a:xfrm>
              <a:off x="6556" y="2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2" name="Line 62"/>
            <p:cNvSpPr>
              <a:spLocks noChangeShapeType="1"/>
            </p:cNvSpPr>
            <p:nvPr/>
          </p:nvSpPr>
          <p:spPr bwMode="auto">
            <a:xfrm>
              <a:off x="7036" y="215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3" name="Line 63"/>
            <p:cNvSpPr>
              <a:spLocks noChangeShapeType="1"/>
            </p:cNvSpPr>
            <p:nvPr/>
          </p:nvSpPr>
          <p:spPr bwMode="auto">
            <a:xfrm flipV="1">
              <a:off x="6796" y="239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4" name="Oval 64"/>
            <p:cNvSpPr>
              <a:spLocks noChangeArrowheads="1"/>
            </p:cNvSpPr>
            <p:nvPr/>
          </p:nvSpPr>
          <p:spPr bwMode="auto">
            <a:xfrm>
              <a:off x="6700" y="234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5" name="Oval 65"/>
            <p:cNvSpPr>
              <a:spLocks noChangeArrowheads="1"/>
            </p:cNvSpPr>
            <p:nvPr/>
          </p:nvSpPr>
          <p:spPr bwMode="auto">
            <a:xfrm>
              <a:off x="7228" y="234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6" name="Line 66"/>
            <p:cNvSpPr>
              <a:spLocks noChangeShapeType="1"/>
            </p:cNvSpPr>
            <p:nvPr/>
          </p:nvSpPr>
          <p:spPr bwMode="auto">
            <a:xfrm rot="16200000" flipV="1">
              <a:off x="6532" y="212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7" name="Oval 67"/>
            <p:cNvSpPr>
              <a:spLocks noChangeArrowheads="1"/>
            </p:cNvSpPr>
            <p:nvPr/>
          </p:nvSpPr>
          <p:spPr bwMode="auto">
            <a:xfrm rot="-5400000">
              <a:off x="6699" y="2341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8" name="Oval 68"/>
            <p:cNvSpPr>
              <a:spLocks noChangeArrowheads="1"/>
            </p:cNvSpPr>
            <p:nvPr/>
          </p:nvSpPr>
          <p:spPr bwMode="auto">
            <a:xfrm rot="-5400000">
              <a:off x="6699" y="181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89" name="Oval 69"/>
            <p:cNvSpPr>
              <a:spLocks noChangeArrowheads="1"/>
            </p:cNvSpPr>
            <p:nvPr/>
          </p:nvSpPr>
          <p:spPr bwMode="auto">
            <a:xfrm>
              <a:off x="7228" y="181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0" name="Line 70"/>
            <p:cNvSpPr>
              <a:spLocks noChangeShapeType="1"/>
            </p:cNvSpPr>
            <p:nvPr/>
          </p:nvSpPr>
          <p:spPr bwMode="auto">
            <a:xfrm>
              <a:off x="6796" y="186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1" name="Line 71"/>
            <p:cNvSpPr>
              <a:spLocks noChangeShapeType="1"/>
            </p:cNvSpPr>
            <p:nvPr/>
          </p:nvSpPr>
          <p:spPr bwMode="auto">
            <a:xfrm>
              <a:off x="7276" y="191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2" name="Line 72"/>
            <p:cNvSpPr>
              <a:spLocks noChangeShapeType="1"/>
            </p:cNvSpPr>
            <p:nvPr/>
          </p:nvSpPr>
          <p:spPr bwMode="auto">
            <a:xfrm flipV="1">
              <a:off x="8236" y="2246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3" name="Line 73"/>
            <p:cNvSpPr>
              <a:spLocks noChangeShapeType="1"/>
            </p:cNvSpPr>
            <p:nvPr/>
          </p:nvSpPr>
          <p:spPr bwMode="auto">
            <a:xfrm flipV="1">
              <a:off x="7708" y="2281"/>
              <a:ext cx="204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4" name="Line 74"/>
            <p:cNvSpPr>
              <a:spLocks noChangeShapeType="1"/>
            </p:cNvSpPr>
            <p:nvPr/>
          </p:nvSpPr>
          <p:spPr bwMode="auto">
            <a:xfrm flipV="1">
              <a:off x="7708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5" name="Line 75"/>
            <p:cNvSpPr>
              <a:spLocks noChangeShapeType="1"/>
            </p:cNvSpPr>
            <p:nvPr/>
          </p:nvSpPr>
          <p:spPr bwMode="auto">
            <a:xfrm flipV="1">
              <a:off x="8236" y="171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6" name="Line 76"/>
            <p:cNvSpPr>
              <a:spLocks noChangeShapeType="1"/>
            </p:cNvSpPr>
            <p:nvPr/>
          </p:nvSpPr>
          <p:spPr bwMode="auto">
            <a:xfrm flipV="1">
              <a:off x="7756" y="248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7" name="Oval 77"/>
            <p:cNvSpPr>
              <a:spLocks noChangeArrowheads="1"/>
            </p:cNvSpPr>
            <p:nvPr/>
          </p:nvSpPr>
          <p:spPr bwMode="auto">
            <a:xfrm>
              <a:off x="7660" y="2438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8" name="Oval 78"/>
            <p:cNvSpPr>
              <a:spLocks noChangeArrowheads="1"/>
            </p:cNvSpPr>
            <p:nvPr/>
          </p:nvSpPr>
          <p:spPr bwMode="auto">
            <a:xfrm>
              <a:off x="8188" y="243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99" name="Line 79"/>
            <p:cNvSpPr>
              <a:spLocks noChangeShapeType="1"/>
            </p:cNvSpPr>
            <p:nvPr/>
          </p:nvSpPr>
          <p:spPr bwMode="auto">
            <a:xfrm rot="16200000" flipV="1">
              <a:off x="7492" y="222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0" name="Oval 80"/>
            <p:cNvSpPr>
              <a:spLocks noChangeArrowheads="1"/>
            </p:cNvSpPr>
            <p:nvPr/>
          </p:nvSpPr>
          <p:spPr bwMode="auto">
            <a:xfrm rot="-5400000">
              <a:off x="7659" y="2437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1" name="Oval 81"/>
            <p:cNvSpPr>
              <a:spLocks noChangeArrowheads="1"/>
            </p:cNvSpPr>
            <p:nvPr/>
          </p:nvSpPr>
          <p:spPr bwMode="auto">
            <a:xfrm rot="-5400000">
              <a:off x="7659" y="190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2" name="Oval 82"/>
            <p:cNvSpPr>
              <a:spLocks noChangeArrowheads="1"/>
            </p:cNvSpPr>
            <p:nvPr/>
          </p:nvSpPr>
          <p:spPr bwMode="auto">
            <a:xfrm>
              <a:off x="8188" y="191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3" name="Line 83"/>
            <p:cNvSpPr>
              <a:spLocks noChangeShapeType="1"/>
            </p:cNvSpPr>
            <p:nvPr/>
          </p:nvSpPr>
          <p:spPr bwMode="auto">
            <a:xfrm>
              <a:off x="7756" y="195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4" name="Line 84"/>
            <p:cNvSpPr>
              <a:spLocks noChangeShapeType="1"/>
            </p:cNvSpPr>
            <p:nvPr/>
          </p:nvSpPr>
          <p:spPr bwMode="auto">
            <a:xfrm>
              <a:off x="8236" y="200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5" name="Line 85"/>
            <p:cNvSpPr>
              <a:spLocks noChangeShapeType="1"/>
            </p:cNvSpPr>
            <p:nvPr/>
          </p:nvSpPr>
          <p:spPr bwMode="auto">
            <a:xfrm flipV="1">
              <a:off x="7996" y="2246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6" name="Oval 86"/>
            <p:cNvSpPr>
              <a:spLocks noChangeArrowheads="1"/>
            </p:cNvSpPr>
            <p:nvPr/>
          </p:nvSpPr>
          <p:spPr bwMode="auto">
            <a:xfrm>
              <a:off x="7900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7" name="Oval 87"/>
            <p:cNvSpPr>
              <a:spLocks noChangeArrowheads="1"/>
            </p:cNvSpPr>
            <p:nvPr/>
          </p:nvSpPr>
          <p:spPr bwMode="auto">
            <a:xfrm>
              <a:off x="8428" y="2198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8" name="Line 88"/>
            <p:cNvSpPr>
              <a:spLocks noChangeShapeType="1"/>
            </p:cNvSpPr>
            <p:nvPr/>
          </p:nvSpPr>
          <p:spPr bwMode="auto">
            <a:xfrm rot="16200000" flipV="1">
              <a:off x="7732" y="1982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09" name="Oval 89"/>
            <p:cNvSpPr>
              <a:spLocks noChangeArrowheads="1"/>
            </p:cNvSpPr>
            <p:nvPr/>
          </p:nvSpPr>
          <p:spPr bwMode="auto">
            <a:xfrm rot="-5400000">
              <a:off x="7899" y="2197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10" name="Oval 90"/>
            <p:cNvSpPr>
              <a:spLocks noChangeArrowheads="1"/>
            </p:cNvSpPr>
            <p:nvPr/>
          </p:nvSpPr>
          <p:spPr bwMode="auto">
            <a:xfrm rot="-5400000">
              <a:off x="7899" y="166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11" name="Oval 91"/>
            <p:cNvSpPr>
              <a:spLocks noChangeArrowheads="1"/>
            </p:cNvSpPr>
            <p:nvPr/>
          </p:nvSpPr>
          <p:spPr bwMode="auto">
            <a:xfrm>
              <a:off x="8428" y="16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12" name="Line 92"/>
            <p:cNvSpPr>
              <a:spLocks noChangeShapeType="1"/>
            </p:cNvSpPr>
            <p:nvPr/>
          </p:nvSpPr>
          <p:spPr bwMode="auto">
            <a:xfrm>
              <a:off x="7996" y="171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13" name="Line 93"/>
            <p:cNvSpPr>
              <a:spLocks noChangeShapeType="1"/>
            </p:cNvSpPr>
            <p:nvPr/>
          </p:nvSpPr>
          <p:spPr bwMode="auto">
            <a:xfrm>
              <a:off x="8476" y="176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1214" name="Group 94"/>
          <p:cNvGrpSpPr>
            <a:grpSpLocks/>
          </p:cNvGrpSpPr>
          <p:nvPr/>
        </p:nvGrpSpPr>
        <p:grpSpPr bwMode="auto">
          <a:xfrm>
            <a:off x="860425" y="3227388"/>
            <a:ext cx="2187575" cy="1843087"/>
            <a:chOff x="584" y="1942"/>
            <a:chExt cx="1378" cy="1161"/>
          </a:xfrm>
        </p:grpSpPr>
        <p:sp>
          <p:nvSpPr>
            <p:cNvPr id="261215" name="Rectangle 95"/>
            <p:cNvSpPr>
              <a:spLocks noChangeArrowheads="1"/>
            </p:cNvSpPr>
            <p:nvPr/>
          </p:nvSpPr>
          <p:spPr bwMode="auto">
            <a:xfrm>
              <a:off x="869" y="200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</p:txBody>
        </p:sp>
        <p:sp>
          <p:nvSpPr>
            <p:cNvPr id="261216" name="Rectangle 96"/>
            <p:cNvSpPr>
              <a:spLocks noChangeArrowheads="1"/>
            </p:cNvSpPr>
            <p:nvPr/>
          </p:nvSpPr>
          <p:spPr bwMode="auto">
            <a:xfrm>
              <a:off x="1442" y="1999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61217" name="Rectangle 97"/>
            <p:cNvSpPr>
              <a:spLocks noChangeArrowheads="1"/>
            </p:cNvSpPr>
            <p:nvPr/>
          </p:nvSpPr>
          <p:spPr bwMode="auto">
            <a:xfrm>
              <a:off x="1335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18" name="Line 98"/>
            <p:cNvSpPr>
              <a:spLocks noChangeShapeType="1"/>
            </p:cNvSpPr>
            <p:nvPr/>
          </p:nvSpPr>
          <p:spPr bwMode="auto">
            <a:xfrm>
              <a:off x="1617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19" name="Line 99"/>
            <p:cNvSpPr>
              <a:spLocks noChangeShapeType="1"/>
            </p:cNvSpPr>
            <p:nvPr/>
          </p:nvSpPr>
          <p:spPr bwMode="auto">
            <a:xfrm flipH="1">
              <a:off x="1329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0" name="Line 100"/>
            <p:cNvSpPr>
              <a:spLocks noChangeShapeType="1"/>
            </p:cNvSpPr>
            <p:nvPr/>
          </p:nvSpPr>
          <p:spPr bwMode="auto">
            <a:xfrm>
              <a:off x="1335" y="194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1" name="Line 101"/>
            <p:cNvSpPr>
              <a:spLocks noChangeShapeType="1"/>
            </p:cNvSpPr>
            <p:nvPr/>
          </p:nvSpPr>
          <p:spPr bwMode="auto">
            <a:xfrm flipH="1">
              <a:off x="1913" y="2217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2" name="Rectangle 102"/>
            <p:cNvSpPr>
              <a:spLocks noChangeArrowheads="1"/>
            </p:cNvSpPr>
            <p:nvPr/>
          </p:nvSpPr>
          <p:spPr bwMode="auto">
            <a:xfrm>
              <a:off x="759" y="194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3" name="Line 103"/>
            <p:cNvSpPr>
              <a:spLocks noChangeShapeType="1"/>
            </p:cNvSpPr>
            <p:nvPr/>
          </p:nvSpPr>
          <p:spPr bwMode="auto">
            <a:xfrm>
              <a:off x="1041" y="194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4" name="Line 104"/>
            <p:cNvSpPr>
              <a:spLocks noChangeShapeType="1"/>
            </p:cNvSpPr>
            <p:nvPr/>
          </p:nvSpPr>
          <p:spPr bwMode="auto">
            <a:xfrm flipH="1">
              <a:off x="753" y="222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5" name="Rectangle 105"/>
            <p:cNvSpPr>
              <a:spLocks noChangeArrowheads="1"/>
            </p:cNvSpPr>
            <p:nvPr/>
          </p:nvSpPr>
          <p:spPr bwMode="auto">
            <a:xfrm>
              <a:off x="864" y="2591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61226" name="Rectangle 106"/>
            <p:cNvSpPr>
              <a:spLocks noChangeArrowheads="1"/>
            </p:cNvSpPr>
            <p:nvPr/>
          </p:nvSpPr>
          <p:spPr bwMode="auto">
            <a:xfrm>
              <a:off x="1437" y="2590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61227" name="Rectangle 107"/>
            <p:cNvSpPr>
              <a:spLocks noChangeArrowheads="1"/>
            </p:cNvSpPr>
            <p:nvPr/>
          </p:nvSpPr>
          <p:spPr bwMode="auto">
            <a:xfrm>
              <a:off x="1335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8" name="Line 108"/>
            <p:cNvSpPr>
              <a:spLocks noChangeShapeType="1"/>
            </p:cNvSpPr>
            <p:nvPr/>
          </p:nvSpPr>
          <p:spPr bwMode="auto">
            <a:xfrm>
              <a:off x="1617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29" name="Line 109"/>
            <p:cNvSpPr>
              <a:spLocks noChangeShapeType="1"/>
            </p:cNvSpPr>
            <p:nvPr/>
          </p:nvSpPr>
          <p:spPr bwMode="auto">
            <a:xfrm flipH="1">
              <a:off x="1329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30" name="Line 110"/>
            <p:cNvSpPr>
              <a:spLocks noChangeShapeType="1"/>
            </p:cNvSpPr>
            <p:nvPr/>
          </p:nvSpPr>
          <p:spPr bwMode="auto">
            <a:xfrm>
              <a:off x="1041" y="30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31" name="Line 111"/>
            <p:cNvSpPr>
              <a:spLocks noChangeShapeType="1"/>
            </p:cNvSpPr>
            <p:nvPr/>
          </p:nvSpPr>
          <p:spPr bwMode="auto">
            <a:xfrm flipH="1">
              <a:off x="759" y="2513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32" name="Rectangle 112"/>
            <p:cNvSpPr>
              <a:spLocks noChangeArrowheads="1"/>
            </p:cNvSpPr>
            <p:nvPr/>
          </p:nvSpPr>
          <p:spPr bwMode="auto">
            <a:xfrm>
              <a:off x="759" y="252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33" name="Line 113"/>
            <p:cNvSpPr>
              <a:spLocks noChangeShapeType="1"/>
            </p:cNvSpPr>
            <p:nvPr/>
          </p:nvSpPr>
          <p:spPr bwMode="auto">
            <a:xfrm>
              <a:off x="1041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34" name="Line 114"/>
            <p:cNvSpPr>
              <a:spLocks noChangeShapeType="1"/>
            </p:cNvSpPr>
            <p:nvPr/>
          </p:nvSpPr>
          <p:spPr bwMode="auto">
            <a:xfrm flipH="1">
              <a:off x="753" y="28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584" y="2704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61236" name="Group 116"/>
          <p:cNvGrpSpPr>
            <a:grpSpLocks/>
          </p:cNvGrpSpPr>
          <p:nvPr/>
        </p:nvGrpSpPr>
        <p:grpSpPr bwMode="auto">
          <a:xfrm>
            <a:off x="1628775" y="2324100"/>
            <a:ext cx="4260850" cy="2227263"/>
            <a:chOff x="1068" y="1373"/>
            <a:chExt cx="2684" cy="1403"/>
          </a:xfrm>
        </p:grpSpPr>
        <p:grpSp>
          <p:nvGrpSpPr>
            <p:cNvPr id="261237" name="Group 117"/>
            <p:cNvGrpSpPr>
              <a:grpSpLocks/>
            </p:cNvGrpSpPr>
            <p:nvPr/>
          </p:nvGrpSpPr>
          <p:grpSpPr bwMode="auto">
            <a:xfrm>
              <a:off x="1068" y="1373"/>
              <a:ext cx="567" cy="1403"/>
              <a:chOff x="1068" y="1373"/>
              <a:chExt cx="567" cy="1403"/>
            </a:xfrm>
          </p:grpSpPr>
          <p:sp>
            <p:nvSpPr>
              <p:cNvPr id="261238" name="Text Box 118"/>
              <p:cNvSpPr txBox="1">
                <a:spLocks noChangeArrowheads="1"/>
              </p:cNvSpPr>
              <p:nvPr/>
            </p:nvSpPr>
            <p:spPr bwMode="auto">
              <a:xfrm>
                <a:off x="1070" y="1373"/>
                <a:ext cx="5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>
                    <a:latin typeface="Tahoma" pitchFamily="34" charset="0"/>
                    <a:ea typeface="굴림" charset="-127"/>
                  </a:rPr>
                  <a:t>+ A’BD</a:t>
                </a:r>
              </a:p>
            </p:txBody>
          </p:sp>
          <p:sp>
            <p:nvSpPr>
              <p:cNvPr id="261239" name="AutoShape 119"/>
              <p:cNvSpPr>
                <a:spLocks noChangeArrowheads="1"/>
              </p:cNvSpPr>
              <p:nvPr/>
            </p:nvSpPr>
            <p:spPr bwMode="auto">
              <a:xfrm>
                <a:off x="1068" y="2257"/>
                <a:ext cx="234" cy="519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1240" name="Oval 120"/>
            <p:cNvSpPr>
              <a:spLocks noChangeArrowheads="1"/>
            </p:cNvSpPr>
            <p:nvPr/>
          </p:nvSpPr>
          <p:spPr bwMode="auto">
            <a:xfrm>
              <a:off x="3478" y="1943"/>
              <a:ext cx="274" cy="79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0DCB-3B28-4921-A126-95A65D7E6661}" type="slidenum">
              <a:rPr lang="en-US" altLang="en-US"/>
              <a:pPr/>
              <a:t>53</a:t>
            </a:fld>
            <a:endParaRPr lang="en-US" altLang="en-US"/>
          </a:p>
        </p:txBody>
      </p:sp>
      <p:grpSp>
        <p:nvGrpSpPr>
          <p:cNvPr id="263170" name="Group 2"/>
          <p:cNvGrpSpPr>
            <a:grpSpLocks/>
          </p:cNvGrpSpPr>
          <p:nvPr/>
        </p:nvGrpSpPr>
        <p:grpSpPr bwMode="auto">
          <a:xfrm>
            <a:off x="946150" y="2392363"/>
            <a:ext cx="2849563" cy="2273300"/>
            <a:chOff x="645" y="1430"/>
            <a:chExt cx="1795" cy="1432"/>
          </a:xfrm>
        </p:grpSpPr>
        <p:grpSp>
          <p:nvGrpSpPr>
            <p:cNvPr id="263171" name="Group 3"/>
            <p:cNvGrpSpPr>
              <a:grpSpLocks/>
            </p:cNvGrpSpPr>
            <p:nvPr/>
          </p:nvGrpSpPr>
          <p:grpSpPr bwMode="auto">
            <a:xfrm>
              <a:off x="1861" y="2593"/>
              <a:ext cx="579" cy="264"/>
              <a:chOff x="1861" y="2593"/>
              <a:chExt cx="579" cy="264"/>
            </a:xfrm>
          </p:grpSpPr>
          <p:sp>
            <p:nvSpPr>
              <p:cNvPr id="263172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3173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1551" y="1430"/>
              <a:ext cx="5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+ B’C’D</a:t>
              </a:r>
            </a:p>
          </p:txBody>
        </p:sp>
        <p:grpSp>
          <p:nvGrpSpPr>
            <p:cNvPr id="263175" name="Group 7"/>
            <p:cNvGrpSpPr>
              <a:grpSpLocks/>
            </p:cNvGrpSpPr>
            <p:nvPr/>
          </p:nvGrpSpPr>
          <p:grpSpPr bwMode="auto">
            <a:xfrm flipH="1">
              <a:off x="645" y="2598"/>
              <a:ext cx="579" cy="264"/>
              <a:chOff x="1861" y="2593"/>
              <a:chExt cx="579" cy="264"/>
            </a:xfrm>
          </p:grpSpPr>
          <p:sp>
            <p:nvSpPr>
              <p:cNvPr id="263176" name="Oval 8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3177" name="Rectangle 9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631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maps: don’t cares</a:t>
            </a:r>
          </a:p>
        </p:txBody>
      </p:sp>
      <p:sp>
        <p:nvSpPr>
          <p:cNvPr id="26317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f(A,B,C,D) = </a:t>
            </a:r>
            <a:r>
              <a:rPr lang="en-US" altLang="ko-KR">
                <a:latin typeface="Symbol" pitchFamily="18" charset="2"/>
                <a:ea typeface="굴림" charset="-127"/>
              </a:rPr>
              <a:t></a:t>
            </a:r>
            <a:r>
              <a:rPr lang="en-US" altLang="ko-KR">
                <a:ea typeface="굴림" charset="-127"/>
              </a:rPr>
              <a:t>m(1,3,5,7,9) + d(6,12,13)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without don't cares</a:t>
            </a:r>
          </a:p>
          <a:p>
            <a:pPr marL="1096963" lvl="2" indent="-231775"/>
            <a:r>
              <a:rPr lang="en-US" altLang="ko-KR">
                <a:ea typeface="굴림" charset="-127"/>
              </a:rPr>
              <a:t>f = 					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</a:t>
            </a:r>
          </a:p>
        </p:txBody>
      </p:sp>
      <p:grpSp>
        <p:nvGrpSpPr>
          <p:cNvPr id="263180" name="Group 12"/>
          <p:cNvGrpSpPr>
            <a:grpSpLocks/>
          </p:cNvGrpSpPr>
          <p:nvPr/>
        </p:nvGrpSpPr>
        <p:grpSpPr bwMode="auto">
          <a:xfrm>
            <a:off x="1173163" y="3540125"/>
            <a:ext cx="2759075" cy="2365375"/>
            <a:chOff x="4245" y="2703"/>
            <a:chExt cx="1738" cy="1490"/>
          </a:xfrm>
        </p:grpSpPr>
        <p:sp>
          <p:nvSpPr>
            <p:cNvPr id="263181" name="Rectangle 13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</p:txBody>
        </p:sp>
        <p:sp>
          <p:nvSpPr>
            <p:cNvPr id="263182" name="Rectangle 14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</p:txBody>
        </p:sp>
        <p:sp>
          <p:nvSpPr>
            <p:cNvPr id="263183" name="Rectangle 15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84" name="Line 16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85" name="Line 17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86" name="Line 18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87" name="Line 19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88" name="Rectangle 20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63189" name="Rectangle 21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63190" name="Rectangle 22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1" name="Line 23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2" name="Line 24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3" name="Rectangle 25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X</a:t>
              </a:r>
            </a:p>
          </p:txBody>
        </p:sp>
        <p:sp>
          <p:nvSpPr>
            <p:cNvPr id="263194" name="Rectangle 26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63195" name="Rectangle 27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7" name="Line 29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8" name="Line 30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199" name="Line 31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00" name="Rectangle 32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63201" name="Rectangle 33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3204" name="Text Box 36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grpSp>
        <p:nvGrpSpPr>
          <p:cNvPr id="263205" name="Group 37"/>
          <p:cNvGrpSpPr>
            <a:grpSpLocks/>
          </p:cNvGrpSpPr>
          <p:nvPr/>
        </p:nvGrpSpPr>
        <p:grpSpPr bwMode="auto">
          <a:xfrm>
            <a:off x="1503363" y="2392363"/>
            <a:ext cx="968375" cy="2686050"/>
            <a:chOff x="996" y="1430"/>
            <a:chExt cx="610" cy="1692"/>
          </a:xfrm>
        </p:grpSpPr>
        <p:sp>
          <p:nvSpPr>
            <p:cNvPr id="263206" name="Text Box 38"/>
            <p:cNvSpPr txBox="1">
              <a:spLocks noChangeArrowheads="1"/>
            </p:cNvSpPr>
            <p:nvPr/>
          </p:nvSpPr>
          <p:spPr bwMode="auto">
            <a:xfrm>
              <a:off x="1276" y="1430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>
                  <a:latin typeface="Tahoma" pitchFamily="34" charset="0"/>
                  <a:ea typeface="굴림" charset="-127"/>
                </a:rPr>
                <a:t>A’D</a:t>
              </a:r>
            </a:p>
          </p:txBody>
        </p:sp>
        <p:sp>
          <p:nvSpPr>
            <p:cNvPr id="263207" name="AutoShape 39"/>
            <p:cNvSpPr>
              <a:spLocks noChangeArrowheads="1"/>
            </p:cNvSpPr>
            <p:nvPr/>
          </p:nvSpPr>
          <p:spPr bwMode="auto">
            <a:xfrm>
              <a:off x="996" y="2613"/>
              <a:ext cx="499" cy="5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C1B-F90F-4D9D-AC78-56313105FA1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maps: don’t cares (cont’d)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f(A,B,C,D) = </a:t>
            </a:r>
            <a:r>
              <a:rPr lang="en-US" altLang="ko-KR">
                <a:latin typeface="Symbol" pitchFamily="18" charset="2"/>
                <a:ea typeface="굴림" charset="-127"/>
              </a:rPr>
              <a:t></a:t>
            </a:r>
            <a:r>
              <a:rPr lang="en-US" altLang="ko-KR">
                <a:ea typeface="굴림" charset="-127"/>
              </a:rPr>
              <a:t>m(1,3,5,7,9) + d(6,12,13)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f = A'D + B'C'D			without don't cares</a:t>
            </a:r>
          </a:p>
          <a:p>
            <a:pPr marL="750888" lvl="1" indent="-288925"/>
            <a:r>
              <a:rPr lang="en-US" altLang="ko-KR">
                <a:ea typeface="굴림" charset="-127"/>
              </a:rPr>
              <a:t>f = 				with don't cares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4881563" y="4856163"/>
            <a:ext cx="34163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ea typeface="굴림" charset="-127"/>
              </a:rPr>
              <a:t>don't cares</a:t>
            </a:r>
            <a:r>
              <a:rPr lang="en-US" altLang="ko-KR">
                <a:solidFill>
                  <a:srgbClr val="000000"/>
                </a:solidFill>
                <a:ea typeface="굴림" charset="-127"/>
              </a:rPr>
              <a:t> can be treated as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1s or 0s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depending on which is more 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advantageous</a:t>
            </a:r>
          </a:p>
        </p:txBody>
      </p:sp>
      <p:grpSp>
        <p:nvGrpSpPr>
          <p:cNvPr id="265221" name="Group 5"/>
          <p:cNvGrpSpPr>
            <a:grpSpLocks/>
          </p:cNvGrpSpPr>
          <p:nvPr/>
        </p:nvGrpSpPr>
        <p:grpSpPr bwMode="auto">
          <a:xfrm>
            <a:off x="960438" y="3421063"/>
            <a:ext cx="2759075" cy="2365375"/>
            <a:chOff x="4245" y="2703"/>
            <a:chExt cx="1738" cy="1490"/>
          </a:xfrm>
        </p:grpSpPr>
        <p:sp>
          <p:nvSpPr>
            <p:cNvPr id="265222" name="Rectangle 6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1	1</a:t>
              </a:r>
            </a:p>
          </p:txBody>
        </p:sp>
        <p:sp>
          <p:nvSpPr>
            <p:cNvPr id="265223" name="Rectangle 7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X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X	1</a:t>
              </a:r>
            </a:p>
          </p:txBody>
        </p:sp>
        <p:sp>
          <p:nvSpPr>
            <p:cNvPr id="265224" name="Rectangle 8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25" name="Line 9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26" name="Line 10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27" name="Line 11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D</a:t>
              </a:r>
            </a:p>
          </p:txBody>
        </p:sp>
        <p:sp>
          <p:nvSpPr>
            <p:cNvPr id="265230" name="Rectangle 14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A</a:t>
              </a:r>
            </a:p>
          </p:txBody>
        </p:sp>
        <p:sp>
          <p:nvSpPr>
            <p:cNvPr id="265231" name="Rectangle 15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33" name="Line 17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34" name="Rectangle 18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1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0	X</a:t>
              </a:r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0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0	0</a:t>
              </a:r>
            </a:p>
          </p:txBody>
        </p:sp>
        <p:sp>
          <p:nvSpPr>
            <p:cNvPr id="265236" name="Rectangle 20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38" name="Line 22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39" name="Line 23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40" name="Line 24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B</a:t>
              </a:r>
            </a:p>
          </p:txBody>
        </p:sp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43" name="Line 27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44" name="Line 28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4245" y="361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ea typeface="굴림" charset="-127"/>
                </a:rPr>
                <a:t>C</a:t>
              </a:r>
            </a:p>
          </p:txBody>
        </p:sp>
      </p:grpSp>
      <p:grpSp>
        <p:nvGrpSpPr>
          <p:cNvPr id="265246" name="Group 30"/>
          <p:cNvGrpSpPr>
            <a:grpSpLocks/>
          </p:cNvGrpSpPr>
          <p:nvPr/>
        </p:nvGrpSpPr>
        <p:grpSpPr bwMode="auto">
          <a:xfrm>
            <a:off x="1257300" y="2363788"/>
            <a:ext cx="915988" cy="2611437"/>
            <a:chOff x="813" y="1426"/>
            <a:chExt cx="577" cy="1645"/>
          </a:xfrm>
        </p:grpSpPr>
        <p:sp>
          <p:nvSpPr>
            <p:cNvPr id="265247" name="AutoShape 31"/>
            <p:cNvSpPr>
              <a:spLocks noChangeArrowheads="1"/>
            </p:cNvSpPr>
            <p:nvPr/>
          </p:nvSpPr>
          <p:spPr bwMode="auto">
            <a:xfrm>
              <a:off x="813" y="2552"/>
              <a:ext cx="509" cy="51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48" name="Rectangle 32"/>
            <p:cNvSpPr>
              <a:spLocks noChangeArrowheads="1"/>
            </p:cNvSpPr>
            <p:nvPr/>
          </p:nvSpPr>
          <p:spPr bwMode="auto">
            <a:xfrm>
              <a:off x="1020" y="1426"/>
              <a:ext cx="3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>
                  <a:ea typeface="굴림" charset="-127"/>
                </a:rPr>
                <a:t>A'D</a:t>
              </a:r>
            </a:p>
          </p:txBody>
        </p:sp>
      </p:grpSp>
      <p:grpSp>
        <p:nvGrpSpPr>
          <p:cNvPr id="265249" name="Group 33"/>
          <p:cNvGrpSpPr>
            <a:grpSpLocks/>
          </p:cNvGrpSpPr>
          <p:nvPr/>
        </p:nvGrpSpPr>
        <p:grpSpPr bwMode="auto">
          <a:xfrm>
            <a:off x="1400175" y="2363788"/>
            <a:ext cx="7343775" cy="2395537"/>
            <a:chOff x="854" y="1419"/>
            <a:chExt cx="4626" cy="1509"/>
          </a:xfrm>
        </p:grpSpPr>
        <p:sp>
          <p:nvSpPr>
            <p:cNvPr id="265250" name="Rectangle 34"/>
            <p:cNvSpPr>
              <a:spLocks noChangeArrowheads="1"/>
            </p:cNvSpPr>
            <p:nvPr/>
          </p:nvSpPr>
          <p:spPr bwMode="auto">
            <a:xfrm>
              <a:off x="3160" y="2176"/>
              <a:ext cx="2320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spcBef>
                  <a:spcPts val="6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by using don't care as a "1"</a:t>
              </a:r>
              <a:br>
                <a:rPr lang="en-US" altLang="ko-KR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a 2-cube can be formed </a:t>
              </a:r>
              <a:br>
                <a:rPr lang="en-US" altLang="ko-KR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rather than a 1-cube to cover</a:t>
              </a:r>
              <a:br>
                <a:rPr lang="en-US" altLang="ko-KR">
                  <a:solidFill>
                    <a:srgbClr val="000000"/>
                  </a:solidFill>
                  <a:ea typeface="굴림" charset="-127"/>
                </a:rPr>
              </a:br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this node</a:t>
              </a:r>
            </a:p>
          </p:txBody>
        </p:sp>
        <p:sp>
          <p:nvSpPr>
            <p:cNvPr id="265251" name="Line 35"/>
            <p:cNvSpPr>
              <a:spLocks noChangeShapeType="1"/>
            </p:cNvSpPr>
            <p:nvPr/>
          </p:nvSpPr>
          <p:spPr bwMode="auto">
            <a:xfrm flipV="1">
              <a:off x="1988" y="2268"/>
              <a:ext cx="1112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52" name="AutoShape 36"/>
            <p:cNvSpPr>
              <a:spLocks noChangeArrowheads="1"/>
            </p:cNvSpPr>
            <p:nvPr/>
          </p:nvSpPr>
          <p:spPr bwMode="auto">
            <a:xfrm>
              <a:off x="854" y="2593"/>
              <a:ext cx="1027" cy="1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5253" name="Rectangle 37"/>
            <p:cNvSpPr>
              <a:spLocks noChangeArrowheads="1"/>
            </p:cNvSpPr>
            <p:nvPr/>
          </p:nvSpPr>
          <p:spPr bwMode="auto">
            <a:xfrm>
              <a:off x="1260" y="1419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000">
                  <a:ea typeface="굴림" charset="-127"/>
                </a:rPr>
                <a:t>+ C'D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1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2CA0-68B7-4A5D-A9CD-4E3F1C6CDBC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Minimize the function F = </a:t>
            </a:r>
            <a:r>
              <a:rPr lang="en-US" altLang="ko-KR" sz="2000">
                <a:latin typeface="Symbol" pitchFamily="18" charset="2"/>
                <a:ea typeface="굴림" charset="-127"/>
              </a:rPr>
              <a:t></a:t>
            </a:r>
            <a:r>
              <a:rPr lang="en-US" altLang="ko-KR" sz="2000">
                <a:ea typeface="굴림" charset="-127"/>
              </a:rPr>
              <a:t>m(0, 2, 7, 8, 14, 15) + d(3, 6, 9, 12, 13)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287463" y="2809875"/>
            <a:ext cx="1743075" cy="1752600"/>
            <a:chOff x="1024" y="1903"/>
            <a:chExt cx="1098" cy="1104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1029" y="190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</a:t>
              </a: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1602" y="1903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X</a:t>
              </a:r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024" y="249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X	1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X</a:t>
              </a:r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1597" y="2494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  <a:p>
              <a:pPr eaLnBrk="0" hangingPunct="0">
                <a:lnSpc>
                  <a:spcPts val="1800"/>
                </a:lnSpc>
                <a:spcBef>
                  <a:spcPts val="18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0</a:t>
              </a:r>
            </a:p>
          </p:txBody>
        </p:sp>
      </p:grpSp>
      <p:grpSp>
        <p:nvGrpSpPr>
          <p:cNvPr id="267273" name="Group 9"/>
          <p:cNvGrpSpPr>
            <a:grpSpLocks/>
          </p:cNvGrpSpPr>
          <p:nvPr/>
        </p:nvGrpSpPr>
        <p:grpSpPr bwMode="auto">
          <a:xfrm>
            <a:off x="842963" y="2490788"/>
            <a:ext cx="2759075" cy="2365375"/>
            <a:chOff x="744" y="1702"/>
            <a:chExt cx="1738" cy="1490"/>
          </a:xfrm>
        </p:grpSpPr>
        <p:sp>
          <p:nvSpPr>
            <p:cNvPr id="267274" name="Rectangle 10"/>
            <p:cNvSpPr>
              <a:spLocks noChangeArrowheads="1"/>
            </p:cNvSpPr>
            <p:nvPr/>
          </p:nvSpPr>
          <p:spPr bwMode="auto">
            <a:xfrm>
              <a:off x="1495" y="184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5" name="Line 11"/>
            <p:cNvSpPr>
              <a:spLocks noChangeShapeType="1"/>
            </p:cNvSpPr>
            <p:nvPr/>
          </p:nvSpPr>
          <p:spPr bwMode="auto">
            <a:xfrm>
              <a:off x="1777" y="18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6" name="Line 12"/>
            <p:cNvSpPr>
              <a:spLocks noChangeShapeType="1"/>
            </p:cNvSpPr>
            <p:nvPr/>
          </p:nvSpPr>
          <p:spPr bwMode="auto">
            <a:xfrm flipH="1">
              <a:off x="1489" y="21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7" name="Line 13"/>
            <p:cNvSpPr>
              <a:spLocks noChangeShapeType="1"/>
            </p:cNvSpPr>
            <p:nvPr/>
          </p:nvSpPr>
          <p:spPr bwMode="auto">
            <a:xfrm>
              <a:off x="1495" y="184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 flipH="1">
              <a:off x="2073" y="212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114" y="230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</a:t>
              </a:r>
            </a:p>
          </p:txBody>
        </p:sp>
        <p:sp>
          <p:nvSpPr>
            <p:cNvPr id="267280" name="Rectangle 16"/>
            <p:cNvSpPr>
              <a:spLocks noChangeArrowheads="1"/>
            </p:cNvSpPr>
            <p:nvPr/>
          </p:nvSpPr>
          <p:spPr bwMode="auto">
            <a:xfrm>
              <a:off x="1751" y="1702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</a:t>
              </a:r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919" y="184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2" name="Line 18"/>
            <p:cNvSpPr>
              <a:spLocks noChangeShapeType="1"/>
            </p:cNvSpPr>
            <p:nvPr/>
          </p:nvSpPr>
          <p:spPr bwMode="auto">
            <a:xfrm>
              <a:off x="1201" y="18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 flipH="1">
              <a:off x="913" y="21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1495" y="242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>
              <a:off x="1777" y="242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6" name="Line 22"/>
            <p:cNvSpPr>
              <a:spLocks noChangeShapeType="1"/>
            </p:cNvSpPr>
            <p:nvPr/>
          </p:nvSpPr>
          <p:spPr bwMode="auto">
            <a:xfrm flipH="1">
              <a:off x="1489" y="27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7" name="Line 23"/>
            <p:cNvSpPr>
              <a:spLocks noChangeShapeType="1"/>
            </p:cNvSpPr>
            <p:nvPr/>
          </p:nvSpPr>
          <p:spPr bwMode="auto">
            <a:xfrm>
              <a:off x="1201" y="300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 flipH="1">
              <a:off x="919" y="241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9" name="Rectangle 25"/>
            <p:cNvSpPr>
              <a:spLocks noChangeArrowheads="1"/>
            </p:cNvSpPr>
            <p:nvPr/>
          </p:nvSpPr>
          <p:spPr bwMode="auto">
            <a:xfrm>
              <a:off x="1457" y="2984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B</a:t>
              </a:r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919" y="242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>
              <a:off x="1201" y="242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2" name="Line 28"/>
            <p:cNvSpPr>
              <a:spLocks noChangeShapeType="1"/>
            </p:cNvSpPr>
            <p:nvPr/>
          </p:nvSpPr>
          <p:spPr bwMode="auto">
            <a:xfrm flipH="1">
              <a:off x="913" y="27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3" name="Text Box 29"/>
            <p:cNvSpPr txBox="1">
              <a:spLocks noChangeArrowheads="1"/>
            </p:cNvSpPr>
            <p:nvPr/>
          </p:nvSpPr>
          <p:spPr bwMode="auto">
            <a:xfrm>
              <a:off x="744" y="2608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600">
                  <a:latin typeface="Tahoma" pitchFamily="34" charset="0"/>
                  <a:ea typeface="굴림" charset="-127"/>
                </a:rPr>
                <a:t>C</a:t>
              </a:r>
            </a:p>
          </p:txBody>
        </p:sp>
      </p:grpSp>
      <p:sp>
        <p:nvSpPr>
          <p:cNvPr id="267294" name="AutoShape 30"/>
          <p:cNvSpPr>
            <a:spLocks noChangeArrowheads="1"/>
          </p:cNvSpPr>
          <p:nvPr/>
        </p:nvSpPr>
        <p:spPr bwMode="auto">
          <a:xfrm>
            <a:off x="2095500" y="2813050"/>
            <a:ext cx="796925" cy="7667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95" name="AutoShape 31"/>
          <p:cNvSpPr>
            <a:spLocks noChangeArrowheads="1"/>
          </p:cNvSpPr>
          <p:nvPr/>
        </p:nvSpPr>
        <p:spPr bwMode="auto">
          <a:xfrm>
            <a:off x="1627188" y="3717925"/>
            <a:ext cx="796925" cy="7667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96" name="AutoShape 32"/>
          <p:cNvSpPr>
            <a:spLocks noChangeArrowheads="1"/>
          </p:cNvSpPr>
          <p:nvPr/>
        </p:nvSpPr>
        <p:spPr bwMode="auto">
          <a:xfrm>
            <a:off x="2071688" y="2789238"/>
            <a:ext cx="295275" cy="16525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97" name="AutoShape 33"/>
          <p:cNvSpPr>
            <a:spLocks noChangeArrowheads="1"/>
          </p:cNvSpPr>
          <p:nvPr/>
        </p:nvSpPr>
        <p:spPr bwMode="auto">
          <a:xfrm>
            <a:off x="1190625" y="3738563"/>
            <a:ext cx="796925" cy="7667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7298" name="Group 34"/>
          <p:cNvGrpSpPr>
            <a:grpSpLocks/>
          </p:cNvGrpSpPr>
          <p:nvPr/>
        </p:nvGrpSpPr>
        <p:grpSpPr bwMode="auto">
          <a:xfrm>
            <a:off x="1174750" y="2632075"/>
            <a:ext cx="328613" cy="2016125"/>
            <a:chOff x="953" y="1791"/>
            <a:chExt cx="207" cy="1270"/>
          </a:xfrm>
        </p:grpSpPr>
        <p:sp>
          <p:nvSpPr>
            <p:cNvPr id="267299" name="AutoShape 35"/>
            <p:cNvSpPr>
              <a:spLocks/>
            </p:cNvSpPr>
            <p:nvPr/>
          </p:nvSpPr>
          <p:spPr bwMode="auto">
            <a:xfrm rot="-5400000">
              <a:off x="897" y="2801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0" name="AutoShape 36"/>
            <p:cNvSpPr>
              <a:spLocks/>
            </p:cNvSpPr>
            <p:nvPr/>
          </p:nvSpPr>
          <p:spPr bwMode="auto">
            <a:xfrm rot="5400000" flipV="1">
              <a:off x="900" y="1847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67301" name="Group 37"/>
          <p:cNvGrpSpPr>
            <a:grpSpLocks/>
          </p:cNvGrpSpPr>
          <p:nvPr/>
        </p:nvGrpSpPr>
        <p:grpSpPr bwMode="auto">
          <a:xfrm>
            <a:off x="1031875" y="2779713"/>
            <a:ext cx="2035175" cy="339725"/>
            <a:chOff x="863" y="1884"/>
            <a:chExt cx="1282" cy="214"/>
          </a:xfrm>
        </p:grpSpPr>
        <p:sp>
          <p:nvSpPr>
            <p:cNvPr id="267302" name="AutoShape 38"/>
            <p:cNvSpPr>
              <a:spLocks/>
            </p:cNvSpPr>
            <p:nvPr/>
          </p:nvSpPr>
          <p:spPr bwMode="auto">
            <a:xfrm rot="-10800000">
              <a:off x="1829" y="1894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3" name="AutoShape 39"/>
            <p:cNvSpPr>
              <a:spLocks/>
            </p:cNvSpPr>
            <p:nvPr/>
          </p:nvSpPr>
          <p:spPr bwMode="auto">
            <a:xfrm>
              <a:off x="863" y="1884"/>
              <a:ext cx="316" cy="204"/>
            </a:xfrm>
            <a:prstGeom prst="rightBracket">
              <a:avLst>
                <a:gd name="adj" fmla="val 25977"/>
              </a:avLst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7304" name="Rectangle 40"/>
          <p:cNvSpPr>
            <a:spLocks noChangeArrowheads="1"/>
          </p:cNvSpPr>
          <p:nvPr/>
        </p:nvSpPr>
        <p:spPr bwMode="auto">
          <a:xfrm>
            <a:off x="3629025" y="272415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latin typeface="Tahoma" pitchFamily="34" charset="0"/>
                <a:ea typeface="굴림" charset="-127"/>
              </a:rPr>
              <a:t>F =</a:t>
            </a:r>
          </a:p>
        </p:txBody>
      </p:sp>
      <p:sp>
        <p:nvSpPr>
          <p:cNvPr id="267305" name="Rectangle 41"/>
          <p:cNvSpPr>
            <a:spLocks noChangeArrowheads="1"/>
          </p:cNvSpPr>
          <p:nvPr/>
        </p:nvSpPr>
        <p:spPr bwMode="auto">
          <a:xfrm>
            <a:off x="4173538" y="2725738"/>
            <a:ext cx="811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00"/>
                </a:solidFill>
                <a:latin typeface="Tahoma" pitchFamily="34" charset="0"/>
                <a:ea typeface="굴림" charset="-127"/>
              </a:rPr>
              <a:t>AC’ +</a:t>
            </a:r>
          </a:p>
        </p:txBody>
      </p:sp>
      <p:sp>
        <p:nvSpPr>
          <p:cNvPr id="267306" name="Rectangle 42"/>
          <p:cNvSpPr>
            <a:spLocks noChangeArrowheads="1"/>
          </p:cNvSpPr>
          <p:nvPr/>
        </p:nvSpPr>
        <p:spPr bwMode="auto">
          <a:xfrm>
            <a:off x="4173538" y="3003550"/>
            <a:ext cx="81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00FF"/>
                </a:solidFill>
                <a:latin typeface="Tahoma" pitchFamily="34" charset="0"/>
                <a:ea typeface="굴림" charset="-127"/>
              </a:rPr>
              <a:t>A’C +</a:t>
            </a:r>
          </a:p>
        </p:txBody>
      </p:sp>
      <p:sp>
        <p:nvSpPr>
          <p:cNvPr id="267307" name="Rectangle 43"/>
          <p:cNvSpPr>
            <a:spLocks noChangeArrowheads="1"/>
          </p:cNvSpPr>
          <p:nvPr/>
        </p:nvSpPr>
        <p:spPr bwMode="auto">
          <a:xfrm>
            <a:off x="4173538" y="3281363"/>
            <a:ext cx="747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009900"/>
                </a:solidFill>
                <a:latin typeface="Tahoma" pitchFamily="34" charset="0"/>
                <a:ea typeface="굴림" charset="-127"/>
              </a:rPr>
              <a:t>BC +</a:t>
            </a:r>
          </a:p>
        </p:txBody>
      </p:sp>
      <p:sp>
        <p:nvSpPr>
          <p:cNvPr id="267308" name="Rectangle 44"/>
          <p:cNvSpPr>
            <a:spLocks noChangeArrowheads="1"/>
          </p:cNvSpPr>
          <p:nvPr/>
        </p:nvSpPr>
        <p:spPr bwMode="auto">
          <a:xfrm>
            <a:off x="4173538" y="3557588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rgbClr val="FF00FF"/>
                </a:solidFill>
                <a:latin typeface="Tahoma" pitchFamily="34" charset="0"/>
                <a:ea typeface="굴림" charset="-127"/>
              </a:rPr>
              <a:t>AB +</a:t>
            </a:r>
          </a:p>
        </p:txBody>
      </p:sp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4173538" y="3835400"/>
            <a:ext cx="1116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hlink"/>
                </a:solidFill>
                <a:latin typeface="Tahoma" pitchFamily="34" charset="0"/>
                <a:ea typeface="굴림" charset="-127"/>
              </a:rPr>
              <a:t>A’B’D’ +</a:t>
            </a:r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4173538" y="4111625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4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ko-KR" b="1">
                <a:solidFill>
                  <a:schemeClr val="accent1"/>
                </a:solidFill>
                <a:latin typeface="Tahoma" pitchFamily="34" charset="0"/>
                <a:ea typeface="굴림" charset="-127"/>
              </a:rPr>
              <a:t>B’C’D’</a:t>
            </a:r>
          </a:p>
        </p:txBody>
      </p:sp>
      <p:sp>
        <p:nvSpPr>
          <p:cNvPr id="267311" name="Line 47"/>
          <p:cNvSpPr>
            <a:spLocks noChangeShapeType="1"/>
          </p:cNvSpPr>
          <p:nvPr/>
        </p:nvSpPr>
        <p:spPr bwMode="auto">
          <a:xfrm>
            <a:off x="4132263" y="2770188"/>
            <a:ext cx="69215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7312" name="Line 48"/>
          <p:cNvSpPr>
            <a:spLocks noChangeShapeType="1"/>
          </p:cNvSpPr>
          <p:nvPr/>
        </p:nvSpPr>
        <p:spPr bwMode="auto">
          <a:xfrm>
            <a:off x="4137025" y="3586163"/>
            <a:ext cx="69215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7313" name="Line 49"/>
          <p:cNvSpPr>
            <a:spLocks noChangeShapeType="1"/>
          </p:cNvSpPr>
          <p:nvPr/>
        </p:nvSpPr>
        <p:spPr bwMode="auto">
          <a:xfrm>
            <a:off x="4141788" y="3030538"/>
            <a:ext cx="69215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67314" name="Group 50"/>
          <p:cNvGrpSpPr>
            <a:grpSpLocks/>
          </p:cNvGrpSpPr>
          <p:nvPr/>
        </p:nvGrpSpPr>
        <p:grpSpPr bwMode="auto">
          <a:xfrm>
            <a:off x="5937250" y="2179638"/>
            <a:ext cx="2759075" cy="2365375"/>
            <a:chOff x="3740" y="1338"/>
            <a:chExt cx="1738" cy="1490"/>
          </a:xfrm>
        </p:grpSpPr>
        <p:grpSp>
          <p:nvGrpSpPr>
            <p:cNvPr id="267315" name="Group 51"/>
            <p:cNvGrpSpPr>
              <a:grpSpLocks/>
            </p:cNvGrpSpPr>
            <p:nvPr/>
          </p:nvGrpSpPr>
          <p:grpSpPr bwMode="auto">
            <a:xfrm>
              <a:off x="4020" y="1539"/>
              <a:ext cx="1098" cy="1104"/>
              <a:chOff x="1024" y="1903"/>
              <a:chExt cx="1098" cy="1104"/>
            </a:xfrm>
          </p:grpSpPr>
          <p:sp>
            <p:nvSpPr>
              <p:cNvPr id="267316" name="Rectangle 52"/>
              <p:cNvSpPr>
                <a:spLocks noChangeArrowheads="1"/>
              </p:cNvSpPr>
              <p:nvPr/>
            </p:nvSpPr>
            <p:spPr bwMode="auto">
              <a:xfrm>
                <a:off x="1029" y="190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0</a:t>
                </a:r>
              </a:p>
            </p:txBody>
          </p:sp>
          <p:sp>
            <p:nvSpPr>
              <p:cNvPr id="267317" name="Rectangle 53"/>
              <p:cNvSpPr>
                <a:spLocks noChangeArrowheads="1"/>
              </p:cNvSpPr>
              <p:nvPr/>
            </p:nvSpPr>
            <p:spPr bwMode="auto">
              <a:xfrm>
                <a:off x="1602" y="190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X</a:t>
                </a:r>
              </a:p>
            </p:txBody>
          </p:sp>
          <p:sp>
            <p:nvSpPr>
              <p:cNvPr id="267318" name="Rectangle 54"/>
              <p:cNvSpPr>
                <a:spLocks noChangeArrowheads="1"/>
              </p:cNvSpPr>
              <p:nvPr/>
            </p:nvSpPr>
            <p:spPr bwMode="auto">
              <a:xfrm>
                <a:off x="1024" y="2495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X</a:t>
                </a:r>
              </a:p>
            </p:txBody>
          </p:sp>
          <p:sp>
            <p:nvSpPr>
              <p:cNvPr id="267319" name="Rectangle 55"/>
              <p:cNvSpPr>
                <a:spLocks noChangeArrowheads="1"/>
              </p:cNvSpPr>
              <p:nvPr/>
            </p:nvSpPr>
            <p:spPr bwMode="auto">
              <a:xfrm>
                <a:off x="1597" y="249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</p:txBody>
          </p:sp>
        </p:grpSp>
        <p:grpSp>
          <p:nvGrpSpPr>
            <p:cNvPr id="267320" name="Group 56"/>
            <p:cNvGrpSpPr>
              <a:grpSpLocks/>
            </p:cNvGrpSpPr>
            <p:nvPr/>
          </p:nvGrpSpPr>
          <p:grpSpPr bwMode="auto">
            <a:xfrm>
              <a:off x="3740" y="1338"/>
              <a:ext cx="1738" cy="1490"/>
              <a:chOff x="744" y="1702"/>
              <a:chExt cx="1738" cy="1490"/>
            </a:xfrm>
          </p:grpSpPr>
          <p:sp>
            <p:nvSpPr>
              <p:cNvPr id="267321" name="Rectangle 57"/>
              <p:cNvSpPr>
                <a:spLocks noChangeArrowheads="1"/>
              </p:cNvSpPr>
              <p:nvPr/>
            </p:nvSpPr>
            <p:spPr bwMode="auto">
              <a:xfrm>
                <a:off x="1495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22" name="Line 58"/>
              <p:cNvSpPr>
                <a:spLocks noChangeShapeType="1"/>
              </p:cNvSpPr>
              <p:nvPr/>
            </p:nvSpPr>
            <p:spPr bwMode="auto">
              <a:xfrm>
                <a:off x="1777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23" name="Line 59"/>
              <p:cNvSpPr>
                <a:spLocks noChangeShapeType="1"/>
              </p:cNvSpPr>
              <p:nvPr/>
            </p:nvSpPr>
            <p:spPr bwMode="auto">
              <a:xfrm flipH="1">
                <a:off x="1489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24" name="Line 60"/>
              <p:cNvSpPr>
                <a:spLocks noChangeShapeType="1"/>
              </p:cNvSpPr>
              <p:nvPr/>
            </p:nvSpPr>
            <p:spPr bwMode="auto">
              <a:xfrm>
                <a:off x="1495" y="184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25" name="Line 61"/>
              <p:cNvSpPr>
                <a:spLocks noChangeShapeType="1"/>
              </p:cNvSpPr>
              <p:nvPr/>
            </p:nvSpPr>
            <p:spPr bwMode="auto">
              <a:xfrm flipH="1">
                <a:off x="2073" y="2121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26" name="Rectangle 62"/>
              <p:cNvSpPr>
                <a:spLocks noChangeArrowheads="1"/>
              </p:cNvSpPr>
              <p:nvPr/>
            </p:nvSpPr>
            <p:spPr bwMode="auto">
              <a:xfrm>
                <a:off x="2114" y="230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67327" name="Rectangle 63"/>
              <p:cNvSpPr>
                <a:spLocks noChangeArrowheads="1"/>
              </p:cNvSpPr>
              <p:nvPr/>
            </p:nvSpPr>
            <p:spPr bwMode="auto">
              <a:xfrm>
                <a:off x="1751" y="17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67328" name="Rectangle 64"/>
              <p:cNvSpPr>
                <a:spLocks noChangeArrowheads="1"/>
              </p:cNvSpPr>
              <p:nvPr/>
            </p:nvSpPr>
            <p:spPr bwMode="auto">
              <a:xfrm>
                <a:off x="919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29" name="Line 65"/>
              <p:cNvSpPr>
                <a:spLocks noChangeShapeType="1"/>
              </p:cNvSpPr>
              <p:nvPr/>
            </p:nvSpPr>
            <p:spPr bwMode="auto">
              <a:xfrm>
                <a:off x="1201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0" name="Line 66"/>
              <p:cNvSpPr>
                <a:spLocks noChangeShapeType="1"/>
              </p:cNvSpPr>
              <p:nvPr/>
            </p:nvSpPr>
            <p:spPr bwMode="auto">
              <a:xfrm flipH="1">
                <a:off x="913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1" name="Rectangle 67"/>
              <p:cNvSpPr>
                <a:spLocks noChangeArrowheads="1"/>
              </p:cNvSpPr>
              <p:nvPr/>
            </p:nvSpPr>
            <p:spPr bwMode="auto">
              <a:xfrm>
                <a:off x="1495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2" name="Line 68"/>
              <p:cNvSpPr>
                <a:spLocks noChangeShapeType="1"/>
              </p:cNvSpPr>
              <p:nvPr/>
            </p:nvSpPr>
            <p:spPr bwMode="auto">
              <a:xfrm>
                <a:off x="1777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3" name="Line 69"/>
              <p:cNvSpPr>
                <a:spLocks noChangeShapeType="1"/>
              </p:cNvSpPr>
              <p:nvPr/>
            </p:nvSpPr>
            <p:spPr bwMode="auto">
              <a:xfrm flipH="1">
                <a:off x="1489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4" name="Line 70"/>
              <p:cNvSpPr>
                <a:spLocks noChangeShapeType="1"/>
              </p:cNvSpPr>
              <p:nvPr/>
            </p:nvSpPr>
            <p:spPr bwMode="auto">
              <a:xfrm>
                <a:off x="1201" y="300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5" name="Line 71"/>
              <p:cNvSpPr>
                <a:spLocks noChangeShapeType="1"/>
              </p:cNvSpPr>
              <p:nvPr/>
            </p:nvSpPr>
            <p:spPr bwMode="auto">
              <a:xfrm flipH="1">
                <a:off x="919" y="2417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6" name="Rectangle 72"/>
              <p:cNvSpPr>
                <a:spLocks noChangeArrowheads="1"/>
              </p:cNvSpPr>
              <p:nvPr/>
            </p:nvSpPr>
            <p:spPr bwMode="auto">
              <a:xfrm>
                <a:off x="1457" y="2984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67337" name="Rectangle 73"/>
              <p:cNvSpPr>
                <a:spLocks noChangeArrowheads="1"/>
              </p:cNvSpPr>
              <p:nvPr/>
            </p:nvSpPr>
            <p:spPr bwMode="auto">
              <a:xfrm>
                <a:off x="919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8" name="Line 74"/>
              <p:cNvSpPr>
                <a:spLocks noChangeShapeType="1"/>
              </p:cNvSpPr>
              <p:nvPr/>
            </p:nvSpPr>
            <p:spPr bwMode="auto">
              <a:xfrm>
                <a:off x="1201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39" name="Line 75"/>
              <p:cNvSpPr>
                <a:spLocks noChangeShapeType="1"/>
              </p:cNvSpPr>
              <p:nvPr/>
            </p:nvSpPr>
            <p:spPr bwMode="auto">
              <a:xfrm flipH="1">
                <a:off x="913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40" name="Text Box 76"/>
              <p:cNvSpPr txBox="1">
                <a:spLocks noChangeArrowheads="1"/>
              </p:cNvSpPr>
              <p:nvPr/>
            </p:nvSpPr>
            <p:spPr bwMode="auto">
              <a:xfrm>
                <a:off x="744" y="2608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  <p:sp>
          <p:nvSpPr>
            <p:cNvPr id="267341" name="AutoShape 77"/>
            <p:cNvSpPr>
              <a:spLocks noChangeArrowheads="1"/>
            </p:cNvSpPr>
            <p:nvPr/>
          </p:nvSpPr>
          <p:spPr bwMode="auto">
            <a:xfrm>
              <a:off x="4234" y="2111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7342" name="Group 78"/>
            <p:cNvGrpSpPr>
              <a:grpSpLocks/>
            </p:cNvGrpSpPr>
            <p:nvPr/>
          </p:nvGrpSpPr>
          <p:grpSpPr bwMode="auto">
            <a:xfrm>
              <a:off x="3949" y="1427"/>
              <a:ext cx="207" cy="1270"/>
              <a:chOff x="953" y="1791"/>
              <a:chExt cx="207" cy="1270"/>
            </a:xfrm>
          </p:grpSpPr>
          <p:sp>
            <p:nvSpPr>
              <p:cNvPr id="267343" name="AutoShape 79"/>
              <p:cNvSpPr>
                <a:spLocks/>
              </p:cNvSpPr>
              <p:nvPr/>
            </p:nvSpPr>
            <p:spPr bwMode="auto">
              <a:xfrm rot="-5400000">
                <a:off x="897" y="2801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44" name="AutoShape 80"/>
              <p:cNvSpPr>
                <a:spLocks/>
              </p:cNvSpPr>
              <p:nvPr/>
            </p:nvSpPr>
            <p:spPr bwMode="auto">
              <a:xfrm rot="5400000" flipV="1">
                <a:off x="900" y="1847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67345" name="Group 81"/>
            <p:cNvGrpSpPr>
              <a:grpSpLocks/>
            </p:cNvGrpSpPr>
            <p:nvPr/>
          </p:nvGrpSpPr>
          <p:grpSpPr bwMode="auto">
            <a:xfrm>
              <a:off x="3859" y="1520"/>
              <a:ext cx="1282" cy="214"/>
              <a:chOff x="863" y="1884"/>
              <a:chExt cx="1282" cy="214"/>
            </a:xfrm>
          </p:grpSpPr>
          <p:sp>
            <p:nvSpPr>
              <p:cNvPr id="267346" name="AutoShape 82"/>
              <p:cNvSpPr>
                <a:spLocks/>
              </p:cNvSpPr>
              <p:nvPr/>
            </p:nvSpPr>
            <p:spPr bwMode="auto">
              <a:xfrm rot="-10800000">
                <a:off x="1829" y="189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47" name="AutoShape 83"/>
              <p:cNvSpPr>
                <a:spLocks/>
              </p:cNvSpPr>
              <p:nvPr/>
            </p:nvSpPr>
            <p:spPr bwMode="auto">
              <a:xfrm>
                <a:off x="863" y="188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67348" name="Group 84"/>
          <p:cNvGrpSpPr>
            <a:grpSpLocks/>
          </p:cNvGrpSpPr>
          <p:nvPr/>
        </p:nvGrpSpPr>
        <p:grpSpPr bwMode="auto">
          <a:xfrm>
            <a:off x="5965825" y="4379913"/>
            <a:ext cx="2759075" cy="2365375"/>
            <a:chOff x="3758" y="2724"/>
            <a:chExt cx="1738" cy="1490"/>
          </a:xfrm>
        </p:grpSpPr>
        <p:grpSp>
          <p:nvGrpSpPr>
            <p:cNvPr id="267349" name="Group 85"/>
            <p:cNvGrpSpPr>
              <a:grpSpLocks/>
            </p:cNvGrpSpPr>
            <p:nvPr/>
          </p:nvGrpSpPr>
          <p:grpSpPr bwMode="auto">
            <a:xfrm>
              <a:off x="4038" y="2925"/>
              <a:ext cx="1098" cy="1104"/>
              <a:chOff x="1024" y="1903"/>
              <a:chExt cx="1098" cy="1104"/>
            </a:xfrm>
          </p:grpSpPr>
          <p:sp>
            <p:nvSpPr>
              <p:cNvPr id="267350" name="Rectangle 86"/>
              <p:cNvSpPr>
                <a:spLocks noChangeArrowheads="1"/>
              </p:cNvSpPr>
              <p:nvPr/>
            </p:nvSpPr>
            <p:spPr bwMode="auto">
              <a:xfrm>
                <a:off x="1029" y="190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0	0</a:t>
                </a:r>
              </a:p>
            </p:txBody>
          </p:sp>
          <p:sp>
            <p:nvSpPr>
              <p:cNvPr id="267351" name="Rectangle 87"/>
              <p:cNvSpPr>
                <a:spLocks noChangeArrowheads="1"/>
              </p:cNvSpPr>
              <p:nvPr/>
            </p:nvSpPr>
            <p:spPr bwMode="auto">
              <a:xfrm>
                <a:off x="1602" y="1903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X</a:t>
                </a:r>
              </a:p>
            </p:txBody>
          </p:sp>
          <p:sp>
            <p:nvSpPr>
              <p:cNvPr id="267352" name="Rectangle 88"/>
              <p:cNvSpPr>
                <a:spLocks noChangeArrowheads="1"/>
              </p:cNvSpPr>
              <p:nvPr/>
            </p:nvSpPr>
            <p:spPr bwMode="auto">
              <a:xfrm>
                <a:off x="1024" y="2495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X	1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X</a:t>
                </a:r>
              </a:p>
            </p:txBody>
          </p:sp>
          <p:sp>
            <p:nvSpPr>
              <p:cNvPr id="267353" name="Rectangle 89"/>
              <p:cNvSpPr>
                <a:spLocks noChangeArrowheads="1"/>
              </p:cNvSpPr>
              <p:nvPr/>
            </p:nvSpPr>
            <p:spPr bwMode="auto">
              <a:xfrm>
                <a:off x="1597" y="2494"/>
                <a:ext cx="520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8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  <a:p>
                <a:pPr eaLnBrk="0" hangingPunct="0">
                  <a:lnSpc>
                    <a:spcPts val="1800"/>
                  </a:lnSpc>
                  <a:spcBef>
                    <a:spcPts val="1800"/>
                  </a:spcBef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1	0</a:t>
                </a:r>
              </a:p>
            </p:txBody>
          </p:sp>
        </p:grpSp>
        <p:grpSp>
          <p:nvGrpSpPr>
            <p:cNvPr id="267354" name="Group 90"/>
            <p:cNvGrpSpPr>
              <a:grpSpLocks/>
            </p:cNvGrpSpPr>
            <p:nvPr/>
          </p:nvGrpSpPr>
          <p:grpSpPr bwMode="auto">
            <a:xfrm>
              <a:off x="3758" y="2724"/>
              <a:ext cx="1738" cy="1490"/>
              <a:chOff x="744" y="1702"/>
              <a:chExt cx="1738" cy="1490"/>
            </a:xfrm>
          </p:grpSpPr>
          <p:sp>
            <p:nvSpPr>
              <p:cNvPr id="267355" name="Rectangle 91"/>
              <p:cNvSpPr>
                <a:spLocks noChangeArrowheads="1"/>
              </p:cNvSpPr>
              <p:nvPr/>
            </p:nvSpPr>
            <p:spPr bwMode="auto">
              <a:xfrm>
                <a:off x="1495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56" name="Line 92"/>
              <p:cNvSpPr>
                <a:spLocks noChangeShapeType="1"/>
              </p:cNvSpPr>
              <p:nvPr/>
            </p:nvSpPr>
            <p:spPr bwMode="auto">
              <a:xfrm>
                <a:off x="1777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57" name="Line 93"/>
              <p:cNvSpPr>
                <a:spLocks noChangeShapeType="1"/>
              </p:cNvSpPr>
              <p:nvPr/>
            </p:nvSpPr>
            <p:spPr bwMode="auto">
              <a:xfrm flipH="1">
                <a:off x="1489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58" name="Line 94"/>
              <p:cNvSpPr>
                <a:spLocks noChangeShapeType="1"/>
              </p:cNvSpPr>
              <p:nvPr/>
            </p:nvSpPr>
            <p:spPr bwMode="auto">
              <a:xfrm>
                <a:off x="1495" y="184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59" name="Line 95"/>
              <p:cNvSpPr>
                <a:spLocks noChangeShapeType="1"/>
              </p:cNvSpPr>
              <p:nvPr/>
            </p:nvSpPr>
            <p:spPr bwMode="auto">
              <a:xfrm flipH="1">
                <a:off x="2073" y="2121"/>
                <a:ext cx="0" cy="5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0" name="Rectangle 96"/>
              <p:cNvSpPr>
                <a:spLocks noChangeArrowheads="1"/>
              </p:cNvSpPr>
              <p:nvPr/>
            </p:nvSpPr>
            <p:spPr bwMode="auto">
              <a:xfrm>
                <a:off x="2114" y="2303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D</a:t>
                </a:r>
              </a:p>
            </p:txBody>
          </p:sp>
          <p:sp>
            <p:nvSpPr>
              <p:cNvPr id="267361" name="Rectangle 97"/>
              <p:cNvSpPr>
                <a:spLocks noChangeArrowheads="1"/>
              </p:cNvSpPr>
              <p:nvPr/>
            </p:nvSpPr>
            <p:spPr bwMode="auto">
              <a:xfrm>
                <a:off x="1751" y="1702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A</a:t>
                </a:r>
              </a:p>
            </p:txBody>
          </p:sp>
          <p:sp>
            <p:nvSpPr>
              <p:cNvPr id="267362" name="Rectangle 98"/>
              <p:cNvSpPr>
                <a:spLocks noChangeArrowheads="1"/>
              </p:cNvSpPr>
              <p:nvPr/>
            </p:nvSpPr>
            <p:spPr bwMode="auto">
              <a:xfrm>
                <a:off x="919" y="1846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3" name="Line 99"/>
              <p:cNvSpPr>
                <a:spLocks noChangeShapeType="1"/>
              </p:cNvSpPr>
              <p:nvPr/>
            </p:nvSpPr>
            <p:spPr bwMode="auto">
              <a:xfrm>
                <a:off x="1201" y="1848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4" name="Line 100"/>
              <p:cNvSpPr>
                <a:spLocks noChangeShapeType="1"/>
              </p:cNvSpPr>
              <p:nvPr/>
            </p:nvSpPr>
            <p:spPr bwMode="auto">
              <a:xfrm flipH="1">
                <a:off x="913" y="213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5" name="Rectangle 101"/>
              <p:cNvSpPr>
                <a:spLocks noChangeArrowheads="1"/>
              </p:cNvSpPr>
              <p:nvPr/>
            </p:nvSpPr>
            <p:spPr bwMode="auto">
              <a:xfrm>
                <a:off x="1495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6" name="Line 102"/>
              <p:cNvSpPr>
                <a:spLocks noChangeShapeType="1"/>
              </p:cNvSpPr>
              <p:nvPr/>
            </p:nvSpPr>
            <p:spPr bwMode="auto">
              <a:xfrm>
                <a:off x="1777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7" name="Line 103"/>
              <p:cNvSpPr>
                <a:spLocks noChangeShapeType="1"/>
              </p:cNvSpPr>
              <p:nvPr/>
            </p:nvSpPr>
            <p:spPr bwMode="auto">
              <a:xfrm flipH="1">
                <a:off x="1489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8" name="Line 104"/>
              <p:cNvSpPr>
                <a:spLocks noChangeShapeType="1"/>
              </p:cNvSpPr>
              <p:nvPr/>
            </p:nvSpPr>
            <p:spPr bwMode="auto">
              <a:xfrm>
                <a:off x="1201" y="300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69" name="Line 105"/>
              <p:cNvSpPr>
                <a:spLocks noChangeShapeType="1"/>
              </p:cNvSpPr>
              <p:nvPr/>
            </p:nvSpPr>
            <p:spPr bwMode="auto">
              <a:xfrm flipH="1">
                <a:off x="919" y="2417"/>
                <a:ext cx="0" cy="5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70" name="Rectangle 106"/>
              <p:cNvSpPr>
                <a:spLocks noChangeArrowheads="1"/>
              </p:cNvSpPr>
              <p:nvPr/>
            </p:nvSpPr>
            <p:spPr bwMode="auto">
              <a:xfrm>
                <a:off x="1457" y="2984"/>
                <a:ext cx="3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600"/>
                  </a:lnSpc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altLang="ko-KR" sz="1600">
                    <a:solidFill>
                      <a:srgbClr val="000000"/>
                    </a:solidFill>
                    <a:latin typeface="Tahoma" pitchFamily="34" charset="0"/>
                    <a:ea typeface="굴림" charset="-127"/>
                  </a:rPr>
                  <a:t>B</a:t>
                </a:r>
              </a:p>
            </p:txBody>
          </p:sp>
          <p:sp>
            <p:nvSpPr>
              <p:cNvPr id="267371" name="Rectangle 107"/>
              <p:cNvSpPr>
                <a:spLocks noChangeArrowheads="1"/>
              </p:cNvSpPr>
              <p:nvPr/>
            </p:nvSpPr>
            <p:spPr bwMode="auto">
              <a:xfrm>
                <a:off x="919" y="242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72" name="Line 108"/>
              <p:cNvSpPr>
                <a:spLocks noChangeShapeType="1"/>
              </p:cNvSpPr>
              <p:nvPr/>
            </p:nvSpPr>
            <p:spPr bwMode="auto">
              <a:xfrm>
                <a:off x="1201" y="242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73" name="Line 109"/>
              <p:cNvSpPr>
                <a:spLocks noChangeShapeType="1"/>
              </p:cNvSpPr>
              <p:nvPr/>
            </p:nvSpPr>
            <p:spPr bwMode="auto">
              <a:xfrm flipH="1">
                <a:off x="913" y="27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74" name="Text Box 110"/>
              <p:cNvSpPr txBox="1">
                <a:spLocks noChangeArrowheads="1"/>
              </p:cNvSpPr>
              <p:nvPr/>
            </p:nvSpPr>
            <p:spPr bwMode="auto">
              <a:xfrm>
                <a:off x="744" y="2608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Tahoma" pitchFamily="34" charset="0"/>
                    <a:ea typeface="굴림" charset="-127"/>
                  </a:rPr>
                  <a:t>C</a:t>
                </a:r>
              </a:p>
            </p:txBody>
          </p:sp>
        </p:grpSp>
        <p:sp>
          <p:nvSpPr>
            <p:cNvPr id="267375" name="AutoShape 111"/>
            <p:cNvSpPr>
              <a:spLocks noChangeArrowheads="1"/>
            </p:cNvSpPr>
            <p:nvPr/>
          </p:nvSpPr>
          <p:spPr bwMode="auto">
            <a:xfrm>
              <a:off x="4532" y="2912"/>
              <a:ext cx="186" cy="104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76" name="AutoShape 112"/>
            <p:cNvSpPr>
              <a:spLocks noChangeArrowheads="1"/>
            </p:cNvSpPr>
            <p:nvPr/>
          </p:nvSpPr>
          <p:spPr bwMode="auto">
            <a:xfrm>
              <a:off x="3977" y="3510"/>
              <a:ext cx="502" cy="48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7377" name="Group 113"/>
            <p:cNvGrpSpPr>
              <a:grpSpLocks/>
            </p:cNvGrpSpPr>
            <p:nvPr/>
          </p:nvGrpSpPr>
          <p:grpSpPr bwMode="auto">
            <a:xfrm>
              <a:off x="3877" y="2906"/>
              <a:ext cx="1282" cy="214"/>
              <a:chOff x="863" y="1884"/>
              <a:chExt cx="1282" cy="214"/>
            </a:xfrm>
          </p:grpSpPr>
          <p:sp>
            <p:nvSpPr>
              <p:cNvPr id="267378" name="AutoShape 114"/>
              <p:cNvSpPr>
                <a:spLocks/>
              </p:cNvSpPr>
              <p:nvPr/>
            </p:nvSpPr>
            <p:spPr bwMode="auto">
              <a:xfrm rot="-10800000">
                <a:off x="1829" y="189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7379" name="AutoShape 115"/>
              <p:cNvSpPr>
                <a:spLocks/>
              </p:cNvSpPr>
              <p:nvPr/>
            </p:nvSpPr>
            <p:spPr bwMode="auto">
              <a:xfrm>
                <a:off x="863" y="1884"/>
                <a:ext cx="316" cy="204"/>
              </a:xfrm>
              <a:prstGeom prst="rightBracket">
                <a:avLst>
                  <a:gd name="adj" fmla="val 25977"/>
                </a:avLst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67380" name="Group 116"/>
          <p:cNvGrpSpPr>
            <a:grpSpLocks/>
          </p:cNvGrpSpPr>
          <p:nvPr/>
        </p:nvGrpSpPr>
        <p:grpSpPr bwMode="auto">
          <a:xfrm>
            <a:off x="2120900" y="3462338"/>
            <a:ext cx="3852863" cy="1960562"/>
            <a:chOff x="1336" y="2146"/>
            <a:chExt cx="2427" cy="1235"/>
          </a:xfrm>
        </p:grpSpPr>
        <p:sp>
          <p:nvSpPr>
            <p:cNvPr id="267381" name="Rectangle 117"/>
            <p:cNvSpPr>
              <a:spLocks noChangeArrowheads="1"/>
            </p:cNvSpPr>
            <p:nvPr/>
          </p:nvSpPr>
          <p:spPr bwMode="auto">
            <a:xfrm>
              <a:off x="1336" y="3150"/>
              <a:ext cx="1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latin typeface="Tahoma" pitchFamily="34" charset="0"/>
                  <a:ea typeface="굴림" charset="-127"/>
                </a:rPr>
                <a:t>F = 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BC </a:t>
              </a:r>
              <a:r>
                <a:rPr kumimoji="1" lang="en-US" altLang="ko-KR" b="1">
                  <a:latin typeface="Tahoma" pitchFamily="34" charset="0"/>
                  <a:ea typeface="굴림" charset="-127"/>
                </a:rPr>
                <a:t>+ </a:t>
              </a:r>
              <a:r>
                <a:rPr kumimoji="1" lang="en-US" altLang="ko-KR" b="1">
                  <a:solidFill>
                    <a:schemeClr val="hlink"/>
                  </a:solidFill>
                  <a:latin typeface="Tahoma" pitchFamily="34" charset="0"/>
                  <a:ea typeface="굴림" charset="-127"/>
                </a:rPr>
                <a:t>A’B’D’</a:t>
              </a:r>
              <a:r>
                <a:rPr kumimoji="1" lang="en-US" altLang="ko-KR" b="1">
                  <a:latin typeface="Tahoma" pitchFamily="34" charset="0"/>
                  <a:ea typeface="굴림" charset="-127"/>
                </a:rPr>
                <a:t> + </a:t>
              </a:r>
              <a:r>
                <a:rPr kumimoji="1" lang="en-US" altLang="ko-KR" b="1">
                  <a:solidFill>
                    <a:schemeClr val="accent1"/>
                  </a:solidFill>
                  <a:latin typeface="Tahoma" pitchFamily="34" charset="0"/>
                  <a:ea typeface="굴림" charset="-127"/>
                </a:rPr>
                <a:t>B’C’D’</a:t>
              </a:r>
            </a:p>
          </p:txBody>
        </p:sp>
        <p:sp>
          <p:nvSpPr>
            <p:cNvPr id="267382" name="Line 118"/>
            <p:cNvSpPr>
              <a:spLocks noChangeShapeType="1"/>
            </p:cNvSpPr>
            <p:nvPr/>
          </p:nvSpPr>
          <p:spPr bwMode="auto">
            <a:xfrm flipH="1">
              <a:off x="3196" y="2146"/>
              <a:ext cx="567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67383" name="Group 119"/>
          <p:cNvGrpSpPr>
            <a:grpSpLocks/>
          </p:cNvGrpSpPr>
          <p:nvPr/>
        </p:nvGrpSpPr>
        <p:grpSpPr bwMode="auto">
          <a:xfrm>
            <a:off x="2125663" y="5487988"/>
            <a:ext cx="3852862" cy="427037"/>
            <a:chOff x="1339" y="3422"/>
            <a:chExt cx="2427" cy="269"/>
          </a:xfrm>
        </p:grpSpPr>
        <p:sp>
          <p:nvSpPr>
            <p:cNvPr id="267384" name="Rectangle 120"/>
            <p:cNvSpPr>
              <a:spLocks noChangeArrowheads="1"/>
            </p:cNvSpPr>
            <p:nvPr/>
          </p:nvSpPr>
          <p:spPr bwMode="auto">
            <a:xfrm>
              <a:off x="1339" y="3460"/>
              <a:ext cx="16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kumimoji="1" lang="en-US" altLang="ko-KR" b="1">
                  <a:latin typeface="Tahoma" pitchFamily="34" charset="0"/>
                  <a:ea typeface="굴림" charset="-127"/>
                </a:rPr>
                <a:t>F = </a:t>
              </a:r>
              <a:r>
                <a:rPr kumimoji="1" lang="en-US" altLang="ko-KR" b="1">
                  <a:solidFill>
                    <a:srgbClr val="0000FF"/>
                  </a:solidFill>
                  <a:latin typeface="Tahoma" pitchFamily="34" charset="0"/>
                  <a:ea typeface="굴림" charset="-127"/>
                </a:rPr>
                <a:t>A’C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 </a:t>
              </a:r>
              <a:r>
                <a:rPr kumimoji="1" lang="en-US" altLang="ko-KR" b="1">
                  <a:latin typeface="Tahoma" pitchFamily="34" charset="0"/>
                  <a:ea typeface="굴림" charset="-127"/>
                </a:rPr>
                <a:t>+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 </a:t>
              </a:r>
              <a:r>
                <a:rPr kumimoji="1" lang="en-US" altLang="ko-KR" b="1">
                  <a:solidFill>
                    <a:srgbClr val="FF00FF"/>
                  </a:solidFill>
                  <a:latin typeface="Tahoma" pitchFamily="34" charset="0"/>
                  <a:ea typeface="굴림" charset="-127"/>
                </a:rPr>
                <a:t>AB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 </a:t>
              </a:r>
              <a:r>
                <a:rPr kumimoji="1" lang="en-US" altLang="ko-KR" b="1">
                  <a:latin typeface="Tahoma" pitchFamily="34" charset="0"/>
                  <a:ea typeface="굴림" charset="-127"/>
                </a:rPr>
                <a:t>+</a:t>
              </a:r>
              <a:r>
                <a:rPr kumimoji="1" lang="en-US" altLang="ko-KR" b="1">
                  <a:solidFill>
                    <a:srgbClr val="009900"/>
                  </a:solidFill>
                  <a:latin typeface="Tahoma" pitchFamily="34" charset="0"/>
                  <a:ea typeface="굴림" charset="-127"/>
                </a:rPr>
                <a:t> </a:t>
              </a:r>
              <a:r>
                <a:rPr kumimoji="1" lang="en-US" altLang="ko-KR" b="1">
                  <a:solidFill>
                    <a:schemeClr val="accent1"/>
                  </a:solidFill>
                  <a:latin typeface="Tahoma" pitchFamily="34" charset="0"/>
                  <a:ea typeface="굴림" charset="-127"/>
                </a:rPr>
                <a:t>B’C’D’</a:t>
              </a:r>
            </a:p>
          </p:txBody>
        </p:sp>
        <p:sp>
          <p:nvSpPr>
            <p:cNvPr id="267385" name="Line 121"/>
            <p:cNvSpPr>
              <a:spLocks noChangeShapeType="1"/>
            </p:cNvSpPr>
            <p:nvPr/>
          </p:nvSpPr>
          <p:spPr bwMode="auto">
            <a:xfrm flipH="1">
              <a:off x="3023" y="3422"/>
              <a:ext cx="743" cy="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7386" name="Rectangle 122"/>
          <p:cNvSpPr>
            <a:spLocks noChangeArrowheads="1"/>
          </p:cNvSpPr>
          <p:nvPr/>
        </p:nvSpPr>
        <p:spPr bwMode="auto">
          <a:xfrm>
            <a:off x="319088" y="2082800"/>
            <a:ext cx="8804275" cy="4586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4" grpId="0" animBg="1"/>
      <p:bldP spid="267295" grpId="0" animBg="1"/>
      <p:bldP spid="267296" grpId="0" animBg="1"/>
      <p:bldP spid="267297" grpId="0" animBg="1"/>
      <p:bldP spid="267305" grpId="0" autoUpdateAnimBg="0"/>
      <p:bldP spid="267306" grpId="0" autoUpdateAnimBg="0"/>
      <p:bldP spid="267307" grpId="0" autoUpdateAnimBg="0"/>
      <p:bldP spid="267308" grpId="0" autoUpdateAnimBg="0"/>
      <p:bldP spid="267309" grpId="0" autoUpdateAnimBg="0"/>
      <p:bldP spid="267310" grpId="0" autoUpdateAnimBg="0"/>
      <p:bldP spid="267311" grpId="0" animBg="1"/>
      <p:bldP spid="267312" grpId="0" animBg="1"/>
      <p:bldP spid="267313" grpId="0" animBg="1"/>
      <p:bldP spid="2673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B618-0E31-468D-84AF-C1238A13FF3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9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logic summary</a:t>
            </a:r>
          </a:p>
        </p:txBody>
      </p:sp>
      <p:sp>
        <p:nvSpPr>
          <p:cNvPr id="139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493838"/>
            <a:ext cx="8293100" cy="4514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Logic functions, truth tables, and switches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NOT, AND, OR, NAND, NOR, XOR, . . ., minimal set</a:t>
            </a:r>
          </a:p>
          <a:p>
            <a:pPr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Axioms and theorems of Boolean algebra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proofs by re-writing and perfect induction</a:t>
            </a:r>
          </a:p>
          <a:p>
            <a:pPr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Gate logic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networks of Boolean functions and their time behavior</a:t>
            </a:r>
          </a:p>
          <a:p>
            <a:pPr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Canonical forms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two-level and incompletely specified functions</a:t>
            </a:r>
          </a:p>
          <a:p>
            <a:pPr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Simplification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a start at understanding two-level simplification</a:t>
            </a:r>
          </a:p>
          <a:p>
            <a:pPr>
              <a:lnSpc>
                <a:spcPct val="95000"/>
              </a:lnSpc>
            </a:pPr>
            <a:r>
              <a:rPr lang="en-US" altLang="ko-KR" sz="1800">
                <a:ea typeface="굴림" charset="-127"/>
              </a:rPr>
              <a:t>Later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automation of simplification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multi-level logic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time behavior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hardware description languages</a:t>
            </a:r>
          </a:p>
          <a:p>
            <a:pPr marL="750888" lvl="1" indent="-288925">
              <a:lnSpc>
                <a:spcPct val="95000"/>
              </a:lnSpc>
            </a:pPr>
            <a:r>
              <a:rPr lang="en-US" altLang="ko-KR" sz="1600">
                <a:ea typeface="굴림" charset="-127"/>
              </a:rPr>
              <a:t>design case studies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9471-D47B-4AC2-B3D5-FE0923233C1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algebraic structure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520113" cy="4589462"/>
          </a:xfrm>
        </p:spPr>
        <p:txBody>
          <a:bodyPr/>
          <a:lstStyle/>
          <a:p>
            <a:pPr>
              <a:tabLst>
                <a:tab pos="2516188" algn="l"/>
                <a:tab pos="5491163" algn="l"/>
              </a:tabLst>
            </a:pPr>
            <a:r>
              <a:rPr lang="en-US" altLang="ko-KR">
                <a:ea typeface="굴림" charset="-127"/>
              </a:rPr>
              <a:t>An algebraic structure consists of</a:t>
            </a:r>
          </a:p>
          <a:p>
            <a:pPr lvl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charset="-127"/>
              </a:rPr>
              <a:t>a set of elements B</a:t>
            </a:r>
          </a:p>
          <a:p>
            <a:pPr lvl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charset="-127"/>
              </a:rPr>
              <a:t>binary operations { + , • }</a:t>
            </a:r>
          </a:p>
          <a:p>
            <a:pPr lvl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charset="-127"/>
              </a:rPr>
              <a:t>and a unary operation { ’ }</a:t>
            </a:r>
          </a:p>
          <a:p>
            <a:pPr lvl="1">
              <a:tabLst>
                <a:tab pos="2516188" algn="l"/>
                <a:tab pos="5491163" algn="l"/>
              </a:tabLst>
            </a:pPr>
            <a:r>
              <a:rPr lang="en-US" altLang="ko-KR">
                <a:ea typeface="굴림" charset="-127"/>
              </a:rPr>
              <a:t>such that the following axioms hold: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>
              <a:buFont typeface="Wingdings" pitchFamily="2" charset="2"/>
              <a:buNone/>
              <a:tabLst>
                <a:tab pos="2516188" algn="l"/>
                <a:tab pos="5491163" algn="l"/>
              </a:tabLst>
            </a:pP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1800">
                <a:ea typeface="굴림" charset="-127"/>
              </a:rPr>
              <a:t>1. the set B contains at least two elements: a, b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2. closure:	a + b   is in B	a • b   is in B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3. commutativity:	a + b = b + a	a • b = b • a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4. associativity:	a + (b + c) = (a + b) + c	a • (b • c) = (a • b) • c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5. identity:	a + 0 = a	a • 1 = a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6. distributivity:	a + (b • c) = (a + b) • (a + c)	a • (b + c) = (a • b) + (a • c)</a:t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7. complementarity:	a + a’ = 1	a • a’ = 0</a:t>
            </a: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AD-EF71-4FDC-9E47-39C1E590306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Boolean algebra</a:t>
            </a: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Boolean algebra</a:t>
            </a:r>
          </a:p>
          <a:p>
            <a:pPr lvl="1"/>
            <a:r>
              <a:rPr lang="en-US" altLang="ko-KR">
                <a:ea typeface="굴림" charset="-127"/>
              </a:rPr>
              <a:t>B = {0, 1}</a:t>
            </a:r>
          </a:p>
          <a:p>
            <a:pPr lvl="1"/>
            <a:r>
              <a:rPr lang="en-US" altLang="ko-KR">
                <a:ea typeface="굴림" charset="-127"/>
              </a:rPr>
              <a:t>variables</a:t>
            </a:r>
          </a:p>
          <a:p>
            <a:pPr lvl="1"/>
            <a:r>
              <a:rPr lang="en-US" altLang="ko-KR">
                <a:ea typeface="굴림" charset="-127"/>
              </a:rPr>
              <a:t>+ is logical OR, • is logical AND</a:t>
            </a:r>
          </a:p>
          <a:p>
            <a:pPr lvl="1"/>
            <a:r>
              <a:rPr lang="en-US" altLang="ko-KR">
                <a:ea typeface="굴림" charset="-127"/>
              </a:rPr>
              <a:t>’ is logical NOT</a:t>
            </a:r>
          </a:p>
          <a:p>
            <a:r>
              <a:rPr lang="en-US" altLang="ko-KR">
                <a:ea typeface="굴림" charset="-127"/>
              </a:rPr>
              <a:t>All algebraic axioms hold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664-3131-4546-B516-1AFF3684049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17600" y="6342063"/>
            <a:ext cx="3340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X, Y are Boolean algebra variables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403350" y="3040063"/>
            <a:ext cx="1244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311400" y="28559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73200" y="2811463"/>
            <a:ext cx="168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	Y	X • Y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1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403350" y="4640263"/>
            <a:ext cx="4991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3114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473200" y="4411663"/>
            <a:ext cx="4965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514600" algn="l"/>
                <a:tab pos="32004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	Y	X’	Y’	X • Y	X’ • Y’	( X • Y ) + ( X’ • Y’ )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1	0	1	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0	0	0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1	0	0	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  <a:tab pos="1828800" algn="l"/>
                <a:tab pos="2514600" algn="l"/>
                <a:tab pos="32004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0	1	0	1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600700" y="4932363"/>
            <a:ext cx="2717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 X • Y ) + ( X’ • Y’ )     </a:t>
            </a:r>
            <a:r>
              <a:rPr lang="en-US" altLang="ko-KR" sz="1400" b="1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  X = Y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917950" y="3040063"/>
            <a:ext cx="201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26000" y="28559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3987800" y="2811463"/>
            <a:ext cx="228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	Y	X’	X’ • Y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0	1	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	1	1	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0	0	0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	1	0	0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283200" y="28559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7686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258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39116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597400" y="4456113"/>
            <a:ext cx="0" cy="101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943600" y="5732463"/>
            <a:ext cx="2628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Boolean expression that is 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true when the variables X 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 Y have the same value</a:t>
            </a:r>
          </a:p>
          <a:p>
            <a:pPr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 false, otherwise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6394450" y="5180013"/>
            <a:ext cx="46990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1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Logic functions and Boolean algebra</a:t>
            </a:r>
          </a:p>
        </p:txBody>
      </p:sp>
      <p:sp>
        <p:nvSpPr>
          <p:cNvPr id="16412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ea typeface="굴림" charset="-127"/>
              </a:rPr>
              <a:t>Any logic function that can be expressed as a truth table can be written as an expression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in Boolean </a:t>
            </a:r>
            <a:r>
              <a:rPr lang="en-US" altLang="ko-KR" b="1" dirty="0" smtClean="0">
                <a:solidFill>
                  <a:srgbClr val="FF0000"/>
                </a:solidFill>
                <a:ea typeface="굴림" charset="-127"/>
              </a:rPr>
              <a:t>Algebra </a:t>
            </a:r>
            <a:r>
              <a:rPr lang="en-US" altLang="ko-KR" b="1" dirty="0">
                <a:ea typeface="굴림" charset="-127"/>
              </a:rPr>
              <a:t>using the operators: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’</a:t>
            </a:r>
            <a:r>
              <a:rPr lang="en-US" altLang="ko-KR" b="1" dirty="0">
                <a:ea typeface="굴림" charset="-127"/>
              </a:rPr>
              <a:t>,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 +</a:t>
            </a:r>
            <a:r>
              <a:rPr lang="en-US" altLang="ko-KR" b="1" dirty="0">
                <a:ea typeface="굴림" charset="-127"/>
              </a:rPr>
              <a:t>, and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II - Combinational Logic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6BD0-2A4B-494A-81B4-1F802BC54C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Axioms and theorems of Boolean algebra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identity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1.   X + 0 = X	1D.   X • 1 = X</a:t>
            </a:r>
          </a:p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null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2.   X + 1 = 1	2D.   X • 0 = 0</a:t>
            </a:r>
          </a:p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idempotency: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3.   X + X = X	3D.   X • X = X</a:t>
            </a:r>
          </a:p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involution: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4.   (X’)’ = X</a:t>
            </a:r>
          </a:p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complementarity: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5.   X + X’ = 1	5D.   X • X’ = 0</a:t>
            </a:r>
          </a:p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commutativity: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6.   X + Y = Y + X	6D.   X • Y = Y • X</a:t>
            </a:r>
          </a:p>
          <a:p>
            <a:pPr>
              <a:tabLst>
                <a:tab pos="677863" algn="l"/>
                <a:tab pos="4406900" algn="l"/>
              </a:tabLst>
            </a:pPr>
            <a:r>
              <a:rPr lang="en-US" altLang="ko-KR" sz="2000">
                <a:ea typeface="굴림" charset="-127"/>
              </a:rPr>
              <a:t>associativity: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	7.   (X + Y) + Z = X + (Y + Z)	7D.   (X • Y) • Z = X • (Y • Z)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-Intro">
  <a:themeElements>
    <a:clrScheme name="01-Intro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01-Intro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1-Intro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Intro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Intro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Intro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Settings\Gaetano Borriello.ISCHIA\Desktop\new UW files\01-Intro.ppt</Template>
  <TotalTime>12664</TotalTime>
  <Pages>67</Pages>
  <Words>2891</Words>
  <Application>Microsoft Office PowerPoint</Application>
  <PresentationFormat>사용자 지정</PresentationFormat>
  <Paragraphs>1041</Paragraphs>
  <Slides>56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01-Intro</vt:lpstr>
      <vt:lpstr>Chap. 2 Combinational Logic</vt:lpstr>
      <vt:lpstr>Combinational logic</vt:lpstr>
      <vt:lpstr>Possible logic functions of two variables</vt:lpstr>
      <vt:lpstr>Cost of different logic functions</vt:lpstr>
      <vt:lpstr>Minimal set of functions</vt:lpstr>
      <vt:lpstr>An algebraic structure</vt:lpstr>
      <vt:lpstr>Boolean algebra</vt:lpstr>
      <vt:lpstr>Logic functions and Boolean algebra</vt:lpstr>
      <vt:lpstr>Axioms and theorems of Boolean algebra</vt:lpstr>
      <vt:lpstr>Axioms and theorems of Boolean algebra (cont’d)</vt:lpstr>
      <vt:lpstr>Axioms and theorems of Boolean algebra (cont’d)</vt:lpstr>
      <vt:lpstr>Axioms and theorems of Boolean algebra (cont’d)</vt:lpstr>
      <vt:lpstr>Proving theorems (rewriting)</vt:lpstr>
      <vt:lpstr>Activity</vt:lpstr>
      <vt:lpstr>Proving theorems (perfect induction)</vt:lpstr>
      <vt:lpstr>A simple example: 1-bit binary adder</vt:lpstr>
      <vt:lpstr>Apply the theorems to simplify expressions</vt:lpstr>
      <vt:lpstr>Activity</vt:lpstr>
      <vt:lpstr>Activity</vt:lpstr>
      <vt:lpstr>From Boolean expressions to logic gates</vt:lpstr>
      <vt:lpstr>From Boolean expressions to logic gates (cont’d)</vt:lpstr>
      <vt:lpstr>From Boolean expressions to logic gates (cont’d)</vt:lpstr>
      <vt:lpstr>Waveform view of logic functions</vt:lpstr>
      <vt:lpstr>Choosing different realizations of a function</vt:lpstr>
      <vt:lpstr>Which realization is best?</vt:lpstr>
      <vt:lpstr>Which is the best realization?  (cont’d)</vt:lpstr>
      <vt:lpstr>Are all realizations equivalent?</vt:lpstr>
      <vt:lpstr>Implementing Boolean functions</vt:lpstr>
      <vt:lpstr>Canonical forms</vt:lpstr>
      <vt:lpstr>Sum-of-products canonical forms</vt:lpstr>
      <vt:lpstr>Sum-of-products canonical form (cont’d)</vt:lpstr>
      <vt:lpstr>Product-of-sums canonical form</vt:lpstr>
      <vt:lpstr>Product-of-sums canonical form (cont’d)</vt:lpstr>
      <vt:lpstr>S-o-P, P-o-S, and de Morgan’s theorem</vt:lpstr>
      <vt:lpstr>Four alternative two-level implementations of F = AB + C</vt:lpstr>
      <vt:lpstr>Waveforms for the four alternatives</vt:lpstr>
      <vt:lpstr>Mapping between canonical forms</vt:lpstr>
      <vt:lpstr>Incompleteley specified functions</vt:lpstr>
      <vt:lpstr>Notation for incompletely specified functions</vt:lpstr>
      <vt:lpstr>Simplification of two-level combinational logic</vt:lpstr>
      <vt:lpstr>The uniting theorem</vt:lpstr>
      <vt:lpstr>Boolean cubes</vt:lpstr>
      <vt:lpstr>Mapping truth tables onto Boolean cubes</vt:lpstr>
      <vt:lpstr>Three variable example</vt:lpstr>
      <vt:lpstr>Higher dimensional cubes</vt:lpstr>
      <vt:lpstr>m-dimensional cubes in a n-dimensional Boolean space</vt:lpstr>
      <vt:lpstr>Karnaugh maps</vt:lpstr>
      <vt:lpstr>Karnaugh maps (cont’d)</vt:lpstr>
      <vt:lpstr>Adjacencies in Karnaugh maps</vt:lpstr>
      <vt:lpstr>Karnaugh map examples</vt:lpstr>
      <vt:lpstr>More Karnaugh map examples</vt:lpstr>
      <vt:lpstr>Karnaugh map: 4-variable example</vt:lpstr>
      <vt:lpstr>Karnaugh maps: don’t cares</vt:lpstr>
      <vt:lpstr>Karnaugh maps: don’t cares (cont’d)</vt:lpstr>
      <vt:lpstr>Activity</vt:lpstr>
      <vt:lpstr>Combinational logic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creator>Gaetano Borriello</dc:creator>
  <cp:lastModifiedBy>Registered User</cp:lastModifiedBy>
  <cp:revision>74</cp:revision>
  <cp:lastPrinted>2000-09-30T01:10:40Z</cp:lastPrinted>
  <dcterms:created xsi:type="dcterms:W3CDTF">1997-03-21T11:31:29Z</dcterms:created>
  <dcterms:modified xsi:type="dcterms:W3CDTF">2014-09-23T04:42:19Z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