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5" r:id="rId1"/>
  </p:sldMasterIdLst>
  <p:notesMasterIdLst>
    <p:notesMasterId r:id="rId56"/>
  </p:notesMasterIdLst>
  <p:handoutMasterIdLst>
    <p:handoutMasterId r:id="rId57"/>
  </p:handoutMasterIdLst>
  <p:sldIdLst>
    <p:sldId id="304" r:id="rId2"/>
    <p:sldId id="306" r:id="rId3"/>
    <p:sldId id="256" r:id="rId4"/>
    <p:sldId id="257" r:id="rId5"/>
    <p:sldId id="261" r:id="rId6"/>
    <p:sldId id="262" r:id="rId7"/>
    <p:sldId id="263" r:id="rId8"/>
    <p:sldId id="264" r:id="rId9"/>
    <p:sldId id="265" r:id="rId10"/>
    <p:sldId id="266" r:id="rId11"/>
    <p:sldId id="270" r:id="rId12"/>
    <p:sldId id="271" r:id="rId13"/>
    <p:sldId id="305" r:id="rId14"/>
    <p:sldId id="267" r:id="rId15"/>
    <p:sldId id="268" r:id="rId16"/>
    <p:sldId id="269" r:id="rId17"/>
    <p:sldId id="258" r:id="rId18"/>
    <p:sldId id="259" r:id="rId19"/>
    <p:sldId id="260" r:id="rId20"/>
    <p:sldId id="299" r:id="rId21"/>
    <p:sldId id="307" r:id="rId22"/>
    <p:sldId id="300" r:id="rId23"/>
    <p:sldId id="301" r:id="rId24"/>
    <p:sldId id="302" r:id="rId25"/>
    <p:sldId id="303" r:id="rId26"/>
    <p:sldId id="272" r:id="rId27"/>
    <p:sldId id="273" r:id="rId28"/>
    <p:sldId id="274" r:id="rId29"/>
    <p:sldId id="275" r:id="rId30"/>
    <p:sldId id="276" r:id="rId31"/>
    <p:sldId id="309" r:id="rId32"/>
    <p:sldId id="277" r:id="rId33"/>
    <p:sldId id="278" r:id="rId34"/>
    <p:sldId id="279" r:id="rId35"/>
    <p:sldId id="280" r:id="rId36"/>
    <p:sldId id="281" r:id="rId37"/>
    <p:sldId id="282" r:id="rId38"/>
    <p:sldId id="308" r:id="rId39"/>
    <p:sldId id="283" r:id="rId40"/>
    <p:sldId id="284" r:id="rId41"/>
    <p:sldId id="285" r:id="rId42"/>
    <p:sldId id="286" r:id="rId43"/>
    <p:sldId id="287" r:id="rId44"/>
    <p:sldId id="288" r:id="rId45"/>
    <p:sldId id="289" r:id="rId46"/>
    <p:sldId id="290" r:id="rId47"/>
    <p:sldId id="291" r:id="rId48"/>
    <p:sldId id="292" r:id="rId49"/>
    <p:sldId id="293" r:id="rId50"/>
    <p:sldId id="294" r:id="rId51"/>
    <p:sldId id="295" r:id="rId52"/>
    <p:sldId id="296" r:id="rId53"/>
    <p:sldId id="297" r:id="rId54"/>
    <p:sldId id="298" r:id="rId55"/>
  </p:sldIdLst>
  <p:sldSz cx="9271000" cy="6946900"/>
  <p:notesSz cx="6940550" cy="90805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FFFF00"/>
    <a:srgbClr val="FF0000"/>
    <a:srgbClr val="FF00FF"/>
    <a:srgbClr val="00FFFF"/>
    <a:srgbClr val="00FF00"/>
    <a:srgbClr val="C0C0C0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 autoAdjust="0"/>
    <p:restoredTop sz="94622" autoAdjust="0"/>
  </p:normalViewPr>
  <p:slideViewPr>
    <p:cSldViewPr snapToGrid="0">
      <p:cViewPr varScale="1">
        <p:scale>
          <a:sx n="68" d="100"/>
          <a:sy n="68" d="100"/>
        </p:scale>
        <p:origin x="-1410" y="-96"/>
      </p:cViewPr>
      <p:guideLst>
        <p:guide orient="horz" pos="2188"/>
        <p:guide pos="29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5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60392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5513" y="4313238"/>
            <a:ext cx="5089525" cy="408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557" tIns="44485" rIns="90557" bIns="4448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0"/>
            <a:r>
              <a:rPr lang="en-US" altLang="ko-KR" smtClean="0"/>
              <a:t>Second level</a:t>
            </a:r>
          </a:p>
          <a:p>
            <a:pPr lvl="0"/>
            <a:r>
              <a:rPr lang="en-US" altLang="ko-KR" smtClean="0"/>
              <a:t>Third level</a:t>
            </a:r>
          </a:p>
          <a:p>
            <a:pPr lvl="0"/>
            <a:r>
              <a:rPr lang="en-US" altLang="ko-KR" smtClean="0"/>
              <a:t>Fourth level</a:t>
            </a:r>
          </a:p>
          <a:p>
            <a:pPr lvl="0"/>
            <a:r>
              <a:rPr lang="en-US" altLang="ko-KR" smtClean="0"/>
              <a:t>Fifth level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87388"/>
            <a:ext cx="4586288" cy="34369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41196811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ko-KR"/>
          </a:p>
        </p:txBody>
      </p:sp>
      <p:sp>
        <p:nvSpPr>
          <p:cNvPr id="512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ko-KR"/>
          </a:p>
        </p:txBody>
      </p:sp>
      <p:sp>
        <p:nvSpPr>
          <p:cNvPr id="3584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ko-KR"/>
          </a:p>
        </p:txBody>
      </p:sp>
      <p:sp>
        <p:nvSpPr>
          <p:cNvPr id="2765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ko-KR"/>
          </a:p>
        </p:txBody>
      </p:sp>
      <p:sp>
        <p:nvSpPr>
          <p:cNvPr id="2969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ko-KR"/>
          </a:p>
        </p:txBody>
      </p:sp>
      <p:sp>
        <p:nvSpPr>
          <p:cNvPr id="3174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ko-KR"/>
          </a:p>
        </p:txBody>
      </p:sp>
      <p:sp>
        <p:nvSpPr>
          <p:cNvPr id="921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ko-KR"/>
          </a:p>
        </p:txBody>
      </p:sp>
      <p:sp>
        <p:nvSpPr>
          <p:cNvPr id="1126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ko-KR"/>
          </a:p>
        </p:txBody>
      </p:sp>
      <p:sp>
        <p:nvSpPr>
          <p:cNvPr id="1331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ko-KR"/>
          </a:p>
        </p:txBody>
      </p:sp>
      <p:sp>
        <p:nvSpPr>
          <p:cNvPr id="3789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ko-KR"/>
          </a:p>
        </p:txBody>
      </p:sp>
      <p:sp>
        <p:nvSpPr>
          <p:cNvPr id="3993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ko-KR"/>
          </a:p>
        </p:txBody>
      </p:sp>
      <p:sp>
        <p:nvSpPr>
          <p:cNvPr id="4198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ko-KR"/>
          </a:p>
        </p:txBody>
      </p:sp>
      <p:sp>
        <p:nvSpPr>
          <p:cNvPr id="717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ko-KR"/>
          </a:p>
        </p:txBody>
      </p:sp>
      <p:sp>
        <p:nvSpPr>
          <p:cNvPr id="4403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ko-KR"/>
          </a:p>
        </p:txBody>
      </p:sp>
      <p:sp>
        <p:nvSpPr>
          <p:cNvPr id="4608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77975" y="309563"/>
            <a:ext cx="3952875" cy="2963862"/>
          </a:xfrm>
          <a:ln cap="flat"/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ko-KR"/>
          </a:p>
        </p:txBody>
      </p:sp>
      <p:sp>
        <p:nvSpPr>
          <p:cNvPr id="4813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77975" y="309563"/>
            <a:ext cx="3952875" cy="2963862"/>
          </a:xfrm>
          <a:ln cap="flat"/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ko-KR"/>
          </a:p>
        </p:txBody>
      </p:sp>
      <p:sp>
        <p:nvSpPr>
          <p:cNvPr id="5017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ko-KR"/>
          </a:p>
        </p:txBody>
      </p:sp>
      <p:sp>
        <p:nvSpPr>
          <p:cNvPr id="5222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ko-KR"/>
          </a:p>
        </p:txBody>
      </p:sp>
      <p:sp>
        <p:nvSpPr>
          <p:cNvPr id="5427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ko-KR"/>
          </a:p>
        </p:txBody>
      </p:sp>
      <p:sp>
        <p:nvSpPr>
          <p:cNvPr id="5632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77975" y="309563"/>
            <a:ext cx="3952875" cy="2963862"/>
          </a:xfrm>
          <a:ln cap="flat"/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ko-KR"/>
          </a:p>
        </p:txBody>
      </p:sp>
      <p:sp>
        <p:nvSpPr>
          <p:cNvPr id="5837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ko-KR"/>
          </a:p>
        </p:txBody>
      </p:sp>
      <p:sp>
        <p:nvSpPr>
          <p:cNvPr id="6041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77975" y="309563"/>
            <a:ext cx="3952875" cy="2963862"/>
          </a:xfrm>
          <a:ln cap="flat"/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ko-KR"/>
          </a:p>
        </p:txBody>
      </p:sp>
      <p:sp>
        <p:nvSpPr>
          <p:cNvPr id="6246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77975" y="309563"/>
            <a:ext cx="3952875" cy="2963862"/>
          </a:xfrm>
          <a:ln cap="flat"/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ko-KR"/>
          </a:p>
        </p:txBody>
      </p:sp>
      <p:sp>
        <p:nvSpPr>
          <p:cNvPr id="1536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ko-KR"/>
          </a:p>
        </p:txBody>
      </p:sp>
      <p:sp>
        <p:nvSpPr>
          <p:cNvPr id="6451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77975" y="309563"/>
            <a:ext cx="3952875" cy="2963862"/>
          </a:xfrm>
          <a:ln cap="flat"/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ko-KR"/>
          </a:p>
        </p:txBody>
      </p:sp>
      <p:sp>
        <p:nvSpPr>
          <p:cNvPr id="6656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77975" y="309563"/>
            <a:ext cx="3952875" cy="2963862"/>
          </a:xfrm>
          <a:ln cap="flat"/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ko-KR"/>
          </a:p>
        </p:txBody>
      </p:sp>
      <p:sp>
        <p:nvSpPr>
          <p:cNvPr id="6861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77975" y="309563"/>
            <a:ext cx="3952875" cy="2963862"/>
          </a:xfrm>
          <a:ln cap="flat"/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ko-KR"/>
          </a:p>
        </p:txBody>
      </p:sp>
      <p:sp>
        <p:nvSpPr>
          <p:cNvPr id="7065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77975" y="309563"/>
            <a:ext cx="3952875" cy="2963862"/>
          </a:xfrm>
          <a:ln cap="flat"/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ko-KR"/>
          </a:p>
        </p:txBody>
      </p:sp>
      <p:sp>
        <p:nvSpPr>
          <p:cNvPr id="7270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ko-KR"/>
          </a:p>
        </p:txBody>
      </p:sp>
      <p:sp>
        <p:nvSpPr>
          <p:cNvPr id="7475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ko-KR"/>
          </a:p>
        </p:txBody>
      </p:sp>
      <p:sp>
        <p:nvSpPr>
          <p:cNvPr id="7680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ko-KR"/>
          </a:p>
        </p:txBody>
      </p:sp>
      <p:sp>
        <p:nvSpPr>
          <p:cNvPr id="7885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77975" y="309563"/>
            <a:ext cx="3952875" cy="2963862"/>
          </a:xfrm>
          <a:ln cap="flat"/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ko-KR"/>
          </a:p>
        </p:txBody>
      </p:sp>
      <p:sp>
        <p:nvSpPr>
          <p:cNvPr id="8089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ko-KR"/>
          </a:p>
        </p:txBody>
      </p:sp>
      <p:sp>
        <p:nvSpPr>
          <p:cNvPr id="8294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ko-KR"/>
          </a:p>
        </p:txBody>
      </p:sp>
      <p:sp>
        <p:nvSpPr>
          <p:cNvPr id="1741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ko-KR"/>
          </a:p>
        </p:txBody>
      </p:sp>
      <p:sp>
        <p:nvSpPr>
          <p:cNvPr id="8499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ko-KR"/>
          </a:p>
        </p:txBody>
      </p:sp>
      <p:sp>
        <p:nvSpPr>
          <p:cNvPr id="8704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ko-KR"/>
          </a:p>
        </p:txBody>
      </p:sp>
      <p:sp>
        <p:nvSpPr>
          <p:cNvPr id="8909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ko-KR"/>
          </a:p>
        </p:txBody>
      </p:sp>
      <p:sp>
        <p:nvSpPr>
          <p:cNvPr id="9113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ko-KR"/>
          </a:p>
        </p:txBody>
      </p:sp>
      <p:sp>
        <p:nvSpPr>
          <p:cNvPr id="1945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ko-KR"/>
          </a:p>
        </p:txBody>
      </p:sp>
      <p:sp>
        <p:nvSpPr>
          <p:cNvPr id="2150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ko-KR"/>
          </a:p>
        </p:txBody>
      </p:sp>
      <p:sp>
        <p:nvSpPr>
          <p:cNvPr id="2355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ko-KR"/>
          </a:p>
        </p:txBody>
      </p:sp>
      <p:sp>
        <p:nvSpPr>
          <p:cNvPr id="2560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ko-KR"/>
          </a:p>
        </p:txBody>
      </p:sp>
      <p:sp>
        <p:nvSpPr>
          <p:cNvPr id="3379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27100" y="1543050"/>
            <a:ext cx="7729538" cy="1776413"/>
          </a:xfrm>
        </p:spPr>
        <p:txBody>
          <a:bodyPr/>
          <a:lstStyle>
            <a:lvl1pPr>
              <a:defRPr sz="42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008188" y="4013200"/>
            <a:ext cx="6645275" cy="1776413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100"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117764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V - Combinational Logic Case Studies</a:t>
            </a:r>
            <a:endParaRPr lang="en-US" altLang="en-US"/>
          </a:p>
        </p:txBody>
      </p:sp>
      <p:sp>
        <p:nvSpPr>
          <p:cNvPr id="11776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67063" y="6324600"/>
            <a:ext cx="2936875" cy="4635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© Copyright 2004, Gaetano Borriello and Randy H. Katz</a:t>
            </a:r>
          </a:p>
        </p:txBody>
      </p:sp>
      <p:sp>
        <p:nvSpPr>
          <p:cNvPr id="117766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14EBD489-64C1-4BEE-B561-FCC13AA8109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17767" name="Freeform 7"/>
          <p:cNvSpPr>
            <a:spLocks noChangeArrowheads="1"/>
          </p:cNvSpPr>
          <p:nvPr/>
        </p:nvSpPr>
        <p:spPr bwMode="auto">
          <a:xfrm>
            <a:off x="617538" y="1235075"/>
            <a:ext cx="8035925" cy="925513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7768" name="Line 8"/>
          <p:cNvSpPr>
            <a:spLocks noChangeShapeType="1"/>
          </p:cNvSpPr>
          <p:nvPr/>
        </p:nvSpPr>
        <p:spPr bwMode="auto">
          <a:xfrm>
            <a:off x="2008188" y="4013200"/>
            <a:ext cx="6602412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V - Combinational Logic Case Studies</a:t>
            </a:r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© Copyright 2004, Gaetano Borriello and Randy H. Katz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2C7DF3-C93B-47F0-8E73-6F1F12144A7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4511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21475" y="280988"/>
            <a:ext cx="2085975" cy="5929312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63550" y="280988"/>
            <a:ext cx="6105525" cy="592931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V - Combinational Logic Case Studies</a:t>
            </a:r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© Copyright 2004, Gaetano Borriello and Randy H. Katz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96340C-94C3-4AD0-A16E-D50C816E616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0482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V - Combinational Logic Case Studies</a:t>
            </a:r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© Copyright 2004, Gaetano Borriello and Randy H. Katz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5A7240-1CA8-411A-84F7-2BD74AF4132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7680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1838" y="4464050"/>
            <a:ext cx="7880350" cy="1379538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31838" y="2944813"/>
            <a:ext cx="7880350" cy="151923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V - Combinational Logic Case Studies</a:t>
            </a:r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© Copyright 2004, Gaetano Borriello and Randy H. Katz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E0A8FE-824C-4B72-AFB7-F155375C4C0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16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3550" y="1620838"/>
            <a:ext cx="4095750" cy="4589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11700" y="1620838"/>
            <a:ext cx="4095750" cy="4589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V - Combinational Logic Case Studies</a:t>
            </a:r>
            <a:endParaRPr lang="en-US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© Copyright 2004, Gaetano Borriello and Randy H. Katz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0787A4-CA34-4BCF-9992-C71460E717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2803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3550" y="277813"/>
            <a:ext cx="8343900" cy="115887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3550" y="1555750"/>
            <a:ext cx="4095750" cy="6477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3550" y="2203450"/>
            <a:ext cx="4095750" cy="40020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710113" y="1555750"/>
            <a:ext cx="4097337" cy="6477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710113" y="2203450"/>
            <a:ext cx="4097337" cy="40020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V - Combinational Logic Case Studies</a:t>
            </a:r>
            <a:endParaRPr lang="en-US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© Copyright 2004, Gaetano Borriello and Randy H. Katz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3E9CC1-9FD2-48BF-BBC0-E26CA01FD52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6998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V - Combinational Logic Case Studies</a:t>
            </a:r>
            <a:endParaRPr lang="en-US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© Copyright 2004, Gaetano Borriello and Randy H. Katz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0F39AA-AE0C-41CB-A474-8F9D22E6B18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6861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V - Combinational Logic Case Studies</a:t>
            </a:r>
            <a:endParaRPr lang="en-US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© Copyright 2004, Gaetano Borriello and Randy H. Katz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130661-7A20-4142-A832-EBE1C7B2709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6135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3550" y="276225"/>
            <a:ext cx="3049588" cy="11779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24263" y="276225"/>
            <a:ext cx="5183187" cy="59293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63550" y="1454150"/>
            <a:ext cx="3049588" cy="47513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V - Combinational Logic Case Studies</a:t>
            </a:r>
            <a:endParaRPr lang="en-US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© Copyright 2004, Gaetano Borriello and Randy H. Katz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481D84-A393-459F-A262-9761D83DBA9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718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7688" y="4862513"/>
            <a:ext cx="5562600" cy="5746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817688" y="620713"/>
            <a:ext cx="5562600" cy="41687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817688" y="5437188"/>
            <a:ext cx="5562600" cy="814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V - Combinational Logic Case Studies</a:t>
            </a:r>
            <a:endParaRPr lang="en-US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© Copyright 2004, Gaetano Borriello and Randy H. Katz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D196F0-FDD0-426D-9223-FF6D0201367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9361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3550" y="280988"/>
            <a:ext cx="8343900" cy="1155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648" tIns="46325" rIns="92648" bIns="463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3550" y="1620838"/>
            <a:ext cx="8343900" cy="458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648" tIns="46325" rIns="92648" bIns="463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1674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63550" y="6324600"/>
            <a:ext cx="2163763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648" tIns="46325" rIns="92648" bIns="46325" numCol="1" anchor="b" anchorCtr="0" compatLnSpc="1">
            <a:prstTxWarp prst="textNoShape">
              <a:avLst/>
            </a:prstTxWarp>
          </a:bodyPr>
          <a:lstStyle>
            <a:lvl1pPr defTabSz="927100">
              <a:defRPr sz="1200">
                <a:latin typeface="+mj-lt"/>
                <a:ea typeface="굴림" charset="-127"/>
              </a:defRPr>
            </a:lvl1pPr>
          </a:lstStyle>
          <a:p>
            <a:r>
              <a:rPr lang="en-US" altLang="ko-KR" smtClean="0"/>
              <a:t>V - Combinational Logic Case Studies</a:t>
            </a:r>
            <a:endParaRPr lang="en-US" altLang="en-US">
              <a:ea typeface="+mn-ea"/>
            </a:endParaRPr>
          </a:p>
        </p:txBody>
      </p:sp>
      <p:sp>
        <p:nvSpPr>
          <p:cNvPr id="11674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09863" y="6329363"/>
            <a:ext cx="3862387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648" tIns="46325" rIns="92648" bIns="46325" numCol="1" anchor="b" anchorCtr="0" compatLnSpc="1">
            <a:prstTxWarp prst="textNoShape">
              <a:avLst/>
            </a:prstTxWarp>
          </a:bodyPr>
          <a:lstStyle>
            <a:lvl1pPr algn="ctr" defTabSz="927100">
              <a:defRPr sz="1200">
                <a:latin typeface="+mj-lt"/>
              </a:defRPr>
            </a:lvl1pPr>
          </a:lstStyle>
          <a:p>
            <a:r>
              <a:rPr lang="en-US" altLang="en-US"/>
              <a:t>© Copyright 2004, Gaetano Borriello and Randy H. Katz</a:t>
            </a:r>
          </a:p>
        </p:txBody>
      </p:sp>
      <p:sp>
        <p:nvSpPr>
          <p:cNvPr id="1167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43688" y="6324600"/>
            <a:ext cx="2163762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648" tIns="46325" rIns="92648" bIns="46325" numCol="1" anchor="b" anchorCtr="0" compatLnSpc="1">
            <a:prstTxWarp prst="textNoShape">
              <a:avLst/>
            </a:prstTxWarp>
          </a:bodyPr>
          <a:lstStyle>
            <a:lvl1pPr algn="r" defTabSz="927100">
              <a:defRPr sz="1200">
                <a:latin typeface="+mj-lt"/>
              </a:defRPr>
            </a:lvl1pPr>
          </a:lstStyle>
          <a:p>
            <a:fld id="{31A484A6-91C8-4EB6-BF99-D77D93C400B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16743" name="Freeform 7"/>
          <p:cNvSpPr>
            <a:spLocks noChangeArrowheads="1"/>
          </p:cNvSpPr>
          <p:nvPr/>
        </p:nvSpPr>
        <p:spPr bwMode="auto">
          <a:xfrm>
            <a:off x="385763" y="231775"/>
            <a:ext cx="8343900" cy="617538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27100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+mj-lt"/>
          <a:ea typeface="+mj-ea"/>
          <a:cs typeface="+mj-cs"/>
        </a:defRPr>
      </a:lvl1pPr>
      <a:lvl2pPr algn="l" defTabSz="927100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Garamond" pitchFamily="18" charset="0"/>
        </a:defRPr>
      </a:lvl2pPr>
      <a:lvl3pPr algn="l" defTabSz="927100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Garamond" pitchFamily="18" charset="0"/>
        </a:defRPr>
      </a:lvl3pPr>
      <a:lvl4pPr algn="l" defTabSz="927100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Garamond" pitchFamily="18" charset="0"/>
        </a:defRPr>
      </a:lvl4pPr>
      <a:lvl5pPr algn="l" defTabSz="927100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Garamond" pitchFamily="18" charset="0"/>
        </a:defRPr>
      </a:lvl5pPr>
      <a:lvl6pPr marL="457200" algn="l" defTabSz="927100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Garamond" pitchFamily="18" charset="0"/>
        </a:defRPr>
      </a:lvl6pPr>
      <a:lvl7pPr marL="914400" algn="l" defTabSz="927100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Garamond" pitchFamily="18" charset="0"/>
        </a:defRPr>
      </a:lvl7pPr>
      <a:lvl8pPr marL="1371600" algn="l" defTabSz="927100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Garamond" pitchFamily="18" charset="0"/>
        </a:defRPr>
      </a:lvl8pPr>
      <a:lvl9pPr marL="1828800" algn="l" defTabSz="927100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Garamond" pitchFamily="18" charset="0"/>
        </a:defRPr>
      </a:lvl9pPr>
    </p:titleStyle>
    <p:bodyStyle>
      <a:lvl1pPr marL="347663" indent="-347663" algn="l" defTabSz="927100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679450" indent="-330200" algn="l" defTabSz="927100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2pPr>
      <a:lvl3pPr marL="1036638" indent="-355600" algn="l" defTabSz="927100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3pPr>
      <a:lvl4pPr marL="1357313" indent="-319088" algn="l" defTabSz="927100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1600">
          <a:solidFill>
            <a:schemeClr val="tx1"/>
          </a:solidFill>
          <a:latin typeface="+mn-lt"/>
        </a:defRPr>
      </a:lvl4pPr>
      <a:lvl5pPr marL="1703388" indent="-344488" algn="l" defTabSz="927100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160588" indent="-344488" algn="l" defTabSz="927100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617788" indent="-344488" algn="l" defTabSz="927100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74988" indent="-344488" algn="l" defTabSz="927100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32188" indent="-344488" algn="l" defTabSz="927100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filebox.ece.vt.edu/~jgtront/introcomp/kmap/5_6var_tutorial.swf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Chap. 5 Combinational Logic Case Studies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Digital Logic (CSI2111-02)</a:t>
            </a:r>
          </a:p>
          <a:p>
            <a:endParaRPr lang="en-US" altLang="ko-KR" dirty="0"/>
          </a:p>
          <a:p>
            <a:r>
              <a:rPr lang="en-US" altLang="ko-KR" dirty="0" err="1" smtClean="0"/>
              <a:t>Kyoungwoo</a:t>
            </a:r>
            <a:r>
              <a:rPr lang="en-US" altLang="ko-KR" dirty="0" smtClean="0"/>
              <a:t> Lee</a:t>
            </a:r>
          </a:p>
          <a:p>
            <a:r>
              <a:rPr lang="en-US" altLang="ko-KR" dirty="0" smtClean="0"/>
              <a:t>(Courtesy of Textbook Authors)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altLang="ko-KR" smtClean="0"/>
              <a:t>V - Combinational Logic Case Studies</a:t>
            </a:r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810457-D6E4-4848-9364-996BF8DB578F}" type="slidenum">
              <a:rPr lang="en-US" altLang="en-US" smtClean="0"/>
              <a:pPr/>
              <a:t>1</a:t>
            </a:fld>
            <a:endParaRPr lang="en-US" altLang="en-US"/>
          </a:p>
        </p:txBody>
      </p:sp>
      <p:sp>
        <p:nvSpPr>
          <p:cNvPr id="7" name="바닥글 개체 틀 4"/>
          <p:cNvSpPr txBox="1">
            <a:spLocks/>
          </p:cNvSpPr>
          <p:nvPr/>
        </p:nvSpPr>
        <p:spPr>
          <a:xfrm>
            <a:off x="1741825" y="6324574"/>
            <a:ext cx="6883015" cy="463127"/>
          </a:xfrm>
          <a:prstGeom prst="rect">
            <a:avLst/>
          </a:prstGeom>
        </p:spPr>
        <p:txBody>
          <a:bodyPr lIns="92665" tIns="46333" rIns="92665" bIns="46333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en-US" smtClean="0"/>
              <a:t>© Copyright 2004, Gaetano Borriello and Randy H. Katz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0828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V - Combinational Logic Case Studies</a:t>
            </a:r>
            <a:endParaRPr lang="en-US" altLang="en-US"/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2B5BB-E0B6-431D-9A00-726B3001BD8E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24584" name="Rectangle 8"/>
          <p:cNvSpPr>
            <a:spLocks noChangeArrowheads="1"/>
          </p:cNvSpPr>
          <p:nvPr/>
        </p:nvSpPr>
        <p:spPr bwMode="auto">
          <a:xfrm>
            <a:off x="1600200" y="4837113"/>
            <a:ext cx="3962400" cy="1646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47" tIns="26983" rIns="19047" bIns="26983"/>
          <a:lstStyle/>
          <a:p>
            <a:pPr eaLnBrk="0" hangingPunct="0">
              <a:lnSpc>
                <a:spcPts val="1800"/>
              </a:lnSpc>
            </a:pPr>
            <a:r>
              <a:rPr lang="en-US" altLang="ko-KR" sz="1600">
                <a:solidFill>
                  <a:srgbClr val="0000FF"/>
                </a:solidFill>
                <a:latin typeface="Tahoma" pitchFamily="34" charset="0"/>
                <a:ea typeface="굴림" charset="-127"/>
              </a:rPr>
              <a:t>C0 = </a:t>
            </a:r>
            <a:r>
              <a:rPr lang="en-US" altLang="ko-KR" sz="1600">
                <a:solidFill>
                  <a:srgbClr val="FF0000"/>
                </a:solidFill>
                <a:latin typeface="Tahoma" pitchFamily="34" charset="0"/>
                <a:ea typeface="굴림" charset="-127"/>
              </a:rPr>
              <a:t>C3</a:t>
            </a:r>
            <a:r>
              <a:rPr lang="en-US" altLang="ko-KR" sz="1600">
                <a:solidFill>
                  <a:srgbClr val="0000FF"/>
                </a:solidFill>
                <a:latin typeface="Tahoma" pitchFamily="34" charset="0"/>
                <a:ea typeface="굴림" charset="-127"/>
              </a:rPr>
              <a:t> + A' B </a:t>
            </a:r>
            <a:r>
              <a:rPr lang="en-US" altLang="ko-KR" sz="1600">
                <a:solidFill>
                  <a:srgbClr val="FF0000"/>
                </a:solidFill>
                <a:latin typeface="Tahoma" pitchFamily="34" charset="0"/>
                <a:ea typeface="굴림" charset="-127"/>
              </a:rPr>
              <a:t>X'</a:t>
            </a:r>
            <a:r>
              <a:rPr lang="en-US" altLang="ko-KR" sz="1600">
                <a:solidFill>
                  <a:srgbClr val="0000FF"/>
                </a:solidFill>
                <a:latin typeface="Tahoma" pitchFamily="34" charset="0"/>
                <a:ea typeface="굴림" charset="-127"/>
              </a:rPr>
              <a:t> + A D </a:t>
            </a:r>
            <a:r>
              <a:rPr lang="en-US" altLang="ko-KR" sz="1600">
                <a:solidFill>
                  <a:srgbClr val="FF0000"/>
                </a:solidFill>
                <a:latin typeface="Tahoma" pitchFamily="34" charset="0"/>
                <a:ea typeface="굴림" charset="-127"/>
              </a:rPr>
              <a:t>Y</a:t>
            </a:r>
            <a:endParaRPr lang="en-US" altLang="ko-KR" sz="1600">
              <a:solidFill>
                <a:srgbClr val="0000FF"/>
              </a:solidFill>
              <a:latin typeface="Tahoma" pitchFamily="34" charset="0"/>
              <a:ea typeface="굴림" charset="-127"/>
            </a:endParaRPr>
          </a:p>
          <a:p>
            <a:pPr eaLnBrk="0" hangingPunct="0">
              <a:lnSpc>
                <a:spcPts val="1800"/>
              </a:lnSpc>
            </a:pPr>
            <a:r>
              <a:rPr lang="en-US" altLang="ko-KR" sz="1600">
                <a:solidFill>
                  <a:srgbClr val="0000FF"/>
                </a:solidFill>
                <a:latin typeface="Tahoma" pitchFamily="34" charset="0"/>
                <a:ea typeface="굴림" charset="-127"/>
              </a:rPr>
              <a:t>C1 = </a:t>
            </a:r>
            <a:r>
              <a:rPr lang="en-US" altLang="ko-KR" sz="1600">
                <a:solidFill>
                  <a:srgbClr val="FF0000"/>
                </a:solidFill>
                <a:latin typeface="Tahoma" pitchFamily="34" charset="0"/>
                <a:ea typeface="굴림" charset="-127"/>
              </a:rPr>
              <a:t>Y</a:t>
            </a:r>
            <a:r>
              <a:rPr lang="en-US" altLang="ko-KR" sz="1600">
                <a:solidFill>
                  <a:srgbClr val="0000FF"/>
                </a:solidFill>
                <a:latin typeface="Tahoma" pitchFamily="34" charset="0"/>
                <a:ea typeface="굴림" charset="-127"/>
              </a:rPr>
              <a:t> + A' </a:t>
            </a:r>
            <a:r>
              <a:rPr lang="en-US" altLang="ko-KR" sz="1600">
                <a:solidFill>
                  <a:srgbClr val="FF0000"/>
                </a:solidFill>
                <a:latin typeface="Tahoma" pitchFamily="34" charset="0"/>
                <a:ea typeface="굴림" charset="-127"/>
              </a:rPr>
              <a:t>C5'</a:t>
            </a:r>
            <a:r>
              <a:rPr lang="en-US" altLang="ko-KR" sz="1600">
                <a:solidFill>
                  <a:srgbClr val="0000FF"/>
                </a:solidFill>
                <a:latin typeface="Tahoma" pitchFamily="34" charset="0"/>
                <a:ea typeface="굴림" charset="-127"/>
              </a:rPr>
              <a:t> + C' D' </a:t>
            </a:r>
            <a:r>
              <a:rPr lang="en-US" altLang="ko-KR" sz="1600">
                <a:solidFill>
                  <a:srgbClr val="FF0000"/>
                </a:solidFill>
                <a:latin typeface="Tahoma" pitchFamily="34" charset="0"/>
                <a:ea typeface="굴림" charset="-127"/>
              </a:rPr>
              <a:t>C6</a:t>
            </a:r>
            <a:endParaRPr lang="en-US" altLang="ko-KR" sz="1600">
              <a:solidFill>
                <a:srgbClr val="0000FF"/>
              </a:solidFill>
              <a:latin typeface="Tahoma" pitchFamily="34" charset="0"/>
              <a:ea typeface="굴림" charset="-127"/>
            </a:endParaRPr>
          </a:p>
          <a:p>
            <a:pPr eaLnBrk="0" hangingPunct="0">
              <a:lnSpc>
                <a:spcPts val="1800"/>
              </a:lnSpc>
            </a:pPr>
            <a:r>
              <a:rPr lang="en-US" altLang="ko-KR" sz="1600">
                <a:solidFill>
                  <a:srgbClr val="0000FF"/>
                </a:solidFill>
                <a:latin typeface="Tahoma" pitchFamily="34" charset="0"/>
                <a:ea typeface="굴림" charset="-127"/>
              </a:rPr>
              <a:t>C2 = </a:t>
            </a:r>
            <a:r>
              <a:rPr lang="en-US" altLang="ko-KR" sz="1600">
                <a:solidFill>
                  <a:srgbClr val="FF0000"/>
                </a:solidFill>
                <a:latin typeface="Tahoma" pitchFamily="34" charset="0"/>
                <a:ea typeface="굴림" charset="-127"/>
              </a:rPr>
              <a:t>C5</a:t>
            </a:r>
            <a:r>
              <a:rPr lang="en-US" altLang="ko-KR" sz="1600">
                <a:solidFill>
                  <a:srgbClr val="0000FF"/>
                </a:solidFill>
                <a:latin typeface="Tahoma" pitchFamily="34" charset="0"/>
                <a:ea typeface="굴림" charset="-127"/>
              </a:rPr>
              <a:t> + A' B' D + A' C D</a:t>
            </a:r>
          </a:p>
          <a:p>
            <a:pPr eaLnBrk="0" hangingPunct="0">
              <a:lnSpc>
                <a:spcPts val="1800"/>
              </a:lnSpc>
            </a:pPr>
            <a:r>
              <a:rPr lang="en-US" altLang="ko-KR" sz="1600">
                <a:solidFill>
                  <a:srgbClr val="FF0000"/>
                </a:solidFill>
                <a:latin typeface="Tahoma" pitchFamily="34" charset="0"/>
                <a:ea typeface="굴림" charset="-127"/>
              </a:rPr>
              <a:t>C3</a:t>
            </a:r>
            <a:r>
              <a:rPr lang="en-US" altLang="ko-KR" sz="1600">
                <a:solidFill>
                  <a:srgbClr val="0000FF"/>
                </a:solidFill>
                <a:latin typeface="Tahoma" pitchFamily="34" charset="0"/>
                <a:ea typeface="굴림" charset="-127"/>
              </a:rPr>
              <a:t> = </a:t>
            </a:r>
            <a:r>
              <a:rPr lang="en-US" altLang="ko-KR" sz="1600">
                <a:solidFill>
                  <a:srgbClr val="FF0000"/>
                </a:solidFill>
                <a:latin typeface="Tahoma" pitchFamily="34" charset="0"/>
                <a:ea typeface="굴림" charset="-127"/>
              </a:rPr>
              <a:t>C4</a:t>
            </a:r>
            <a:r>
              <a:rPr lang="en-US" altLang="ko-KR" sz="1600">
                <a:solidFill>
                  <a:srgbClr val="0000FF"/>
                </a:solidFill>
                <a:latin typeface="Tahoma" pitchFamily="34" charset="0"/>
                <a:ea typeface="굴림" charset="-127"/>
              </a:rPr>
              <a:t> + B D </a:t>
            </a:r>
            <a:r>
              <a:rPr lang="en-US" altLang="ko-KR" sz="1600">
                <a:solidFill>
                  <a:srgbClr val="FF0000"/>
                </a:solidFill>
                <a:latin typeface="Tahoma" pitchFamily="34" charset="0"/>
                <a:ea typeface="굴림" charset="-127"/>
              </a:rPr>
              <a:t>C5</a:t>
            </a:r>
            <a:r>
              <a:rPr lang="en-US" altLang="ko-KR" sz="1600">
                <a:solidFill>
                  <a:srgbClr val="0000FF"/>
                </a:solidFill>
                <a:latin typeface="Tahoma" pitchFamily="34" charset="0"/>
                <a:ea typeface="굴림" charset="-127"/>
              </a:rPr>
              <a:t> + A' B' </a:t>
            </a:r>
            <a:r>
              <a:rPr lang="en-US" altLang="ko-KR" sz="1600">
                <a:solidFill>
                  <a:srgbClr val="FF0000"/>
                </a:solidFill>
                <a:latin typeface="Tahoma" pitchFamily="34" charset="0"/>
                <a:ea typeface="굴림" charset="-127"/>
              </a:rPr>
              <a:t>X'</a:t>
            </a:r>
            <a:endParaRPr lang="en-US" altLang="ko-KR" sz="1600">
              <a:solidFill>
                <a:srgbClr val="0000FF"/>
              </a:solidFill>
              <a:latin typeface="Tahoma" pitchFamily="34" charset="0"/>
              <a:ea typeface="굴림" charset="-127"/>
            </a:endParaRPr>
          </a:p>
          <a:p>
            <a:pPr eaLnBrk="0" hangingPunct="0">
              <a:lnSpc>
                <a:spcPts val="1800"/>
              </a:lnSpc>
            </a:pPr>
            <a:r>
              <a:rPr lang="en-US" altLang="ko-KR" sz="1600">
                <a:solidFill>
                  <a:srgbClr val="FF0000"/>
                </a:solidFill>
                <a:latin typeface="Tahoma" pitchFamily="34" charset="0"/>
                <a:ea typeface="굴림" charset="-127"/>
              </a:rPr>
              <a:t>C4</a:t>
            </a:r>
            <a:r>
              <a:rPr lang="en-US" altLang="ko-KR" sz="1600">
                <a:solidFill>
                  <a:srgbClr val="0000FF"/>
                </a:solidFill>
                <a:latin typeface="Tahoma" pitchFamily="34" charset="0"/>
                <a:ea typeface="굴림" charset="-127"/>
              </a:rPr>
              <a:t> = D' </a:t>
            </a:r>
            <a:r>
              <a:rPr lang="en-US" altLang="ko-KR" sz="1600">
                <a:solidFill>
                  <a:srgbClr val="FF0000"/>
                </a:solidFill>
                <a:latin typeface="Tahoma" pitchFamily="34" charset="0"/>
                <a:ea typeface="굴림" charset="-127"/>
              </a:rPr>
              <a:t>Y</a:t>
            </a:r>
            <a:r>
              <a:rPr lang="en-US" altLang="ko-KR" sz="1600">
                <a:solidFill>
                  <a:srgbClr val="0000FF"/>
                </a:solidFill>
                <a:latin typeface="Tahoma" pitchFamily="34" charset="0"/>
                <a:ea typeface="굴림" charset="-127"/>
              </a:rPr>
              <a:t> + A' C D'</a:t>
            </a:r>
          </a:p>
          <a:p>
            <a:pPr eaLnBrk="0" hangingPunct="0">
              <a:lnSpc>
                <a:spcPts val="1800"/>
              </a:lnSpc>
            </a:pPr>
            <a:r>
              <a:rPr lang="en-US" altLang="ko-KR" sz="1600">
                <a:solidFill>
                  <a:srgbClr val="FF0000"/>
                </a:solidFill>
                <a:latin typeface="Tahoma" pitchFamily="34" charset="0"/>
                <a:ea typeface="굴림" charset="-127"/>
              </a:rPr>
              <a:t>C5</a:t>
            </a:r>
            <a:r>
              <a:rPr lang="en-US" altLang="ko-KR" sz="1600">
                <a:solidFill>
                  <a:srgbClr val="0000FF"/>
                </a:solidFill>
                <a:latin typeface="Tahoma" pitchFamily="34" charset="0"/>
                <a:ea typeface="굴림" charset="-127"/>
              </a:rPr>
              <a:t> = C' </a:t>
            </a:r>
            <a:r>
              <a:rPr lang="en-US" altLang="ko-KR" sz="1600">
                <a:solidFill>
                  <a:srgbClr val="FF0000"/>
                </a:solidFill>
                <a:latin typeface="Tahoma" pitchFamily="34" charset="0"/>
                <a:ea typeface="굴림" charset="-127"/>
              </a:rPr>
              <a:t>C4</a:t>
            </a:r>
            <a:r>
              <a:rPr lang="en-US" altLang="ko-KR" sz="1600">
                <a:solidFill>
                  <a:srgbClr val="0000FF"/>
                </a:solidFill>
                <a:latin typeface="Tahoma" pitchFamily="34" charset="0"/>
                <a:ea typeface="굴림" charset="-127"/>
              </a:rPr>
              <a:t> + A </a:t>
            </a:r>
            <a:r>
              <a:rPr lang="en-US" altLang="ko-KR" sz="1600">
                <a:solidFill>
                  <a:srgbClr val="FF0000"/>
                </a:solidFill>
                <a:latin typeface="Tahoma" pitchFamily="34" charset="0"/>
                <a:ea typeface="굴림" charset="-127"/>
              </a:rPr>
              <a:t>Y</a:t>
            </a:r>
            <a:r>
              <a:rPr lang="en-US" altLang="ko-KR" sz="1600">
                <a:solidFill>
                  <a:srgbClr val="0000FF"/>
                </a:solidFill>
                <a:latin typeface="Tahoma" pitchFamily="34" charset="0"/>
                <a:ea typeface="굴림" charset="-127"/>
              </a:rPr>
              <a:t> + A' B </a:t>
            </a:r>
            <a:r>
              <a:rPr lang="en-US" altLang="ko-KR" sz="1600">
                <a:solidFill>
                  <a:srgbClr val="FF0000"/>
                </a:solidFill>
                <a:latin typeface="Tahoma" pitchFamily="34" charset="0"/>
                <a:ea typeface="굴림" charset="-127"/>
              </a:rPr>
              <a:t>X</a:t>
            </a:r>
            <a:endParaRPr lang="en-US" altLang="ko-KR" sz="1600">
              <a:solidFill>
                <a:srgbClr val="0000FF"/>
              </a:solidFill>
              <a:latin typeface="Tahoma" pitchFamily="34" charset="0"/>
              <a:ea typeface="굴림" charset="-127"/>
            </a:endParaRPr>
          </a:p>
          <a:p>
            <a:pPr eaLnBrk="0" hangingPunct="0">
              <a:lnSpc>
                <a:spcPts val="1800"/>
              </a:lnSpc>
            </a:pPr>
            <a:r>
              <a:rPr lang="en-US" altLang="ko-KR" sz="1600">
                <a:solidFill>
                  <a:srgbClr val="FF0000"/>
                </a:solidFill>
                <a:latin typeface="Tahoma" pitchFamily="34" charset="0"/>
                <a:ea typeface="굴림" charset="-127"/>
              </a:rPr>
              <a:t>C6</a:t>
            </a:r>
            <a:r>
              <a:rPr lang="en-US" altLang="ko-KR" sz="1600">
                <a:solidFill>
                  <a:srgbClr val="0000FF"/>
                </a:solidFill>
                <a:latin typeface="Tahoma" pitchFamily="34" charset="0"/>
                <a:ea typeface="굴림" charset="-127"/>
              </a:rPr>
              <a:t> = A </a:t>
            </a:r>
            <a:r>
              <a:rPr lang="en-US" altLang="ko-KR" sz="1600">
                <a:solidFill>
                  <a:srgbClr val="FF0000"/>
                </a:solidFill>
                <a:latin typeface="Tahoma" pitchFamily="34" charset="0"/>
                <a:ea typeface="굴림" charset="-127"/>
              </a:rPr>
              <a:t>C4</a:t>
            </a:r>
            <a:r>
              <a:rPr lang="en-US" altLang="ko-KR" sz="1600">
                <a:solidFill>
                  <a:srgbClr val="0000FF"/>
                </a:solidFill>
                <a:latin typeface="Tahoma" pitchFamily="34" charset="0"/>
                <a:ea typeface="굴림" charset="-127"/>
              </a:rPr>
              <a:t> + C </a:t>
            </a:r>
            <a:r>
              <a:rPr lang="en-US" altLang="ko-KR" sz="1600">
                <a:solidFill>
                  <a:srgbClr val="FF0000"/>
                </a:solidFill>
                <a:latin typeface="Tahoma" pitchFamily="34" charset="0"/>
                <a:ea typeface="굴림" charset="-127"/>
              </a:rPr>
              <a:t>C5 </a:t>
            </a:r>
            <a:r>
              <a:rPr lang="en-US" altLang="ko-KR" sz="1600">
                <a:solidFill>
                  <a:srgbClr val="0000FF"/>
                </a:solidFill>
                <a:latin typeface="Tahoma" pitchFamily="34" charset="0"/>
                <a:ea typeface="굴림" charset="-127"/>
              </a:rPr>
              <a:t>+ </a:t>
            </a:r>
            <a:r>
              <a:rPr lang="en-US" altLang="ko-KR" sz="1600">
                <a:solidFill>
                  <a:srgbClr val="FF0000"/>
                </a:solidFill>
                <a:latin typeface="Tahoma" pitchFamily="34" charset="0"/>
                <a:ea typeface="굴림" charset="-127"/>
              </a:rPr>
              <a:t>C4'</a:t>
            </a:r>
            <a:r>
              <a:rPr lang="en-US" altLang="ko-KR" sz="1600">
                <a:solidFill>
                  <a:srgbClr val="0000FF"/>
                </a:solidFill>
                <a:latin typeface="Tahoma" pitchFamily="34" charset="0"/>
                <a:ea typeface="굴림" charset="-127"/>
              </a:rPr>
              <a:t> </a:t>
            </a:r>
            <a:r>
              <a:rPr lang="en-US" altLang="ko-KR" sz="1600">
                <a:solidFill>
                  <a:srgbClr val="FF0000"/>
                </a:solidFill>
                <a:latin typeface="Tahoma" pitchFamily="34" charset="0"/>
                <a:ea typeface="굴림" charset="-127"/>
              </a:rPr>
              <a:t>C5</a:t>
            </a:r>
            <a:r>
              <a:rPr lang="en-US" altLang="ko-KR" sz="1600">
                <a:solidFill>
                  <a:srgbClr val="0000FF"/>
                </a:solidFill>
                <a:latin typeface="Tahoma" pitchFamily="34" charset="0"/>
                <a:ea typeface="굴림" charset="-127"/>
              </a:rPr>
              <a:t> + A' B' C</a:t>
            </a:r>
          </a:p>
        </p:txBody>
      </p:sp>
      <p:sp>
        <p:nvSpPr>
          <p:cNvPr id="24585" name="Rectangle 9"/>
          <p:cNvSpPr>
            <a:spLocks noChangeArrowheads="1"/>
          </p:cNvSpPr>
          <p:nvPr/>
        </p:nvSpPr>
        <p:spPr bwMode="auto">
          <a:xfrm>
            <a:off x="5372100" y="5300663"/>
            <a:ext cx="1409700" cy="66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47" tIns="26983" rIns="19047" bIns="26983"/>
          <a:lstStyle/>
          <a:p>
            <a:pPr eaLnBrk="0" hangingPunct="0">
              <a:lnSpc>
                <a:spcPts val="1800"/>
              </a:lnSpc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600">
                <a:solidFill>
                  <a:srgbClr val="FF0000"/>
                </a:solidFill>
                <a:latin typeface="Tahoma" pitchFamily="34" charset="0"/>
                <a:ea typeface="굴림" charset="-127"/>
              </a:rPr>
              <a:t>X </a:t>
            </a:r>
            <a:r>
              <a:rPr lang="en-US" altLang="ko-KR" sz="1600">
                <a:solidFill>
                  <a:srgbClr val="0000FF"/>
                </a:solidFill>
                <a:latin typeface="Tahoma" pitchFamily="34" charset="0"/>
                <a:ea typeface="굴림" charset="-127"/>
              </a:rPr>
              <a:t>= C' + D'</a:t>
            </a:r>
          </a:p>
          <a:p>
            <a:pPr eaLnBrk="0" hangingPunct="0">
              <a:lnSpc>
                <a:spcPts val="1800"/>
              </a:lnSpc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600">
                <a:solidFill>
                  <a:srgbClr val="FF0000"/>
                </a:solidFill>
                <a:latin typeface="Tahoma" pitchFamily="34" charset="0"/>
                <a:ea typeface="굴림" charset="-127"/>
              </a:rPr>
              <a:t>Y </a:t>
            </a:r>
            <a:r>
              <a:rPr lang="en-US" altLang="ko-KR" sz="1600">
                <a:solidFill>
                  <a:srgbClr val="0000FF"/>
                </a:solidFill>
                <a:latin typeface="Tahoma" pitchFamily="34" charset="0"/>
                <a:ea typeface="굴림" charset="-127"/>
              </a:rPr>
              <a:t>= B' C'</a:t>
            </a:r>
          </a:p>
          <a:p>
            <a:pPr eaLnBrk="0" latinLnBrk="1" hangingPunct="0">
              <a:lnSpc>
                <a:spcPts val="1800"/>
              </a:lnSpc>
              <a:tabLst>
                <a:tab pos="457200" algn="l"/>
                <a:tab pos="914400" algn="l"/>
                <a:tab pos="1370013" algn="l"/>
              </a:tabLst>
            </a:pPr>
            <a:endParaRPr lang="en-US" altLang="ko-KR" sz="1600">
              <a:solidFill>
                <a:srgbClr val="0000FF"/>
              </a:solidFill>
              <a:latin typeface="Tahoma" pitchFamily="34" charset="0"/>
              <a:ea typeface="굴림" charset="-127"/>
            </a:endParaRPr>
          </a:p>
        </p:txBody>
      </p:sp>
      <p:sp>
        <p:nvSpPr>
          <p:cNvPr id="24587" name="Rectangle 11"/>
          <p:cNvSpPr>
            <a:spLocks noChangeArrowheads="1"/>
          </p:cNvSpPr>
          <p:nvPr/>
        </p:nvSpPr>
        <p:spPr bwMode="auto">
          <a:xfrm>
            <a:off x="1625600" y="2795588"/>
            <a:ext cx="3632200" cy="132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47" tIns="26983" rIns="19047" bIns="26983"/>
          <a:lstStyle/>
          <a:p>
            <a:pPr eaLnBrk="0" hangingPunct="0">
              <a:lnSpc>
                <a:spcPts val="1800"/>
              </a:lnSpc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600">
                <a:solidFill>
                  <a:srgbClr val="0000FF"/>
                </a:solidFill>
                <a:latin typeface="Tahoma" pitchFamily="34" charset="0"/>
                <a:ea typeface="굴림" charset="-127"/>
              </a:rPr>
              <a:t>C2 = B + C' + D</a:t>
            </a:r>
          </a:p>
          <a:p>
            <a:pPr eaLnBrk="0" hangingPunct="0">
              <a:lnSpc>
                <a:spcPts val="1800"/>
              </a:lnSpc>
              <a:tabLst>
                <a:tab pos="457200" algn="l"/>
                <a:tab pos="914400" algn="l"/>
                <a:tab pos="1370013" algn="l"/>
              </a:tabLst>
            </a:pPr>
            <a:endParaRPr lang="en-US" altLang="ko-KR" sz="1600">
              <a:solidFill>
                <a:srgbClr val="0000FF"/>
              </a:solidFill>
              <a:latin typeface="Tahoma" pitchFamily="34" charset="0"/>
              <a:ea typeface="굴림" charset="-127"/>
            </a:endParaRPr>
          </a:p>
          <a:p>
            <a:pPr eaLnBrk="0" hangingPunct="0">
              <a:lnSpc>
                <a:spcPts val="1800"/>
              </a:lnSpc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600">
                <a:solidFill>
                  <a:srgbClr val="0000FF"/>
                </a:solidFill>
                <a:latin typeface="Tahoma" pitchFamily="34" charset="0"/>
                <a:ea typeface="굴림" charset="-127"/>
              </a:rPr>
              <a:t>C2 = B' D + B C' D + C' D' + C D + B C D'</a:t>
            </a:r>
          </a:p>
          <a:p>
            <a:pPr eaLnBrk="0" hangingPunct="0">
              <a:lnSpc>
                <a:spcPts val="1800"/>
              </a:lnSpc>
              <a:tabLst>
                <a:tab pos="457200" algn="l"/>
                <a:tab pos="914400" algn="l"/>
                <a:tab pos="1370013" algn="l"/>
              </a:tabLst>
            </a:pPr>
            <a:endParaRPr lang="en-US" altLang="ko-KR" sz="1600">
              <a:solidFill>
                <a:srgbClr val="0000FF"/>
              </a:solidFill>
              <a:latin typeface="Tahoma" pitchFamily="34" charset="0"/>
              <a:ea typeface="굴림" charset="-127"/>
            </a:endParaRPr>
          </a:p>
          <a:p>
            <a:pPr eaLnBrk="0" hangingPunct="0">
              <a:lnSpc>
                <a:spcPts val="1800"/>
              </a:lnSpc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600">
                <a:solidFill>
                  <a:srgbClr val="0000FF"/>
                </a:solidFill>
                <a:latin typeface="Tahoma" pitchFamily="34" charset="0"/>
                <a:ea typeface="굴림" charset="-127"/>
              </a:rPr>
              <a:t>C2 = B' D + B C' D + C' D' +</a:t>
            </a:r>
            <a:r>
              <a:rPr lang="en-US" altLang="ko-KR" sz="1600">
                <a:solidFill>
                  <a:srgbClr val="FF0000"/>
                </a:solidFill>
                <a:latin typeface="Tahoma" pitchFamily="34" charset="0"/>
                <a:ea typeface="굴림" charset="-127"/>
              </a:rPr>
              <a:t> W</a:t>
            </a:r>
            <a:endParaRPr lang="en-US" altLang="ko-KR" sz="1600">
              <a:solidFill>
                <a:srgbClr val="0000FF"/>
              </a:solidFill>
              <a:latin typeface="Tahoma" pitchFamily="34" charset="0"/>
              <a:ea typeface="굴림" charset="-127"/>
            </a:endParaRPr>
          </a:p>
          <a:p>
            <a:pPr eaLnBrk="0" hangingPunct="0">
              <a:lnSpc>
                <a:spcPts val="1800"/>
              </a:lnSpc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600">
                <a:solidFill>
                  <a:srgbClr val="FF0000"/>
                </a:solidFill>
                <a:latin typeface="Tahoma" pitchFamily="34" charset="0"/>
                <a:ea typeface="굴림" charset="-127"/>
              </a:rPr>
              <a:t>W</a:t>
            </a:r>
            <a:r>
              <a:rPr lang="en-US" altLang="ko-KR" sz="1600">
                <a:solidFill>
                  <a:srgbClr val="0000FF"/>
                </a:solidFill>
                <a:latin typeface="Tahoma" pitchFamily="34" charset="0"/>
                <a:ea typeface="굴림" charset="-127"/>
              </a:rPr>
              <a:t>  = C D + B C D'</a:t>
            </a:r>
            <a:br>
              <a:rPr lang="en-US" altLang="ko-KR" sz="1600">
                <a:solidFill>
                  <a:srgbClr val="0000FF"/>
                </a:solidFill>
                <a:latin typeface="Tahoma" pitchFamily="34" charset="0"/>
                <a:ea typeface="굴림" charset="-127"/>
              </a:rPr>
            </a:br>
            <a:endParaRPr lang="en-US" altLang="ko-KR" sz="1600">
              <a:solidFill>
                <a:srgbClr val="0000FF"/>
              </a:solidFill>
              <a:latin typeface="Tahoma" pitchFamily="34" charset="0"/>
              <a:ea typeface="굴림" charset="-127"/>
            </a:endParaRPr>
          </a:p>
        </p:txBody>
      </p:sp>
      <p:sp>
        <p:nvSpPr>
          <p:cNvPr id="24588" name="Rectangle 12"/>
          <p:cNvSpPr>
            <a:spLocks noGrp="1" noChangeArrowheads="1"/>
          </p:cNvSpPr>
          <p:nvPr>
            <p:ph type="title"/>
          </p:nvPr>
        </p:nvSpPr>
        <p:spPr>
          <a:xfrm>
            <a:off x="412750" y="231775"/>
            <a:ext cx="8670925" cy="849313"/>
          </a:xfrm>
        </p:spPr>
        <p:txBody>
          <a:bodyPr/>
          <a:lstStyle/>
          <a:p>
            <a:r>
              <a:rPr lang="en-US" altLang="ko-KR">
                <a:ea typeface="굴림" charset="-127"/>
              </a:rPr>
              <a:t>PAL implementation vs.</a:t>
            </a:r>
            <a:br>
              <a:rPr lang="en-US" altLang="ko-KR">
                <a:ea typeface="굴림" charset="-127"/>
              </a:rPr>
            </a:br>
            <a:r>
              <a:rPr lang="en-US" altLang="ko-KR">
                <a:ea typeface="굴림" charset="-127"/>
              </a:rPr>
              <a:t>Discrete gate implementation</a:t>
            </a:r>
          </a:p>
        </p:txBody>
      </p:sp>
      <p:sp>
        <p:nvSpPr>
          <p:cNvPr id="24589" name="Rectangle 13"/>
          <p:cNvSpPr>
            <a:spLocks noGrp="1" noChangeArrowheads="1"/>
          </p:cNvSpPr>
          <p:nvPr>
            <p:ph type="body" idx="1"/>
          </p:nvPr>
        </p:nvSpPr>
        <p:spPr>
          <a:xfrm>
            <a:off x="463550" y="1620838"/>
            <a:ext cx="8451850" cy="4514850"/>
          </a:xfrm>
        </p:spPr>
        <p:txBody>
          <a:bodyPr/>
          <a:lstStyle/>
          <a:p>
            <a:r>
              <a:rPr lang="en-US" altLang="ko-KR" sz="1800">
                <a:ea typeface="굴림" charset="-127"/>
              </a:rPr>
              <a:t>Limit of 4 product terms per output</a:t>
            </a:r>
          </a:p>
          <a:p>
            <a:pPr marL="750888" lvl="1" indent="-288925"/>
            <a:r>
              <a:rPr lang="en-US" altLang="ko-KR" sz="1700">
                <a:ea typeface="굴림" charset="-127"/>
              </a:rPr>
              <a:t>decomposition of functions with larger number of terms</a:t>
            </a:r>
          </a:p>
          <a:p>
            <a:pPr marL="750888" lvl="1" indent="-288925"/>
            <a:r>
              <a:rPr lang="en-US" altLang="ko-KR" sz="1700">
                <a:ea typeface="굴림" charset="-127"/>
              </a:rPr>
              <a:t>do not share terms in PAL anyway</a:t>
            </a:r>
            <a:br>
              <a:rPr lang="en-US" altLang="ko-KR" sz="1700">
                <a:ea typeface="굴림" charset="-127"/>
              </a:rPr>
            </a:br>
            <a:r>
              <a:rPr lang="en-US" altLang="ko-KR" sz="1700">
                <a:ea typeface="굴림" charset="-127"/>
              </a:rPr>
              <a:t>(although there are some with some shared terms)</a:t>
            </a:r>
            <a:br>
              <a:rPr lang="en-US" altLang="ko-KR" sz="1700">
                <a:ea typeface="굴림" charset="-127"/>
              </a:rPr>
            </a:br>
            <a:r>
              <a:rPr lang="en-US" altLang="ko-KR" sz="1700">
                <a:ea typeface="굴림" charset="-127"/>
              </a:rPr>
              <a:t/>
            </a:r>
            <a:br>
              <a:rPr lang="en-US" altLang="ko-KR" sz="1700">
                <a:ea typeface="굴림" charset="-127"/>
              </a:rPr>
            </a:br>
            <a:r>
              <a:rPr lang="en-US" altLang="ko-KR" sz="1700">
                <a:ea typeface="굴림" charset="-127"/>
              </a:rPr>
              <a:t/>
            </a:r>
            <a:br>
              <a:rPr lang="en-US" altLang="ko-KR" sz="1700">
                <a:ea typeface="굴림" charset="-127"/>
              </a:rPr>
            </a:br>
            <a:r>
              <a:rPr lang="en-US" altLang="ko-KR" sz="1700">
                <a:ea typeface="굴림" charset="-127"/>
              </a:rPr>
              <a:t/>
            </a:r>
            <a:br>
              <a:rPr lang="en-US" altLang="ko-KR" sz="1700">
                <a:ea typeface="굴림" charset="-127"/>
              </a:rPr>
            </a:br>
            <a:r>
              <a:rPr lang="en-US" altLang="ko-KR" sz="1700">
                <a:ea typeface="굴림" charset="-127"/>
              </a:rPr>
              <a:t/>
            </a:r>
            <a:br>
              <a:rPr lang="en-US" altLang="ko-KR" sz="1700">
                <a:ea typeface="굴림" charset="-127"/>
              </a:rPr>
            </a:br>
            <a:endParaRPr lang="en-US" altLang="ko-KR" sz="1700">
              <a:ea typeface="굴림" charset="-127"/>
            </a:endParaRPr>
          </a:p>
          <a:p>
            <a:r>
              <a:rPr lang="en-US" altLang="ko-KR" sz="1800">
                <a:ea typeface="굴림" charset="-127"/>
              </a:rPr>
              <a:t>decompose into multi-level logic (hopefully with CAD support)</a:t>
            </a:r>
          </a:p>
          <a:p>
            <a:pPr marL="750888" lvl="1" indent="-288925"/>
            <a:r>
              <a:rPr lang="en-US" altLang="ko-KR" sz="1700">
                <a:ea typeface="굴림" charset="-127"/>
              </a:rPr>
              <a:t>find common sub-expressions among functions</a:t>
            </a:r>
          </a:p>
        </p:txBody>
      </p:sp>
      <p:sp>
        <p:nvSpPr>
          <p:cNvPr id="24590" name="Text Box 14"/>
          <p:cNvSpPr txBox="1">
            <a:spLocks noChangeArrowheads="1"/>
          </p:cNvSpPr>
          <p:nvPr/>
        </p:nvSpPr>
        <p:spPr bwMode="auto">
          <a:xfrm>
            <a:off x="4919663" y="3754438"/>
            <a:ext cx="36909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4" tIns="45711" rIns="91424" bIns="45711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3700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ko-KR" sz="1600">
                <a:solidFill>
                  <a:srgbClr val="FF0000"/>
                </a:solidFill>
                <a:latin typeface="Tahoma" pitchFamily="34" charset="0"/>
                <a:ea typeface="굴림" charset="-127"/>
              </a:rPr>
              <a:t>need another input and another output</a:t>
            </a:r>
          </a:p>
        </p:txBody>
      </p:sp>
      <p:sp>
        <p:nvSpPr>
          <p:cNvPr id="24592" name="Line 16"/>
          <p:cNvSpPr>
            <a:spLocks noChangeShapeType="1"/>
          </p:cNvSpPr>
          <p:nvPr/>
        </p:nvSpPr>
        <p:spPr bwMode="auto">
          <a:xfrm flipH="1" flipV="1">
            <a:off x="4572000" y="3862388"/>
            <a:ext cx="381000" cy="762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593" name="Line 17"/>
          <p:cNvSpPr>
            <a:spLocks noChangeShapeType="1"/>
          </p:cNvSpPr>
          <p:nvPr/>
        </p:nvSpPr>
        <p:spPr bwMode="auto">
          <a:xfrm flipH="1">
            <a:off x="3429000" y="3938588"/>
            <a:ext cx="1524000" cy="1524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V - Combinational Logic Case Studies</a:t>
            </a:r>
            <a:endParaRPr lang="en-US" altLang="en-US"/>
          </a:p>
        </p:txBody>
      </p:sp>
      <p:sp>
        <p:nvSpPr>
          <p:cNvPr id="11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817C8-59FA-45AB-9BE0-4F36F13D01B1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32777" name="Rectangle 9"/>
          <p:cNvSpPr>
            <a:spLocks noChangeArrowheads="1"/>
          </p:cNvSpPr>
          <p:nvPr/>
        </p:nvSpPr>
        <p:spPr bwMode="auto">
          <a:xfrm>
            <a:off x="838200" y="3543300"/>
            <a:ext cx="4602163" cy="2684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47" tIns="26983" rIns="19047" bIns="26983"/>
          <a:lstStyle/>
          <a:p>
            <a:pPr eaLnBrk="0" hangingPunct="0">
              <a:lnSpc>
                <a:spcPts val="2200"/>
              </a:lnSpc>
              <a:spcAft>
                <a:spcPts val="2000"/>
              </a:spcAft>
              <a:tabLst>
                <a:tab pos="457200" algn="l"/>
                <a:tab pos="914400" algn="l"/>
                <a:tab pos="1370013" algn="l"/>
                <a:tab pos="27432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C0	C1	C2	Function	Comments</a:t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0	0	0	1	always 1</a:t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0	0	1	A + B	logical OR</a:t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0	1	0	(A • B)'	logical NAND</a:t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0	1	1	A xor B	logical xor</a:t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1	0	0	A xnor B	logical xnor</a:t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1	0	1	A • B	logical AND</a:t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1	1	0	(A + B)'	logical NOR</a:t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1	1	1	0	always 0</a:t>
            </a:r>
          </a:p>
        </p:txBody>
      </p:sp>
      <p:sp>
        <p:nvSpPr>
          <p:cNvPr id="32778" name="Line 10"/>
          <p:cNvSpPr>
            <a:spLocks noChangeShapeType="1"/>
          </p:cNvSpPr>
          <p:nvPr/>
        </p:nvSpPr>
        <p:spPr bwMode="auto">
          <a:xfrm>
            <a:off x="800100" y="3848100"/>
            <a:ext cx="45847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2779" name="Line 11"/>
          <p:cNvSpPr>
            <a:spLocks noChangeShapeType="1"/>
          </p:cNvSpPr>
          <p:nvPr/>
        </p:nvSpPr>
        <p:spPr bwMode="auto">
          <a:xfrm>
            <a:off x="2117725" y="3594100"/>
            <a:ext cx="0" cy="25527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2780" name="Line 12"/>
          <p:cNvSpPr>
            <a:spLocks noChangeShapeType="1"/>
          </p:cNvSpPr>
          <p:nvPr/>
        </p:nvSpPr>
        <p:spPr bwMode="auto">
          <a:xfrm>
            <a:off x="3479800" y="3581400"/>
            <a:ext cx="0" cy="25908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2782" name="Rectangle 14"/>
          <p:cNvSpPr>
            <a:spLocks noChangeArrowheads="1"/>
          </p:cNvSpPr>
          <p:nvPr/>
        </p:nvSpPr>
        <p:spPr bwMode="auto">
          <a:xfrm>
            <a:off x="6322546" y="2661592"/>
            <a:ext cx="30607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47" tIns="26983" rIns="19047" bIns="26983"/>
          <a:lstStyle/>
          <a:p>
            <a:pPr eaLnBrk="0" hangingPunct="0">
              <a:lnSpc>
                <a:spcPts val="2200"/>
              </a:lnSpc>
              <a:spcAft>
                <a:spcPts val="2000"/>
              </a:spcAft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600" dirty="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3 control inputs: C0, C1, C2</a:t>
            </a:r>
            <a:br>
              <a:rPr lang="en-US" altLang="ko-KR" sz="1600" dirty="0">
                <a:solidFill>
                  <a:srgbClr val="000000"/>
                </a:solidFill>
                <a:latin typeface="Tahoma" pitchFamily="34" charset="0"/>
                <a:ea typeface="굴림" charset="-127"/>
              </a:rPr>
            </a:br>
            <a:r>
              <a:rPr lang="en-US" altLang="ko-KR" sz="1600" dirty="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2 data inputs: A, B</a:t>
            </a:r>
            <a:br>
              <a:rPr lang="en-US" altLang="ko-KR" sz="1600" dirty="0">
                <a:solidFill>
                  <a:srgbClr val="000000"/>
                </a:solidFill>
                <a:latin typeface="Tahoma" pitchFamily="34" charset="0"/>
                <a:ea typeface="굴림" charset="-127"/>
              </a:rPr>
            </a:br>
            <a:r>
              <a:rPr lang="en-US" altLang="ko-KR" sz="1600" dirty="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1 output: F</a:t>
            </a:r>
          </a:p>
        </p:txBody>
      </p:sp>
      <p:sp>
        <p:nvSpPr>
          <p:cNvPr id="32785" name="Rectangle 1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Logical function unit</a:t>
            </a:r>
          </a:p>
        </p:txBody>
      </p:sp>
      <p:sp>
        <p:nvSpPr>
          <p:cNvPr id="32786" name="Rectangle 18"/>
          <p:cNvSpPr>
            <a:spLocks noGrp="1" noChangeArrowheads="1"/>
          </p:cNvSpPr>
          <p:nvPr>
            <p:ph type="body" idx="1"/>
          </p:nvPr>
        </p:nvSpPr>
        <p:spPr>
          <a:xfrm>
            <a:off x="431800" y="1114401"/>
            <a:ext cx="8343900" cy="4589462"/>
          </a:xfrm>
        </p:spPr>
        <p:txBody>
          <a:bodyPr/>
          <a:lstStyle/>
          <a:p>
            <a:r>
              <a:rPr lang="en-US" altLang="ko-KR" dirty="0">
                <a:ea typeface="굴림" charset="-127"/>
              </a:rPr>
              <a:t>Multi-purpose function block</a:t>
            </a:r>
          </a:p>
          <a:p>
            <a:pPr lvl="1"/>
            <a:r>
              <a:rPr lang="en-US" altLang="ko-KR" dirty="0">
                <a:ea typeface="굴림" charset="-127"/>
              </a:rPr>
              <a:t>3 control inputs to specify operation to perform on operands</a:t>
            </a:r>
          </a:p>
          <a:p>
            <a:pPr lvl="1"/>
            <a:r>
              <a:rPr lang="en-US" altLang="ko-KR" dirty="0">
                <a:ea typeface="굴림" charset="-127"/>
              </a:rPr>
              <a:t>2 data inputs for operands</a:t>
            </a:r>
          </a:p>
          <a:p>
            <a:pPr lvl="1"/>
            <a:r>
              <a:rPr lang="en-US" altLang="ko-KR" dirty="0">
                <a:ea typeface="굴림" charset="-127"/>
              </a:rPr>
              <a:t>1 output of the same bit-width as operands</a:t>
            </a:r>
          </a:p>
        </p:txBody>
      </p:sp>
      <p:sp>
        <p:nvSpPr>
          <p:cNvPr id="2" name="직사각형 1"/>
          <p:cNvSpPr/>
          <p:nvPr/>
        </p:nvSpPr>
        <p:spPr bwMode="auto">
          <a:xfrm>
            <a:off x="5687324" y="4463059"/>
            <a:ext cx="2602523" cy="1026942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아래쪽 화살표 2"/>
          <p:cNvSpPr/>
          <p:nvPr/>
        </p:nvSpPr>
        <p:spPr bwMode="auto">
          <a:xfrm>
            <a:off x="6070668" y="3986516"/>
            <a:ext cx="407963" cy="476543"/>
          </a:xfrm>
          <a:prstGeom prst="down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아래쪽 화살표 12"/>
          <p:cNvSpPr/>
          <p:nvPr/>
        </p:nvSpPr>
        <p:spPr bwMode="auto">
          <a:xfrm>
            <a:off x="7475092" y="3986516"/>
            <a:ext cx="407963" cy="476543"/>
          </a:xfrm>
          <a:prstGeom prst="down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아래쪽 화살표 13"/>
          <p:cNvSpPr/>
          <p:nvPr/>
        </p:nvSpPr>
        <p:spPr bwMode="auto">
          <a:xfrm>
            <a:off x="6784603" y="5490001"/>
            <a:ext cx="407963" cy="476543"/>
          </a:xfrm>
          <a:prstGeom prst="down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05833" y="364889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503228" y="361662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819308" y="600869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</a:t>
            </a:r>
            <a:endParaRPr lang="ko-KR" altLang="en-US" dirty="0"/>
          </a:p>
        </p:txBody>
      </p:sp>
      <p:cxnSp>
        <p:nvCxnSpPr>
          <p:cNvPr id="6" name="직선 화살표 연결선 5"/>
          <p:cNvCxnSpPr/>
          <p:nvPr/>
        </p:nvCxnSpPr>
        <p:spPr bwMode="auto">
          <a:xfrm flipH="1">
            <a:off x="8275779" y="4656436"/>
            <a:ext cx="432118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직선 화살표 연결선 20"/>
          <p:cNvCxnSpPr/>
          <p:nvPr/>
        </p:nvCxnSpPr>
        <p:spPr bwMode="auto">
          <a:xfrm flipH="1">
            <a:off x="8282460" y="5001098"/>
            <a:ext cx="432118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직선 화살표 연결선 21"/>
          <p:cNvCxnSpPr/>
          <p:nvPr/>
        </p:nvCxnSpPr>
        <p:spPr bwMode="auto">
          <a:xfrm flipH="1">
            <a:off x="8289847" y="5312931"/>
            <a:ext cx="432118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TextBox 22"/>
          <p:cNvSpPr txBox="1"/>
          <p:nvPr/>
        </p:nvSpPr>
        <p:spPr>
          <a:xfrm>
            <a:off x="8727099" y="4471770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C0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8752887" y="4807054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C1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8750539" y="5142338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C2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382344" y="4773006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1 bit (A)LU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13" grpId="0" animBg="1"/>
      <p:bldP spid="14" grpId="0" animBg="1"/>
      <p:bldP spid="4" grpId="0"/>
      <p:bldP spid="16" grpId="0"/>
      <p:bldP spid="17" grpId="0"/>
      <p:bldP spid="23" grpId="0"/>
      <p:bldP spid="24" grpId="0"/>
      <p:bldP spid="25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V - Combinational Logic Case Studies</a:t>
            </a:r>
            <a:endParaRPr lang="en-US" altLang="en-US"/>
          </a:p>
        </p:txBody>
      </p:sp>
      <p:sp>
        <p:nvSpPr>
          <p:cNvPr id="128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A5A15-6D52-46E3-84A8-A6E32EEE3BD7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34826" name="Rectangle 10"/>
          <p:cNvSpPr>
            <a:spLocks noChangeArrowheads="1"/>
          </p:cNvSpPr>
          <p:nvPr/>
        </p:nvSpPr>
        <p:spPr bwMode="auto">
          <a:xfrm>
            <a:off x="3886200" y="1863725"/>
            <a:ext cx="4686300" cy="124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47" tIns="26983" rIns="19047" bIns="26983"/>
          <a:lstStyle/>
          <a:p>
            <a:pPr algn="ctr" eaLnBrk="0" hangingPunct="0">
              <a:lnSpc>
                <a:spcPts val="2200"/>
              </a:lnSpc>
              <a:spcAft>
                <a:spcPts val="2000"/>
              </a:spcAft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choose implementation technology</a:t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5-variable K-map to discrete gates</a:t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multiplexor implementation</a:t>
            </a:r>
          </a:p>
        </p:txBody>
      </p:sp>
      <p:sp>
        <p:nvSpPr>
          <p:cNvPr id="34831" name="Rectangle 15"/>
          <p:cNvSpPr>
            <a:spLocks noChangeArrowheads="1"/>
          </p:cNvSpPr>
          <p:nvPr/>
        </p:nvSpPr>
        <p:spPr bwMode="auto">
          <a:xfrm>
            <a:off x="5575300" y="3260725"/>
            <a:ext cx="406400" cy="207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47" tIns="26983" rIns="19047" bIns="26983"/>
          <a:lstStyle/>
          <a:p>
            <a:pPr eaLnBrk="0" hangingPunct="0">
              <a:lnSpc>
                <a:spcPts val="2000"/>
              </a:lnSpc>
              <a:spcAft>
                <a:spcPts val="2000"/>
              </a:spcAft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1</a:t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 </a:t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 </a:t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 </a:t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 </a:t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 </a:t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 </a:t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0</a:t>
            </a:r>
          </a:p>
        </p:txBody>
      </p:sp>
      <p:grpSp>
        <p:nvGrpSpPr>
          <p:cNvPr id="34965" name="Group 149"/>
          <p:cNvGrpSpPr>
            <a:grpSpLocks/>
          </p:cNvGrpSpPr>
          <p:nvPr/>
        </p:nvGrpSpPr>
        <p:grpSpPr bwMode="auto">
          <a:xfrm>
            <a:off x="4044950" y="4714875"/>
            <a:ext cx="1803400" cy="469900"/>
            <a:chOff x="2548" y="2970"/>
            <a:chExt cx="1136" cy="296"/>
          </a:xfrm>
        </p:grpSpPr>
        <p:sp>
          <p:nvSpPr>
            <p:cNvPr id="34852" name="Rectangle 36"/>
            <p:cNvSpPr>
              <a:spLocks noChangeArrowheads="1"/>
            </p:cNvSpPr>
            <p:nvPr/>
          </p:nvSpPr>
          <p:spPr bwMode="auto">
            <a:xfrm>
              <a:off x="2548" y="2970"/>
              <a:ext cx="116" cy="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700"/>
                </a:lnSpc>
                <a:spcAft>
                  <a:spcPts val="2000"/>
                </a:spcAft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A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B</a:t>
              </a:r>
            </a:p>
          </p:txBody>
        </p:sp>
        <p:grpSp>
          <p:nvGrpSpPr>
            <p:cNvPr id="34960" name="Group 144"/>
            <p:cNvGrpSpPr>
              <a:grpSpLocks/>
            </p:cNvGrpSpPr>
            <p:nvPr/>
          </p:nvGrpSpPr>
          <p:grpSpPr bwMode="auto">
            <a:xfrm>
              <a:off x="2732" y="3035"/>
              <a:ext cx="952" cy="175"/>
              <a:chOff x="2732" y="3035"/>
              <a:chExt cx="952" cy="175"/>
            </a:xfrm>
          </p:grpSpPr>
          <p:grpSp>
            <p:nvGrpSpPr>
              <p:cNvPr id="34955" name="Group 139"/>
              <p:cNvGrpSpPr>
                <a:grpSpLocks/>
              </p:cNvGrpSpPr>
              <p:nvPr/>
            </p:nvGrpSpPr>
            <p:grpSpPr bwMode="auto">
              <a:xfrm>
                <a:off x="2804" y="3035"/>
                <a:ext cx="312" cy="175"/>
                <a:chOff x="2804" y="2395"/>
                <a:chExt cx="312" cy="175"/>
              </a:xfrm>
            </p:grpSpPr>
            <p:sp>
              <p:nvSpPr>
                <p:cNvPr id="34861" name="Arc 45"/>
                <p:cNvSpPr>
                  <a:spLocks/>
                </p:cNvSpPr>
                <p:nvPr/>
              </p:nvSpPr>
              <p:spPr bwMode="auto">
                <a:xfrm>
                  <a:off x="2812" y="2478"/>
                  <a:ext cx="268" cy="88"/>
                </a:xfrm>
                <a:custGeom>
                  <a:avLst/>
                  <a:gdLst>
                    <a:gd name="G0" fmla="+- 0 0 0"/>
                    <a:gd name="G1" fmla="+- 0 0 0"/>
                    <a:gd name="G2" fmla="+- 21600 0 0"/>
                    <a:gd name="T0" fmla="*/ 21600 w 21600"/>
                    <a:gd name="T1" fmla="*/ 0 h 21600"/>
                    <a:gd name="T2" fmla="*/ 0 w 21600"/>
                    <a:gd name="T3" fmla="*/ 21600 h 21600"/>
                    <a:gd name="T4" fmla="*/ 0 w 21600"/>
                    <a:gd name="T5" fmla="*/ 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21600" y="0"/>
                      </a:moveTo>
                      <a:cubicBezTo>
                        <a:pt x="21600" y="11929"/>
                        <a:pt x="11929" y="21599"/>
                        <a:pt x="0" y="21600"/>
                      </a:cubicBezTo>
                    </a:path>
                    <a:path w="21600" h="21600" stroke="0" extrusionOk="0">
                      <a:moveTo>
                        <a:pt x="21600" y="0"/>
                      </a:moveTo>
                      <a:cubicBezTo>
                        <a:pt x="21600" y="11929"/>
                        <a:pt x="11929" y="21599"/>
                        <a:pt x="0" y="2160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4862" name="Arc 46"/>
                <p:cNvSpPr>
                  <a:spLocks/>
                </p:cNvSpPr>
                <p:nvPr/>
              </p:nvSpPr>
              <p:spPr bwMode="auto">
                <a:xfrm>
                  <a:off x="2812" y="2478"/>
                  <a:ext cx="272" cy="92"/>
                </a:xfrm>
                <a:custGeom>
                  <a:avLst/>
                  <a:gdLst>
                    <a:gd name="G0" fmla="+- 0 0 0"/>
                    <a:gd name="G1" fmla="+- 0 0 0"/>
                    <a:gd name="G2" fmla="+- 21600 0 0"/>
                    <a:gd name="T0" fmla="*/ 21600 w 21600"/>
                    <a:gd name="T1" fmla="*/ 0 h 21600"/>
                    <a:gd name="T2" fmla="*/ 0 w 21600"/>
                    <a:gd name="T3" fmla="*/ 21600 h 21600"/>
                    <a:gd name="T4" fmla="*/ 0 w 21600"/>
                    <a:gd name="T5" fmla="*/ 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21600" y="0"/>
                      </a:moveTo>
                      <a:cubicBezTo>
                        <a:pt x="21600" y="11929"/>
                        <a:pt x="11929" y="21599"/>
                        <a:pt x="0" y="21600"/>
                      </a:cubicBezTo>
                    </a:path>
                    <a:path w="21600" h="21600" stroke="0" extrusionOk="0">
                      <a:moveTo>
                        <a:pt x="21600" y="0"/>
                      </a:moveTo>
                      <a:cubicBezTo>
                        <a:pt x="21600" y="11929"/>
                        <a:pt x="11929" y="21599"/>
                        <a:pt x="0" y="2160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4863" name="Arc 47"/>
                <p:cNvSpPr>
                  <a:spLocks/>
                </p:cNvSpPr>
                <p:nvPr/>
              </p:nvSpPr>
              <p:spPr bwMode="auto">
                <a:xfrm>
                  <a:off x="2812" y="2399"/>
                  <a:ext cx="268" cy="88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4864" name="Arc 48"/>
                <p:cNvSpPr>
                  <a:spLocks/>
                </p:cNvSpPr>
                <p:nvPr/>
              </p:nvSpPr>
              <p:spPr bwMode="auto">
                <a:xfrm>
                  <a:off x="2812" y="2395"/>
                  <a:ext cx="272" cy="92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4865" name="Arc 49"/>
                <p:cNvSpPr>
                  <a:spLocks/>
                </p:cNvSpPr>
                <p:nvPr/>
              </p:nvSpPr>
              <p:spPr bwMode="auto">
                <a:xfrm>
                  <a:off x="2808" y="2399"/>
                  <a:ext cx="24" cy="80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4866" name="Arc 50"/>
                <p:cNvSpPr>
                  <a:spLocks/>
                </p:cNvSpPr>
                <p:nvPr/>
              </p:nvSpPr>
              <p:spPr bwMode="auto">
                <a:xfrm>
                  <a:off x="2808" y="2395"/>
                  <a:ext cx="28" cy="84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4867" name="Arc 51"/>
                <p:cNvSpPr>
                  <a:spLocks/>
                </p:cNvSpPr>
                <p:nvPr/>
              </p:nvSpPr>
              <p:spPr bwMode="auto">
                <a:xfrm>
                  <a:off x="2816" y="2478"/>
                  <a:ext cx="16" cy="80"/>
                </a:xfrm>
                <a:custGeom>
                  <a:avLst/>
                  <a:gdLst>
                    <a:gd name="G0" fmla="+- 0 0 0"/>
                    <a:gd name="G1" fmla="+- 0 0 0"/>
                    <a:gd name="G2" fmla="+- 21600 0 0"/>
                    <a:gd name="T0" fmla="*/ 21600 w 21600"/>
                    <a:gd name="T1" fmla="*/ 0 h 21600"/>
                    <a:gd name="T2" fmla="*/ 0 w 21600"/>
                    <a:gd name="T3" fmla="*/ 21600 h 21600"/>
                    <a:gd name="T4" fmla="*/ 0 w 21600"/>
                    <a:gd name="T5" fmla="*/ 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21600" y="0"/>
                      </a:moveTo>
                      <a:cubicBezTo>
                        <a:pt x="21600" y="11929"/>
                        <a:pt x="11929" y="21599"/>
                        <a:pt x="0" y="21600"/>
                      </a:cubicBezTo>
                    </a:path>
                    <a:path w="21600" h="21600" stroke="0" extrusionOk="0">
                      <a:moveTo>
                        <a:pt x="21600" y="0"/>
                      </a:moveTo>
                      <a:cubicBezTo>
                        <a:pt x="21600" y="11929"/>
                        <a:pt x="11929" y="21599"/>
                        <a:pt x="0" y="2160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4868" name="Arc 52"/>
                <p:cNvSpPr>
                  <a:spLocks/>
                </p:cNvSpPr>
                <p:nvPr/>
              </p:nvSpPr>
              <p:spPr bwMode="auto">
                <a:xfrm>
                  <a:off x="2816" y="2478"/>
                  <a:ext cx="20" cy="84"/>
                </a:xfrm>
                <a:custGeom>
                  <a:avLst/>
                  <a:gdLst>
                    <a:gd name="G0" fmla="+- 0 0 0"/>
                    <a:gd name="G1" fmla="+- 0 0 0"/>
                    <a:gd name="G2" fmla="+- 21600 0 0"/>
                    <a:gd name="T0" fmla="*/ 21600 w 21600"/>
                    <a:gd name="T1" fmla="*/ 0 h 21600"/>
                    <a:gd name="T2" fmla="*/ 0 w 21600"/>
                    <a:gd name="T3" fmla="*/ 21600 h 21600"/>
                    <a:gd name="T4" fmla="*/ 0 w 21600"/>
                    <a:gd name="T5" fmla="*/ 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21600" y="0"/>
                      </a:moveTo>
                      <a:cubicBezTo>
                        <a:pt x="21600" y="11929"/>
                        <a:pt x="11929" y="21599"/>
                        <a:pt x="0" y="21600"/>
                      </a:cubicBezTo>
                    </a:path>
                    <a:path w="21600" h="21600" stroke="0" extrusionOk="0">
                      <a:moveTo>
                        <a:pt x="21600" y="0"/>
                      </a:moveTo>
                      <a:cubicBezTo>
                        <a:pt x="21600" y="11929"/>
                        <a:pt x="11929" y="21599"/>
                        <a:pt x="0" y="2160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4869" name="Line 53"/>
                <p:cNvSpPr>
                  <a:spLocks noChangeShapeType="1"/>
                </p:cNvSpPr>
                <p:nvPr/>
              </p:nvSpPr>
              <p:spPr bwMode="auto">
                <a:xfrm>
                  <a:off x="2804" y="2438"/>
                  <a:ext cx="24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4870" name="Line 54"/>
                <p:cNvSpPr>
                  <a:spLocks noChangeShapeType="1"/>
                </p:cNvSpPr>
                <p:nvPr/>
              </p:nvSpPr>
              <p:spPr bwMode="auto">
                <a:xfrm>
                  <a:off x="2804" y="2518"/>
                  <a:ext cx="24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4871" name="Oval 55"/>
                <p:cNvSpPr>
                  <a:spLocks noChangeArrowheads="1"/>
                </p:cNvSpPr>
                <p:nvPr/>
              </p:nvSpPr>
              <p:spPr bwMode="auto">
                <a:xfrm>
                  <a:off x="3088" y="2470"/>
                  <a:ext cx="24" cy="24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4872" name="Oval 56"/>
                <p:cNvSpPr>
                  <a:spLocks noChangeArrowheads="1"/>
                </p:cNvSpPr>
                <p:nvPr/>
              </p:nvSpPr>
              <p:spPr bwMode="auto">
                <a:xfrm>
                  <a:off x="3084" y="2466"/>
                  <a:ext cx="32" cy="32"/>
                </a:xfrm>
                <a:prstGeom prst="ellips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  <p:sp>
            <p:nvSpPr>
              <p:cNvPr id="34896" name="Line 80"/>
              <p:cNvSpPr>
                <a:spLocks noChangeShapeType="1"/>
              </p:cNvSpPr>
              <p:nvPr/>
            </p:nvSpPr>
            <p:spPr bwMode="auto">
              <a:xfrm>
                <a:off x="2732" y="3078"/>
                <a:ext cx="7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4897" name="Line 81"/>
              <p:cNvSpPr>
                <a:spLocks noChangeShapeType="1"/>
              </p:cNvSpPr>
              <p:nvPr/>
            </p:nvSpPr>
            <p:spPr bwMode="auto">
              <a:xfrm>
                <a:off x="2732" y="3158"/>
                <a:ext cx="7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4899" name="Line 83"/>
              <p:cNvSpPr>
                <a:spLocks noChangeShapeType="1"/>
              </p:cNvSpPr>
              <p:nvPr/>
            </p:nvSpPr>
            <p:spPr bwMode="auto">
              <a:xfrm>
                <a:off x="3124" y="3118"/>
                <a:ext cx="8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4902" name="Line 86"/>
              <p:cNvSpPr>
                <a:spLocks noChangeShapeType="1"/>
              </p:cNvSpPr>
              <p:nvPr/>
            </p:nvSpPr>
            <p:spPr bwMode="auto">
              <a:xfrm>
                <a:off x="3160" y="3118"/>
                <a:ext cx="12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4904" name="Line 88"/>
              <p:cNvSpPr>
                <a:spLocks noChangeShapeType="1"/>
              </p:cNvSpPr>
              <p:nvPr/>
            </p:nvSpPr>
            <p:spPr bwMode="auto">
              <a:xfrm>
                <a:off x="3292" y="3118"/>
                <a:ext cx="39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</p:grpSp>
      <p:grpSp>
        <p:nvGrpSpPr>
          <p:cNvPr id="34970" name="Group 154"/>
          <p:cNvGrpSpPr>
            <a:grpSpLocks/>
          </p:cNvGrpSpPr>
          <p:nvPr/>
        </p:nvGrpSpPr>
        <p:grpSpPr bwMode="auto">
          <a:xfrm>
            <a:off x="5200650" y="3559175"/>
            <a:ext cx="647700" cy="1409700"/>
            <a:chOff x="3276" y="2242"/>
            <a:chExt cx="408" cy="888"/>
          </a:xfrm>
        </p:grpSpPr>
        <p:grpSp>
          <p:nvGrpSpPr>
            <p:cNvPr id="34954" name="Group 138"/>
            <p:cNvGrpSpPr>
              <a:grpSpLocks/>
            </p:cNvGrpSpPr>
            <p:nvPr/>
          </p:nvGrpSpPr>
          <p:grpSpPr bwMode="auto">
            <a:xfrm>
              <a:off x="3368" y="2242"/>
              <a:ext cx="156" cy="160"/>
              <a:chOff x="3288" y="2242"/>
              <a:chExt cx="156" cy="160"/>
            </a:xfrm>
          </p:grpSpPr>
          <p:sp>
            <p:nvSpPr>
              <p:cNvPr id="34873" name="Line 57"/>
              <p:cNvSpPr>
                <a:spLocks noChangeShapeType="1"/>
              </p:cNvSpPr>
              <p:nvPr/>
            </p:nvSpPr>
            <p:spPr bwMode="auto">
              <a:xfrm>
                <a:off x="3292" y="2242"/>
                <a:ext cx="112" cy="7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4874" name="Line 58"/>
              <p:cNvSpPr>
                <a:spLocks noChangeShapeType="1"/>
              </p:cNvSpPr>
              <p:nvPr/>
            </p:nvSpPr>
            <p:spPr bwMode="auto">
              <a:xfrm flipV="1">
                <a:off x="3292" y="2314"/>
                <a:ext cx="112" cy="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4875" name="Line 59"/>
              <p:cNvSpPr>
                <a:spLocks noChangeShapeType="1"/>
              </p:cNvSpPr>
              <p:nvPr/>
            </p:nvSpPr>
            <p:spPr bwMode="auto">
              <a:xfrm>
                <a:off x="3288" y="2242"/>
                <a:ext cx="0" cy="15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4876" name="Oval 60"/>
              <p:cNvSpPr>
                <a:spLocks noChangeArrowheads="1"/>
              </p:cNvSpPr>
              <p:nvPr/>
            </p:nvSpPr>
            <p:spPr bwMode="auto">
              <a:xfrm>
                <a:off x="3412" y="2306"/>
                <a:ext cx="32" cy="32"/>
              </a:xfrm>
              <a:prstGeom prst="ellips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34898" name="Line 82"/>
            <p:cNvSpPr>
              <a:spLocks noChangeShapeType="1"/>
            </p:cNvSpPr>
            <p:nvPr/>
          </p:nvSpPr>
          <p:spPr bwMode="auto">
            <a:xfrm>
              <a:off x="3292" y="2318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4900" name="Rectangle 84"/>
            <p:cNvSpPr>
              <a:spLocks noChangeArrowheads="1"/>
            </p:cNvSpPr>
            <p:nvPr/>
          </p:nvSpPr>
          <p:spPr bwMode="auto">
            <a:xfrm>
              <a:off x="3276" y="3106"/>
              <a:ext cx="24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4903" name="Line 87"/>
            <p:cNvSpPr>
              <a:spLocks noChangeShapeType="1"/>
            </p:cNvSpPr>
            <p:nvPr/>
          </p:nvSpPr>
          <p:spPr bwMode="auto">
            <a:xfrm>
              <a:off x="3288" y="2314"/>
              <a:ext cx="0" cy="8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4906" name="Line 90"/>
            <p:cNvSpPr>
              <a:spLocks noChangeShapeType="1"/>
            </p:cNvSpPr>
            <p:nvPr/>
          </p:nvSpPr>
          <p:spPr bwMode="auto">
            <a:xfrm>
              <a:off x="3532" y="2318"/>
              <a:ext cx="15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34966" name="Group 150"/>
          <p:cNvGrpSpPr>
            <a:grpSpLocks/>
          </p:cNvGrpSpPr>
          <p:nvPr/>
        </p:nvGrpSpPr>
        <p:grpSpPr bwMode="auto">
          <a:xfrm>
            <a:off x="4038600" y="4105275"/>
            <a:ext cx="2038350" cy="476250"/>
            <a:chOff x="2544" y="2586"/>
            <a:chExt cx="1284" cy="300"/>
          </a:xfrm>
        </p:grpSpPr>
        <p:sp>
          <p:nvSpPr>
            <p:cNvPr id="34851" name="Rectangle 35"/>
            <p:cNvSpPr>
              <a:spLocks noChangeArrowheads="1"/>
            </p:cNvSpPr>
            <p:nvPr/>
          </p:nvSpPr>
          <p:spPr bwMode="auto">
            <a:xfrm>
              <a:off x="2544" y="2586"/>
              <a:ext cx="128" cy="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700"/>
                </a:lnSpc>
                <a:spcAft>
                  <a:spcPts val="2000"/>
                </a:spcAft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A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B</a:t>
              </a:r>
            </a:p>
          </p:txBody>
        </p:sp>
        <p:grpSp>
          <p:nvGrpSpPr>
            <p:cNvPr id="34964" name="Group 148"/>
            <p:cNvGrpSpPr>
              <a:grpSpLocks/>
            </p:cNvGrpSpPr>
            <p:nvPr/>
          </p:nvGrpSpPr>
          <p:grpSpPr bwMode="auto">
            <a:xfrm>
              <a:off x="2724" y="2635"/>
              <a:ext cx="1104" cy="247"/>
              <a:chOff x="2724" y="2635"/>
              <a:chExt cx="1104" cy="247"/>
            </a:xfrm>
          </p:grpSpPr>
          <p:sp>
            <p:nvSpPr>
              <p:cNvPr id="34842" name="Line 26"/>
              <p:cNvSpPr>
                <a:spLocks noChangeShapeType="1"/>
              </p:cNvSpPr>
              <p:nvPr/>
            </p:nvSpPr>
            <p:spPr bwMode="auto">
              <a:xfrm flipH="1">
                <a:off x="3644" y="2638"/>
                <a:ext cx="18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4845" name="Line 29"/>
              <p:cNvSpPr>
                <a:spLocks noChangeShapeType="1"/>
              </p:cNvSpPr>
              <p:nvPr/>
            </p:nvSpPr>
            <p:spPr bwMode="auto">
              <a:xfrm flipH="1">
                <a:off x="3644" y="2798"/>
                <a:ext cx="17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grpSp>
            <p:nvGrpSpPr>
              <p:cNvPr id="34957" name="Group 141"/>
              <p:cNvGrpSpPr>
                <a:grpSpLocks/>
              </p:cNvGrpSpPr>
              <p:nvPr/>
            </p:nvGrpSpPr>
            <p:grpSpPr bwMode="auto">
              <a:xfrm>
                <a:off x="2776" y="2635"/>
                <a:ext cx="348" cy="175"/>
                <a:chOff x="2776" y="2715"/>
                <a:chExt cx="348" cy="175"/>
              </a:xfrm>
            </p:grpSpPr>
            <p:sp>
              <p:nvSpPr>
                <p:cNvPr id="34853" name="Arc 37"/>
                <p:cNvSpPr>
                  <a:spLocks/>
                </p:cNvSpPr>
                <p:nvPr/>
              </p:nvSpPr>
              <p:spPr bwMode="auto">
                <a:xfrm>
                  <a:off x="2776" y="2715"/>
                  <a:ext cx="52" cy="92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4854" name="Arc 38"/>
                <p:cNvSpPr>
                  <a:spLocks/>
                </p:cNvSpPr>
                <p:nvPr/>
              </p:nvSpPr>
              <p:spPr bwMode="auto">
                <a:xfrm>
                  <a:off x="2776" y="2798"/>
                  <a:ext cx="52" cy="92"/>
                </a:xfrm>
                <a:custGeom>
                  <a:avLst/>
                  <a:gdLst>
                    <a:gd name="G0" fmla="+- 0 0 0"/>
                    <a:gd name="G1" fmla="+- 0 0 0"/>
                    <a:gd name="G2" fmla="+- 21600 0 0"/>
                    <a:gd name="T0" fmla="*/ 21600 w 21600"/>
                    <a:gd name="T1" fmla="*/ 0 h 21600"/>
                    <a:gd name="T2" fmla="*/ 0 w 21600"/>
                    <a:gd name="T3" fmla="*/ 21600 h 21600"/>
                    <a:gd name="T4" fmla="*/ 0 w 21600"/>
                    <a:gd name="T5" fmla="*/ 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21600" y="0"/>
                      </a:moveTo>
                      <a:cubicBezTo>
                        <a:pt x="21600" y="11929"/>
                        <a:pt x="11929" y="21599"/>
                        <a:pt x="0" y="21600"/>
                      </a:cubicBezTo>
                    </a:path>
                    <a:path w="21600" h="21600" stroke="0" extrusionOk="0">
                      <a:moveTo>
                        <a:pt x="21600" y="0"/>
                      </a:moveTo>
                      <a:cubicBezTo>
                        <a:pt x="21600" y="11929"/>
                        <a:pt x="11929" y="21599"/>
                        <a:pt x="0" y="2160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4855" name="Line 39"/>
                <p:cNvSpPr>
                  <a:spLocks noChangeShapeType="1"/>
                </p:cNvSpPr>
                <p:nvPr/>
              </p:nvSpPr>
              <p:spPr bwMode="auto">
                <a:xfrm>
                  <a:off x="2796" y="2758"/>
                  <a:ext cx="16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4856" name="Line 40"/>
                <p:cNvSpPr>
                  <a:spLocks noChangeShapeType="1"/>
                </p:cNvSpPr>
                <p:nvPr/>
              </p:nvSpPr>
              <p:spPr bwMode="auto">
                <a:xfrm>
                  <a:off x="2796" y="2838"/>
                  <a:ext cx="16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4857" name="Arc 41"/>
                <p:cNvSpPr>
                  <a:spLocks/>
                </p:cNvSpPr>
                <p:nvPr/>
              </p:nvSpPr>
              <p:spPr bwMode="auto">
                <a:xfrm>
                  <a:off x="2824" y="2715"/>
                  <a:ext cx="44" cy="84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4858" name="Arc 42"/>
                <p:cNvSpPr>
                  <a:spLocks/>
                </p:cNvSpPr>
                <p:nvPr/>
              </p:nvSpPr>
              <p:spPr bwMode="auto">
                <a:xfrm>
                  <a:off x="2828" y="2715"/>
                  <a:ext cx="296" cy="92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4859" name="Arc 43"/>
                <p:cNvSpPr>
                  <a:spLocks/>
                </p:cNvSpPr>
                <p:nvPr/>
              </p:nvSpPr>
              <p:spPr bwMode="auto">
                <a:xfrm>
                  <a:off x="2844" y="2798"/>
                  <a:ext cx="280" cy="92"/>
                </a:xfrm>
                <a:custGeom>
                  <a:avLst/>
                  <a:gdLst>
                    <a:gd name="G0" fmla="+- 0 0 0"/>
                    <a:gd name="G1" fmla="+- 0 0 0"/>
                    <a:gd name="G2" fmla="+- 21600 0 0"/>
                    <a:gd name="T0" fmla="*/ 21600 w 21600"/>
                    <a:gd name="T1" fmla="*/ 0 h 21600"/>
                    <a:gd name="T2" fmla="*/ 0 w 21600"/>
                    <a:gd name="T3" fmla="*/ 21600 h 21600"/>
                    <a:gd name="T4" fmla="*/ 0 w 21600"/>
                    <a:gd name="T5" fmla="*/ 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21600" y="0"/>
                      </a:moveTo>
                      <a:cubicBezTo>
                        <a:pt x="21600" y="11929"/>
                        <a:pt x="11929" y="21599"/>
                        <a:pt x="0" y="21600"/>
                      </a:cubicBezTo>
                    </a:path>
                    <a:path w="21600" h="21600" stroke="0" extrusionOk="0">
                      <a:moveTo>
                        <a:pt x="21600" y="0"/>
                      </a:moveTo>
                      <a:cubicBezTo>
                        <a:pt x="21600" y="11929"/>
                        <a:pt x="11929" y="21599"/>
                        <a:pt x="0" y="2160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4860" name="Arc 44"/>
                <p:cNvSpPr>
                  <a:spLocks/>
                </p:cNvSpPr>
                <p:nvPr/>
              </p:nvSpPr>
              <p:spPr bwMode="auto">
                <a:xfrm>
                  <a:off x="2824" y="2798"/>
                  <a:ext cx="44" cy="92"/>
                </a:xfrm>
                <a:custGeom>
                  <a:avLst/>
                  <a:gdLst>
                    <a:gd name="G0" fmla="+- 0 0 0"/>
                    <a:gd name="G1" fmla="+- 0 0 0"/>
                    <a:gd name="G2" fmla="+- 21600 0 0"/>
                    <a:gd name="T0" fmla="*/ 21600 w 21600"/>
                    <a:gd name="T1" fmla="*/ 0 h 21600"/>
                    <a:gd name="T2" fmla="*/ 0 w 21600"/>
                    <a:gd name="T3" fmla="*/ 21600 h 21600"/>
                    <a:gd name="T4" fmla="*/ 0 w 21600"/>
                    <a:gd name="T5" fmla="*/ 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21600" y="0"/>
                      </a:moveTo>
                      <a:cubicBezTo>
                        <a:pt x="21600" y="11929"/>
                        <a:pt x="11929" y="21599"/>
                        <a:pt x="0" y="21600"/>
                      </a:cubicBezTo>
                    </a:path>
                    <a:path w="21600" h="21600" stroke="0" extrusionOk="0">
                      <a:moveTo>
                        <a:pt x="21600" y="0"/>
                      </a:moveTo>
                      <a:cubicBezTo>
                        <a:pt x="21600" y="11929"/>
                        <a:pt x="11929" y="21599"/>
                        <a:pt x="0" y="2160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  <p:sp>
            <p:nvSpPr>
              <p:cNvPr id="34894" name="Line 78"/>
              <p:cNvSpPr>
                <a:spLocks noChangeShapeType="1"/>
              </p:cNvSpPr>
              <p:nvPr/>
            </p:nvSpPr>
            <p:spPr bwMode="auto">
              <a:xfrm>
                <a:off x="2724" y="2678"/>
                <a:ext cx="7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4895" name="Line 79"/>
              <p:cNvSpPr>
                <a:spLocks noChangeShapeType="1"/>
              </p:cNvSpPr>
              <p:nvPr/>
            </p:nvSpPr>
            <p:spPr bwMode="auto">
              <a:xfrm>
                <a:off x="2724" y="2758"/>
                <a:ext cx="7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4907" name="Line 91"/>
              <p:cNvSpPr>
                <a:spLocks noChangeShapeType="1"/>
              </p:cNvSpPr>
              <p:nvPr/>
            </p:nvSpPr>
            <p:spPr bwMode="auto">
              <a:xfrm>
                <a:off x="3132" y="2718"/>
                <a:ext cx="7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4908" name="Rectangle 92"/>
              <p:cNvSpPr>
                <a:spLocks noChangeArrowheads="1"/>
              </p:cNvSpPr>
              <p:nvPr/>
            </p:nvSpPr>
            <p:spPr bwMode="auto">
              <a:xfrm>
                <a:off x="3196" y="2706"/>
                <a:ext cx="24" cy="2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4909" name="Line 93"/>
              <p:cNvSpPr>
                <a:spLocks noChangeShapeType="1"/>
              </p:cNvSpPr>
              <p:nvPr/>
            </p:nvSpPr>
            <p:spPr bwMode="auto">
              <a:xfrm>
                <a:off x="3372" y="2798"/>
                <a:ext cx="7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4910" name="Line 94"/>
              <p:cNvSpPr>
                <a:spLocks noChangeShapeType="1"/>
              </p:cNvSpPr>
              <p:nvPr/>
            </p:nvSpPr>
            <p:spPr bwMode="auto">
              <a:xfrm>
                <a:off x="3204" y="2638"/>
                <a:ext cx="48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4911" name="Line 95"/>
              <p:cNvSpPr>
                <a:spLocks noChangeShapeType="1"/>
              </p:cNvSpPr>
              <p:nvPr/>
            </p:nvSpPr>
            <p:spPr bwMode="auto">
              <a:xfrm>
                <a:off x="3208" y="2642"/>
                <a:ext cx="0" cy="1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4912" name="Line 96"/>
              <p:cNvSpPr>
                <a:spLocks noChangeShapeType="1"/>
              </p:cNvSpPr>
              <p:nvPr/>
            </p:nvSpPr>
            <p:spPr bwMode="auto">
              <a:xfrm>
                <a:off x="3204" y="2798"/>
                <a:ext cx="16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grpSp>
            <p:nvGrpSpPr>
              <p:cNvPr id="34959" name="Group 143"/>
              <p:cNvGrpSpPr>
                <a:grpSpLocks/>
              </p:cNvGrpSpPr>
              <p:nvPr/>
            </p:nvGrpSpPr>
            <p:grpSpPr bwMode="auto">
              <a:xfrm>
                <a:off x="3448" y="2722"/>
                <a:ext cx="236" cy="160"/>
                <a:chOff x="3448" y="2722"/>
                <a:chExt cx="236" cy="160"/>
              </a:xfrm>
            </p:grpSpPr>
            <p:sp>
              <p:nvSpPr>
                <p:cNvPr id="34877" name="Line 61"/>
                <p:cNvSpPr>
                  <a:spLocks noChangeShapeType="1"/>
                </p:cNvSpPr>
                <p:nvPr/>
              </p:nvSpPr>
              <p:spPr bwMode="auto">
                <a:xfrm>
                  <a:off x="3452" y="2722"/>
                  <a:ext cx="112" cy="72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4878" name="Line 62"/>
                <p:cNvSpPr>
                  <a:spLocks noChangeShapeType="1"/>
                </p:cNvSpPr>
                <p:nvPr/>
              </p:nvSpPr>
              <p:spPr bwMode="auto">
                <a:xfrm flipV="1">
                  <a:off x="3452" y="2794"/>
                  <a:ext cx="112" cy="88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4879" name="Line 63"/>
                <p:cNvSpPr>
                  <a:spLocks noChangeShapeType="1"/>
                </p:cNvSpPr>
                <p:nvPr/>
              </p:nvSpPr>
              <p:spPr bwMode="auto">
                <a:xfrm>
                  <a:off x="3448" y="2722"/>
                  <a:ext cx="0" cy="152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4880" name="Oval 64"/>
                <p:cNvSpPr>
                  <a:spLocks noChangeArrowheads="1"/>
                </p:cNvSpPr>
                <p:nvPr/>
              </p:nvSpPr>
              <p:spPr bwMode="auto">
                <a:xfrm>
                  <a:off x="3572" y="2786"/>
                  <a:ext cx="32" cy="32"/>
                </a:xfrm>
                <a:prstGeom prst="ellips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4913" name="Line 97"/>
                <p:cNvSpPr>
                  <a:spLocks noChangeShapeType="1"/>
                </p:cNvSpPr>
                <p:nvPr/>
              </p:nvSpPr>
              <p:spPr bwMode="auto">
                <a:xfrm>
                  <a:off x="3612" y="2798"/>
                  <a:ext cx="72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</p:grpSp>
      </p:grpSp>
      <p:grpSp>
        <p:nvGrpSpPr>
          <p:cNvPr id="34967" name="Group 151"/>
          <p:cNvGrpSpPr>
            <a:grpSpLocks/>
          </p:cNvGrpSpPr>
          <p:nvPr/>
        </p:nvGrpSpPr>
        <p:grpSpPr bwMode="auto">
          <a:xfrm>
            <a:off x="4038600" y="3679825"/>
            <a:ext cx="1809750" cy="457200"/>
            <a:chOff x="2544" y="2318"/>
            <a:chExt cx="1140" cy="288"/>
          </a:xfrm>
        </p:grpSpPr>
        <p:sp>
          <p:nvSpPr>
            <p:cNvPr id="34850" name="Rectangle 34"/>
            <p:cNvSpPr>
              <a:spLocks noChangeArrowheads="1"/>
            </p:cNvSpPr>
            <p:nvPr/>
          </p:nvSpPr>
          <p:spPr bwMode="auto">
            <a:xfrm>
              <a:off x="2544" y="2318"/>
              <a:ext cx="1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700"/>
                </a:lnSpc>
                <a:spcAft>
                  <a:spcPts val="2000"/>
                </a:spcAft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A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B</a:t>
              </a:r>
            </a:p>
          </p:txBody>
        </p:sp>
        <p:grpSp>
          <p:nvGrpSpPr>
            <p:cNvPr id="34962" name="Group 146"/>
            <p:cNvGrpSpPr>
              <a:grpSpLocks/>
            </p:cNvGrpSpPr>
            <p:nvPr/>
          </p:nvGrpSpPr>
          <p:grpSpPr bwMode="auto">
            <a:xfrm>
              <a:off x="2728" y="2382"/>
              <a:ext cx="956" cy="196"/>
              <a:chOff x="2728" y="2382"/>
              <a:chExt cx="956" cy="196"/>
            </a:xfrm>
          </p:grpSpPr>
          <p:grpSp>
            <p:nvGrpSpPr>
              <p:cNvPr id="34956" name="Group 140"/>
              <p:cNvGrpSpPr>
                <a:grpSpLocks/>
              </p:cNvGrpSpPr>
              <p:nvPr/>
            </p:nvGrpSpPr>
            <p:grpSpPr bwMode="auto">
              <a:xfrm>
                <a:off x="2804" y="2382"/>
                <a:ext cx="328" cy="196"/>
                <a:chOff x="2800" y="3022"/>
                <a:chExt cx="328" cy="196"/>
              </a:xfrm>
            </p:grpSpPr>
            <p:sp>
              <p:nvSpPr>
                <p:cNvPr id="34881" name="Line 65"/>
                <p:cNvSpPr>
                  <a:spLocks noChangeShapeType="1"/>
                </p:cNvSpPr>
                <p:nvPr/>
              </p:nvSpPr>
              <p:spPr bwMode="auto">
                <a:xfrm>
                  <a:off x="2804" y="3022"/>
                  <a:ext cx="192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4882" name="Line 66"/>
                <p:cNvSpPr>
                  <a:spLocks noChangeShapeType="1"/>
                </p:cNvSpPr>
                <p:nvPr/>
              </p:nvSpPr>
              <p:spPr bwMode="auto">
                <a:xfrm>
                  <a:off x="2804" y="3214"/>
                  <a:ext cx="192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4883" name="Line 67"/>
                <p:cNvSpPr>
                  <a:spLocks noChangeShapeType="1"/>
                </p:cNvSpPr>
                <p:nvPr/>
              </p:nvSpPr>
              <p:spPr bwMode="auto">
                <a:xfrm>
                  <a:off x="2800" y="3026"/>
                  <a:ext cx="0" cy="184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4884" name="Arc 68"/>
                <p:cNvSpPr>
                  <a:spLocks/>
                </p:cNvSpPr>
                <p:nvPr/>
              </p:nvSpPr>
              <p:spPr bwMode="auto">
                <a:xfrm>
                  <a:off x="3000" y="3031"/>
                  <a:ext cx="88" cy="96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4885" name="Arc 69"/>
                <p:cNvSpPr>
                  <a:spLocks/>
                </p:cNvSpPr>
                <p:nvPr/>
              </p:nvSpPr>
              <p:spPr bwMode="auto">
                <a:xfrm>
                  <a:off x="3000" y="3027"/>
                  <a:ext cx="92" cy="100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4886" name="Arc 70"/>
                <p:cNvSpPr>
                  <a:spLocks/>
                </p:cNvSpPr>
                <p:nvPr/>
              </p:nvSpPr>
              <p:spPr bwMode="auto">
                <a:xfrm>
                  <a:off x="3000" y="3118"/>
                  <a:ext cx="88" cy="96"/>
                </a:xfrm>
                <a:custGeom>
                  <a:avLst/>
                  <a:gdLst>
                    <a:gd name="G0" fmla="+- 0 0 0"/>
                    <a:gd name="G1" fmla="+- 0 0 0"/>
                    <a:gd name="G2" fmla="+- 21600 0 0"/>
                    <a:gd name="T0" fmla="*/ 21600 w 21600"/>
                    <a:gd name="T1" fmla="*/ 0 h 21600"/>
                    <a:gd name="T2" fmla="*/ 0 w 21600"/>
                    <a:gd name="T3" fmla="*/ 21600 h 21600"/>
                    <a:gd name="T4" fmla="*/ 0 w 21600"/>
                    <a:gd name="T5" fmla="*/ 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21600" y="0"/>
                      </a:moveTo>
                      <a:cubicBezTo>
                        <a:pt x="21600" y="11929"/>
                        <a:pt x="11929" y="21599"/>
                        <a:pt x="0" y="21600"/>
                      </a:cubicBezTo>
                    </a:path>
                    <a:path w="21600" h="21600" stroke="0" extrusionOk="0">
                      <a:moveTo>
                        <a:pt x="21600" y="0"/>
                      </a:moveTo>
                      <a:cubicBezTo>
                        <a:pt x="21600" y="11929"/>
                        <a:pt x="11929" y="21599"/>
                        <a:pt x="0" y="2160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4887" name="Arc 71"/>
                <p:cNvSpPr>
                  <a:spLocks/>
                </p:cNvSpPr>
                <p:nvPr/>
              </p:nvSpPr>
              <p:spPr bwMode="auto">
                <a:xfrm>
                  <a:off x="3000" y="3118"/>
                  <a:ext cx="92" cy="100"/>
                </a:xfrm>
                <a:custGeom>
                  <a:avLst/>
                  <a:gdLst>
                    <a:gd name="G0" fmla="+- 0 0 0"/>
                    <a:gd name="G1" fmla="+- 0 0 0"/>
                    <a:gd name="G2" fmla="+- 21600 0 0"/>
                    <a:gd name="T0" fmla="*/ 21600 w 21600"/>
                    <a:gd name="T1" fmla="*/ 0 h 21600"/>
                    <a:gd name="T2" fmla="*/ 0 w 21600"/>
                    <a:gd name="T3" fmla="*/ 21600 h 21600"/>
                    <a:gd name="T4" fmla="*/ 0 w 21600"/>
                    <a:gd name="T5" fmla="*/ 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21600" y="0"/>
                      </a:moveTo>
                      <a:cubicBezTo>
                        <a:pt x="21600" y="11929"/>
                        <a:pt x="11929" y="21599"/>
                        <a:pt x="0" y="21600"/>
                      </a:cubicBezTo>
                    </a:path>
                    <a:path w="21600" h="21600" stroke="0" extrusionOk="0">
                      <a:moveTo>
                        <a:pt x="21600" y="0"/>
                      </a:moveTo>
                      <a:cubicBezTo>
                        <a:pt x="21600" y="11929"/>
                        <a:pt x="11929" y="21599"/>
                        <a:pt x="0" y="2160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4888" name="Oval 72"/>
                <p:cNvSpPr>
                  <a:spLocks noChangeArrowheads="1"/>
                </p:cNvSpPr>
                <p:nvPr/>
              </p:nvSpPr>
              <p:spPr bwMode="auto">
                <a:xfrm>
                  <a:off x="3104" y="3110"/>
                  <a:ext cx="24" cy="24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4889" name="Oval 73"/>
                <p:cNvSpPr>
                  <a:spLocks noChangeArrowheads="1"/>
                </p:cNvSpPr>
                <p:nvPr/>
              </p:nvSpPr>
              <p:spPr bwMode="auto">
                <a:xfrm>
                  <a:off x="3092" y="3106"/>
                  <a:ext cx="32" cy="32"/>
                </a:xfrm>
                <a:prstGeom prst="ellips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  <p:sp>
            <p:nvSpPr>
              <p:cNvPr id="34914" name="Line 98"/>
              <p:cNvSpPr>
                <a:spLocks noChangeShapeType="1"/>
              </p:cNvSpPr>
              <p:nvPr/>
            </p:nvSpPr>
            <p:spPr bwMode="auto">
              <a:xfrm>
                <a:off x="2728" y="2438"/>
                <a:ext cx="7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4915" name="Line 99"/>
              <p:cNvSpPr>
                <a:spLocks noChangeShapeType="1"/>
              </p:cNvSpPr>
              <p:nvPr/>
            </p:nvSpPr>
            <p:spPr bwMode="auto">
              <a:xfrm>
                <a:off x="2728" y="2518"/>
                <a:ext cx="7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4916" name="Line 100"/>
              <p:cNvSpPr>
                <a:spLocks noChangeShapeType="1"/>
              </p:cNvSpPr>
              <p:nvPr/>
            </p:nvSpPr>
            <p:spPr bwMode="auto">
              <a:xfrm>
                <a:off x="3136" y="2478"/>
                <a:ext cx="7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4920" name="Line 104"/>
              <p:cNvSpPr>
                <a:spLocks noChangeShapeType="1"/>
              </p:cNvSpPr>
              <p:nvPr/>
            </p:nvSpPr>
            <p:spPr bwMode="auto">
              <a:xfrm>
                <a:off x="3372" y="2478"/>
                <a:ext cx="31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4922" name="Line 106"/>
              <p:cNvSpPr>
                <a:spLocks noChangeShapeType="1"/>
              </p:cNvSpPr>
              <p:nvPr/>
            </p:nvSpPr>
            <p:spPr bwMode="auto">
              <a:xfrm>
                <a:off x="3168" y="2478"/>
                <a:ext cx="19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</p:grpSp>
      <p:grpSp>
        <p:nvGrpSpPr>
          <p:cNvPr id="34963" name="Group 147"/>
          <p:cNvGrpSpPr>
            <a:grpSpLocks/>
          </p:cNvGrpSpPr>
          <p:nvPr/>
        </p:nvGrpSpPr>
        <p:grpSpPr bwMode="auto">
          <a:xfrm>
            <a:off x="5327650" y="3914775"/>
            <a:ext cx="520700" cy="914400"/>
            <a:chOff x="3356" y="2466"/>
            <a:chExt cx="328" cy="576"/>
          </a:xfrm>
        </p:grpSpPr>
        <p:grpSp>
          <p:nvGrpSpPr>
            <p:cNvPr id="34958" name="Group 142"/>
            <p:cNvGrpSpPr>
              <a:grpSpLocks/>
            </p:cNvGrpSpPr>
            <p:nvPr/>
          </p:nvGrpSpPr>
          <p:grpSpPr bwMode="auto">
            <a:xfrm>
              <a:off x="3448" y="2882"/>
              <a:ext cx="156" cy="160"/>
              <a:chOff x="3448" y="2882"/>
              <a:chExt cx="156" cy="160"/>
            </a:xfrm>
          </p:grpSpPr>
          <p:sp>
            <p:nvSpPr>
              <p:cNvPr id="34890" name="Line 74"/>
              <p:cNvSpPr>
                <a:spLocks noChangeShapeType="1"/>
              </p:cNvSpPr>
              <p:nvPr/>
            </p:nvSpPr>
            <p:spPr bwMode="auto">
              <a:xfrm>
                <a:off x="3452" y="2882"/>
                <a:ext cx="112" cy="7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4891" name="Line 75"/>
              <p:cNvSpPr>
                <a:spLocks noChangeShapeType="1"/>
              </p:cNvSpPr>
              <p:nvPr/>
            </p:nvSpPr>
            <p:spPr bwMode="auto">
              <a:xfrm flipV="1">
                <a:off x="3452" y="2954"/>
                <a:ext cx="112" cy="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4892" name="Line 76"/>
              <p:cNvSpPr>
                <a:spLocks noChangeShapeType="1"/>
              </p:cNvSpPr>
              <p:nvPr/>
            </p:nvSpPr>
            <p:spPr bwMode="auto">
              <a:xfrm>
                <a:off x="3448" y="2882"/>
                <a:ext cx="0" cy="15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4893" name="Oval 77"/>
              <p:cNvSpPr>
                <a:spLocks noChangeArrowheads="1"/>
              </p:cNvSpPr>
              <p:nvPr/>
            </p:nvSpPr>
            <p:spPr bwMode="auto">
              <a:xfrm>
                <a:off x="3572" y="2946"/>
                <a:ext cx="32" cy="32"/>
              </a:xfrm>
              <a:prstGeom prst="ellips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34917" name="Line 101"/>
            <p:cNvSpPr>
              <a:spLocks noChangeShapeType="1"/>
            </p:cNvSpPr>
            <p:nvPr/>
          </p:nvSpPr>
          <p:spPr bwMode="auto">
            <a:xfrm>
              <a:off x="3364" y="2954"/>
              <a:ext cx="84" cy="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4918" name="Rectangle 102"/>
            <p:cNvSpPr>
              <a:spLocks noChangeArrowheads="1"/>
            </p:cNvSpPr>
            <p:nvPr/>
          </p:nvSpPr>
          <p:spPr bwMode="auto">
            <a:xfrm>
              <a:off x="3356" y="2466"/>
              <a:ext cx="24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4919" name="Line 103"/>
            <p:cNvSpPr>
              <a:spLocks noChangeShapeType="1"/>
            </p:cNvSpPr>
            <p:nvPr/>
          </p:nvSpPr>
          <p:spPr bwMode="auto">
            <a:xfrm>
              <a:off x="3368" y="2482"/>
              <a:ext cx="0" cy="4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4923" name="Line 107"/>
            <p:cNvSpPr>
              <a:spLocks noChangeShapeType="1"/>
            </p:cNvSpPr>
            <p:nvPr/>
          </p:nvSpPr>
          <p:spPr bwMode="auto">
            <a:xfrm>
              <a:off x="3612" y="2958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34925" name="Rectangle 10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Formalize the problem</a:t>
            </a:r>
          </a:p>
        </p:txBody>
      </p:sp>
      <p:grpSp>
        <p:nvGrpSpPr>
          <p:cNvPr id="34968" name="Group 152"/>
          <p:cNvGrpSpPr>
            <a:grpSpLocks/>
          </p:cNvGrpSpPr>
          <p:nvPr/>
        </p:nvGrpSpPr>
        <p:grpSpPr bwMode="auto">
          <a:xfrm>
            <a:off x="606425" y="969963"/>
            <a:ext cx="2682875" cy="5426075"/>
            <a:chOff x="326" y="912"/>
            <a:chExt cx="1690" cy="3418"/>
          </a:xfrm>
        </p:grpSpPr>
        <p:sp>
          <p:nvSpPr>
            <p:cNvPr id="34942" name="Text Box 126"/>
            <p:cNvSpPr txBox="1">
              <a:spLocks noChangeArrowheads="1"/>
            </p:cNvSpPr>
            <p:nvPr/>
          </p:nvSpPr>
          <p:spPr bwMode="auto">
            <a:xfrm>
              <a:off x="326" y="912"/>
              <a:ext cx="1604" cy="34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24" tIns="45711" rIns="91424" bIns="45711">
              <a:spAutoFit/>
            </a:bodyPr>
            <a:lstStyle>
              <a:lvl1pPr eaLnBrk="0" hangingPunct="0">
                <a:tabLst>
                  <a:tab pos="452438" algn="l"/>
                  <a:tab pos="920750" algn="l"/>
                  <a:tab pos="1370013" algn="l"/>
                  <a:tab pos="1824038" algn="l"/>
                  <a:tab pos="22923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eaLnBrk="0" hangingPunct="0">
                <a:tabLst>
                  <a:tab pos="452438" algn="l"/>
                  <a:tab pos="920750" algn="l"/>
                  <a:tab pos="1370013" algn="l"/>
                  <a:tab pos="1824038" algn="l"/>
                  <a:tab pos="22923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eaLnBrk="0" hangingPunct="0">
                <a:tabLst>
                  <a:tab pos="452438" algn="l"/>
                  <a:tab pos="920750" algn="l"/>
                  <a:tab pos="1370013" algn="l"/>
                  <a:tab pos="1824038" algn="l"/>
                  <a:tab pos="22923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370013" eaLnBrk="0" hangingPunct="0">
                <a:tabLst>
                  <a:tab pos="452438" algn="l"/>
                  <a:tab pos="920750" algn="l"/>
                  <a:tab pos="1370013" algn="l"/>
                  <a:tab pos="1824038" algn="l"/>
                  <a:tab pos="22923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eaLnBrk="0" hangingPunct="0">
                <a:tabLst>
                  <a:tab pos="452438" algn="l"/>
                  <a:tab pos="920750" algn="l"/>
                  <a:tab pos="1370013" algn="l"/>
                  <a:tab pos="1824038" algn="l"/>
                  <a:tab pos="22923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20750" algn="l"/>
                  <a:tab pos="1370013" algn="l"/>
                  <a:tab pos="1824038" algn="l"/>
                  <a:tab pos="22923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20750" algn="l"/>
                  <a:tab pos="1370013" algn="l"/>
                  <a:tab pos="1824038" algn="l"/>
                  <a:tab pos="22923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20750" algn="l"/>
                  <a:tab pos="1370013" algn="l"/>
                  <a:tab pos="1824038" algn="l"/>
                  <a:tab pos="22923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20750" algn="l"/>
                  <a:tab pos="1370013" algn="l"/>
                  <a:tab pos="1824038" algn="l"/>
                  <a:tab pos="22923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ko-KR" sz="1000">
                  <a:latin typeface="Tahoma" pitchFamily="34" charset="0"/>
                  <a:ea typeface="굴림" charset="-127"/>
                </a:rPr>
                <a:t>C0	C1	C2	A	B	F</a:t>
              </a:r>
            </a:p>
            <a:p>
              <a:r>
                <a:rPr lang="en-US" altLang="ko-KR" sz="1000">
                  <a:latin typeface="Tahoma" pitchFamily="34" charset="0"/>
                  <a:ea typeface="굴림" charset="-127"/>
                </a:rPr>
                <a:t>0	0	0	0	0	1</a:t>
              </a:r>
            </a:p>
            <a:p>
              <a:r>
                <a:rPr lang="en-US" altLang="ko-KR" sz="1000">
                  <a:latin typeface="Tahoma" pitchFamily="34" charset="0"/>
                  <a:ea typeface="굴림" charset="-127"/>
                </a:rPr>
                <a:t>0	0	0	0	1	1</a:t>
              </a:r>
            </a:p>
            <a:p>
              <a:r>
                <a:rPr lang="en-US" altLang="ko-KR" sz="1000">
                  <a:latin typeface="Tahoma" pitchFamily="34" charset="0"/>
                  <a:ea typeface="굴림" charset="-127"/>
                </a:rPr>
                <a:t>0	0	0	1	0	1</a:t>
              </a:r>
            </a:p>
            <a:p>
              <a:r>
                <a:rPr lang="en-US" altLang="ko-KR" sz="1000">
                  <a:latin typeface="Tahoma" pitchFamily="34" charset="0"/>
                  <a:ea typeface="굴림" charset="-127"/>
                </a:rPr>
                <a:t>0	0	0	1	1	1</a:t>
              </a:r>
            </a:p>
            <a:p>
              <a:r>
                <a:rPr lang="en-US" altLang="ko-KR" sz="1000">
                  <a:latin typeface="Tahoma" pitchFamily="34" charset="0"/>
                  <a:ea typeface="굴림" charset="-127"/>
                </a:rPr>
                <a:t>0	0	1	0	0	0</a:t>
              </a:r>
            </a:p>
            <a:p>
              <a:r>
                <a:rPr lang="en-US" altLang="ko-KR" sz="1000">
                  <a:latin typeface="Tahoma" pitchFamily="34" charset="0"/>
                  <a:ea typeface="굴림" charset="-127"/>
                </a:rPr>
                <a:t>0	0	1	0	1	1</a:t>
              </a:r>
            </a:p>
            <a:p>
              <a:r>
                <a:rPr lang="en-US" altLang="ko-KR" sz="1000">
                  <a:latin typeface="Tahoma" pitchFamily="34" charset="0"/>
                  <a:ea typeface="굴림" charset="-127"/>
                </a:rPr>
                <a:t>0	0	1	1	0	1</a:t>
              </a:r>
            </a:p>
            <a:p>
              <a:r>
                <a:rPr lang="en-US" altLang="ko-KR" sz="1000">
                  <a:latin typeface="Tahoma" pitchFamily="34" charset="0"/>
                  <a:ea typeface="굴림" charset="-127"/>
                </a:rPr>
                <a:t>0	0	1	1	1	1</a:t>
              </a:r>
            </a:p>
            <a:p>
              <a:r>
                <a:rPr lang="en-US" altLang="ko-KR" sz="1000">
                  <a:latin typeface="Tahoma" pitchFamily="34" charset="0"/>
                  <a:ea typeface="굴림" charset="-127"/>
                </a:rPr>
                <a:t>0	1	0	0	0	1</a:t>
              </a:r>
            </a:p>
            <a:p>
              <a:r>
                <a:rPr lang="en-US" altLang="ko-KR" sz="1000">
                  <a:latin typeface="Tahoma" pitchFamily="34" charset="0"/>
                  <a:ea typeface="굴림" charset="-127"/>
                </a:rPr>
                <a:t>0	1	0	0	1	1</a:t>
              </a:r>
            </a:p>
            <a:p>
              <a:r>
                <a:rPr lang="en-US" altLang="ko-KR" sz="1000">
                  <a:latin typeface="Tahoma" pitchFamily="34" charset="0"/>
                  <a:ea typeface="굴림" charset="-127"/>
                </a:rPr>
                <a:t>0	1	0	1	0	1</a:t>
              </a:r>
            </a:p>
            <a:p>
              <a:r>
                <a:rPr lang="en-US" altLang="ko-KR" sz="1000">
                  <a:latin typeface="Tahoma" pitchFamily="34" charset="0"/>
                  <a:ea typeface="굴림" charset="-127"/>
                </a:rPr>
                <a:t>0	1	0	1	1	0</a:t>
              </a:r>
            </a:p>
            <a:p>
              <a:r>
                <a:rPr lang="en-US" altLang="ko-KR" sz="1000">
                  <a:latin typeface="Tahoma" pitchFamily="34" charset="0"/>
                  <a:ea typeface="굴림" charset="-127"/>
                </a:rPr>
                <a:t>0	1	1	0	0	0</a:t>
              </a:r>
            </a:p>
            <a:p>
              <a:r>
                <a:rPr lang="en-US" altLang="ko-KR" sz="1000">
                  <a:latin typeface="Tahoma" pitchFamily="34" charset="0"/>
                  <a:ea typeface="굴림" charset="-127"/>
                </a:rPr>
                <a:t>0	1	1	0	1	1</a:t>
              </a:r>
            </a:p>
            <a:p>
              <a:r>
                <a:rPr lang="en-US" altLang="ko-KR" sz="1000">
                  <a:latin typeface="Tahoma" pitchFamily="34" charset="0"/>
                  <a:ea typeface="굴림" charset="-127"/>
                </a:rPr>
                <a:t>0	1	1	1	0	1</a:t>
              </a:r>
            </a:p>
            <a:p>
              <a:r>
                <a:rPr lang="en-US" altLang="ko-KR" sz="1000">
                  <a:latin typeface="Tahoma" pitchFamily="34" charset="0"/>
                  <a:ea typeface="굴림" charset="-127"/>
                </a:rPr>
                <a:t>0	1	1	1	1	0</a:t>
              </a:r>
            </a:p>
            <a:p>
              <a:r>
                <a:rPr lang="en-US" altLang="ko-KR" sz="1000">
                  <a:latin typeface="Tahoma" pitchFamily="34" charset="0"/>
                  <a:ea typeface="굴림" charset="-127"/>
                </a:rPr>
                <a:t>1	0	0	0	0	1</a:t>
              </a:r>
            </a:p>
            <a:p>
              <a:r>
                <a:rPr lang="en-US" altLang="ko-KR" sz="1000">
                  <a:latin typeface="Tahoma" pitchFamily="34" charset="0"/>
                  <a:ea typeface="굴림" charset="-127"/>
                </a:rPr>
                <a:t>1	0	0	0	1	0</a:t>
              </a:r>
            </a:p>
            <a:p>
              <a:r>
                <a:rPr lang="en-US" altLang="ko-KR" sz="1000">
                  <a:latin typeface="Tahoma" pitchFamily="34" charset="0"/>
                  <a:ea typeface="굴림" charset="-127"/>
                </a:rPr>
                <a:t>1	0	0	1	0	0</a:t>
              </a:r>
            </a:p>
            <a:p>
              <a:r>
                <a:rPr lang="en-US" altLang="ko-KR" sz="1000">
                  <a:latin typeface="Tahoma" pitchFamily="34" charset="0"/>
                  <a:ea typeface="굴림" charset="-127"/>
                </a:rPr>
                <a:t>1	0	0	1	1	1</a:t>
              </a:r>
            </a:p>
            <a:p>
              <a:r>
                <a:rPr lang="en-US" altLang="ko-KR" sz="1000">
                  <a:latin typeface="Tahoma" pitchFamily="34" charset="0"/>
                  <a:ea typeface="굴림" charset="-127"/>
                </a:rPr>
                <a:t>1	0	1	0	0	0</a:t>
              </a:r>
            </a:p>
            <a:p>
              <a:r>
                <a:rPr lang="en-US" altLang="ko-KR" sz="1000">
                  <a:latin typeface="Tahoma" pitchFamily="34" charset="0"/>
                  <a:ea typeface="굴림" charset="-127"/>
                </a:rPr>
                <a:t>1	0	1	0	1	0</a:t>
              </a:r>
            </a:p>
            <a:p>
              <a:r>
                <a:rPr lang="en-US" altLang="ko-KR" sz="1000">
                  <a:latin typeface="Tahoma" pitchFamily="34" charset="0"/>
                  <a:ea typeface="굴림" charset="-127"/>
                </a:rPr>
                <a:t>1	0	1	1	0	0</a:t>
              </a:r>
            </a:p>
            <a:p>
              <a:r>
                <a:rPr lang="en-US" altLang="ko-KR" sz="1000">
                  <a:latin typeface="Tahoma" pitchFamily="34" charset="0"/>
                  <a:ea typeface="굴림" charset="-127"/>
                </a:rPr>
                <a:t>1	0	1	1	1	1</a:t>
              </a:r>
            </a:p>
            <a:p>
              <a:r>
                <a:rPr lang="en-US" altLang="ko-KR" sz="1000">
                  <a:latin typeface="Tahoma" pitchFamily="34" charset="0"/>
                  <a:ea typeface="굴림" charset="-127"/>
                </a:rPr>
                <a:t>1	1	0	0	0	1</a:t>
              </a:r>
            </a:p>
            <a:p>
              <a:r>
                <a:rPr lang="en-US" altLang="ko-KR" sz="1000">
                  <a:latin typeface="Tahoma" pitchFamily="34" charset="0"/>
                  <a:ea typeface="굴림" charset="-127"/>
                </a:rPr>
                <a:t>1	1	0	0	1	0</a:t>
              </a:r>
            </a:p>
            <a:p>
              <a:r>
                <a:rPr lang="en-US" altLang="ko-KR" sz="1000">
                  <a:latin typeface="Tahoma" pitchFamily="34" charset="0"/>
                  <a:ea typeface="굴림" charset="-127"/>
                </a:rPr>
                <a:t>1	1	0	1	0	0</a:t>
              </a:r>
            </a:p>
            <a:p>
              <a:r>
                <a:rPr lang="en-US" altLang="ko-KR" sz="1000">
                  <a:latin typeface="Tahoma" pitchFamily="34" charset="0"/>
                  <a:ea typeface="굴림" charset="-127"/>
                </a:rPr>
                <a:t>1	1	0	1	1	0</a:t>
              </a:r>
            </a:p>
            <a:p>
              <a:r>
                <a:rPr lang="en-US" altLang="ko-KR" sz="1000">
                  <a:latin typeface="Tahoma" pitchFamily="34" charset="0"/>
                  <a:ea typeface="굴림" charset="-127"/>
                </a:rPr>
                <a:t>1	1	1	0	0	0</a:t>
              </a:r>
            </a:p>
            <a:p>
              <a:r>
                <a:rPr lang="en-US" altLang="ko-KR" sz="1000">
                  <a:latin typeface="Tahoma" pitchFamily="34" charset="0"/>
                  <a:ea typeface="굴림" charset="-127"/>
                </a:rPr>
                <a:t>1	1	1	0	1	0</a:t>
              </a:r>
            </a:p>
            <a:p>
              <a:r>
                <a:rPr lang="en-US" altLang="ko-KR" sz="1000">
                  <a:latin typeface="Tahoma" pitchFamily="34" charset="0"/>
                  <a:ea typeface="굴림" charset="-127"/>
                </a:rPr>
                <a:t>1	1	1	1	0	0</a:t>
              </a:r>
            </a:p>
            <a:p>
              <a:r>
                <a:rPr lang="en-US" altLang="ko-KR" sz="1000">
                  <a:latin typeface="Tahoma" pitchFamily="34" charset="0"/>
                  <a:ea typeface="굴림" charset="-127"/>
                </a:rPr>
                <a:t>1	1	1	1	1	0</a:t>
              </a:r>
            </a:p>
            <a:p>
              <a:endParaRPr lang="en-US" altLang="ko-KR" sz="1000">
                <a:latin typeface="Tahoma" pitchFamily="34" charset="0"/>
                <a:ea typeface="굴림" charset="-127"/>
              </a:endParaRPr>
            </a:p>
            <a:p>
              <a:endParaRPr lang="en-US" altLang="ko-KR" sz="1000">
                <a:latin typeface="Tahoma" pitchFamily="34" charset="0"/>
                <a:ea typeface="굴림" charset="-127"/>
              </a:endParaRPr>
            </a:p>
          </p:txBody>
        </p:sp>
        <p:sp>
          <p:nvSpPr>
            <p:cNvPr id="34943" name="Line 127"/>
            <p:cNvSpPr>
              <a:spLocks noChangeShapeType="1"/>
            </p:cNvSpPr>
            <p:nvPr/>
          </p:nvSpPr>
          <p:spPr bwMode="auto">
            <a:xfrm>
              <a:off x="336" y="1028"/>
              <a:ext cx="16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4944" name="Line 128"/>
            <p:cNvSpPr>
              <a:spLocks noChangeShapeType="1"/>
            </p:cNvSpPr>
            <p:nvPr/>
          </p:nvSpPr>
          <p:spPr bwMode="auto">
            <a:xfrm>
              <a:off x="1710" y="912"/>
              <a:ext cx="0" cy="32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4947" name="Line 131"/>
            <p:cNvSpPr>
              <a:spLocks noChangeShapeType="1"/>
            </p:cNvSpPr>
            <p:nvPr/>
          </p:nvSpPr>
          <p:spPr bwMode="auto">
            <a:xfrm>
              <a:off x="336" y="1412"/>
              <a:ext cx="16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4948" name="Line 132"/>
            <p:cNvSpPr>
              <a:spLocks noChangeShapeType="1"/>
            </p:cNvSpPr>
            <p:nvPr/>
          </p:nvSpPr>
          <p:spPr bwMode="auto">
            <a:xfrm>
              <a:off x="336" y="1796"/>
              <a:ext cx="16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4949" name="Line 133"/>
            <p:cNvSpPr>
              <a:spLocks noChangeShapeType="1"/>
            </p:cNvSpPr>
            <p:nvPr/>
          </p:nvSpPr>
          <p:spPr bwMode="auto">
            <a:xfrm>
              <a:off x="336" y="2190"/>
              <a:ext cx="16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4950" name="Line 134"/>
            <p:cNvSpPr>
              <a:spLocks noChangeShapeType="1"/>
            </p:cNvSpPr>
            <p:nvPr/>
          </p:nvSpPr>
          <p:spPr bwMode="auto">
            <a:xfrm>
              <a:off x="336" y="2564"/>
              <a:ext cx="16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4951" name="Line 135"/>
            <p:cNvSpPr>
              <a:spLocks noChangeShapeType="1"/>
            </p:cNvSpPr>
            <p:nvPr/>
          </p:nvSpPr>
          <p:spPr bwMode="auto">
            <a:xfrm>
              <a:off x="336" y="2948"/>
              <a:ext cx="16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4952" name="Line 136"/>
            <p:cNvSpPr>
              <a:spLocks noChangeShapeType="1"/>
            </p:cNvSpPr>
            <p:nvPr/>
          </p:nvSpPr>
          <p:spPr bwMode="auto">
            <a:xfrm>
              <a:off x="336" y="3332"/>
              <a:ext cx="16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4953" name="Line 137"/>
            <p:cNvSpPr>
              <a:spLocks noChangeShapeType="1"/>
            </p:cNvSpPr>
            <p:nvPr/>
          </p:nvSpPr>
          <p:spPr bwMode="auto">
            <a:xfrm>
              <a:off x="336" y="3726"/>
              <a:ext cx="16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34974" name="Group 158"/>
          <p:cNvGrpSpPr>
            <a:grpSpLocks/>
          </p:cNvGrpSpPr>
          <p:nvPr/>
        </p:nvGrpSpPr>
        <p:grpSpPr bwMode="auto">
          <a:xfrm>
            <a:off x="5778500" y="3178175"/>
            <a:ext cx="2381250" cy="3292475"/>
            <a:chOff x="3640" y="2002"/>
            <a:chExt cx="1500" cy="2074"/>
          </a:xfrm>
        </p:grpSpPr>
        <p:sp>
          <p:nvSpPr>
            <p:cNvPr id="34827" name="Rectangle 11"/>
            <p:cNvSpPr>
              <a:spLocks noChangeArrowheads="1"/>
            </p:cNvSpPr>
            <p:nvPr/>
          </p:nvSpPr>
          <p:spPr bwMode="auto">
            <a:xfrm>
              <a:off x="4478" y="3700"/>
              <a:ext cx="352" cy="3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700"/>
                </a:lnSpc>
                <a:spcAft>
                  <a:spcPts val="2000"/>
                </a:spcAft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C2</a:t>
              </a:r>
            </a:p>
          </p:txBody>
        </p:sp>
        <p:sp>
          <p:nvSpPr>
            <p:cNvPr id="34828" name="Rectangle 12"/>
            <p:cNvSpPr>
              <a:spLocks noChangeArrowheads="1"/>
            </p:cNvSpPr>
            <p:nvPr/>
          </p:nvSpPr>
          <p:spPr bwMode="auto">
            <a:xfrm>
              <a:off x="3878" y="3700"/>
              <a:ext cx="352" cy="3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700"/>
                </a:lnSpc>
                <a:spcAft>
                  <a:spcPts val="2000"/>
                </a:spcAft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C0</a:t>
              </a:r>
            </a:p>
          </p:txBody>
        </p:sp>
        <p:sp>
          <p:nvSpPr>
            <p:cNvPr id="34829" name="Rectangle 13"/>
            <p:cNvSpPr>
              <a:spLocks noChangeArrowheads="1"/>
            </p:cNvSpPr>
            <p:nvPr/>
          </p:nvSpPr>
          <p:spPr bwMode="auto">
            <a:xfrm>
              <a:off x="4166" y="3700"/>
              <a:ext cx="352" cy="3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700"/>
                </a:lnSpc>
                <a:spcAft>
                  <a:spcPts val="2000"/>
                </a:spcAft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C1</a:t>
              </a:r>
            </a:p>
          </p:txBody>
        </p:sp>
        <p:sp>
          <p:nvSpPr>
            <p:cNvPr id="34830" name="Rectangle 14"/>
            <p:cNvSpPr>
              <a:spLocks noChangeArrowheads="1"/>
            </p:cNvSpPr>
            <p:nvPr/>
          </p:nvSpPr>
          <p:spPr bwMode="auto">
            <a:xfrm>
              <a:off x="3866" y="2054"/>
              <a:ext cx="168" cy="15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2000"/>
                </a:lnSpc>
                <a:spcAft>
                  <a:spcPts val="2000"/>
                </a:spcAft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1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2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3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4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5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6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7</a:t>
              </a:r>
            </a:p>
          </p:txBody>
        </p:sp>
        <p:sp>
          <p:nvSpPr>
            <p:cNvPr id="34832" name="Rectangle 16"/>
            <p:cNvSpPr>
              <a:spLocks noChangeArrowheads="1"/>
            </p:cNvSpPr>
            <p:nvPr/>
          </p:nvSpPr>
          <p:spPr bwMode="auto">
            <a:xfrm>
              <a:off x="3896" y="3318"/>
              <a:ext cx="472" cy="3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700"/>
                </a:lnSpc>
                <a:spcAft>
                  <a:spcPts val="2000"/>
                </a:spcAft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S2</a:t>
              </a:r>
            </a:p>
          </p:txBody>
        </p:sp>
        <p:sp>
          <p:nvSpPr>
            <p:cNvPr id="34833" name="Rectangle 17"/>
            <p:cNvSpPr>
              <a:spLocks noChangeArrowheads="1"/>
            </p:cNvSpPr>
            <p:nvPr/>
          </p:nvSpPr>
          <p:spPr bwMode="auto">
            <a:xfrm>
              <a:off x="3824" y="2598"/>
              <a:ext cx="832" cy="3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1700"/>
                </a:lnSpc>
                <a:spcAft>
                  <a:spcPts val="2000"/>
                </a:spcAft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8:1 MUX</a:t>
              </a:r>
            </a:p>
          </p:txBody>
        </p:sp>
        <p:sp>
          <p:nvSpPr>
            <p:cNvPr id="34834" name="Rectangle 18"/>
            <p:cNvSpPr>
              <a:spLocks noChangeArrowheads="1"/>
            </p:cNvSpPr>
            <p:nvPr/>
          </p:nvSpPr>
          <p:spPr bwMode="auto">
            <a:xfrm>
              <a:off x="4168" y="3318"/>
              <a:ext cx="480" cy="3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700"/>
                </a:lnSpc>
                <a:spcAft>
                  <a:spcPts val="2000"/>
                </a:spcAft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S1</a:t>
              </a:r>
            </a:p>
          </p:txBody>
        </p:sp>
        <p:sp>
          <p:nvSpPr>
            <p:cNvPr id="34835" name="Rectangle 19"/>
            <p:cNvSpPr>
              <a:spLocks noChangeArrowheads="1"/>
            </p:cNvSpPr>
            <p:nvPr/>
          </p:nvSpPr>
          <p:spPr bwMode="auto">
            <a:xfrm>
              <a:off x="4440" y="3318"/>
              <a:ext cx="472" cy="3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700"/>
                </a:lnSpc>
                <a:spcAft>
                  <a:spcPts val="2000"/>
                </a:spcAft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S0</a:t>
              </a:r>
            </a:p>
          </p:txBody>
        </p:sp>
        <p:sp>
          <p:nvSpPr>
            <p:cNvPr id="34836" name="Rectangle 20"/>
            <p:cNvSpPr>
              <a:spLocks noChangeArrowheads="1"/>
            </p:cNvSpPr>
            <p:nvPr/>
          </p:nvSpPr>
          <p:spPr bwMode="auto">
            <a:xfrm>
              <a:off x="4748" y="2486"/>
              <a:ext cx="392" cy="3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700"/>
                </a:lnSpc>
                <a:spcAft>
                  <a:spcPts val="2000"/>
                </a:spcAft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F</a:t>
              </a:r>
            </a:p>
          </p:txBody>
        </p:sp>
        <p:sp>
          <p:nvSpPr>
            <p:cNvPr id="34837" name="Rectangle 21"/>
            <p:cNvSpPr>
              <a:spLocks noChangeArrowheads="1"/>
            </p:cNvSpPr>
            <p:nvPr/>
          </p:nvSpPr>
          <p:spPr bwMode="auto">
            <a:xfrm>
              <a:off x="3828" y="2002"/>
              <a:ext cx="832" cy="1472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4838" name="Line 22"/>
            <p:cNvSpPr>
              <a:spLocks noChangeShapeType="1"/>
            </p:cNvSpPr>
            <p:nvPr/>
          </p:nvSpPr>
          <p:spPr bwMode="auto">
            <a:xfrm>
              <a:off x="4664" y="2718"/>
              <a:ext cx="24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4839" name="Line 23"/>
            <p:cNvSpPr>
              <a:spLocks noChangeShapeType="1"/>
            </p:cNvSpPr>
            <p:nvPr/>
          </p:nvSpPr>
          <p:spPr bwMode="auto">
            <a:xfrm flipH="1">
              <a:off x="3644" y="2158"/>
              <a:ext cx="18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4840" name="Line 24"/>
            <p:cNvSpPr>
              <a:spLocks noChangeShapeType="1"/>
            </p:cNvSpPr>
            <p:nvPr/>
          </p:nvSpPr>
          <p:spPr bwMode="auto">
            <a:xfrm flipH="1">
              <a:off x="3644" y="2318"/>
              <a:ext cx="18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4841" name="Line 25"/>
            <p:cNvSpPr>
              <a:spLocks noChangeShapeType="1"/>
            </p:cNvSpPr>
            <p:nvPr/>
          </p:nvSpPr>
          <p:spPr bwMode="auto">
            <a:xfrm flipH="1">
              <a:off x="3644" y="2478"/>
              <a:ext cx="18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4843" name="Line 27"/>
            <p:cNvSpPr>
              <a:spLocks noChangeShapeType="1"/>
            </p:cNvSpPr>
            <p:nvPr/>
          </p:nvSpPr>
          <p:spPr bwMode="auto">
            <a:xfrm>
              <a:off x="3944" y="3482"/>
              <a:ext cx="0" cy="2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4844" name="Line 28"/>
            <p:cNvSpPr>
              <a:spLocks noChangeShapeType="1"/>
            </p:cNvSpPr>
            <p:nvPr/>
          </p:nvSpPr>
          <p:spPr bwMode="auto">
            <a:xfrm>
              <a:off x="4232" y="3482"/>
              <a:ext cx="0" cy="2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4846" name="Line 30"/>
            <p:cNvSpPr>
              <a:spLocks noChangeShapeType="1"/>
            </p:cNvSpPr>
            <p:nvPr/>
          </p:nvSpPr>
          <p:spPr bwMode="auto">
            <a:xfrm flipH="1">
              <a:off x="3644" y="2958"/>
              <a:ext cx="1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4847" name="Line 31"/>
            <p:cNvSpPr>
              <a:spLocks noChangeShapeType="1"/>
            </p:cNvSpPr>
            <p:nvPr/>
          </p:nvSpPr>
          <p:spPr bwMode="auto">
            <a:xfrm flipH="1">
              <a:off x="3644" y="3118"/>
              <a:ext cx="1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4848" name="Line 32"/>
            <p:cNvSpPr>
              <a:spLocks noChangeShapeType="1"/>
            </p:cNvSpPr>
            <p:nvPr/>
          </p:nvSpPr>
          <p:spPr bwMode="auto">
            <a:xfrm flipH="1">
              <a:off x="3644" y="3278"/>
              <a:ext cx="1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4849" name="Line 33"/>
            <p:cNvSpPr>
              <a:spLocks noChangeShapeType="1"/>
            </p:cNvSpPr>
            <p:nvPr/>
          </p:nvSpPr>
          <p:spPr bwMode="auto">
            <a:xfrm>
              <a:off x="4536" y="3474"/>
              <a:ext cx="0" cy="2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4971" name="Line 155"/>
            <p:cNvSpPr>
              <a:spLocks noChangeShapeType="1"/>
            </p:cNvSpPr>
            <p:nvPr/>
          </p:nvSpPr>
          <p:spPr bwMode="auto">
            <a:xfrm flipH="1">
              <a:off x="3640" y="2638"/>
              <a:ext cx="18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4972" name="Line 156"/>
            <p:cNvSpPr>
              <a:spLocks noChangeShapeType="1"/>
            </p:cNvSpPr>
            <p:nvPr/>
          </p:nvSpPr>
          <p:spPr bwMode="auto">
            <a:xfrm flipH="1">
              <a:off x="3640" y="2798"/>
              <a:ext cx="18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 bwMode="auto">
          <a:xfrm>
            <a:off x="527098" y="1145297"/>
            <a:ext cx="2734066" cy="609600"/>
          </a:xfrm>
          <a:prstGeom prst="rect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9" name="직사각형 128"/>
          <p:cNvSpPr/>
          <p:nvPr/>
        </p:nvSpPr>
        <p:spPr bwMode="auto">
          <a:xfrm>
            <a:off x="524559" y="5437188"/>
            <a:ext cx="2734066" cy="609600"/>
          </a:xfrm>
          <a:prstGeom prst="rect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0" name="직사각형 129"/>
          <p:cNvSpPr/>
          <p:nvPr/>
        </p:nvSpPr>
        <p:spPr bwMode="auto">
          <a:xfrm>
            <a:off x="512567" y="4829175"/>
            <a:ext cx="2734066" cy="6096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1" name="직사각형 130"/>
          <p:cNvSpPr/>
          <p:nvPr/>
        </p:nvSpPr>
        <p:spPr bwMode="auto">
          <a:xfrm>
            <a:off x="527098" y="1761198"/>
            <a:ext cx="2734066" cy="6096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2" name="직사각형 131"/>
          <p:cNvSpPr/>
          <p:nvPr/>
        </p:nvSpPr>
        <p:spPr bwMode="auto">
          <a:xfrm>
            <a:off x="527098" y="2389188"/>
            <a:ext cx="2734066" cy="609600"/>
          </a:xfrm>
          <a:prstGeom prst="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3" name="직사각형 132"/>
          <p:cNvSpPr/>
          <p:nvPr/>
        </p:nvSpPr>
        <p:spPr bwMode="auto">
          <a:xfrm>
            <a:off x="527098" y="2998788"/>
            <a:ext cx="2734066" cy="609600"/>
          </a:xfrm>
          <a:prstGeom prst="rect">
            <a:avLst/>
          </a:prstGeom>
          <a:noFill/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4" name="직사각형 133"/>
          <p:cNvSpPr/>
          <p:nvPr/>
        </p:nvSpPr>
        <p:spPr bwMode="auto">
          <a:xfrm>
            <a:off x="512567" y="4214813"/>
            <a:ext cx="2734066" cy="609600"/>
          </a:xfrm>
          <a:prstGeom prst="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5" name="직사각형 134"/>
          <p:cNvSpPr/>
          <p:nvPr/>
        </p:nvSpPr>
        <p:spPr bwMode="auto">
          <a:xfrm>
            <a:off x="512567" y="3574099"/>
            <a:ext cx="2734066" cy="609600"/>
          </a:xfrm>
          <a:prstGeom prst="rect">
            <a:avLst/>
          </a:prstGeom>
          <a:noFill/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31" grpId="0" autoUpdateAnimBg="0"/>
      <p:bldP spid="2" grpId="0" animBg="1"/>
      <p:bldP spid="129" grpId="0" animBg="1"/>
      <p:bldP spid="130" grpId="0" animBg="1"/>
      <p:bldP spid="131" grpId="0" animBg="1"/>
      <p:bldP spid="132" grpId="0" animBg="1"/>
      <p:bldP spid="133" grpId="0" animBg="1"/>
      <p:bldP spid="134" grpId="0" animBg="1"/>
      <p:bldP spid="13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 Variable K-Maps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V - Combinational Logic Case Studies</a:t>
            </a:r>
            <a:endParaRPr lang="en-US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F39AA-AE0C-41CB-A474-8F9D22E6B189}" type="slidenum">
              <a:rPr lang="en-US" altLang="en-US" smtClean="0"/>
              <a:pPr/>
              <a:t>13</a:t>
            </a:fld>
            <a:endParaRPr lang="en-US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556" y="1247153"/>
            <a:ext cx="7388537" cy="4636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1097280" y="6549432"/>
            <a:ext cx="77794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3"/>
              </a:rPr>
              <a:t>https://filebox.ece.vt.edu/~jgtront/introcomp/kmap/5_6var_tutorial.swf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187397" y="2546252"/>
            <a:ext cx="7040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rgbClr val="FF0000"/>
                </a:solidFill>
              </a:rPr>
              <a:t>CD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9562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V - Combinational Logic Case Studies</a:t>
            </a:r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6AF78-7618-45C4-8F7C-A6AF4293F332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26635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Production line control</a:t>
            </a:r>
          </a:p>
        </p:txBody>
      </p:sp>
      <p:sp>
        <p:nvSpPr>
          <p:cNvPr id="26636" name="Rectangle 1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Rods of varying length (+/-10%) travel on conveyor belt</a:t>
            </a:r>
          </a:p>
          <a:p>
            <a:pPr lvl="1"/>
            <a:r>
              <a:rPr lang="en-US" altLang="ko-KR">
                <a:ea typeface="굴림" charset="-127"/>
              </a:rPr>
              <a:t>mechanical arm pushes rods within spec (+/-5%) to one side</a:t>
            </a:r>
          </a:p>
          <a:p>
            <a:pPr lvl="1"/>
            <a:r>
              <a:rPr lang="en-US" altLang="ko-KR">
                <a:ea typeface="굴림" charset="-127"/>
              </a:rPr>
              <a:t>second arm pushes rods too long to other side</a:t>
            </a:r>
          </a:p>
          <a:p>
            <a:pPr lvl="1"/>
            <a:r>
              <a:rPr lang="en-US" altLang="ko-KR">
                <a:ea typeface="굴림" charset="-127"/>
              </a:rPr>
              <a:t>rods that are too short stay on belt</a:t>
            </a:r>
          </a:p>
          <a:p>
            <a:pPr lvl="1"/>
            <a:r>
              <a:rPr lang="en-US" altLang="ko-KR">
                <a:ea typeface="굴림" charset="-127"/>
              </a:rPr>
              <a:t>3 light barriers (light source + photocell) as sensors</a:t>
            </a:r>
          </a:p>
          <a:p>
            <a:pPr lvl="1"/>
            <a:r>
              <a:rPr lang="en-US" altLang="ko-KR">
                <a:ea typeface="굴림" charset="-127"/>
              </a:rPr>
              <a:t>design combinational logic to activate the arms</a:t>
            </a:r>
          </a:p>
          <a:p>
            <a:r>
              <a:rPr lang="en-US" altLang="ko-KR">
                <a:ea typeface="굴림" charset="-127"/>
              </a:rPr>
              <a:t>Understanding the problem</a:t>
            </a:r>
          </a:p>
          <a:p>
            <a:pPr lvl="1"/>
            <a:r>
              <a:rPr lang="en-US" altLang="ko-KR">
                <a:ea typeface="굴림" charset="-127"/>
              </a:rPr>
              <a:t>inputs are three sensors</a:t>
            </a:r>
          </a:p>
          <a:p>
            <a:pPr lvl="1"/>
            <a:r>
              <a:rPr lang="en-US" altLang="ko-KR">
                <a:ea typeface="굴림" charset="-127"/>
              </a:rPr>
              <a:t>outputs are two arm control signals</a:t>
            </a:r>
          </a:p>
          <a:p>
            <a:pPr lvl="1"/>
            <a:r>
              <a:rPr lang="en-US" altLang="ko-KR">
                <a:ea typeface="굴림" charset="-127"/>
              </a:rPr>
              <a:t>assume sensor reads "1" when tripped, "0" otherwise</a:t>
            </a:r>
          </a:p>
          <a:p>
            <a:pPr lvl="1"/>
            <a:r>
              <a:rPr lang="en-US" altLang="ko-KR">
                <a:ea typeface="굴림" charset="-127"/>
              </a:rPr>
              <a:t>call sensors A, B, C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V - Combinational Logic Case Studies</a:t>
            </a:r>
            <a:endParaRPr lang="en-US" altLang="en-US"/>
          </a:p>
        </p:txBody>
      </p:sp>
      <p:sp>
        <p:nvSpPr>
          <p:cNvPr id="43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EBD9F-C06C-4C9E-B448-2909BA2EE7F9}" type="slidenum">
              <a:rPr lang="en-US" altLang="en-US"/>
              <a:pPr/>
              <a:t>15</a:t>
            </a:fld>
            <a:endParaRPr lang="en-US" altLang="en-US"/>
          </a:p>
        </p:txBody>
      </p:sp>
      <p:grpSp>
        <p:nvGrpSpPr>
          <p:cNvPr id="28715" name="Group 43"/>
          <p:cNvGrpSpPr>
            <a:grpSpLocks/>
          </p:cNvGrpSpPr>
          <p:nvPr/>
        </p:nvGrpSpPr>
        <p:grpSpPr bwMode="auto">
          <a:xfrm>
            <a:off x="2646363" y="2840038"/>
            <a:ext cx="1438275" cy="3276600"/>
            <a:chOff x="918" y="2040"/>
            <a:chExt cx="906" cy="2064"/>
          </a:xfrm>
        </p:grpSpPr>
        <p:sp>
          <p:nvSpPr>
            <p:cNvPr id="28714" name="AutoShape 42"/>
            <p:cNvSpPr>
              <a:spLocks noChangeArrowheads="1"/>
            </p:cNvSpPr>
            <p:nvPr/>
          </p:nvSpPr>
          <p:spPr bwMode="auto">
            <a:xfrm rot="-5400000">
              <a:off x="1299" y="1659"/>
              <a:ext cx="144" cy="906"/>
            </a:xfrm>
            <a:prstGeom prst="can">
              <a:avLst>
                <a:gd name="adj" fmla="val 92977"/>
              </a:avLst>
            </a:prstGeom>
            <a:solidFill>
              <a:srgbClr val="C0C0C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713" name="AutoShape 41"/>
            <p:cNvSpPr>
              <a:spLocks noChangeArrowheads="1"/>
            </p:cNvSpPr>
            <p:nvPr/>
          </p:nvSpPr>
          <p:spPr bwMode="auto">
            <a:xfrm rot="-5400000">
              <a:off x="1302" y="3582"/>
              <a:ext cx="144" cy="900"/>
            </a:xfrm>
            <a:prstGeom prst="can">
              <a:avLst>
                <a:gd name="adj" fmla="val 92361"/>
              </a:avLst>
            </a:prstGeom>
            <a:solidFill>
              <a:srgbClr val="C0C0C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711" name="Rectangle 39"/>
            <p:cNvSpPr>
              <a:spLocks noChangeArrowheads="1"/>
            </p:cNvSpPr>
            <p:nvPr/>
          </p:nvSpPr>
          <p:spPr bwMode="auto">
            <a:xfrm>
              <a:off x="1056" y="2112"/>
              <a:ext cx="768" cy="1920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28716" name="Group 44"/>
          <p:cNvGrpSpPr>
            <a:grpSpLocks/>
          </p:cNvGrpSpPr>
          <p:nvPr/>
        </p:nvGrpSpPr>
        <p:grpSpPr bwMode="auto">
          <a:xfrm>
            <a:off x="4265613" y="2840038"/>
            <a:ext cx="1438275" cy="3276600"/>
            <a:chOff x="918" y="2040"/>
            <a:chExt cx="906" cy="2064"/>
          </a:xfrm>
        </p:grpSpPr>
        <p:sp>
          <p:nvSpPr>
            <p:cNvPr id="28717" name="AutoShape 45"/>
            <p:cNvSpPr>
              <a:spLocks noChangeArrowheads="1"/>
            </p:cNvSpPr>
            <p:nvPr/>
          </p:nvSpPr>
          <p:spPr bwMode="auto">
            <a:xfrm rot="-5400000">
              <a:off x="1299" y="1659"/>
              <a:ext cx="144" cy="906"/>
            </a:xfrm>
            <a:prstGeom prst="can">
              <a:avLst>
                <a:gd name="adj" fmla="val 92977"/>
              </a:avLst>
            </a:prstGeom>
            <a:solidFill>
              <a:srgbClr val="C0C0C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718" name="AutoShape 46"/>
            <p:cNvSpPr>
              <a:spLocks noChangeArrowheads="1"/>
            </p:cNvSpPr>
            <p:nvPr/>
          </p:nvSpPr>
          <p:spPr bwMode="auto">
            <a:xfrm rot="-5400000">
              <a:off x="1302" y="3582"/>
              <a:ext cx="144" cy="900"/>
            </a:xfrm>
            <a:prstGeom prst="can">
              <a:avLst>
                <a:gd name="adj" fmla="val 92361"/>
              </a:avLst>
            </a:prstGeom>
            <a:solidFill>
              <a:srgbClr val="C0C0C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719" name="Rectangle 47"/>
            <p:cNvSpPr>
              <a:spLocks noChangeArrowheads="1"/>
            </p:cNvSpPr>
            <p:nvPr/>
          </p:nvSpPr>
          <p:spPr bwMode="auto">
            <a:xfrm>
              <a:off x="1056" y="2112"/>
              <a:ext cx="768" cy="1920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28720" name="Group 48"/>
          <p:cNvGrpSpPr>
            <a:grpSpLocks/>
          </p:cNvGrpSpPr>
          <p:nvPr/>
        </p:nvGrpSpPr>
        <p:grpSpPr bwMode="auto">
          <a:xfrm>
            <a:off x="5856288" y="2840038"/>
            <a:ext cx="1438275" cy="3276600"/>
            <a:chOff x="918" y="2040"/>
            <a:chExt cx="906" cy="2064"/>
          </a:xfrm>
        </p:grpSpPr>
        <p:sp>
          <p:nvSpPr>
            <p:cNvPr id="28721" name="AutoShape 49"/>
            <p:cNvSpPr>
              <a:spLocks noChangeArrowheads="1"/>
            </p:cNvSpPr>
            <p:nvPr/>
          </p:nvSpPr>
          <p:spPr bwMode="auto">
            <a:xfrm rot="-5400000">
              <a:off x="1299" y="1659"/>
              <a:ext cx="144" cy="906"/>
            </a:xfrm>
            <a:prstGeom prst="can">
              <a:avLst>
                <a:gd name="adj" fmla="val 92977"/>
              </a:avLst>
            </a:prstGeom>
            <a:solidFill>
              <a:srgbClr val="C0C0C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722" name="AutoShape 50"/>
            <p:cNvSpPr>
              <a:spLocks noChangeArrowheads="1"/>
            </p:cNvSpPr>
            <p:nvPr/>
          </p:nvSpPr>
          <p:spPr bwMode="auto">
            <a:xfrm rot="-5400000">
              <a:off x="1302" y="3582"/>
              <a:ext cx="144" cy="900"/>
            </a:xfrm>
            <a:prstGeom prst="can">
              <a:avLst>
                <a:gd name="adj" fmla="val 92361"/>
              </a:avLst>
            </a:prstGeom>
            <a:solidFill>
              <a:srgbClr val="C0C0C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723" name="Rectangle 51"/>
            <p:cNvSpPr>
              <a:spLocks noChangeArrowheads="1"/>
            </p:cNvSpPr>
            <p:nvPr/>
          </p:nvSpPr>
          <p:spPr bwMode="auto">
            <a:xfrm>
              <a:off x="1056" y="2112"/>
              <a:ext cx="768" cy="1920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8729" name="Rectangle 5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Sketch of problem</a:t>
            </a:r>
          </a:p>
        </p:txBody>
      </p:sp>
      <p:sp>
        <p:nvSpPr>
          <p:cNvPr id="28730" name="Rectangle 5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Position of sensors</a:t>
            </a:r>
          </a:p>
          <a:p>
            <a:pPr lvl="1"/>
            <a:r>
              <a:rPr lang="en-US" altLang="ko-KR">
                <a:ea typeface="굴림" charset="-127"/>
              </a:rPr>
              <a:t>A to B distance = specification – 5%</a:t>
            </a:r>
          </a:p>
          <a:p>
            <a:pPr lvl="1"/>
            <a:r>
              <a:rPr lang="en-US" altLang="ko-KR">
                <a:ea typeface="굴림" charset="-127"/>
              </a:rPr>
              <a:t>A to C distance = specification + 5%</a:t>
            </a:r>
          </a:p>
          <a:p>
            <a:pPr lvl="1"/>
            <a:endParaRPr lang="en-US" altLang="ko-KR">
              <a:ea typeface="굴림" charset="-127"/>
            </a:endParaRPr>
          </a:p>
        </p:txBody>
      </p:sp>
      <p:grpSp>
        <p:nvGrpSpPr>
          <p:cNvPr id="28724" name="Group 52"/>
          <p:cNvGrpSpPr>
            <a:grpSpLocks/>
          </p:cNvGrpSpPr>
          <p:nvPr/>
        </p:nvGrpSpPr>
        <p:grpSpPr bwMode="auto">
          <a:xfrm>
            <a:off x="4618038" y="2817813"/>
            <a:ext cx="914400" cy="2749550"/>
            <a:chOff x="2160" y="2020"/>
            <a:chExt cx="576" cy="1732"/>
          </a:xfrm>
        </p:grpSpPr>
        <p:sp>
          <p:nvSpPr>
            <p:cNvPr id="28693" name="Line 21"/>
            <p:cNvSpPr>
              <a:spLocks noChangeShapeType="1"/>
            </p:cNvSpPr>
            <p:nvPr/>
          </p:nvSpPr>
          <p:spPr bwMode="auto">
            <a:xfrm flipV="1">
              <a:off x="2448" y="2020"/>
              <a:ext cx="0" cy="2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696" name="Rectangle 24"/>
            <p:cNvSpPr>
              <a:spLocks noChangeArrowheads="1"/>
            </p:cNvSpPr>
            <p:nvPr/>
          </p:nvSpPr>
          <p:spPr bwMode="auto">
            <a:xfrm>
              <a:off x="2160" y="2240"/>
              <a:ext cx="576" cy="151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691" name="Rectangle 19"/>
            <p:cNvSpPr>
              <a:spLocks noChangeArrowheads="1"/>
            </p:cNvSpPr>
            <p:nvPr/>
          </p:nvSpPr>
          <p:spPr bwMode="auto">
            <a:xfrm>
              <a:off x="2280" y="2908"/>
              <a:ext cx="312" cy="3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18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 b="1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Within</a:t>
              </a:r>
              <a:br>
                <a:rPr lang="en-US" altLang="ko-KR" sz="1600" b="1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600" b="1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Spec</a:t>
              </a:r>
            </a:p>
          </p:txBody>
        </p:sp>
      </p:grpSp>
      <p:grpSp>
        <p:nvGrpSpPr>
          <p:cNvPr id="28726" name="Group 54"/>
          <p:cNvGrpSpPr>
            <a:grpSpLocks/>
          </p:cNvGrpSpPr>
          <p:nvPr/>
        </p:nvGrpSpPr>
        <p:grpSpPr bwMode="auto">
          <a:xfrm>
            <a:off x="6218238" y="2817813"/>
            <a:ext cx="927100" cy="2762250"/>
            <a:chOff x="3168" y="2020"/>
            <a:chExt cx="584" cy="1740"/>
          </a:xfrm>
        </p:grpSpPr>
        <p:sp>
          <p:nvSpPr>
            <p:cNvPr id="28679" name="Rectangle 7"/>
            <p:cNvSpPr>
              <a:spLocks noChangeArrowheads="1"/>
            </p:cNvSpPr>
            <p:nvPr/>
          </p:nvSpPr>
          <p:spPr bwMode="auto">
            <a:xfrm>
              <a:off x="3168" y="3608"/>
              <a:ext cx="584" cy="152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694" name="Line 22"/>
            <p:cNvSpPr>
              <a:spLocks noChangeShapeType="1"/>
            </p:cNvSpPr>
            <p:nvPr/>
          </p:nvSpPr>
          <p:spPr bwMode="auto">
            <a:xfrm flipV="1">
              <a:off x="3456" y="2020"/>
              <a:ext cx="0" cy="2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697" name="Rectangle 25"/>
            <p:cNvSpPr>
              <a:spLocks noChangeArrowheads="1"/>
            </p:cNvSpPr>
            <p:nvPr/>
          </p:nvSpPr>
          <p:spPr bwMode="auto">
            <a:xfrm>
              <a:off x="3168" y="2240"/>
              <a:ext cx="576" cy="136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690" name="Rectangle 18"/>
            <p:cNvSpPr>
              <a:spLocks noChangeArrowheads="1"/>
            </p:cNvSpPr>
            <p:nvPr/>
          </p:nvSpPr>
          <p:spPr bwMode="auto">
            <a:xfrm>
              <a:off x="3302" y="2900"/>
              <a:ext cx="280" cy="3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18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 b="1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Too</a:t>
              </a:r>
              <a:br>
                <a:rPr lang="en-US" altLang="ko-KR" sz="1600" b="1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600" b="1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Short</a:t>
              </a:r>
            </a:p>
          </p:txBody>
        </p:sp>
      </p:grpSp>
      <p:grpSp>
        <p:nvGrpSpPr>
          <p:cNvPr id="28728" name="Group 56"/>
          <p:cNvGrpSpPr>
            <a:grpSpLocks/>
          </p:cNvGrpSpPr>
          <p:nvPr/>
        </p:nvGrpSpPr>
        <p:grpSpPr bwMode="auto">
          <a:xfrm>
            <a:off x="3017838" y="2817813"/>
            <a:ext cx="914400" cy="2978150"/>
            <a:chOff x="1152" y="2020"/>
            <a:chExt cx="576" cy="1876"/>
          </a:xfrm>
        </p:grpSpPr>
        <p:sp>
          <p:nvSpPr>
            <p:cNvPr id="28692" name="Line 20"/>
            <p:cNvSpPr>
              <a:spLocks noChangeShapeType="1"/>
            </p:cNvSpPr>
            <p:nvPr/>
          </p:nvSpPr>
          <p:spPr bwMode="auto">
            <a:xfrm flipV="1">
              <a:off x="1440" y="2020"/>
              <a:ext cx="0" cy="2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695" name="Rectangle 23"/>
            <p:cNvSpPr>
              <a:spLocks noChangeArrowheads="1"/>
            </p:cNvSpPr>
            <p:nvPr/>
          </p:nvSpPr>
          <p:spPr bwMode="auto">
            <a:xfrm>
              <a:off x="1152" y="2240"/>
              <a:ext cx="576" cy="165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689" name="Rectangle 17"/>
            <p:cNvSpPr>
              <a:spLocks noChangeArrowheads="1"/>
            </p:cNvSpPr>
            <p:nvPr/>
          </p:nvSpPr>
          <p:spPr bwMode="auto">
            <a:xfrm>
              <a:off x="1266" y="2908"/>
              <a:ext cx="264" cy="3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18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 b="1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Too</a:t>
              </a:r>
              <a:br>
                <a:rPr lang="en-US" altLang="ko-KR" sz="1600" b="1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600" b="1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Long</a:t>
              </a:r>
            </a:p>
          </p:txBody>
        </p:sp>
        <p:sp>
          <p:nvSpPr>
            <p:cNvPr id="28678" name="Rectangle 6"/>
            <p:cNvSpPr>
              <a:spLocks noChangeArrowheads="1"/>
            </p:cNvSpPr>
            <p:nvPr/>
          </p:nvSpPr>
          <p:spPr bwMode="auto">
            <a:xfrm>
              <a:off x="1161" y="3752"/>
              <a:ext cx="560" cy="140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28710" name="Group 38"/>
          <p:cNvGrpSpPr>
            <a:grpSpLocks/>
          </p:cNvGrpSpPr>
          <p:nvPr/>
        </p:nvGrpSpPr>
        <p:grpSpPr bwMode="auto">
          <a:xfrm>
            <a:off x="2408238" y="3128963"/>
            <a:ext cx="6473825" cy="2882900"/>
            <a:chOff x="768" y="2216"/>
            <a:chExt cx="4078" cy="1816"/>
          </a:xfrm>
        </p:grpSpPr>
        <p:sp>
          <p:nvSpPr>
            <p:cNvPr id="28684" name="Rectangle 12"/>
            <p:cNvSpPr>
              <a:spLocks noChangeArrowheads="1"/>
            </p:cNvSpPr>
            <p:nvPr/>
          </p:nvSpPr>
          <p:spPr bwMode="auto">
            <a:xfrm>
              <a:off x="768" y="2216"/>
              <a:ext cx="144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A</a:t>
              </a:r>
            </a:p>
          </p:txBody>
        </p:sp>
        <p:sp>
          <p:nvSpPr>
            <p:cNvPr id="28685" name="Rectangle 13"/>
            <p:cNvSpPr>
              <a:spLocks noChangeArrowheads="1"/>
            </p:cNvSpPr>
            <p:nvPr/>
          </p:nvSpPr>
          <p:spPr bwMode="auto">
            <a:xfrm>
              <a:off x="768" y="3624"/>
              <a:ext cx="144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B</a:t>
              </a:r>
            </a:p>
          </p:txBody>
        </p:sp>
        <p:sp>
          <p:nvSpPr>
            <p:cNvPr id="28686" name="Rectangle 14"/>
            <p:cNvSpPr>
              <a:spLocks noChangeArrowheads="1"/>
            </p:cNvSpPr>
            <p:nvPr/>
          </p:nvSpPr>
          <p:spPr bwMode="auto">
            <a:xfrm>
              <a:off x="768" y="3824"/>
              <a:ext cx="144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C</a:t>
              </a:r>
            </a:p>
          </p:txBody>
        </p:sp>
        <p:sp>
          <p:nvSpPr>
            <p:cNvPr id="28687" name="Rectangle 15"/>
            <p:cNvSpPr>
              <a:spLocks noChangeArrowheads="1"/>
            </p:cNvSpPr>
            <p:nvPr/>
          </p:nvSpPr>
          <p:spPr bwMode="auto">
            <a:xfrm>
              <a:off x="4070" y="2472"/>
              <a:ext cx="344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spec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- 5% </a:t>
              </a:r>
            </a:p>
          </p:txBody>
        </p:sp>
        <p:sp>
          <p:nvSpPr>
            <p:cNvPr id="28688" name="Rectangle 16"/>
            <p:cNvSpPr>
              <a:spLocks noChangeArrowheads="1"/>
            </p:cNvSpPr>
            <p:nvPr/>
          </p:nvSpPr>
          <p:spPr bwMode="auto">
            <a:xfrm>
              <a:off x="4462" y="2944"/>
              <a:ext cx="384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spec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+ 5%</a:t>
              </a:r>
            </a:p>
          </p:txBody>
        </p:sp>
        <p:sp>
          <p:nvSpPr>
            <p:cNvPr id="28698" name="Line 26"/>
            <p:cNvSpPr>
              <a:spLocks noChangeShapeType="1"/>
            </p:cNvSpPr>
            <p:nvPr/>
          </p:nvSpPr>
          <p:spPr bwMode="auto">
            <a:xfrm>
              <a:off x="952" y="2240"/>
              <a:ext cx="3856" cy="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699" name="Line 27"/>
            <p:cNvSpPr>
              <a:spLocks noChangeShapeType="1"/>
            </p:cNvSpPr>
            <p:nvPr/>
          </p:nvSpPr>
          <p:spPr bwMode="auto">
            <a:xfrm>
              <a:off x="952" y="3680"/>
              <a:ext cx="3856" cy="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700" name="Line 28"/>
            <p:cNvSpPr>
              <a:spLocks noChangeShapeType="1"/>
            </p:cNvSpPr>
            <p:nvPr/>
          </p:nvSpPr>
          <p:spPr bwMode="auto">
            <a:xfrm>
              <a:off x="952" y="3824"/>
              <a:ext cx="3856" cy="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701" name="Line 29"/>
            <p:cNvSpPr>
              <a:spLocks noChangeShapeType="1"/>
            </p:cNvSpPr>
            <p:nvPr/>
          </p:nvSpPr>
          <p:spPr bwMode="auto">
            <a:xfrm>
              <a:off x="4032" y="2248"/>
              <a:ext cx="0" cy="142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702" name="Line 30"/>
            <p:cNvSpPr>
              <a:spLocks noChangeShapeType="1"/>
            </p:cNvSpPr>
            <p:nvPr/>
          </p:nvSpPr>
          <p:spPr bwMode="auto">
            <a:xfrm>
              <a:off x="4464" y="2248"/>
              <a:ext cx="0" cy="156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7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7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7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7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7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7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V - Combinational Logic Case Studies</a:t>
            </a:r>
            <a:endParaRPr lang="en-US" altLang="en-US"/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80A76-A680-49D4-9FE8-AFA2B0AF9C66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30729" name="Rectangle 9"/>
          <p:cNvSpPr>
            <a:spLocks noChangeArrowheads="1"/>
          </p:cNvSpPr>
          <p:nvPr/>
        </p:nvSpPr>
        <p:spPr bwMode="auto">
          <a:xfrm>
            <a:off x="4271963" y="2882900"/>
            <a:ext cx="4546600" cy="345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47" tIns="26983" rIns="19047" bIns="26983"/>
          <a:lstStyle/>
          <a:p>
            <a:pPr eaLnBrk="0" hangingPunct="0">
              <a:lnSpc>
                <a:spcPts val="2200"/>
              </a:lnSpc>
              <a:spcAft>
                <a:spcPts val="2000"/>
              </a:spcAft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logic implementation now straightforward</a:t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just use three 3-input AND gates</a:t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/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"too short" = AB'C'</a:t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	(only first sensor tripped)</a:t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/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"in spec" = A B C'</a:t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	(first two sensors tripped)</a:t>
            </a:r>
          </a:p>
          <a:p>
            <a:pPr eaLnBrk="0" hangingPunct="0">
              <a:lnSpc>
                <a:spcPts val="2200"/>
              </a:lnSpc>
              <a:spcAft>
                <a:spcPts val="2000"/>
              </a:spcAft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"too long" = A B C</a:t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	(all three sensors tripped)</a:t>
            </a:r>
          </a:p>
        </p:txBody>
      </p:sp>
      <p:sp>
        <p:nvSpPr>
          <p:cNvPr id="30730" name="Line 10"/>
          <p:cNvSpPr>
            <a:spLocks noChangeShapeType="1"/>
          </p:cNvSpPr>
          <p:nvPr/>
        </p:nvSpPr>
        <p:spPr bwMode="auto">
          <a:xfrm>
            <a:off x="893763" y="3289300"/>
            <a:ext cx="27686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731" name="Line 11"/>
          <p:cNvSpPr>
            <a:spLocks noChangeShapeType="1"/>
          </p:cNvSpPr>
          <p:nvPr/>
        </p:nvSpPr>
        <p:spPr bwMode="auto">
          <a:xfrm>
            <a:off x="2239963" y="3035300"/>
            <a:ext cx="0" cy="25146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732" name="Rectangle 12"/>
          <p:cNvSpPr>
            <a:spLocks noChangeArrowheads="1"/>
          </p:cNvSpPr>
          <p:nvPr/>
        </p:nvSpPr>
        <p:spPr bwMode="auto">
          <a:xfrm>
            <a:off x="969963" y="2946400"/>
            <a:ext cx="2870200" cy="292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47" tIns="26983" rIns="19047" bIns="26983"/>
          <a:lstStyle/>
          <a:p>
            <a:pPr eaLnBrk="0" hangingPunct="0">
              <a:lnSpc>
                <a:spcPts val="2200"/>
              </a:lnSpc>
              <a:spcAft>
                <a:spcPts val="2000"/>
              </a:spcAft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A	B	C	Function</a:t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0	0	0	do nothing</a:t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0	0	1	do nothing</a:t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0	1	0	do nothing</a:t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0	1	1	do nothing</a:t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1	0	0	too short</a:t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1	0	1	don't care</a:t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1	1	0	in spec</a:t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1	1	1	too long</a:t>
            </a:r>
          </a:p>
        </p:txBody>
      </p:sp>
      <p:sp>
        <p:nvSpPr>
          <p:cNvPr id="30735" name="Rectangle 1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Formalize the problem</a:t>
            </a:r>
          </a:p>
        </p:txBody>
      </p:sp>
      <p:sp>
        <p:nvSpPr>
          <p:cNvPr id="30736" name="Rectangle 1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Truth table</a:t>
            </a:r>
          </a:p>
          <a:p>
            <a:pPr lvl="1"/>
            <a:r>
              <a:rPr lang="en-US" altLang="ko-KR">
                <a:ea typeface="굴림" charset="-127"/>
              </a:rPr>
              <a:t>show don't cares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V - Combinational Logic Case Studies</a:t>
            </a:r>
            <a:endParaRPr lang="en-US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DDC7D-0FAE-47CC-A687-E39F97D9B2FF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8201" name="Rectangle 9"/>
          <p:cNvSpPr>
            <a:spLocks noChangeArrowheads="1"/>
          </p:cNvSpPr>
          <p:nvPr/>
        </p:nvSpPr>
        <p:spPr bwMode="auto">
          <a:xfrm>
            <a:off x="4554538" y="2370138"/>
            <a:ext cx="4638675" cy="375285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47" tIns="26983" rIns="19047" bIns="26983"/>
          <a:lstStyle/>
          <a:p>
            <a:pPr eaLnBrk="0" hangingPunct="0">
              <a:lnSpc>
                <a:spcPts val="1500"/>
              </a:lnSpc>
              <a:tabLst>
                <a:tab pos="457200" algn="l"/>
                <a:tab pos="914400" algn="l"/>
                <a:tab pos="1370013" algn="l"/>
                <a:tab pos="1828800" algn="l"/>
                <a:tab pos="2286000" algn="l"/>
                <a:tab pos="2743200" algn="l"/>
                <a:tab pos="3200400" algn="l"/>
                <a:tab pos="3656013" algn="l"/>
                <a:tab pos="4570413" algn="l"/>
                <a:tab pos="5486400" algn="l"/>
                <a:tab pos="6399213" algn="l"/>
              </a:tabLst>
            </a:pPr>
            <a:r>
              <a:rPr lang="en-US" altLang="ko-KR" sz="1200">
                <a:solidFill>
                  <a:srgbClr val="000000"/>
                </a:solidFill>
                <a:latin typeface="Courier" pitchFamily="49" charset="0"/>
                <a:ea typeface="굴림" charset="-127"/>
              </a:rPr>
              <a:t>integer number_of_days ( month, leap_year_flag) {</a:t>
            </a:r>
          </a:p>
          <a:p>
            <a:pPr lvl="1" eaLnBrk="0" hangingPunct="0">
              <a:lnSpc>
                <a:spcPts val="1500"/>
              </a:lnSpc>
              <a:tabLst>
                <a:tab pos="457200" algn="l"/>
                <a:tab pos="914400" algn="l"/>
                <a:tab pos="1370013" algn="l"/>
                <a:tab pos="1828800" algn="l"/>
                <a:tab pos="2286000" algn="l"/>
                <a:tab pos="2743200" algn="l"/>
                <a:tab pos="3200400" algn="l"/>
                <a:tab pos="3656013" algn="l"/>
                <a:tab pos="4570413" algn="l"/>
                <a:tab pos="5486400" algn="l"/>
                <a:tab pos="6399213" algn="l"/>
              </a:tabLst>
            </a:pPr>
            <a:r>
              <a:rPr lang="en-US" altLang="ko-KR" sz="1200">
                <a:solidFill>
                  <a:srgbClr val="000000"/>
                </a:solidFill>
                <a:latin typeface="Courier" pitchFamily="49" charset="0"/>
                <a:ea typeface="굴림" charset="-127"/>
              </a:rPr>
              <a:t>switch (month) {</a:t>
            </a:r>
          </a:p>
          <a:p>
            <a:pPr lvl="2" eaLnBrk="0" hangingPunct="0">
              <a:lnSpc>
                <a:spcPts val="1500"/>
              </a:lnSpc>
              <a:tabLst>
                <a:tab pos="457200" algn="l"/>
                <a:tab pos="914400" algn="l"/>
                <a:tab pos="1370013" algn="l"/>
                <a:tab pos="1828800" algn="l"/>
                <a:tab pos="2286000" algn="l"/>
                <a:tab pos="2743200" algn="l"/>
                <a:tab pos="3200400" algn="l"/>
                <a:tab pos="3656013" algn="l"/>
                <a:tab pos="4570413" algn="l"/>
                <a:tab pos="5486400" algn="l"/>
                <a:tab pos="6399213" algn="l"/>
              </a:tabLst>
            </a:pPr>
            <a:r>
              <a:rPr lang="en-US" altLang="ko-KR" sz="1200">
                <a:solidFill>
                  <a:srgbClr val="000000"/>
                </a:solidFill>
                <a:latin typeface="Courier" pitchFamily="49" charset="0"/>
                <a:ea typeface="굴림" charset="-127"/>
              </a:rPr>
              <a:t>case  1: return (31);</a:t>
            </a:r>
          </a:p>
          <a:p>
            <a:pPr lvl="2" eaLnBrk="0" hangingPunct="0">
              <a:lnSpc>
                <a:spcPts val="1500"/>
              </a:lnSpc>
              <a:tabLst>
                <a:tab pos="457200" algn="l"/>
                <a:tab pos="914400" algn="l"/>
                <a:tab pos="1370013" algn="l"/>
                <a:tab pos="1828800" algn="l"/>
                <a:tab pos="2286000" algn="l"/>
                <a:tab pos="2743200" algn="l"/>
                <a:tab pos="3200400" algn="l"/>
                <a:tab pos="3656013" algn="l"/>
                <a:tab pos="4570413" algn="l"/>
                <a:tab pos="5486400" algn="l"/>
                <a:tab pos="6399213" algn="l"/>
              </a:tabLst>
            </a:pPr>
            <a:r>
              <a:rPr lang="en-US" altLang="ko-KR" sz="1200">
                <a:solidFill>
                  <a:srgbClr val="000000"/>
                </a:solidFill>
                <a:latin typeface="Courier" pitchFamily="49" charset="0"/>
                <a:ea typeface="굴림" charset="-127"/>
              </a:rPr>
              <a:t>case  2: if (leap_year_flag == 1)</a:t>
            </a:r>
          </a:p>
          <a:p>
            <a:pPr lvl="2" eaLnBrk="0" hangingPunct="0">
              <a:lnSpc>
                <a:spcPts val="1500"/>
              </a:lnSpc>
              <a:tabLst>
                <a:tab pos="457200" algn="l"/>
                <a:tab pos="914400" algn="l"/>
                <a:tab pos="1370013" algn="l"/>
                <a:tab pos="1828800" algn="l"/>
                <a:tab pos="2286000" algn="l"/>
                <a:tab pos="2743200" algn="l"/>
                <a:tab pos="3200400" algn="l"/>
                <a:tab pos="3656013" algn="l"/>
                <a:tab pos="4570413" algn="l"/>
                <a:tab pos="5486400" algn="l"/>
                <a:tab pos="6399213" algn="l"/>
              </a:tabLst>
            </a:pPr>
            <a:r>
              <a:rPr lang="en-US" altLang="ko-KR" sz="1200">
                <a:solidFill>
                  <a:srgbClr val="000000"/>
                </a:solidFill>
                <a:latin typeface="Courier" pitchFamily="49" charset="0"/>
                <a:ea typeface="굴림" charset="-127"/>
              </a:rPr>
              <a:t>            then return (29)</a:t>
            </a:r>
            <a:br>
              <a:rPr lang="en-US" altLang="ko-KR" sz="1200">
                <a:solidFill>
                  <a:srgbClr val="000000"/>
                </a:solidFill>
                <a:latin typeface="Courier" pitchFamily="49" charset="0"/>
                <a:ea typeface="굴림" charset="-127"/>
              </a:rPr>
            </a:br>
            <a:r>
              <a:rPr lang="en-US" altLang="ko-KR" sz="1200">
                <a:solidFill>
                  <a:srgbClr val="000000"/>
                </a:solidFill>
                <a:latin typeface="Courier" pitchFamily="49" charset="0"/>
                <a:ea typeface="굴림" charset="-127"/>
              </a:rPr>
              <a:t>            else return (28);</a:t>
            </a:r>
          </a:p>
          <a:p>
            <a:pPr lvl="2" eaLnBrk="0" hangingPunct="0">
              <a:lnSpc>
                <a:spcPts val="1500"/>
              </a:lnSpc>
              <a:tabLst>
                <a:tab pos="457200" algn="l"/>
                <a:tab pos="914400" algn="l"/>
                <a:tab pos="1370013" algn="l"/>
                <a:tab pos="1828800" algn="l"/>
                <a:tab pos="2286000" algn="l"/>
                <a:tab pos="2743200" algn="l"/>
                <a:tab pos="3200400" algn="l"/>
                <a:tab pos="3656013" algn="l"/>
                <a:tab pos="4570413" algn="l"/>
                <a:tab pos="5486400" algn="l"/>
                <a:tab pos="6399213" algn="l"/>
              </a:tabLst>
            </a:pPr>
            <a:r>
              <a:rPr lang="en-US" altLang="ko-KR" sz="1200">
                <a:solidFill>
                  <a:srgbClr val="000000"/>
                </a:solidFill>
                <a:latin typeface="Courier" pitchFamily="49" charset="0"/>
                <a:ea typeface="굴림" charset="-127"/>
              </a:rPr>
              <a:t>case  3: return (31);</a:t>
            </a:r>
          </a:p>
          <a:p>
            <a:pPr lvl="2" eaLnBrk="0" hangingPunct="0">
              <a:lnSpc>
                <a:spcPts val="1500"/>
              </a:lnSpc>
              <a:tabLst>
                <a:tab pos="457200" algn="l"/>
                <a:tab pos="914400" algn="l"/>
                <a:tab pos="1370013" algn="l"/>
                <a:tab pos="1828800" algn="l"/>
                <a:tab pos="2286000" algn="l"/>
                <a:tab pos="2743200" algn="l"/>
                <a:tab pos="3200400" algn="l"/>
                <a:tab pos="3656013" algn="l"/>
                <a:tab pos="4570413" algn="l"/>
                <a:tab pos="5486400" algn="l"/>
                <a:tab pos="6399213" algn="l"/>
              </a:tabLst>
            </a:pPr>
            <a:r>
              <a:rPr lang="en-US" altLang="ko-KR" sz="1200">
                <a:solidFill>
                  <a:srgbClr val="000000"/>
                </a:solidFill>
                <a:latin typeface="Courier" pitchFamily="49" charset="0"/>
                <a:ea typeface="굴림" charset="-127"/>
              </a:rPr>
              <a:t>case  4: return (30);</a:t>
            </a:r>
          </a:p>
          <a:p>
            <a:pPr lvl="2" eaLnBrk="0" hangingPunct="0">
              <a:lnSpc>
                <a:spcPts val="1500"/>
              </a:lnSpc>
              <a:tabLst>
                <a:tab pos="457200" algn="l"/>
                <a:tab pos="914400" algn="l"/>
                <a:tab pos="1370013" algn="l"/>
                <a:tab pos="1828800" algn="l"/>
                <a:tab pos="2286000" algn="l"/>
                <a:tab pos="2743200" algn="l"/>
                <a:tab pos="3200400" algn="l"/>
                <a:tab pos="3656013" algn="l"/>
                <a:tab pos="4570413" algn="l"/>
                <a:tab pos="5486400" algn="l"/>
                <a:tab pos="6399213" algn="l"/>
              </a:tabLst>
            </a:pPr>
            <a:r>
              <a:rPr lang="en-US" altLang="ko-KR" sz="1200">
                <a:solidFill>
                  <a:srgbClr val="000000"/>
                </a:solidFill>
                <a:latin typeface="Courier" pitchFamily="49" charset="0"/>
                <a:ea typeface="굴림" charset="-127"/>
              </a:rPr>
              <a:t>case  5: return (31);</a:t>
            </a:r>
          </a:p>
          <a:p>
            <a:pPr lvl="2" eaLnBrk="0" hangingPunct="0">
              <a:lnSpc>
                <a:spcPts val="1500"/>
              </a:lnSpc>
              <a:tabLst>
                <a:tab pos="457200" algn="l"/>
                <a:tab pos="914400" algn="l"/>
                <a:tab pos="1370013" algn="l"/>
                <a:tab pos="1828800" algn="l"/>
                <a:tab pos="2286000" algn="l"/>
                <a:tab pos="2743200" algn="l"/>
                <a:tab pos="3200400" algn="l"/>
                <a:tab pos="3656013" algn="l"/>
                <a:tab pos="4570413" algn="l"/>
                <a:tab pos="5486400" algn="l"/>
                <a:tab pos="6399213" algn="l"/>
              </a:tabLst>
            </a:pPr>
            <a:r>
              <a:rPr lang="en-US" altLang="ko-KR" sz="1200">
                <a:solidFill>
                  <a:srgbClr val="000000"/>
                </a:solidFill>
                <a:latin typeface="Courier" pitchFamily="49" charset="0"/>
                <a:ea typeface="굴림" charset="-127"/>
              </a:rPr>
              <a:t>case  6: return (30);</a:t>
            </a:r>
          </a:p>
          <a:p>
            <a:pPr lvl="2" eaLnBrk="0" hangingPunct="0">
              <a:lnSpc>
                <a:spcPts val="1500"/>
              </a:lnSpc>
              <a:tabLst>
                <a:tab pos="457200" algn="l"/>
                <a:tab pos="914400" algn="l"/>
                <a:tab pos="1370013" algn="l"/>
                <a:tab pos="1828800" algn="l"/>
                <a:tab pos="2286000" algn="l"/>
                <a:tab pos="2743200" algn="l"/>
                <a:tab pos="3200400" algn="l"/>
                <a:tab pos="3656013" algn="l"/>
                <a:tab pos="4570413" algn="l"/>
                <a:tab pos="5486400" algn="l"/>
                <a:tab pos="6399213" algn="l"/>
              </a:tabLst>
            </a:pPr>
            <a:r>
              <a:rPr lang="en-US" altLang="ko-KR" sz="1200">
                <a:solidFill>
                  <a:srgbClr val="000000"/>
                </a:solidFill>
                <a:latin typeface="Courier" pitchFamily="49" charset="0"/>
                <a:ea typeface="굴림" charset="-127"/>
              </a:rPr>
              <a:t>case  7: return (31);</a:t>
            </a:r>
          </a:p>
          <a:p>
            <a:pPr lvl="2" eaLnBrk="0" hangingPunct="0">
              <a:lnSpc>
                <a:spcPts val="1500"/>
              </a:lnSpc>
              <a:tabLst>
                <a:tab pos="457200" algn="l"/>
                <a:tab pos="914400" algn="l"/>
                <a:tab pos="1370013" algn="l"/>
                <a:tab pos="1828800" algn="l"/>
                <a:tab pos="2286000" algn="l"/>
                <a:tab pos="2743200" algn="l"/>
                <a:tab pos="3200400" algn="l"/>
                <a:tab pos="3656013" algn="l"/>
                <a:tab pos="4570413" algn="l"/>
                <a:tab pos="5486400" algn="l"/>
                <a:tab pos="6399213" algn="l"/>
              </a:tabLst>
            </a:pPr>
            <a:r>
              <a:rPr lang="en-US" altLang="ko-KR" sz="1200">
                <a:solidFill>
                  <a:srgbClr val="000000"/>
                </a:solidFill>
                <a:latin typeface="Courier" pitchFamily="49" charset="0"/>
                <a:ea typeface="굴림" charset="-127"/>
              </a:rPr>
              <a:t>case  8: return (31);</a:t>
            </a:r>
          </a:p>
          <a:p>
            <a:pPr lvl="2" eaLnBrk="0" hangingPunct="0">
              <a:lnSpc>
                <a:spcPts val="1500"/>
              </a:lnSpc>
              <a:tabLst>
                <a:tab pos="457200" algn="l"/>
                <a:tab pos="914400" algn="l"/>
                <a:tab pos="1370013" algn="l"/>
                <a:tab pos="1828800" algn="l"/>
                <a:tab pos="2286000" algn="l"/>
                <a:tab pos="2743200" algn="l"/>
                <a:tab pos="3200400" algn="l"/>
                <a:tab pos="3656013" algn="l"/>
                <a:tab pos="4570413" algn="l"/>
                <a:tab pos="5486400" algn="l"/>
                <a:tab pos="6399213" algn="l"/>
              </a:tabLst>
            </a:pPr>
            <a:r>
              <a:rPr lang="en-US" altLang="ko-KR" sz="1200">
                <a:solidFill>
                  <a:srgbClr val="000000"/>
                </a:solidFill>
                <a:latin typeface="Courier" pitchFamily="49" charset="0"/>
                <a:ea typeface="굴림" charset="-127"/>
              </a:rPr>
              <a:t>case  9: return (30);</a:t>
            </a:r>
          </a:p>
          <a:p>
            <a:pPr lvl="2" eaLnBrk="0" hangingPunct="0">
              <a:lnSpc>
                <a:spcPts val="1500"/>
              </a:lnSpc>
              <a:tabLst>
                <a:tab pos="457200" algn="l"/>
                <a:tab pos="914400" algn="l"/>
                <a:tab pos="1370013" algn="l"/>
                <a:tab pos="1828800" algn="l"/>
                <a:tab pos="2286000" algn="l"/>
                <a:tab pos="2743200" algn="l"/>
                <a:tab pos="3200400" algn="l"/>
                <a:tab pos="3656013" algn="l"/>
                <a:tab pos="4570413" algn="l"/>
                <a:tab pos="5486400" algn="l"/>
                <a:tab pos="6399213" algn="l"/>
              </a:tabLst>
            </a:pPr>
            <a:r>
              <a:rPr lang="en-US" altLang="ko-KR" sz="1200">
                <a:solidFill>
                  <a:srgbClr val="000000"/>
                </a:solidFill>
                <a:latin typeface="Courier" pitchFamily="49" charset="0"/>
                <a:ea typeface="굴림" charset="-127"/>
              </a:rPr>
              <a:t>case 10: return (31);</a:t>
            </a:r>
          </a:p>
          <a:p>
            <a:pPr lvl="2" eaLnBrk="0" hangingPunct="0">
              <a:lnSpc>
                <a:spcPts val="1500"/>
              </a:lnSpc>
              <a:tabLst>
                <a:tab pos="457200" algn="l"/>
                <a:tab pos="914400" algn="l"/>
                <a:tab pos="1370013" algn="l"/>
                <a:tab pos="1828800" algn="l"/>
                <a:tab pos="2286000" algn="l"/>
                <a:tab pos="2743200" algn="l"/>
                <a:tab pos="3200400" algn="l"/>
                <a:tab pos="3656013" algn="l"/>
                <a:tab pos="4570413" algn="l"/>
                <a:tab pos="5486400" algn="l"/>
                <a:tab pos="6399213" algn="l"/>
              </a:tabLst>
            </a:pPr>
            <a:r>
              <a:rPr lang="en-US" altLang="ko-KR" sz="1200">
                <a:solidFill>
                  <a:srgbClr val="000000"/>
                </a:solidFill>
                <a:latin typeface="Courier" pitchFamily="49" charset="0"/>
                <a:ea typeface="굴림" charset="-127"/>
              </a:rPr>
              <a:t>case 11: return (30);</a:t>
            </a:r>
          </a:p>
          <a:p>
            <a:pPr lvl="2" eaLnBrk="0" hangingPunct="0">
              <a:lnSpc>
                <a:spcPts val="1500"/>
              </a:lnSpc>
              <a:tabLst>
                <a:tab pos="457200" algn="l"/>
                <a:tab pos="914400" algn="l"/>
                <a:tab pos="1370013" algn="l"/>
                <a:tab pos="1828800" algn="l"/>
                <a:tab pos="2286000" algn="l"/>
                <a:tab pos="2743200" algn="l"/>
                <a:tab pos="3200400" algn="l"/>
                <a:tab pos="3656013" algn="l"/>
                <a:tab pos="4570413" algn="l"/>
                <a:tab pos="5486400" algn="l"/>
                <a:tab pos="6399213" algn="l"/>
              </a:tabLst>
            </a:pPr>
            <a:r>
              <a:rPr lang="en-US" altLang="ko-KR" sz="1200">
                <a:solidFill>
                  <a:srgbClr val="000000"/>
                </a:solidFill>
                <a:latin typeface="Courier" pitchFamily="49" charset="0"/>
                <a:ea typeface="굴림" charset="-127"/>
              </a:rPr>
              <a:t>case 12: return (31);</a:t>
            </a:r>
          </a:p>
          <a:p>
            <a:pPr lvl="2" eaLnBrk="0" hangingPunct="0">
              <a:lnSpc>
                <a:spcPts val="1500"/>
              </a:lnSpc>
              <a:tabLst>
                <a:tab pos="457200" algn="l"/>
                <a:tab pos="914400" algn="l"/>
                <a:tab pos="1370013" algn="l"/>
                <a:tab pos="1828800" algn="l"/>
                <a:tab pos="2286000" algn="l"/>
                <a:tab pos="2743200" algn="l"/>
                <a:tab pos="3200400" algn="l"/>
                <a:tab pos="3656013" algn="l"/>
                <a:tab pos="4570413" algn="l"/>
                <a:tab pos="5486400" algn="l"/>
                <a:tab pos="6399213" algn="l"/>
              </a:tabLst>
            </a:pPr>
            <a:r>
              <a:rPr lang="en-US" altLang="ko-KR" sz="1200">
                <a:solidFill>
                  <a:srgbClr val="000000"/>
                </a:solidFill>
                <a:latin typeface="Courier" pitchFamily="49" charset="0"/>
                <a:ea typeface="굴림" charset="-127"/>
              </a:rPr>
              <a:t>default: return (0);</a:t>
            </a:r>
          </a:p>
          <a:p>
            <a:pPr lvl="1" eaLnBrk="0" hangingPunct="0">
              <a:lnSpc>
                <a:spcPts val="1500"/>
              </a:lnSpc>
              <a:tabLst>
                <a:tab pos="457200" algn="l"/>
                <a:tab pos="914400" algn="l"/>
                <a:tab pos="1370013" algn="l"/>
                <a:tab pos="1828800" algn="l"/>
                <a:tab pos="2286000" algn="l"/>
                <a:tab pos="2743200" algn="l"/>
                <a:tab pos="3200400" algn="l"/>
                <a:tab pos="3656013" algn="l"/>
                <a:tab pos="4570413" algn="l"/>
                <a:tab pos="5486400" algn="l"/>
                <a:tab pos="6399213" algn="l"/>
              </a:tabLst>
            </a:pPr>
            <a:r>
              <a:rPr lang="en-US" altLang="ko-KR" sz="1200">
                <a:solidFill>
                  <a:srgbClr val="000000"/>
                </a:solidFill>
                <a:latin typeface="Courier" pitchFamily="49" charset="0"/>
                <a:ea typeface="굴림" charset="-127"/>
              </a:rPr>
              <a:t>}</a:t>
            </a:r>
          </a:p>
          <a:p>
            <a:pPr eaLnBrk="0" hangingPunct="0">
              <a:lnSpc>
                <a:spcPts val="1500"/>
              </a:lnSpc>
              <a:tabLst>
                <a:tab pos="457200" algn="l"/>
                <a:tab pos="914400" algn="l"/>
                <a:tab pos="1370013" algn="l"/>
                <a:tab pos="1828800" algn="l"/>
                <a:tab pos="2286000" algn="l"/>
                <a:tab pos="2743200" algn="l"/>
                <a:tab pos="3200400" algn="l"/>
                <a:tab pos="3656013" algn="l"/>
                <a:tab pos="4570413" algn="l"/>
                <a:tab pos="5486400" algn="l"/>
                <a:tab pos="6399213" algn="l"/>
              </a:tabLst>
            </a:pPr>
            <a:r>
              <a:rPr lang="en-US" altLang="ko-KR" sz="1200">
                <a:solidFill>
                  <a:srgbClr val="000000"/>
                </a:solidFill>
                <a:latin typeface="Courier" pitchFamily="49" charset="0"/>
                <a:ea typeface="굴림" charset="-127"/>
              </a:rPr>
              <a:t>}</a:t>
            </a:r>
          </a:p>
        </p:txBody>
      </p:sp>
      <p:sp>
        <p:nvSpPr>
          <p:cNvPr id="8204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Calendar subsystem</a:t>
            </a:r>
          </a:p>
        </p:txBody>
      </p:sp>
      <p:sp>
        <p:nvSpPr>
          <p:cNvPr id="8205" name="Rectangle 1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000">
                <a:ea typeface="굴림" charset="-127"/>
              </a:rPr>
              <a:t>Determine number of days in a month (to control watch display)</a:t>
            </a:r>
          </a:p>
          <a:p>
            <a:pPr lvl="1"/>
            <a:r>
              <a:rPr lang="en-US" altLang="ko-KR" sz="1800">
                <a:ea typeface="굴림" charset="-127"/>
              </a:rPr>
              <a:t>used in controlling the display of a wrist-watch LCD screen</a:t>
            </a:r>
            <a:br>
              <a:rPr lang="en-US" altLang="ko-KR" sz="1800">
                <a:ea typeface="굴림" charset="-127"/>
              </a:rPr>
            </a:br>
            <a:endParaRPr lang="en-US" altLang="ko-KR" sz="1800">
              <a:ea typeface="굴림" charset="-127"/>
            </a:endParaRPr>
          </a:p>
          <a:p>
            <a:pPr lvl="1"/>
            <a:r>
              <a:rPr lang="en-US" altLang="ko-KR" sz="1800">
                <a:ea typeface="굴림" charset="-127"/>
              </a:rPr>
              <a:t>inputs: month, leap year flag</a:t>
            </a:r>
          </a:p>
          <a:p>
            <a:pPr lvl="1"/>
            <a:r>
              <a:rPr lang="en-US" altLang="ko-KR" sz="1800">
                <a:ea typeface="굴림" charset="-127"/>
              </a:rPr>
              <a:t>outputs: number of days</a:t>
            </a:r>
            <a:br>
              <a:rPr lang="en-US" altLang="ko-KR" sz="1800">
                <a:ea typeface="굴림" charset="-127"/>
              </a:rPr>
            </a:br>
            <a:endParaRPr lang="en-US" altLang="ko-KR" sz="1800">
              <a:ea typeface="굴림" charset="-127"/>
            </a:endParaRPr>
          </a:p>
          <a:p>
            <a:r>
              <a:rPr lang="en-US" altLang="ko-KR" sz="2000">
                <a:ea typeface="굴림" charset="-127"/>
              </a:rPr>
              <a:t>Use software implementation</a:t>
            </a:r>
            <a:br>
              <a:rPr lang="en-US" altLang="ko-KR" sz="2000">
                <a:ea typeface="굴림" charset="-127"/>
              </a:rPr>
            </a:br>
            <a:r>
              <a:rPr lang="en-US" altLang="ko-KR" sz="2000">
                <a:ea typeface="굴림" charset="-127"/>
              </a:rPr>
              <a:t>to help understand the problem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V - Combinational Logic Case Studies</a:t>
            </a:r>
            <a:endParaRPr lang="en-US" altLang="en-US"/>
          </a:p>
        </p:txBody>
      </p:sp>
      <p:sp>
        <p:nvSpPr>
          <p:cNvPr id="2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9689A-413E-47FF-B240-048688EAB350}" type="slidenum">
              <a:rPr lang="en-US" altLang="en-US"/>
              <a:pPr/>
              <a:t>18</a:t>
            </a:fld>
            <a:endParaRPr lang="en-US" altLang="en-US"/>
          </a:p>
        </p:txBody>
      </p:sp>
      <p:grpSp>
        <p:nvGrpSpPr>
          <p:cNvPr id="10265" name="Group 25"/>
          <p:cNvGrpSpPr>
            <a:grpSpLocks/>
          </p:cNvGrpSpPr>
          <p:nvPr/>
        </p:nvGrpSpPr>
        <p:grpSpPr bwMode="auto">
          <a:xfrm>
            <a:off x="1447800" y="3657600"/>
            <a:ext cx="2120900" cy="2476500"/>
            <a:chOff x="936" y="1896"/>
            <a:chExt cx="1336" cy="1560"/>
          </a:xfrm>
        </p:grpSpPr>
        <p:sp>
          <p:nvSpPr>
            <p:cNvPr id="10249" name="Rectangle 9"/>
            <p:cNvSpPr>
              <a:spLocks noChangeArrowheads="1"/>
            </p:cNvSpPr>
            <p:nvPr/>
          </p:nvSpPr>
          <p:spPr bwMode="auto">
            <a:xfrm>
              <a:off x="1012" y="2380"/>
              <a:ext cx="936" cy="576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250" name="Line 10"/>
            <p:cNvSpPr>
              <a:spLocks noChangeShapeType="1"/>
            </p:cNvSpPr>
            <p:nvPr/>
          </p:nvSpPr>
          <p:spPr bwMode="auto">
            <a:xfrm>
              <a:off x="1152" y="2092"/>
              <a:ext cx="0" cy="2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251" name="Line 11"/>
            <p:cNvSpPr>
              <a:spLocks noChangeShapeType="1"/>
            </p:cNvSpPr>
            <p:nvPr/>
          </p:nvSpPr>
          <p:spPr bwMode="auto">
            <a:xfrm>
              <a:off x="1800" y="2092"/>
              <a:ext cx="0" cy="2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252" name="Line 12"/>
            <p:cNvSpPr>
              <a:spLocks noChangeShapeType="1"/>
            </p:cNvSpPr>
            <p:nvPr/>
          </p:nvSpPr>
          <p:spPr bwMode="auto">
            <a:xfrm>
              <a:off x="1440" y="2092"/>
              <a:ext cx="0" cy="2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253" name="Line 13"/>
            <p:cNvSpPr>
              <a:spLocks noChangeShapeType="1"/>
            </p:cNvSpPr>
            <p:nvPr/>
          </p:nvSpPr>
          <p:spPr bwMode="auto">
            <a:xfrm>
              <a:off x="1296" y="2092"/>
              <a:ext cx="0" cy="2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254" name="Line 14"/>
            <p:cNvSpPr>
              <a:spLocks noChangeShapeType="1"/>
            </p:cNvSpPr>
            <p:nvPr/>
          </p:nvSpPr>
          <p:spPr bwMode="auto">
            <a:xfrm>
              <a:off x="1584" y="2092"/>
              <a:ext cx="0" cy="2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255" name="Line 15"/>
            <p:cNvSpPr>
              <a:spLocks noChangeShapeType="1"/>
            </p:cNvSpPr>
            <p:nvPr/>
          </p:nvSpPr>
          <p:spPr bwMode="auto">
            <a:xfrm>
              <a:off x="1368" y="2956"/>
              <a:ext cx="0" cy="2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256" name="Line 16"/>
            <p:cNvSpPr>
              <a:spLocks noChangeShapeType="1"/>
            </p:cNvSpPr>
            <p:nvPr/>
          </p:nvSpPr>
          <p:spPr bwMode="auto">
            <a:xfrm>
              <a:off x="1584" y="2956"/>
              <a:ext cx="0" cy="2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257" name="Line 17"/>
            <p:cNvSpPr>
              <a:spLocks noChangeShapeType="1"/>
            </p:cNvSpPr>
            <p:nvPr/>
          </p:nvSpPr>
          <p:spPr bwMode="auto">
            <a:xfrm>
              <a:off x="1800" y="2956"/>
              <a:ext cx="0" cy="2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258" name="Rectangle 18"/>
            <p:cNvSpPr>
              <a:spLocks noChangeArrowheads="1"/>
            </p:cNvSpPr>
            <p:nvPr/>
          </p:nvSpPr>
          <p:spPr bwMode="auto">
            <a:xfrm>
              <a:off x="1728" y="1904"/>
              <a:ext cx="544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22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leap</a:t>
              </a:r>
            </a:p>
          </p:txBody>
        </p:sp>
        <p:sp>
          <p:nvSpPr>
            <p:cNvPr id="10259" name="Rectangle 19"/>
            <p:cNvSpPr>
              <a:spLocks noChangeArrowheads="1"/>
            </p:cNvSpPr>
            <p:nvPr/>
          </p:nvSpPr>
          <p:spPr bwMode="auto">
            <a:xfrm>
              <a:off x="1032" y="1896"/>
              <a:ext cx="672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22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month</a:t>
              </a:r>
            </a:p>
          </p:txBody>
        </p:sp>
        <p:sp>
          <p:nvSpPr>
            <p:cNvPr id="10260" name="Rectangle 20"/>
            <p:cNvSpPr>
              <a:spLocks noChangeArrowheads="1"/>
            </p:cNvSpPr>
            <p:nvPr/>
          </p:nvSpPr>
          <p:spPr bwMode="auto">
            <a:xfrm>
              <a:off x="936" y="3200"/>
              <a:ext cx="432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22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28</a:t>
              </a:r>
            </a:p>
          </p:txBody>
        </p:sp>
        <p:sp>
          <p:nvSpPr>
            <p:cNvPr id="10261" name="Rectangle 21"/>
            <p:cNvSpPr>
              <a:spLocks noChangeArrowheads="1"/>
            </p:cNvSpPr>
            <p:nvPr/>
          </p:nvSpPr>
          <p:spPr bwMode="auto">
            <a:xfrm>
              <a:off x="1160" y="3200"/>
              <a:ext cx="432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22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29</a:t>
              </a:r>
            </a:p>
          </p:txBody>
        </p:sp>
        <p:sp>
          <p:nvSpPr>
            <p:cNvPr id="10262" name="Rectangle 22"/>
            <p:cNvSpPr>
              <a:spLocks noChangeArrowheads="1"/>
            </p:cNvSpPr>
            <p:nvPr/>
          </p:nvSpPr>
          <p:spPr bwMode="auto">
            <a:xfrm>
              <a:off x="1368" y="3200"/>
              <a:ext cx="432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22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30</a:t>
              </a:r>
            </a:p>
          </p:txBody>
        </p:sp>
        <p:sp>
          <p:nvSpPr>
            <p:cNvPr id="10263" name="Rectangle 23"/>
            <p:cNvSpPr>
              <a:spLocks noChangeArrowheads="1"/>
            </p:cNvSpPr>
            <p:nvPr/>
          </p:nvSpPr>
          <p:spPr bwMode="auto">
            <a:xfrm>
              <a:off x="1584" y="3200"/>
              <a:ext cx="432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22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31</a:t>
              </a:r>
            </a:p>
          </p:txBody>
        </p:sp>
        <p:sp>
          <p:nvSpPr>
            <p:cNvPr id="10264" name="Line 24"/>
            <p:cNvSpPr>
              <a:spLocks noChangeShapeType="1"/>
            </p:cNvSpPr>
            <p:nvPr/>
          </p:nvSpPr>
          <p:spPr bwMode="auto">
            <a:xfrm>
              <a:off x="1152" y="2956"/>
              <a:ext cx="0" cy="2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0269" name="Group 29"/>
          <p:cNvGrpSpPr>
            <a:grpSpLocks/>
          </p:cNvGrpSpPr>
          <p:nvPr/>
        </p:nvGrpSpPr>
        <p:grpSpPr bwMode="auto">
          <a:xfrm>
            <a:off x="5272088" y="1905000"/>
            <a:ext cx="3879850" cy="4051300"/>
            <a:chOff x="3180" y="800"/>
            <a:chExt cx="2444" cy="2552"/>
          </a:xfrm>
        </p:grpSpPr>
        <p:sp>
          <p:nvSpPr>
            <p:cNvPr id="10266" name="Rectangle 26"/>
            <p:cNvSpPr>
              <a:spLocks noChangeArrowheads="1"/>
            </p:cNvSpPr>
            <p:nvPr/>
          </p:nvSpPr>
          <p:spPr bwMode="auto">
            <a:xfrm>
              <a:off x="3200" y="800"/>
              <a:ext cx="2424" cy="25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82847" tIns="274271" rIns="19047" bIns="26983"/>
            <a:lstStyle/>
            <a:p>
              <a:pPr eaLnBrk="0" hangingPunct="0">
                <a:lnSpc>
                  <a:spcPts val="1700"/>
                </a:lnSpc>
                <a:spcBef>
                  <a:spcPts val="2000"/>
                </a:spcBef>
                <a:tabLst>
                  <a:tab pos="914400" algn="l"/>
                  <a:tab pos="1598613" algn="l"/>
                  <a:tab pos="2057400" algn="l"/>
                  <a:tab pos="2514600" algn="l"/>
                  <a:tab pos="29718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month	leap	28	29	30	31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0000	–	–	–	–	–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0001	–	0	0	0	1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0010	0	1	0	0	0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0010	1	0	1	0	0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0011	–	0	0	0	1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0100	–	0	0	1	0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0101	–	0	0	0	1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0110	–	0	0	1	0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0111	–	0	0	0	1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1000	–	0	0	0	1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1001	–	0	0	1	0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1010	–	0	0	0	1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1011	–	0	0	1	0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1100	–	0	0	0	1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1101	–	–	–	–	–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111–	–	–	–	–	–</a:t>
              </a:r>
            </a:p>
          </p:txBody>
        </p:sp>
        <p:sp>
          <p:nvSpPr>
            <p:cNvPr id="10267" name="Line 27"/>
            <p:cNvSpPr>
              <a:spLocks noChangeShapeType="1"/>
            </p:cNvSpPr>
            <p:nvPr/>
          </p:nvSpPr>
          <p:spPr bwMode="auto">
            <a:xfrm>
              <a:off x="3180" y="1104"/>
              <a:ext cx="22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82880" tIns="274320" anchor="ctr"/>
            <a:lstStyle/>
            <a:p>
              <a:endParaRPr lang="ko-KR" altLang="en-US"/>
            </a:p>
          </p:txBody>
        </p:sp>
        <p:sp>
          <p:nvSpPr>
            <p:cNvPr id="10268" name="Line 28"/>
            <p:cNvSpPr>
              <a:spLocks noChangeShapeType="1"/>
            </p:cNvSpPr>
            <p:nvPr/>
          </p:nvSpPr>
          <p:spPr bwMode="auto">
            <a:xfrm>
              <a:off x="4112" y="964"/>
              <a:ext cx="0" cy="232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82880" tIns="274320" anchor="ctr"/>
            <a:lstStyle/>
            <a:p>
              <a:endParaRPr lang="ko-KR" altLang="en-US"/>
            </a:p>
          </p:txBody>
        </p:sp>
      </p:grpSp>
      <p:sp>
        <p:nvSpPr>
          <p:cNvPr id="10273" name="Rectangle 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Formalize the problem</a:t>
            </a:r>
          </a:p>
        </p:txBody>
      </p:sp>
      <p:sp>
        <p:nvSpPr>
          <p:cNvPr id="10274" name="Rectangle 3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Encoding:</a:t>
            </a:r>
          </a:p>
          <a:p>
            <a:pPr lvl="1"/>
            <a:r>
              <a:rPr lang="en-US" altLang="ko-KR">
                <a:ea typeface="굴림" charset="-127"/>
              </a:rPr>
              <a:t>binary number for month: 4 bits</a:t>
            </a:r>
          </a:p>
          <a:p>
            <a:pPr lvl="1"/>
            <a:r>
              <a:rPr lang="en-US" altLang="ko-KR">
                <a:ea typeface="굴림" charset="-127"/>
              </a:rPr>
              <a:t>4 wires for 28, 29, 30, and 31</a:t>
            </a:r>
            <a:br>
              <a:rPr lang="en-US" altLang="ko-KR">
                <a:ea typeface="굴림" charset="-127"/>
              </a:rPr>
            </a:br>
            <a:r>
              <a:rPr lang="en-US" altLang="ko-KR">
                <a:ea typeface="굴림" charset="-127"/>
              </a:rPr>
              <a:t>one-hot – only one true at any time</a:t>
            </a:r>
          </a:p>
          <a:p>
            <a:r>
              <a:rPr lang="en-US" altLang="ko-KR">
                <a:ea typeface="굴림" charset="-127"/>
              </a:rPr>
              <a:t>Block diagram: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V - Combinational Logic Case Studies</a:t>
            </a:r>
            <a:endParaRPr lang="en-US" altLang="en-US"/>
          </a:p>
        </p:txBody>
      </p:sp>
      <p:sp>
        <p:nvSpPr>
          <p:cNvPr id="1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B10C4-531E-4BC9-934B-66DB9516E454}" type="slidenum">
              <a:rPr lang="en-US" altLang="en-US"/>
              <a:pPr/>
              <a:t>19</a:t>
            </a:fld>
            <a:endParaRPr lang="en-US" altLang="en-US"/>
          </a:p>
        </p:txBody>
      </p:sp>
      <p:grpSp>
        <p:nvGrpSpPr>
          <p:cNvPr id="12300" name="Group 12"/>
          <p:cNvGrpSpPr>
            <a:grpSpLocks/>
          </p:cNvGrpSpPr>
          <p:nvPr/>
        </p:nvGrpSpPr>
        <p:grpSpPr bwMode="auto">
          <a:xfrm>
            <a:off x="4959350" y="1511300"/>
            <a:ext cx="3879850" cy="4051300"/>
            <a:chOff x="3124" y="952"/>
            <a:chExt cx="2444" cy="2552"/>
          </a:xfrm>
        </p:grpSpPr>
        <p:sp>
          <p:nvSpPr>
            <p:cNvPr id="12297" name="Rectangle 9"/>
            <p:cNvSpPr>
              <a:spLocks noChangeArrowheads="1"/>
            </p:cNvSpPr>
            <p:nvPr/>
          </p:nvSpPr>
          <p:spPr bwMode="auto">
            <a:xfrm>
              <a:off x="3144" y="952"/>
              <a:ext cx="2424" cy="25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82847" tIns="274271" rIns="19047" bIns="26983"/>
            <a:lstStyle/>
            <a:p>
              <a:pPr eaLnBrk="0" hangingPunct="0">
                <a:lnSpc>
                  <a:spcPts val="1700"/>
                </a:lnSpc>
                <a:spcBef>
                  <a:spcPts val="2000"/>
                </a:spcBef>
                <a:tabLst>
                  <a:tab pos="914400" algn="l"/>
                  <a:tab pos="1598613" algn="l"/>
                  <a:tab pos="2057400" algn="l"/>
                  <a:tab pos="2514600" algn="l"/>
                  <a:tab pos="29718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month	leap	28	29	30	31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0000	–	–	–	–	–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0001	–	0	0	0	1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0010	0	1	0	0	0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0010	1	0	1	0	0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0011	–	0	0	0	1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0100	–	0	0	1	0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0101	–	0	0	0	1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0110	–	0	0	1	0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0111	–	0	0	0	1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1000	–	0	0	0	1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1001	–	0	0	1	0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1010	–	0	0	0	1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1011	–	0	0	1	0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1100	–	0	0	0	1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1101	–	–	–	–	–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111–	–	–	–	–	–</a:t>
              </a:r>
            </a:p>
          </p:txBody>
        </p:sp>
        <p:sp>
          <p:nvSpPr>
            <p:cNvPr id="12298" name="Line 10"/>
            <p:cNvSpPr>
              <a:spLocks noChangeShapeType="1"/>
            </p:cNvSpPr>
            <p:nvPr/>
          </p:nvSpPr>
          <p:spPr bwMode="auto">
            <a:xfrm>
              <a:off x="3124" y="1256"/>
              <a:ext cx="22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82880" tIns="274320" anchor="ctr"/>
            <a:lstStyle/>
            <a:p>
              <a:endParaRPr lang="ko-KR" altLang="en-US"/>
            </a:p>
          </p:txBody>
        </p:sp>
        <p:sp>
          <p:nvSpPr>
            <p:cNvPr id="12299" name="Line 11"/>
            <p:cNvSpPr>
              <a:spLocks noChangeShapeType="1"/>
            </p:cNvSpPr>
            <p:nvPr/>
          </p:nvSpPr>
          <p:spPr bwMode="auto">
            <a:xfrm>
              <a:off x="4056" y="1116"/>
              <a:ext cx="0" cy="232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82880" tIns="274320" anchor="ctr"/>
            <a:lstStyle/>
            <a:p>
              <a:endParaRPr lang="ko-KR" altLang="en-US"/>
            </a:p>
          </p:txBody>
        </p:sp>
      </p:grpSp>
      <p:sp>
        <p:nvSpPr>
          <p:cNvPr id="12301" name="Rectangle 13"/>
          <p:cNvSpPr>
            <a:spLocks noGrp="1" noChangeArrowheads="1"/>
          </p:cNvSpPr>
          <p:nvPr>
            <p:ph type="title"/>
          </p:nvPr>
        </p:nvSpPr>
        <p:spPr>
          <a:xfrm>
            <a:off x="412750" y="231775"/>
            <a:ext cx="9417050" cy="849313"/>
          </a:xfrm>
        </p:spPr>
        <p:txBody>
          <a:bodyPr/>
          <a:lstStyle/>
          <a:p>
            <a:r>
              <a:rPr lang="en-US" altLang="ko-KR">
                <a:ea typeface="굴림" charset="-127"/>
              </a:rPr>
              <a:t>Choose implementation target</a:t>
            </a:r>
            <a:br>
              <a:rPr lang="en-US" altLang="ko-KR">
                <a:ea typeface="굴림" charset="-127"/>
              </a:rPr>
            </a:br>
            <a:r>
              <a:rPr lang="en-US" altLang="ko-KR">
                <a:ea typeface="굴림" charset="-127"/>
              </a:rPr>
              <a:t>and perform mapping</a:t>
            </a:r>
          </a:p>
        </p:txBody>
      </p:sp>
      <p:sp>
        <p:nvSpPr>
          <p:cNvPr id="12302" name="Rectangle 1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Discrete gates</a:t>
            </a:r>
            <a:br>
              <a:rPr lang="en-US" altLang="ko-KR">
                <a:ea typeface="굴림" charset="-127"/>
              </a:rPr>
            </a:br>
            <a:endParaRPr lang="en-US" altLang="ko-KR">
              <a:ea typeface="굴림" charset="-127"/>
            </a:endParaRPr>
          </a:p>
          <a:p>
            <a:pPr lvl="1"/>
            <a:r>
              <a:rPr lang="en-US" altLang="ko-KR">
                <a:ea typeface="굴림" charset="-127"/>
              </a:rPr>
              <a:t>28 = </a:t>
            </a:r>
            <a:br>
              <a:rPr lang="en-US" altLang="ko-KR">
                <a:ea typeface="굴림" charset="-127"/>
              </a:rPr>
            </a:br>
            <a:endParaRPr lang="en-US" altLang="ko-KR">
              <a:ea typeface="굴림" charset="-127"/>
            </a:endParaRPr>
          </a:p>
          <a:p>
            <a:pPr lvl="1"/>
            <a:r>
              <a:rPr lang="en-US" altLang="ko-KR">
                <a:ea typeface="굴림" charset="-127"/>
              </a:rPr>
              <a:t>29 =</a:t>
            </a:r>
            <a:br>
              <a:rPr lang="en-US" altLang="ko-KR">
                <a:ea typeface="굴림" charset="-127"/>
              </a:rPr>
            </a:br>
            <a:endParaRPr lang="en-US" altLang="ko-KR">
              <a:ea typeface="굴림" charset="-127"/>
            </a:endParaRPr>
          </a:p>
          <a:p>
            <a:pPr lvl="1"/>
            <a:r>
              <a:rPr lang="en-US" altLang="ko-KR">
                <a:ea typeface="굴림" charset="-127"/>
              </a:rPr>
              <a:t>30 = </a:t>
            </a:r>
            <a:br>
              <a:rPr lang="en-US" altLang="ko-KR">
                <a:ea typeface="굴림" charset="-127"/>
              </a:rPr>
            </a:br>
            <a:endParaRPr lang="en-US" altLang="ko-KR">
              <a:ea typeface="굴림" charset="-127"/>
            </a:endParaRPr>
          </a:p>
          <a:p>
            <a:pPr lvl="1"/>
            <a:r>
              <a:rPr lang="en-US" altLang="ko-KR">
                <a:ea typeface="굴림" charset="-127"/>
              </a:rPr>
              <a:t>31 = </a:t>
            </a:r>
            <a:br>
              <a:rPr lang="en-US" altLang="ko-KR">
                <a:ea typeface="굴림" charset="-127"/>
              </a:rPr>
            </a:br>
            <a:endParaRPr lang="en-US" altLang="ko-KR">
              <a:ea typeface="굴림" charset="-127"/>
            </a:endParaRPr>
          </a:p>
          <a:p>
            <a:r>
              <a:rPr lang="en-US" altLang="ko-KR">
                <a:ea typeface="굴림" charset="-127"/>
              </a:rPr>
              <a:t>Can translate to S-o-P or P-o-S</a:t>
            </a:r>
          </a:p>
        </p:txBody>
      </p:sp>
      <p:sp>
        <p:nvSpPr>
          <p:cNvPr id="12303" name="Text Box 15"/>
          <p:cNvSpPr txBox="1">
            <a:spLocks noChangeArrowheads="1"/>
          </p:cNvSpPr>
          <p:nvPr/>
        </p:nvSpPr>
        <p:spPr bwMode="auto">
          <a:xfrm>
            <a:off x="1798638" y="2376488"/>
            <a:ext cx="23510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4" tIns="45711" rIns="91424" bIns="45711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3700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ko-KR" sz="1800">
                <a:latin typeface="Tahoma" pitchFamily="34" charset="0"/>
                <a:ea typeface="굴림" charset="-127"/>
              </a:rPr>
              <a:t>m8’ m4’ m2 m1’ leap’</a:t>
            </a:r>
          </a:p>
        </p:txBody>
      </p:sp>
      <p:sp>
        <p:nvSpPr>
          <p:cNvPr id="12305" name="Text Box 17"/>
          <p:cNvSpPr txBox="1">
            <a:spLocks noChangeArrowheads="1"/>
          </p:cNvSpPr>
          <p:nvPr/>
        </p:nvSpPr>
        <p:spPr bwMode="auto">
          <a:xfrm>
            <a:off x="1787525" y="3054350"/>
            <a:ext cx="23034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4" tIns="45711" rIns="91424" bIns="45711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3700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ko-KR" sz="1800">
                <a:latin typeface="Tahoma" pitchFamily="34" charset="0"/>
                <a:ea typeface="굴림" charset="-127"/>
              </a:rPr>
              <a:t>m8’ m4’ m2 m1’ leap</a:t>
            </a:r>
          </a:p>
        </p:txBody>
      </p:sp>
      <p:sp>
        <p:nvSpPr>
          <p:cNvPr id="12306" name="Text Box 18"/>
          <p:cNvSpPr txBox="1">
            <a:spLocks noChangeArrowheads="1"/>
          </p:cNvSpPr>
          <p:nvPr/>
        </p:nvSpPr>
        <p:spPr bwMode="auto">
          <a:xfrm>
            <a:off x="1797050" y="3719513"/>
            <a:ext cx="23891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4" tIns="45711" rIns="91424" bIns="45711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3700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ko-KR" sz="1800">
                <a:latin typeface="Tahoma" pitchFamily="34" charset="0"/>
                <a:ea typeface="굴림" charset="-127"/>
              </a:rPr>
              <a:t>m8’ m4 m1’ + m8 m1</a:t>
            </a:r>
          </a:p>
        </p:txBody>
      </p:sp>
      <p:sp>
        <p:nvSpPr>
          <p:cNvPr id="12307" name="Text Box 19"/>
          <p:cNvSpPr txBox="1">
            <a:spLocks noChangeArrowheads="1"/>
          </p:cNvSpPr>
          <p:nvPr/>
        </p:nvSpPr>
        <p:spPr bwMode="auto">
          <a:xfrm>
            <a:off x="1787525" y="4394200"/>
            <a:ext cx="20018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4" tIns="45711" rIns="91424" bIns="45711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3700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ko-KR" sz="1800">
                <a:latin typeface="Tahoma" pitchFamily="34" charset="0"/>
                <a:ea typeface="굴림" charset="-127"/>
              </a:rPr>
              <a:t>m8’ m1 + m8 m1’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03" grpId="0" autoUpdateAnimBg="0"/>
      <p:bldP spid="12305" grpId="0" autoUpdateAnimBg="0"/>
      <p:bldP spid="12306" grpId="0" autoUpdateAnimBg="0"/>
      <p:bldP spid="12307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Agenda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3550" y="1106129"/>
            <a:ext cx="8343900" cy="5840771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So far</a:t>
            </a:r>
          </a:p>
          <a:p>
            <a:pPr lvl="1"/>
            <a:r>
              <a:rPr lang="en-US" altLang="ko-KR" dirty="0" smtClean="0"/>
              <a:t>Chap 1. Introduction to Digital Logic</a:t>
            </a:r>
          </a:p>
          <a:p>
            <a:pPr lvl="1"/>
            <a:r>
              <a:rPr lang="en-US" altLang="ko-KR" dirty="0"/>
              <a:t>Chap 2. Combinational </a:t>
            </a:r>
            <a:r>
              <a:rPr lang="en-US" altLang="ko-KR" dirty="0" smtClean="0"/>
              <a:t>Logic</a:t>
            </a:r>
          </a:p>
          <a:p>
            <a:pPr lvl="2">
              <a:lnSpc>
                <a:spcPct val="95000"/>
              </a:lnSpc>
            </a:pPr>
            <a:r>
              <a:rPr lang="en-US" altLang="ko-KR" sz="1600" dirty="0" smtClean="0">
                <a:ea typeface="굴림" charset="-127"/>
              </a:rPr>
              <a:t>Basic logic</a:t>
            </a:r>
          </a:p>
          <a:p>
            <a:pPr lvl="2">
              <a:lnSpc>
                <a:spcPct val="95000"/>
              </a:lnSpc>
            </a:pPr>
            <a:r>
              <a:rPr lang="en-US" altLang="ko-KR" sz="1600" dirty="0" smtClean="0">
                <a:ea typeface="굴림" charset="-127"/>
              </a:rPr>
              <a:t>Logic Realization</a:t>
            </a:r>
          </a:p>
          <a:p>
            <a:pPr lvl="2">
              <a:lnSpc>
                <a:spcPct val="95000"/>
              </a:lnSpc>
            </a:pPr>
            <a:r>
              <a:rPr lang="en-US" altLang="ko-KR" sz="1600" dirty="0" smtClean="0">
                <a:ea typeface="굴림" charset="-127"/>
              </a:rPr>
              <a:t>Simplification</a:t>
            </a:r>
          </a:p>
          <a:p>
            <a:pPr lvl="2">
              <a:lnSpc>
                <a:spcPct val="95000"/>
              </a:lnSpc>
            </a:pPr>
            <a:r>
              <a:rPr lang="en-US" altLang="ko-KR" sz="1600" dirty="0" smtClean="0">
                <a:ea typeface="굴림" charset="-127"/>
              </a:rPr>
              <a:t>Alternate Representations of Boolean Functions</a:t>
            </a:r>
          </a:p>
          <a:p>
            <a:pPr lvl="1"/>
            <a:r>
              <a:rPr lang="en-US" altLang="ko-KR" dirty="0"/>
              <a:t>Chap 3. Working with Combinational Logic</a:t>
            </a:r>
          </a:p>
          <a:p>
            <a:pPr lvl="2">
              <a:lnSpc>
                <a:spcPct val="95000"/>
              </a:lnSpc>
            </a:pPr>
            <a:r>
              <a:rPr lang="en-US" altLang="ko-KR" dirty="0" smtClean="0">
                <a:ea typeface="굴림" charset="-127"/>
              </a:rPr>
              <a:t>Simplification</a:t>
            </a:r>
          </a:p>
          <a:p>
            <a:pPr lvl="2">
              <a:lnSpc>
                <a:spcPct val="95000"/>
              </a:lnSpc>
            </a:pPr>
            <a:r>
              <a:rPr lang="en-US" altLang="ko-KR" dirty="0">
                <a:ea typeface="굴림" charset="-127"/>
              </a:rPr>
              <a:t>Logic Realization</a:t>
            </a:r>
          </a:p>
          <a:p>
            <a:pPr lvl="2">
              <a:lnSpc>
                <a:spcPct val="95000"/>
              </a:lnSpc>
            </a:pPr>
            <a:r>
              <a:rPr lang="en-US" altLang="ko-KR" dirty="0">
                <a:ea typeface="굴림" charset="-127"/>
              </a:rPr>
              <a:t>Time </a:t>
            </a:r>
            <a:r>
              <a:rPr lang="en-US" altLang="ko-KR" dirty="0" smtClean="0">
                <a:ea typeface="굴림" charset="-127"/>
              </a:rPr>
              <a:t>Behavior</a:t>
            </a:r>
          </a:p>
          <a:p>
            <a:pPr lvl="1">
              <a:lnSpc>
                <a:spcPct val="95000"/>
              </a:lnSpc>
            </a:pPr>
            <a:r>
              <a:rPr lang="en-US" altLang="ko-KR" dirty="0"/>
              <a:t>Chap 4. Combinational Logic Technologies</a:t>
            </a:r>
          </a:p>
          <a:p>
            <a:pPr lvl="2">
              <a:lnSpc>
                <a:spcPct val="95000"/>
              </a:lnSpc>
            </a:pPr>
            <a:r>
              <a:rPr lang="en-US" altLang="ko-KR" dirty="0" err="1" smtClean="0">
                <a:ea typeface="굴림" charset="-127"/>
              </a:rPr>
              <a:t>Muxer</a:t>
            </a:r>
            <a:r>
              <a:rPr lang="en-US" altLang="ko-KR" dirty="0" smtClean="0">
                <a:ea typeface="굴림" charset="-127"/>
              </a:rPr>
              <a:t>/</a:t>
            </a:r>
            <a:r>
              <a:rPr lang="en-US" altLang="ko-KR" dirty="0" err="1" smtClean="0">
                <a:ea typeface="굴림" charset="-127"/>
              </a:rPr>
              <a:t>Demuxer</a:t>
            </a:r>
            <a:endParaRPr lang="en-US" altLang="ko-KR" dirty="0" smtClean="0">
              <a:ea typeface="굴림" charset="-127"/>
            </a:endParaRPr>
          </a:p>
          <a:p>
            <a:pPr lvl="2">
              <a:lnSpc>
                <a:spcPct val="95000"/>
              </a:lnSpc>
            </a:pPr>
            <a:r>
              <a:rPr lang="en-US" altLang="ko-KR" dirty="0" smtClean="0"/>
              <a:t>PLA/PAL/ROM</a:t>
            </a:r>
            <a:endParaRPr lang="en-US" altLang="ko-KR" dirty="0"/>
          </a:p>
          <a:p>
            <a:pPr lvl="2">
              <a:lnSpc>
                <a:spcPct val="95000"/>
              </a:lnSpc>
            </a:pPr>
            <a:r>
              <a:rPr lang="en-US" altLang="ko-KR" dirty="0"/>
              <a:t>General Logic </a:t>
            </a:r>
            <a:r>
              <a:rPr lang="en-US" altLang="ko-KR" dirty="0" smtClean="0"/>
              <a:t>Implementation</a:t>
            </a:r>
            <a:endParaRPr lang="en-US" altLang="ko-KR" sz="1600" dirty="0" smtClean="0"/>
          </a:p>
          <a:p>
            <a:r>
              <a:rPr lang="en-US" altLang="ko-KR" dirty="0" smtClean="0"/>
              <a:t>Now</a:t>
            </a:r>
          </a:p>
          <a:p>
            <a:pPr lvl="1">
              <a:lnSpc>
                <a:spcPct val="95000"/>
              </a:lnSpc>
            </a:pPr>
            <a:r>
              <a:rPr lang="en-US" altLang="ko-KR" dirty="0"/>
              <a:t>Chap 5. Combinational Logic Case </a:t>
            </a:r>
            <a:r>
              <a:rPr lang="en-US" altLang="ko-KR" dirty="0" smtClean="0"/>
              <a:t>Studies</a:t>
            </a:r>
          </a:p>
          <a:p>
            <a:pPr lvl="2">
              <a:lnSpc>
                <a:spcPct val="95000"/>
              </a:lnSpc>
            </a:pPr>
            <a:r>
              <a:rPr lang="en-US" altLang="ko-KR" dirty="0" smtClean="0"/>
              <a:t>General Design Procedure</a:t>
            </a:r>
          </a:p>
          <a:p>
            <a:pPr lvl="2">
              <a:lnSpc>
                <a:spcPct val="95000"/>
              </a:lnSpc>
            </a:pPr>
            <a:r>
              <a:rPr lang="en-US" altLang="ko-KR" dirty="0" smtClean="0"/>
              <a:t>Case Studies</a:t>
            </a:r>
            <a:endParaRPr lang="en-US" altLang="ko-KR" dirty="0"/>
          </a:p>
          <a:p>
            <a:r>
              <a:rPr lang="en-US" altLang="ko-KR" dirty="0" smtClean="0"/>
              <a:t>Next</a:t>
            </a:r>
            <a:endParaRPr lang="en-US" altLang="ko-KR" dirty="0"/>
          </a:p>
          <a:p>
            <a:pPr lvl="1">
              <a:lnSpc>
                <a:spcPct val="95000"/>
              </a:lnSpc>
            </a:pPr>
            <a:r>
              <a:rPr lang="en-US" altLang="ko-KR" dirty="0"/>
              <a:t>Chap 5</a:t>
            </a:r>
            <a:r>
              <a:rPr lang="en-US" altLang="ko-KR" dirty="0" smtClean="0"/>
              <a:t>. </a:t>
            </a:r>
            <a:r>
              <a:rPr lang="en-US" altLang="ko-KR" dirty="0"/>
              <a:t>Combinational Logic </a:t>
            </a:r>
            <a:r>
              <a:rPr lang="en-US" altLang="ko-KR" dirty="0" smtClean="0"/>
              <a:t>Case Studies (</a:t>
            </a:r>
            <a:r>
              <a:rPr lang="en-US" altLang="ko-KR" dirty="0" err="1" smtClean="0"/>
              <a:t>cont</a:t>
            </a:r>
            <a:r>
              <a:rPr lang="en-US" altLang="ko-KR" dirty="0" smtClean="0"/>
              <a:t>’)</a:t>
            </a:r>
          </a:p>
          <a:p>
            <a:pPr lvl="1">
              <a:lnSpc>
                <a:spcPct val="95000"/>
              </a:lnSpc>
            </a:pPr>
            <a:r>
              <a:rPr lang="en-US" altLang="ko-KR" dirty="0" smtClean="0"/>
              <a:t>Chap 6. Sequential Logic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58618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V - Combinational Logic Case Studies</a:t>
            </a:r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9F29E-621B-4098-ABFF-EA0497462D14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Leap year flag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3550" y="979386"/>
            <a:ext cx="8343900" cy="4589462"/>
          </a:xfrm>
        </p:spPr>
        <p:txBody>
          <a:bodyPr/>
          <a:lstStyle/>
          <a:p>
            <a:r>
              <a:rPr lang="en-US" altLang="ko-KR" sz="2000" dirty="0">
                <a:ea typeface="굴림" charset="-127"/>
              </a:rPr>
              <a:t>Determine value of leap year flag given the year</a:t>
            </a:r>
          </a:p>
          <a:p>
            <a:pPr lvl="1"/>
            <a:r>
              <a:rPr lang="en-US" altLang="ko-KR" sz="1800" dirty="0">
                <a:ea typeface="굴림" charset="-127"/>
              </a:rPr>
              <a:t>For years after 1582 (Gregorian calendar reformation), </a:t>
            </a:r>
          </a:p>
          <a:p>
            <a:pPr lvl="1"/>
            <a:r>
              <a:rPr lang="en-US" altLang="ko-KR" sz="1800" dirty="0">
                <a:ea typeface="굴림" charset="-127"/>
              </a:rPr>
              <a:t>leap years are all the years divisible by 4, </a:t>
            </a:r>
          </a:p>
          <a:p>
            <a:pPr lvl="1"/>
            <a:r>
              <a:rPr lang="en-US" altLang="ko-KR" sz="1800" dirty="0">
                <a:ea typeface="굴림" charset="-127"/>
              </a:rPr>
              <a:t>except that years divisible by 100 are not leap years, </a:t>
            </a:r>
          </a:p>
          <a:p>
            <a:pPr lvl="1"/>
            <a:r>
              <a:rPr lang="en-US" altLang="ko-KR" sz="1800" dirty="0">
                <a:ea typeface="굴림" charset="-127"/>
              </a:rPr>
              <a:t>but years divisible by 400 are leap years. </a:t>
            </a:r>
          </a:p>
          <a:p>
            <a:r>
              <a:rPr lang="en-US" altLang="ko-KR" sz="2000" dirty="0">
                <a:ea typeface="굴림" charset="-127"/>
              </a:rPr>
              <a:t>Encoding the year:</a:t>
            </a:r>
          </a:p>
          <a:p>
            <a:pPr lvl="1"/>
            <a:r>
              <a:rPr lang="en-US" altLang="ko-KR" sz="1800" dirty="0" smtClean="0">
                <a:ea typeface="굴림" charset="-127"/>
              </a:rPr>
              <a:t>Binary (11 bits until 2047) </a:t>
            </a:r>
            <a:r>
              <a:rPr lang="en-US" altLang="ko-KR" sz="1800" dirty="0">
                <a:ea typeface="굴림" charset="-127"/>
              </a:rPr>
              <a:t>– easy for divisible by </a:t>
            </a:r>
            <a:r>
              <a:rPr lang="en-US" altLang="ko-KR" sz="1800" dirty="0" smtClean="0">
                <a:ea typeface="굴림" charset="-127"/>
              </a:rPr>
              <a:t>4 (two low-order bits = 0), </a:t>
            </a:r>
            <a:r>
              <a:rPr lang="en-US" altLang="ko-KR" sz="1800" dirty="0">
                <a:ea typeface="굴림" charset="-127"/>
              </a:rPr>
              <a:t/>
            </a:r>
            <a:br>
              <a:rPr lang="en-US" altLang="ko-KR" sz="1800" dirty="0">
                <a:ea typeface="굴림" charset="-127"/>
              </a:rPr>
            </a:br>
            <a:r>
              <a:rPr lang="en-US" altLang="ko-KR" sz="1800" dirty="0">
                <a:ea typeface="굴림" charset="-127"/>
              </a:rPr>
              <a:t>but difficult for 100 and 400 (not powers of 2)</a:t>
            </a:r>
          </a:p>
          <a:p>
            <a:pPr lvl="1"/>
            <a:r>
              <a:rPr lang="en-US" altLang="ko-KR" sz="1800" dirty="0" smtClean="0">
                <a:ea typeface="굴림" charset="-127"/>
              </a:rPr>
              <a:t>BCD (16 bits until 9999, 4 bit each decimal digit) </a:t>
            </a:r>
            <a:r>
              <a:rPr lang="en-US" altLang="ko-KR" sz="1800" dirty="0">
                <a:ea typeface="굴림" charset="-127"/>
              </a:rPr>
              <a:t>– easy for </a:t>
            </a:r>
            <a:r>
              <a:rPr lang="en-US" altLang="ko-KR" sz="1800" dirty="0" smtClean="0">
                <a:ea typeface="굴림" charset="-127"/>
              </a:rPr>
              <a:t>100 (00 for two low-order digits),</a:t>
            </a:r>
            <a:r>
              <a:rPr lang="en-US" altLang="ko-KR" sz="1800" dirty="0">
                <a:ea typeface="굴림" charset="-127"/>
              </a:rPr>
              <a:t/>
            </a:r>
            <a:br>
              <a:rPr lang="en-US" altLang="ko-KR" sz="1800" dirty="0">
                <a:ea typeface="굴림" charset="-127"/>
              </a:rPr>
            </a:br>
            <a:r>
              <a:rPr lang="en-US" altLang="ko-KR" sz="1800" dirty="0">
                <a:ea typeface="굴림" charset="-127"/>
              </a:rPr>
              <a:t>but more difficult for </a:t>
            </a:r>
            <a:r>
              <a:rPr lang="en-US" altLang="ko-KR" sz="1800" dirty="0" smtClean="0">
                <a:ea typeface="굴림" charset="-127"/>
              </a:rPr>
              <a:t>4 (00, 04, 08, 12, 16, 20, etc. for two low-order digits), </a:t>
            </a:r>
            <a:r>
              <a:rPr lang="en-US" altLang="ko-KR" sz="1800" dirty="0">
                <a:ea typeface="굴림" charset="-127"/>
              </a:rPr>
              <a:t>what about </a:t>
            </a:r>
            <a:r>
              <a:rPr lang="en-US" altLang="ko-KR" sz="1800" dirty="0" smtClean="0">
                <a:ea typeface="굴림" charset="-127"/>
              </a:rPr>
              <a:t>400 (divisible by 100 and two high-order digits divisible by 4)?</a:t>
            </a:r>
            <a:endParaRPr lang="en-US" altLang="ko-KR" sz="1800" dirty="0">
              <a:ea typeface="굴림" charset="-127"/>
            </a:endParaRPr>
          </a:p>
          <a:p>
            <a:r>
              <a:rPr lang="en-US" altLang="ko-KR" sz="2000" dirty="0">
                <a:ea typeface="굴림" charset="-127"/>
              </a:rPr>
              <a:t>Parts:</a:t>
            </a:r>
          </a:p>
          <a:p>
            <a:pPr lvl="1"/>
            <a:r>
              <a:rPr lang="en-US" altLang="ko-KR" sz="1800" dirty="0">
                <a:ea typeface="굴림" charset="-127"/>
              </a:rPr>
              <a:t>construct a circuit that determines if the year is divisible by 4</a:t>
            </a:r>
          </a:p>
          <a:p>
            <a:pPr lvl="1"/>
            <a:r>
              <a:rPr lang="en-US" altLang="ko-KR" sz="1800" dirty="0">
                <a:ea typeface="굴림" charset="-127"/>
              </a:rPr>
              <a:t>construct a circuit that determines if the year is divisible by 100</a:t>
            </a:r>
          </a:p>
          <a:p>
            <a:pPr lvl="1"/>
            <a:r>
              <a:rPr lang="en-US" altLang="ko-KR" sz="1800" dirty="0">
                <a:ea typeface="굴림" charset="-127"/>
              </a:rPr>
              <a:t>construct a circuit that determines if the year is divisible by 400</a:t>
            </a:r>
          </a:p>
          <a:p>
            <a:pPr lvl="1"/>
            <a:r>
              <a:rPr lang="en-US" altLang="ko-KR" sz="1800" dirty="0">
                <a:ea typeface="굴림" charset="-127"/>
              </a:rPr>
              <a:t>combine the results of the previous three steps to yield the leap year flag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How to determine the leap year?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V - Combinational Logic Case Studies</a:t>
            </a:r>
            <a:endParaRPr lang="en-US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F39AA-AE0C-41CB-A474-8F9D22E6B189}" type="slidenum">
              <a:rPr lang="en-US" altLang="en-US" smtClean="0"/>
              <a:pPr/>
              <a:t>21</a:t>
            </a:fld>
            <a:endParaRPr lang="en-US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070" y="1266092"/>
            <a:ext cx="7737281" cy="5425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 bwMode="auto">
          <a:xfrm>
            <a:off x="4740812" y="3763107"/>
            <a:ext cx="872197" cy="215657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8609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V - Combinational Logic Case Studies</a:t>
            </a:r>
            <a:endParaRPr lang="en-US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35CE-7742-4263-925D-C58427A0E4DC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Activity: divisible-by-4 circuit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3550" y="1620838"/>
            <a:ext cx="8499475" cy="45148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z="1600">
                <a:ea typeface="굴림" charset="-127"/>
              </a:rPr>
              <a:t>BCD coded year </a:t>
            </a:r>
          </a:p>
          <a:p>
            <a:pPr lvl="1">
              <a:lnSpc>
                <a:spcPct val="90000"/>
              </a:lnSpc>
            </a:pPr>
            <a:r>
              <a:rPr lang="en-US" altLang="ko-KR" sz="1400">
                <a:ea typeface="굴림" charset="-127"/>
              </a:rPr>
              <a:t>YM8 YM4 YM2 YM1 – YH8 YH4 YH2 YH1 – YT8 YT4 YT2 YT1 – YO8 YO4 YO2 YO1</a:t>
            </a:r>
          </a:p>
          <a:p>
            <a:pPr>
              <a:lnSpc>
                <a:spcPct val="90000"/>
              </a:lnSpc>
            </a:pPr>
            <a:r>
              <a:rPr lang="en-US" altLang="ko-KR" sz="1600">
                <a:ea typeface="굴림" charset="-127"/>
              </a:rPr>
              <a:t>Only need to look at low-order two digits of the year</a:t>
            </a:r>
            <a:br>
              <a:rPr lang="en-US" altLang="ko-KR" sz="1600">
                <a:ea typeface="굴림" charset="-127"/>
              </a:rPr>
            </a:br>
            <a:r>
              <a:rPr lang="en-US" altLang="ko-KR" sz="1600">
                <a:ea typeface="굴림" charset="-127"/>
              </a:rPr>
              <a:t>all years ending in 00, 04, 08, 12, 16, 20, etc. are divisible by 4</a:t>
            </a:r>
          </a:p>
          <a:p>
            <a:pPr lvl="1">
              <a:lnSpc>
                <a:spcPct val="90000"/>
              </a:lnSpc>
            </a:pPr>
            <a:r>
              <a:rPr lang="en-US" altLang="ko-KR" sz="1400">
                <a:ea typeface="굴림" charset="-127"/>
              </a:rPr>
              <a:t>if tens digit is even, then divisible by 4 if ones digit is 0, 4, or 8</a:t>
            </a:r>
          </a:p>
          <a:p>
            <a:pPr lvl="1">
              <a:lnSpc>
                <a:spcPct val="90000"/>
              </a:lnSpc>
            </a:pPr>
            <a:r>
              <a:rPr lang="en-US" altLang="ko-KR" sz="1400">
                <a:ea typeface="굴림" charset="-127"/>
              </a:rPr>
              <a:t>if tens digit is odd, then divisible by 4 if the ones digit is 2 or 6.  </a:t>
            </a:r>
          </a:p>
          <a:p>
            <a:pPr>
              <a:lnSpc>
                <a:spcPct val="90000"/>
              </a:lnSpc>
            </a:pPr>
            <a:r>
              <a:rPr lang="en-US" altLang="ko-KR" sz="1600">
                <a:ea typeface="굴림" charset="-127"/>
              </a:rPr>
              <a:t>Translates into the following Boolean expression</a:t>
            </a:r>
            <a:br>
              <a:rPr lang="en-US" altLang="ko-KR" sz="1600">
                <a:ea typeface="굴림" charset="-127"/>
              </a:rPr>
            </a:br>
            <a:r>
              <a:rPr lang="en-US" altLang="ko-KR" sz="1600">
                <a:ea typeface="굴림" charset="-127"/>
              </a:rPr>
              <a:t>(where YT1 is the year's tens digit low-order bit, </a:t>
            </a:r>
            <a:br>
              <a:rPr lang="en-US" altLang="ko-KR" sz="1600">
                <a:ea typeface="굴림" charset="-127"/>
              </a:rPr>
            </a:br>
            <a:r>
              <a:rPr lang="en-US" altLang="ko-KR" sz="1600">
                <a:ea typeface="굴림" charset="-127"/>
              </a:rPr>
              <a:t>YO8 is the high-order bit of year's ones digit, etc.):</a:t>
            </a:r>
            <a:br>
              <a:rPr lang="en-US" altLang="ko-KR" sz="1600">
                <a:ea typeface="굴림" charset="-127"/>
              </a:rPr>
            </a:br>
            <a:r>
              <a:rPr lang="en-US" altLang="ko-KR" sz="1600">
                <a:ea typeface="굴림" charset="-127"/>
              </a:rPr>
              <a:t/>
            </a:r>
            <a:br>
              <a:rPr lang="en-US" altLang="ko-KR" sz="1600">
                <a:ea typeface="굴림" charset="-127"/>
              </a:rPr>
            </a:br>
            <a:r>
              <a:rPr lang="en-US" altLang="ko-KR" sz="1600">
                <a:ea typeface="굴림" charset="-127"/>
              </a:rPr>
              <a:t>	YT1’ (YO8’ YO4’ YO2’ YO1’ + YO8’ YO4 YO2’ YO1’ + YO8 YO4’ YO2’ YO1’ ) </a:t>
            </a:r>
            <a:br>
              <a:rPr lang="en-US" altLang="ko-KR" sz="1600">
                <a:ea typeface="굴림" charset="-127"/>
              </a:rPr>
            </a:br>
            <a:r>
              <a:rPr lang="en-US" altLang="ko-KR" sz="1600">
                <a:ea typeface="굴림" charset="-127"/>
              </a:rPr>
              <a:t/>
            </a:r>
            <a:br>
              <a:rPr lang="en-US" altLang="ko-KR" sz="1600">
                <a:ea typeface="굴림" charset="-127"/>
              </a:rPr>
            </a:br>
            <a:r>
              <a:rPr lang="en-US" altLang="ko-KR" sz="1600">
                <a:ea typeface="굴림" charset="-127"/>
              </a:rPr>
              <a:t>	+ YT1 (YO8’ YO4’ YO2 YO1’ + YO8’ YO4 YO2 YO1’ )</a:t>
            </a:r>
          </a:p>
          <a:p>
            <a:pPr>
              <a:lnSpc>
                <a:spcPct val="90000"/>
              </a:lnSpc>
            </a:pPr>
            <a:endParaRPr lang="en-US" altLang="ko-KR" sz="1600">
              <a:ea typeface="굴림" charset="-127"/>
            </a:endParaRPr>
          </a:p>
          <a:p>
            <a:pPr>
              <a:lnSpc>
                <a:spcPct val="90000"/>
              </a:lnSpc>
            </a:pPr>
            <a:r>
              <a:rPr lang="en-US" altLang="ko-KR" sz="1600">
                <a:ea typeface="굴림" charset="-127"/>
              </a:rPr>
              <a:t>Digits with values of 10 to 15 will never occur, simplify further to yield: </a:t>
            </a:r>
            <a:br>
              <a:rPr lang="en-US" altLang="ko-KR" sz="1600">
                <a:ea typeface="굴림" charset="-127"/>
              </a:rPr>
            </a:br>
            <a:r>
              <a:rPr lang="en-US" altLang="ko-KR" sz="1600">
                <a:ea typeface="굴림" charset="-127"/>
              </a:rPr>
              <a:t/>
            </a:r>
            <a:br>
              <a:rPr lang="en-US" altLang="ko-KR" sz="1600">
                <a:ea typeface="굴림" charset="-127"/>
              </a:rPr>
            </a:br>
            <a:r>
              <a:rPr lang="en-US" altLang="ko-KR" sz="1600">
                <a:ea typeface="굴림" charset="-127"/>
              </a:rPr>
              <a:t>	YT1’ YO2’ YO1’ + YT1 YO2 YO1’</a:t>
            </a:r>
          </a:p>
        </p:txBody>
      </p:sp>
      <p:sp>
        <p:nvSpPr>
          <p:cNvPr id="108548" name="Rectangle 4"/>
          <p:cNvSpPr>
            <a:spLocks noChangeArrowheads="1"/>
          </p:cNvSpPr>
          <p:nvPr/>
        </p:nvSpPr>
        <p:spPr bwMode="auto">
          <a:xfrm>
            <a:off x="306388" y="1595438"/>
            <a:ext cx="8640762" cy="41163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7" grpId="0" build="p" autoUpdateAnimBg="0"/>
      <p:bldP spid="10854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V - Combinational Logic Case Studies</a:t>
            </a:r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770D7-A25C-4B64-9609-061414772A72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Divisible-by-100 and divisible-by-400 circuits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600">
                <a:ea typeface="굴림" charset="-127"/>
              </a:rPr>
              <a:t>Divisible-by-100 just requires checking that all bits of two low-order digits are all 0:</a:t>
            </a:r>
            <a:br>
              <a:rPr lang="en-US" altLang="ko-KR" sz="1600">
                <a:ea typeface="굴림" charset="-127"/>
              </a:rPr>
            </a:br>
            <a:r>
              <a:rPr lang="en-US" altLang="ko-KR" sz="1600">
                <a:ea typeface="굴림" charset="-127"/>
              </a:rPr>
              <a:t/>
            </a:r>
            <a:br>
              <a:rPr lang="en-US" altLang="ko-KR" sz="1600">
                <a:ea typeface="굴림" charset="-127"/>
              </a:rPr>
            </a:br>
            <a:r>
              <a:rPr lang="en-US" altLang="ko-KR" sz="1600">
                <a:ea typeface="굴림" charset="-127"/>
              </a:rPr>
              <a:t>	 YT8’ YT4’ YT2’ YT1’   •   YO8’ YO4’ YO2’ YO1’ </a:t>
            </a:r>
            <a:br>
              <a:rPr lang="en-US" altLang="ko-KR" sz="1600">
                <a:ea typeface="굴림" charset="-127"/>
              </a:rPr>
            </a:br>
            <a:endParaRPr lang="en-US" altLang="ko-KR" sz="1600">
              <a:ea typeface="굴림" charset="-127"/>
            </a:endParaRPr>
          </a:p>
          <a:p>
            <a:r>
              <a:rPr lang="en-US" altLang="ko-KR" sz="1600">
                <a:ea typeface="굴림" charset="-127"/>
              </a:rPr>
              <a:t>Divisible-by-400 combines the divisible-by-4 (applied to the thousands and hundreds digits) and divisible-by-100 circuits</a:t>
            </a:r>
            <a:br>
              <a:rPr lang="en-US" altLang="ko-KR" sz="1600">
                <a:ea typeface="굴림" charset="-127"/>
              </a:rPr>
            </a:br>
            <a:r>
              <a:rPr lang="en-US" altLang="ko-KR" sz="1600">
                <a:ea typeface="굴림" charset="-127"/>
              </a:rPr>
              <a:t/>
            </a:r>
            <a:br>
              <a:rPr lang="en-US" altLang="ko-KR" sz="1600">
                <a:ea typeface="굴림" charset="-127"/>
              </a:rPr>
            </a:br>
            <a:r>
              <a:rPr lang="en-US" altLang="ko-KR" sz="1600">
                <a:ea typeface="굴림" charset="-127"/>
              </a:rPr>
              <a:t>	(YM1’ YH2’ YH1’ + YM1 YH2 YH1’) </a:t>
            </a:r>
            <a:br>
              <a:rPr lang="en-US" altLang="ko-KR" sz="1600">
                <a:ea typeface="굴림" charset="-127"/>
              </a:rPr>
            </a:br>
            <a:r>
              <a:rPr lang="en-US" altLang="ko-KR" sz="1600">
                <a:ea typeface="굴림" charset="-127"/>
              </a:rPr>
              <a:t>	</a:t>
            </a:r>
            <a:br>
              <a:rPr lang="en-US" altLang="ko-KR" sz="1600">
                <a:ea typeface="굴림" charset="-127"/>
              </a:rPr>
            </a:br>
            <a:r>
              <a:rPr lang="en-US" altLang="ko-KR" sz="1600">
                <a:ea typeface="굴림" charset="-127"/>
              </a:rPr>
              <a:t>	• (YT8’ YT4’ YT2’ YT1’ •  YO8’ YO4’ YO2’ YO1’ )</a:t>
            </a:r>
          </a:p>
          <a:p>
            <a:endParaRPr lang="en-US" altLang="ko-KR" sz="1600">
              <a:ea typeface="굴림" charset="-127"/>
            </a:endParaRPr>
          </a:p>
          <a:p>
            <a:pPr>
              <a:buFont typeface="Wingdings" pitchFamily="2" charset="2"/>
              <a:buNone/>
            </a:pPr>
            <a:endParaRPr lang="en-US" altLang="ko-KR" sz="1600"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V - Combinational Logic Case Studies</a:t>
            </a:r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D45A4-9A3A-425C-A3BF-AB283B877B78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Combining to determine leap year flag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600">
                <a:ea typeface="굴림" charset="-127"/>
              </a:rPr>
              <a:t>Label results of previous three circuits: D4, D100, and D400</a:t>
            </a:r>
            <a:br>
              <a:rPr lang="en-US" altLang="ko-KR" sz="1600">
                <a:ea typeface="굴림" charset="-127"/>
              </a:rPr>
            </a:br>
            <a:r>
              <a:rPr lang="en-US" altLang="ko-KR" sz="1600">
                <a:ea typeface="굴림" charset="-127"/>
              </a:rPr>
              <a:t/>
            </a:r>
            <a:br>
              <a:rPr lang="en-US" altLang="ko-KR" sz="1600">
                <a:ea typeface="굴림" charset="-127"/>
              </a:rPr>
            </a:br>
            <a:r>
              <a:rPr lang="en-US" altLang="ko-KR" sz="1600">
                <a:ea typeface="굴림" charset="-127"/>
              </a:rPr>
              <a:t>	leap_year_flag	= D4 (D100 • D400’ ) ’</a:t>
            </a:r>
            <a:br>
              <a:rPr lang="en-US" altLang="ko-KR" sz="1600">
                <a:ea typeface="굴림" charset="-127"/>
              </a:rPr>
            </a:br>
            <a:r>
              <a:rPr lang="en-US" altLang="ko-KR" sz="1600">
                <a:ea typeface="굴림" charset="-127"/>
              </a:rPr>
              <a:t/>
            </a:r>
            <a:br>
              <a:rPr lang="en-US" altLang="ko-KR" sz="1600">
                <a:ea typeface="굴림" charset="-127"/>
              </a:rPr>
            </a:br>
            <a:r>
              <a:rPr lang="en-US" altLang="ko-KR" sz="1600">
                <a:ea typeface="굴림" charset="-127"/>
              </a:rPr>
              <a:t>			= D4 • D100’ + D4 • D400</a:t>
            </a:r>
            <a:br>
              <a:rPr lang="en-US" altLang="ko-KR" sz="1600">
                <a:ea typeface="굴림" charset="-127"/>
              </a:rPr>
            </a:br>
            <a:r>
              <a:rPr lang="en-US" altLang="ko-KR" sz="1600">
                <a:ea typeface="굴림" charset="-127"/>
              </a:rPr>
              <a:t/>
            </a:r>
            <a:br>
              <a:rPr lang="en-US" altLang="ko-KR" sz="1600">
                <a:ea typeface="굴림" charset="-127"/>
              </a:rPr>
            </a:br>
            <a:r>
              <a:rPr lang="en-US" altLang="ko-KR" sz="1600">
                <a:ea typeface="굴림" charset="-127"/>
              </a:rPr>
              <a:t>			= D4 • D100’ + D400</a:t>
            </a:r>
            <a:br>
              <a:rPr lang="en-US" altLang="ko-KR" sz="1600">
                <a:ea typeface="굴림" charset="-127"/>
              </a:rPr>
            </a:br>
            <a:endParaRPr lang="en-US" altLang="ko-KR" sz="1600"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V - Combinational Logic Case Studies</a:t>
            </a:r>
            <a:endParaRPr lang="en-US" altLang="en-US"/>
          </a:p>
        </p:txBody>
      </p:sp>
      <p:sp>
        <p:nvSpPr>
          <p:cNvPr id="10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02322-B887-4579-8CAE-8D2052A408B8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111625" name="Freeform 9"/>
          <p:cNvSpPr>
            <a:spLocks/>
          </p:cNvSpPr>
          <p:nvPr/>
        </p:nvSpPr>
        <p:spPr bwMode="auto">
          <a:xfrm>
            <a:off x="1430338" y="1866900"/>
            <a:ext cx="5310187" cy="4144963"/>
          </a:xfrm>
          <a:custGeom>
            <a:avLst/>
            <a:gdLst>
              <a:gd name="T0" fmla="*/ 9 w 3345"/>
              <a:gd name="T1" fmla="*/ 2611 h 2611"/>
              <a:gd name="T2" fmla="*/ 1134 w 3345"/>
              <a:gd name="T3" fmla="*/ 2611 h 2611"/>
              <a:gd name="T4" fmla="*/ 1134 w 3345"/>
              <a:gd name="T5" fmla="*/ 1644 h 2611"/>
              <a:gd name="T6" fmla="*/ 2592 w 3345"/>
              <a:gd name="T7" fmla="*/ 1635 h 2611"/>
              <a:gd name="T8" fmla="*/ 2601 w 3345"/>
              <a:gd name="T9" fmla="*/ 1468 h 2611"/>
              <a:gd name="T10" fmla="*/ 3159 w 3345"/>
              <a:gd name="T11" fmla="*/ 1468 h 2611"/>
              <a:gd name="T12" fmla="*/ 3345 w 3345"/>
              <a:gd name="T13" fmla="*/ 1468 h 2611"/>
              <a:gd name="T14" fmla="*/ 3345 w 3345"/>
              <a:gd name="T15" fmla="*/ 0 h 2611"/>
              <a:gd name="T16" fmla="*/ 0 w 3345"/>
              <a:gd name="T17" fmla="*/ 0 h 2611"/>
              <a:gd name="T18" fmla="*/ 9 w 3345"/>
              <a:gd name="T19" fmla="*/ 2611 h 26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345" h="2611">
                <a:moveTo>
                  <a:pt x="9" y="2611"/>
                </a:moveTo>
                <a:lnTo>
                  <a:pt x="1134" y="2611"/>
                </a:lnTo>
                <a:lnTo>
                  <a:pt x="1134" y="1644"/>
                </a:lnTo>
                <a:lnTo>
                  <a:pt x="2592" y="1635"/>
                </a:lnTo>
                <a:lnTo>
                  <a:pt x="2601" y="1468"/>
                </a:lnTo>
                <a:lnTo>
                  <a:pt x="3159" y="1468"/>
                </a:lnTo>
                <a:lnTo>
                  <a:pt x="3345" y="1468"/>
                </a:lnTo>
                <a:lnTo>
                  <a:pt x="3345" y="0"/>
                </a:lnTo>
                <a:lnTo>
                  <a:pt x="0" y="0"/>
                </a:lnTo>
                <a:lnTo>
                  <a:pt x="9" y="2611"/>
                </a:lnTo>
                <a:close/>
              </a:path>
            </a:pathLst>
          </a:custGeom>
          <a:solidFill>
            <a:srgbClr val="C0C0C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Implementation of leap year flag</a:t>
            </a:r>
          </a:p>
        </p:txBody>
      </p:sp>
      <p:pic>
        <p:nvPicPr>
          <p:cNvPr id="111627" name="Picture 1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988" y="950913"/>
            <a:ext cx="8186737" cy="523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1624" name="Rectangle 8"/>
          <p:cNvSpPr>
            <a:spLocks noChangeArrowheads="1"/>
          </p:cNvSpPr>
          <p:nvPr/>
        </p:nvSpPr>
        <p:spPr bwMode="auto">
          <a:xfrm>
            <a:off x="1444625" y="3503613"/>
            <a:ext cx="2508250" cy="2508250"/>
          </a:xfrm>
          <a:prstGeom prst="rect">
            <a:avLst/>
          </a:prstGeom>
          <a:solidFill>
            <a:srgbClr val="00FFFF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1623" name="Rectangle 7"/>
          <p:cNvSpPr>
            <a:spLocks noChangeArrowheads="1"/>
          </p:cNvSpPr>
          <p:nvPr/>
        </p:nvSpPr>
        <p:spPr bwMode="auto">
          <a:xfrm>
            <a:off x="3233738" y="4483100"/>
            <a:ext cx="2522537" cy="1547813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1622" name="Rectangle 6"/>
          <p:cNvSpPr>
            <a:spLocks noChangeArrowheads="1"/>
          </p:cNvSpPr>
          <p:nvPr/>
        </p:nvSpPr>
        <p:spPr bwMode="auto">
          <a:xfrm>
            <a:off x="3214688" y="1955800"/>
            <a:ext cx="2536825" cy="1547813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V - Combinational Logic Case Studies</a:t>
            </a:r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2C2D3-831D-4EBF-8EBC-2F0F4F2265E0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36873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Arithmetic circuits</a:t>
            </a:r>
          </a:p>
        </p:txBody>
      </p:sp>
      <p:sp>
        <p:nvSpPr>
          <p:cNvPr id="36874" name="Rectangle 1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Excellent examples of combinational logic design</a:t>
            </a:r>
          </a:p>
          <a:p>
            <a:r>
              <a:rPr lang="en-US" altLang="ko-KR">
                <a:ea typeface="굴림" charset="-127"/>
              </a:rPr>
              <a:t>Time vs. space trade-offs</a:t>
            </a:r>
          </a:p>
          <a:p>
            <a:pPr lvl="1"/>
            <a:r>
              <a:rPr lang="en-US" altLang="ko-KR">
                <a:ea typeface="굴림" charset="-127"/>
              </a:rPr>
              <a:t>doing things fast may require more logic and thus more space</a:t>
            </a:r>
          </a:p>
          <a:p>
            <a:pPr lvl="1"/>
            <a:r>
              <a:rPr lang="en-US" altLang="ko-KR">
                <a:ea typeface="굴림" charset="-127"/>
              </a:rPr>
              <a:t>example: carry lookahead logic</a:t>
            </a:r>
          </a:p>
          <a:p>
            <a:r>
              <a:rPr lang="en-US" altLang="ko-KR">
                <a:ea typeface="굴림" charset="-127"/>
              </a:rPr>
              <a:t>Arithmetic and logic units</a:t>
            </a:r>
          </a:p>
          <a:p>
            <a:pPr lvl="1"/>
            <a:r>
              <a:rPr lang="en-US" altLang="ko-KR">
                <a:ea typeface="굴림" charset="-127"/>
              </a:rPr>
              <a:t>general-purpose building blocks</a:t>
            </a:r>
          </a:p>
          <a:p>
            <a:pPr lvl="1"/>
            <a:r>
              <a:rPr lang="en-US" altLang="ko-KR">
                <a:ea typeface="굴림" charset="-127"/>
              </a:rPr>
              <a:t>critical components of processor datapaths</a:t>
            </a:r>
          </a:p>
          <a:p>
            <a:pPr lvl="1"/>
            <a:r>
              <a:rPr lang="en-US" altLang="ko-KR">
                <a:ea typeface="굴림" charset="-127"/>
              </a:rPr>
              <a:t>used within most computer instructions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V - Combinational Logic Case Studies</a:t>
            </a:r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E79C8-3DAB-4456-87B2-CB7993743952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38921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Number systems</a:t>
            </a:r>
          </a:p>
        </p:txBody>
      </p:sp>
      <p:sp>
        <p:nvSpPr>
          <p:cNvPr id="38922" name="Rectangle 1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000">
                <a:ea typeface="굴림" charset="-127"/>
              </a:rPr>
              <a:t>Representation of positive numbers is the same in most systems </a:t>
            </a:r>
          </a:p>
          <a:p>
            <a:r>
              <a:rPr lang="en-US" altLang="ko-KR" sz="2000">
                <a:ea typeface="굴림" charset="-127"/>
              </a:rPr>
              <a:t>Major differences are in how negative numbers are represented </a:t>
            </a:r>
          </a:p>
          <a:p>
            <a:r>
              <a:rPr lang="en-US" altLang="ko-KR" sz="2000">
                <a:ea typeface="굴림" charset="-127"/>
              </a:rPr>
              <a:t>Representation of negative numbers come in three major schemes</a:t>
            </a:r>
          </a:p>
          <a:p>
            <a:pPr lvl="1"/>
            <a:r>
              <a:rPr lang="en-US" altLang="ko-KR" sz="1800">
                <a:ea typeface="굴림" charset="-127"/>
              </a:rPr>
              <a:t>sign and magnitude</a:t>
            </a:r>
          </a:p>
          <a:p>
            <a:pPr lvl="1"/>
            <a:r>
              <a:rPr lang="en-US" altLang="ko-KR" sz="1800">
                <a:ea typeface="굴림" charset="-127"/>
              </a:rPr>
              <a:t>1s complement</a:t>
            </a:r>
          </a:p>
          <a:p>
            <a:pPr lvl="1"/>
            <a:r>
              <a:rPr lang="en-US" altLang="ko-KR" sz="1800">
                <a:ea typeface="굴림" charset="-127"/>
              </a:rPr>
              <a:t>2s complement</a:t>
            </a:r>
          </a:p>
          <a:p>
            <a:r>
              <a:rPr lang="en-US" altLang="ko-KR" sz="2000">
                <a:ea typeface="굴림" charset="-127"/>
              </a:rPr>
              <a:t>Assumptions</a:t>
            </a:r>
          </a:p>
          <a:p>
            <a:pPr lvl="1"/>
            <a:r>
              <a:rPr lang="en-US" altLang="ko-KR" sz="1800">
                <a:ea typeface="굴림" charset="-127"/>
              </a:rPr>
              <a:t>we'll assume a 4 bit machine word </a:t>
            </a:r>
          </a:p>
          <a:p>
            <a:pPr lvl="1"/>
            <a:r>
              <a:rPr lang="en-US" altLang="ko-KR" sz="1800">
                <a:ea typeface="굴림" charset="-127"/>
              </a:rPr>
              <a:t>16 different values can be represented </a:t>
            </a:r>
          </a:p>
          <a:p>
            <a:pPr lvl="1"/>
            <a:r>
              <a:rPr lang="en-US" altLang="ko-KR" sz="1800">
                <a:ea typeface="굴림" charset="-127"/>
              </a:rPr>
              <a:t>roughly half are positive, half are negative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V - Combinational Logic Case Studies</a:t>
            </a:r>
            <a:endParaRPr lang="en-US" altLang="en-US"/>
          </a:p>
        </p:txBody>
      </p:sp>
      <p:sp>
        <p:nvSpPr>
          <p:cNvPr id="42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0E8A2-E946-44E3-A2D7-8C5BAD577AB0}" type="slidenum">
              <a:rPr lang="en-US" altLang="en-US"/>
              <a:pPr/>
              <a:t>28</a:t>
            </a:fld>
            <a:endParaRPr lang="en-US" altLang="en-US"/>
          </a:p>
        </p:txBody>
      </p:sp>
      <p:grpSp>
        <p:nvGrpSpPr>
          <p:cNvPr id="41003" name="Group 43"/>
          <p:cNvGrpSpPr>
            <a:grpSpLocks/>
          </p:cNvGrpSpPr>
          <p:nvPr/>
        </p:nvGrpSpPr>
        <p:grpSpPr bwMode="auto">
          <a:xfrm>
            <a:off x="5435600" y="3019425"/>
            <a:ext cx="3378200" cy="3263900"/>
            <a:chOff x="3424" y="1872"/>
            <a:chExt cx="2128" cy="2056"/>
          </a:xfrm>
        </p:grpSpPr>
        <p:grpSp>
          <p:nvGrpSpPr>
            <p:cNvPr id="40986" name="Group 26"/>
            <p:cNvGrpSpPr>
              <a:grpSpLocks/>
            </p:cNvGrpSpPr>
            <p:nvPr/>
          </p:nvGrpSpPr>
          <p:grpSpPr bwMode="auto">
            <a:xfrm>
              <a:off x="3648" y="2020"/>
              <a:ext cx="1816" cy="1712"/>
              <a:chOff x="3648" y="2020"/>
              <a:chExt cx="1816" cy="1712"/>
            </a:xfrm>
          </p:grpSpPr>
          <p:sp>
            <p:nvSpPr>
              <p:cNvPr id="40969" name="Oval 9"/>
              <p:cNvSpPr>
                <a:spLocks noChangeArrowheads="1"/>
              </p:cNvSpPr>
              <p:nvPr/>
            </p:nvSpPr>
            <p:spPr bwMode="auto">
              <a:xfrm>
                <a:off x="3652" y="2020"/>
                <a:ext cx="1704" cy="1712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0970" name="Rectangle 10"/>
              <p:cNvSpPr>
                <a:spLocks noChangeArrowheads="1"/>
              </p:cNvSpPr>
              <p:nvPr/>
            </p:nvSpPr>
            <p:spPr bwMode="auto">
              <a:xfrm>
                <a:off x="4512" y="2080"/>
                <a:ext cx="38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47" tIns="26983" rIns="19047" bIns="26983"/>
              <a:lstStyle/>
              <a:p>
                <a:pPr eaLnBrk="0" hangingPunct="0">
                  <a:lnSpc>
                    <a:spcPts val="1388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600">
                    <a:solidFill>
                      <a:srgbClr val="FF0000"/>
                    </a:solidFill>
                    <a:latin typeface="Tahoma" pitchFamily="34" charset="0"/>
                    <a:ea typeface="굴림" charset="-127"/>
                  </a:rPr>
                  <a:t>0000</a:t>
                </a:r>
              </a:p>
            </p:txBody>
          </p:sp>
          <p:sp>
            <p:nvSpPr>
              <p:cNvPr id="40971" name="Rectangle 11"/>
              <p:cNvSpPr>
                <a:spLocks noChangeArrowheads="1"/>
              </p:cNvSpPr>
              <p:nvPr/>
            </p:nvSpPr>
            <p:spPr bwMode="auto">
              <a:xfrm>
                <a:off x="4520" y="3536"/>
                <a:ext cx="33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47" tIns="26983" rIns="19047" bIns="26983"/>
              <a:lstStyle/>
              <a:p>
                <a:pPr eaLnBrk="0" hangingPunct="0">
                  <a:lnSpc>
                    <a:spcPts val="1388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600">
                    <a:solidFill>
                      <a:srgbClr val="FF0000"/>
                    </a:solidFill>
                    <a:latin typeface="Tahoma" pitchFamily="34" charset="0"/>
                    <a:ea typeface="굴림" charset="-127"/>
                  </a:rPr>
                  <a:t>0111</a:t>
                </a:r>
              </a:p>
            </p:txBody>
          </p:sp>
          <p:sp>
            <p:nvSpPr>
              <p:cNvPr id="40972" name="Rectangle 12"/>
              <p:cNvSpPr>
                <a:spLocks noChangeArrowheads="1"/>
              </p:cNvSpPr>
              <p:nvPr/>
            </p:nvSpPr>
            <p:spPr bwMode="auto">
              <a:xfrm>
                <a:off x="5040" y="2680"/>
                <a:ext cx="42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47" tIns="26983" rIns="19047" bIns="26983"/>
              <a:lstStyle/>
              <a:p>
                <a:pPr eaLnBrk="0" hangingPunct="0">
                  <a:lnSpc>
                    <a:spcPts val="1388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600">
                    <a:solidFill>
                      <a:srgbClr val="FF0000"/>
                    </a:solidFill>
                    <a:latin typeface="Tahoma" pitchFamily="34" charset="0"/>
                    <a:ea typeface="굴림" charset="-127"/>
                  </a:rPr>
                  <a:t>0011</a:t>
                </a:r>
              </a:p>
            </p:txBody>
          </p:sp>
          <p:sp>
            <p:nvSpPr>
              <p:cNvPr id="40973" name="Rectangle 13"/>
              <p:cNvSpPr>
                <a:spLocks noChangeArrowheads="1"/>
              </p:cNvSpPr>
              <p:nvPr/>
            </p:nvSpPr>
            <p:spPr bwMode="auto">
              <a:xfrm>
                <a:off x="3680" y="2936"/>
                <a:ext cx="38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47" tIns="26983" rIns="19047" bIns="26983"/>
              <a:lstStyle/>
              <a:p>
                <a:pPr eaLnBrk="0" hangingPunct="0">
                  <a:lnSpc>
                    <a:spcPts val="1388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600">
                    <a:solidFill>
                      <a:srgbClr val="FF0000"/>
                    </a:solidFill>
                    <a:latin typeface="Tahoma" pitchFamily="34" charset="0"/>
                    <a:ea typeface="굴림" charset="-127"/>
                  </a:rPr>
                  <a:t>1011</a:t>
                </a:r>
              </a:p>
            </p:txBody>
          </p:sp>
          <p:sp>
            <p:nvSpPr>
              <p:cNvPr id="40974" name="Rectangle 14"/>
              <p:cNvSpPr>
                <a:spLocks noChangeArrowheads="1"/>
              </p:cNvSpPr>
              <p:nvPr/>
            </p:nvSpPr>
            <p:spPr bwMode="auto">
              <a:xfrm>
                <a:off x="4136" y="2088"/>
                <a:ext cx="35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47" tIns="26983" rIns="19047" bIns="26983"/>
              <a:lstStyle/>
              <a:p>
                <a:pPr eaLnBrk="0" hangingPunct="0">
                  <a:lnSpc>
                    <a:spcPts val="1388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600">
                    <a:solidFill>
                      <a:srgbClr val="FF0000"/>
                    </a:solidFill>
                    <a:latin typeface="Tahoma" pitchFamily="34" charset="0"/>
                    <a:ea typeface="굴림" charset="-127"/>
                  </a:rPr>
                  <a:t>1111</a:t>
                </a:r>
              </a:p>
            </p:txBody>
          </p:sp>
          <p:sp>
            <p:nvSpPr>
              <p:cNvPr id="40975" name="Rectangle 15"/>
              <p:cNvSpPr>
                <a:spLocks noChangeArrowheads="1"/>
              </p:cNvSpPr>
              <p:nvPr/>
            </p:nvSpPr>
            <p:spPr bwMode="auto">
              <a:xfrm>
                <a:off x="3896" y="2224"/>
                <a:ext cx="39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47" tIns="26983" rIns="19047" bIns="26983"/>
              <a:lstStyle/>
              <a:p>
                <a:pPr eaLnBrk="0" hangingPunct="0">
                  <a:lnSpc>
                    <a:spcPts val="1388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600">
                    <a:solidFill>
                      <a:srgbClr val="FF0000"/>
                    </a:solidFill>
                    <a:latin typeface="Tahoma" pitchFamily="34" charset="0"/>
                    <a:ea typeface="굴림" charset="-127"/>
                  </a:rPr>
                  <a:t>1110</a:t>
                </a:r>
              </a:p>
            </p:txBody>
          </p:sp>
          <p:sp>
            <p:nvSpPr>
              <p:cNvPr id="40976" name="Rectangle 16"/>
              <p:cNvSpPr>
                <a:spLocks noChangeArrowheads="1"/>
              </p:cNvSpPr>
              <p:nvPr/>
            </p:nvSpPr>
            <p:spPr bwMode="auto">
              <a:xfrm>
                <a:off x="3728" y="2448"/>
                <a:ext cx="33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47" tIns="26983" rIns="19047" bIns="26983"/>
              <a:lstStyle/>
              <a:p>
                <a:pPr eaLnBrk="0" hangingPunct="0">
                  <a:lnSpc>
                    <a:spcPts val="1388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600">
                    <a:solidFill>
                      <a:srgbClr val="FF0000"/>
                    </a:solidFill>
                    <a:latin typeface="Tahoma" pitchFamily="34" charset="0"/>
                    <a:ea typeface="굴림" charset="-127"/>
                  </a:rPr>
                  <a:t>1101</a:t>
                </a:r>
              </a:p>
            </p:txBody>
          </p:sp>
          <p:sp>
            <p:nvSpPr>
              <p:cNvPr id="40977" name="Rectangle 17"/>
              <p:cNvSpPr>
                <a:spLocks noChangeArrowheads="1"/>
              </p:cNvSpPr>
              <p:nvPr/>
            </p:nvSpPr>
            <p:spPr bwMode="auto">
              <a:xfrm>
                <a:off x="3648" y="2680"/>
                <a:ext cx="36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47" tIns="26983" rIns="19047" bIns="26983"/>
              <a:lstStyle/>
              <a:p>
                <a:pPr eaLnBrk="0" hangingPunct="0">
                  <a:lnSpc>
                    <a:spcPts val="1388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600">
                    <a:solidFill>
                      <a:srgbClr val="FF0000"/>
                    </a:solidFill>
                    <a:latin typeface="Tahoma" pitchFamily="34" charset="0"/>
                    <a:ea typeface="굴림" charset="-127"/>
                  </a:rPr>
                  <a:t>1100</a:t>
                </a:r>
              </a:p>
            </p:txBody>
          </p:sp>
          <p:sp>
            <p:nvSpPr>
              <p:cNvPr id="40978" name="Rectangle 18"/>
              <p:cNvSpPr>
                <a:spLocks noChangeArrowheads="1"/>
              </p:cNvSpPr>
              <p:nvPr/>
            </p:nvSpPr>
            <p:spPr bwMode="auto">
              <a:xfrm>
                <a:off x="3744" y="3160"/>
                <a:ext cx="37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47" tIns="26983" rIns="19047" bIns="26983"/>
              <a:lstStyle/>
              <a:p>
                <a:pPr eaLnBrk="0" hangingPunct="0">
                  <a:lnSpc>
                    <a:spcPts val="1388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600">
                    <a:solidFill>
                      <a:srgbClr val="FF0000"/>
                    </a:solidFill>
                    <a:latin typeface="Tahoma" pitchFamily="34" charset="0"/>
                    <a:ea typeface="굴림" charset="-127"/>
                  </a:rPr>
                  <a:t>1010</a:t>
                </a:r>
              </a:p>
            </p:txBody>
          </p:sp>
          <p:sp>
            <p:nvSpPr>
              <p:cNvPr id="40979" name="Rectangle 19"/>
              <p:cNvSpPr>
                <a:spLocks noChangeArrowheads="1"/>
              </p:cNvSpPr>
              <p:nvPr/>
            </p:nvSpPr>
            <p:spPr bwMode="auto">
              <a:xfrm>
                <a:off x="3880" y="3360"/>
                <a:ext cx="37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47" tIns="26983" rIns="19047" bIns="26983"/>
              <a:lstStyle/>
              <a:p>
                <a:pPr eaLnBrk="0" hangingPunct="0">
                  <a:lnSpc>
                    <a:spcPts val="1388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600">
                    <a:solidFill>
                      <a:srgbClr val="FF0000"/>
                    </a:solidFill>
                    <a:latin typeface="Tahoma" pitchFamily="34" charset="0"/>
                    <a:ea typeface="굴림" charset="-127"/>
                  </a:rPr>
                  <a:t>1001</a:t>
                </a:r>
              </a:p>
            </p:txBody>
          </p:sp>
          <p:sp>
            <p:nvSpPr>
              <p:cNvPr id="40980" name="Rectangle 20"/>
              <p:cNvSpPr>
                <a:spLocks noChangeArrowheads="1"/>
              </p:cNvSpPr>
              <p:nvPr/>
            </p:nvSpPr>
            <p:spPr bwMode="auto">
              <a:xfrm>
                <a:off x="4120" y="3536"/>
                <a:ext cx="36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47" tIns="26983" rIns="19047" bIns="26983"/>
              <a:lstStyle/>
              <a:p>
                <a:pPr eaLnBrk="0" hangingPunct="0">
                  <a:lnSpc>
                    <a:spcPts val="1388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600">
                    <a:solidFill>
                      <a:srgbClr val="FF0000"/>
                    </a:solidFill>
                    <a:latin typeface="Tahoma" pitchFamily="34" charset="0"/>
                    <a:ea typeface="굴림" charset="-127"/>
                  </a:rPr>
                  <a:t>1000</a:t>
                </a:r>
              </a:p>
            </p:txBody>
          </p:sp>
          <p:sp>
            <p:nvSpPr>
              <p:cNvPr id="40981" name="Rectangle 21"/>
              <p:cNvSpPr>
                <a:spLocks noChangeArrowheads="1"/>
              </p:cNvSpPr>
              <p:nvPr/>
            </p:nvSpPr>
            <p:spPr bwMode="auto">
              <a:xfrm>
                <a:off x="4792" y="3384"/>
                <a:ext cx="36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47" tIns="26983" rIns="19047" bIns="26983"/>
              <a:lstStyle/>
              <a:p>
                <a:pPr eaLnBrk="0" hangingPunct="0">
                  <a:lnSpc>
                    <a:spcPts val="1388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600">
                    <a:solidFill>
                      <a:srgbClr val="FF0000"/>
                    </a:solidFill>
                    <a:latin typeface="Tahoma" pitchFamily="34" charset="0"/>
                    <a:ea typeface="굴림" charset="-127"/>
                  </a:rPr>
                  <a:t>0110</a:t>
                </a:r>
              </a:p>
            </p:txBody>
          </p:sp>
          <p:sp>
            <p:nvSpPr>
              <p:cNvPr id="40982" name="Rectangle 22"/>
              <p:cNvSpPr>
                <a:spLocks noChangeArrowheads="1"/>
              </p:cNvSpPr>
              <p:nvPr/>
            </p:nvSpPr>
            <p:spPr bwMode="auto">
              <a:xfrm>
                <a:off x="4952" y="3184"/>
                <a:ext cx="42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47" tIns="26983" rIns="19047" bIns="26983"/>
              <a:lstStyle/>
              <a:p>
                <a:pPr eaLnBrk="0" hangingPunct="0">
                  <a:lnSpc>
                    <a:spcPts val="1388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600">
                    <a:solidFill>
                      <a:srgbClr val="FF0000"/>
                    </a:solidFill>
                    <a:latin typeface="Tahoma" pitchFamily="34" charset="0"/>
                    <a:ea typeface="굴림" charset="-127"/>
                  </a:rPr>
                  <a:t>0101</a:t>
                </a:r>
              </a:p>
            </p:txBody>
          </p:sp>
          <p:sp>
            <p:nvSpPr>
              <p:cNvPr id="40983" name="Rectangle 23"/>
              <p:cNvSpPr>
                <a:spLocks noChangeArrowheads="1"/>
              </p:cNvSpPr>
              <p:nvPr/>
            </p:nvSpPr>
            <p:spPr bwMode="auto">
              <a:xfrm>
                <a:off x="5016" y="2960"/>
                <a:ext cx="41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47" tIns="26983" rIns="19047" bIns="26983"/>
              <a:lstStyle/>
              <a:p>
                <a:pPr eaLnBrk="0" hangingPunct="0">
                  <a:lnSpc>
                    <a:spcPts val="1388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600">
                    <a:solidFill>
                      <a:srgbClr val="FF0000"/>
                    </a:solidFill>
                    <a:latin typeface="Tahoma" pitchFamily="34" charset="0"/>
                    <a:ea typeface="굴림" charset="-127"/>
                  </a:rPr>
                  <a:t>0100</a:t>
                </a:r>
              </a:p>
            </p:txBody>
          </p:sp>
          <p:sp>
            <p:nvSpPr>
              <p:cNvPr id="40984" name="Rectangle 24"/>
              <p:cNvSpPr>
                <a:spLocks noChangeArrowheads="1"/>
              </p:cNvSpPr>
              <p:nvPr/>
            </p:nvSpPr>
            <p:spPr bwMode="auto">
              <a:xfrm>
                <a:off x="4928" y="2448"/>
                <a:ext cx="40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47" tIns="26983" rIns="19047" bIns="26983"/>
              <a:lstStyle/>
              <a:p>
                <a:pPr eaLnBrk="0" hangingPunct="0">
                  <a:lnSpc>
                    <a:spcPts val="1388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600">
                    <a:solidFill>
                      <a:srgbClr val="FF0000"/>
                    </a:solidFill>
                    <a:latin typeface="Tahoma" pitchFamily="34" charset="0"/>
                    <a:ea typeface="굴림" charset="-127"/>
                  </a:rPr>
                  <a:t>0010</a:t>
                </a:r>
              </a:p>
            </p:txBody>
          </p:sp>
          <p:sp>
            <p:nvSpPr>
              <p:cNvPr id="40985" name="Rectangle 25"/>
              <p:cNvSpPr>
                <a:spLocks noChangeArrowheads="1"/>
              </p:cNvSpPr>
              <p:nvPr/>
            </p:nvSpPr>
            <p:spPr bwMode="auto">
              <a:xfrm>
                <a:off x="4752" y="2240"/>
                <a:ext cx="34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47" tIns="26983" rIns="19047" bIns="26983"/>
              <a:lstStyle/>
              <a:p>
                <a:pPr eaLnBrk="0" hangingPunct="0">
                  <a:lnSpc>
                    <a:spcPts val="1388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600">
                    <a:solidFill>
                      <a:srgbClr val="FF0000"/>
                    </a:solidFill>
                    <a:latin typeface="Tahoma" pitchFamily="34" charset="0"/>
                    <a:ea typeface="굴림" charset="-127"/>
                  </a:rPr>
                  <a:t>0001</a:t>
                </a:r>
              </a:p>
            </p:txBody>
          </p:sp>
        </p:grpSp>
        <p:sp>
          <p:nvSpPr>
            <p:cNvPr id="40987" name="Rectangle 27"/>
            <p:cNvSpPr>
              <a:spLocks noChangeArrowheads="1"/>
            </p:cNvSpPr>
            <p:nvPr/>
          </p:nvSpPr>
          <p:spPr bwMode="auto">
            <a:xfrm>
              <a:off x="4680" y="1872"/>
              <a:ext cx="20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388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FF0000"/>
                  </a:solidFill>
                  <a:latin typeface="Tahoma" pitchFamily="34" charset="0"/>
                  <a:ea typeface="굴림" charset="-127"/>
                </a:rPr>
                <a:t>+0</a:t>
              </a:r>
            </a:p>
          </p:txBody>
        </p:sp>
        <p:sp>
          <p:nvSpPr>
            <p:cNvPr id="40988" name="Rectangle 28"/>
            <p:cNvSpPr>
              <a:spLocks noChangeArrowheads="1"/>
            </p:cNvSpPr>
            <p:nvPr/>
          </p:nvSpPr>
          <p:spPr bwMode="auto">
            <a:xfrm>
              <a:off x="5032" y="2064"/>
              <a:ext cx="20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388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FF0000"/>
                  </a:solidFill>
                  <a:latin typeface="Tahoma" pitchFamily="34" charset="0"/>
                  <a:ea typeface="굴림" charset="-127"/>
                </a:rPr>
                <a:t>+1</a:t>
              </a:r>
            </a:p>
          </p:txBody>
        </p:sp>
        <p:sp>
          <p:nvSpPr>
            <p:cNvPr id="40989" name="Rectangle 29"/>
            <p:cNvSpPr>
              <a:spLocks noChangeArrowheads="1"/>
            </p:cNvSpPr>
            <p:nvPr/>
          </p:nvSpPr>
          <p:spPr bwMode="auto">
            <a:xfrm>
              <a:off x="5256" y="2336"/>
              <a:ext cx="20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388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FF0000"/>
                  </a:solidFill>
                  <a:latin typeface="Tahoma" pitchFamily="34" charset="0"/>
                  <a:ea typeface="굴림" charset="-127"/>
                </a:rPr>
                <a:t>+2</a:t>
              </a:r>
            </a:p>
          </p:txBody>
        </p:sp>
        <p:sp>
          <p:nvSpPr>
            <p:cNvPr id="40990" name="Rectangle 30"/>
            <p:cNvSpPr>
              <a:spLocks noChangeArrowheads="1"/>
            </p:cNvSpPr>
            <p:nvPr/>
          </p:nvSpPr>
          <p:spPr bwMode="auto">
            <a:xfrm>
              <a:off x="5336" y="2632"/>
              <a:ext cx="20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388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FF0000"/>
                  </a:solidFill>
                  <a:latin typeface="Tahoma" pitchFamily="34" charset="0"/>
                  <a:ea typeface="굴림" charset="-127"/>
                </a:rPr>
                <a:t>+3</a:t>
              </a:r>
            </a:p>
          </p:txBody>
        </p:sp>
        <p:sp>
          <p:nvSpPr>
            <p:cNvPr id="40991" name="Rectangle 31"/>
            <p:cNvSpPr>
              <a:spLocks noChangeArrowheads="1"/>
            </p:cNvSpPr>
            <p:nvPr/>
          </p:nvSpPr>
          <p:spPr bwMode="auto">
            <a:xfrm>
              <a:off x="5344" y="2968"/>
              <a:ext cx="20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388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FF0000"/>
                  </a:solidFill>
                  <a:latin typeface="Tahoma" pitchFamily="34" charset="0"/>
                  <a:ea typeface="굴림" charset="-127"/>
                </a:rPr>
                <a:t>+4</a:t>
              </a:r>
            </a:p>
          </p:txBody>
        </p:sp>
        <p:sp>
          <p:nvSpPr>
            <p:cNvPr id="40992" name="Rectangle 32"/>
            <p:cNvSpPr>
              <a:spLocks noChangeArrowheads="1"/>
            </p:cNvSpPr>
            <p:nvPr/>
          </p:nvSpPr>
          <p:spPr bwMode="auto">
            <a:xfrm>
              <a:off x="5256" y="3240"/>
              <a:ext cx="20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388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FF0000"/>
                  </a:solidFill>
                  <a:latin typeface="Tahoma" pitchFamily="34" charset="0"/>
                  <a:ea typeface="굴림" charset="-127"/>
                </a:rPr>
                <a:t>+5</a:t>
              </a:r>
            </a:p>
          </p:txBody>
        </p:sp>
        <p:sp>
          <p:nvSpPr>
            <p:cNvPr id="40993" name="Rectangle 33"/>
            <p:cNvSpPr>
              <a:spLocks noChangeArrowheads="1"/>
            </p:cNvSpPr>
            <p:nvPr/>
          </p:nvSpPr>
          <p:spPr bwMode="auto">
            <a:xfrm>
              <a:off x="5056" y="3496"/>
              <a:ext cx="20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388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FF0000"/>
                  </a:solidFill>
                  <a:latin typeface="Tahoma" pitchFamily="34" charset="0"/>
                  <a:ea typeface="굴림" charset="-127"/>
                </a:rPr>
                <a:t>+6</a:t>
              </a:r>
            </a:p>
          </p:txBody>
        </p:sp>
        <p:sp>
          <p:nvSpPr>
            <p:cNvPr id="40994" name="Rectangle 34"/>
            <p:cNvSpPr>
              <a:spLocks noChangeArrowheads="1"/>
            </p:cNvSpPr>
            <p:nvPr/>
          </p:nvSpPr>
          <p:spPr bwMode="auto">
            <a:xfrm>
              <a:off x="4648" y="3736"/>
              <a:ext cx="20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388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FF0000"/>
                  </a:solidFill>
                  <a:latin typeface="Tahoma" pitchFamily="34" charset="0"/>
                  <a:ea typeface="굴림" charset="-127"/>
                </a:rPr>
                <a:t>+7</a:t>
              </a:r>
            </a:p>
          </p:txBody>
        </p:sp>
        <p:sp>
          <p:nvSpPr>
            <p:cNvPr id="40995" name="Rectangle 35"/>
            <p:cNvSpPr>
              <a:spLocks noChangeArrowheads="1"/>
            </p:cNvSpPr>
            <p:nvPr/>
          </p:nvSpPr>
          <p:spPr bwMode="auto">
            <a:xfrm>
              <a:off x="4112" y="3696"/>
              <a:ext cx="23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388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FF0000"/>
                  </a:solidFill>
                  <a:latin typeface="Tahoma" pitchFamily="34" charset="0"/>
                  <a:ea typeface="굴림" charset="-127"/>
                </a:rPr>
                <a:t>–0</a:t>
              </a:r>
            </a:p>
          </p:txBody>
        </p:sp>
        <p:sp>
          <p:nvSpPr>
            <p:cNvPr id="40996" name="Rectangle 36"/>
            <p:cNvSpPr>
              <a:spLocks noChangeArrowheads="1"/>
            </p:cNvSpPr>
            <p:nvPr/>
          </p:nvSpPr>
          <p:spPr bwMode="auto">
            <a:xfrm>
              <a:off x="3736" y="3528"/>
              <a:ext cx="31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388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FF0000"/>
                  </a:solidFill>
                  <a:latin typeface="Tahoma" pitchFamily="34" charset="0"/>
                  <a:ea typeface="굴림" charset="-127"/>
                </a:rPr>
                <a:t>–1</a:t>
              </a:r>
            </a:p>
          </p:txBody>
        </p:sp>
        <p:sp>
          <p:nvSpPr>
            <p:cNvPr id="40997" name="Rectangle 37"/>
            <p:cNvSpPr>
              <a:spLocks noChangeArrowheads="1"/>
            </p:cNvSpPr>
            <p:nvPr/>
          </p:nvSpPr>
          <p:spPr bwMode="auto">
            <a:xfrm>
              <a:off x="3512" y="3216"/>
              <a:ext cx="2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388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FF0000"/>
                  </a:solidFill>
                  <a:latin typeface="Tahoma" pitchFamily="34" charset="0"/>
                  <a:ea typeface="굴림" charset="-127"/>
                </a:rPr>
                <a:t>–2</a:t>
              </a:r>
            </a:p>
          </p:txBody>
        </p:sp>
        <p:sp>
          <p:nvSpPr>
            <p:cNvPr id="40998" name="Rectangle 38"/>
            <p:cNvSpPr>
              <a:spLocks noChangeArrowheads="1"/>
            </p:cNvSpPr>
            <p:nvPr/>
          </p:nvSpPr>
          <p:spPr bwMode="auto">
            <a:xfrm>
              <a:off x="3424" y="2936"/>
              <a:ext cx="24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388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FF0000"/>
                  </a:solidFill>
                  <a:latin typeface="Tahoma" pitchFamily="34" charset="0"/>
                  <a:ea typeface="굴림" charset="-127"/>
                </a:rPr>
                <a:t>–3</a:t>
              </a:r>
            </a:p>
          </p:txBody>
        </p:sp>
        <p:sp>
          <p:nvSpPr>
            <p:cNvPr id="40999" name="Rectangle 39"/>
            <p:cNvSpPr>
              <a:spLocks noChangeArrowheads="1"/>
            </p:cNvSpPr>
            <p:nvPr/>
          </p:nvSpPr>
          <p:spPr bwMode="auto">
            <a:xfrm>
              <a:off x="3424" y="2616"/>
              <a:ext cx="28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388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FF0000"/>
                  </a:solidFill>
                  <a:latin typeface="Tahoma" pitchFamily="34" charset="0"/>
                  <a:ea typeface="굴림" charset="-127"/>
                </a:rPr>
                <a:t>–4</a:t>
              </a:r>
            </a:p>
          </p:txBody>
        </p:sp>
        <p:sp>
          <p:nvSpPr>
            <p:cNvPr id="41000" name="Rectangle 40"/>
            <p:cNvSpPr>
              <a:spLocks noChangeArrowheads="1"/>
            </p:cNvSpPr>
            <p:nvPr/>
          </p:nvSpPr>
          <p:spPr bwMode="auto">
            <a:xfrm>
              <a:off x="3552" y="2312"/>
              <a:ext cx="24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388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FF0000"/>
                  </a:solidFill>
                  <a:latin typeface="Tahoma" pitchFamily="34" charset="0"/>
                  <a:ea typeface="굴림" charset="-127"/>
                </a:rPr>
                <a:t>–5</a:t>
              </a:r>
            </a:p>
          </p:txBody>
        </p:sp>
        <p:sp>
          <p:nvSpPr>
            <p:cNvPr id="41001" name="Rectangle 41"/>
            <p:cNvSpPr>
              <a:spLocks noChangeArrowheads="1"/>
            </p:cNvSpPr>
            <p:nvPr/>
          </p:nvSpPr>
          <p:spPr bwMode="auto">
            <a:xfrm>
              <a:off x="3736" y="2088"/>
              <a:ext cx="28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388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FF0000"/>
                  </a:solidFill>
                  <a:latin typeface="Tahoma" pitchFamily="34" charset="0"/>
                  <a:ea typeface="굴림" charset="-127"/>
                </a:rPr>
                <a:t>–6</a:t>
              </a:r>
            </a:p>
          </p:txBody>
        </p:sp>
        <p:sp>
          <p:nvSpPr>
            <p:cNvPr id="41002" name="Rectangle 42"/>
            <p:cNvSpPr>
              <a:spLocks noChangeArrowheads="1"/>
            </p:cNvSpPr>
            <p:nvPr/>
          </p:nvSpPr>
          <p:spPr bwMode="auto">
            <a:xfrm>
              <a:off x="4144" y="1872"/>
              <a:ext cx="30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388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FF0000"/>
                  </a:solidFill>
                  <a:latin typeface="Tahoma" pitchFamily="34" charset="0"/>
                  <a:ea typeface="굴림" charset="-127"/>
                </a:rPr>
                <a:t>–7</a:t>
              </a:r>
            </a:p>
          </p:txBody>
        </p:sp>
      </p:grpSp>
      <p:sp>
        <p:nvSpPr>
          <p:cNvPr id="41004" name="Rectangle 44"/>
          <p:cNvSpPr>
            <a:spLocks noChangeArrowheads="1"/>
          </p:cNvSpPr>
          <p:nvPr/>
        </p:nvSpPr>
        <p:spPr bwMode="auto">
          <a:xfrm>
            <a:off x="6515100" y="1749425"/>
            <a:ext cx="1574800" cy="81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47" tIns="26983" rIns="19047" bIns="26983"/>
          <a:lstStyle/>
          <a:p>
            <a:pPr eaLnBrk="0" hangingPunct="0">
              <a:lnSpc>
                <a:spcPts val="1800"/>
              </a:lnSpc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600">
                <a:solidFill>
                  <a:srgbClr val="FF0000"/>
                </a:solidFill>
                <a:latin typeface="Tahoma" pitchFamily="34" charset="0"/>
                <a:ea typeface="굴림" charset="-127"/>
              </a:rPr>
              <a:t>0 100 = + 4</a:t>
            </a:r>
            <a:br>
              <a:rPr lang="en-US" altLang="ko-KR" sz="1600">
                <a:solidFill>
                  <a:srgbClr val="FF0000"/>
                </a:solidFill>
                <a:latin typeface="Tahoma" pitchFamily="34" charset="0"/>
                <a:ea typeface="굴림" charset="-127"/>
              </a:rPr>
            </a:br>
            <a:r>
              <a:rPr lang="en-US" altLang="ko-KR" sz="1600">
                <a:solidFill>
                  <a:srgbClr val="FF0000"/>
                </a:solidFill>
                <a:latin typeface="Tahoma" pitchFamily="34" charset="0"/>
                <a:ea typeface="굴림" charset="-127"/>
              </a:rPr>
              <a:t/>
            </a:r>
            <a:br>
              <a:rPr lang="en-US" altLang="ko-KR" sz="1600">
                <a:solidFill>
                  <a:srgbClr val="FF0000"/>
                </a:solidFill>
                <a:latin typeface="Tahoma" pitchFamily="34" charset="0"/>
                <a:ea typeface="굴림" charset="-127"/>
              </a:rPr>
            </a:br>
            <a:r>
              <a:rPr lang="en-US" altLang="ko-KR" sz="1600">
                <a:solidFill>
                  <a:srgbClr val="FF0000"/>
                </a:solidFill>
                <a:latin typeface="Tahoma" pitchFamily="34" charset="0"/>
                <a:ea typeface="굴림" charset="-127"/>
              </a:rPr>
              <a:t>1 100 = – 4</a:t>
            </a:r>
          </a:p>
        </p:txBody>
      </p:sp>
      <p:sp>
        <p:nvSpPr>
          <p:cNvPr id="41005" name="Rectangle 4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Sign and magnitude</a:t>
            </a:r>
          </a:p>
        </p:txBody>
      </p:sp>
      <p:sp>
        <p:nvSpPr>
          <p:cNvPr id="41006" name="Rectangle 4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000" dirty="0">
                <a:ea typeface="굴림" charset="-127"/>
              </a:rPr>
              <a:t>One bit dedicate to sign (positive or negative)</a:t>
            </a:r>
          </a:p>
          <a:p>
            <a:pPr lvl="1"/>
            <a:r>
              <a:rPr lang="en-US" altLang="ko-KR" sz="1800" dirty="0">
                <a:ea typeface="굴림" charset="-127"/>
              </a:rPr>
              <a:t>sign: 0 = positive (or zero), 1 = negative</a:t>
            </a:r>
          </a:p>
          <a:p>
            <a:r>
              <a:rPr lang="en-US" altLang="ko-KR" sz="2000" dirty="0">
                <a:ea typeface="굴림" charset="-127"/>
              </a:rPr>
              <a:t>Rest represent the absolute value or magnitude</a:t>
            </a:r>
          </a:p>
          <a:p>
            <a:pPr lvl="1"/>
            <a:r>
              <a:rPr lang="en-US" altLang="ko-KR" sz="1800" dirty="0">
                <a:ea typeface="굴림" charset="-127"/>
              </a:rPr>
              <a:t>three low order bits: 0 (000) thru 7 (111)</a:t>
            </a:r>
          </a:p>
          <a:p>
            <a:r>
              <a:rPr lang="en-US" altLang="ko-KR" sz="2000" dirty="0">
                <a:ea typeface="굴림" charset="-127"/>
              </a:rPr>
              <a:t>Range for n bits</a:t>
            </a:r>
          </a:p>
          <a:p>
            <a:pPr lvl="1"/>
            <a:r>
              <a:rPr lang="en-US" altLang="ko-KR" sz="1800" dirty="0">
                <a:ea typeface="굴림" charset="-127"/>
              </a:rPr>
              <a:t>+/– 2</a:t>
            </a:r>
            <a:r>
              <a:rPr lang="en-US" altLang="ko-KR" sz="1800" baseline="30000" dirty="0">
                <a:ea typeface="굴림" charset="-127"/>
              </a:rPr>
              <a:t>n–1</a:t>
            </a:r>
            <a:r>
              <a:rPr lang="en-US" altLang="ko-KR" sz="1800" dirty="0">
                <a:ea typeface="굴림" charset="-127"/>
              </a:rPr>
              <a:t> –1  (two representations for 0)</a:t>
            </a:r>
          </a:p>
          <a:p>
            <a:r>
              <a:rPr lang="en-US" altLang="ko-KR" sz="2000" dirty="0">
                <a:ea typeface="굴림" charset="-127"/>
              </a:rPr>
              <a:t>Cumbersome addition/subtraction </a:t>
            </a:r>
          </a:p>
          <a:p>
            <a:pPr lvl="1"/>
            <a:r>
              <a:rPr lang="en-US" altLang="ko-KR" sz="1800" dirty="0">
                <a:ea typeface="굴림" charset="-127"/>
              </a:rPr>
              <a:t>must compare magnitudes</a:t>
            </a:r>
            <a:br>
              <a:rPr lang="en-US" altLang="ko-KR" sz="1800" dirty="0">
                <a:ea typeface="굴림" charset="-127"/>
              </a:rPr>
            </a:br>
            <a:r>
              <a:rPr lang="en-US" altLang="ko-KR" sz="1800" dirty="0">
                <a:ea typeface="굴림" charset="-127"/>
              </a:rPr>
              <a:t>to determine sign of result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V - Combinational Logic Case Studies</a:t>
            </a:r>
            <a:endParaRPr lang="en-US" altLang="en-US"/>
          </a:p>
        </p:txBody>
      </p:sp>
      <p:sp>
        <p:nvSpPr>
          <p:cNvPr id="11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6CECF-BDF2-4371-9043-951C9BAA797E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43017" name="Rectangle 9"/>
          <p:cNvSpPr>
            <a:spLocks noChangeArrowheads="1"/>
          </p:cNvSpPr>
          <p:nvPr/>
        </p:nvSpPr>
        <p:spPr bwMode="auto">
          <a:xfrm>
            <a:off x="2193925" y="2898775"/>
            <a:ext cx="5067300" cy="203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47" tIns="26983" rIns="19047" bIns="26983"/>
          <a:lstStyle/>
          <a:p>
            <a:pPr eaLnBrk="0" hangingPunct="0">
              <a:lnSpc>
                <a:spcPts val="3000"/>
              </a:lnSpc>
              <a:tabLst>
                <a:tab pos="914400" algn="l"/>
              </a:tabLst>
            </a:pPr>
            <a:r>
              <a:rPr lang="en-US" altLang="ko-KR" sz="1600">
                <a:solidFill>
                  <a:srgbClr val="FF0000"/>
                </a:solidFill>
                <a:latin typeface="Tahoma" pitchFamily="34" charset="0"/>
                <a:ea typeface="굴림" charset="-127"/>
              </a:rPr>
              <a:t>2	=  10000</a:t>
            </a:r>
          </a:p>
          <a:p>
            <a:pPr eaLnBrk="0" hangingPunct="0">
              <a:lnSpc>
                <a:spcPts val="3000"/>
              </a:lnSpc>
              <a:tabLst>
                <a:tab pos="914400" algn="l"/>
              </a:tabLst>
            </a:pPr>
            <a:r>
              <a:rPr lang="en-US" altLang="ko-KR" sz="1600">
                <a:solidFill>
                  <a:srgbClr val="FF0000"/>
                </a:solidFill>
                <a:latin typeface="Tahoma" pitchFamily="34" charset="0"/>
                <a:ea typeface="굴림" charset="-127"/>
              </a:rPr>
              <a:t>1	=  00001</a:t>
            </a:r>
          </a:p>
          <a:p>
            <a:pPr eaLnBrk="0" hangingPunct="0">
              <a:lnSpc>
                <a:spcPts val="3000"/>
              </a:lnSpc>
              <a:tabLst>
                <a:tab pos="914400" algn="l"/>
              </a:tabLst>
            </a:pPr>
            <a:r>
              <a:rPr lang="en-US" altLang="ko-KR" sz="1600">
                <a:solidFill>
                  <a:srgbClr val="FF0000"/>
                </a:solidFill>
                <a:latin typeface="Tahoma" pitchFamily="34" charset="0"/>
                <a:ea typeface="굴림" charset="-127"/>
              </a:rPr>
              <a:t>2   –1	=    1111</a:t>
            </a:r>
          </a:p>
          <a:p>
            <a:pPr eaLnBrk="0" hangingPunct="0">
              <a:lnSpc>
                <a:spcPts val="3000"/>
              </a:lnSpc>
              <a:tabLst>
                <a:tab pos="914400" algn="l"/>
              </a:tabLst>
            </a:pPr>
            <a:r>
              <a:rPr lang="en-US" altLang="ko-KR" sz="1600">
                <a:solidFill>
                  <a:srgbClr val="FF0000"/>
                </a:solidFill>
                <a:latin typeface="Tahoma" pitchFamily="34" charset="0"/>
                <a:ea typeface="굴림" charset="-127"/>
              </a:rPr>
              <a:t>7	=    0111</a:t>
            </a:r>
          </a:p>
          <a:p>
            <a:pPr eaLnBrk="0" hangingPunct="0">
              <a:lnSpc>
                <a:spcPts val="3000"/>
              </a:lnSpc>
              <a:tabLst>
                <a:tab pos="914400" algn="l"/>
              </a:tabLst>
            </a:pPr>
            <a:r>
              <a:rPr lang="en-US" altLang="ko-KR" sz="1600">
                <a:solidFill>
                  <a:srgbClr val="FF0000"/>
                </a:solidFill>
                <a:latin typeface="Tahoma" pitchFamily="34" charset="0"/>
                <a:ea typeface="굴림" charset="-127"/>
              </a:rPr>
              <a:t>	      1000   =  –7 in 1s complement form</a:t>
            </a:r>
          </a:p>
        </p:txBody>
      </p:sp>
      <p:sp>
        <p:nvSpPr>
          <p:cNvPr id="43018" name="Line 10"/>
          <p:cNvSpPr>
            <a:spLocks noChangeShapeType="1"/>
          </p:cNvSpPr>
          <p:nvPr/>
        </p:nvSpPr>
        <p:spPr bwMode="auto">
          <a:xfrm>
            <a:off x="3292475" y="3711575"/>
            <a:ext cx="7112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3019" name="Line 11"/>
          <p:cNvSpPr>
            <a:spLocks noChangeShapeType="1"/>
          </p:cNvSpPr>
          <p:nvPr/>
        </p:nvSpPr>
        <p:spPr bwMode="auto">
          <a:xfrm>
            <a:off x="3343275" y="4473575"/>
            <a:ext cx="6858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3020" name="Rectangle 12"/>
          <p:cNvSpPr>
            <a:spLocks noChangeArrowheads="1"/>
          </p:cNvSpPr>
          <p:nvPr/>
        </p:nvSpPr>
        <p:spPr bwMode="auto">
          <a:xfrm>
            <a:off x="2359025" y="2847975"/>
            <a:ext cx="29210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47" tIns="26983" rIns="19047" bIns="26983"/>
          <a:lstStyle/>
          <a:p>
            <a:pPr eaLnBrk="0" hangingPunct="0">
              <a:lnSpc>
                <a:spcPts val="2100"/>
              </a:lnSpc>
            </a:pPr>
            <a:r>
              <a:rPr lang="en-US" altLang="ko-KR" sz="1600">
                <a:solidFill>
                  <a:srgbClr val="FF0000"/>
                </a:solidFill>
                <a:latin typeface="Tahoma" pitchFamily="34" charset="0"/>
                <a:ea typeface="굴림" charset="-127"/>
              </a:rPr>
              <a:t>4</a:t>
            </a:r>
          </a:p>
        </p:txBody>
      </p:sp>
      <p:sp>
        <p:nvSpPr>
          <p:cNvPr id="43021" name="Rectangle 13"/>
          <p:cNvSpPr>
            <a:spLocks noChangeArrowheads="1"/>
          </p:cNvSpPr>
          <p:nvPr/>
        </p:nvSpPr>
        <p:spPr bwMode="auto">
          <a:xfrm>
            <a:off x="2371725" y="3609975"/>
            <a:ext cx="29210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47" tIns="26983" rIns="19047" bIns="26983"/>
          <a:lstStyle/>
          <a:p>
            <a:pPr eaLnBrk="0" hangingPunct="0">
              <a:lnSpc>
                <a:spcPts val="2100"/>
              </a:lnSpc>
            </a:pPr>
            <a:r>
              <a:rPr lang="en-US" altLang="ko-KR" sz="1600">
                <a:solidFill>
                  <a:srgbClr val="FF0000"/>
                </a:solidFill>
                <a:latin typeface="Tahoma" pitchFamily="34" charset="0"/>
                <a:ea typeface="굴림" charset="-127"/>
              </a:rPr>
              <a:t>4</a:t>
            </a:r>
          </a:p>
        </p:txBody>
      </p:sp>
      <p:sp>
        <p:nvSpPr>
          <p:cNvPr id="43022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1s complement</a:t>
            </a:r>
          </a:p>
        </p:txBody>
      </p:sp>
      <p:sp>
        <p:nvSpPr>
          <p:cNvPr id="43023" name="Rectangle 1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000" dirty="0">
                <a:ea typeface="굴림" charset="-127"/>
              </a:rPr>
              <a:t>If N is a positive number, then the negative of N (its 1s complement or N' ) is N' = (2</a:t>
            </a:r>
            <a:r>
              <a:rPr lang="en-US" altLang="ko-KR" sz="2000" baseline="30000" dirty="0">
                <a:ea typeface="굴림" charset="-127"/>
              </a:rPr>
              <a:t>n</a:t>
            </a:r>
            <a:r>
              <a:rPr lang="en-US" altLang="ko-KR" sz="2000" dirty="0">
                <a:ea typeface="굴림" charset="-127"/>
              </a:rPr>
              <a:t>– 1) – N</a:t>
            </a:r>
          </a:p>
          <a:p>
            <a:pPr lvl="1"/>
            <a:r>
              <a:rPr lang="en-US" altLang="ko-KR" sz="1800" dirty="0">
                <a:ea typeface="굴림" charset="-127"/>
              </a:rPr>
              <a:t>example: 1s complement of 7</a:t>
            </a:r>
            <a:br>
              <a:rPr lang="en-US" altLang="ko-KR" sz="1800" dirty="0">
                <a:ea typeface="굴림" charset="-127"/>
              </a:rPr>
            </a:br>
            <a:r>
              <a:rPr lang="en-US" altLang="ko-KR" sz="1800" dirty="0">
                <a:ea typeface="굴림" charset="-127"/>
              </a:rPr>
              <a:t/>
            </a:r>
            <a:br>
              <a:rPr lang="en-US" altLang="ko-KR" sz="1800" dirty="0">
                <a:ea typeface="굴림" charset="-127"/>
              </a:rPr>
            </a:br>
            <a:r>
              <a:rPr lang="en-US" altLang="ko-KR" sz="1800" dirty="0">
                <a:ea typeface="굴림" charset="-127"/>
              </a:rPr>
              <a:t/>
            </a:r>
            <a:br>
              <a:rPr lang="en-US" altLang="ko-KR" sz="1800" dirty="0">
                <a:ea typeface="굴림" charset="-127"/>
              </a:rPr>
            </a:br>
            <a:r>
              <a:rPr lang="en-US" altLang="ko-KR" sz="1800" dirty="0">
                <a:ea typeface="굴림" charset="-127"/>
              </a:rPr>
              <a:t/>
            </a:r>
            <a:br>
              <a:rPr lang="en-US" altLang="ko-KR" sz="1800" dirty="0">
                <a:ea typeface="굴림" charset="-127"/>
              </a:rPr>
            </a:br>
            <a:r>
              <a:rPr lang="en-US" altLang="ko-KR" sz="1800" dirty="0">
                <a:ea typeface="굴림" charset="-127"/>
              </a:rPr>
              <a:t/>
            </a:r>
            <a:br>
              <a:rPr lang="en-US" altLang="ko-KR" sz="1800" dirty="0">
                <a:ea typeface="굴림" charset="-127"/>
              </a:rPr>
            </a:br>
            <a:r>
              <a:rPr lang="en-US" altLang="ko-KR" sz="1800" dirty="0">
                <a:ea typeface="굴림" charset="-127"/>
              </a:rPr>
              <a:t/>
            </a:r>
            <a:br>
              <a:rPr lang="en-US" altLang="ko-KR" sz="1800" dirty="0">
                <a:ea typeface="굴림" charset="-127"/>
              </a:rPr>
            </a:br>
            <a:r>
              <a:rPr lang="en-US" altLang="ko-KR" sz="1800" dirty="0">
                <a:ea typeface="굴림" charset="-127"/>
              </a:rPr>
              <a:t/>
            </a:r>
            <a:br>
              <a:rPr lang="en-US" altLang="ko-KR" sz="1800" dirty="0">
                <a:ea typeface="굴림" charset="-127"/>
              </a:rPr>
            </a:br>
            <a:r>
              <a:rPr lang="en-US" altLang="ko-KR" sz="1800" dirty="0">
                <a:ea typeface="굴림" charset="-127"/>
              </a:rPr>
              <a:t/>
            </a:r>
            <a:br>
              <a:rPr lang="en-US" altLang="ko-KR" sz="1800" dirty="0">
                <a:ea typeface="굴림" charset="-127"/>
              </a:rPr>
            </a:br>
            <a:r>
              <a:rPr lang="en-US" altLang="ko-KR" sz="1800" dirty="0">
                <a:ea typeface="굴림" charset="-127"/>
              </a:rPr>
              <a:t/>
            </a:r>
            <a:br>
              <a:rPr lang="en-US" altLang="ko-KR" sz="1800" dirty="0">
                <a:ea typeface="굴림" charset="-127"/>
              </a:rPr>
            </a:br>
            <a:r>
              <a:rPr lang="en-US" altLang="ko-KR" sz="1800" dirty="0">
                <a:ea typeface="굴림" charset="-127"/>
              </a:rPr>
              <a:t/>
            </a:r>
            <a:br>
              <a:rPr lang="en-US" altLang="ko-KR" sz="1800" dirty="0">
                <a:ea typeface="굴림" charset="-127"/>
              </a:rPr>
            </a:br>
            <a:endParaRPr lang="en-US" altLang="ko-KR" sz="1800" dirty="0">
              <a:ea typeface="굴림" charset="-127"/>
            </a:endParaRPr>
          </a:p>
          <a:p>
            <a:pPr lvl="1"/>
            <a:r>
              <a:rPr lang="en-US" altLang="ko-KR" sz="1800" dirty="0">
                <a:ea typeface="굴림" charset="-127"/>
              </a:rPr>
              <a:t>shortcut: simply compute </a:t>
            </a:r>
            <a:r>
              <a:rPr lang="en-US" altLang="ko-KR" sz="1800" b="1" dirty="0">
                <a:solidFill>
                  <a:srgbClr val="0000FF"/>
                </a:solidFill>
                <a:ea typeface="굴림" charset="-127"/>
              </a:rPr>
              <a:t>bit-wise complement </a:t>
            </a:r>
            <a:r>
              <a:rPr lang="en-US" altLang="ko-KR" sz="1800" dirty="0">
                <a:ea typeface="굴림" charset="-127"/>
              </a:rPr>
              <a:t>( </a:t>
            </a:r>
            <a:r>
              <a:rPr lang="en-US" altLang="ko-KR" sz="1800" dirty="0">
                <a:solidFill>
                  <a:srgbClr val="0000FF"/>
                </a:solidFill>
                <a:ea typeface="굴림" charset="-127"/>
              </a:rPr>
              <a:t>0111 -&gt; 1000 </a:t>
            </a:r>
            <a:r>
              <a:rPr lang="en-US" altLang="ko-KR" sz="1800" dirty="0">
                <a:ea typeface="굴림" charset="-127"/>
              </a:rPr>
              <a:t>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V - Combinational Logic Case Studies</a:t>
            </a:r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3422C-722C-4D8E-9654-184291373B1E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4109" name="Rectangle 1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Combinational logic design case studies</a:t>
            </a:r>
          </a:p>
        </p:txBody>
      </p:sp>
      <p:sp>
        <p:nvSpPr>
          <p:cNvPr id="4110" name="Rectangle 1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ea typeface="굴림" charset="-127"/>
              </a:rPr>
              <a:t>General design procedure</a:t>
            </a:r>
          </a:p>
          <a:p>
            <a:r>
              <a:rPr lang="en-US" altLang="ko-KR" dirty="0">
                <a:ea typeface="굴림" charset="-127"/>
              </a:rPr>
              <a:t>Case studies</a:t>
            </a:r>
          </a:p>
          <a:p>
            <a:pPr lvl="1"/>
            <a:r>
              <a:rPr lang="en-US" altLang="ko-KR" dirty="0">
                <a:ea typeface="굴림" charset="-127"/>
              </a:rPr>
              <a:t>BCD to 7-segment display controller</a:t>
            </a:r>
          </a:p>
          <a:p>
            <a:pPr lvl="1"/>
            <a:r>
              <a:rPr lang="en-US" altLang="ko-KR" dirty="0">
                <a:ea typeface="굴림" charset="-127"/>
              </a:rPr>
              <a:t>logical function unit</a:t>
            </a:r>
          </a:p>
          <a:p>
            <a:pPr lvl="1"/>
            <a:r>
              <a:rPr lang="en-US" altLang="ko-KR" dirty="0">
                <a:ea typeface="굴림" charset="-127"/>
              </a:rPr>
              <a:t>process line controller</a:t>
            </a:r>
          </a:p>
          <a:p>
            <a:pPr lvl="1"/>
            <a:r>
              <a:rPr lang="en-US" altLang="ko-KR" dirty="0">
                <a:ea typeface="굴림" charset="-127"/>
              </a:rPr>
              <a:t>calendar subsystem</a:t>
            </a:r>
          </a:p>
          <a:p>
            <a:r>
              <a:rPr lang="en-US" altLang="ko-KR" dirty="0">
                <a:ea typeface="굴림" charset="-127"/>
              </a:rPr>
              <a:t>Arithmetic circuits</a:t>
            </a:r>
          </a:p>
          <a:p>
            <a:pPr lvl="1"/>
            <a:r>
              <a:rPr lang="en-US" altLang="ko-KR" dirty="0">
                <a:ea typeface="굴림" charset="-127"/>
              </a:rPr>
              <a:t>integer representations</a:t>
            </a:r>
          </a:p>
          <a:p>
            <a:pPr lvl="1"/>
            <a:r>
              <a:rPr lang="en-US" altLang="ko-KR" dirty="0">
                <a:ea typeface="굴림" charset="-127"/>
              </a:rPr>
              <a:t>addition/subtraction</a:t>
            </a:r>
          </a:p>
          <a:p>
            <a:pPr lvl="1"/>
            <a:r>
              <a:rPr lang="en-US" altLang="ko-KR" dirty="0">
                <a:ea typeface="굴림" charset="-127"/>
              </a:rPr>
              <a:t>arithmetic/logic units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V - Combinational Logic Case Studies</a:t>
            </a:r>
            <a:endParaRPr lang="en-US" altLang="en-US"/>
          </a:p>
        </p:txBody>
      </p:sp>
      <p:sp>
        <p:nvSpPr>
          <p:cNvPr id="42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7F76-ED7A-4FB3-AC7D-D8B967845C2B}" type="slidenum">
              <a:rPr lang="en-US" altLang="en-US"/>
              <a:pPr/>
              <a:t>30</a:t>
            </a:fld>
            <a:endParaRPr lang="en-US" altLang="en-US"/>
          </a:p>
        </p:txBody>
      </p:sp>
      <p:grpSp>
        <p:nvGrpSpPr>
          <p:cNvPr id="45099" name="Group 43"/>
          <p:cNvGrpSpPr>
            <a:grpSpLocks/>
          </p:cNvGrpSpPr>
          <p:nvPr/>
        </p:nvGrpSpPr>
        <p:grpSpPr bwMode="auto">
          <a:xfrm>
            <a:off x="5016500" y="2678113"/>
            <a:ext cx="3556000" cy="3556000"/>
            <a:chOff x="3080" y="1584"/>
            <a:chExt cx="2240" cy="2240"/>
          </a:xfrm>
        </p:grpSpPr>
        <p:grpSp>
          <p:nvGrpSpPr>
            <p:cNvPr id="45082" name="Group 26"/>
            <p:cNvGrpSpPr>
              <a:grpSpLocks/>
            </p:cNvGrpSpPr>
            <p:nvPr/>
          </p:nvGrpSpPr>
          <p:grpSpPr bwMode="auto">
            <a:xfrm>
              <a:off x="3344" y="1812"/>
              <a:ext cx="1816" cy="1712"/>
              <a:chOff x="3344" y="1812"/>
              <a:chExt cx="1816" cy="1712"/>
            </a:xfrm>
          </p:grpSpPr>
          <p:sp>
            <p:nvSpPr>
              <p:cNvPr id="45065" name="Oval 9"/>
              <p:cNvSpPr>
                <a:spLocks noChangeArrowheads="1"/>
              </p:cNvSpPr>
              <p:nvPr/>
            </p:nvSpPr>
            <p:spPr bwMode="auto">
              <a:xfrm>
                <a:off x="3348" y="1812"/>
                <a:ext cx="1704" cy="1712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5066" name="Rectangle 10"/>
              <p:cNvSpPr>
                <a:spLocks noChangeArrowheads="1"/>
              </p:cNvSpPr>
              <p:nvPr/>
            </p:nvSpPr>
            <p:spPr bwMode="auto">
              <a:xfrm>
                <a:off x="4208" y="1872"/>
                <a:ext cx="38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47" tIns="26983" rIns="19047" bIns="26983"/>
              <a:lstStyle/>
              <a:p>
                <a:pPr eaLnBrk="0" hangingPunct="0">
                  <a:lnSpc>
                    <a:spcPts val="1388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600">
                    <a:solidFill>
                      <a:srgbClr val="FF0000"/>
                    </a:solidFill>
                    <a:latin typeface="Tahoma" pitchFamily="34" charset="0"/>
                    <a:ea typeface="굴림" charset="-127"/>
                  </a:rPr>
                  <a:t>0000</a:t>
                </a:r>
              </a:p>
            </p:txBody>
          </p:sp>
          <p:sp>
            <p:nvSpPr>
              <p:cNvPr id="45067" name="Rectangle 11"/>
              <p:cNvSpPr>
                <a:spLocks noChangeArrowheads="1"/>
              </p:cNvSpPr>
              <p:nvPr/>
            </p:nvSpPr>
            <p:spPr bwMode="auto">
              <a:xfrm>
                <a:off x="4216" y="3328"/>
                <a:ext cx="33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47" tIns="26983" rIns="19047" bIns="26983"/>
              <a:lstStyle/>
              <a:p>
                <a:pPr eaLnBrk="0" hangingPunct="0">
                  <a:lnSpc>
                    <a:spcPts val="1388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600">
                    <a:solidFill>
                      <a:srgbClr val="FF0000"/>
                    </a:solidFill>
                    <a:latin typeface="Tahoma" pitchFamily="34" charset="0"/>
                    <a:ea typeface="굴림" charset="-127"/>
                  </a:rPr>
                  <a:t>0111</a:t>
                </a:r>
              </a:p>
            </p:txBody>
          </p:sp>
          <p:sp>
            <p:nvSpPr>
              <p:cNvPr id="45068" name="Rectangle 12"/>
              <p:cNvSpPr>
                <a:spLocks noChangeArrowheads="1"/>
              </p:cNvSpPr>
              <p:nvPr/>
            </p:nvSpPr>
            <p:spPr bwMode="auto">
              <a:xfrm>
                <a:off x="4736" y="2472"/>
                <a:ext cx="42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47" tIns="26983" rIns="19047" bIns="26983"/>
              <a:lstStyle/>
              <a:p>
                <a:pPr eaLnBrk="0" hangingPunct="0">
                  <a:lnSpc>
                    <a:spcPts val="1388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600">
                    <a:solidFill>
                      <a:srgbClr val="FF0000"/>
                    </a:solidFill>
                    <a:latin typeface="Tahoma" pitchFamily="34" charset="0"/>
                    <a:ea typeface="굴림" charset="-127"/>
                  </a:rPr>
                  <a:t>0011</a:t>
                </a:r>
              </a:p>
            </p:txBody>
          </p:sp>
          <p:sp>
            <p:nvSpPr>
              <p:cNvPr id="45069" name="Rectangle 13"/>
              <p:cNvSpPr>
                <a:spLocks noChangeArrowheads="1"/>
              </p:cNvSpPr>
              <p:nvPr/>
            </p:nvSpPr>
            <p:spPr bwMode="auto">
              <a:xfrm>
                <a:off x="3376" y="2728"/>
                <a:ext cx="38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47" tIns="26983" rIns="19047" bIns="26983"/>
              <a:lstStyle/>
              <a:p>
                <a:pPr eaLnBrk="0" hangingPunct="0">
                  <a:lnSpc>
                    <a:spcPts val="1388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600">
                    <a:solidFill>
                      <a:srgbClr val="FF0000"/>
                    </a:solidFill>
                    <a:latin typeface="Tahoma" pitchFamily="34" charset="0"/>
                    <a:ea typeface="굴림" charset="-127"/>
                  </a:rPr>
                  <a:t>1011</a:t>
                </a:r>
              </a:p>
            </p:txBody>
          </p:sp>
          <p:sp>
            <p:nvSpPr>
              <p:cNvPr id="45070" name="Rectangle 14"/>
              <p:cNvSpPr>
                <a:spLocks noChangeArrowheads="1"/>
              </p:cNvSpPr>
              <p:nvPr/>
            </p:nvSpPr>
            <p:spPr bwMode="auto">
              <a:xfrm>
                <a:off x="3832" y="1880"/>
                <a:ext cx="35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47" tIns="26983" rIns="19047" bIns="26983"/>
              <a:lstStyle/>
              <a:p>
                <a:pPr eaLnBrk="0" hangingPunct="0">
                  <a:lnSpc>
                    <a:spcPts val="1388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600">
                    <a:solidFill>
                      <a:srgbClr val="FF0000"/>
                    </a:solidFill>
                    <a:latin typeface="Tahoma" pitchFamily="34" charset="0"/>
                    <a:ea typeface="굴림" charset="-127"/>
                  </a:rPr>
                  <a:t>1111</a:t>
                </a:r>
              </a:p>
            </p:txBody>
          </p:sp>
          <p:sp>
            <p:nvSpPr>
              <p:cNvPr id="45071" name="Rectangle 15"/>
              <p:cNvSpPr>
                <a:spLocks noChangeArrowheads="1"/>
              </p:cNvSpPr>
              <p:nvPr/>
            </p:nvSpPr>
            <p:spPr bwMode="auto">
              <a:xfrm>
                <a:off x="3592" y="2016"/>
                <a:ext cx="39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47" tIns="26983" rIns="19047" bIns="26983"/>
              <a:lstStyle/>
              <a:p>
                <a:pPr eaLnBrk="0" hangingPunct="0">
                  <a:lnSpc>
                    <a:spcPts val="1388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600">
                    <a:solidFill>
                      <a:srgbClr val="FF0000"/>
                    </a:solidFill>
                    <a:latin typeface="Tahoma" pitchFamily="34" charset="0"/>
                    <a:ea typeface="굴림" charset="-127"/>
                  </a:rPr>
                  <a:t>1110</a:t>
                </a:r>
              </a:p>
            </p:txBody>
          </p:sp>
          <p:sp>
            <p:nvSpPr>
              <p:cNvPr id="45072" name="Rectangle 16"/>
              <p:cNvSpPr>
                <a:spLocks noChangeArrowheads="1"/>
              </p:cNvSpPr>
              <p:nvPr/>
            </p:nvSpPr>
            <p:spPr bwMode="auto">
              <a:xfrm>
                <a:off x="3424" y="2240"/>
                <a:ext cx="33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47" tIns="26983" rIns="19047" bIns="26983"/>
              <a:lstStyle/>
              <a:p>
                <a:pPr eaLnBrk="0" hangingPunct="0">
                  <a:lnSpc>
                    <a:spcPts val="1388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600">
                    <a:solidFill>
                      <a:srgbClr val="FF0000"/>
                    </a:solidFill>
                    <a:latin typeface="Tahoma" pitchFamily="34" charset="0"/>
                    <a:ea typeface="굴림" charset="-127"/>
                  </a:rPr>
                  <a:t>1101</a:t>
                </a:r>
              </a:p>
            </p:txBody>
          </p:sp>
          <p:sp>
            <p:nvSpPr>
              <p:cNvPr id="45073" name="Rectangle 17"/>
              <p:cNvSpPr>
                <a:spLocks noChangeArrowheads="1"/>
              </p:cNvSpPr>
              <p:nvPr/>
            </p:nvSpPr>
            <p:spPr bwMode="auto">
              <a:xfrm>
                <a:off x="3344" y="2472"/>
                <a:ext cx="36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47" tIns="26983" rIns="19047" bIns="26983"/>
              <a:lstStyle/>
              <a:p>
                <a:pPr eaLnBrk="0" hangingPunct="0">
                  <a:lnSpc>
                    <a:spcPts val="1388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600">
                    <a:solidFill>
                      <a:srgbClr val="FF0000"/>
                    </a:solidFill>
                    <a:latin typeface="Tahoma" pitchFamily="34" charset="0"/>
                    <a:ea typeface="굴림" charset="-127"/>
                  </a:rPr>
                  <a:t>1100</a:t>
                </a:r>
              </a:p>
            </p:txBody>
          </p:sp>
          <p:sp>
            <p:nvSpPr>
              <p:cNvPr id="45074" name="Rectangle 18"/>
              <p:cNvSpPr>
                <a:spLocks noChangeArrowheads="1"/>
              </p:cNvSpPr>
              <p:nvPr/>
            </p:nvSpPr>
            <p:spPr bwMode="auto">
              <a:xfrm>
                <a:off x="3440" y="2952"/>
                <a:ext cx="37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47" tIns="26983" rIns="19047" bIns="26983"/>
              <a:lstStyle/>
              <a:p>
                <a:pPr eaLnBrk="0" hangingPunct="0">
                  <a:lnSpc>
                    <a:spcPts val="1388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600">
                    <a:solidFill>
                      <a:srgbClr val="FF0000"/>
                    </a:solidFill>
                    <a:latin typeface="Tahoma" pitchFamily="34" charset="0"/>
                    <a:ea typeface="굴림" charset="-127"/>
                  </a:rPr>
                  <a:t>1010</a:t>
                </a:r>
              </a:p>
            </p:txBody>
          </p:sp>
          <p:sp>
            <p:nvSpPr>
              <p:cNvPr id="45075" name="Rectangle 19"/>
              <p:cNvSpPr>
                <a:spLocks noChangeArrowheads="1"/>
              </p:cNvSpPr>
              <p:nvPr/>
            </p:nvSpPr>
            <p:spPr bwMode="auto">
              <a:xfrm>
                <a:off x="3576" y="3152"/>
                <a:ext cx="37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47" tIns="26983" rIns="19047" bIns="26983"/>
              <a:lstStyle/>
              <a:p>
                <a:pPr eaLnBrk="0" hangingPunct="0">
                  <a:lnSpc>
                    <a:spcPts val="1388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600">
                    <a:solidFill>
                      <a:srgbClr val="FF0000"/>
                    </a:solidFill>
                    <a:latin typeface="Tahoma" pitchFamily="34" charset="0"/>
                    <a:ea typeface="굴림" charset="-127"/>
                  </a:rPr>
                  <a:t>1001</a:t>
                </a:r>
              </a:p>
            </p:txBody>
          </p:sp>
          <p:sp>
            <p:nvSpPr>
              <p:cNvPr id="45076" name="Rectangle 20"/>
              <p:cNvSpPr>
                <a:spLocks noChangeArrowheads="1"/>
              </p:cNvSpPr>
              <p:nvPr/>
            </p:nvSpPr>
            <p:spPr bwMode="auto">
              <a:xfrm>
                <a:off x="3816" y="3328"/>
                <a:ext cx="36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47" tIns="26983" rIns="19047" bIns="26983"/>
              <a:lstStyle/>
              <a:p>
                <a:pPr eaLnBrk="0" hangingPunct="0">
                  <a:lnSpc>
                    <a:spcPts val="1388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600">
                    <a:solidFill>
                      <a:srgbClr val="FF0000"/>
                    </a:solidFill>
                    <a:latin typeface="Tahoma" pitchFamily="34" charset="0"/>
                    <a:ea typeface="굴림" charset="-127"/>
                  </a:rPr>
                  <a:t>1000</a:t>
                </a:r>
              </a:p>
            </p:txBody>
          </p:sp>
          <p:sp>
            <p:nvSpPr>
              <p:cNvPr id="45077" name="Rectangle 21"/>
              <p:cNvSpPr>
                <a:spLocks noChangeArrowheads="1"/>
              </p:cNvSpPr>
              <p:nvPr/>
            </p:nvSpPr>
            <p:spPr bwMode="auto">
              <a:xfrm>
                <a:off x="4488" y="3176"/>
                <a:ext cx="36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47" tIns="26983" rIns="19047" bIns="26983"/>
              <a:lstStyle/>
              <a:p>
                <a:pPr eaLnBrk="0" hangingPunct="0">
                  <a:lnSpc>
                    <a:spcPts val="1388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600">
                    <a:solidFill>
                      <a:srgbClr val="FF0000"/>
                    </a:solidFill>
                    <a:latin typeface="Tahoma" pitchFamily="34" charset="0"/>
                    <a:ea typeface="굴림" charset="-127"/>
                  </a:rPr>
                  <a:t>0110</a:t>
                </a:r>
              </a:p>
            </p:txBody>
          </p:sp>
          <p:sp>
            <p:nvSpPr>
              <p:cNvPr id="45078" name="Rectangle 22"/>
              <p:cNvSpPr>
                <a:spLocks noChangeArrowheads="1"/>
              </p:cNvSpPr>
              <p:nvPr/>
            </p:nvSpPr>
            <p:spPr bwMode="auto">
              <a:xfrm>
                <a:off x="4648" y="2976"/>
                <a:ext cx="42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47" tIns="26983" rIns="19047" bIns="26983"/>
              <a:lstStyle/>
              <a:p>
                <a:pPr eaLnBrk="0" hangingPunct="0">
                  <a:lnSpc>
                    <a:spcPts val="1388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600">
                    <a:solidFill>
                      <a:srgbClr val="FF0000"/>
                    </a:solidFill>
                    <a:latin typeface="Tahoma" pitchFamily="34" charset="0"/>
                    <a:ea typeface="굴림" charset="-127"/>
                  </a:rPr>
                  <a:t>0101</a:t>
                </a:r>
              </a:p>
            </p:txBody>
          </p:sp>
          <p:sp>
            <p:nvSpPr>
              <p:cNvPr id="45079" name="Rectangle 23"/>
              <p:cNvSpPr>
                <a:spLocks noChangeArrowheads="1"/>
              </p:cNvSpPr>
              <p:nvPr/>
            </p:nvSpPr>
            <p:spPr bwMode="auto">
              <a:xfrm>
                <a:off x="4712" y="2752"/>
                <a:ext cx="41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47" tIns="26983" rIns="19047" bIns="26983"/>
              <a:lstStyle/>
              <a:p>
                <a:pPr eaLnBrk="0" hangingPunct="0">
                  <a:lnSpc>
                    <a:spcPts val="1388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600">
                    <a:solidFill>
                      <a:srgbClr val="FF0000"/>
                    </a:solidFill>
                    <a:latin typeface="Tahoma" pitchFamily="34" charset="0"/>
                    <a:ea typeface="굴림" charset="-127"/>
                  </a:rPr>
                  <a:t>0100</a:t>
                </a:r>
              </a:p>
            </p:txBody>
          </p:sp>
          <p:sp>
            <p:nvSpPr>
              <p:cNvPr id="45080" name="Rectangle 24"/>
              <p:cNvSpPr>
                <a:spLocks noChangeArrowheads="1"/>
              </p:cNvSpPr>
              <p:nvPr/>
            </p:nvSpPr>
            <p:spPr bwMode="auto">
              <a:xfrm>
                <a:off x="4624" y="2240"/>
                <a:ext cx="40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47" tIns="26983" rIns="19047" bIns="26983"/>
              <a:lstStyle/>
              <a:p>
                <a:pPr eaLnBrk="0" hangingPunct="0">
                  <a:lnSpc>
                    <a:spcPts val="1388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600">
                    <a:solidFill>
                      <a:srgbClr val="FF0000"/>
                    </a:solidFill>
                    <a:latin typeface="Tahoma" pitchFamily="34" charset="0"/>
                    <a:ea typeface="굴림" charset="-127"/>
                  </a:rPr>
                  <a:t>0010</a:t>
                </a:r>
              </a:p>
            </p:txBody>
          </p:sp>
          <p:sp>
            <p:nvSpPr>
              <p:cNvPr id="45081" name="Rectangle 25"/>
              <p:cNvSpPr>
                <a:spLocks noChangeArrowheads="1"/>
              </p:cNvSpPr>
              <p:nvPr/>
            </p:nvSpPr>
            <p:spPr bwMode="auto">
              <a:xfrm>
                <a:off x="4448" y="2032"/>
                <a:ext cx="34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47" tIns="26983" rIns="19047" bIns="26983"/>
              <a:lstStyle/>
              <a:p>
                <a:pPr eaLnBrk="0" hangingPunct="0">
                  <a:lnSpc>
                    <a:spcPts val="1388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600">
                    <a:solidFill>
                      <a:srgbClr val="FF0000"/>
                    </a:solidFill>
                    <a:latin typeface="Tahoma" pitchFamily="34" charset="0"/>
                    <a:ea typeface="굴림" charset="-127"/>
                  </a:rPr>
                  <a:t>0001</a:t>
                </a:r>
              </a:p>
            </p:txBody>
          </p:sp>
        </p:grpSp>
        <p:sp>
          <p:nvSpPr>
            <p:cNvPr id="45083" name="Rectangle 27"/>
            <p:cNvSpPr>
              <a:spLocks noChangeArrowheads="1"/>
            </p:cNvSpPr>
            <p:nvPr/>
          </p:nvSpPr>
          <p:spPr bwMode="auto">
            <a:xfrm>
              <a:off x="4408" y="1584"/>
              <a:ext cx="224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FF0000"/>
                  </a:solidFill>
                  <a:latin typeface="Tahoma" pitchFamily="34" charset="0"/>
                  <a:ea typeface="굴림" charset="-127"/>
                </a:rPr>
                <a:t>+0</a:t>
              </a:r>
            </a:p>
          </p:txBody>
        </p:sp>
        <p:sp>
          <p:nvSpPr>
            <p:cNvPr id="45084" name="Rectangle 28"/>
            <p:cNvSpPr>
              <a:spLocks noChangeArrowheads="1"/>
            </p:cNvSpPr>
            <p:nvPr/>
          </p:nvSpPr>
          <p:spPr bwMode="auto">
            <a:xfrm>
              <a:off x="4760" y="1792"/>
              <a:ext cx="224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FF0000"/>
                  </a:solidFill>
                  <a:latin typeface="Tahoma" pitchFamily="34" charset="0"/>
                  <a:ea typeface="굴림" charset="-127"/>
                </a:rPr>
                <a:t>+1</a:t>
              </a:r>
            </a:p>
          </p:txBody>
        </p:sp>
        <p:sp>
          <p:nvSpPr>
            <p:cNvPr id="45085" name="Rectangle 29"/>
            <p:cNvSpPr>
              <a:spLocks noChangeArrowheads="1"/>
            </p:cNvSpPr>
            <p:nvPr/>
          </p:nvSpPr>
          <p:spPr bwMode="auto">
            <a:xfrm>
              <a:off x="4992" y="2080"/>
              <a:ext cx="224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FF0000"/>
                  </a:solidFill>
                  <a:latin typeface="Tahoma" pitchFamily="34" charset="0"/>
                  <a:ea typeface="굴림" charset="-127"/>
                </a:rPr>
                <a:t>+2</a:t>
              </a:r>
            </a:p>
          </p:txBody>
        </p:sp>
        <p:sp>
          <p:nvSpPr>
            <p:cNvPr id="45086" name="Rectangle 30"/>
            <p:cNvSpPr>
              <a:spLocks noChangeArrowheads="1"/>
            </p:cNvSpPr>
            <p:nvPr/>
          </p:nvSpPr>
          <p:spPr bwMode="auto">
            <a:xfrm>
              <a:off x="5080" y="2392"/>
              <a:ext cx="224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FF0000"/>
                  </a:solidFill>
                  <a:latin typeface="Tahoma" pitchFamily="34" charset="0"/>
                  <a:ea typeface="굴림" charset="-127"/>
                </a:rPr>
                <a:t>+3</a:t>
              </a:r>
            </a:p>
          </p:txBody>
        </p:sp>
        <p:sp>
          <p:nvSpPr>
            <p:cNvPr id="45087" name="Rectangle 31"/>
            <p:cNvSpPr>
              <a:spLocks noChangeArrowheads="1"/>
            </p:cNvSpPr>
            <p:nvPr/>
          </p:nvSpPr>
          <p:spPr bwMode="auto">
            <a:xfrm>
              <a:off x="5096" y="2752"/>
              <a:ext cx="224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FF0000"/>
                  </a:solidFill>
                  <a:latin typeface="Tahoma" pitchFamily="34" charset="0"/>
                  <a:ea typeface="굴림" charset="-127"/>
                </a:rPr>
                <a:t>+4</a:t>
              </a:r>
            </a:p>
          </p:txBody>
        </p:sp>
        <p:sp>
          <p:nvSpPr>
            <p:cNvPr id="45088" name="Rectangle 32"/>
            <p:cNvSpPr>
              <a:spLocks noChangeArrowheads="1"/>
            </p:cNvSpPr>
            <p:nvPr/>
          </p:nvSpPr>
          <p:spPr bwMode="auto">
            <a:xfrm>
              <a:off x="4992" y="3048"/>
              <a:ext cx="224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FF0000"/>
                  </a:solidFill>
                  <a:latin typeface="Tahoma" pitchFamily="34" charset="0"/>
                  <a:ea typeface="굴림" charset="-127"/>
                </a:rPr>
                <a:t>+5</a:t>
              </a:r>
            </a:p>
          </p:txBody>
        </p:sp>
        <p:sp>
          <p:nvSpPr>
            <p:cNvPr id="45089" name="Rectangle 33"/>
            <p:cNvSpPr>
              <a:spLocks noChangeArrowheads="1"/>
            </p:cNvSpPr>
            <p:nvPr/>
          </p:nvSpPr>
          <p:spPr bwMode="auto">
            <a:xfrm>
              <a:off x="4784" y="3328"/>
              <a:ext cx="224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FF0000"/>
                  </a:solidFill>
                  <a:latin typeface="Tahoma" pitchFamily="34" charset="0"/>
                  <a:ea typeface="굴림" charset="-127"/>
                </a:rPr>
                <a:t>+6</a:t>
              </a:r>
            </a:p>
          </p:txBody>
        </p:sp>
        <p:sp>
          <p:nvSpPr>
            <p:cNvPr id="45090" name="Rectangle 34"/>
            <p:cNvSpPr>
              <a:spLocks noChangeArrowheads="1"/>
            </p:cNvSpPr>
            <p:nvPr/>
          </p:nvSpPr>
          <p:spPr bwMode="auto">
            <a:xfrm>
              <a:off x="4368" y="3584"/>
              <a:ext cx="224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FF0000"/>
                  </a:solidFill>
                  <a:latin typeface="Tahoma" pitchFamily="34" charset="0"/>
                  <a:ea typeface="굴림" charset="-127"/>
                </a:rPr>
                <a:t>+7</a:t>
              </a:r>
            </a:p>
          </p:txBody>
        </p:sp>
        <p:sp>
          <p:nvSpPr>
            <p:cNvPr id="45091" name="Rectangle 35"/>
            <p:cNvSpPr>
              <a:spLocks noChangeArrowheads="1"/>
            </p:cNvSpPr>
            <p:nvPr/>
          </p:nvSpPr>
          <p:spPr bwMode="auto">
            <a:xfrm>
              <a:off x="3808" y="3592"/>
              <a:ext cx="288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FF0000"/>
                  </a:solidFill>
                  <a:latin typeface="Tahoma" pitchFamily="34" charset="0"/>
                  <a:ea typeface="굴림" charset="-127"/>
                </a:rPr>
                <a:t>–7</a:t>
              </a:r>
            </a:p>
          </p:txBody>
        </p:sp>
        <p:sp>
          <p:nvSpPr>
            <p:cNvPr id="45092" name="Rectangle 36"/>
            <p:cNvSpPr>
              <a:spLocks noChangeArrowheads="1"/>
            </p:cNvSpPr>
            <p:nvPr/>
          </p:nvSpPr>
          <p:spPr bwMode="auto">
            <a:xfrm>
              <a:off x="3416" y="3360"/>
              <a:ext cx="312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FF0000"/>
                  </a:solidFill>
                  <a:latin typeface="Tahoma" pitchFamily="34" charset="0"/>
                  <a:ea typeface="굴림" charset="-127"/>
                </a:rPr>
                <a:t>–6</a:t>
              </a:r>
            </a:p>
          </p:txBody>
        </p:sp>
        <p:sp>
          <p:nvSpPr>
            <p:cNvPr id="45093" name="Rectangle 37"/>
            <p:cNvSpPr>
              <a:spLocks noChangeArrowheads="1"/>
            </p:cNvSpPr>
            <p:nvPr/>
          </p:nvSpPr>
          <p:spPr bwMode="auto">
            <a:xfrm>
              <a:off x="3168" y="3016"/>
              <a:ext cx="280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FF0000"/>
                  </a:solidFill>
                  <a:latin typeface="Tahoma" pitchFamily="34" charset="0"/>
                  <a:ea typeface="굴림" charset="-127"/>
                </a:rPr>
                <a:t>–5</a:t>
              </a:r>
            </a:p>
          </p:txBody>
        </p:sp>
        <p:sp>
          <p:nvSpPr>
            <p:cNvPr id="45094" name="Rectangle 38"/>
            <p:cNvSpPr>
              <a:spLocks noChangeArrowheads="1"/>
            </p:cNvSpPr>
            <p:nvPr/>
          </p:nvSpPr>
          <p:spPr bwMode="auto">
            <a:xfrm>
              <a:off x="3080" y="2712"/>
              <a:ext cx="264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FF0000"/>
                  </a:solidFill>
                  <a:latin typeface="Tahoma" pitchFamily="34" charset="0"/>
                  <a:ea typeface="굴림" charset="-127"/>
                </a:rPr>
                <a:t>–4</a:t>
              </a:r>
            </a:p>
          </p:txBody>
        </p:sp>
        <p:sp>
          <p:nvSpPr>
            <p:cNvPr id="45095" name="Rectangle 39"/>
            <p:cNvSpPr>
              <a:spLocks noChangeArrowheads="1"/>
            </p:cNvSpPr>
            <p:nvPr/>
          </p:nvSpPr>
          <p:spPr bwMode="auto">
            <a:xfrm>
              <a:off x="3080" y="2384"/>
              <a:ext cx="248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FF0000"/>
                  </a:solidFill>
                  <a:latin typeface="Tahoma" pitchFamily="34" charset="0"/>
                  <a:ea typeface="굴림" charset="-127"/>
                </a:rPr>
                <a:t>–3</a:t>
              </a:r>
            </a:p>
          </p:txBody>
        </p:sp>
        <p:sp>
          <p:nvSpPr>
            <p:cNvPr id="45096" name="Rectangle 40"/>
            <p:cNvSpPr>
              <a:spLocks noChangeArrowheads="1"/>
            </p:cNvSpPr>
            <p:nvPr/>
          </p:nvSpPr>
          <p:spPr bwMode="auto">
            <a:xfrm>
              <a:off x="3216" y="2048"/>
              <a:ext cx="264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FF0000"/>
                  </a:solidFill>
                  <a:latin typeface="Tahoma" pitchFamily="34" charset="0"/>
                  <a:ea typeface="굴림" charset="-127"/>
                </a:rPr>
                <a:t>–2</a:t>
              </a:r>
            </a:p>
          </p:txBody>
        </p:sp>
        <p:sp>
          <p:nvSpPr>
            <p:cNvPr id="45097" name="Rectangle 41"/>
            <p:cNvSpPr>
              <a:spLocks noChangeArrowheads="1"/>
            </p:cNvSpPr>
            <p:nvPr/>
          </p:nvSpPr>
          <p:spPr bwMode="auto">
            <a:xfrm>
              <a:off x="3416" y="1816"/>
              <a:ext cx="29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FF0000"/>
                  </a:solidFill>
                  <a:latin typeface="Tahoma" pitchFamily="34" charset="0"/>
                  <a:ea typeface="굴림" charset="-127"/>
                </a:rPr>
                <a:t>–1</a:t>
              </a:r>
            </a:p>
          </p:txBody>
        </p:sp>
        <p:sp>
          <p:nvSpPr>
            <p:cNvPr id="45098" name="Rectangle 42"/>
            <p:cNvSpPr>
              <a:spLocks noChangeArrowheads="1"/>
            </p:cNvSpPr>
            <p:nvPr/>
          </p:nvSpPr>
          <p:spPr bwMode="auto">
            <a:xfrm>
              <a:off x="3840" y="1584"/>
              <a:ext cx="25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FF0000"/>
                  </a:solidFill>
                  <a:latin typeface="Tahoma" pitchFamily="34" charset="0"/>
                  <a:ea typeface="굴림" charset="-127"/>
                </a:rPr>
                <a:t>–0</a:t>
              </a:r>
            </a:p>
          </p:txBody>
        </p:sp>
      </p:grpSp>
      <p:sp>
        <p:nvSpPr>
          <p:cNvPr id="45100" name="Rectangle 44"/>
          <p:cNvSpPr>
            <a:spLocks noChangeArrowheads="1"/>
          </p:cNvSpPr>
          <p:nvPr/>
        </p:nvSpPr>
        <p:spPr bwMode="auto">
          <a:xfrm>
            <a:off x="2641600" y="4189413"/>
            <a:ext cx="15748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47" tIns="26983" rIns="19047" bIns="26983"/>
          <a:lstStyle/>
          <a:p>
            <a:pPr eaLnBrk="0" hangingPunct="0">
              <a:lnSpc>
                <a:spcPts val="2200"/>
              </a:lnSpc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600">
                <a:solidFill>
                  <a:srgbClr val="FF0000"/>
                </a:solidFill>
                <a:latin typeface="Tahoma" pitchFamily="34" charset="0"/>
                <a:ea typeface="굴림" charset="-127"/>
              </a:rPr>
              <a:t>0 100 = + 4</a:t>
            </a:r>
            <a:br>
              <a:rPr lang="en-US" altLang="ko-KR" sz="1600">
                <a:solidFill>
                  <a:srgbClr val="FF0000"/>
                </a:solidFill>
                <a:latin typeface="Tahoma" pitchFamily="34" charset="0"/>
                <a:ea typeface="굴림" charset="-127"/>
              </a:rPr>
            </a:br>
            <a:r>
              <a:rPr lang="en-US" altLang="ko-KR" sz="1600">
                <a:solidFill>
                  <a:srgbClr val="FF0000"/>
                </a:solidFill>
                <a:latin typeface="Tahoma" pitchFamily="34" charset="0"/>
                <a:ea typeface="굴림" charset="-127"/>
              </a:rPr>
              <a:t/>
            </a:r>
            <a:br>
              <a:rPr lang="en-US" altLang="ko-KR" sz="1600">
                <a:solidFill>
                  <a:srgbClr val="FF0000"/>
                </a:solidFill>
                <a:latin typeface="Tahoma" pitchFamily="34" charset="0"/>
                <a:ea typeface="굴림" charset="-127"/>
              </a:rPr>
            </a:br>
            <a:r>
              <a:rPr lang="en-US" altLang="ko-KR" sz="1600">
                <a:solidFill>
                  <a:srgbClr val="FF0000"/>
                </a:solidFill>
                <a:latin typeface="Tahoma" pitchFamily="34" charset="0"/>
                <a:ea typeface="굴림" charset="-127"/>
              </a:rPr>
              <a:t>1 011 = – 4</a:t>
            </a:r>
          </a:p>
        </p:txBody>
      </p:sp>
      <p:sp>
        <p:nvSpPr>
          <p:cNvPr id="45101" name="Rectangle 4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1s complement (cont'd)</a:t>
            </a:r>
          </a:p>
        </p:txBody>
      </p:sp>
      <p:sp>
        <p:nvSpPr>
          <p:cNvPr id="45102" name="Rectangle 4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ea typeface="굴림" charset="-127"/>
              </a:rPr>
              <a:t>Subtraction implemented by 1s complement and then </a:t>
            </a:r>
            <a:r>
              <a:rPr lang="en-US" altLang="ko-KR" dirty="0" smtClean="0">
                <a:ea typeface="굴림" charset="-127"/>
              </a:rPr>
              <a:t>addition</a:t>
            </a:r>
          </a:p>
          <a:p>
            <a:pPr lvl="1"/>
            <a:r>
              <a:rPr lang="en-US" altLang="ko-KR" dirty="0" smtClean="0">
                <a:ea typeface="굴림" charset="-127"/>
              </a:rPr>
              <a:t>4 – 2 = 4 + (-2) = 0100 + 1101 = 0001</a:t>
            </a:r>
            <a:endParaRPr lang="en-US" altLang="ko-KR" dirty="0">
              <a:ea typeface="굴림" charset="-127"/>
            </a:endParaRPr>
          </a:p>
          <a:p>
            <a:r>
              <a:rPr lang="en-US" altLang="ko-KR" dirty="0">
                <a:ea typeface="굴림" charset="-127"/>
              </a:rPr>
              <a:t>Two representations of 0</a:t>
            </a:r>
          </a:p>
          <a:p>
            <a:pPr lvl="1"/>
            <a:r>
              <a:rPr lang="en-US" altLang="ko-KR" dirty="0">
                <a:ea typeface="굴림" charset="-127"/>
              </a:rPr>
              <a:t>causes some complexities in addition</a:t>
            </a:r>
          </a:p>
          <a:p>
            <a:r>
              <a:rPr lang="en-US" altLang="ko-KR" dirty="0">
                <a:ea typeface="굴림" charset="-127"/>
              </a:rPr>
              <a:t>High-order bit can act as sign bit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Subtraction in One’s Complement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ea typeface="굴림" charset="-127"/>
              </a:rPr>
              <a:t>Subtraction implemented by 1s complement and then addition</a:t>
            </a:r>
          </a:p>
          <a:p>
            <a:r>
              <a:rPr lang="en-US" altLang="ko-KR" dirty="0" smtClean="0"/>
              <a:t>Adjust by adding the overflow to the sum</a:t>
            </a:r>
          </a:p>
          <a:p>
            <a:r>
              <a:rPr lang="en-US" altLang="ko-KR" dirty="0" smtClean="0"/>
              <a:t>(e.g.) 4 – 2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(e.g.) 2 - 4</a:t>
            </a:r>
          </a:p>
          <a:p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V - Combinational Logic Case Studies</a:t>
            </a:r>
            <a:endParaRPr lang="en-US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A7240-1CA8-411A-84F7-2BD74AF4132D}" type="slidenum">
              <a:rPr lang="en-US" altLang="en-US" smtClean="0"/>
              <a:pPr/>
              <a:t>31</a:t>
            </a:fld>
            <a:endParaRPr lang="en-US" altLang="en-US"/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2509838" y="2531859"/>
            <a:ext cx="635000" cy="127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47" tIns="26983" rIns="19047" bIns="26983"/>
          <a:lstStyle/>
          <a:p>
            <a:pPr algn="r" eaLnBrk="0" hangingPunct="0">
              <a:lnSpc>
                <a:spcPts val="3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Tahoma" pitchFamily="34" charset="0"/>
                <a:ea typeface="굴림" charset="-127"/>
              </a:rPr>
              <a:t>4</a:t>
            </a:r>
          </a:p>
          <a:p>
            <a:pPr algn="r" eaLnBrk="0" hangingPunct="0">
              <a:lnSpc>
                <a:spcPts val="3000"/>
              </a:lnSpc>
            </a:pPr>
            <a:r>
              <a:rPr lang="en-US" altLang="ko-KR" sz="1600" dirty="0" smtClean="0">
                <a:solidFill>
                  <a:srgbClr val="FF0000"/>
                </a:solidFill>
                <a:latin typeface="Tahoma" pitchFamily="34" charset="0"/>
                <a:ea typeface="굴림" charset="-127"/>
              </a:rPr>
              <a:t>-   2</a:t>
            </a:r>
            <a:endParaRPr lang="en-US" altLang="ko-KR" sz="1600" dirty="0">
              <a:solidFill>
                <a:srgbClr val="FF0000"/>
              </a:solidFill>
              <a:latin typeface="Tahoma" pitchFamily="34" charset="0"/>
              <a:ea typeface="굴림" charset="-127"/>
            </a:endParaRPr>
          </a:p>
          <a:p>
            <a:pPr algn="r" eaLnBrk="0" hangingPunct="0">
              <a:lnSpc>
                <a:spcPts val="3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Tahoma" pitchFamily="34" charset="0"/>
                <a:ea typeface="굴림" charset="-127"/>
              </a:rPr>
              <a:t>2</a:t>
            </a:r>
            <a:endParaRPr lang="en-US" altLang="ko-KR" sz="1600" dirty="0">
              <a:solidFill>
                <a:srgbClr val="FF0000"/>
              </a:solidFill>
              <a:latin typeface="Tahoma" pitchFamily="34" charset="0"/>
              <a:ea typeface="굴림" charset="-127"/>
            </a:endParaRPr>
          </a:p>
        </p:txBody>
      </p:sp>
      <p:sp>
        <p:nvSpPr>
          <p:cNvPr id="7" name="Line 10"/>
          <p:cNvSpPr>
            <a:spLocks noChangeShapeType="1"/>
          </p:cNvSpPr>
          <p:nvPr/>
        </p:nvSpPr>
        <p:spPr bwMode="auto">
          <a:xfrm>
            <a:off x="2706688" y="3268459"/>
            <a:ext cx="4699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3500438" y="2531859"/>
            <a:ext cx="673100" cy="127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47" tIns="26983" rIns="19047" bIns="26983"/>
          <a:lstStyle/>
          <a:p>
            <a:pPr eaLnBrk="0" hangingPunct="0">
              <a:lnSpc>
                <a:spcPts val="3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Tahoma" pitchFamily="34" charset="0"/>
                <a:ea typeface="굴림" charset="-127"/>
              </a:rPr>
              <a:t>0100</a:t>
            </a:r>
          </a:p>
          <a:p>
            <a:pPr eaLnBrk="0" hangingPunct="0">
              <a:lnSpc>
                <a:spcPts val="3000"/>
              </a:lnSpc>
            </a:pPr>
            <a:r>
              <a:rPr lang="en-US" altLang="ko-KR" sz="1600" dirty="0" smtClean="0">
                <a:solidFill>
                  <a:srgbClr val="FF0000"/>
                </a:solidFill>
                <a:latin typeface="Tahoma" pitchFamily="34" charset="0"/>
                <a:ea typeface="굴림" charset="-127"/>
              </a:rPr>
              <a:t>0010</a:t>
            </a:r>
            <a:endParaRPr lang="en-US" altLang="ko-KR" sz="1600" dirty="0">
              <a:solidFill>
                <a:srgbClr val="FF0000"/>
              </a:solidFill>
              <a:latin typeface="Tahoma" pitchFamily="34" charset="0"/>
              <a:ea typeface="굴림" charset="-127"/>
            </a:endParaRPr>
          </a:p>
          <a:p>
            <a:pPr eaLnBrk="0" hangingPunct="0">
              <a:lnSpc>
                <a:spcPts val="3000"/>
              </a:lnSpc>
            </a:pPr>
            <a:r>
              <a:rPr lang="en-US" altLang="ko-KR" sz="1600" dirty="0" smtClean="0">
                <a:solidFill>
                  <a:srgbClr val="FF0000"/>
                </a:solidFill>
                <a:latin typeface="Tahoma" pitchFamily="34" charset="0"/>
                <a:ea typeface="굴림" charset="-127"/>
              </a:rPr>
              <a:t>0010</a:t>
            </a:r>
            <a:endParaRPr lang="en-US" altLang="ko-KR" sz="1600" dirty="0">
              <a:solidFill>
                <a:srgbClr val="FF0000"/>
              </a:solidFill>
              <a:latin typeface="Tahoma" pitchFamily="34" charset="0"/>
              <a:ea typeface="굴림" charset="-127"/>
            </a:endParaRPr>
          </a:p>
        </p:txBody>
      </p:sp>
      <p:sp>
        <p:nvSpPr>
          <p:cNvPr id="9" name="Line 12"/>
          <p:cNvSpPr>
            <a:spLocks noChangeShapeType="1"/>
          </p:cNvSpPr>
          <p:nvPr/>
        </p:nvSpPr>
        <p:spPr bwMode="auto">
          <a:xfrm>
            <a:off x="3494088" y="3306559"/>
            <a:ext cx="647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" name="Rectangle 13"/>
          <p:cNvSpPr>
            <a:spLocks noChangeArrowheads="1"/>
          </p:cNvSpPr>
          <p:nvPr/>
        </p:nvSpPr>
        <p:spPr bwMode="auto">
          <a:xfrm>
            <a:off x="4668838" y="2519158"/>
            <a:ext cx="889000" cy="1940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47" tIns="26983" rIns="19047" bIns="26983"/>
          <a:lstStyle/>
          <a:p>
            <a:pPr algn="r" eaLnBrk="0" hangingPunct="0">
              <a:lnSpc>
                <a:spcPts val="3000"/>
              </a:lnSpc>
            </a:pPr>
            <a:r>
              <a:rPr lang="en-US" altLang="ko-KR" sz="1600" dirty="0" smtClean="0">
                <a:solidFill>
                  <a:srgbClr val="FF0000"/>
                </a:solidFill>
                <a:latin typeface="Tahoma" pitchFamily="34" charset="0"/>
                <a:ea typeface="굴림" charset="-127"/>
              </a:rPr>
              <a:t> </a:t>
            </a:r>
            <a:r>
              <a:rPr lang="en-US" altLang="ko-KR" sz="1600" dirty="0">
                <a:solidFill>
                  <a:srgbClr val="FF0000"/>
                </a:solidFill>
                <a:latin typeface="Tahoma" pitchFamily="34" charset="0"/>
                <a:ea typeface="굴림" charset="-127"/>
              </a:rPr>
              <a:t>4</a:t>
            </a:r>
          </a:p>
          <a:p>
            <a:pPr algn="r" eaLnBrk="0" hangingPunct="0">
              <a:lnSpc>
                <a:spcPts val="3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Tahoma" pitchFamily="34" charset="0"/>
                <a:ea typeface="굴림" charset="-127"/>
              </a:rPr>
              <a:t>+ (– </a:t>
            </a:r>
            <a:r>
              <a:rPr lang="en-US" altLang="ko-KR" sz="1600" dirty="0" smtClean="0">
                <a:solidFill>
                  <a:srgbClr val="FF0000"/>
                </a:solidFill>
                <a:latin typeface="Tahoma" pitchFamily="34" charset="0"/>
                <a:ea typeface="굴림" charset="-127"/>
              </a:rPr>
              <a:t>2)</a:t>
            </a:r>
            <a:endParaRPr lang="en-US" altLang="ko-KR" sz="1600" dirty="0">
              <a:solidFill>
                <a:srgbClr val="FF0000"/>
              </a:solidFill>
              <a:latin typeface="Tahoma" pitchFamily="34" charset="0"/>
              <a:ea typeface="굴림" charset="-127"/>
            </a:endParaRPr>
          </a:p>
          <a:p>
            <a:pPr algn="r" eaLnBrk="0" hangingPunct="0">
              <a:lnSpc>
                <a:spcPts val="3000"/>
              </a:lnSpc>
            </a:pPr>
            <a:endParaRPr lang="en-US" altLang="ko-KR" sz="1600" dirty="0" smtClean="0">
              <a:solidFill>
                <a:srgbClr val="FF0000"/>
              </a:solidFill>
              <a:latin typeface="Tahoma" pitchFamily="34" charset="0"/>
              <a:ea typeface="굴림" charset="-127"/>
            </a:endParaRPr>
          </a:p>
          <a:p>
            <a:pPr algn="r" eaLnBrk="0" hangingPunct="0">
              <a:lnSpc>
                <a:spcPts val="3000"/>
              </a:lnSpc>
            </a:pPr>
            <a:endParaRPr lang="en-US" altLang="ko-KR" sz="1600" dirty="0">
              <a:solidFill>
                <a:srgbClr val="FF0000"/>
              </a:solidFill>
              <a:latin typeface="Tahoma" pitchFamily="34" charset="0"/>
              <a:ea typeface="굴림" charset="-127"/>
            </a:endParaRPr>
          </a:p>
          <a:p>
            <a:pPr algn="r" eaLnBrk="0" hangingPunct="0">
              <a:lnSpc>
                <a:spcPts val="3000"/>
              </a:lnSpc>
            </a:pPr>
            <a:r>
              <a:rPr lang="en-US" altLang="ko-KR" sz="1600" dirty="0" smtClean="0">
                <a:solidFill>
                  <a:srgbClr val="FF0000"/>
                </a:solidFill>
                <a:latin typeface="Tahoma" pitchFamily="34" charset="0"/>
                <a:ea typeface="굴림" charset="-127"/>
              </a:rPr>
              <a:t>2</a:t>
            </a:r>
            <a:endParaRPr lang="en-US" altLang="ko-KR" sz="1600" dirty="0">
              <a:solidFill>
                <a:srgbClr val="FF0000"/>
              </a:solidFill>
              <a:latin typeface="Tahoma" pitchFamily="34" charset="0"/>
              <a:ea typeface="굴림" charset="-127"/>
            </a:endParaRPr>
          </a:p>
        </p:txBody>
      </p:sp>
      <p:sp>
        <p:nvSpPr>
          <p:cNvPr id="11" name="Line 14"/>
          <p:cNvSpPr>
            <a:spLocks noChangeShapeType="1"/>
          </p:cNvSpPr>
          <p:nvPr/>
        </p:nvSpPr>
        <p:spPr bwMode="auto">
          <a:xfrm>
            <a:off x="4827588" y="3293859"/>
            <a:ext cx="647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" name="Rectangle 15"/>
          <p:cNvSpPr>
            <a:spLocks noChangeArrowheads="1"/>
          </p:cNvSpPr>
          <p:nvPr/>
        </p:nvSpPr>
        <p:spPr bwMode="auto">
          <a:xfrm>
            <a:off x="5619750" y="2519159"/>
            <a:ext cx="890588" cy="2165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47" tIns="26983" rIns="19047" bIns="26983"/>
          <a:lstStyle/>
          <a:p>
            <a:pPr algn="r" eaLnBrk="0" hangingPunct="0">
              <a:lnSpc>
                <a:spcPts val="3000"/>
              </a:lnSpc>
            </a:pPr>
            <a:r>
              <a:rPr lang="en-US" altLang="ko-KR" sz="1600" dirty="0" smtClean="0">
                <a:solidFill>
                  <a:srgbClr val="FF0000"/>
                </a:solidFill>
                <a:latin typeface="Tahoma" pitchFamily="34" charset="0"/>
                <a:ea typeface="굴림" charset="-127"/>
              </a:rPr>
              <a:t>0100</a:t>
            </a:r>
            <a:endParaRPr lang="en-US" altLang="ko-KR" sz="1600" dirty="0">
              <a:solidFill>
                <a:srgbClr val="FF0000"/>
              </a:solidFill>
              <a:latin typeface="Tahoma" pitchFamily="34" charset="0"/>
              <a:ea typeface="굴림" charset="-127"/>
            </a:endParaRPr>
          </a:p>
          <a:p>
            <a:pPr algn="r" eaLnBrk="0" hangingPunct="0">
              <a:lnSpc>
                <a:spcPts val="3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Tahoma" pitchFamily="34" charset="0"/>
                <a:ea typeface="굴림" charset="-127"/>
              </a:rPr>
              <a:t>+ 1101</a:t>
            </a:r>
            <a:endParaRPr lang="en-US" altLang="ko-KR" sz="1600" dirty="0">
              <a:solidFill>
                <a:srgbClr val="FF0000"/>
              </a:solidFill>
              <a:latin typeface="Tahoma" pitchFamily="34" charset="0"/>
              <a:ea typeface="굴림" charset="-127"/>
            </a:endParaRPr>
          </a:p>
          <a:p>
            <a:pPr algn="r" eaLnBrk="0" hangingPunct="0">
              <a:lnSpc>
                <a:spcPts val="3000"/>
              </a:lnSpc>
            </a:pPr>
            <a:r>
              <a:rPr lang="en-US" altLang="ko-KR" sz="1600" b="1" dirty="0" smtClean="0">
                <a:solidFill>
                  <a:srgbClr val="0000FF"/>
                </a:solidFill>
                <a:latin typeface="Tahoma" pitchFamily="34" charset="0"/>
                <a:ea typeface="굴림" charset="-127"/>
              </a:rPr>
              <a:t>1</a:t>
            </a:r>
            <a:r>
              <a:rPr lang="en-US" altLang="ko-KR" sz="1600" dirty="0" smtClean="0">
                <a:solidFill>
                  <a:srgbClr val="FF0000"/>
                </a:solidFill>
                <a:latin typeface="Tahoma" pitchFamily="34" charset="0"/>
                <a:ea typeface="굴림" charset="-127"/>
              </a:rPr>
              <a:t>0001</a:t>
            </a:r>
          </a:p>
          <a:p>
            <a:pPr algn="r" eaLnBrk="0" hangingPunct="0">
              <a:lnSpc>
                <a:spcPts val="3000"/>
              </a:lnSpc>
            </a:pPr>
            <a:r>
              <a:rPr lang="en-US" altLang="ko-KR" sz="1600" dirty="0" smtClean="0">
                <a:solidFill>
                  <a:srgbClr val="FF0000"/>
                </a:solidFill>
                <a:latin typeface="Tahoma" pitchFamily="34" charset="0"/>
                <a:ea typeface="굴림" charset="-127"/>
              </a:rPr>
              <a:t>+      </a:t>
            </a:r>
            <a:r>
              <a:rPr lang="en-US" altLang="ko-KR" sz="1600" b="1" dirty="0" smtClean="0">
                <a:solidFill>
                  <a:srgbClr val="0000FF"/>
                </a:solidFill>
                <a:latin typeface="Tahoma" pitchFamily="34" charset="0"/>
                <a:ea typeface="굴림" charset="-127"/>
              </a:rPr>
              <a:t>1</a:t>
            </a:r>
          </a:p>
          <a:p>
            <a:pPr algn="r" eaLnBrk="0" hangingPunct="0">
              <a:lnSpc>
                <a:spcPts val="3000"/>
              </a:lnSpc>
            </a:pPr>
            <a:r>
              <a:rPr lang="en-US" altLang="ko-KR" sz="1600" dirty="0" smtClean="0">
                <a:solidFill>
                  <a:srgbClr val="FF0000"/>
                </a:solidFill>
                <a:latin typeface="Tahoma" pitchFamily="34" charset="0"/>
                <a:ea typeface="굴림" charset="-127"/>
              </a:rPr>
              <a:t>0010</a:t>
            </a:r>
            <a:endParaRPr lang="en-US" altLang="ko-KR" sz="1600" dirty="0">
              <a:solidFill>
                <a:srgbClr val="FF0000"/>
              </a:solidFill>
              <a:latin typeface="Tahoma" pitchFamily="34" charset="0"/>
              <a:ea typeface="굴림" charset="-127"/>
            </a:endParaRPr>
          </a:p>
        </p:txBody>
      </p:sp>
      <p:sp>
        <p:nvSpPr>
          <p:cNvPr id="13" name="Line 16"/>
          <p:cNvSpPr>
            <a:spLocks noChangeShapeType="1"/>
          </p:cNvSpPr>
          <p:nvPr/>
        </p:nvSpPr>
        <p:spPr bwMode="auto">
          <a:xfrm>
            <a:off x="5741988" y="3293859"/>
            <a:ext cx="647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" name="원호 13"/>
          <p:cNvSpPr/>
          <p:nvPr/>
        </p:nvSpPr>
        <p:spPr bwMode="auto">
          <a:xfrm rot="11320997">
            <a:off x="6009860" y="3367296"/>
            <a:ext cx="759655" cy="615206"/>
          </a:xfrm>
          <a:prstGeom prst="arc">
            <a:avLst/>
          </a:prstGeom>
          <a:noFill/>
          <a:ln w="12700" cap="flat" cmpd="sng" algn="ctr">
            <a:solidFill>
              <a:srgbClr val="0000FF"/>
            </a:solidFill>
            <a:prstDash val="solid"/>
            <a:round/>
            <a:headEnd type="triangl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Line 16"/>
          <p:cNvSpPr>
            <a:spLocks noChangeShapeType="1"/>
          </p:cNvSpPr>
          <p:nvPr/>
        </p:nvSpPr>
        <p:spPr bwMode="auto">
          <a:xfrm>
            <a:off x="5862638" y="4064138"/>
            <a:ext cx="647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>
            <a:off x="4910138" y="4064138"/>
            <a:ext cx="647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7" name="Rectangle 9"/>
          <p:cNvSpPr>
            <a:spLocks noChangeArrowheads="1"/>
          </p:cNvSpPr>
          <p:nvPr/>
        </p:nvSpPr>
        <p:spPr bwMode="auto">
          <a:xfrm>
            <a:off x="2563762" y="4624549"/>
            <a:ext cx="635000" cy="127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47" tIns="26983" rIns="19047" bIns="26983"/>
          <a:lstStyle/>
          <a:p>
            <a:pPr algn="r" eaLnBrk="0" hangingPunct="0">
              <a:lnSpc>
                <a:spcPts val="3000"/>
              </a:lnSpc>
            </a:pPr>
            <a:r>
              <a:rPr lang="en-US" altLang="ko-KR" sz="1600" dirty="0" smtClean="0">
                <a:solidFill>
                  <a:srgbClr val="FF0000"/>
                </a:solidFill>
                <a:latin typeface="Tahoma" pitchFamily="34" charset="0"/>
                <a:ea typeface="굴림" charset="-127"/>
              </a:rPr>
              <a:t>2</a:t>
            </a:r>
            <a:endParaRPr lang="en-US" altLang="ko-KR" sz="1600" dirty="0">
              <a:solidFill>
                <a:srgbClr val="FF0000"/>
              </a:solidFill>
              <a:latin typeface="Tahoma" pitchFamily="34" charset="0"/>
              <a:ea typeface="굴림" charset="-127"/>
            </a:endParaRPr>
          </a:p>
          <a:p>
            <a:pPr algn="r" eaLnBrk="0" hangingPunct="0">
              <a:lnSpc>
                <a:spcPts val="3000"/>
              </a:lnSpc>
            </a:pPr>
            <a:r>
              <a:rPr lang="en-US" altLang="ko-KR" sz="1600" dirty="0" smtClean="0">
                <a:solidFill>
                  <a:srgbClr val="FF0000"/>
                </a:solidFill>
                <a:latin typeface="Tahoma" pitchFamily="34" charset="0"/>
                <a:ea typeface="굴림" charset="-127"/>
              </a:rPr>
              <a:t>-   4</a:t>
            </a:r>
            <a:endParaRPr lang="en-US" altLang="ko-KR" sz="1600" dirty="0">
              <a:solidFill>
                <a:srgbClr val="FF0000"/>
              </a:solidFill>
              <a:latin typeface="Tahoma" pitchFamily="34" charset="0"/>
              <a:ea typeface="굴림" charset="-127"/>
            </a:endParaRPr>
          </a:p>
          <a:p>
            <a:pPr algn="r" eaLnBrk="0" hangingPunct="0">
              <a:lnSpc>
                <a:spcPts val="3000"/>
              </a:lnSpc>
            </a:pPr>
            <a:r>
              <a:rPr lang="en-US" altLang="ko-KR" sz="1600" dirty="0" smtClean="0">
                <a:solidFill>
                  <a:srgbClr val="FF0000"/>
                </a:solidFill>
                <a:latin typeface="Tahoma" pitchFamily="34" charset="0"/>
                <a:ea typeface="굴림" charset="-127"/>
              </a:rPr>
              <a:t>-2</a:t>
            </a:r>
            <a:endParaRPr lang="en-US" altLang="ko-KR" sz="1600" dirty="0">
              <a:solidFill>
                <a:srgbClr val="FF0000"/>
              </a:solidFill>
              <a:latin typeface="Tahoma" pitchFamily="34" charset="0"/>
              <a:ea typeface="굴림" charset="-127"/>
            </a:endParaRPr>
          </a:p>
        </p:txBody>
      </p:sp>
      <p:sp>
        <p:nvSpPr>
          <p:cNvPr id="18" name="Line 10"/>
          <p:cNvSpPr>
            <a:spLocks noChangeShapeType="1"/>
          </p:cNvSpPr>
          <p:nvPr/>
        </p:nvSpPr>
        <p:spPr bwMode="auto">
          <a:xfrm>
            <a:off x="2760612" y="5361149"/>
            <a:ext cx="4699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9" name="Rectangle 11"/>
          <p:cNvSpPr>
            <a:spLocks noChangeArrowheads="1"/>
          </p:cNvSpPr>
          <p:nvPr/>
        </p:nvSpPr>
        <p:spPr bwMode="auto">
          <a:xfrm>
            <a:off x="3554362" y="4624549"/>
            <a:ext cx="673100" cy="127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47" tIns="26983" rIns="19047" bIns="26983"/>
          <a:lstStyle/>
          <a:p>
            <a:pPr eaLnBrk="0" hangingPunct="0">
              <a:lnSpc>
                <a:spcPts val="3000"/>
              </a:lnSpc>
            </a:pPr>
            <a:r>
              <a:rPr lang="en-US" altLang="ko-KR" sz="1600" dirty="0" smtClean="0">
                <a:solidFill>
                  <a:srgbClr val="FF0000"/>
                </a:solidFill>
                <a:latin typeface="Tahoma" pitchFamily="34" charset="0"/>
                <a:ea typeface="굴림" charset="-127"/>
              </a:rPr>
              <a:t>0010</a:t>
            </a:r>
            <a:endParaRPr lang="en-US" altLang="ko-KR" sz="1600" dirty="0">
              <a:solidFill>
                <a:srgbClr val="FF0000"/>
              </a:solidFill>
              <a:latin typeface="Tahoma" pitchFamily="34" charset="0"/>
              <a:ea typeface="굴림" charset="-127"/>
            </a:endParaRPr>
          </a:p>
          <a:p>
            <a:pPr eaLnBrk="0" hangingPunct="0">
              <a:lnSpc>
                <a:spcPts val="3000"/>
              </a:lnSpc>
            </a:pPr>
            <a:r>
              <a:rPr lang="en-US" altLang="ko-KR" sz="1600" dirty="0" smtClean="0">
                <a:solidFill>
                  <a:srgbClr val="FF0000"/>
                </a:solidFill>
                <a:latin typeface="Tahoma" pitchFamily="34" charset="0"/>
                <a:ea typeface="굴림" charset="-127"/>
              </a:rPr>
              <a:t>0100</a:t>
            </a:r>
            <a:endParaRPr lang="en-US" altLang="ko-KR" sz="1600" dirty="0">
              <a:solidFill>
                <a:srgbClr val="FF0000"/>
              </a:solidFill>
              <a:latin typeface="Tahoma" pitchFamily="34" charset="0"/>
              <a:ea typeface="굴림" charset="-127"/>
            </a:endParaRPr>
          </a:p>
          <a:p>
            <a:pPr eaLnBrk="0" hangingPunct="0">
              <a:lnSpc>
                <a:spcPts val="3000"/>
              </a:lnSpc>
            </a:pPr>
            <a:r>
              <a:rPr lang="en-US" altLang="ko-KR" sz="1600" dirty="0" smtClean="0">
                <a:solidFill>
                  <a:srgbClr val="FF0000"/>
                </a:solidFill>
                <a:latin typeface="Tahoma" pitchFamily="34" charset="0"/>
                <a:ea typeface="굴림" charset="-127"/>
              </a:rPr>
              <a:t>1101</a:t>
            </a:r>
            <a:endParaRPr lang="en-US" altLang="ko-KR" sz="1600" dirty="0">
              <a:solidFill>
                <a:srgbClr val="FF0000"/>
              </a:solidFill>
              <a:latin typeface="Tahoma" pitchFamily="34" charset="0"/>
              <a:ea typeface="굴림" charset="-127"/>
            </a:endParaRPr>
          </a:p>
        </p:txBody>
      </p:sp>
      <p:sp>
        <p:nvSpPr>
          <p:cNvPr id="20" name="Line 12"/>
          <p:cNvSpPr>
            <a:spLocks noChangeShapeType="1"/>
          </p:cNvSpPr>
          <p:nvPr/>
        </p:nvSpPr>
        <p:spPr bwMode="auto">
          <a:xfrm>
            <a:off x="3548012" y="5399249"/>
            <a:ext cx="647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1" name="Rectangle 13"/>
          <p:cNvSpPr>
            <a:spLocks noChangeArrowheads="1"/>
          </p:cNvSpPr>
          <p:nvPr/>
        </p:nvSpPr>
        <p:spPr bwMode="auto">
          <a:xfrm>
            <a:off x="4722762" y="4611848"/>
            <a:ext cx="889000" cy="1940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47" tIns="26983" rIns="19047" bIns="26983"/>
          <a:lstStyle/>
          <a:p>
            <a:pPr algn="r" eaLnBrk="0" hangingPunct="0">
              <a:lnSpc>
                <a:spcPts val="3000"/>
              </a:lnSpc>
            </a:pPr>
            <a:r>
              <a:rPr lang="en-US" altLang="ko-KR" sz="1600" dirty="0" smtClean="0">
                <a:solidFill>
                  <a:srgbClr val="FF0000"/>
                </a:solidFill>
                <a:latin typeface="Tahoma" pitchFamily="34" charset="0"/>
                <a:ea typeface="굴림" charset="-127"/>
              </a:rPr>
              <a:t> 2</a:t>
            </a:r>
            <a:endParaRPr lang="en-US" altLang="ko-KR" sz="1600" dirty="0">
              <a:solidFill>
                <a:srgbClr val="FF0000"/>
              </a:solidFill>
              <a:latin typeface="Tahoma" pitchFamily="34" charset="0"/>
              <a:ea typeface="굴림" charset="-127"/>
            </a:endParaRPr>
          </a:p>
          <a:p>
            <a:pPr algn="r" eaLnBrk="0" hangingPunct="0">
              <a:lnSpc>
                <a:spcPts val="3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Tahoma" pitchFamily="34" charset="0"/>
                <a:ea typeface="굴림" charset="-127"/>
              </a:rPr>
              <a:t>+ (– </a:t>
            </a:r>
            <a:r>
              <a:rPr lang="en-US" altLang="ko-KR" sz="1600" dirty="0" smtClean="0">
                <a:solidFill>
                  <a:srgbClr val="FF0000"/>
                </a:solidFill>
                <a:latin typeface="Tahoma" pitchFamily="34" charset="0"/>
                <a:ea typeface="굴림" charset="-127"/>
              </a:rPr>
              <a:t>4)</a:t>
            </a:r>
            <a:endParaRPr lang="en-US" altLang="ko-KR" sz="1600" dirty="0">
              <a:solidFill>
                <a:srgbClr val="FF0000"/>
              </a:solidFill>
              <a:latin typeface="Tahoma" pitchFamily="34" charset="0"/>
              <a:ea typeface="굴림" charset="-127"/>
            </a:endParaRPr>
          </a:p>
          <a:p>
            <a:pPr algn="r" eaLnBrk="0" hangingPunct="0">
              <a:lnSpc>
                <a:spcPts val="3000"/>
              </a:lnSpc>
            </a:pPr>
            <a:r>
              <a:rPr lang="en-US" altLang="ko-KR" sz="1600" dirty="0" smtClean="0">
                <a:solidFill>
                  <a:srgbClr val="FF0000"/>
                </a:solidFill>
                <a:latin typeface="Tahoma" pitchFamily="34" charset="0"/>
                <a:ea typeface="굴림" charset="-127"/>
              </a:rPr>
              <a:t>-2</a:t>
            </a:r>
            <a:endParaRPr lang="en-US" altLang="ko-KR" sz="1600" dirty="0">
              <a:solidFill>
                <a:srgbClr val="FF0000"/>
              </a:solidFill>
              <a:latin typeface="Tahoma" pitchFamily="34" charset="0"/>
              <a:ea typeface="굴림" charset="-127"/>
            </a:endParaRPr>
          </a:p>
        </p:txBody>
      </p:sp>
      <p:sp>
        <p:nvSpPr>
          <p:cNvPr id="22" name="Line 14"/>
          <p:cNvSpPr>
            <a:spLocks noChangeShapeType="1"/>
          </p:cNvSpPr>
          <p:nvPr/>
        </p:nvSpPr>
        <p:spPr bwMode="auto">
          <a:xfrm>
            <a:off x="4881512" y="5386549"/>
            <a:ext cx="647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" name="Rectangle 15"/>
          <p:cNvSpPr>
            <a:spLocks noChangeArrowheads="1"/>
          </p:cNvSpPr>
          <p:nvPr/>
        </p:nvSpPr>
        <p:spPr bwMode="auto">
          <a:xfrm>
            <a:off x="5673674" y="4611849"/>
            <a:ext cx="890588" cy="2165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47" tIns="26983" rIns="19047" bIns="26983"/>
          <a:lstStyle/>
          <a:p>
            <a:pPr algn="r" eaLnBrk="0" hangingPunct="0">
              <a:lnSpc>
                <a:spcPts val="3000"/>
              </a:lnSpc>
            </a:pPr>
            <a:r>
              <a:rPr lang="en-US" altLang="ko-KR" sz="1600" dirty="0" smtClean="0">
                <a:solidFill>
                  <a:srgbClr val="FF0000"/>
                </a:solidFill>
                <a:latin typeface="Tahoma" pitchFamily="34" charset="0"/>
                <a:ea typeface="굴림" charset="-127"/>
              </a:rPr>
              <a:t>0010</a:t>
            </a:r>
            <a:endParaRPr lang="en-US" altLang="ko-KR" sz="1600" dirty="0">
              <a:solidFill>
                <a:srgbClr val="FF0000"/>
              </a:solidFill>
              <a:latin typeface="Tahoma" pitchFamily="34" charset="0"/>
              <a:ea typeface="굴림" charset="-127"/>
            </a:endParaRPr>
          </a:p>
          <a:p>
            <a:pPr algn="r" eaLnBrk="0" hangingPunct="0">
              <a:lnSpc>
                <a:spcPts val="3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Tahoma" pitchFamily="34" charset="0"/>
                <a:ea typeface="굴림" charset="-127"/>
              </a:rPr>
              <a:t>+ </a:t>
            </a:r>
            <a:r>
              <a:rPr lang="en-US" altLang="ko-KR" sz="1600" dirty="0" smtClean="0">
                <a:solidFill>
                  <a:srgbClr val="FF0000"/>
                </a:solidFill>
                <a:latin typeface="Tahoma" pitchFamily="34" charset="0"/>
                <a:ea typeface="굴림" charset="-127"/>
              </a:rPr>
              <a:t>1011</a:t>
            </a:r>
            <a:endParaRPr lang="en-US" altLang="ko-KR" sz="1600" dirty="0">
              <a:solidFill>
                <a:srgbClr val="FF0000"/>
              </a:solidFill>
              <a:latin typeface="Tahoma" pitchFamily="34" charset="0"/>
              <a:ea typeface="굴림" charset="-127"/>
            </a:endParaRPr>
          </a:p>
          <a:p>
            <a:pPr algn="r" eaLnBrk="0" hangingPunct="0">
              <a:lnSpc>
                <a:spcPts val="3000"/>
              </a:lnSpc>
            </a:pPr>
            <a:r>
              <a:rPr lang="en-US" altLang="ko-KR" sz="1600" dirty="0" smtClean="0">
                <a:solidFill>
                  <a:srgbClr val="FF0000"/>
                </a:solidFill>
                <a:latin typeface="Tahoma" pitchFamily="34" charset="0"/>
                <a:ea typeface="굴림" charset="-127"/>
              </a:rPr>
              <a:t>1101</a:t>
            </a:r>
          </a:p>
        </p:txBody>
      </p:sp>
      <p:sp>
        <p:nvSpPr>
          <p:cNvPr id="24" name="Line 16"/>
          <p:cNvSpPr>
            <a:spLocks noChangeShapeType="1"/>
          </p:cNvSpPr>
          <p:nvPr/>
        </p:nvSpPr>
        <p:spPr bwMode="auto">
          <a:xfrm>
            <a:off x="5795912" y="5386549"/>
            <a:ext cx="647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4944522" y="3334554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0000FF"/>
                </a:solidFill>
              </a:rPr>
              <a:t>overflow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096922" y="5709883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0000FF"/>
                </a:solidFill>
              </a:rPr>
              <a:t>No overflow</a:t>
            </a:r>
            <a:endParaRPr lang="ko-KR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88164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V - Combinational Logic Case Studies</a:t>
            </a:r>
            <a:endParaRPr lang="en-US" altLang="en-US"/>
          </a:p>
        </p:txBody>
      </p:sp>
      <p:sp>
        <p:nvSpPr>
          <p:cNvPr id="42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D8206-C2C4-4FE9-A983-5928BDA2FAC9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47113" name="Rectangle 9"/>
          <p:cNvSpPr>
            <a:spLocks noChangeArrowheads="1"/>
          </p:cNvSpPr>
          <p:nvPr/>
        </p:nvSpPr>
        <p:spPr bwMode="auto">
          <a:xfrm>
            <a:off x="2076450" y="4181475"/>
            <a:ext cx="1536700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47" tIns="26983" rIns="19047" bIns="26983"/>
          <a:lstStyle/>
          <a:p>
            <a:pPr eaLnBrk="0" hangingPunct="0">
              <a:lnSpc>
                <a:spcPts val="2100"/>
              </a:lnSpc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600">
                <a:solidFill>
                  <a:srgbClr val="FF0000"/>
                </a:solidFill>
                <a:latin typeface="Tahoma" pitchFamily="34" charset="0"/>
                <a:ea typeface="굴림" charset="-127"/>
              </a:rPr>
              <a:t>0 100 = + 4</a:t>
            </a:r>
            <a:br>
              <a:rPr lang="en-US" altLang="ko-KR" sz="1600">
                <a:solidFill>
                  <a:srgbClr val="FF0000"/>
                </a:solidFill>
                <a:latin typeface="Tahoma" pitchFamily="34" charset="0"/>
                <a:ea typeface="굴림" charset="-127"/>
              </a:rPr>
            </a:br>
            <a:r>
              <a:rPr lang="en-US" altLang="ko-KR" sz="1600">
                <a:solidFill>
                  <a:srgbClr val="FF0000"/>
                </a:solidFill>
                <a:latin typeface="Tahoma" pitchFamily="34" charset="0"/>
                <a:ea typeface="굴림" charset="-127"/>
              </a:rPr>
              <a:t/>
            </a:r>
            <a:br>
              <a:rPr lang="en-US" altLang="ko-KR" sz="1600">
                <a:solidFill>
                  <a:srgbClr val="FF0000"/>
                </a:solidFill>
                <a:latin typeface="Tahoma" pitchFamily="34" charset="0"/>
                <a:ea typeface="굴림" charset="-127"/>
              </a:rPr>
            </a:br>
            <a:r>
              <a:rPr lang="en-US" altLang="ko-KR" sz="1600">
                <a:solidFill>
                  <a:srgbClr val="FF0000"/>
                </a:solidFill>
                <a:latin typeface="Tahoma" pitchFamily="34" charset="0"/>
                <a:ea typeface="굴림" charset="-127"/>
              </a:rPr>
              <a:t>1 100 = – 4</a:t>
            </a:r>
          </a:p>
        </p:txBody>
      </p:sp>
      <p:grpSp>
        <p:nvGrpSpPr>
          <p:cNvPr id="47148" name="Group 44"/>
          <p:cNvGrpSpPr>
            <a:grpSpLocks/>
          </p:cNvGrpSpPr>
          <p:nvPr/>
        </p:nvGrpSpPr>
        <p:grpSpPr bwMode="auto">
          <a:xfrm>
            <a:off x="5156200" y="2743200"/>
            <a:ext cx="3556000" cy="3530600"/>
            <a:chOff x="3152" y="1544"/>
            <a:chExt cx="2240" cy="2224"/>
          </a:xfrm>
        </p:grpSpPr>
        <p:sp>
          <p:nvSpPr>
            <p:cNvPr id="47114" name="Rectangle 10"/>
            <p:cNvSpPr>
              <a:spLocks noChangeArrowheads="1"/>
            </p:cNvSpPr>
            <p:nvPr/>
          </p:nvSpPr>
          <p:spPr bwMode="auto">
            <a:xfrm>
              <a:off x="4480" y="1544"/>
              <a:ext cx="224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FF0000"/>
                  </a:solidFill>
                  <a:latin typeface="Tahoma" pitchFamily="34" charset="0"/>
                  <a:ea typeface="굴림" charset="-127"/>
                </a:rPr>
                <a:t>+0</a:t>
              </a:r>
            </a:p>
          </p:txBody>
        </p:sp>
        <p:sp>
          <p:nvSpPr>
            <p:cNvPr id="47115" name="Rectangle 11"/>
            <p:cNvSpPr>
              <a:spLocks noChangeArrowheads="1"/>
            </p:cNvSpPr>
            <p:nvPr/>
          </p:nvSpPr>
          <p:spPr bwMode="auto">
            <a:xfrm>
              <a:off x="4832" y="1744"/>
              <a:ext cx="224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FF0000"/>
                  </a:solidFill>
                  <a:latin typeface="Tahoma" pitchFamily="34" charset="0"/>
                  <a:ea typeface="굴림" charset="-127"/>
                </a:rPr>
                <a:t>+1</a:t>
              </a:r>
            </a:p>
          </p:txBody>
        </p:sp>
        <p:sp>
          <p:nvSpPr>
            <p:cNvPr id="47116" name="Rectangle 12"/>
            <p:cNvSpPr>
              <a:spLocks noChangeArrowheads="1"/>
            </p:cNvSpPr>
            <p:nvPr/>
          </p:nvSpPr>
          <p:spPr bwMode="auto">
            <a:xfrm>
              <a:off x="5064" y="2040"/>
              <a:ext cx="224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FF0000"/>
                  </a:solidFill>
                  <a:latin typeface="Tahoma" pitchFamily="34" charset="0"/>
                  <a:ea typeface="굴림" charset="-127"/>
                </a:rPr>
                <a:t>+2</a:t>
              </a:r>
            </a:p>
          </p:txBody>
        </p:sp>
        <p:sp>
          <p:nvSpPr>
            <p:cNvPr id="47117" name="Rectangle 13"/>
            <p:cNvSpPr>
              <a:spLocks noChangeArrowheads="1"/>
            </p:cNvSpPr>
            <p:nvPr/>
          </p:nvSpPr>
          <p:spPr bwMode="auto">
            <a:xfrm>
              <a:off x="5152" y="2352"/>
              <a:ext cx="224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FF0000"/>
                  </a:solidFill>
                  <a:latin typeface="Tahoma" pitchFamily="34" charset="0"/>
                  <a:ea typeface="굴림" charset="-127"/>
                </a:rPr>
                <a:t>+3</a:t>
              </a:r>
            </a:p>
          </p:txBody>
        </p:sp>
        <p:sp>
          <p:nvSpPr>
            <p:cNvPr id="47118" name="Rectangle 14"/>
            <p:cNvSpPr>
              <a:spLocks noChangeArrowheads="1"/>
            </p:cNvSpPr>
            <p:nvPr/>
          </p:nvSpPr>
          <p:spPr bwMode="auto">
            <a:xfrm>
              <a:off x="5168" y="2712"/>
              <a:ext cx="224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FF0000"/>
                  </a:solidFill>
                  <a:latin typeface="Tahoma" pitchFamily="34" charset="0"/>
                  <a:ea typeface="굴림" charset="-127"/>
                </a:rPr>
                <a:t>+4</a:t>
              </a:r>
            </a:p>
          </p:txBody>
        </p:sp>
        <p:sp>
          <p:nvSpPr>
            <p:cNvPr id="47119" name="Rectangle 15"/>
            <p:cNvSpPr>
              <a:spLocks noChangeArrowheads="1"/>
            </p:cNvSpPr>
            <p:nvPr/>
          </p:nvSpPr>
          <p:spPr bwMode="auto">
            <a:xfrm>
              <a:off x="5064" y="3000"/>
              <a:ext cx="224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FF0000"/>
                  </a:solidFill>
                  <a:latin typeface="Tahoma" pitchFamily="34" charset="0"/>
                  <a:ea typeface="굴림" charset="-127"/>
                </a:rPr>
                <a:t>+5</a:t>
              </a:r>
            </a:p>
          </p:txBody>
        </p:sp>
        <p:sp>
          <p:nvSpPr>
            <p:cNvPr id="47120" name="Rectangle 16"/>
            <p:cNvSpPr>
              <a:spLocks noChangeArrowheads="1"/>
            </p:cNvSpPr>
            <p:nvPr/>
          </p:nvSpPr>
          <p:spPr bwMode="auto">
            <a:xfrm>
              <a:off x="4856" y="3280"/>
              <a:ext cx="224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FF0000"/>
                  </a:solidFill>
                  <a:latin typeface="Tahoma" pitchFamily="34" charset="0"/>
                  <a:ea typeface="굴림" charset="-127"/>
                </a:rPr>
                <a:t>+6</a:t>
              </a:r>
            </a:p>
          </p:txBody>
        </p:sp>
        <p:sp>
          <p:nvSpPr>
            <p:cNvPr id="47121" name="Rectangle 17"/>
            <p:cNvSpPr>
              <a:spLocks noChangeArrowheads="1"/>
            </p:cNvSpPr>
            <p:nvPr/>
          </p:nvSpPr>
          <p:spPr bwMode="auto">
            <a:xfrm>
              <a:off x="4440" y="3536"/>
              <a:ext cx="224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FF0000"/>
                  </a:solidFill>
                  <a:latin typeface="Tahoma" pitchFamily="34" charset="0"/>
                  <a:ea typeface="굴림" charset="-127"/>
                </a:rPr>
                <a:t>+7</a:t>
              </a:r>
            </a:p>
          </p:txBody>
        </p:sp>
        <p:sp>
          <p:nvSpPr>
            <p:cNvPr id="47122" name="Rectangle 18"/>
            <p:cNvSpPr>
              <a:spLocks noChangeArrowheads="1"/>
            </p:cNvSpPr>
            <p:nvPr/>
          </p:nvSpPr>
          <p:spPr bwMode="auto">
            <a:xfrm>
              <a:off x="3880" y="3544"/>
              <a:ext cx="312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FF0000"/>
                  </a:solidFill>
                  <a:latin typeface="Tahoma" pitchFamily="34" charset="0"/>
                  <a:ea typeface="굴림" charset="-127"/>
                </a:rPr>
                <a:t>–8</a:t>
              </a:r>
            </a:p>
          </p:txBody>
        </p:sp>
        <p:sp>
          <p:nvSpPr>
            <p:cNvPr id="47123" name="Rectangle 19"/>
            <p:cNvSpPr>
              <a:spLocks noChangeArrowheads="1"/>
            </p:cNvSpPr>
            <p:nvPr/>
          </p:nvSpPr>
          <p:spPr bwMode="auto">
            <a:xfrm>
              <a:off x="3488" y="3312"/>
              <a:ext cx="304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FF0000"/>
                  </a:solidFill>
                  <a:latin typeface="Tahoma" pitchFamily="34" charset="0"/>
                  <a:ea typeface="굴림" charset="-127"/>
                </a:rPr>
                <a:t>–7</a:t>
              </a:r>
            </a:p>
          </p:txBody>
        </p:sp>
        <p:sp>
          <p:nvSpPr>
            <p:cNvPr id="47124" name="Rectangle 20"/>
            <p:cNvSpPr>
              <a:spLocks noChangeArrowheads="1"/>
            </p:cNvSpPr>
            <p:nvPr/>
          </p:nvSpPr>
          <p:spPr bwMode="auto">
            <a:xfrm>
              <a:off x="3240" y="2968"/>
              <a:ext cx="240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FF0000"/>
                  </a:solidFill>
                  <a:latin typeface="Tahoma" pitchFamily="34" charset="0"/>
                  <a:ea typeface="굴림" charset="-127"/>
                </a:rPr>
                <a:t>–6</a:t>
              </a:r>
            </a:p>
          </p:txBody>
        </p:sp>
        <p:sp>
          <p:nvSpPr>
            <p:cNvPr id="47125" name="Rectangle 21"/>
            <p:cNvSpPr>
              <a:spLocks noChangeArrowheads="1"/>
            </p:cNvSpPr>
            <p:nvPr/>
          </p:nvSpPr>
          <p:spPr bwMode="auto">
            <a:xfrm>
              <a:off x="3168" y="2672"/>
              <a:ext cx="248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FF0000"/>
                  </a:solidFill>
                  <a:latin typeface="Tahoma" pitchFamily="34" charset="0"/>
                  <a:ea typeface="굴림" charset="-127"/>
                </a:rPr>
                <a:t>–5</a:t>
              </a:r>
            </a:p>
          </p:txBody>
        </p:sp>
        <p:sp>
          <p:nvSpPr>
            <p:cNvPr id="47126" name="Rectangle 22"/>
            <p:cNvSpPr>
              <a:spLocks noChangeArrowheads="1"/>
            </p:cNvSpPr>
            <p:nvPr/>
          </p:nvSpPr>
          <p:spPr bwMode="auto">
            <a:xfrm>
              <a:off x="3152" y="2344"/>
              <a:ext cx="272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FF0000"/>
                  </a:solidFill>
                  <a:latin typeface="Tahoma" pitchFamily="34" charset="0"/>
                  <a:ea typeface="굴림" charset="-127"/>
                </a:rPr>
                <a:t>–4</a:t>
              </a:r>
            </a:p>
          </p:txBody>
        </p:sp>
        <p:sp>
          <p:nvSpPr>
            <p:cNvPr id="47127" name="Rectangle 23"/>
            <p:cNvSpPr>
              <a:spLocks noChangeArrowheads="1"/>
            </p:cNvSpPr>
            <p:nvPr/>
          </p:nvSpPr>
          <p:spPr bwMode="auto">
            <a:xfrm>
              <a:off x="3288" y="2008"/>
              <a:ext cx="264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FF0000"/>
                  </a:solidFill>
                  <a:latin typeface="Tahoma" pitchFamily="34" charset="0"/>
                  <a:ea typeface="굴림" charset="-127"/>
                </a:rPr>
                <a:t>–3</a:t>
              </a:r>
            </a:p>
          </p:txBody>
        </p:sp>
        <p:sp>
          <p:nvSpPr>
            <p:cNvPr id="47128" name="Rectangle 24"/>
            <p:cNvSpPr>
              <a:spLocks noChangeArrowheads="1"/>
            </p:cNvSpPr>
            <p:nvPr/>
          </p:nvSpPr>
          <p:spPr bwMode="auto">
            <a:xfrm>
              <a:off x="3488" y="1776"/>
              <a:ext cx="240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FF0000"/>
                  </a:solidFill>
                  <a:latin typeface="Tahoma" pitchFamily="34" charset="0"/>
                  <a:ea typeface="굴림" charset="-127"/>
                </a:rPr>
                <a:t>–2</a:t>
              </a:r>
            </a:p>
          </p:txBody>
        </p:sp>
        <p:sp>
          <p:nvSpPr>
            <p:cNvPr id="47129" name="Rectangle 25"/>
            <p:cNvSpPr>
              <a:spLocks noChangeArrowheads="1"/>
            </p:cNvSpPr>
            <p:nvPr/>
          </p:nvSpPr>
          <p:spPr bwMode="auto">
            <a:xfrm>
              <a:off x="3904" y="1544"/>
              <a:ext cx="304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FF0000"/>
                  </a:solidFill>
                  <a:latin typeface="Tahoma" pitchFamily="34" charset="0"/>
                  <a:ea typeface="굴림" charset="-127"/>
                </a:rPr>
                <a:t>–1</a:t>
              </a:r>
            </a:p>
          </p:txBody>
        </p:sp>
        <p:grpSp>
          <p:nvGrpSpPr>
            <p:cNvPr id="47147" name="Group 43"/>
            <p:cNvGrpSpPr>
              <a:grpSpLocks/>
            </p:cNvGrpSpPr>
            <p:nvPr/>
          </p:nvGrpSpPr>
          <p:grpSpPr bwMode="auto">
            <a:xfrm>
              <a:off x="3408" y="1764"/>
              <a:ext cx="1816" cy="1712"/>
              <a:chOff x="3408" y="1764"/>
              <a:chExt cx="1816" cy="1712"/>
            </a:xfrm>
          </p:grpSpPr>
          <p:sp>
            <p:nvSpPr>
              <p:cNvPr id="47130" name="Oval 26"/>
              <p:cNvSpPr>
                <a:spLocks noChangeArrowheads="1"/>
              </p:cNvSpPr>
              <p:nvPr/>
            </p:nvSpPr>
            <p:spPr bwMode="auto">
              <a:xfrm>
                <a:off x="3412" y="1764"/>
                <a:ext cx="1704" cy="1712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7131" name="Rectangle 27"/>
              <p:cNvSpPr>
                <a:spLocks noChangeArrowheads="1"/>
              </p:cNvSpPr>
              <p:nvPr/>
            </p:nvSpPr>
            <p:spPr bwMode="auto">
              <a:xfrm>
                <a:off x="4272" y="1824"/>
                <a:ext cx="38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47" tIns="26983" rIns="19047" bIns="26983"/>
              <a:lstStyle/>
              <a:p>
                <a:pPr eaLnBrk="0" hangingPunct="0">
                  <a:lnSpc>
                    <a:spcPts val="1388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600">
                    <a:solidFill>
                      <a:srgbClr val="FF0000"/>
                    </a:solidFill>
                    <a:latin typeface="Tahoma" pitchFamily="34" charset="0"/>
                    <a:ea typeface="굴림" charset="-127"/>
                  </a:rPr>
                  <a:t>0000</a:t>
                </a:r>
              </a:p>
            </p:txBody>
          </p:sp>
          <p:sp>
            <p:nvSpPr>
              <p:cNvPr id="47132" name="Rectangle 28"/>
              <p:cNvSpPr>
                <a:spLocks noChangeArrowheads="1"/>
              </p:cNvSpPr>
              <p:nvPr/>
            </p:nvSpPr>
            <p:spPr bwMode="auto">
              <a:xfrm>
                <a:off x="4280" y="3280"/>
                <a:ext cx="33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47" tIns="26983" rIns="19047" bIns="26983"/>
              <a:lstStyle/>
              <a:p>
                <a:pPr eaLnBrk="0" hangingPunct="0">
                  <a:lnSpc>
                    <a:spcPts val="1388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600">
                    <a:solidFill>
                      <a:srgbClr val="FF0000"/>
                    </a:solidFill>
                    <a:latin typeface="Tahoma" pitchFamily="34" charset="0"/>
                    <a:ea typeface="굴림" charset="-127"/>
                  </a:rPr>
                  <a:t>0111</a:t>
                </a:r>
              </a:p>
            </p:txBody>
          </p:sp>
          <p:sp>
            <p:nvSpPr>
              <p:cNvPr id="47133" name="Rectangle 29"/>
              <p:cNvSpPr>
                <a:spLocks noChangeArrowheads="1"/>
              </p:cNvSpPr>
              <p:nvPr/>
            </p:nvSpPr>
            <p:spPr bwMode="auto">
              <a:xfrm>
                <a:off x="4800" y="2424"/>
                <a:ext cx="42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47" tIns="26983" rIns="19047" bIns="26983"/>
              <a:lstStyle/>
              <a:p>
                <a:pPr eaLnBrk="0" hangingPunct="0">
                  <a:lnSpc>
                    <a:spcPts val="1388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600">
                    <a:solidFill>
                      <a:srgbClr val="FF0000"/>
                    </a:solidFill>
                    <a:latin typeface="Tahoma" pitchFamily="34" charset="0"/>
                    <a:ea typeface="굴림" charset="-127"/>
                  </a:rPr>
                  <a:t>0011</a:t>
                </a:r>
              </a:p>
            </p:txBody>
          </p:sp>
          <p:sp>
            <p:nvSpPr>
              <p:cNvPr id="47134" name="Rectangle 30"/>
              <p:cNvSpPr>
                <a:spLocks noChangeArrowheads="1"/>
              </p:cNvSpPr>
              <p:nvPr/>
            </p:nvSpPr>
            <p:spPr bwMode="auto">
              <a:xfrm>
                <a:off x="3440" y="2680"/>
                <a:ext cx="38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47" tIns="26983" rIns="19047" bIns="26983"/>
              <a:lstStyle/>
              <a:p>
                <a:pPr eaLnBrk="0" hangingPunct="0">
                  <a:lnSpc>
                    <a:spcPts val="1388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600">
                    <a:solidFill>
                      <a:srgbClr val="FF0000"/>
                    </a:solidFill>
                    <a:latin typeface="Tahoma" pitchFamily="34" charset="0"/>
                    <a:ea typeface="굴림" charset="-127"/>
                  </a:rPr>
                  <a:t>1011</a:t>
                </a:r>
              </a:p>
            </p:txBody>
          </p:sp>
          <p:sp>
            <p:nvSpPr>
              <p:cNvPr id="47135" name="Rectangle 31"/>
              <p:cNvSpPr>
                <a:spLocks noChangeArrowheads="1"/>
              </p:cNvSpPr>
              <p:nvPr/>
            </p:nvSpPr>
            <p:spPr bwMode="auto">
              <a:xfrm>
                <a:off x="3896" y="1832"/>
                <a:ext cx="35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47" tIns="26983" rIns="19047" bIns="26983"/>
              <a:lstStyle/>
              <a:p>
                <a:pPr eaLnBrk="0" hangingPunct="0">
                  <a:lnSpc>
                    <a:spcPts val="1388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600">
                    <a:solidFill>
                      <a:srgbClr val="FF0000"/>
                    </a:solidFill>
                    <a:latin typeface="Tahoma" pitchFamily="34" charset="0"/>
                    <a:ea typeface="굴림" charset="-127"/>
                  </a:rPr>
                  <a:t>1111</a:t>
                </a:r>
              </a:p>
            </p:txBody>
          </p:sp>
          <p:sp>
            <p:nvSpPr>
              <p:cNvPr id="47136" name="Rectangle 32"/>
              <p:cNvSpPr>
                <a:spLocks noChangeArrowheads="1"/>
              </p:cNvSpPr>
              <p:nvPr/>
            </p:nvSpPr>
            <p:spPr bwMode="auto">
              <a:xfrm>
                <a:off x="3656" y="1968"/>
                <a:ext cx="39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47" tIns="26983" rIns="19047" bIns="26983"/>
              <a:lstStyle/>
              <a:p>
                <a:pPr eaLnBrk="0" hangingPunct="0">
                  <a:lnSpc>
                    <a:spcPts val="1388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600">
                    <a:solidFill>
                      <a:srgbClr val="FF0000"/>
                    </a:solidFill>
                    <a:latin typeface="Tahoma" pitchFamily="34" charset="0"/>
                    <a:ea typeface="굴림" charset="-127"/>
                  </a:rPr>
                  <a:t>1110</a:t>
                </a:r>
              </a:p>
            </p:txBody>
          </p:sp>
          <p:sp>
            <p:nvSpPr>
              <p:cNvPr id="47137" name="Rectangle 33"/>
              <p:cNvSpPr>
                <a:spLocks noChangeArrowheads="1"/>
              </p:cNvSpPr>
              <p:nvPr/>
            </p:nvSpPr>
            <p:spPr bwMode="auto">
              <a:xfrm>
                <a:off x="3488" y="2192"/>
                <a:ext cx="33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47" tIns="26983" rIns="19047" bIns="26983"/>
              <a:lstStyle/>
              <a:p>
                <a:pPr eaLnBrk="0" hangingPunct="0">
                  <a:lnSpc>
                    <a:spcPts val="1388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600">
                    <a:solidFill>
                      <a:srgbClr val="FF0000"/>
                    </a:solidFill>
                    <a:latin typeface="Tahoma" pitchFamily="34" charset="0"/>
                    <a:ea typeface="굴림" charset="-127"/>
                  </a:rPr>
                  <a:t>1101</a:t>
                </a:r>
              </a:p>
            </p:txBody>
          </p:sp>
          <p:sp>
            <p:nvSpPr>
              <p:cNvPr id="47138" name="Rectangle 34"/>
              <p:cNvSpPr>
                <a:spLocks noChangeArrowheads="1"/>
              </p:cNvSpPr>
              <p:nvPr/>
            </p:nvSpPr>
            <p:spPr bwMode="auto">
              <a:xfrm>
                <a:off x="3408" y="2424"/>
                <a:ext cx="36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47" tIns="26983" rIns="19047" bIns="26983"/>
              <a:lstStyle/>
              <a:p>
                <a:pPr eaLnBrk="0" hangingPunct="0">
                  <a:lnSpc>
                    <a:spcPts val="1388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600">
                    <a:solidFill>
                      <a:srgbClr val="FF0000"/>
                    </a:solidFill>
                    <a:latin typeface="Tahoma" pitchFamily="34" charset="0"/>
                    <a:ea typeface="굴림" charset="-127"/>
                  </a:rPr>
                  <a:t>1100</a:t>
                </a:r>
              </a:p>
            </p:txBody>
          </p:sp>
          <p:sp>
            <p:nvSpPr>
              <p:cNvPr id="47139" name="Rectangle 35"/>
              <p:cNvSpPr>
                <a:spLocks noChangeArrowheads="1"/>
              </p:cNvSpPr>
              <p:nvPr/>
            </p:nvSpPr>
            <p:spPr bwMode="auto">
              <a:xfrm>
                <a:off x="3504" y="2904"/>
                <a:ext cx="37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47" tIns="26983" rIns="19047" bIns="26983"/>
              <a:lstStyle/>
              <a:p>
                <a:pPr eaLnBrk="0" hangingPunct="0">
                  <a:lnSpc>
                    <a:spcPts val="1388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600">
                    <a:solidFill>
                      <a:srgbClr val="FF0000"/>
                    </a:solidFill>
                    <a:latin typeface="Tahoma" pitchFamily="34" charset="0"/>
                    <a:ea typeface="굴림" charset="-127"/>
                  </a:rPr>
                  <a:t>1010</a:t>
                </a:r>
              </a:p>
            </p:txBody>
          </p:sp>
          <p:sp>
            <p:nvSpPr>
              <p:cNvPr id="47140" name="Rectangle 36"/>
              <p:cNvSpPr>
                <a:spLocks noChangeArrowheads="1"/>
              </p:cNvSpPr>
              <p:nvPr/>
            </p:nvSpPr>
            <p:spPr bwMode="auto">
              <a:xfrm>
                <a:off x="3640" y="3104"/>
                <a:ext cx="37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47" tIns="26983" rIns="19047" bIns="26983"/>
              <a:lstStyle/>
              <a:p>
                <a:pPr eaLnBrk="0" hangingPunct="0">
                  <a:lnSpc>
                    <a:spcPts val="1388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600">
                    <a:solidFill>
                      <a:srgbClr val="FF0000"/>
                    </a:solidFill>
                    <a:latin typeface="Tahoma" pitchFamily="34" charset="0"/>
                    <a:ea typeface="굴림" charset="-127"/>
                  </a:rPr>
                  <a:t>1001</a:t>
                </a:r>
              </a:p>
            </p:txBody>
          </p:sp>
          <p:sp>
            <p:nvSpPr>
              <p:cNvPr id="47141" name="Rectangle 37"/>
              <p:cNvSpPr>
                <a:spLocks noChangeArrowheads="1"/>
              </p:cNvSpPr>
              <p:nvPr/>
            </p:nvSpPr>
            <p:spPr bwMode="auto">
              <a:xfrm>
                <a:off x="3880" y="3280"/>
                <a:ext cx="36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47" tIns="26983" rIns="19047" bIns="26983"/>
              <a:lstStyle/>
              <a:p>
                <a:pPr eaLnBrk="0" hangingPunct="0">
                  <a:lnSpc>
                    <a:spcPts val="1388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600">
                    <a:solidFill>
                      <a:srgbClr val="FF0000"/>
                    </a:solidFill>
                    <a:latin typeface="Tahoma" pitchFamily="34" charset="0"/>
                    <a:ea typeface="굴림" charset="-127"/>
                  </a:rPr>
                  <a:t>1000</a:t>
                </a:r>
              </a:p>
            </p:txBody>
          </p:sp>
          <p:sp>
            <p:nvSpPr>
              <p:cNvPr id="47142" name="Rectangle 38"/>
              <p:cNvSpPr>
                <a:spLocks noChangeArrowheads="1"/>
              </p:cNvSpPr>
              <p:nvPr/>
            </p:nvSpPr>
            <p:spPr bwMode="auto">
              <a:xfrm>
                <a:off x="4552" y="3128"/>
                <a:ext cx="36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47" tIns="26983" rIns="19047" bIns="26983"/>
              <a:lstStyle/>
              <a:p>
                <a:pPr eaLnBrk="0" hangingPunct="0">
                  <a:lnSpc>
                    <a:spcPts val="1388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600">
                    <a:solidFill>
                      <a:srgbClr val="FF0000"/>
                    </a:solidFill>
                    <a:latin typeface="Tahoma" pitchFamily="34" charset="0"/>
                    <a:ea typeface="굴림" charset="-127"/>
                  </a:rPr>
                  <a:t>0110</a:t>
                </a:r>
              </a:p>
            </p:txBody>
          </p:sp>
          <p:sp>
            <p:nvSpPr>
              <p:cNvPr id="47143" name="Rectangle 39"/>
              <p:cNvSpPr>
                <a:spLocks noChangeArrowheads="1"/>
              </p:cNvSpPr>
              <p:nvPr/>
            </p:nvSpPr>
            <p:spPr bwMode="auto">
              <a:xfrm>
                <a:off x="4712" y="2928"/>
                <a:ext cx="42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47" tIns="26983" rIns="19047" bIns="26983"/>
              <a:lstStyle/>
              <a:p>
                <a:pPr eaLnBrk="0" hangingPunct="0">
                  <a:lnSpc>
                    <a:spcPts val="1388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600">
                    <a:solidFill>
                      <a:srgbClr val="FF0000"/>
                    </a:solidFill>
                    <a:latin typeface="Tahoma" pitchFamily="34" charset="0"/>
                    <a:ea typeface="굴림" charset="-127"/>
                  </a:rPr>
                  <a:t>0101</a:t>
                </a:r>
              </a:p>
            </p:txBody>
          </p:sp>
          <p:sp>
            <p:nvSpPr>
              <p:cNvPr id="47144" name="Rectangle 40"/>
              <p:cNvSpPr>
                <a:spLocks noChangeArrowheads="1"/>
              </p:cNvSpPr>
              <p:nvPr/>
            </p:nvSpPr>
            <p:spPr bwMode="auto">
              <a:xfrm>
                <a:off x="4776" y="2704"/>
                <a:ext cx="41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47" tIns="26983" rIns="19047" bIns="26983"/>
              <a:lstStyle/>
              <a:p>
                <a:pPr eaLnBrk="0" hangingPunct="0">
                  <a:lnSpc>
                    <a:spcPts val="1388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600">
                    <a:solidFill>
                      <a:srgbClr val="FF0000"/>
                    </a:solidFill>
                    <a:latin typeface="Tahoma" pitchFamily="34" charset="0"/>
                    <a:ea typeface="굴림" charset="-127"/>
                  </a:rPr>
                  <a:t>0100</a:t>
                </a:r>
              </a:p>
            </p:txBody>
          </p:sp>
          <p:sp>
            <p:nvSpPr>
              <p:cNvPr id="47145" name="Rectangle 41"/>
              <p:cNvSpPr>
                <a:spLocks noChangeArrowheads="1"/>
              </p:cNvSpPr>
              <p:nvPr/>
            </p:nvSpPr>
            <p:spPr bwMode="auto">
              <a:xfrm>
                <a:off x="4688" y="2192"/>
                <a:ext cx="40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47" tIns="26983" rIns="19047" bIns="26983"/>
              <a:lstStyle/>
              <a:p>
                <a:pPr eaLnBrk="0" hangingPunct="0">
                  <a:lnSpc>
                    <a:spcPts val="1388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600">
                    <a:solidFill>
                      <a:srgbClr val="FF0000"/>
                    </a:solidFill>
                    <a:latin typeface="Tahoma" pitchFamily="34" charset="0"/>
                    <a:ea typeface="굴림" charset="-127"/>
                  </a:rPr>
                  <a:t>0010</a:t>
                </a:r>
              </a:p>
            </p:txBody>
          </p:sp>
          <p:sp>
            <p:nvSpPr>
              <p:cNvPr id="47146" name="Rectangle 42"/>
              <p:cNvSpPr>
                <a:spLocks noChangeArrowheads="1"/>
              </p:cNvSpPr>
              <p:nvPr/>
            </p:nvSpPr>
            <p:spPr bwMode="auto">
              <a:xfrm>
                <a:off x="4512" y="1984"/>
                <a:ext cx="34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47" tIns="26983" rIns="19047" bIns="26983"/>
              <a:lstStyle/>
              <a:p>
                <a:pPr eaLnBrk="0" hangingPunct="0">
                  <a:lnSpc>
                    <a:spcPts val="1388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600">
                    <a:solidFill>
                      <a:srgbClr val="FF0000"/>
                    </a:solidFill>
                    <a:latin typeface="Tahoma" pitchFamily="34" charset="0"/>
                    <a:ea typeface="굴림" charset="-127"/>
                  </a:rPr>
                  <a:t>0001</a:t>
                </a:r>
              </a:p>
            </p:txBody>
          </p:sp>
        </p:grpSp>
      </p:grpSp>
      <p:sp>
        <p:nvSpPr>
          <p:cNvPr id="47149" name="Rectangle 4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2s complement</a:t>
            </a:r>
          </a:p>
        </p:txBody>
      </p:sp>
      <p:sp>
        <p:nvSpPr>
          <p:cNvPr id="47150" name="Rectangle 4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1s complement with negative numbers shifted one position clockwise</a:t>
            </a:r>
          </a:p>
          <a:p>
            <a:pPr lvl="1"/>
            <a:r>
              <a:rPr lang="en-US" altLang="ko-KR">
                <a:ea typeface="굴림" charset="-127"/>
              </a:rPr>
              <a:t>only one representation for 0 </a:t>
            </a:r>
          </a:p>
          <a:p>
            <a:pPr lvl="1"/>
            <a:r>
              <a:rPr lang="en-US" altLang="ko-KR">
                <a:ea typeface="굴림" charset="-127"/>
              </a:rPr>
              <a:t>one more negative number</a:t>
            </a:r>
            <a:br>
              <a:rPr lang="en-US" altLang="ko-KR">
                <a:ea typeface="굴림" charset="-127"/>
              </a:rPr>
            </a:br>
            <a:r>
              <a:rPr lang="en-US" altLang="ko-KR">
                <a:ea typeface="굴림" charset="-127"/>
              </a:rPr>
              <a:t>than positive numbers</a:t>
            </a:r>
          </a:p>
          <a:p>
            <a:pPr lvl="1"/>
            <a:r>
              <a:rPr lang="en-US" altLang="ko-KR">
                <a:ea typeface="굴림" charset="-127"/>
              </a:rPr>
              <a:t>high-order bit can act as sign bit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V - Combinational Logic Case Studies</a:t>
            </a:r>
            <a:endParaRPr lang="en-US" altLang="en-US"/>
          </a:p>
        </p:txBody>
      </p:sp>
      <p:sp>
        <p:nvSpPr>
          <p:cNvPr id="1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0AB43-5F37-4125-AA39-A8B917C32105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49161" name="Rectangle 9"/>
          <p:cNvSpPr>
            <a:spLocks noChangeArrowheads="1"/>
          </p:cNvSpPr>
          <p:nvPr/>
        </p:nvSpPr>
        <p:spPr bwMode="auto">
          <a:xfrm>
            <a:off x="5376863" y="2462213"/>
            <a:ext cx="2971800" cy="127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47" tIns="26983" rIns="19047" bIns="26983"/>
          <a:lstStyle/>
          <a:p>
            <a:pPr eaLnBrk="0" hangingPunct="0">
              <a:lnSpc>
                <a:spcPts val="3000"/>
              </a:lnSpc>
              <a:tabLst>
                <a:tab pos="393700" algn="l"/>
                <a:tab pos="685800" algn="l"/>
              </a:tabLst>
            </a:pPr>
            <a:r>
              <a:rPr lang="en-US" altLang="ko-KR" sz="1600">
                <a:solidFill>
                  <a:srgbClr val="FF0000"/>
                </a:solidFill>
                <a:latin typeface="Tahoma" pitchFamily="34" charset="0"/>
                <a:ea typeface="굴림" charset="-127"/>
              </a:rPr>
              <a:t>2	=	10000</a:t>
            </a:r>
          </a:p>
          <a:p>
            <a:pPr eaLnBrk="0" hangingPunct="0">
              <a:lnSpc>
                <a:spcPts val="3000"/>
              </a:lnSpc>
              <a:tabLst>
                <a:tab pos="393700" algn="l"/>
                <a:tab pos="685800" algn="l"/>
              </a:tabLst>
            </a:pPr>
            <a:r>
              <a:rPr lang="en-US" altLang="ko-KR" sz="1600">
                <a:solidFill>
                  <a:srgbClr val="FF0000"/>
                </a:solidFill>
                <a:latin typeface="Tahoma" pitchFamily="34" charset="0"/>
                <a:ea typeface="굴림" charset="-127"/>
              </a:rPr>
              <a:t>7	= 	  0111</a:t>
            </a:r>
          </a:p>
          <a:p>
            <a:pPr eaLnBrk="0" hangingPunct="0">
              <a:lnSpc>
                <a:spcPts val="3000"/>
              </a:lnSpc>
              <a:tabLst>
                <a:tab pos="393700" algn="l"/>
                <a:tab pos="685800" algn="l"/>
              </a:tabLst>
            </a:pPr>
            <a:r>
              <a:rPr lang="en-US" altLang="ko-KR" sz="1600">
                <a:solidFill>
                  <a:srgbClr val="FF0000"/>
                </a:solidFill>
                <a:latin typeface="Tahoma" pitchFamily="34" charset="0"/>
                <a:ea typeface="굴림" charset="-127"/>
              </a:rPr>
              <a:t>		  1001  = repr. of –7</a:t>
            </a:r>
          </a:p>
        </p:txBody>
      </p:sp>
      <p:sp>
        <p:nvSpPr>
          <p:cNvPr id="49162" name="Line 10"/>
          <p:cNvSpPr>
            <a:spLocks noChangeShapeType="1"/>
          </p:cNvSpPr>
          <p:nvPr/>
        </p:nvSpPr>
        <p:spPr bwMode="auto">
          <a:xfrm>
            <a:off x="5992813" y="3211513"/>
            <a:ext cx="7239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9163" name="Rectangle 11"/>
          <p:cNvSpPr>
            <a:spLocks noChangeArrowheads="1"/>
          </p:cNvSpPr>
          <p:nvPr/>
        </p:nvSpPr>
        <p:spPr bwMode="auto">
          <a:xfrm>
            <a:off x="5503863" y="2360613"/>
            <a:ext cx="29210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47" tIns="26983" rIns="19047" bIns="26983"/>
          <a:lstStyle/>
          <a:p>
            <a:pPr eaLnBrk="0" hangingPunct="0">
              <a:lnSpc>
                <a:spcPts val="2100"/>
              </a:lnSpc>
            </a:pPr>
            <a:r>
              <a:rPr lang="en-US" altLang="ko-KR" sz="1600">
                <a:solidFill>
                  <a:srgbClr val="FF0000"/>
                </a:solidFill>
                <a:latin typeface="Tahoma" pitchFamily="34" charset="0"/>
                <a:ea typeface="굴림" charset="-127"/>
              </a:rPr>
              <a:t>4</a:t>
            </a:r>
          </a:p>
        </p:txBody>
      </p:sp>
      <p:sp>
        <p:nvSpPr>
          <p:cNvPr id="49164" name="Rectangle 12"/>
          <p:cNvSpPr>
            <a:spLocks noChangeArrowheads="1"/>
          </p:cNvSpPr>
          <p:nvPr/>
        </p:nvSpPr>
        <p:spPr bwMode="auto">
          <a:xfrm>
            <a:off x="5364163" y="3790950"/>
            <a:ext cx="2959100" cy="127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47" tIns="26983" rIns="19047" bIns="26983"/>
          <a:lstStyle/>
          <a:p>
            <a:pPr eaLnBrk="0" hangingPunct="0">
              <a:lnSpc>
                <a:spcPts val="3000"/>
              </a:lnSpc>
              <a:tabLst>
                <a:tab pos="393700" algn="l"/>
                <a:tab pos="685800" algn="l"/>
              </a:tabLst>
            </a:pPr>
            <a:r>
              <a:rPr lang="en-US" altLang="ko-KR" sz="1600">
                <a:solidFill>
                  <a:srgbClr val="FF0000"/>
                </a:solidFill>
                <a:latin typeface="Tahoma" pitchFamily="34" charset="0"/>
                <a:ea typeface="굴림" charset="-127"/>
              </a:rPr>
              <a:t>2	=	10000</a:t>
            </a:r>
          </a:p>
          <a:p>
            <a:pPr eaLnBrk="0" hangingPunct="0">
              <a:lnSpc>
                <a:spcPts val="3000"/>
              </a:lnSpc>
              <a:tabLst>
                <a:tab pos="393700" algn="l"/>
                <a:tab pos="685800" algn="l"/>
              </a:tabLst>
            </a:pPr>
            <a:r>
              <a:rPr lang="en-US" altLang="ko-KR" sz="1600">
                <a:solidFill>
                  <a:srgbClr val="FF0000"/>
                </a:solidFill>
                <a:latin typeface="Tahoma" pitchFamily="34" charset="0"/>
                <a:ea typeface="굴림" charset="-127"/>
              </a:rPr>
              <a:t>–7	=	  1001</a:t>
            </a:r>
          </a:p>
          <a:p>
            <a:pPr eaLnBrk="0" hangingPunct="0">
              <a:lnSpc>
                <a:spcPts val="3000"/>
              </a:lnSpc>
              <a:tabLst>
                <a:tab pos="393700" algn="l"/>
                <a:tab pos="685800" algn="l"/>
              </a:tabLst>
            </a:pPr>
            <a:r>
              <a:rPr lang="en-US" altLang="ko-KR" sz="1600">
                <a:solidFill>
                  <a:srgbClr val="FF0000"/>
                </a:solidFill>
                <a:latin typeface="Tahoma" pitchFamily="34" charset="0"/>
                <a:ea typeface="굴림" charset="-127"/>
              </a:rPr>
              <a:t>		  0111  = repr. of 7</a:t>
            </a:r>
          </a:p>
        </p:txBody>
      </p:sp>
      <p:sp>
        <p:nvSpPr>
          <p:cNvPr id="49165" name="Line 13"/>
          <p:cNvSpPr>
            <a:spLocks noChangeShapeType="1"/>
          </p:cNvSpPr>
          <p:nvPr/>
        </p:nvSpPr>
        <p:spPr bwMode="auto">
          <a:xfrm>
            <a:off x="5992813" y="4540250"/>
            <a:ext cx="7239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9166" name="Rectangle 14"/>
          <p:cNvSpPr>
            <a:spLocks noChangeArrowheads="1"/>
          </p:cNvSpPr>
          <p:nvPr/>
        </p:nvSpPr>
        <p:spPr bwMode="auto">
          <a:xfrm>
            <a:off x="5503863" y="3689350"/>
            <a:ext cx="29210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47" tIns="26983" rIns="19047" bIns="26983"/>
          <a:lstStyle/>
          <a:p>
            <a:pPr eaLnBrk="0" hangingPunct="0">
              <a:lnSpc>
                <a:spcPts val="2100"/>
              </a:lnSpc>
            </a:pPr>
            <a:r>
              <a:rPr lang="en-US" altLang="ko-KR" sz="1600">
                <a:solidFill>
                  <a:srgbClr val="FF0000"/>
                </a:solidFill>
                <a:latin typeface="Tahoma" pitchFamily="34" charset="0"/>
                <a:ea typeface="굴림" charset="-127"/>
              </a:rPr>
              <a:t>4</a:t>
            </a:r>
          </a:p>
        </p:txBody>
      </p:sp>
      <p:sp>
        <p:nvSpPr>
          <p:cNvPr id="49167" name="Rectangle 15"/>
          <p:cNvSpPr>
            <a:spLocks noChangeArrowheads="1"/>
          </p:cNvSpPr>
          <p:nvPr/>
        </p:nvSpPr>
        <p:spPr bwMode="auto">
          <a:xfrm>
            <a:off x="4373563" y="2919413"/>
            <a:ext cx="106680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47" tIns="26983" rIns="19047" bIns="26983"/>
          <a:lstStyle/>
          <a:p>
            <a:pPr eaLnBrk="0" hangingPunct="0">
              <a:lnSpc>
                <a:spcPts val="2100"/>
              </a:lnSpc>
            </a:pPr>
            <a:r>
              <a:rPr lang="en-US" altLang="ko-KR" sz="1600">
                <a:solidFill>
                  <a:srgbClr val="FF0000"/>
                </a:solidFill>
                <a:latin typeface="Tahoma" pitchFamily="34" charset="0"/>
                <a:ea typeface="굴림" charset="-127"/>
              </a:rPr>
              <a:t>subtract</a:t>
            </a:r>
          </a:p>
        </p:txBody>
      </p:sp>
      <p:sp>
        <p:nvSpPr>
          <p:cNvPr id="49168" name="Rectangle 16"/>
          <p:cNvSpPr>
            <a:spLocks noChangeArrowheads="1"/>
          </p:cNvSpPr>
          <p:nvPr/>
        </p:nvSpPr>
        <p:spPr bwMode="auto">
          <a:xfrm>
            <a:off x="4398963" y="4260850"/>
            <a:ext cx="104140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47" tIns="26983" rIns="19047" bIns="26983"/>
          <a:lstStyle/>
          <a:p>
            <a:pPr eaLnBrk="0" hangingPunct="0">
              <a:lnSpc>
                <a:spcPts val="2100"/>
              </a:lnSpc>
            </a:pPr>
            <a:r>
              <a:rPr lang="en-US" altLang="ko-KR" sz="1600">
                <a:solidFill>
                  <a:srgbClr val="FF0000"/>
                </a:solidFill>
                <a:latin typeface="Tahoma" pitchFamily="34" charset="0"/>
                <a:ea typeface="굴림" charset="-127"/>
              </a:rPr>
              <a:t>subtract</a:t>
            </a:r>
          </a:p>
        </p:txBody>
      </p:sp>
      <p:sp>
        <p:nvSpPr>
          <p:cNvPr id="49173" name="Rectangle 2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2s complement (cont’d)</a:t>
            </a:r>
          </a:p>
        </p:txBody>
      </p:sp>
      <p:sp>
        <p:nvSpPr>
          <p:cNvPr id="49174" name="Rectangle 2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z="2000" dirty="0">
                <a:ea typeface="굴림" charset="-127"/>
              </a:rPr>
              <a:t>If N is a positive number, then the negative of N (its 2s complement or N* ) is N* = 2</a:t>
            </a:r>
            <a:r>
              <a:rPr lang="en-US" altLang="ko-KR" sz="2000" baseline="30000" dirty="0">
                <a:ea typeface="굴림" charset="-127"/>
              </a:rPr>
              <a:t>n</a:t>
            </a:r>
            <a:r>
              <a:rPr lang="en-US" altLang="ko-KR" sz="2000" dirty="0">
                <a:ea typeface="굴림" charset="-127"/>
              </a:rPr>
              <a:t> – N</a:t>
            </a:r>
          </a:p>
          <a:p>
            <a:pPr lvl="1">
              <a:lnSpc>
                <a:spcPct val="90000"/>
              </a:lnSpc>
            </a:pPr>
            <a:r>
              <a:rPr lang="en-US" altLang="ko-KR" sz="1800" dirty="0">
                <a:ea typeface="굴림" charset="-127"/>
              </a:rPr>
              <a:t>example: 2s complement of 7</a:t>
            </a:r>
            <a:br>
              <a:rPr lang="en-US" altLang="ko-KR" sz="1800" dirty="0">
                <a:ea typeface="굴림" charset="-127"/>
              </a:rPr>
            </a:br>
            <a:r>
              <a:rPr lang="en-US" altLang="ko-KR" sz="1800" dirty="0">
                <a:ea typeface="굴림" charset="-127"/>
              </a:rPr>
              <a:t/>
            </a:r>
            <a:br>
              <a:rPr lang="en-US" altLang="ko-KR" sz="1800" dirty="0">
                <a:ea typeface="굴림" charset="-127"/>
              </a:rPr>
            </a:br>
            <a:r>
              <a:rPr lang="en-US" altLang="ko-KR" sz="1800" dirty="0">
                <a:ea typeface="굴림" charset="-127"/>
              </a:rPr>
              <a:t/>
            </a:r>
            <a:br>
              <a:rPr lang="en-US" altLang="ko-KR" sz="1800" dirty="0">
                <a:ea typeface="굴림" charset="-127"/>
              </a:rPr>
            </a:br>
            <a:r>
              <a:rPr lang="en-US" altLang="ko-KR" sz="1800" dirty="0">
                <a:ea typeface="굴림" charset="-127"/>
              </a:rPr>
              <a:t/>
            </a:r>
            <a:br>
              <a:rPr lang="en-US" altLang="ko-KR" sz="1800" dirty="0">
                <a:ea typeface="굴림" charset="-127"/>
              </a:rPr>
            </a:br>
            <a:endParaRPr lang="en-US" altLang="ko-KR" sz="1800" dirty="0">
              <a:ea typeface="굴림" charset="-127"/>
            </a:endParaRPr>
          </a:p>
          <a:p>
            <a:pPr lvl="1">
              <a:lnSpc>
                <a:spcPct val="90000"/>
              </a:lnSpc>
            </a:pPr>
            <a:r>
              <a:rPr lang="en-US" altLang="ko-KR" sz="1800" dirty="0">
                <a:ea typeface="굴림" charset="-127"/>
              </a:rPr>
              <a:t>example: 2s complement of –7</a:t>
            </a:r>
            <a:br>
              <a:rPr lang="en-US" altLang="ko-KR" sz="1800" dirty="0">
                <a:ea typeface="굴림" charset="-127"/>
              </a:rPr>
            </a:br>
            <a:r>
              <a:rPr lang="en-US" altLang="ko-KR" sz="1800" dirty="0">
                <a:ea typeface="굴림" charset="-127"/>
              </a:rPr>
              <a:t/>
            </a:r>
            <a:br>
              <a:rPr lang="en-US" altLang="ko-KR" sz="1800" dirty="0">
                <a:ea typeface="굴림" charset="-127"/>
              </a:rPr>
            </a:br>
            <a:r>
              <a:rPr lang="en-US" altLang="ko-KR" sz="1800" dirty="0">
                <a:ea typeface="굴림" charset="-127"/>
              </a:rPr>
              <a:t/>
            </a:r>
            <a:br>
              <a:rPr lang="en-US" altLang="ko-KR" sz="1800" dirty="0">
                <a:ea typeface="굴림" charset="-127"/>
              </a:rPr>
            </a:br>
            <a:r>
              <a:rPr lang="en-US" altLang="ko-KR" sz="1800" dirty="0">
                <a:ea typeface="굴림" charset="-127"/>
              </a:rPr>
              <a:t/>
            </a:r>
            <a:br>
              <a:rPr lang="en-US" altLang="ko-KR" sz="1800" dirty="0">
                <a:ea typeface="굴림" charset="-127"/>
              </a:rPr>
            </a:br>
            <a:r>
              <a:rPr lang="en-US" altLang="ko-KR" sz="1800" dirty="0">
                <a:ea typeface="굴림" charset="-127"/>
              </a:rPr>
              <a:t/>
            </a:r>
            <a:br>
              <a:rPr lang="en-US" altLang="ko-KR" sz="1800" dirty="0">
                <a:ea typeface="굴림" charset="-127"/>
              </a:rPr>
            </a:br>
            <a:endParaRPr lang="en-US" altLang="ko-KR" sz="1800" dirty="0">
              <a:ea typeface="굴림" charset="-127"/>
            </a:endParaRPr>
          </a:p>
          <a:p>
            <a:pPr lvl="1">
              <a:lnSpc>
                <a:spcPct val="90000"/>
              </a:lnSpc>
            </a:pPr>
            <a:r>
              <a:rPr lang="en-US" altLang="ko-KR" sz="1800" dirty="0">
                <a:ea typeface="굴림" charset="-127"/>
              </a:rPr>
              <a:t>shortcut: 2s complement = </a:t>
            </a:r>
            <a:r>
              <a:rPr lang="en-US" altLang="ko-KR" sz="1800" b="1" dirty="0">
                <a:solidFill>
                  <a:srgbClr val="0000FF"/>
                </a:solidFill>
                <a:ea typeface="굴림" charset="-127"/>
              </a:rPr>
              <a:t>bit-wise complement </a:t>
            </a:r>
            <a:r>
              <a:rPr lang="en-US" altLang="ko-KR" sz="2400" b="1" dirty="0">
                <a:solidFill>
                  <a:srgbClr val="FF0000"/>
                </a:solidFill>
                <a:ea typeface="굴림" charset="-127"/>
              </a:rPr>
              <a:t>+ 1</a:t>
            </a:r>
          </a:p>
          <a:p>
            <a:pPr lvl="2">
              <a:lnSpc>
                <a:spcPct val="90000"/>
              </a:lnSpc>
            </a:pPr>
            <a:r>
              <a:rPr lang="en-US" altLang="ko-KR" sz="1600" dirty="0">
                <a:ea typeface="굴림" charset="-127"/>
              </a:rPr>
              <a:t>0111 -&gt; 1000 + 1 -&gt; 1001  (representation of -7)</a:t>
            </a:r>
          </a:p>
          <a:p>
            <a:pPr lvl="2">
              <a:lnSpc>
                <a:spcPct val="90000"/>
              </a:lnSpc>
            </a:pPr>
            <a:r>
              <a:rPr lang="en-US" altLang="ko-KR" sz="1600" dirty="0">
                <a:ea typeface="굴림" charset="-127"/>
              </a:rPr>
              <a:t>1001 -&gt; 0110 + 1 -&gt; 0111  (representation of 7)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V - Combinational Logic Case Studies</a:t>
            </a:r>
            <a:endParaRPr lang="en-US" altLang="en-US"/>
          </a:p>
        </p:txBody>
      </p:sp>
      <p:sp>
        <p:nvSpPr>
          <p:cNvPr id="22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34D94-BEEB-4AB2-BB41-1C49B5F7A01D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51209" name="Rectangle 9"/>
          <p:cNvSpPr>
            <a:spLocks noChangeArrowheads="1"/>
          </p:cNvSpPr>
          <p:nvPr/>
        </p:nvSpPr>
        <p:spPr bwMode="auto">
          <a:xfrm>
            <a:off x="2509838" y="2925763"/>
            <a:ext cx="635000" cy="127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47" tIns="26983" rIns="19047" bIns="26983"/>
          <a:lstStyle/>
          <a:p>
            <a:pPr algn="r" eaLnBrk="0" hangingPunct="0">
              <a:lnSpc>
                <a:spcPts val="3000"/>
              </a:lnSpc>
            </a:pPr>
            <a:r>
              <a:rPr lang="en-US" altLang="ko-KR" sz="1600">
                <a:solidFill>
                  <a:srgbClr val="FF0000"/>
                </a:solidFill>
                <a:latin typeface="Tahoma" pitchFamily="34" charset="0"/>
                <a:ea typeface="굴림" charset="-127"/>
              </a:rPr>
              <a:t>4</a:t>
            </a:r>
          </a:p>
          <a:p>
            <a:pPr algn="r" eaLnBrk="0" hangingPunct="0">
              <a:lnSpc>
                <a:spcPts val="3000"/>
              </a:lnSpc>
            </a:pPr>
            <a:r>
              <a:rPr lang="en-US" altLang="ko-KR" sz="1600">
                <a:solidFill>
                  <a:srgbClr val="FF0000"/>
                </a:solidFill>
                <a:latin typeface="Tahoma" pitchFamily="34" charset="0"/>
                <a:ea typeface="굴림" charset="-127"/>
              </a:rPr>
              <a:t>+ 3</a:t>
            </a:r>
          </a:p>
          <a:p>
            <a:pPr algn="r" eaLnBrk="0" hangingPunct="0">
              <a:lnSpc>
                <a:spcPts val="3000"/>
              </a:lnSpc>
            </a:pPr>
            <a:r>
              <a:rPr lang="en-US" altLang="ko-KR" sz="1600">
                <a:solidFill>
                  <a:srgbClr val="FF0000"/>
                </a:solidFill>
                <a:latin typeface="Tahoma" pitchFamily="34" charset="0"/>
                <a:ea typeface="굴림" charset="-127"/>
              </a:rPr>
              <a:t>7</a:t>
            </a:r>
          </a:p>
        </p:txBody>
      </p:sp>
      <p:sp>
        <p:nvSpPr>
          <p:cNvPr id="51210" name="Line 10"/>
          <p:cNvSpPr>
            <a:spLocks noChangeShapeType="1"/>
          </p:cNvSpPr>
          <p:nvPr/>
        </p:nvSpPr>
        <p:spPr bwMode="auto">
          <a:xfrm>
            <a:off x="2706688" y="3662363"/>
            <a:ext cx="4699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211" name="Rectangle 11"/>
          <p:cNvSpPr>
            <a:spLocks noChangeArrowheads="1"/>
          </p:cNvSpPr>
          <p:nvPr/>
        </p:nvSpPr>
        <p:spPr bwMode="auto">
          <a:xfrm>
            <a:off x="3500438" y="2925763"/>
            <a:ext cx="673100" cy="127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47" tIns="26983" rIns="19047" bIns="26983"/>
          <a:lstStyle/>
          <a:p>
            <a:pPr eaLnBrk="0" hangingPunct="0">
              <a:lnSpc>
                <a:spcPts val="3000"/>
              </a:lnSpc>
            </a:pPr>
            <a:r>
              <a:rPr lang="en-US" altLang="ko-KR" sz="1600">
                <a:solidFill>
                  <a:srgbClr val="FF0000"/>
                </a:solidFill>
                <a:latin typeface="Tahoma" pitchFamily="34" charset="0"/>
                <a:ea typeface="굴림" charset="-127"/>
              </a:rPr>
              <a:t>0100</a:t>
            </a:r>
          </a:p>
          <a:p>
            <a:pPr eaLnBrk="0" hangingPunct="0">
              <a:lnSpc>
                <a:spcPts val="3000"/>
              </a:lnSpc>
            </a:pPr>
            <a:r>
              <a:rPr lang="en-US" altLang="ko-KR" sz="1600">
                <a:solidFill>
                  <a:srgbClr val="FF0000"/>
                </a:solidFill>
                <a:latin typeface="Tahoma" pitchFamily="34" charset="0"/>
                <a:ea typeface="굴림" charset="-127"/>
              </a:rPr>
              <a:t>0011</a:t>
            </a:r>
          </a:p>
          <a:p>
            <a:pPr eaLnBrk="0" hangingPunct="0">
              <a:lnSpc>
                <a:spcPts val="3000"/>
              </a:lnSpc>
            </a:pPr>
            <a:r>
              <a:rPr lang="en-US" altLang="ko-KR" sz="1600">
                <a:solidFill>
                  <a:srgbClr val="FF0000"/>
                </a:solidFill>
                <a:latin typeface="Tahoma" pitchFamily="34" charset="0"/>
                <a:ea typeface="굴림" charset="-127"/>
              </a:rPr>
              <a:t>0111</a:t>
            </a:r>
          </a:p>
        </p:txBody>
      </p:sp>
      <p:sp>
        <p:nvSpPr>
          <p:cNvPr id="51212" name="Line 12"/>
          <p:cNvSpPr>
            <a:spLocks noChangeShapeType="1"/>
          </p:cNvSpPr>
          <p:nvPr/>
        </p:nvSpPr>
        <p:spPr bwMode="auto">
          <a:xfrm>
            <a:off x="3494088" y="3700463"/>
            <a:ext cx="647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213" name="Rectangle 13"/>
          <p:cNvSpPr>
            <a:spLocks noChangeArrowheads="1"/>
          </p:cNvSpPr>
          <p:nvPr/>
        </p:nvSpPr>
        <p:spPr bwMode="auto">
          <a:xfrm>
            <a:off x="4668838" y="2913063"/>
            <a:ext cx="889000" cy="127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47" tIns="26983" rIns="19047" bIns="26983"/>
          <a:lstStyle/>
          <a:p>
            <a:pPr algn="r" eaLnBrk="0" hangingPunct="0">
              <a:lnSpc>
                <a:spcPts val="3000"/>
              </a:lnSpc>
            </a:pPr>
            <a:r>
              <a:rPr lang="en-US" altLang="ko-KR" sz="1600">
                <a:solidFill>
                  <a:srgbClr val="FF0000"/>
                </a:solidFill>
                <a:latin typeface="Tahoma" pitchFamily="34" charset="0"/>
                <a:ea typeface="굴림" charset="-127"/>
              </a:rPr>
              <a:t>– 4</a:t>
            </a:r>
          </a:p>
          <a:p>
            <a:pPr algn="r" eaLnBrk="0" hangingPunct="0">
              <a:lnSpc>
                <a:spcPts val="3000"/>
              </a:lnSpc>
            </a:pPr>
            <a:r>
              <a:rPr lang="en-US" altLang="ko-KR" sz="1600">
                <a:solidFill>
                  <a:srgbClr val="FF0000"/>
                </a:solidFill>
                <a:latin typeface="Tahoma" pitchFamily="34" charset="0"/>
                <a:ea typeface="굴림" charset="-127"/>
              </a:rPr>
              <a:t>+ (– 3)</a:t>
            </a:r>
          </a:p>
          <a:p>
            <a:pPr algn="r" eaLnBrk="0" hangingPunct="0">
              <a:lnSpc>
                <a:spcPts val="3000"/>
              </a:lnSpc>
            </a:pPr>
            <a:r>
              <a:rPr lang="en-US" altLang="ko-KR" sz="1600">
                <a:solidFill>
                  <a:srgbClr val="FF0000"/>
                </a:solidFill>
                <a:latin typeface="Tahoma" pitchFamily="34" charset="0"/>
                <a:ea typeface="굴림" charset="-127"/>
              </a:rPr>
              <a:t>– 7</a:t>
            </a:r>
          </a:p>
        </p:txBody>
      </p:sp>
      <p:sp>
        <p:nvSpPr>
          <p:cNvPr id="51214" name="Line 14"/>
          <p:cNvSpPr>
            <a:spLocks noChangeShapeType="1"/>
          </p:cNvSpPr>
          <p:nvPr/>
        </p:nvSpPr>
        <p:spPr bwMode="auto">
          <a:xfrm>
            <a:off x="4827588" y="3687763"/>
            <a:ext cx="647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215" name="Rectangle 15"/>
          <p:cNvSpPr>
            <a:spLocks noChangeArrowheads="1"/>
          </p:cNvSpPr>
          <p:nvPr/>
        </p:nvSpPr>
        <p:spPr bwMode="auto">
          <a:xfrm>
            <a:off x="5619750" y="2913063"/>
            <a:ext cx="890588" cy="127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47" tIns="26983" rIns="19047" bIns="26983"/>
          <a:lstStyle/>
          <a:p>
            <a:pPr algn="r" eaLnBrk="0" hangingPunct="0">
              <a:lnSpc>
                <a:spcPts val="3000"/>
              </a:lnSpc>
            </a:pPr>
            <a:r>
              <a:rPr lang="en-US" altLang="ko-KR" sz="1600">
                <a:solidFill>
                  <a:srgbClr val="FF0000"/>
                </a:solidFill>
                <a:latin typeface="Tahoma" pitchFamily="34" charset="0"/>
                <a:ea typeface="굴림" charset="-127"/>
              </a:rPr>
              <a:t>1100</a:t>
            </a:r>
          </a:p>
          <a:p>
            <a:pPr algn="r" eaLnBrk="0" hangingPunct="0">
              <a:lnSpc>
                <a:spcPts val="3000"/>
              </a:lnSpc>
            </a:pPr>
            <a:r>
              <a:rPr lang="en-US" altLang="ko-KR" sz="1600">
                <a:solidFill>
                  <a:srgbClr val="FF0000"/>
                </a:solidFill>
                <a:latin typeface="Tahoma" pitchFamily="34" charset="0"/>
                <a:ea typeface="굴림" charset="-127"/>
              </a:rPr>
              <a:t>1101</a:t>
            </a:r>
          </a:p>
          <a:p>
            <a:pPr algn="r" eaLnBrk="0" hangingPunct="0">
              <a:lnSpc>
                <a:spcPts val="3000"/>
              </a:lnSpc>
            </a:pPr>
            <a:r>
              <a:rPr lang="en-US" altLang="ko-KR" sz="1600">
                <a:solidFill>
                  <a:srgbClr val="FF0000"/>
                </a:solidFill>
                <a:latin typeface="Tahoma" pitchFamily="34" charset="0"/>
                <a:ea typeface="굴림" charset="-127"/>
              </a:rPr>
              <a:t>11001</a:t>
            </a:r>
          </a:p>
        </p:txBody>
      </p:sp>
      <p:sp>
        <p:nvSpPr>
          <p:cNvPr id="51216" name="Line 16"/>
          <p:cNvSpPr>
            <a:spLocks noChangeShapeType="1"/>
          </p:cNvSpPr>
          <p:nvPr/>
        </p:nvSpPr>
        <p:spPr bwMode="auto">
          <a:xfrm>
            <a:off x="5741988" y="3687763"/>
            <a:ext cx="647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217" name="Rectangle 17"/>
          <p:cNvSpPr>
            <a:spLocks noChangeArrowheads="1"/>
          </p:cNvSpPr>
          <p:nvPr/>
        </p:nvSpPr>
        <p:spPr bwMode="auto">
          <a:xfrm>
            <a:off x="2535238" y="4970463"/>
            <a:ext cx="596900" cy="127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47" tIns="26983" rIns="19047" bIns="26983"/>
          <a:lstStyle/>
          <a:p>
            <a:pPr algn="r" eaLnBrk="0" hangingPunct="0">
              <a:lnSpc>
                <a:spcPts val="3000"/>
              </a:lnSpc>
            </a:pPr>
            <a:r>
              <a:rPr lang="en-US" altLang="ko-KR" sz="1600">
                <a:solidFill>
                  <a:srgbClr val="FF0000"/>
                </a:solidFill>
                <a:latin typeface="Tahoma" pitchFamily="34" charset="0"/>
                <a:ea typeface="굴림" charset="-127"/>
              </a:rPr>
              <a:t>4</a:t>
            </a:r>
          </a:p>
          <a:p>
            <a:pPr algn="r" eaLnBrk="0" hangingPunct="0">
              <a:lnSpc>
                <a:spcPts val="3000"/>
              </a:lnSpc>
            </a:pPr>
            <a:r>
              <a:rPr lang="en-US" altLang="ko-KR" sz="1600">
                <a:solidFill>
                  <a:srgbClr val="FF0000"/>
                </a:solidFill>
                <a:latin typeface="Tahoma" pitchFamily="34" charset="0"/>
                <a:ea typeface="굴림" charset="-127"/>
              </a:rPr>
              <a:t>– 3</a:t>
            </a:r>
          </a:p>
          <a:p>
            <a:pPr algn="r" eaLnBrk="0" hangingPunct="0">
              <a:lnSpc>
                <a:spcPts val="3000"/>
              </a:lnSpc>
            </a:pPr>
            <a:r>
              <a:rPr lang="en-US" altLang="ko-KR" sz="1600">
                <a:solidFill>
                  <a:srgbClr val="FF0000"/>
                </a:solidFill>
                <a:latin typeface="Tahoma" pitchFamily="34" charset="0"/>
                <a:ea typeface="굴림" charset="-127"/>
              </a:rPr>
              <a:t>1</a:t>
            </a:r>
          </a:p>
        </p:txBody>
      </p:sp>
      <p:sp>
        <p:nvSpPr>
          <p:cNvPr id="51218" name="Line 18"/>
          <p:cNvSpPr>
            <a:spLocks noChangeShapeType="1"/>
          </p:cNvSpPr>
          <p:nvPr/>
        </p:nvSpPr>
        <p:spPr bwMode="auto">
          <a:xfrm>
            <a:off x="2630488" y="5719763"/>
            <a:ext cx="4699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219" name="Rectangle 19"/>
          <p:cNvSpPr>
            <a:spLocks noChangeArrowheads="1"/>
          </p:cNvSpPr>
          <p:nvPr/>
        </p:nvSpPr>
        <p:spPr bwMode="auto">
          <a:xfrm>
            <a:off x="3233738" y="4970463"/>
            <a:ext cx="939800" cy="127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47" tIns="26983" rIns="19047" bIns="26983"/>
          <a:lstStyle/>
          <a:p>
            <a:pPr algn="r" eaLnBrk="0" hangingPunct="0">
              <a:lnSpc>
                <a:spcPts val="3000"/>
              </a:lnSpc>
            </a:pPr>
            <a:r>
              <a:rPr lang="en-US" altLang="ko-KR" sz="1600">
                <a:solidFill>
                  <a:srgbClr val="FF0000"/>
                </a:solidFill>
                <a:latin typeface="Tahoma" pitchFamily="34" charset="0"/>
                <a:ea typeface="굴림" charset="-127"/>
              </a:rPr>
              <a:t>0100</a:t>
            </a:r>
          </a:p>
          <a:p>
            <a:pPr algn="r" eaLnBrk="0" hangingPunct="0">
              <a:lnSpc>
                <a:spcPts val="3000"/>
              </a:lnSpc>
            </a:pPr>
            <a:r>
              <a:rPr lang="en-US" altLang="ko-KR" sz="1600">
                <a:solidFill>
                  <a:srgbClr val="FF0000"/>
                </a:solidFill>
                <a:latin typeface="Tahoma" pitchFamily="34" charset="0"/>
                <a:ea typeface="굴림" charset="-127"/>
              </a:rPr>
              <a:t>1101</a:t>
            </a:r>
          </a:p>
          <a:p>
            <a:pPr algn="r" eaLnBrk="0" hangingPunct="0">
              <a:lnSpc>
                <a:spcPts val="3000"/>
              </a:lnSpc>
            </a:pPr>
            <a:r>
              <a:rPr lang="en-US" altLang="ko-KR" sz="1600">
                <a:solidFill>
                  <a:srgbClr val="FF0000"/>
                </a:solidFill>
                <a:latin typeface="Tahoma" pitchFamily="34" charset="0"/>
                <a:ea typeface="굴림" charset="-127"/>
              </a:rPr>
              <a:t>10001</a:t>
            </a:r>
          </a:p>
        </p:txBody>
      </p:sp>
      <p:sp>
        <p:nvSpPr>
          <p:cNvPr id="51220" name="Line 20"/>
          <p:cNvSpPr>
            <a:spLocks noChangeShapeType="1"/>
          </p:cNvSpPr>
          <p:nvPr/>
        </p:nvSpPr>
        <p:spPr bwMode="auto">
          <a:xfrm>
            <a:off x="3419475" y="5719763"/>
            <a:ext cx="64611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221" name="Rectangle 21"/>
          <p:cNvSpPr>
            <a:spLocks noChangeArrowheads="1"/>
          </p:cNvSpPr>
          <p:nvPr/>
        </p:nvSpPr>
        <p:spPr bwMode="auto">
          <a:xfrm>
            <a:off x="4948238" y="4983163"/>
            <a:ext cx="647700" cy="127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47" tIns="26983" rIns="19047" bIns="26983"/>
          <a:lstStyle/>
          <a:p>
            <a:pPr algn="r" eaLnBrk="0" hangingPunct="0">
              <a:lnSpc>
                <a:spcPts val="3000"/>
              </a:lnSpc>
            </a:pPr>
            <a:r>
              <a:rPr lang="en-US" altLang="ko-KR" sz="1600">
                <a:solidFill>
                  <a:srgbClr val="FF0000"/>
                </a:solidFill>
                <a:latin typeface="Tahoma" pitchFamily="34" charset="0"/>
                <a:ea typeface="굴림" charset="-127"/>
              </a:rPr>
              <a:t>– 4</a:t>
            </a:r>
          </a:p>
          <a:p>
            <a:pPr algn="r" eaLnBrk="0" hangingPunct="0">
              <a:lnSpc>
                <a:spcPts val="3000"/>
              </a:lnSpc>
            </a:pPr>
            <a:r>
              <a:rPr lang="en-US" altLang="ko-KR" sz="1600">
                <a:solidFill>
                  <a:srgbClr val="FF0000"/>
                </a:solidFill>
                <a:latin typeface="Tahoma" pitchFamily="34" charset="0"/>
                <a:ea typeface="굴림" charset="-127"/>
              </a:rPr>
              <a:t>+ 3</a:t>
            </a:r>
          </a:p>
          <a:p>
            <a:pPr algn="r" eaLnBrk="0" hangingPunct="0">
              <a:lnSpc>
                <a:spcPts val="3000"/>
              </a:lnSpc>
            </a:pPr>
            <a:r>
              <a:rPr lang="en-US" altLang="ko-KR" sz="1600">
                <a:solidFill>
                  <a:srgbClr val="FF0000"/>
                </a:solidFill>
                <a:latin typeface="Tahoma" pitchFamily="34" charset="0"/>
                <a:ea typeface="굴림" charset="-127"/>
              </a:rPr>
              <a:t>– 1</a:t>
            </a:r>
          </a:p>
        </p:txBody>
      </p:sp>
      <p:sp>
        <p:nvSpPr>
          <p:cNvPr id="51222" name="Line 22"/>
          <p:cNvSpPr>
            <a:spLocks noChangeShapeType="1"/>
          </p:cNvSpPr>
          <p:nvPr/>
        </p:nvSpPr>
        <p:spPr bwMode="auto">
          <a:xfrm>
            <a:off x="5068888" y="5719763"/>
            <a:ext cx="4699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223" name="Rectangle 23"/>
          <p:cNvSpPr>
            <a:spLocks noChangeArrowheads="1"/>
          </p:cNvSpPr>
          <p:nvPr/>
        </p:nvSpPr>
        <p:spPr bwMode="auto">
          <a:xfrm>
            <a:off x="5862638" y="4983163"/>
            <a:ext cx="673100" cy="127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47" tIns="26983" rIns="19047" bIns="26983"/>
          <a:lstStyle/>
          <a:p>
            <a:pPr eaLnBrk="0" hangingPunct="0">
              <a:lnSpc>
                <a:spcPts val="3000"/>
              </a:lnSpc>
            </a:pPr>
            <a:r>
              <a:rPr lang="en-US" altLang="ko-KR" sz="1600">
                <a:solidFill>
                  <a:srgbClr val="FF0000"/>
                </a:solidFill>
                <a:latin typeface="Tahoma" pitchFamily="34" charset="0"/>
                <a:ea typeface="굴림" charset="-127"/>
              </a:rPr>
              <a:t>1100</a:t>
            </a:r>
          </a:p>
          <a:p>
            <a:pPr eaLnBrk="0" hangingPunct="0">
              <a:lnSpc>
                <a:spcPts val="3000"/>
              </a:lnSpc>
            </a:pPr>
            <a:r>
              <a:rPr lang="en-US" altLang="ko-KR" sz="1600">
                <a:solidFill>
                  <a:srgbClr val="FF0000"/>
                </a:solidFill>
                <a:latin typeface="Tahoma" pitchFamily="34" charset="0"/>
                <a:ea typeface="굴림" charset="-127"/>
              </a:rPr>
              <a:t>0011</a:t>
            </a:r>
          </a:p>
          <a:p>
            <a:pPr eaLnBrk="0" hangingPunct="0">
              <a:lnSpc>
                <a:spcPts val="3000"/>
              </a:lnSpc>
            </a:pPr>
            <a:r>
              <a:rPr lang="en-US" altLang="ko-KR" sz="1600">
                <a:solidFill>
                  <a:srgbClr val="FF0000"/>
                </a:solidFill>
                <a:latin typeface="Tahoma" pitchFamily="34" charset="0"/>
                <a:ea typeface="굴림" charset="-127"/>
              </a:rPr>
              <a:t>1111</a:t>
            </a:r>
          </a:p>
        </p:txBody>
      </p:sp>
      <p:sp>
        <p:nvSpPr>
          <p:cNvPr id="51224" name="Line 24"/>
          <p:cNvSpPr>
            <a:spLocks noChangeShapeType="1"/>
          </p:cNvSpPr>
          <p:nvPr/>
        </p:nvSpPr>
        <p:spPr bwMode="auto">
          <a:xfrm>
            <a:off x="5856288" y="5757863"/>
            <a:ext cx="647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229" name="Rectangle 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2s complement addition and subtraction</a:t>
            </a:r>
          </a:p>
        </p:txBody>
      </p:sp>
      <p:sp>
        <p:nvSpPr>
          <p:cNvPr id="51230" name="Rectangle 3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000">
                <a:ea typeface="굴림" charset="-127"/>
              </a:rPr>
              <a:t>Simple addition and subtraction</a:t>
            </a:r>
          </a:p>
          <a:p>
            <a:pPr lvl="1"/>
            <a:r>
              <a:rPr lang="en-US" altLang="ko-KR" sz="1800">
                <a:ea typeface="굴림" charset="-127"/>
              </a:rPr>
              <a:t>simple scheme makes 2s complement the virtually unanimous choice for </a:t>
            </a:r>
            <a:br>
              <a:rPr lang="en-US" altLang="ko-KR" sz="1800">
                <a:ea typeface="굴림" charset="-127"/>
              </a:rPr>
            </a:br>
            <a:r>
              <a:rPr lang="en-US" altLang="ko-KR" sz="1800">
                <a:ea typeface="굴림" charset="-127"/>
              </a:rPr>
              <a:t>integer number systems in computers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V - Combinational Logic Case Studies</a:t>
            </a:r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47F3E-ED28-4A0D-BDC6-EC8D61D89C87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53257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Why can the carry-out be ignored?</a:t>
            </a:r>
          </a:p>
        </p:txBody>
      </p:sp>
      <p:sp>
        <p:nvSpPr>
          <p:cNvPr id="53258" name="Rectangle 1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800" dirty="0">
                <a:ea typeface="굴림" charset="-127"/>
              </a:rPr>
              <a:t>Can't ignore it completely</a:t>
            </a:r>
          </a:p>
          <a:p>
            <a:pPr lvl="1"/>
            <a:r>
              <a:rPr lang="en-US" altLang="ko-KR" sz="1600" dirty="0">
                <a:ea typeface="굴림" charset="-127"/>
              </a:rPr>
              <a:t>needed to check for overflow (see next two slides)</a:t>
            </a:r>
          </a:p>
          <a:p>
            <a:r>
              <a:rPr lang="en-US" altLang="ko-KR" sz="1800" dirty="0">
                <a:ea typeface="굴림" charset="-127"/>
              </a:rPr>
              <a:t>When there is no overflow, carry-out may be true but can be ignored</a:t>
            </a:r>
            <a:br>
              <a:rPr lang="en-US" altLang="ko-KR" sz="1800" dirty="0">
                <a:ea typeface="굴림" charset="-127"/>
              </a:rPr>
            </a:br>
            <a:r>
              <a:rPr lang="en-US" altLang="ko-KR" sz="1800" dirty="0">
                <a:ea typeface="굴림" charset="-127"/>
              </a:rPr>
              <a:t/>
            </a:r>
            <a:br>
              <a:rPr lang="en-US" altLang="ko-KR" sz="1800" dirty="0">
                <a:ea typeface="굴림" charset="-127"/>
              </a:rPr>
            </a:br>
            <a:r>
              <a:rPr lang="en-US" altLang="ko-KR" sz="1800" dirty="0">
                <a:ea typeface="굴림" charset="-127"/>
              </a:rPr>
              <a:t>   – M + N when N &gt; M:</a:t>
            </a:r>
            <a:br>
              <a:rPr lang="en-US" altLang="ko-KR" sz="1800" dirty="0">
                <a:ea typeface="굴림" charset="-127"/>
              </a:rPr>
            </a:br>
            <a:r>
              <a:rPr lang="en-US" altLang="ko-KR" sz="1800" dirty="0">
                <a:ea typeface="굴림" charset="-127"/>
              </a:rPr>
              <a:t>   </a:t>
            </a:r>
            <a:br>
              <a:rPr lang="en-US" altLang="ko-KR" sz="1800" dirty="0">
                <a:ea typeface="굴림" charset="-127"/>
              </a:rPr>
            </a:br>
            <a:r>
              <a:rPr lang="en-US" altLang="ko-KR" sz="1800" dirty="0">
                <a:ea typeface="굴림" charset="-127"/>
              </a:rPr>
              <a:t>   </a:t>
            </a:r>
            <a:r>
              <a:rPr lang="en-US" altLang="ko-KR" sz="1800" dirty="0">
                <a:solidFill>
                  <a:srgbClr val="FF0000"/>
                </a:solidFill>
                <a:ea typeface="굴림" charset="-127"/>
              </a:rPr>
              <a:t>M*  +  N  =  (</a:t>
            </a:r>
            <a:r>
              <a:rPr lang="en-US" altLang="ko-KR" sz="1800" dirty="0" smtClean="0">
                <a:solidFill>
                  <a:srgbClr val="FF0000"/>
                </a:solidFill>
                <a:ea typeface="굴림" charset="-127"/>
              </a:rPr>
              <a:t>2</a:t>
            </a:r>
            <a:r>
              <a:rPr lang="en-US" altLang="ko-KR" sz="1800" baseline="30000" dirty="0" smtClean="0">
                <a:solidFill>
                  <a:srgbClr val="FF0000"/>
                </a:solidFill>
                <a:ea typeface="굴림" charset="-127"/>
              </a:rPr>
              <a:t>n</a:t>
            </a:r>
            <a:r>
              <a:rPr lang="en-US" altLang="ko-KR" sz="1800" dirty="0" smtClean="0">
                <a:solidFill>
                  <a:srgbClr val="FF0000"/>
                </a:solidFill>
                <a:ea typeface="굴림" charset="-127"/>
              </a:rPr>
              <a:t> </a:t>
            </a:r>
            <a:r>
              <a:rPr lang="en-US" altLang="ko-KR" sz="1800" dirty="0">
                <a:solidFill>
                  <a:srgbClr val="FF0000"/>
                </a:solidFill>
                <a:ea typeface="굴림" charset="-127"/>
              </a:rPr>
              <a:t>–  M)  +  N  =  2</a:t>
            </a:r>
            <a:r>
              <a:rPr lang="en-US" altLang="ko-KR" sz="1800" baseline="30000" dirty="0">
                <a:solidFill>
                  <a:srgbClr val="FF0000"/>
                </a:solidFill>
                <a:ea typeface="굴림" charset="-127"/>
              </a:rPr>
              <a:t>n</a:t>
            </a:r>
            <a:r>
              <a:rPr lang="en-US" altLang="ko-KR" sz="1800" dirty="0">
                <a:solidFill>
                  <a:srgbClr val="FF0000"/>
                </a:solidFill>
                <a:ea typeface="굴림" charset="-127"/>
              </a:rPr>
              <a:t> +  (N – M)</a:t>
            </a:r>
            <a:br>
              <a:rPr lang="en-US" altLang="ko-KR" sz="1800" dirty="0">
                <a:solidFill>
                  <a:srgbClr val="FF0000"/>
                </a:solidFill>
                <a:ea typeface="굴림" charset="-127"/>
              </a:rPr>
            </a:br>
            <a:r>
              <a:rPr lang="en-US" altLang="ko-KR" sz="1800" dirty="0">
                <a:ea typeface="굴림" charset="-127"/>
              </a:rPr>
              <a:t/>
            </a:r>
            <a:br>
              <a:rPr lang="en-US" altLang="ko-KR" sz="1800" dirty="0">
                <a:ea typeface="굴림" charset="-127"/>
              </a:rPr>
            </a:br>
            <a:r>
              <a:rPr lang="en-US" altLang="ko-KR" sz="1800" dirty="0">
                <a:ea typeface="굴림" charset="-127"/>
              </a:rPr>
              <a:t>ignoring carry-out is just like subtracting 2</a:t>
            </a:r>
            <a:r>
              <a:rPr lang="en-US" altLang="ko-KR" sz="1800" baseline="30000" dirty="0">
                <a:ea typeface="굴림" charset="-127"/>
              </a:rPr>
              <a:t>n</a:t>
            </a:r>
            <a:r>
              <a:rPr lang="en-US" altLang="ko-KR" sz="1800" dirty="0">
                <a:ea typeface="굴림" charset="-127"/>
              </a:rPr>
              <a:t/>
            </a:r>
            <a:br>
              <a:rPr lang="en-US" altLang="ko-KR" sz="1800" dirty="0">
                <a:ea typeface="굴림" charset="-127"/>
              </a:rPr>
            </a:br>
            <a:r>
              <a:rPr lang="en-US" altLang="ko-KR" sz="1800" dirty="0">
                <a:ea typeface="굴림" charset="-127"/>
              </a:rPr>
              <a:t/>
            </a:r>
            <a:br>
              <a:rPr lang="en-US" altLang="ko-KR" sz="1800" dirty="0">
                <a:ea typeface="굴림" charset="-127"/>
              </a:rPr>
            </a:br>
            <a:r>
              <a:rPr lang="en-US" altLang="ko-KR" sz="1800" dirty="0">
                <a:ea typeface="굴림" charset="-127"/>
              </a:rPr>
              <a:t>   – M + – N where N + M </a:t>
            </a:r>
            <a:r>
              <a:rPr lang="en-US" altLang="ko-KR" sz="1800" dirty="0">
                <a:ea typeface="굴림" charset="-127"/>
                <a:sym typeface="Symbol" pitchFamily="18" charset="2"/>
              </a:rPr>
              <a:t></a:t>
            </a:r>
            <a:r>
              <a:rPr lang="en-US" altLang="ko-KR" sz="1800" dirty="0">
                <a:ea typeface="굴림" charset="-127"/>
              </a:rPr>
              <a:t> 2</a:t>
            </a:r>
            <a:r>
              <a:rPr lang="en-US" altLang="ko-KR" sz="1800" baseline="30000" dirty="0">
                <a:ea typeface="굴림" charset="-127"/>
              </a:rPr>
              <a:t>n</a:t>
            </a:r>
            <a:r>
              <a:rPr lang="en-US" altLang="ko-KR" sz="1800" dirty="0">
                <a:ea typeface="굴림" charset="-127"/>
              </a:rPr>
              <a:t>–1</a:t>
            </a:r>
            <a:br>
              <a:rPr lang="en-US" altLang="ko-KR" sz="1800" dirty="0">
                <a:ea typeface="굴림" charset="-127"/>
              </a:rPr>
            </a:br>
            <a:r>
              <a:rPr lang="en-US" altLang="ko-KR" sz="1800" dirty="0">
                <a:ea typeface="굴림" charset="-127"/>
              </a:rPr>
              <a:t/>
            </a:r>
            <a:br>
              <a:rPr lang="en-US" altLang="ko-KR" sz="1800" dirty="0">
                <a:ea typeface="굴림" charset="-127"/>
              </a:rPr>
            </a:br>
            <a:r>
              <a:rPr lang="en-US" altLang="ko-KR" sz="1800" dirty="0">
                <a:ea typeface="굴림" charset="-127"/>
              </a:rPr>
              <a:t>   </a:t>
            </a:r>
            <a:r>
              <a:rPr lang="en-US" altLang="ko-KR" sz="1800" dirty="0">
                <a:solidFill>
                  <a:srgbClr val="FF0000"/>
                </a:solidFill>
                <a:ea typeface="굴림" charset="-127"/>
              </a:rPr>
              <a:t>(– M) + (– N) = M* +  N* = (2</a:t>
            </a:r>
            <a:r>
              <a:rPr lang="en-US" altLang="ko-KR" sz="1800" baseline="30000" dirty="0">
                <a:solidFill>
                  <a:srgbClr val="FF0000"/>
                </a:solidFill>
                <a:ea typeface="굴림" charset="-127"/>
              </a:rPr>
              <a:t>n</a:t>
            </a:r>
            <a:r>
              <a:rPr lang="en-US" altLang="ko-KR" sz="1800" dirty="0">
                <a:solidFill>
                  <a:srgbClr val="FF0000"/>
                </a:solidFill>
                <a:ea typeface="굴림" charset="-127"/>
              </a:rPr>
              <a:t>– M) + (2</a:t>
            </a:r>
            <a:r>
              <a:rPr lang="en-US" altLang="ko-KR" sz="1800" baseline="30000" dirty="0">
                <a:solidFill>
                  <a:srgbClr val="FF0000"/>
                </a:solidFill>
                <a:ea typeface="굴림" charset="-127"/>
              </a:rPr>
              <a:t>n</a:t>
            </a:r>
            <a:r>
              <a:rPr lang="en-US" altLang="ko-KR" sz="1800" dirty="0">
                <a:solidFill>
                  <a:srgbClr val="FF0000"/>
                </a:solidFill>
                <a:ea typeface="굴림" charset="-127"/>
              </a:rPr>
              <a:t>– N)   = 2</a:t>
            </a:r>
            <a:r>
              <a:rPr lang="en-US" altLang="ko-KR" sz="1800" baseline="30000" dirty="0">
                <a:solidFill>
                  <a:srgbClr val="FF0000"/>
                </a:solidFill>
                <a:ea typeface="굴림" charset="-127"/>
              </a:rPr>
              <a:t>n</a:t>
            </a:r>
            <a:r>
              <a:rPr lang="en-US" altLang="ko-KR" sz="1800" dirty="0">
                <a:solidFill>
                  <a:srgbClr val="FF0000"/>
                </a:solidFill>
                <a:ea typeface="굴림" charset="-127"/>
              </a:rPr>
              <a:t> – (M + N)  +  2</a:t>
            </a:r>
            <a:r>
              <a:rPr lang="en-US" altLang="ko-KR" sz="1800" baseline="30000" dirty="0">
                <a:solidFill>
                  <a:srgbClr val="FF0000"/>
                </a:solidFill>
                <a:ea typeface="굴림" charset="-127"/>
              </a:rPr>
              <a:t>n</a:t>
            </a:r>
            <a:r>
              <a:rPr lang="en-US" altLang="ko-KR" sz="1800" dirty="0">
                <a:solidFill>
                  <a:srgbClr val="FF0000"/>
                </a:solidFill>
                <a:ea typeface="굴림" charset="-127"/>
              </a:rPr>
              <a:t/>
            </a:r>
            <a:br>
              <a:rPr lang="en-US" altLang="ko-KR" sz="1800" dirty="0">
                <a:solidFill>
                  <a:srgbClr val="FF0000"/>
                </a:solidFill>
                <a:ea typeface="굴림" charset="-127"/>
              </a:rPr>
            </a:br>
            <a:r>
              <a:rPr lang="en-US" altLang="ko-KR" sz="1800" dirty="0">
                <a:solidFill>
                  <a:srgbClr val="FF0000"/>
                </a:solidFill>
                <a:ea typeface="굴림" charset="-127"/>
              </a:rPr>
              <a:t/>
            </a:r>
            <a:br>
              <a:rPr lang="en-US" altLang="ko-KR" sz="1800" dirty="0">
                <a:solidFill>
                  <a:srgbClr val="FF0000"/>
                </a:solidFill>
                <a:ea typeface="굴림" charset="-127"/>
              </a:rPr>
            </a:br>
            <a:r>
              <a:rPr lang="en-US" altLang="ko-KR" sz="1800" dirty="0">
                <a:ea typeface="굴림" charset="-127"/>
              </a:rPr>
              <a:t>ignoring the carry, it is just the 2s complement representation for – (M + N)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V - Combinational Logic Case Studies</a:t>
            </a:r>
            <a:endParaRPr lang="en-US" altLang="en-US"/>
          </a:p>
        </p:txBody>
      </p:sp>
      <p:sp>
        <p:nvSpPr>
          <p:cNvPr id="80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FFFB-C1B4-4294-9DA5-FD473D5B4D31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55305" name="Rectangle 9"/>
          <p:cNvSpPr>
            <a:spLocks noChangeArrowheads="1"/>
          </p:cNvSpPr>
          <p:nvPr/>
        </p:nvSpPr>
        <p:spPr bwMode="auto">
          <a:xfrm>
            <a:off x="368300" y="5962650"/>
            <a:ext cx="1168400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47" tIns="26983" rIns="19047" bIns="26983"/>
          <a:lstStyle/>
          <a:p>
            <a:pPr eaLnBrk="0" hangingPunct="0">
              <a:lnSpc>
                <a:spcPts val="2200"/>
              </a:lnSpc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600">
                <a:solidFill>
                  <a:srgbClr val="FF0000"/>
                </a:solidFill>
                <a:latin typeface="Tahoma" pitchFamily="34" charset="0"/>
                <a:ea typeface="굴림" charset="-127"/>
              </a:rPr>
              <a:t>5 + 3 = –8</a:t>
            </a:r>
          </a:p>
        </p:txBody>
      </p:sp>
      <p:sp>
        <p:nvSpPr>
          <p:cNvPr id="55306" name="Rectangle 10"/>
          <p:cNvSpPr>
            <a:spLocks noChangeArrowheads="1"/>
          </p:cNvSpPr>
          <p:nvPr/>
        </p:nvSpPr>
        <p:spPr bwMode="auto">
          <a:xfrm>
            <a:off x="7480300" y="5962650"/>
            <a:ext cx="1460500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47" tIns="26983" rIns="19047" bIns="26983"/>
          <a:lstStyle/>
          <a:p>
            <a:pPr algn="r" eaLnBrk="0" hangingPunct="0">
              <a:lnSpc>
                <a:spcPts val="2200"/>
              </a:lnSpc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600">
                <a:solidFill>
                  <a:srgbClr val="FF0000"/>
                </a:solidFill>
                <a:latin typeface="Tahoma" pitchFamily="34" charset="0"/>
                <a:ea typeface="굴림" charset="-127"/>
              </a:rPr>
              <a:t>–7 – 2 = +7</a:t>
            </a:r>
          </a:p>
        </p:txBody>
      </p:sp>
      <p:grpSp>
        <p:nvGrpSpPr>
          <p:cNvPr id="55341" name="Group 45"/>
          <p:cNvGrpSpPr>
            <a:grpSpLocks/>
          </p:cNvGrpSpPr>
          <p:nvPr/>
        </p:nvGrpSpPr>
        <p:grpSpPr bwMode="auto">
          <a:xfrm>
            <a:off x="5080000" y="2520950"/>
            <a:ext cx="3556000" cy="3530600"/>
            <a:chOff x="3200" y="1504"/>
            <a:chExt cx="2240" cy="2224"/>
          </a:xfrm>
        </p:grpSpPr>
        <p:sp>
          <p:nvSpPr>
            <p:cNvPr id="55307" name="Rectangle 11"/>
            <p:cNvSpPr>
              <a:spLocks noChangeArrowheads="1"/>
            </p:cNvSpPr>
            <p:nvPr/>
          </p:nvSpPr>
          <p:spPr bwMode="auto">
            <a:xfrm>
              <a:off x="4528" y="1504"/>
              <a:ext cx="224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FF0000"/>
                  </a:solidFill>
                  <a:latin typeface="Tahoma" pitchFamily="34" charset="0"/>
                  <a:ea typeface="굴림" charset="-127"/>
                </a:rPr>
                <a:t>+0</a:t>
              </a:r>
            </a:p>
          </p:txBody>
        </p:sp>
        <p:sp>
          <p:nvSpPr>
            <p:cNvPr id="55308" name="Rectangle 12"/>
            <p:cNvSpPr>
              <a:spLocks noChangeArrowheads="1"/>
            </p:cNvSpPr>
            <p:nvPr/>
          </p:nvSpPr>
          <p:spPr bwMode="auto">
            <a:xfrm>
              <a:off x="4880" y="1704"/>
              <a:ext cx="224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FF0000"/>
                  </a:solidFill>
                  <a:latin typeface="Tahoma" pitchFamily="34" charset="0"/>
                  <a:ea typeface="굴림" charset="-127"/>
                </a:rPr>
                <a:t>+1</a:t>
              </a:r>
            </a:p>
          </p:txBody>
        </p:sp>
        <p:sp>
          <p:nvSpPr>
            <p:cNvPr id="55309" name="Rectangle 13"/>
            <p:cNvSpPr>
              <a:spLocks noChangeArrowheads="1"/>
            </p:cNvSpPr>
            <p:nvPr/>
          </p:nvSpPr>
          <p:spPr bwMode="auto">
            <a:xfrm>
              <a:off x="5112" y="2000"/>
              <a:ext cx="224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FF0000"/>
                  </a:solidFill>
                  <a:latin typeface="Tahoma" pitchFamily="34" charset="0"/>
                  <a:ea typeface="굴림" charset="-127"/>
                </a:rPr>
                <a:t>+2</a:t>
              </a:r>
            </a:p>
          </p:txBody>
        </p:sp>
        <p:sp>
          <p:nvSpPr>
            <p:cNvPr id="55310" name="Rectangle 14"/>
            <p:cNvSpPr>
              <a:spLocks noChangeArrowheads="1"/>
            </p:cNvSpPr>
            <p:nvPr/>
          </p:nvSpPr>
          <p:spPr bwMode="auto">
            <a:xfrm>
              <a:off x="5200" y="2312"/>
              <a:ext cx="224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FF0000"/>
                  </a:solidFill>
                  <a:latin typeface="Tahoma" pitchFamily="34" charset="0"/>
                  <a:ea typeface="굴림" charset="-127"/>
                </a:rPr>
                <a:t>+3</a:t>
              </a:r>
            </a:p>
          </p:txBody>
        </p:sp>
        <p:sp>
          <p:nvSpPr>
            <p:cNvPr id="55311" name="Rectangle 15"/>
            <p:cNvSpPr>
              <a:spLocks noChangeArrowheads="1"/>
            </p:cNvSpPr>
            <p:nvPr/>
          </p:nvSpPr>
          <p:spPr bwMode="auto">
            <a:xfrm>
              <a:off x="5216" y="2672"/>
              <a:ext cx="224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FF0000"/>
                  </a:solidFill>
                  <a:latin typeface="Tahoma" pitchFamily="34" charset="0"/>
                  <a:ea typeface="굴림" charset="-127"/>
                </a:rPr>
                <a:t>+4</a:t>
              </a:r>
            </a:p>
          </p:txBody>
        </p:sp>
        <p:sp>
          <p:nvSpPr>
            <p:cNvPr id="55312" name="Rectangle 16"/>
            <p:cNvSpPr>
              <a:spLocks noChangeArrowheads="1"/>
            </p:cNvSpPr>
            <p:nvPr/>
          </p:nvSpPr>
          <p:spPr bwMode="auto">
            <a:xfrm>
              <a:off x="5112" y="2960"/>
              <a:ext cx="224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FF0000"/>
                  </a:solidFill>
                  <a:latin typeface="Tahoma" pitchFamily="34" charset="0"/>
                  <a:ea typeface="굴림" charset="-127"/>
                </a:rPr>
                <a:t>+5</a:t>
              </a:r>
            </a:p>
          </p:txBody>
        </p:sp>
        <p:sp>
          <p:nvSpPr>
            <p:cNvPr id="55313" name="Rectangle 17"/>
            <p:cNvSpPr>
              <a:spLocks noChangeArrowheads="1"/>
            </p:cNvSpPr>
            <p:nvPr/>
          </p:nvSpPr>
          <p:spPr bwMode="auto">
            <a:xfrm>
              <a:off x="4904" y="3240"/>
              <a:ext cx="224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FF0000"/>
                  </a:solidFill>
                  <a:latin typeface="Tahoma" pitchFamily="34" charset="0"/>
                  <a:ea typeface="굴림" charset="-127"/>
                </a:rPr>
                <a:t>+6</a:t>
              </a:r>
            </a:p>
          </p:txBody>
        </p:sp>
        <p:sp>
          <p:nvSpPr>
            <p:cNvPr id="55314" name="Rectangle 18"/>
            <p:cNvSpPr>
              <a:spLocks noChangeArrowheads="1"/>
            </p:cNvSpPr>
            <p:nvPr/>
          </p:nvSpPr>
          <p:spPr bwMode="auto">
            <a:xfrm>
              <a:off x="4488" y="3496"/>
              <a:ext cx="224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FF0000"/>
                  </a:solidFill>
                  <a:latin typeface="Tahoma" pitchFamily="34" charset="0"/>
                  <a:ea typeface="굴림" charset="-127"/>
                </a:rPr>
                <a:t>+7</a:t>
              </a:r>
            </a:p>
          </p:txBody>
        </p:sp>
        <p:sp>
          <p:nvSpPr>
            <p:cNvPr id="55315" name="Rectangle 19"/>
            <p:cNvSpPr>
              <a:spLocks noChangeArrowheads="1"/>
            </p:cNvSpPr>
            <p:nvPr/>
          </p:nvSpPr>
          <p:spPr bwMode="auto">
            <a:xfrm>
              <a:off x="3928" y="3504"/>
              <a:ext cx="312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FF0000"/>
                  </a:solidFill>
                  <a:latin typeface="Tahoma" pitchFamily="34" charset="0"/>
                  <a:ea typeface="굴림" charset="-127"/>
                </a:rPr>
                <a:t>–8</a:t>
              </a:r>
            </a:p>
          </p:txBody>
        </p:sp>
        <p:sp>
          <p:nvSpPr>
            <p:cNvPr id="55316" name="Rectangle 20"/>
            <p:cNvSpPr>
              <a:spLocks noChangeArrowheads="1"/>
            </p:cNvSpPr>
            <p:nvPr/>
          </p:nvSpPr>
          <p:spPr bwMode="auto">
            <a:xfrm>
              <a:off x="3536" y="3272"/>
              <a:ext cx="304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FF0000"/>
                  </a:solidFill>
                  <a:latin typeface="Tahoma" pitchFamily="34" charset="0"/>
                  <a:ea typeface="굴림" charset="-127"/>
                </a:rPr>
                <a:t>–7</a:t>
              </a:r>
            </a:p>
          </p:txBody>
        </p:sp>
        <p:sp>
          <p:nvSpPr>
            <p:cNvPr id="55317" name="Rectangle 21"/>
            <p:cNvSpPr>
              <a:spLocks noChangeArrowheads="1"/>
            </p:cNvSpPr>
            <p:nvPr/>
          </p:nvSpPr>
          <p:spPr bwMode="auto">
            <a:xfrm>
              <a:off x="3288" y="2928"/>
              <a:ext cx="240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FF0000"/>
                  </a:solidFill>
                  <a:latin typeface="Tahoma" pitchFamily="34" charset="0"/>
                  <a:ea typeface="굴림" charset="-127"/>
                </a:rPr>
                <a:t>–6</a:t>
              </a:r>
            </a:p>
          </p:txBody>
        </p:sp>
        <p:sp>
          <p:nvSpPr>
            <p:cNvPr id="55318" name="Rectangle 22"/>
            <p:cNvSpPr>
              <a:spLocks noChangeArrowheads="1"/>
            </p:cNvSpPr>
            <p:nvPr/>
          </p:nvSpPr>
          <p:spPr bwMode="auto">
            <a:xfrm>
              <a:off x="3216" y="2632"/>
              <a:ext cx="248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FF0000"/>
                  </a:solidFill>
                  <a:latin typeface="Tahoma" pitchFamily="34" charset="0"/>
                  <a:ea typeface="굴림" charset="-127"/>
                </a:rPr>
                <a:t>–5</a:t>
              </a:r>
            </a:p>
          </p:txBody>
        </p:sp>
        <p:sp>
          <p:nvSpPr>
            <p:cNvPr id="55319" name="Rectangle 23"/>
            <p:cNvSpPr>
              <a:spLocks noChangeArrowheads="1"/>
            </p:cNvSpPr>
            <p:nvPr/>
          </p:nvSpPr>
          <p:spPr bwMode="auto">
            <a:xfrm>
              <a:off x="3200" y="2304"/>
              <a:ext cx="272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FF0000"/>
                  </a:solidFill>
                  <a:latin typeface="Tahoma" pitchFamily="34" charset="0"/>
                  <a:ea typeface="굴림" charset="-127"/>
                </a:rPr>
                <a:t>–4</a:t>
              </a:r>
            </a:p>
          </p:txBody>
        </p:sp>
        <p:sp>
          <p:nvSpPr>
            <p:cNvPr id="55320" name="Rectangle 24"/>
            <p:cNvSpPr>
              <a:spLocks noChangeArrowheads="1"/>
            </p:cNvSpPr>
            <p:nvPr/>
          </p:nvSpPr>
          <p:spPr bwMode="auto">
            <a:xfrm>
              <a:off x="3336" y="1968"/>
              <a:ext cx="264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FF0000"/>
                  </a:solidFill>
                  <a:latin typeface="Tahoma" pitchFamily="34" charset="0"/>
                  <a:ea typeface="굴림" charset="-127"/>
                </a:rPr>
                <a:t>–3</a:t>
              </a:r>
            </a:p>
          </p:txBody>
        </p:sp>
        <p:sp>
          <p:nvSpPr>
            <p:cNvPr id="55321" name="Rectangle 25"/>
            <p:cNvSpPr>
              <a:spLocks noChangeArrowheads="1"/>
            </p:cNvSpPr>
            <p:nvPr/>
          </p:nvSpPr>
          <p:spPr bwMode="auto">
            <a:xfrm>
              <a:off x="3536" y="1736"/>
              <a:ext cx="240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FF0000"/>
                  </a:solidFill>
                  <a:latin typeface="Tahoma" pitchFamily="34" charset="0"/>
                  <a:ea typeface="굴림" charset="-127"/>
                </a:rPr>
                <a:t>–2</a:t>
              </a:r>
            </a:p>
          </p:txBody>
        </p:sp>
        <p:sp>
          <p:nvSpPr>
            <p:cNvPr id="55322" name="Rectangle 26"/>
            <p:cNvSpPr>
              <a:spLocks noChangeArrowheads="1"/>
            </p:cNvSpPr>
            <p:nvPr/>
          </p:nvSpPr>
          <p:spPr bwMode="auto">
            <a:xfrm>
              <a:off x="3952" y="1504"/>
              <a:ext cx="304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FF0000"/>
                  </a:solidFill>
                  <a:latin typeface="Tahoma" pitchFamily="34" charset="0"/>
                  <a:ea typeface="굴림" charset="-127"/>
                </a:rPr>
                <a:t>–1</a:t>
              </a:r>
            </a:p>
          </p:txBody>
        </p:sp>
        <p:grpSp>
          <p:nvGrpSpPr>
            <p:cNvPr id="55340" name="Group 44"/>
            <p:cNvGrpSpPr>
              <a:grpSpLocks/>
            </p:cNvGrpSpPr>
            <p:nvPr/>
          </p:nvGrpSpPr>
          <p:grpSpPr bwMode="auto">
            <a:xfrm>
              <a:off x="3456" y="1724"/>
              <a:ext cx="1816" cy="1712"/>
              <a:chOff x="3456" y="1724"/>
              <a:chExt cx="1816" cy="1712"/>
            </a:xfrm>
          </p:grpSpPr>
          <p:sp>
            <p:nvSpPr>
              <p:cNvPr id="55323" name="Oval 27"/>
              <p:cNvSpPr>
                <a:spLocks noChangeArrowheads="1"/>
              </p:cNvSpPr>
              <p:nvPr/>
            </p:nvSpPr>
            <p:spPr bwMode="auto">
              <a:xfrm>
                <a:off x="3460" y="1724"/>
                <a:ext cx="1704" cy="1712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5324" name="Rectangle 28"/>
              <p:cNvSpPr>
                <a:spLocks noChangeArrowheads="1"/>
              </p:cNvSpPr>
              <p:nvPr/>
            </p:nvSpPr>
            <p:spPr bwMode="auto">
              <a:xfrm>
                <a:off x="4320" y="1784"/>
                <a:ext cx="38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47" tIns="26983" rIns="19047" bIns="26983"/>
              <a:lstStyle/>
              <a:p>
                <a:pPr eaLnBrk="0" hangingPunct="0">
                  <a:lnSpc>
                    <a:spcPts val="1388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600">
                    <a:solidFill>
                      <a:srgbClr val="FF0000"/>
                    </a:solidFill>
                    <a:latin typeface="Tahoma" pitchFamily="34" charset="0"/>
                    <a:ea typeface="굴림" charset="-127"/>
                  </a:rPr>
                  <a:t>0000</a:t>
                </a:r>
              </a:p>
            </p:txBody>
          </p:sp>
          <p:sp>
            <p:nvSpPr>
              <p:cNvPr id="55325" name="Rectangle 29"/>
              <p:cNvSpPr>
                <a:spLocks noChangeArrowheads="1"/>
              </p:cNvSpPr>
              <p:nvPr/>
            </p:nvSpPr>
            <p:spPr bwMode="auto">
              <a:xfrm>
                <a:off x="4328" y="3240"/>
                <a:ext cx="33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47" tIns="26983" rIns="19047" bIns="26983"/>
              <a:lstStyle/>
              <a:p>
                <a:pPr eaLnBrk="0" hangingPunct="0">
                  <a:lnSpc>
                    <a:spcPts val="1388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600">
                    <a:solidFill>
                      <a:srgbClr val="FF0000"/>
                    </a:solidFill>
                    <a:latin typeface="Tahoma" pitchFamily="34" charset="0"/>
                    <a:ea typeface="굴림" charset="-127"/>
                  </a:rPr>
                  <a:t>0111</a:t>
                </a:r>
              </a:p>
            </p:txBody>
          </p:sp>
          <p:sp>
            <p:nvSpPr>
              <p:cNvPr id="55326" name="Rectangle 30"/>
              <p:cNvSpPr>
                <a:spLocks noChangeArrowheads="1"/>
              </p:cNvSpPr>
              <p:nvPr/>
            </p:nvSpPr>
            <p:spPr bwMode="auto">
              <a:xfrm>
                <a:off x="4848" y="2384"/>
                <a:ext cx="42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47" tIns="26983" rIns="19047" bIns="26983"/>
              <a:lstStyle/>
              <a:p>
                <a:pPr eaLnBrk="0" hangingPunct="0">
                  <a:lnSpc>
                    <a:spcPts val="1388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600">
                    <a:solidFill>
                      <a:srgbClr val="FF0000"/>
                    </a:solidFill>
                    <a:latin typeface="Tahoma" pitchFamily="34" charset="0"/>
                    <a:ea typeface="굴림" charset="-127"/>
                  </a:rPr>
                  <a:t>0011</a:t>
                </a:r>
              </a:p>
            </p:txBody>
          </p:sp>
          <p:sp>
            <p:nvSpPr>
              <p:cNvPr id="55327" name="Rectangle 31"/>
              <p:cNvSpPr>
                <a:spLocks noChangeArrowheads="1"/>
              </p:cNvSpPr>
              <p:nvPr/>
            </p:nvSpPr>
            <p:spPr bwMode="auto">
              <a:xfrm>
                <a:off x="3488" y="2640"/>
                <a:ext cx="38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47" tIns="26983" rIns="19047" bIns="26983"/>
              <a:lstStyle/>
              <a:p>
                <a:pPr eaLnBrk="0" hangingPunct="0">
                  <a:lnSpc>
                    <a:spcPts val="1388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600">
                    <a:solidFill>
                      <a:srgbClr val="FF0000"/>
                    </a:solidFill>
                    <a:latin typeface="Tahoma" pitchFamily="34" charset="0"/>
                    <a:ea typeface="굴림" charset="-127"/>
                  </a:rPr>
                  <a:t>1011</a:t>
                </a:r>
              </a:p>
            </p:txBody>
          </p:sp>
          <p:sp>
            <p:nvSpPr>
              <p:cNvPr id="55328" name="Rectangle 32"/>
              <p:cNvSpPr>
                <a:spLocks noChangeArrowheads="1"/>
              </p:cNvSpPr>
              <p:nvPr/>
            </p:nvSpPr>
            <p:spPr bwMode="auto">
              <a:xfrm>
                <a:off x="3944" y="1792"/>
                <a:ext cx="35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47" tIns="26983" rIns="19047" bIns="26983"/>
              <a:lstStyle/>
              <a:p>
                <a:pPr eaLnBrk="0" hangingPunct="0">
                  <a:lnSpc>
                    <a:spcPts val="1388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600">
                    <a:solidFill>
                      <a:srgbClr val="FF0000"/>
                    </a:solidFill>
                    <a:latin typeface="Tahoma" pitchFamily="34" charset="0"/>
                    <a:ea typeface="굴림" charset="-127"/>
                  </a:rPr>
                  <a:t>1111</a:t>
                </a:r>
              </a:p>
            </p:txBody>
          </p:sp>
          <p:sp>
            <p:nvSpPr>
              <p:cNvPr id="55329" name="Rectangle 33"/>
              <p:cNvSpPr>
                <a:spLocks noChangeArrowheads="1"/>
              </p:cNvSpPr>
              <p:nvPr/>
            </p:nvSpPr>
            <p:spPr bwMode="auto">
              <a:xfrm>
                <a:off x="3704" y="1928"/>
                <a:ext cx="39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47" tIns="26983" rIns="19047" bIns="26983"/>
              <a:lstStyle/>
              <a:p>
                <a:pPr eaLnBrk="0" hangingPunct="0">
                  <a:lnSpc>
                    <a:spcPts val="1388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600">
                    <a:solidFill>
                      <a:srgbClr val="FF0000"/>
                    </a:solidFill>
                    <a:latin typeface="Tahoma" pitchFamily="34" charset="0"/>
                    <a:ea typeface="굴림" charset="-127"/>
                  </a:rPr>
                  <a:t>1110</a:t>
                </a:r>
              </a:p>
            </p:txBody>
          </p:sp>
          <p:sp>
            <p:nvSpPr>
              <p:cNvPr id="55330" name="Rectangle 34"/>
              <p:cNvSpPr>
                <a:spLocks noChangeArrowheads="1"/>
              </p:cNvSpPr>
              <p:nvPr/>
            </p:nvSpPr>
            <p:spPr bwMode="auto">
              <a:xfrm>
                <a:off x="3536" y="2152"/>
                <a:ext cx="33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47" tIns="26983" rIns="19047" bIns="26983"/>
              <a:lstStyle/>
              <a:p>
                <a:pPr eaLnBrk="0" hangingPunct="0">
                  <a:lnSpc>
                    <a:spcPts val="1388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600">
                    <a:solidFill>
                      <a:srgbClr val="FF0000"/>
                    </a:solidFill>
                    <a:latin typeface="Tahoma" pitchFamily="34" charset="0"/>
                    <a:ea typeface="굴림" charset="-127"/>
                  </a:rPr>
                  <a:t>1101</a:t>
                </a:r>
              </a:p>
            </p:txBody>
          </p:sp>
          <p:sp>
            <p:nvSpPr>
              <p:cNvPr id="55331" name="Rectangle 35"/>
              <p:cNvSpPr>
                <a:spLocks noChangeArrowheads="1"/>
              </p:cNvSpPr>
              <p:nvPr/>
            </p:nvSpPr>
            <p:spPr bwMode="auto">
              <a:xfrm>
                <a:off x="3456" y="2384"/>
                <a:ext cx="36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47" tIns="26983" rIns="19047" bIns="26983"/>
              <a:lstStyle/>
              <a:p>
                <a:pPr eaLnBrk="0" hangingPunct="0">
                  <a:lnSpc>
                    <a:spcPts val="1388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600">
                    <a:solidFill>
                      <a:srgbClr val="FF0000"/>
                    </a:solidFill>
                    <a:latin typeface="Tahoma" pitchFamily="34" charset="0"/>
                    <a:ea typeface="굴림" charset="-127"/>
                  </a:rPr>
                  <a:t>1100</a:t>
                </a:r>
              </a:p>
            </p:txBody>
          </p:sp>
          <p:sp>
            <p:nvSpPr>
              <p:cNvPr id="55332" name="Rectangle 36"/>
              <p:cNvSpPr>
                <a:spLocks noChangeArrowheads="1"/>
              </p:cNvSpPr>
              <p:nvPr/>
            </p:nvSpPr>
            <p:spPr bwMode="auto">
              <a:xfrm>
                <a:off x="3552" y="2864"/>
                <a:ext cx="37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47" tIns="26983" rIns="19047" bIns="26983"/>
              <a:lstStyle/>
              <a:p>
                <a:pPr eaLnBrk="0" hangingPunct="0">
                  <a:lnSpc>
                    <a:spcPts val="1388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600">
                    <a:solidFill>
                      <a:srgbClr val="FF0000"/>
                    </a:solidFill>
                    <a:latin typeface="Tahoma" pitchFamily="34" charset="0"/>
                    <a:ea typeface="굴림" charset="-127"/>
                  </a:rPr>
                  <a:t>1010</a:t>
                </a:r>
              </a:p>
            </p:txBody>
          </p:sp>
          <p:sp>
            <p:nvSpPr>
              <p:cNvPr id="55333" name="Rectangle 37"/>
              <p:cNvSpPr>
                <a:spLocks noChangeArrowheads="1"/>
              </p:cNvSpPr>
              <p:nvPr/>
            </p:nvSpPr>
            <p:spPr bwMode="auto">
              <a:xfrm>
                <a:off x="3688" y="3064"/>
                <a:ext cx="37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47" tIns="26983" rIns="19047" bIns="26983"/>
              <a:lstStyle/>
              <a:p>
                <a:pPr eaLnBrk="0" hangingPunct="0">
                  <a:lnSpc>
                    <a:spcPts val="1388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600">
                    <a:solidFill>
                      <a:srgbClr val="FF0000"/>
                    </a:solidFill>
                    <a:latin typeface="Tahoma" pitchFamily="34" charset="0"/>
                    <a:ea typeface="굴림" charset="-127"/>
                  </a:rPr>
                  <a:t>1001</a:t>
                </a:r>
              </a:p>
            </p:txBody>
          </p:sp>
          <p:sp>
            <p:nvSpPr>
              <p:cNvPr id="55334" name="Rectangle 38"/>
              <p:cNvSpPr>
                <a:spLocks noChangeArrowheads="1"/>
              </p:cNvSpPr>
              <p:nvPr/>
            </p:nvSpPr>
            <p:spPr bwMode="auto">
              <a:xfrm>
                <a:off x="3928" y="3240"/>
                <a:ext cx="36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47" tIns="26983" rIns="19047" bIns="26983"/>
              <a:lstStyle/>
              <a:p>
                <a:pPr eaLnBrk="0" hangingPunct="0">
                  <a:lnSpc>
                    <a:spcPts val="1388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600">
                    <a:solidFill>
                      <a:srgbClr val="FF0000"/>
                    </a:solidFill>
                    <a:latin typeface="Tahoma" pitchFamily="34" charset="0"/>
                    <a:ea typeface="굴림" charset="-127"/>
                  </a:rPr>
                  <a:t>1000</a:t>
                </a:r>
              </a:p>
            </p:txBody>
          </p:sp>
          <p:sp>
            <p:nvSpPr>
              <p:cNvPr id="55335" name="Rectangle 39"/>
              <p:cNvSpPr>
                <a:spLocks noChangeArrowheads="1"/>
              </p:cNvSpPr>
              <p:nvPr/>
            </p:nvSpPr>
            <p:spPr bwMode="auto">
              <a:xfrm>
                <a:off x="4600" y="3088"/>
                <a:ext cx="36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47" tIns="26983" rIns="19047" bIns="26983"/>
              <a:lstStyle/>
              <a:p>
                <a:pPr eaLnBrk="0" hangingPunct="0">
                  <a:lnSpc>
                    <a:spcPts val="1388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600">
                    <a:solidFill>
                      <a:srgbClr val="FF0000"/>
                    </a:solidFill>
                    <a:latin typeface="Tahoma" pitchFamily="34" charset="0"/>
                    <a:ea typeface="굴림" charset="-127"/>
                  </a:rPr>
                  <a:t>0110</a:t>
                </a:r>
              </a:p>
            </p:txBody>
          </p:sp>
          <p:sp>
            <p:nvSpPr>
              <p:cNvPr id="55336" name="Rectangle 40"/>
              <p:cNvSpPr>
                <a:spLocks noChangeArrowheads="1"/>
              </p:cNvSpPr>
              <p:nvPr/>
            </p:nvSpPr>
            <p:spPr bwMode="auto">
              <a:xfrm>
                <a:off x="4760" y="2888"/>
                <a:ext cx="42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47" tIns="26983" rIns="19047" bIns="26983"/>
              <a:lstStyle/>
              <a:p>
                <a:pPr eaLnBrk="0" hangingPunct="0">
                  <a:lnSpc>
                    <a:spcPts val="1388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600">
                    <a:solidFill>
                      <a:srgbClr val="FF0000"/>
                    </a:solidFill>
                    <a:latin typeface="Tahoma" pitchFamily="34" charset="0"/>
                    <a:ea typeface="굴림" charset="-127"/>
                  </a:rPr>
                  <a:t>0101</a:t>
                </a:r>
              </a:p>
            </p:txBody>
          </p:sp>
          <p:sp>
            <p:nvSpPr>
              <p:cNvPr id="55337" name="Rectangle 41"/>
              <p:cNvSpPr>
                <a:spLocks noChangeArrowheads="1"/>
              </p:cNvSpPr>
              <p:nvPr/>
            </p:nvSpPr>
            <p:spPr bwMode="auto">
              <a:xfrm>
                <a:off x="4824" y="2664"/>
                <a:ext cx="41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47" tIns="26983" rIns="19047" bIns="26983"/>
              <a:lstStyle/>
              <a:p>
                <a:pPr eaLnBrk="0" hangingPunct="0">
                  <a:lnSpc>
                    <a:spcPts val="1388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600">
                    <a:solidFill>
                      <a:srgbClr val="FF0000"/>
                    </a:solidFill>
                    <a:latin typeface="Tahoma" pitchFamily="34" charset="0"/>
                    <a:ea typeface="굴림" charset="-127"/>
                  </a:rPr>
                  <a:t>0100</a:t>
                </a:r>
              </a:p>
            </p:txBody>
          </p:sp>
          <p:sp>
            <p:nvSpPr>
              <p:cNvPr id="55338" name="Rectangle 42"/>
              <p:cNvSpPr>
                <a:spLocks noChangeArrowheads="1"/>
              </p:cNvSpPr>
              <p:nvPr/>
            </p:nvSpPr>
            <p:spPr bwMode="auto">
              <a:xfrm>
                <a:off x="4736" y="2152"/>
                <a:ext cx="40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47" tIns="26983" rIns="19047" bIns="26983"/>
              <a:lstStyle/>
              <a:p>
                <a:pPr eaLnBrk="0" hangingPunct="0">
                  <a:lnSpc>
                    <a:spcPts val="1388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600">
                    <a:solidFill>
                      <a:srgbClr val="FF0000"/>
                    </a:solidFill>
                    <a:latin typeface="Tahoma" pitchFamily="34" charset="0"/>
                    <a:ea typeface="굴림" charset="-127"/>
                  </a:rPr>
                  <a:t>0010</a:t>
                </a:r>
              </a:p>
            </p:txBody>
          </p:sp>
          <p:sp>
            <p:nvSpPr>
              <p:cNvPr id="55339" name="Rectangle 43"/>
              <p:cNvSpPr>
                <a:spLocks noChangeArrowheads="1"/>
              </p:cNvSpPr>
              <p:nvPr/>
            </p:nvSpPr>
            <p:spPr bwMode="auto">
              <a:xfrm>
                <a:off x="4560" y="1944"/>
                <a:ext cx="34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47" tIns="26983" rIns="19047" bIns="26983"/>
              <a:lstStyle/>
              <a:p>
                <a:pPr eaLnBrk="0" hangingPunct="0">
                  <a:lnSpc>
                    <a:spcPts val="1388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600">
                    <a:solidFill>
                      <a:srgbClr val="FF0000"/>
                    </a:solidFill>
                    <a:latin typeface="Tahoma" pitchFamily="34" charset="0"/>
                    <a:ea typeface="굴림" charset="-127"/>
                  </a:rPr>
                  <a:t>0001</a:t>
                </a:r>
              </a:p>
            </p:txBody>
          </p:sp>
        </p:grpSp>
      </p:grpSp>
      <p:sp>
        <p:nvSpPr>
          <p:cNvPr id="55342" name="Line 46"/>
          <p:cNvSpPr>
            <a:spLocks noChangeShapeType="1"/>
          </p:cNvSpPr>
          <p:nvPr/>
        </p:nvSpPr>
        <p:spPr bwMode="auto">
          <a:xfrm flipH="1">
            <a:off x="6781800" y="5149850"/>
            <a:ext cx="25400" cy="781050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55377" name="Group 81"/>
          <p:cNvGrpSpPr>
            <a:grpSpLocks/>
          </p:cNvGrpSpPr>
          <p:nvPr/>
        </p:nvGrpSpPr>
        <p:grpSpPr bwMode="auto">
          <a:xfrm>
            <a:off x="850900" y="2520950"/>
            <a:ext cx="3556000" cy="3530600"/>
            <a:chOff x="536" y="1504"/>
            <a:chExt cx="2240" cy="2224"/>
          </a:xfrm>
        </p:grpSpPr>
        <p:sp>
          <p:nvSpPr>
            <p:cNvPr id="55343" name="Rectangle 47"/>
            <p:cNvSpPr>
              <a:spLocks noChangeArrowheads="1"/>
            </p:cNvSpPr>
            <p:nvPr/>
          </p:nvSpPr>
          <p:spPr bwMode="auto">
            <a:xfrm>
              <a:off x="1864" y="1504"/>
              <a:ext cx="224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FF0000"/>
                  </a:solidFill>
                  <a:latin typeface="Tahoma" pitchFamily="34" charset="0"/>
                  <a:ea typeface="굴림" charset="-127"/>
                </a:rPr>
                <a:t>+0</a:t>
              </a:r>
            </a:p>
          </p:txBody>
        </p:sp>
        <p:sp>
          <p:nvSpPr>
            <p:cNvPr id="55344" name="Rectangle 48"/>
            <p:cNvSpPr>
              <a:spLocks noChangeArrowheads="1"/>
            </p:cNvSpPr>
            <p:nvPr/>
          </p:nvSpPr>
          <p:spPr bwMode="auto">
            <a:xfrm>
              <a:off x="2216" y="1704"/>
              <a:ext cx="224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FF0000"/>
                  </a:solidFill>
                  <a:latin typeface="Tahoma" pitchFamily="34" charset="0"/>
                  <a:ea typeface="굴림" charset="-127"/>
                </a:rPr>
                <a:t>+1</a:t>
              </a:r>
            </a:p>
          </p:txBody>
        </p:sp>
        <p:sp>
          <p:nvSpPr>
            <p:cNvPr id="55345" name="Rectangle 49"/>
            <p:cNvSpPr>
              <a:spLocks noChangeArrowheads="1"/>
            </p:cNvSpPr>
            <p:nvPr/>
          </p:nvSpPr>
          <p:spPr bwMode="auto">
            <a:xfrm>
              <a:off x="2448" y="2000"/>
              <a:ext cx="224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FF0000"/>
                  </a:solidFill>
                  <a:latin typeface="Tahoma" pitchFamily="34" charset="0"/>
                  <a:ea typeface="굴림" charset="-127"/>
                </a:rPr>
                <a:t>+2</a:t>
              </a:r>
            </a:p>
          </p:txBody>
        </p:sp>
        <p:sp>
          <p:nvSpPr>
            <p:cNvPr id="55346" name="Rectangle 50"/>
            <p:cNvSpPr>
              <a:spLocks noChangeArrowheads="1"/>
            </p:cNvSpPr>
            <p:nvPr/>
          </p:nvSpPr>
          <p:spPr bwMode="auto">
            <a:xfrm>
              <a:off x="2536" y="2312"/>
              <a:ext cx="224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FF0000"/>
                  </a:solidFill>
                  <a:latin typeface="Tahoma" pitchFamily="34" charset="0"/>
                  <a:ea typeface="굴림" charset="-127"/>
                </a:rPr>
                <a:t>+3</a:t>
              </a:r>
            </a:p>
          </p:txBody>
        </p:sp>
        <p:sp>
          <p:nvSpPr>
            <p:cNvPr id="55347" name="Rectangle 51"/>
            <p:cNvSpPr>
              <a:spLocks noChangeArrowheads="1"/>
            </p:cNvSpPr>
            <p:nvPr/>
          </p:nvSpPr>
          <p:spPr bwMode="auto">
            <a:xfrm>
              <a:off x="2552" y="2672"/>
              <a:ext cx="224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FF0000"/>
                  </a:solidFill>
                  <a:latin typeface="Tahoma" pitchFamily="34" charset="0"/>
                  <a:ea typeface="굴림" charset="-127"/>
                </a:rPr>
                <a:t>+4</a:t>
              </a:r>
            </a:p>
          </p:txBody>
        </p:sp>
        <p:sp>
          <p:nvSpPr>
            <p:cNvPr id="55348" name="Rectangle 52"/>
            <p:cNvSpPr>
              <a:spLocks noChangeArrowheads="1"/>
            </p:cNvSpPr>
            <p:nvPr/>
          </p:nvSpPr>
          <p:spPr bwMode="auto">
            <a:xfrm>
              <a:off x="2448" y="2960"/>
              <a:ext cx="224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FF0000"/>
                  </a:solidFill>
                  <a:latin typeface="Tahoma" pitchFamily="34" charset="0"/>
                  <a:ea typeface="굴림" charset="-127"/>
                </a:rPr>
                <a:t>+5</a:t>
              </a:r>
            </a:p>
          </p:txBody>
        </p:sp>
        <p:sp>
          <p:nvSpPr>
            <p:cNvPr id="55349" name="Rectangle 53"/>
            <p:cNvSpPr>
              <a:spLocks noChangeArrowheads="1"/>
            </p:cNvSpPr>
            <p:nvPr/>
          </p:nvSpPr>
          <p:spPr bwMode="auto">
            <a:xfrm>
              <a:off x="2240" y="3240"/>
              <a:ext cx="224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FF0000"/>
                  </a:solidFill>
                  <a:latin typeface="Tahoma" pitchFamily="34" charset="0"/>
                  <a:ea typeface="굴림" charset="-127"/>
                </a:rPr>
                <a:t>+6</a:t>
              </a:r>
            </a:p>
          </p:txBody>
        </p:sp>
        <p:sp>
          <p:nvSpPr>
            <p:cNvPr id="55350" name="Rectangle 54"/>
            <p:cNvSpPr>
              <a:spLocks noChangeArrowheads="1"/>
            </p:cNvSpPr>
            <p:nvPr/>
          </p:nvSpPr>
          <p:spPr bwMode="auto">
            <a:xfrm>
              <a:off x="1824" y="3496"/>
              <a:ext cx="224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FF0000"/>
                  </a:solidFill>
                  <a:latin typeface="Tahoma" pitchFamily="34" charset="0"/>
                  <a:ea typeface="굴림" charset="-127"/>
                </a:rPr>
                <a:t>+7</a:t>
              </a:r>
            </a:p>
          </p:txBody>
        </p:sp>
        <p:sp>
          <p:nvSpPr>
            <p:cNvPr id="55351" name="Rectangle 55"/>
            <p:cNvSpPr>
              <a:spLocks noChangeArrowheads="1"/>
            </p:cNvSpPr>
            <p:nvPr/>
          </p:nvSpPr>
          <p:spPr bwMode="auto">
            <a:xfrm>
              <a:off x="1264" y="3504"/>
              <a:ext cx="312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FF0000"/>
                  </a:solidFill>
                  <a:latin typeface="Tahoma" pitchFamily="34" charset="0"/>
                  <a:ea typeface="굴림" charset="-127"/>
                </a:rPr>
                <a:t>–8</a:t>
              </a:r>
            </a:p>
          </p:txBody>
        </p:sp>
        <p:sp>
          <p:nvSpPr>
            <p:cNvPr id="55352" name="Rectangle 56"/>
            <p:cNvSpPr>
              <a:spLocks noChangeArrowheads="1"/>
            </p:cNvSpPr>
            <p:nvPr/>
          </p:nvSpPr>
          <p:spPr bwMode="auto">
            <a:xfrm>
              <a:off x="872" y="3272"/>
              <a:ext cx="304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FF0000"/>
                  </a:solidFill>
                  <a:latin typeface="Tahoma" pitchFamily="34" charset="0"/>
                  <a:ea typeface="굴림" charset="-127"/>
                </a:rPr>
                <a:t>–7</a:t>
              </a:r>
            </a:p>
          </p:txBody>
        </p:sp>
        <p:sp>
          <p:nvSpPr>
            <p:cNvPr id="55353" name="Rectangle 57"/>
            <p:cNvSpPr>
              <a:spLocks noChangeArrowheads="1"/>
            </p:cNvSpPr>
            <p:nvPr/>
          </p:nvSpPr>
          <p:spPr bwMode="auto">
            <a:xfrm>
              <a:off x="624" y="2928"/>
              <a:ext cx="240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FF0000"/>
                  </a:solidFill>
                  <a:latin typeface="Tahoma" pitchFamily="34" charset="0"/>
                  <a:ea typeface="굴림" charset="-127"/>
                </a:rPr>
                <a:t>–6</a:t>
              </a:r>
            </a:p>
          </p:txBody>
        </p:sp>
        <p:sp>
          <p:nvSpPr>
            <p:cNvPr id="55354" name="Rectangle 58"/>
            <p:cNvSpPr>
              <a:spLocks noChangeArrowheads="1"/>
            </p:cNvSpPr>
            <p:nvPr/>
          </p:nvSpPr>
          <p:spPr bwMode="auto">
            <a:xfrm>
              <a:off x="552" y="2632"/>
              <a:ext cx="248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FF0000"/>
                  </a:solidFill>
                  <a:latin typeface="Tahoma" pitchFamily="34" charset="0"/>
                  <a:ea typeface="굴림" charset="-127"/>
                </a:rPr>
                <a:t>–5</a:t>
              </a:r>
            </a:p>
          </p:txBody>
        </p:sp>
        <p:sp>
          <p:nvSpPr>
            <p:cNvPr id="55355" name="Rectangle 59"/>
            <p:cNvSpPr>
              <a:spLocks noChangeArrowheads="1"/>
            </p:cNvSpPr>
            <p:nvPr/>
          </p:nvSpPr>
          <p:spPr bwMode="auto">
            <a:xfrm>
              <a:off x="536" y="2304"/>
              <a:ext cx="272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FF0000"/>
                  </a:solidFill>
                  <a:latin typeface="Tahoma" pitchFamily="34" charset="0"/>
                  <a:ea typeface="굴림" charset="-127"/>
                </a:rPr>
                <a:t>–4</a:t>
              </a:r>
            </a:p>
          </p:txBody>
        </p:sp>
        <p:sp>
          <p:nvSpPr>
            <p:cNvPr id="55356" name="Rectangle 60"/>
            <p:cNvSpPr>
              <a:spLocks noChangeArrowheads="1"/>
            </p:cNvSpPr>
            <p:nvPr/>
          </p:nvSpPr>
          <p:spPr bwMode="auto">
            <a:xfrm>
              <a:off x="672" y="1968"/>
              <a:ext cx="264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FF0000"/>
                  </a:solidFill>
                  <a:latin typeface="Tahoma" pitchFamily="34" charset="0"/>
                  <a:ea typeface="굴림" charset="-127"/>
                </a:rPr>
                <a:t>–3</a:t>
              </a:r>
            </a:p>
          </p:txBody>
        </p:sp>
        <p:sp>
          <p:nvSpPr>
            <p:cNvPr id="55357" name="Rectangle 61"/>
            <p:cNvSpPr>
              <a:spLocks noChangeArrowheads="1"/>
            </p:cNvSpPr>
            <p:nvPr/>
          </p:nvSpPr>
          <p:spPr bwMode="auto">
            <a:xfrm>
              <a:off x="872" y="1736"/>
              <a:ext cx="240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FF0000"/>
                  </a:solidFill>
                  <a:latin typeface="Tahoma" pitchFamily="34" charset="0"/>
                  <a:ea typeface="굴림" charset="-127"/>
                </a:rPr>
                <a:t>–2</a:t>
              </a:r>
            </a:p>
          </p:txBody>
        </p:sp>
        <p:sp>
          <p:nvSpPr>
            <p:cNvPr id="55358" name="Rectangle 62"/>
            <p:cNvSpPr>
              <a:spLocks noChangeArrowheads="1"/>
            </p:cNvSpPr>
            <p:nvPr/>
          </p:nvSpPr>
          <p:spPr bwMode="auto">
            <a:xfrm>
              <a:off x="1288" y="1504"/>
              <a:ext cx="304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FF0000"/>
                  </a:solidFill>
                  <a:latin typeface="Tahoma" pitchFamily="34" charset="0"/>
                  <a:ea typeface="굴림" charset="-127"/>
                </a:rPr>
                <a:t>–1</a:t>
              </a:r>
            </a:p>
          </p:txBody>
        </p:sp>
        <p:grpSp>
          <p:nvGrpSpPr>
            <p:cNvPr id="55376" name="Group 80"/>
            <p:cNvGrpSpPr>
              <a:grpSpLocks/>
            </p:cNvGrpSpPr>
            <p:nvPr/>
          </p:nvGrpSpPr>
          <p:grpSpPr bwMode="auto">
            <a:xfrm>
              <a:off x="792" y="1724"/>
              <a:ext cx="1816" cy="1712"/>
              <a:chOff x="792" y="1724"/>
              <a:chExt cx="1816" cy="1712"/>
            </a:xfrm>
          </p:grpSpPr>
          <p:sp>
            <p:nvSpPr>
              <p:cNvPr id="55359" name="Oval 63"/>
              <p:cNvSpPr>
                <a:spLocks noChangeArrowheads="1"/>
              </p:cNvSpPr>
              <p:nvPr/>
            </p:nvSpPr>
            <p:spPr bwMode="auto">
              <a:xfrm>
                <a:off x="796" y="1724"/>
                <a:ext cx="1704" cy="1712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5360" name="Rectangle 64"/>
              <p:cNvSpPr>
                <a:spLocks noChangeArrowheads="1"/>
              </p:cNvSpPr>
              <p:nvPr/>
            </p:nvSpPr>
            <p:spPr bwMode="auto">
              <a:xfrm>
                <a:off x="1656" y="1784"/>
                <a:ext cx="38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47" tIns="26983" rIns="19047" bIns="26983"/>
              <a:lstStyle/>
              <a:p>
                <a:pPr eaLnBrk="0" hangingPunct="0">
                  <a:lnSpc>
                    <a:spcPts val="1388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600">
                    <a:solidFill>
                      <a:srgbClr val="FF0000"/>
                    </a:solidFill>
                    <a:latin typeface="Tahoma" pitchFamily="34" charset="0"/>
                    <a:ea typeface="굴림" charset="-127"/>
                  </a:rPr>
                  <a:t>0000</a:t>
                </a:r>
              </a:p>
            </p:txBody>
          </p:sp>
          <p:sp>
            <p:nvSpPr>
              <p:cNvPr id="55361" name="Rectangle 65"/>
              <p:cNvSpPr>
                <a:spLocks noChangeArrowheads="1"/>
              </p:cNvSpPr>
              <p:nvPr/>
            </p:nvSpPr>
            <p:spPr bwMode="auto">
              <a:xfrm>
                <a:off x="1664" y="3240"/>
                <a:ext cx="33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47" tIns="26983" rIns="19047" bIns="26983"/>
              <a:lstStyle/>
              <a:p>
                <a:pPr eaLnBrk="0" hangingPunct="0">
                  <a:lnSpc>
                    <a:spcPts val="1388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600">
                    <a:solidFill>
                      <a:srgbClr val="FF0000"/>
                    </a:solidFill>
                    <a:latin typeface="Tahoma" pitchFamily="34" charset="0"/>
                    <a:ea typeface="굴림" charset="-127"/>
                  </a:rPr>
                  <a:t>0111</a:t>
                </a:r>
              </a:p>
            </p:txBody>
          </p:sp>
          <p:sp>
            <p:nvSpPr>
              <p:cNvPr id="55362" name="Rectangle 66"/>
              <p:cNvSpPr>
                <a:spLocks noChangeArrowheads="1"/>
              </p:cNvSpPr>
              <p:nvPr/>
            </p:nvSpPr>
            <p:spPr bwMode="auto">
              <a:xfrm>
                <a:off x="2184" y="2384"/>
                <a:ext cx="42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47" tIns="26983" rIns="19047" bIns="26983"/>
              <a:lstStyle/>
              <a:p>
                <a:pPr eaLnBrk="0" hangingPunct="0">
                  <a:lnSpc>
                    <a:spcPts val="1388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600">
                    <a:solidFill>
                      <a:srgbClr val="FF0000"/>
                    </a:solidFill>
                    <a:latin typeface="Tahoma" pitchFamily="34" charset="0"/>
                    <a:ea typeface="굴림" charset="-127"/>
                  </a:rPr>
                  <a:t>0011</a:t>
                </a:r>
              </a:p>
            </p:txBody>
          </p:sp>
          <p:sp>
            <p:nvSpPr>
              <p:cNvPr id="55363" name="Rectangle 67"/>
              <p:cNvSpPr>
                <a:spLocks noChangeArrowheads="1"/>
              </p:cNvSpPr>
              <p:nvPr/>
            </p:nvSpPr>
            <p:spPr bwMode="auto">
              <a:xfrm>
                <a:off x="824" y="2640"/>
                <a:ext cx="38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47" tIns="26983" rIns="19047" bIns="26983"/>
              <a:lstStyle/>
              <a:p>
                <a:pPr eaLnBrk="0" hangingPunct="0">
                  <a:lnSpc>
                    <a:spcPts val="1388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600">
                    <a:solidFill>
                      <a:srgbClr val="FF0000"/>
                    </a:solidFill>
                    <a:latin typeface="Tahoma" pitchFamily="34" charset="0"/>
                    <a:ea typeface="굴림" charset="-127"/>
                  </a:rPr>
                  <a:t>1011</a:t>
                </a:r>
              </a:p>
            </p:txBody>
          </p:sp>
          <p:sp>
            <p:nvSpPr>
              <p:cNvPr id="55364" name="Rectangle 68"/>
              <p:cNvSpPr>
                <a:spLocks noChangeArrowheads="1"/>
              </p:cNvSpPr>
              <p:nvPr/>
            </p:nvSpPr>
            <p:spPr bwMode="auto">
              <a:xfrm>
                <a:off x="1280" y="1792"/>
                <a:ext cx="35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47" tIns="26983" rIns="19047" bIns="26983"/>
              <a:lstStyle/>
              <a:p>
                <a:pPr eaLnBrk="0" hangingPunct="0">
                  <a:lnSpc>
                    <a:spcPts val="1388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600">
                    <a:solidFill>
                      <a:srgbClr val="FF0000"/>
                    </a:solidFill>
                    <a:latin typeface="Tahoma" pitchFamily="34" charset="0"/>
                    <a:ea typeface="굴림" charset="-127"/>
                  </a:rPr>
                  <a:t>1111</a:t>
                </a:r>
              </a:p>
            </p:txBody>
          </p:sp>
          <p:sp>
            <p:nvSpPr>
              <p:cNvPr id="55365" name="Rectangle 69"/>
              <p:cNvSpPr>
                <a:spLocks noChangeArrowheads="1"/>
              </p:cNvSpPr>
              <p:nvPr/>
            </p:nvSpPr>
            <p:spPr bwMode="auto">
              <a:xfrm>
                <a:off x="1040" y="1928"/>
                <a:ext cx="39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47" tIns="26983" rIns="19047" bIns="26983"/>
              <a:lstStyle/>
              <a:p>
                <a:pPr eaLnBrk="0" hangingPunct="0">
                  <a:lnSpc>
                    <a:spcPts val="1388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600">
                    <a:solidFill>
                      <a:srgbClr val="FF0000"/>
                    </a:solidFill>
                    <a:latin typeface="Tahoma" pitchFamily="34" charset="0"/>
                    <a:ea typeface="굴림" charset="-127"/>
                  </a:rPr>
                  <a:t>1110</a:t>
                </a:r>
              </a:p>
            </p:txBody>
          </p:sp>
          <p:sp>
            <p:nvSpPr>
              <p:cNvPr id="55366" name="Rectangle 70"/>
              <p:cNvSpPr>
                <a:spLocks noChangeArrowheads="1"/>
              </p:cNvSpPr>
              <p:nvPr/>
            </p:nvSpPr>
            <p:spPr bwMode="auto">
              <a:xfrm>
                <a:off x="872" y="2152"/>
                <a:ext cx="33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47" tIns="26983" rIns="19047" bIns="26983"/>
              <a:lstStyle/>
              <a:p>
                <a:pPr eaLnBrk="0" hangingPunct="0">
                  <a:lnSpc>
                    <a:spcPts val="1388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600">
                    <a:solidFill>
                      <a:srgbClr val="FF0000"/>
                    </a:solidFill>
                    <a:latin typeface="Tahoma" pitchFamily="34" charset="0"/>
                    <a:ea typeface="굴림" charset="-127"/>
                  </a:rPr>
                  <a:t>1101</a:t>
                </a:r>
              </a:p>
            </p:txBody>
          </p:sp>
          <p:sp>
            <p:nvSpPr>
              <p:cNvPr id="55367" name="Rectangle 71"/>
              <p:cNvSpPr>
                <a:spLocks noChangeArrowheads="1"/>
              </p:cNvSpPr>
              <p:nvPr/>
            </p:nvSpPr>
            <p:spPr bwMode="auto">
              <a:xfrm>
                <a:off x="792" y="2384"/>
                <a:ext cx="36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47" tIns="26983" rIns="19047" bIns="26983"/>
              <a:lstStyle/>
              <a:p>
                <a:pPr eaLnBrk="0" hangingPunct="0">
                  <a:lnSpc>
                    <a:spcPts val="1388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600">
                    <a:solidFill>
                      <a:srgbClr val="FF0000"/>
                    </a:solidFill>
                    <a:latin typeface="Tahoma" pitchFamily="34" charset="0"/>
                    <a:ea typeface="굴림" charset="-127"/>
                  </a:rPr>
                  <a:t>1100</a:t>
                </a:r>
              </a:p>
            </p:txBody>
          </p:sp>
          <p:sp>
            <p:nvSpPr>
              <p:cNvPr id="55368" name="Rectangle 72"/>
              <p:cNvSpPr>
                <a:spLocks noChangeArrowheads="1"/>
              </p:cNvSpPr>
              <p:nvPr/>
            </p:nvSpPr>
            <p:spPr bwMode="auto">
              <a:xfrm>
                <a:off x="888" y="2864"/>
                <a:ext cx="37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47" tIns="26983" rIns="19047" bIns="26983"/>
              <a:lstStyle/>
              <a:p>
                <a:pPr eaLnBrk="0" hangingPunct="0">
                  <a:lnSpc>
                    <a:spcPts val="1388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600">
                    <a:solidFill>
                      <a:srgbClr val="FF0000"/>
                    </a:solidFill>
                    <a:latin typeface="Tahoma" pitchFamily="34" charset="0"/>
                    <a:ea typeface="굴림" charset="-127"/>
                  </a:rPr>
                  <a:t>1010</a:t>
                </a:r>
              </a:p>
            </p:txBody>
          </p:sp>
          <p:sp>
            <p:nvSpPr>
              <p:cNvPr id="55369" name="Rectangle 73"/>
              <p:cNvSpPr>
                <a:spLocks noChangeArrowheads="1"/>
              </p:cNvSpPr>
              <p:nvPr/>
            </p:nvSpPr>
            <p:spPr bwMode="auto">
              <a:xfrm>
                <a:off x="1024" y="3064"/>
                <a:ext cx="37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47" tIns="26983" rIns="19047" bIns="26983"/>
              <a:lstStyle/>
              <a:p>
                <a:pPr eaLnBrk="0" hangingPunct="0">
                  <a:lnSpc>
                    <a:spcPts val="1388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600">
                    <a:solidFill>
                      <a:srgbClr val="FF0000"/>
                    </a:solidFill>
                    <a:latin typeface="Tahoma" pitchFamily="34" charset="0"/>
                    <a:ea typeface="굴림" charset="-127"/>
                  </a:rPr>
                  <a:t>1001</a:t>
                </a:r>
              </a:p>
            </p:txBody>
          </p:sp>
          <p:sp>
            <p:nvSpPr>
              <p:cNvPr id="55370" name="Rectangle 74"/>
              <p:cNvSpPr>
                <a:spLocks noChangeArrowheads="1"/>
              </p:cNvSpPr>
              <p:nvPr/>
            </p:nvSpPr>
            <p:spPr bwMode="auto">
              <a:xfrm>
                <a:off x="1264" y="3240"/>
                <a:ext cx="36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47" tIns="26983" rIns="19047" bIns="26983"/>
              <a:lstStyle/>
              <a:p>
                <a:pPr eaLnBrk="0" hangingPunct="0">
                  <a:lnSpc>
                    <a:spcPts val="1388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600">
                    <a:solidFill>
                      <a:srgbClr val="FF0000"/>
                    </a:solidFill>
                    <a:latin typeface="Tahoma" pitchFamily="34" charset="0"/>
                    <a:ea typeface="굴림" charset="-127"/>
                  </a:rPr>
                  <a:t>1000</a:t>
                </a:r>
              </a:p>
            </p:txBody>
          </p:sp>
          <p:sp>
            <p:nvSpPr>
              <p:cNvPr id="55371" name="Rectangle 75"/>
              <p:cNvSpPr>
                <a:spLocks noChangeArrowheads="1"/>
              </p:cNvSpPr>
              <p:nvPr/>
            </p:nvSpPr>
            <p:spPr bwMode="auto">
              <a:xfrm>
                <a:off x="1936" y="3088"/>
                <a:ext cx="36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47" tIns="26983" rIns="19047" bIns="26983"/>
              <a:lstStyle/>
              <a:p>
                <a:pPr eaLnBrk="0" hangingPunct="0">
                  <a:lnSpc>
                    <a:spcPts val="1388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600">
                    <a:solidFill>
                      <a:srgbClr val="FF0000"/>
                    </a:solidFill>
                    <a:latin typeface="Tahoma" pitchFamily="34" charset="0"/>
                    <a:ea typeface="굴림" charset="-127"/>
                  </a:rPr>
                  <a:t>0110</a:t>
                </a:r>
              </a:p>
            </p:txBody>
          </p:sp>
          <p:sp>
            <p:nvSpPr>
              <p:cNvPr id="55372" name="Rectangle 76"/>
              <p:cNvSpPr>
                <a:spLocks noChangeArrowheads="1"/>
              </p:cNvSpPr>
              <p:nvPr/>
            </p:nvSpPr>
            <p:spPr bwMode="auto">
              <a:xfrm>
                <a:off x="2096" y="2888"/>
                <a:ext cx="42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47" tIns="26983" rIns="19047" bIns="26983"/>
              <a:lstStyle/>
              <a:p>
                <a:pPr eaLnBrk="0" hangingPunct="0">
                  <a:lnSpc>
                    <a:spcPts val="1388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600">
                    <a:solidFill>
                      <a:srgbClr val="FF0000"/>
                    </a:solidFill>
                    <a:latin typeface="Tahoma" pitchFamily="34" charset="0"/>
                    <a:ea typeface="굴림" charset="-127"/>
                  </a:rPr>
                  <a:t>0101</a:t>
                </a:r>
              </a:p>
            </p:txBody>
          </p:sp>
          <p:sp>
            <p:nvSpPr>
              <p:cNvPr id="55373" name="Rectangle 77"/>
              <p:cNvSpPr>
                <a:spLocks noChangeArrowheads="1"/>
              </p:cNvSpPr>
              <p:nvPr/>
            </p:nvSpPr>
            <p:spPr bwMode="auto">
              <a:xfrm>
                <a:off x="2160" y="2664"/>
                <a:ext cx="41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47" tIns="26983" rIns="19047" bIns="26983"/>
              <a:lstStyle/>
              <a:p>
                <a:pPr eaLnBrk="0" hangingPunct="0">
                  <a:lnSpc>
                    <a:spcPts val="1388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600">
                    <a:solidFill>
                      <a:srgbClr val="FF0000"/>
                    </a:solidFill>
                    <a:latin typeface="Tahoma" pitchFamily="34" charset="0"/>
                    <a:ea typeface="굴림" charset="-127"/>
                  </a:rPr>
                  <a:t>0100</a:t>
                </a:r>
              </a:p>
            </p:txBody>
          </p:sp>
          <p:sp>
            <p:nvSpPr>
              <p:cNvPr id="55374" name="Rectangle 78"/>
              <p:cNvSpPr>
                <a:spLocks noChangeArrowheads="1"/>
              </p:cNvSpPr>
              <p:nvPr/>
            </p:nvSpPr>
            <p:spPr bwMode="auto">
              <a:xfrm>
                <a:off x="2072" y="2152"/>
                <a:ext cx="40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47" tIns="26983" rIns="19047" bIns="26983"/>
              <a:lstStyle/>
              <a:p>
                <a:pPr eaLnBrk="0" hangingPunct="0">
                  <a:lnSpc>
                    <a:spcPts val="1388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600">
                    <a:solidFill>
                      <a:srgbClr val="FF0000"/>
                    </a:solidFill>
                    <a:latin typeface="Tahoma" pitchFamily="34" charset="0"/>
                    <a:ea typeface="굴림" charset="-127"/>
                  </a:rPr>
                  <a:t>0010</a:t>
                </a:r>
              </a:p>
            </p:txBody>
          </p:sp>
          <p:sp>
            <p:nvSpPr>
              <p:cNvPr id="55375" name="Rectangle 79"/>
              <p:cNvSpPr>
                <a:spLocks noChangeArrowheads="1"/>
              </p:cNvSpPr>
              <p:nvPr/>
            </p:nvSpPr>
            <p:spPr bwMode="auto">
              <a:xfrm>
                <a:off x="1896" y="1944"/>
                <a:ext cx="34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47" tIns="26983" rIns="19047" bIns="26983"/>
              <a:lstStyle/>
              <a:p>
                <a:pPr eaLnBrk="0" hangingPunct="0">
                  <a:lnSpc>
                    <a:spcPts val="1388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600">
                    <a:solidFill>
                      <a:srgbClr val="FF0000"/>
                    </a:solidFill>
                    <a:latin typeface="Tahoma" pitchFamily="34" charset="0"/>
                    <a:ea typeface="굴림" charset="-127"/>
                  </a:rPr>
                  <a:t>0001</a:t>
                </a:r>
              </a:p>
            </p:txBody>
          </p:sp>
        </p:grpSp>
      </p:grpSp>
      <p:sp>
        <p:nvSpPr>
          <p:cNvPr id="55378" name="Line 82"/>
          <p:cNvSpPr>
            <a:spLocks noChangeShapeType="1"/>
          </p:cNvSpPr>
          <p:nvPr/>
        </p:nvSpPr>
        <p:spPr bwMode="auto">
          <a:xfrm flipH="1">
            <a:off x="2552700" y="5099050"/>
            <a:ext cx="25400" cy="800100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5379" name="Rectangle 83"/>
          <p:cNvSpPr>
            <a:spLocks noGrp="1" noChangeArrowheads="1"/>
          </p:cNvSpPr>
          <p:nvPr>
            <p:ph type="title"/>
          </p:nvPr>
        </p:nvSpPr>
        <p:spPr>
          <a:xfrm>
            <a:off x="412750" y="231775"/>
            <a:ext cx="8197850" cy="849313"/>
          </a:xfrm>
        </p:spPr>
        <p:txBody>
          <a:bodyPr/>
          <a:lstStyle/>
          <a:p>
            <a:r>
              <a:rPr lang="en-US" altLang="ko-KR">
                <a:ea typeface="굴림" charset="-127"/>
              </a:rPr>
              <a:t>Overflow in 2s complement addition/subtraction</a:t>
            </a:r>
          </a:p>
        </p:txBody>
      </p:sp>
      <p:sp>
        <p:nvSpPr>
          <p:cNvPr id="55380" name="Rectangle 8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800">
                <a:ea typeface="굴림" charset="-127"/>
              </a:rPr>
              <a:t>Overflow conditions</a:t>
            </a:r>
          </a:p>
          <a:p>
            <a:pPr lvl="1"/>
            <a:r>
              <a:rPr lang="en-US" altLang="ko-KR" sz="1600">
                <a:ea typeface="굴림" charset="-127"/>
              </a:rPr>
              <a:t>add two positive numbers to get a negative number</a:t>
            </a:r>
          </a:p>
          <a:p>
            <a:pPr lvl="1"/>
            <a:r>
              <a:rPr lang="en-US" altLang="ko-KR" sz="1600">
                <a:ea typeface="굴림" charset="-127"/>
              </a:rPr>
              <a:t>add two negative numbers to get a positive number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V - Combinational Logic Case Studies</a:t>
            </a:r>
            <a:endParaRPr lang="en-US" altLang="en-US"/>
          </a:p>
        </p:txBody>
      </p:sp>
      <p:sp>
        <p:nvSpPr>
          <p:cNvPr id="20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5339E-CCC5-4066-BB39-42F21EBB9238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57353" name="Rectangle 9"/>
          <p:cNvSpPr>
            <a:spLocks noChangeArrowheads="1"/>
          </p:cNvSpPr>
          <p:nvPr/>
        </p:nvSpPr>
        <p:spPr bwMode="auto">
          <a:xfrm>
            <a:off x="1054100" y="2508250"/>
            <a:ext cx="876300" cy="1155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74271" tIns="26983" rIns="19047" bIns="26983"/>
          <a:lstStyle/>
          <a:p>
            <a:pPr algn="r" eaLnBrk="0" hangingPunct="0">
              <a:lnSpc>
                <a:spcPts val="2700"/>
              </a:lnSpc>
            </a:pPr>
            <a:r>
              <a:rPr lang="en-US" altLang="ko-KR">
                <a:solidFill>
                  <a:srgbClr val="FF0000"/>
                </a:solidFill>
                <a:ea typeface="굴림" charset="-127"/>
              </a:rPr>
              <a:t>5</a:t>
            </a:r>
          </a:p>
          <a:p>
            <a:pPr algn="r" eaLnBrk="0" hangingPunct="0">
              <a:lnSpc>
                <a:spcPts val="2700"/>
              </a:lnSpc>
            </a:pPr>
            <a:r>
              <a:rPr lang="en-US" altLang="ko-KR" u="sng">
                <a:solidFill>
                  <a:srgbClr val="FF0000"/>
                </a:solidFill>
                <a:ea typeface="굴림" charset="-127"/>
              </a:rPr>
              <a:t>  3</a:t>
            </a:r>
          </a:p>
          <a:p>
            <a:pPr algn="r" eaLnBrk="0" hangingPunct="0">
              <a:lnSpc>
                <a:spcPts val="2700"/>
              </a:lnSpc>
            </a:pPr>
            <a:r>
              <a:rPr lang="en-US" altLang="ko-KR">
                <a:solidFill>
                  <a:srgbClr val="FF0000"/>
                </a:solidFill>
                <a:ea typeface="굴림" charset="-127"/>
              </a:rPr>
              <a:t>– 8</a:t>
            </a:r>
          </a:p>
        </p:txBody>
      </p:sp>
      <p:sp>
        <p:nvSpPr>
          <p:cNvPr id="57354" name="Rectangle 10"/>
          <p:cNvSpPr>
            <a:spLocks noChangeArrowheads="1"/>
          </p:cNvSpPr>
          <p:nvPr/>
        </p:nvSpPr>
        <p:spPr bwMode="auto">
          <a:xfrm>
            <a:off x="2641600" y="2000250"/>
            <a:ext cx="1155700" cy="168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47" tIns="26983" rIns="19047" bIns="26983"/>
          <a:lstStyle/>
          <a:p>
            <a:pPr eaLnBrk="0" hangingPunct="0">
              <a:lnSpc>
                <a:spcPts val="2700"/>
              </a:lnSpc>
              <a:spcBef>
                <a:spcPts val="1500"/>
              </a:spcBef>
            </a:pPr>
            <a:r>
              <a:rPr lang="en-US" altLang="ko-KR">
                <a:solidFill>
                  <a:srgbClr val="FF0000"/>
                </a:solidFill>
                <a:ea typeface="굴림" charset="-127"/>
              </a:rPr>
              <a:t> </a:t>
            </a:r>
            <a:r>
              <a:rPr lang="en-US" altLang="ko-KR" sz="1400">
                <a:solidFill>
                  <a:srgbClr val="FF0000"/>
                </a:solidFill>
                <a:ea typeface="굴림" charset="-127"/>
              </a:rPr>
              <a:t>0  1  1  1</a:t>
            </a:r>
            <a:r>
              <a:rPr lang="en-US" altLang="ko-KR">
                <a:solidFill>
                  <a:srgbClr val="FF0000"/>
                </a:solidFill>
                <a:ea typeface="굴림" charset="-127"/>
              </a:rPr>
              <a:t>           </a:t>
            </a:r>
            <a:br>
              <a:rPr lang="en-US" altLang="ko-KR">
                <a:solidFill>
                  <a:srgbClr val="FF0000"/>
                </a:solidFill>
                <a:ea typeface="굴림" charset="-127"/>
              </a:rPr>
            </a:br>
            <a:r>
              <a:rPr lang="en-US" altLang="ko-KR">
                <a:solidFill>
                  <a:srgbClr val="FF0000"/>
                </a:solidFill>
                <a:ea typeface="굴림" charset="-127"/>
              </a:rPr>
              <a:t>   0 1 0 1</a:t>
            </a:r>
            <a:br>
              <a:rPr lang="en-US" altLang="ko-KR">
                <a:solidFill>
                  <a:srgbClr val="FF0000"/>
                </a:solidFill>
                <a:ea typeface="굴림" charset="-127"/>
              </a:rPr>
            </a:br>
            <a:r>
              <a:rPr lang="en-US" altLang="ko-KR">
                <a:solidFill>
                  <a:srgbClr val="FF0000"/>
                </a:solidFill>
                <a:ea typeface="굴림" charset="-127"/>
              </a:rPr>
              <a:t>   </a:t>
            </a:r>
            <a:r>
              <a:rPr lang="en-US" altLang="ko-KR" u="sng">
                <a:solidFill>
                  <a:srgbClr val="FF0000"/>
                </a:solidFill>
                <a:ea typeface="굴림" charset="-127"/>
              </a:rPr>
              <a:t>0 0 1 1</a:t>
            </a:r>
            <a:r>
              <a:rPr lang="en-US" altLang="ko-KR">
                <a:solidFill>
                  <a:srgbClr val="FF0000"/>
                </a:solidFill>
                <a:ea typeface="굴림" charset="-127"/>
              </a:rPr>
              <a:t/>
            </a:r>
            <a:br>
              <a:rPr lang="en-US" altLang="ko-KR">
                <a:solidFill>
                  <a:srgbClr val="FF0000"/>
                </a:solidFill>
                <a:ea typeface="굴림" charset="-127"/>
              </a:rPr>
            </a:br>
            <a:r>
              <a:rPr lang="en-US" altLang="ko-KR">
                <a:solidFill>
                  <a:srgbClr val="FF0000"/>
                </a:solidFill>
                <a:ea typeface="굴림" charset="-127"/>
              </a:rPr>
              <a:t>   1 0 0 0</a:t>
            </a:r>
          </a:p>
        </p:txBody>
      </p:sp>
      <p:sp>
        <p:nvSpPr>
          <p:cNvPr id="57357" name="Rectangle 13"/>
          <p:cNvSpPr>
            <a:spLocks noChangeArrowheads="1"/>
          </p:cNvSpPr>
          <p:nvPr/>
        </p:nvSpPr>
        <p:spPr bwMode="auto">
          <a:xfrm>
            <a:off x="4749800" y="2559050"/>
            <a:ext cx="889000" cy="1155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47" tIns="26983" rIns="19047" bIns="26983"/>
          <a:lstStyle/>
          <a:p>
            <a:pPr algn="r" eaLnBrk="0" hangingPunct="0">
              <a:lnSpc>
                <a:spcPts val="2700"/>
              </a:lnSpc>
            </a:pPr>
            <a:r>
              <a:rPr lang="en-US" altLang="ko-KR">
                <a:solidFill>
                  <a:srgbClr val="FF0000"/>
                </a:solidFill>
                <a:ea typeface="굴림" charset="-127"/>
              </a:rPr>
              <a:t>– 7</a:t>
            </a:r>
          </a:p>
          <a:p>
            <a:pPr algn="r" eaLnBrk="0" hangingPunct="0">
              <a:lnSpc>
                <a:spcPts val="2700"/>
              </a:lnSpc>
            </a:pPr>
            <a:r>
              <a:rPr lang="en-US" altLang="ko-KR">
                <a:solidFill>
                  <a:srgbClr val="FF0000"/>
                </a:solidFill>
                <a:ea typeface="굴림" charset="-127"/>
              </a:rPr>
              <a:t>– 2</a:t>
            </a:r>
          </a:p>
          <a:p>
            <a:pPr algn="r" eaLnBrk="0" hangingPunct="0">
              <a:lnSpc>
                <a:spcPts val="2700"/>
              </a:lnSpc>
            </a:pPr>
            <a:r>
              <a:rPr lang="en-US" altLang="ko-KR">
                <a:solidFill>
                  <a:srgbClr val="FF0000"/>
                </a:solidFill>
                <a:ea typeface="굴림" charset="-127"/>
              </a:rPr>
              <a:t>7</a:t>
            </a:r>
          </a:p>
        </p:txBody>
      </p:sp>
      <p:sp>
        <p:nvSpPr>
          <p:cNvPr id="57358" name="Rectangle 14"/>
          <p:cNvSpPr>
            <a:spLocks noChangeArrowheads="1"/>
          </p:cNvSpPr>
          <p:nvPr/>
        </p:nvSpPr>
        <p:spPr bwMode="auto">
          <a:xfrm>
            <a:off x="6426200" y="2051050"/>
            <a:ext cx="1054100" cy="168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47" tIns="26983" rIns="19047" bIns="26983"/>
          <a:lstStyle/>
          <a:p>
            <a:pPr eaLnBrk="0" hangingPunct="0">
              <a:lnSpc>
                <a:spcPts val="2700"/>
              </a:lnSpc>
              <a:spcBef>
                <a:spcPts val="1500"/>
              </a:spcBef>
            </a:pPr>
            <a:r>
              <a:rPr lang="en-US" altLang="ko-KR">
                <a:solidFill>
                  <a:srgbClr val="FF0000"/>
                </a:solidFill>
                <a:ea typeface="굴림" charset="-127"/>
              </a:rPr>
              <a:t> </a:t>
            </a:r>
            <a:r>
              <a:rPr lang="en-US" altLang="ko-KR" sz="1400">
                <a:solidFill>
                  <a:srgbClr val="FF0000"/>
                </a:solidFill>
                <a:ea typeface="굴림" charset="-127"/>
              </a:rPr>
              <a:t>1  0  0  0</a:t>
            </a:r>
            <a:r>
              <a:rPr lang="en-US" altLang="ko-KR">
                <a:solidFill>
                  <a:srgbClr val="FF0000"/>
                </a:solidFill>
                <a:ea typeface="굴림" charset="-127"/>
              </a:rPr>
              <a:t>    </a:t>
            </a:r>
            <a:br>
              <a:rPr lang="en-US" altLang="ko-KR">
                <a:solidFill>
                  <a:srgbClr val="FF0000"/>
                </a:solidFill>
                <a:ea typeface="굴림" charset="-127"/>
              </a:rPr>
            </a:br>
            <a:r>
              <a:rPr lang="en-US" altLang="ko-KR">
                <a:solidFill>
                  <a:srgbClr val="FF0000"/>
                </a:solidFill>
                <a:ea typeface="굴림" charset="-127"/>
              </a:rPr>
              <a:t>   1 0 0 1</a:t>
            </a:r>
            <a:r>
              <a:rPr lang="en-US" altLang="ko-KR" u="sng">
                <a:solidFill>
                  <a:srgbClr val="FF0000"/>
                </a:solidFill>
                <a:ea typeface="굴림" charset="-127"/>
              </a:rPr>
              <a:t/>
            </a:r>
            <a:br>
              <a:rPr lang="en-US" altLang="ko-KR" u="sng">
                <a:solidFill>
                  <a:srgbClr val="FF0000"/>
                </a:solidFill>
                <a:ea typeface="굴림" charset="-127"/>
              </a:rPr>
            </a:br>
            <a:r>
              <a:rPr lang="en-US" altLang="ko-KR" u="sng">
                <a:solidFill>
                  <a:srgbClr val="FF0000"/>
                </a:solidFill>
                <a:ea typeface="굴림" charset="-127"/>
              </a:rPr>
              <a:t>   1 1 1 0</a:t>
            </a:r>
            <a:r>
              <a:rPr lang="en-US" altLang="ko-KR">
                <a:solidFill>
                  <a:srgbClr val="FF0000"/>
                </a:solidFill>
                <a:ea typeface="굴림" charset="-127"/>
              </a:rPr>
              <a:t/>
            </a:r>
            <a:br>
              <a:rPr lang="en-US" altLang="ko-KR">
                <a:solidFill>
                  <a:srgbClr val="FF0000"/>
                </a:solidFill>
                <a:ea typeface="굴림" charset="-127"/>
              </a:rPr>
            </a:br>
            <a:r>
              <a:rPr lang="en-US" altLang="ko-KR">
                <a:solidFill>
                  <a:srgbClr val="FF0000"/>
                </a:solidFill>
                <a:ea typeface="굴림" charset="-127"/>
              </a:rPr>
              <a:t>1 0 1 1 1</a:t>
            </a:r>
          </a:p>
        </p:txBody>
      </p:sp>
      <p:sp>
        <p:nvSpPr>
          <p:cNvPr id="57359" name="Line 15"/>
          <p:cNvSpPr>
            <a:spLocks noChangeShapeType="1"/>
          </p:cNvSpPr>
          <p:nvPr/>
        </p:nvSpPr>
        <p:spPr bwMode="auto">
          <a:xfrm>
            <a:off x="5264150" y="3308350"/>
            <a:ext cx="3556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7361" name="Rectangle 17"/>
          <p:cNvSpPr>
            <a:spLocks noChangeArrowheads="1"/>
          </p:cNvSpPr>
          <p:nvPr/>
        </p:nvSpPr>
        <p:spPr bwMode="auto">
          <a:xfrm>
            <a:off x="1600200" y="4676775"/>
            <a:ext cx="292100" cy="1155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47" tIns="26983" rIns="19047" bIns="26983"/>
          <a:lstStyle/>
          <a:p>
            <a:pPr algn="r" eaLnBrk="0" hangingPunct="0">
              <a:lnSpc>
                <a:spcPts val="2700"/>
              </a:lnSpc>
            </a:pPr>
            <a:r>
              <a:rPr lang="en-US" altLang="ko-KR">
                <a:solidFill>
                  <a:srgbClr val="FF0000"/>
                </a:solidFill>
                <a:ea typeface="굴림" charset="-127"/>
              </a:rPr>
              <a:t>5</a:t>
            </a:r>
          </a:p>
          <a:p>
            <a:pPr algn="r" eaLnBrk="0" hangingPunct="0">
              <a:lnSpc>
                <a:spcPts val="2700"/>
              </a:lnSpc>
            </a:pPr>
            <a:r>
              <a:rPr lang="en-US" altLang="ko-KR">
                <a:solidFill>
                  <a:srgbClr val="FF0000"/>
                </a:solidFill>
                <a:ea typeface="굴림" charset="-127"/>
              </a:rPr>
              <a:t>2</a:t>
            </a:r>
          </a:p>
          <a:p>
            <a:pPr algn="r" eaLnBrk="0" hangingPunct="0">
              <a:lnSpc>
                <a:spcPts val="2700"/>
              </a:lnSpc>
            </a:pPr>
            <a:r>
              <a:rPr lang="en-US" altLang="ko-KR">
                <a:solidFill>
                  <a:srgbClr val="FF0000"/>
                </a:solidFill>
                <a:ea typeface="굴림" charset="-127"/>
              </a:rPr>
              <a:t>7</a:t>
            </a:r>
          </a:p>
        </p:txBody>
      </p:sp>
      <p:sp>
        <p:nvSpPr>
          <p:cNvPr id="57362" name="Rectangle 18"/>
          <p:cNvSpPr>
            <a:spLocks noChangeArrowheads="1"/>
          </p:cNvSpPr>
          <p:nvPr/>
        </p:nvSpPr>
        <p:spPr bwMode="auto">
          <a:xfrm>
            <a:off x="2603500" y="4117975"/>
            <a:ext cx="1054100" cy="169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47" tIns="26983" rIns="19047" bIns="26983"/>
          <a:lstStyle/>
          <a:p>
            <a:pPr eaLnBrk="0" hangingPunct="0">
              <a:lnSpc>
                <a:spcPts val="2700"/>
              </a:lnSpc>
              <a:spcBef>
                <a:spcPts val="1500"/>
              </a:spcBef>
            </a:pPr>
            <a:r>
              <a:rPr lang="en-US" altLang="ko-KR">
                <a:solidFill>
                  <a:srgbClr val="FF0000"/>
                </a:solidFill>
                <a:ea typeface="굴림" charset="-127"/>
              </a:rPr>
              <a:t> </a:t>
            </a:r>
            <a:r>
              <a:rPr lang="en-US" altLang="ko-KR" sz="1400">
                <a:solidFill>
                  <a:srgbClr val="FF0000"/>
                </a:solidFill>
                <a:ea typeface="굴림" charset="-127"/>
              </a:rPr>
              <a:t>0  0  0  0</a:t>
            </a:r>
            <a:r>
              <a:rPr lang="en-US" altLang="ko-KR">
                <a:solidFill>
                  <a:srgbClr val="FF0000"/>
                </a:solidFill>
                <a:ea typeface="굴림" charset="-127"/>
              </a:rPr>
              <a:t>    </a:t>
            </a:r>
            <a:br>
              <a:rPr lang="en-US" altLang="ko-KR">
                <a:solidFill>
                  <a:srgbClr val="FF0000"/>
                </a:solidFill>
                <a:ea typeface="굴림" charset="-127"/>
              </a:rPr>
            </a:br>
            <a:r>
              <a:rPr lang="en-US" altLang="ko-KR">
                <a:solidFill>
                  <a:srgbClr val="FF0000"/>
                </a:solidFill>
                <a:ea typeface="굴림" charset="-127"/>
              </a:rPr>
              <a:t>   0 1 0 1</a:t>
            </a:r>
            <a:r>
              <a:rPr lang="en-US" altLang="ko-KR" u="sng">
                <a:solidFill>
                  <a:srgbClr val="FF0000"/>
                </a:solidFill>
                <a:ea typeface="굴림" charset="-127"/>
              </a:rPr>
              <a:t/>
            </a:r>
            <a:br>
              <a:rPr lang="en-US" altLang="ko-KR" u="sng">
                <a:solidFill>
                  <a:srgbClr val="FF0000"/>
                </a:solidFill>
                <a:ea typeface="굴림" charset="-127"/>
              </a:rPr>
            </a:br>
            <a:r>
              <a:rPr lang="en-US" altLang="ko-KR" u="sng">
                <a:solidFill>
                  <a:srgbClr val="FF0000"/>
                </a:solidFill>
                <a:ea typeface="굴림" charset="-127"/>
              </a:rPr>
              <a:t>   0 0 1 0</a:t>
            </a:r>
            <a:r>
              <a:rPr lang="en-US" altLang="ko-KR">
                <a:solidFill>
                  <a:srgbClr val="FF0000"/>
                </a:solidFill>
                <a:ea typeface="굴림" charset="-127"/>
              </a:rPr>
              <a:t/>
            </a:r>
            <a:br>
              <a:rPr lang="en-US" altLang="ko-KR">
                <a:solidFill>
                  <a:srgbClr val="FF0000"/>
                </a:solidFill>
                <a:ea typeface="굴림" charset="-127"/>
              </a:rPr>
            </a:br>
            <a:r>
              <a:rPr lang="en-US" altLang="ko-KR">
                <a:solidFill>
                  <a:srgbClr val="FF0000"/>
                </a:solidFill>
                <a:ea typeface="굴림" charset="-127"/>
              </a:rPr>
              <a:t>   0 1 1 1</a:t>
            </a:r>
          </a:p>
        </p:txBody>
      </p:sp>
      <p:sp>
        <p:nvSpPr>
          <p:cNvPr id="57363" name="Line 19"/>
          <p:cNvSpPr>
            <a:spLocks noChangeShapeType="1"/>
          </p:cNvSpPr>
          <p:nvPr/>
        </p:nvSpPr>
        <p:spPr bwMode="auto">
          <a:xfrm>
            <a:off x="1504950" y="5400675"/>
            <a:ext cx="3556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7365" name="Rectangle 21"/>
          <p:cNvSpPr>
            <a:spLocks noChangeArrowheads="1"/>
          </p:cNvSpPr>
          <p:nvPr/>
        </p:nvSpPr>
        <p:spPr bwMode="auto">
          <a:xfrm>
            <a:off x="4813300" y="4752975"/>
            <a:ext cx="927100" cy="1155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47" tIns="26983" rIns="19047" bIns="26983"/>
          <a:lstStyle/>
          <a:p>
            <a:pPr algn="r" eaLnBrk="0" hangingPunct="0">
              <a:lnSpc>
                <a:spcPts val="2700"/>
              </a:lnSpc>
            </a:pPr>
            <a:r>
              <a:rPr lang="en-US" altLang="ko-KR">
                <a:solidFill>
                  <a:srgbClr val="FF0000"/>
                </a:solidFill>
                <a:ea typeface="굴림" charset="-127"/>
              </a:rPr>
              <a:t>– 3</a:t>
            </a:r>
          </a:p>
          <a:p>
            <a:pPr algn="r" eaLnBrk="0" hangingPunct="0">
              <a:lnSpc>
                <a:spcPts val="2700"/>
              </a:lnSpc>
            </a:pPr>
            <a:r>
              <a:rPr lang="en-US" altLang="ko-KR" u="sng">
                <a:solidFill>
                  <a:srgbClr val="FF0000"/>
                </a:solidFill>
                <a:ea typeface="굴림" charset="-127"/>
              </a:rPr>
              <a:t>– 5</a:t>
            </a:r>
            <a:endParaRPr lang="en-US" altLang="ko-KR">
              <a:solidFill>
                <a:srgbClr val="FF0000"/>
              </a:solidFill>
              <a:ea typeface="굴림" charset="-127"/>
            </a:endParaRPr>
          </a:p>
          <a:p>
            <a:pPr algn="r" eaLnBrk="0" hangingPunct="0">
              <a:lnSpc>
                <a:spcPts val="2700"/>
              </a:lnSpc>
            </a:pPr>
            <a:r>
              <a:rPr lang="en-US" altLang="ko-KR">
                <a:solidFill>
                  <a:srgbClr val="FF0000"/>
                </a:solidFill>
                <a:ea typeface="굴림" charset="-127"/>
              </a:rPr>
              <a:t>– 8</a:t>
            </a:r>
          </a:p>
        </p:txBody>
      </p:sp>
      <p:sp>
        <p:nvSpPr>
          <p:cNvPr id="57366" name="Rectangle 22"/>
          <p:cNvSpPr>
            <a:spLocks noChangeArrowheads="1"/>
          </p:cNvSpPr>
          <p:nvPr/>
        </p:nvSpPr>
        <p:spPr bwMode="auto">
          <a:xfrm>
            <a:off x="6426200" y="4219575"/>
            <a:ext cx="1117600" cy="168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47" tIns="26983" rIns="19047" bIns="26983"/>
          <a:lstStyle/>
          <a:p>
            <a:pPr eaLnBrk="0" hangingPunct="0">
              <a:lnSpc>
                <a:spcPts val="2700"/>
              </a:lnSpc>
              <a:spcBef>
                <a:spcPts val="1500"/>
              </a:spcBef>
            </a:pPr>
            <a:r>
              <a:rPr lang="en-US" altLang="ko-KR">
                <a:solidFill>
                  <a:srgbClr val="FF0000"/>
                </a:solidFill>
                <a:ea typeface="굴림" charset="-127"/>
              </a:rPr>
              <a:t> </a:t>
            </a:r>
            <a:r>
              <a:rPr lang="en-US" altLang="ko-KR" sz="1400">
                <a:solidFill>
                  <a:srgbClr val="FF0000"/>
                </a:solidFill>
                <a:ea typeface="굴림" charset="-127"/>
              </a:rPr>
              <a:t>1  1  1  1</a:t>
            </a:r>
            <a:r>
              <a:rPr lang="en-US" altLang="ko-KR">
                <a:solidFill>
                  <a:srgbClr val="FF0000"/>
                </a:solidFill>
                <a:ea typeface="굴림" charset="-127"/>
              </a:rPr>
              <a:t>    </a:t>
            </a:r>
            <a:br>
              <a:rPr lang="en-US" altLang="ko-KR">
                <a:solidFill>
                  <a:srgbClr val="FF0000"/>
                </a:solidFill>
                <a:ea typeface="굴림" charset="-127"/>
              </a:rPr>
            </a:br>
            <a:r>
              <a:rPr lang="en-US" altLang="ko-KR">
                <a:solidFill>
                  <a:srgbClr val="FF0000"/>
                </a:solidFill>
                <a:ea typeface="굴림" charset="-127"/>
              </a:rPr>
              <a:t>   1 1 0 1</a:t>
            </a:r>
            <a:r>
              <a:rPr lang="en-US" altLang="ko-KR" u="sng">
                <a:solidFill>
                  <a:srgbClr val="FF0000"/>
                </a:solidFill>
                <a:ea typeface="굴림" charset="-127"/>
              </a:rPr>
              <a:t/>
            </a:r>
            <a:br>
              <a:rPr lang="en-US" altLang="ko-KR" u="sng">
                <a:solidFill>
                  <a:srgbClr val="FF0000"/>
                </a:solidFill>
                <a:ea typeface="굴림" charset="-127"/>
              </a:rPr>
            </a:br>
            <a:r>
              <a:rPr lang="en-US" altLang="ko-KR" u="sng">
                <a:solidFill>
                  <a:srgbClr val="FF0000"/>
                </a:solidFill>
                <a:ea typeface="굴림" charset="-127"/>
              </a:rPr>
              <a:t>   1 0 1 1</a:t>
            </a:r>
            <a:r>
              <a:rPr lang="en-US" altLang="ko-KR">
                <a:solidFill>
                  <a:srgbClr val="FF0000"/>
                </a:solidFill>
                <a:ea typeface="굴림" charset="-127"/>
              </a:rPr>
              <a:t/>
            </a:r>
            <a:br>
              <a:rPr lang="en-US" altLang="ko-KR">
                <a:solidFill>
                  <a:srgbClr val="FF0000"/>
                </a:solidFill>
                <a:ea typeface="굴림" charset="-127"/>
              </a:rPr>
            </a:br>
            <a:r>
              <a:rPr lang="en-US" altLang="ko-KR">
                <a:solidFill>
                  <a:srgbClr val="FF0000"/>
                </a:solidFill>
                <a:ea typeface="굴림" charset="-127"/>
              </a:rPr>
              <a:t>1 1 0 0 0</a:t>
            </a:r>
          </a:p>
        </p:txBody>
      </p:sp>
      <p:sp>
        <p:nvSpPr>
          <p:cNvPr id="57369" name="Rectangle 25"/>
          <p:cNvSpPr>
            <a:spLocks noChangeArrowheads="1"/>
          </p:cNvSpPr>
          <p:nvPr/>
        </p:nvSpPr>
        <p:spPr bwMode="auto">
          <a:xfrm>
            <a:off x="1460500" y="3625850"/>
            <a:ext cx="114300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47" tIns="26983" rIns="19047" bIns="26983"/>
          <a:lstStyle/>
          <a:p>
            <a:pPr eaLnBrk="0" hangingPunct="0">
              <a:lnSpc>
                <a:spcPts val="2100"/>
              </a:lnSpc>
            </a:pPr>
            <a:r>
              <a:rPr lang="en-US" altLang="ko-KR">
                <a:solidFill>
                  <a:srgbClr val="FF0000"/>
                </a:solidFill>
                <a:ea typeface="굴림" charset="-127"/>
              </a:rPr>
              <a:t>overflow</a:t>
            </a:r>
          </a:p>
        </p:txBody>
      </p:sp>
      <p:sp>
        <p:nvSpPr>
          <p:cNvPr id="57370" name="Rectangle 26"/>
          <p:cNvSpPr>
            <a:spLocks noChangeArrowheads="1"/>
          </p:cNvSpPr>
          <p:nvPr/>
        </p:nvSpPr>
        <p:spPr bwMode="auto">
          <a:xfrm>
            <a:off x="5156200" y="3676650"/>
            <a:ext cx="114300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47" tIns="26983" rIns="19047" bIns="26983"/>
          <a:lstStyle/>
          <a:p>
            <a:pPr eaLnBrk="0" hangingPunct="0">
              <a:lnSpc>
                <a:spcPts val="2100"/>
              </a:lnSpc>
            </a:pPr>
            <a:r>
              <a:rPr lang="en-US" altLang="ko-KR">
                <a:solidFill>
                  <a:srgbClr val="FF0000"/>
                </a:solidFill>
                <a:ea typeface="굴림" charset="-127"/>
              </a:rPr>
              <a:t>overflow</a:t>
            </a:r>
          </a:p>
        </p:txBody>
      </p:sp>
      <p:sp>
        <p:nvSpPr>
          <p:cNvPr id="57371" name="Rectangle 27"/>
          <p:cNvSpPr>
            <a:spLocks noChangeArrowheads="1"/>
          </p:cNvSpPr>
          <p:nvPr/>
        </p:nvSpPr>
        <p:spPr bwMode="auto">
          <a:xfrm>
            <a:off x="1460500" y="5819775"/>
            <a:ext cx="146050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47" tIns="26983" rIns="19047" bIns="26983"/>
          <a:lstStyle/>
          <a:p>
            <a:pPr eaLnBrk="0" hangingPunct="0">
              <a:lnSpc>
                <a:spcPts val="2100"/>
              </a:lnSpc>
            </a:pPr>
            <a:r>
              <a:rPr lang="en-US" altLang="ko-KR">
                <a:solidFill>
                  <a:srgbClr val="FF0000"/>
                </a:solidFill>
                <a:ea typeface="굴림" charset="-127"/>
              </a:rPr>
              <a:t>no overflow</a:t>
            </a:r>
          </a:p>
        </p:txBody>
      </p:sp>
      <p:sp>
        <p:nvSpPr>
          <p:cNvPr id="57372" name="Rectangle 28"/>
          <p:cNvSpPr>
            <a:spLocks noChangeArrowheads="1"/>
          </p:cNvSpPr>
          <p:nvPr/>
        </p:nvSpPr>
        <p:spPr bwMode="auto">
          <a:xfrm>
            <a:off x="5219700" y="5870575"/>
            <a:ext cx="146050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47" tIns="26983" rIns="19047" bIns="26983"/>
          <a:lstStyle/>
          <a:p>
            <a:pPr eaLnBrk="0" hangingPunct="0">
              <a:lnSpc>
                <a:spcPts val="2100"/>
              </a:lnSpc>
            </a:pPr>
            <a:r>
              <a:rPr lang="en-US" altLang="ko-KR">
                <a:solidFill>
                  <a:srgbClr val="FF0000"/>
                </a:solidFill>
                <a:ea typeface="굴림" charset="-127"/>
              </a:rPr>
              <a:t>no overflow</a:t>
            </a:r>
          </a:p>
        </p:txBody>
      </p:sp>
      <p:sp>
        <p:nvSpPr>
          <p:cNvPr id="57377" name="Rectangle 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Overflow conditions</a:t>
            </a:r>
          </a:p>
        </p:txBody>
      </p:sp>
      <p:sp>
        <p:nvSpPr>
          <p:cNvPr id="57378" name="Rectangle 3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800">
                <a:ea typeface="굴림" charset="-127"/>
              </a:rPr>
              <a:t>Overflow when carry into sign bit position is not equal to carry-out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ko-KR"/>
              <a:t>CS4-</a:t>
            </a:r>
            <a:fld id="{E55437E6-8652-4FC8-8F1D-96B8FD9265BE}" type="slidenum">
              <a:rPr lang="en-US" altLang="ko-KR"/>
              <a:pPr>
                <a:defRPr/>
              </a:pPr>
              <a:t>38</a:t>
            </a:fld>
            <a:endParaRPr lang="en-US" altLang="ko-KR"/>
          </a:p>
        </p:txBody>
      </p:sp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dirty="0" smtClean="0"/>
              <a:t>Flags affected by Arithmetic</a:t>
            </a:r>
            <a:br>
              <a:rPr lang="en-US" altLang="ko-KR" dirty="0" smtClean="0"/>
            </a:br>
            <a:r>
              <a:rPr lang="en-US" altLang="ko-KR" dirty="0"/>
              <a:t> </a:t>
            </a:r>
            <a:r>
              <a:rPr lang="en-US" altLang="ko-KR" dirty="0" smtClean="0"/>
              <a:t>(</a:t>
            </a:r>
            <a:r>
              <a:rPr lang="en-US" altLang="ko-KR" i="1" dirty="0" smtClean="0"/>
              <a:t>from Computer System course</a:t>
            </a:r>
            <a:r>
              <a:rPr lang="en-US" altLang="ko-KR" dirty="0" smtClean="0"/>
              <a:t>)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1157" y="1620943"/>
            <a:ext cx="8266642" cy="5325957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SzPct val="95000"/>
            </a:pPr>
            <a:r>
              <a:rPr lang="en-US" altLang="ko-KR" dirty="0">
                <a:solidFill>
                  <a:srgbClr val="002060"/>
                </a:solidFill>
                <a:latin typeface="Trebuchet MS" pitchFamily="34" charset="0"/>
                <a:ea typeface="개성체" pitchFamily="18" charset="-127"/>
              </a:rPr>
              <a:t>Overflow Flags</a:t>
            </a:r>
          </a:p>
          <a:p>
            <a:pPr marL="810821" lvl="1" indent="-347495">
              <a:buSzPct val="95000"/>
            </a:pPr>
            <a:r>
              <a:rPr lang="en-US" altLang="ko-KR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Relevant only when performing </a:t>
            </a:r>
            <a:r>
              <a:rPr lang="en-US" altLang="ko-KR" u="sng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signed arithmetic</a:t>
            </a:r>
          </a:p>
          <a:p>
            <a:pPr marL="810821" lvl="1" indent="-347495">
              <a:buSzPct val="95000"/>
            </a:pPr>
            <a:r>
              <a:rPr lang="en-US" altLang="ko-KR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Set when a signed result does not fit in the destination operand</a:t>
            </a:r>
          </a:p>
          <a:p>
            <a:pPr marL="752906" lvl="1" indent="-289579">
              <a:buSzPct val="95000"/>
              <a:buNone/>
            </a:pPr>
            <a:r>
              <a:rPr lang="en-US" altLang="ko-KR" sz="1800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		   MOV    ax, +127</a:t>
            </a:r>
          </a:p>
          <a:p>
            <a:pPr marL="752906" lvl="1" indent="-289579">
              <a:buSzPct val="95000"/>
              <a:buNone/>
            </a:pPr>
            <a:r>
              <a:rPr lang="en-US" altLang="ko-KR" sz="1800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         ADD	al,1		;OF=1</a:t>
            </a:r>
          </a:p>
          <a:p>
            <a:pPr marL="752906" lvl="1" indent="-289579">
              <a:buSzPct val="95000"/>
              <a:buNone/>
            </a:pPr>
            <a:endParaRPr lang="en-US" altLang="ko-KR" sz="1800" dirty="0">
              <a:solidFill>
                <a:srgbClr val="000000"/>
              </a:solidFill>
              <a:latin typeface="Trebuchet MS" pitchFamily="34" charset="0"/>
              <a:ea typeface="개성체" pitchFamily="18" charset="-127"/>
            </a:endParaRPr>
          </a:p>
          <a:p>
            <a:pPr marL="752906" lvl="1" indent="-289579">
              <a:buSzPct val="95000"/>
              <a:buNone/>
            </a:pPr>
            <a:r>
              <a:rPr lang="en-US" altLang="ko-KR" sz="1800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	     MOV 	al,-128</a:t>
            </a:r>
          </a:p>
          <a:p>
            <a:pPr marL="752906" lvl="1" indent="-289579">
              <a:buSzPct val="95000"/>
              <a:buNone/>
            </a:pPr>
            <a:r>
              <a:rPr lang="en-US" altLang="ko-KR" sz="1800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  	     SUB	al, 1		;OF =1</a:t>
            </a:r>
          </a:p>
          <a:p>
            <a:pPr marL="810821" lvl="1" indent="-347495">
              <a:buSzPct val="95000"/>
            </a:pPr>
            <a:r>
              <a:rPr lang="en-US" altLang="ko-KR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Overflow occur</a:t>
            </a:r>
          </a:p>
          <a:p>
            <a:pPr marL="1274148" lvl="2" indent="-347495">
              <a:buSzPct val="95000"/>
            </a:pPr>
            <a:r>
              <a:rPr lang="en-US" altLang="ko-KR" sz="2000" dirty="0">
                <a:solidFill>
                  <a:srgbClr val="FF0000"/>
                </a:solidFill>
                <a:latin typeface="Trebuchet MS" pitchFamily="34" charset="0"/>
                <a:ea typeface="개성체" pitchFamily="18" charset="-127"/>
              </a:rPr>
              <a:t>(+) + (+) = (-)</a:t>
            </a:r>
          </a:p>
          <a:p>
            <a:pPr marL="1274148" lvl="2" indent="-347495">
              <a:buSzPct val="95000"/>
            </a:pPr>
            <a:r>
              <a:rPr lang="en-US" altLang="ko-KR" sz="2000" dirty="0">
                <a:solidFill>
                  <a:srgbClr val="FF0000"/>
                </a:solidFill>
                <a:latin typeface="Trebuchet MS" pitchFamily="34" charset="0"/>
                <a:ea typeface="개성체" pitchFamily="18" charset="-127"/>
              </a:rPr>
              <a:t>(-) + (-)  =  (+)</a:t>
            </a:r>
          </a:p>
          <a:p>
            <a:pPr marL="810821" lvl="1" indent="-347495">
              <a:buSzPct val="95000"/>
            </a:pPr>
            <a:r>
              <a:rPr lang="en-US" altLang="ko-KR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CPU knows by checking via mechanical way</a:t>
            </a:r>
          </a:p>
          <a:p>
            <a:pPr marL="1274148" lvl="2" indent="-347495">
              <a:buSzPct val="95000"/>
            </a:pPr>
            <a:r>
              <a:rPr lang="en-US" altLang="ko-KR" sz="2000" dirty="0">
                <a:solidFill>
                  <a:srgbClr val="FF0000"/>
                </a:solidFill>
                <a:latin typeface="Trebuchet MS" pitchFamily="34" charset="0"/>
                <a:ea typeface="개성체" pitchFamily="18" charset="-127"/>
              </a:rPr>
              <a:t>Carry &amp; sign-bit carry-in</a:t>
            </a:r>
          </a:p>
          <a:p>
            <a:pPr marL="1274148" lvl="2" indent="-347495">
              <a:buSzPct val="95000"/>
            </a:pPr>
            <a:r>
              <a:rPr lang="en-US" altLang="ko-KR" sz="2000" dirty="0">
                <a:solidFill>
                  <a:srgbClr val="FF0000"/>
                </a:solidFill>
                <a:latin typeface="Trebuchet MS" pitchFamily="34" charset="0"/>
                <a:ea typeface="개성체" pitchFamily="18" charset="-127"/>
              </a:rPr>
              <a:t>Equal </a:t>
            </a:r>
            <a:r>
              <a:rPr lang="en-US" altLang="ko-KR" sz="2000" dirty="0">
                <a:solidFill>
                  <a:srgbClr val="FF0000"/>
                </a:solidFill>
                <a:latin typeface="Trebuchet MS" pitchFamily="34" charset="0"/>
                <a:ea typeface="개성체" pitchFamily="18" charset="-127"/>
                <a:sym typeface="Wingdings" pitchFamily="2" charset="2"/>
              </a:rPr>
              <a:t> no overflow</a:t>
            </a:r>
          </a:p>
          <a:p>
            <a:pPr marL="1274148" lvl="2" indent="-347495">
              <a:buSzPct val="95000"/>
            </a:pPr>
            <a:r>
              <a:rPr lang="en-US" altLang="ko-KR" sz="2000" u="sng" dirty="0">
                <a:solidFill>
                  <a:srgbClr val="FF0000"/>
                </a:solidFill>
                <a:latin typeface="Trebuchet MS" pitchFamily="34" charset="0"/>
                <a:ea typeface="개성체" pitchFamily="18" charset="-127"/>
                <a:sym typeface="Wingdings" pitchFamily="2" charset="2"/>
              </a:rPr>
              <a:t>Unequal  overflow</a:t>
            </a:r>
            <a:endParaRPr lang="en-US" altLang="ko-KR" sz="2000" u="sng" dirty="0">
              <a:solidFill>
                <a:srgbClr val="FF0000"/>
              </a:solidFill>
              <a:latin typeface="Trebuchet MS" pitchFamily="34" charset="0"/>
              <a:ea typeface="개성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556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V - Combinational Logic Case Studies</a:t>
            </a:r>
            <a:endParaRPr lang="en-US" altLang="en-US"/>
          </a:p>
        </p:txBody>
      </p:sp>
      <p:sp>
        <p:nvSpPr>
          <p:cNvPr id="1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C8735-30FC-4563-8440-D9F79EBBFCFC}" type="slidenum">
              <a:rPr lang="en-US" altLang="en-US"/>
              <a:pPr/>
              <a:t>39</a:t>
            </a:fld>
            <a:endParaRPr lang="en-US" altLang="en-US"/>
          </a:p>
        </p:txBody>
      </p:sp>
      <p:grpSp>
        <p:nvGrpSpPr>
          <p:cNvPr id="59404" name="Group 12"/>
          <p:cNvGrpSpPr>
            <a:grpSpLocks/>
          </p:cNvGrpSpPr>
          <p:nvPr/>
        </p:nvGrpSpPr>
        <p:grpSpPr bwMode="auto">
          <a:xfrm>
            <a:off x="1325563" y="4233863"/>
            <a:ext cx="2254250" cy="1778000"/>
            <a:chOff x="4180" y="632"/>
            <a:chExt cx="1420" cy="1120"/>
          </a:xfrm>
        </p:grpSpPr>
        <p:sp>
          <p:nvSpPr>
            <p:cNvPr id="59401" name="Rectangle 9"/>
            <p:cNvSpPr>
              <a:spLocks noChangeArrowheads="1"/>
            </p:cNvSpPr>
            <p:nvPr/>
          </p:nvSpPr>
          <p:spPr bwMode="auto">
            <a:xfrm>
              <a:off x="4200" y="632"/>
              <a:ext cx="1400" cy="11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2200"/>
                </a:lnSpc>
                <a:spcAft>
                  <a:spcPts val="2000"/>
                </a:spcAft>
                <a:tabLst>
                  <a:tab pos="457200" algn="l"/>
                  <a:tab pos="914400" algn="l"/>
                  <a:tab pos="14843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Ai	Bi	Sum	Cout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	0	0	0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	1	1	0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1	0	1	0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1	1	1	1</a:t>
              </a:r>
            </a:p>
          </p:txBody>
        </p:sp>
        <p:sp>
          <p:nvSpPr>
            <p:cNvPr id="59402" name="Line 10"/>
            <p:cNvSpPr>
              <a:spLocks noChangeShapeType="1"/>
            </p:cNvSpPr>
            <p:nvPr/>
          </p:nvSpPr>
          <p:spPr bwMode="auto">
            <a:xfrm>
              <a:off x="4180" y="840"/>
              <a:ext cx="13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9403" name="Line 11"/>
            <p:cNvSpPr>
              <a:spLocks noChangeShapeType="1"/>
            </p:cNvSpPr>
            <p:nvPr/>
          </p:nvSpPr>
          <p:spPr bwMode="auto">
            <a:xfrm>
              <a:off x="4720" y="668"/>
              <a:ext cx="0" cy="8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59408" name="Group 16"/>
          <p:cNvGrpSpPr>
            <a:grpSpLocks/>
          </p:cNvGrpSpPr>
          <p:nvPr/>
        </p:nvGrpSpPr>
        <p:grpSpPr bwMode="auto">
          <a:xfrm>
            <a:off x="6097588" y="3594100"/>
            <a:ext cx="2876550" cy="2895600"/>
            <a:chOff x="3836" y="2000"/>
            <a:chExt cx="1812" cy="1824"/>
          </a:xfrm>
        </p:grpSpPr>
        <p:sp>
          <p:nvSpPr>
            <p:cNvPr id="59405" name="Rectangle 13"/>
            <p:cNvSpPr>
              <a:spLocks noChangeArrowheads="1"/>
            </p:cNvSpPr>
            <p:nvPr/>
          </p:nvSpPr>
          <p:spPr bwMode="auto">
            <a:xfrm>
              <a:off x="3856" y="2000"/>
              <a:ext cx="1792" cy="18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2200"/>
                </a:lnSpc>
                <a:spcAft>
                  <a:spcPts val="2000"/>
                </a:spcAft>
                <a:tabLst>
                  <a:tab pos="457200" algn="l"/>
                  <a:tab pos="914400" algn="l"/>
                  <a:tab pos="1484313" algn="l"/>
                  <a:tab pos="20574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Ai	Bi	Cin	Sum	Cout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	0	0	0	0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	0	1	1	0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	1	0	1	0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	1	1	0	1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1	0	0	1	0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1	0	1	0	1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1	1	0	0	1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1	1	1	1	1</a:t>
              </a:r>
            </a:p>
          </p:txBody>
        </p:sp>
        <p:sp>
          <p:nvSpPr>
            <p:cNvPr id="59406" name="Line 14"/>
            <p:cNvSpPr>
              <a:spLocks noChangeShapeType="1"/>
            </p:cNvSpPr>
            <p:nvPr/>
          </p:nvSpPr>
          <p:spPr bwMode="auto">
            <a:xfrm>
              <a:off x="3836" y="2208"/>
              <a:ext cx="170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9407" name="Line 15"/>
            <p:cNvSpPr>
              <a:spLocks noChangeShapeType="1"/>
            </p:cNvSpPr>
            <p:nvPr/>
          </p:nvSpPr>
          <p:spPr bwMode="auto">
            <a:xfrm>
              <a:off x="4744" y="2028"/>
              <a:ext cx="0" cy="15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59413" name="Rectangle 2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Circuits for binary addition</a:t>
            </a:r>
          </a:p>
        </p:txBody>
      </p:sp>
      <p:sp>
        <p:nvSpPr>
          <p:cNvPr id="59414" name="Rectangle 2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000">
                <a:ea typeface="굴림" charset="-127"/>
              </a:rPr>
              <a:t>Half adder (add 2 1-bit numbers)</a:t>
            </a:r>
          </a:p>
          <a:p>
            <a:pPr lvl="1"/>
            <a:r>
              <a:rPr lang="en-US" altLang="ko-KR" sz="1800">
                <a:ea typeface="굴림" charset="-127"/>
              </a:rPr>
              <a:t>Sum = Ai' Bi + Ai Bi' = Ai xor Bi</a:t>
            </a:r>
          </a:p>
          <a:p>
            <a:pPr lvl="1"/>
            <a:r>
              <a:rPr lang="en-US" altLang="ko-KR" sz="1800">
                <a:ea typeface="굴림" charset="-127"/>
              </a:rPr>
              <a:t>Cout = Ai Bi</a:t>
            </a:r>
          </a:p>
          <a:p>
            <a:r>
              <a:rPr lang="en-US" altLang="ko-KR" sz="2000">
                <a:ea typeface="굴림" charset="-127"/>
              </a:rPr>
              <a:t>Full adder (carry-in to cascade for multi-bit adders)</a:t>
            </a:r>
          </a:p>
          <a:p>
            <a:pPr lvl="1"/>
            <a:r>
              <a:rPr lang="en-US" altLang="ko-KR" sz="1800">
                <a:ea typeface="굴림" charset="-127"/>
              </a:rPr>
              <a:t>Sum = Ci xor A xor B</a:t>
            </a:r>
          </a:p>
          <a:p>
            <a:pPr lvl="1"/>
            <a:r>
              <a:rPr lang="en-US" altLang="ko-KR" sz="1800">
                <a:ea typeface="굴림" charset="-127"/>
              </a:rPr>
              <a:t>Cout = B Ci  +  A Ci  +  A B = Ci (A + B) + A B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V - Combinational Logic Case Studies</a:t>
            </a:r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F4032-BC14-4021-B760-1799C73DD61A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6155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General design procedure</a:t>
            </a:r>
            <a:br>
              <a:rPr lang="en-US" altLang="ko-KR">
                <a:ea typeface="굴림" charset="-127"/>
              </a:rPr>
            </a:br>
            <a:r>
              <a:rPr lang="en-US" altLang="ko-KR">
                <a:ea typeface="굴림" charset="-127"/>
              </a:rPr>
              <a:t>for combinational logic</a:t>
            </a:r>
          </a:p>
        </p:txBody>
      </p:sp>
      <p:sp>
        <p:nvSpPr>
          <p:cNvPr id="6156" name="Rectangle 1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800" dirty="0">
                <a:ea typeface="굴림" charset="-127"/>
              </a:rPr>
              <a:t>1.  </a:t>
            </a:r>
            <a:r>
              <a:rPr lang="en-US" altLang="ko-KR" sz="1800" b="1" dirty="0">
                <a:ea typeface="굴림" charset="-127"/>
              </a:rPr>
              <a:t>Understand the problem</a:t>
            </a:r>
          </a:p>
          <a:p>
            <a:pPr lvl="1"/>
            <a:r>
              <a:rPr lang="en-US" altLang="ko-KR" sz="1600" dirty="0">
                <a:ea typeface="굴림" charset="-127"/>
              </a:rPr>
              <a:t>what is the circuit supposed to do?</a:t>
            </a:r>
          </a:p>
          <a:p>
            <a:pPr lvl="1"/>
            <a:r>
              <a:rPr lang="en-US" altLang="ko-KR" sz="1600" dirty="0">
                <a:ea typeface="굴림" charset="-127"/>
              </a:rPr>
              <a:t>write down inputs (data, control) and outputs</a:t>
            </a:r>
          </a:p>
          <a:p>
            <a:pPr lvl="1"/>
            <a:r>
              <a:rPr lang="en-US" altLang="ko-KR" sz="1600" dirty="0">
                <a:ea typeface="굴림" charset="-127"/>
              </a:rPr>
              <a:t>draw block diagram or other </a:t>
            </a:r>
            <a:r>
              <a:rPr lang="en-US" altLang="ko-KR" sz="1600" b="1" dirty="0">
                <a:solidFill>
                  <a:srgbClr val="FF0000"/>
                </a:solidFill>
                <a:ea typeface="굴림" charset="-127"/>
              </a:rPr>
              <a:t>picture</a:t>
            </a:r>
          </a:p>
          <a:p>
            <a:r>
              <a:rPr lang="en-US" altLang="ko-KR" sz="1800" dirty="0">
                <a:ea typeface="굴림" charset="-127"/>
              </a:rPr>
              <a:t>2.  </a:t>
            </a:r>
            <a:r>
              <a:rPr lang="en-US" altLang="ko-KR" sz="1800" b="1" dirty="0">
                <a:ea typeface="굴림" charset="-127"/>
              </a:rPr>
              <a:t>Formulate the problem </a:t>
            </a:r>
            <a:r>
              <a:rPr lang="en-US" altLang="ko-KR" sz="1800" dirty="0">
                <a:ea typeface="굴림" charset="-127"/>
              </a:rPr>
              <a:t>using a suitable design representation</a:t>
            </a:r>
          </a:p>
          <a:p>
            <a:pPr lvl="1"/>
            <a:r>
              <a:rPr lang="en-US" altLang="ko-KR" sz="1600" b="1" dirty="0">
                <a:solidFill>
                  <a:srgbClr val="FF0000"/>
                </a:solidFill>
                <a:ea typeface="굴림" charset="-127"/>
              </a:rPr>
              <a:t>truth table </a:t>
            </a:r>
            <a:r>
              <a:rPr lang="en-US" altLang="ko-KR" sz="1600" dirty="0">
                <a:ea typeface="굴림" charset="-127"/>
              </a:rPr>
              <a:t>or waveform diagram are typical</a:t>
            </a:r>
          </a:p>
          <a:p>
            <a:pPr lvl="1"/>
            <a:r>
              <a:rPr lang="en-US" altLang="ko-KR" sz="1600" dirty="0">
                <a:ea typeface="굴림" charset="-127"/>
              </a:rPr>
              <a:t>may require </a:t>
            </a:r>
            <a:r>
              <a:rPr lang="en-US" altLang="ko-KR" sz="1600" b="1" dirty="0">
                <a:solidFill>
                  <a:srgbClr val="FF0000"/>
                </a:solidFill>
                <a:ea typeface="굴림" charset="-127"/>
              </a:rPr>
              <a:t>encoding</a:t>
            </a:r>
            <a:r>
              <a:rPr lang="en-US" altLang="ko-KR" sz="1600" dirty="0">
                <a:ea typeface="굴림" charset="-127"/>
              </a:rPr>
              <a:t> of symbolic inputs and outputs</a:t>
            </a:r>
          </a:p>
          <a:p>
            <a:r>
              <a:rPr lang="en-US" altLang="ko-KR" sz="1800" dirty="0">
                <a:ea typeface="굴림" charset="-127"/>
              </a:rPr>
              <a:t>3.  </a:t>
            </a:r>
            <a:r>
              <a:rPr lang="en-US" altLang="ko-KR" sz="1800" b="1" dirty="0">
                <a:ea typeface="굴림" charset="-127"/>
              </a:rPr>
              <a:t>Choose implementation target</a:t>
            </a:r>
          </a:p>
          <a:p>
            <a:pPr lvl="1"/>
            <a:r>
              <a:rPr lang="en-US" altLang="ko-KR" sz="1600" dirty="0">
                <a:ea typeface="굴림" charset="-127"/>
              </a:rPr>
              <a:t>ROM, PAL, PLA</a:t>
            </a:r>
          </a:p>
          <a:p>
            <a:pPr lvl="1"/>
            <a:r>
              <a:rPr lang="en-US" altLang="ko-KR" sz="1600" dirty="0">
                <a:ea typeface="굴림" charset="-127"/>
              </a:rPr>
              <a:t>mux, decoder and OR-gate</a:t>
            </a:r>
          </a:p>
          <a:p>
            <a:pPr lvl="1"/>
            <a:r>
              <a:rPr lang="en-US" altLang="ko-KR" sz="1600" dirty="0">
                <a:ea typeface="굴림" charset="-127"/>
              </a:rPr>
              <a:t>discrete gates</a:t>
            </a:r>
          </a:p>
          <a:p>
            <a:r>
              <a:rPr lang="en-US" altLang="ko-KR" sz="1800" dirty="0">
                <a:ea typeface="굴림" charset="-127"/>
              </a:rPr>
              <a:t>4.  </a:t>
            </a:r>
            <a:r>
              <a:rPr lang="en-US" altLang="ko-KR" sz="1800" b="1" dirty="0">
                <a:ea typeface="굴림" charset="-127"/>
              </a:rPr>
              <a:t>Follow implementation procedure</a:t>
            </a:r>
          </a:p>
          <a:p>
            <a:pPr lvl="1"/>
            <a:r>
              <a:rPr lang="en-US" altLang="ko-KR" sz="1600" b="1" dirty="0">
                <a:solidFill>
                  <a:srgbClr val="FF0000"/>
                </a:solidFill>
                <a:ea typeface="굴림" charset="-127"/>
              </a:rPr>
              <a:t>K-maps</a:t>
            </a:r>
            <a:r>
              <a:rPr lang="en-US" altLang="ko-KR" sz="1600" dirty="0">
                <a:ea typeface="굴림" charset="-127"/>
              </a:rPr>
              <a:t> for two-level, multi-level</a:t>
            </a:r>
          </a:p>
          <a:p>
            <a:pPr lvl="1"/>
            <a:r>
              <a:rPr lang="en-US" altLang="ko-KR" sz="1600" dirty="0">
                <a:solidFill>
                  <a:srgbClr val="0000FF"/>
                </a:solidFill>
                <a:ea typeface="굴림" charset="-127"/>
              </a:rPr>
              <a:t>design tools and hardware description language </a:t>
            </a:r>
            <a:r>
              <a:rPr lang="en-US" altLang="ko-KR" sz="1600" dirty="0">
                <a:ea typeface="굴림" charset="-127"/>
              </a:rPr>
              <a:t>(e.g., Verilog)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V - Combinational Logic Case Studies</a:t>
            </a:r>
            <a:endParaRPr lang="en-US" altLang="en-US"/>
          </a:p>
        </p:txBody>
      </p:sp>
      <p:sp>
        <p:nvSpPr>
          <p:cNvPr id="12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49E65-39E8-45F0-87DE-916D6584B5DC}" type="slidenum">
              <a:rPr lang="en-US" altLang="en-US"/>
              <a:pPr/>
              <a:t>40</a:t>
            </a:fld>
            <a:endParaRPr lang="en-US" altLang="en-US"/>
          </a:p>
        </p:txBody>
      </p:sp>
      <p:sp>
        <p:nvSpPr>
          <p:cNvPr id="61449" name="Rectangle 9"/>
          <p:cNvSpPr>
            <a:spLocks noChangeArrowheads="1"/>
          </p:cNvSpPr>
          <p:nvPr/>
        </p:nvSpPr>
        <p:spPr bwMode="auto">
          <a:xfrm>
            <a:off x="4506913" y="3894138"/>
            <a:ext cx="411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47" tIns="26983" rIns="19047" bIns="26983"/>
          <a:lstStyle/>
          <a:p>
            <a:pPr eaLnBrk="0" hangingPunct="0">
              <a:lnSpc>
                <a:spcPts val="1388"/>
              </a:lnSpc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Cout = A B + Cin (A xor B) = A B + B Cin + A Cin</a:t>
            </a:r>
          </a:p>
        </p:txBody>
      </p:sp>
      <p:grpSp>
        <p:nvGrpSpPr>
          <p:cNvPr id="61479" name="Group 39"/>
          <p:cNvGrpSpPr>
            <a:grpSpLocks/>
          </p:cNvGrpSpPr>
          <p:nvPr/>
        </p:nvGrpSpPr>
        <p:grpSpPr bwMode="auto">
          <a:xfrm>
            <a:off x="4924425" y="1066800"/>
            <a:ext cx="3136900" cy="939800"/>
            <a:chOff x="3000" y="592"/>
            <a:chExt cx="1976" cy="592"/>
          </a:xfrm>
        </p:grpSpPr>
        <p:sp>
          <p:nvSpPr>
            <p:cNvPr id="61450" name="Arc 10"/>
            <p:cNvSpPr>
              <a:spLocks/>
            </p:cNvSpPr>
            <p:nvPr/>
          </p:nvSpPr>
          <p:spPr bwMode="auto">
            <a:xfrm>
              <a:off x="3336" y="621"/>
              <a:ext cx="76" cy="14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451" name="Arc 11"/>
            <p:cNvSpPr>
              <a:spLocks/>
            </p:cNvSpPr>
            <p:nvPr/>
          </p:nvSpPr>
          <p:spPr bwMode="auto">
            <a:xfrm>
              <a:off x="3336" y="748"/>
              <a:ext cx="76" cy="14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452" name="Line 12"/>
            <p:cNvSpPr>
              <a:spLocks noChangeShapeType="1"/>
            </p:cNvSpPr>
            <p:nvPr/>
          </p:nvSpPr>
          <p:spPr bwMode="auto">
            <a:xfrm>
              <a:off x="3372" y="688"/>
              <a:ext cx="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453" name="Line 13"/>
            <p:cNvSpPr>
              <a:spLocks noChangeShapeType="1"/>
            </p:cNvSpPr>
            <p:nvPr/>
          </p:nvSpPr>
          <p:spPr bwMode="auto">
            <a:xfrm>
              <a:off x="3372" y="816"/>
              <a:ext cx="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454" name="Arc 14"/>
            <p:cNvSpPr>
              <a:spLocks/>
            </p:cNvSpPr>
            <p:nvPr/>
          </p:nvSpPr>
          <p:spPr bwMode="auto">
            <a:xfrm>
              <a:off x="3412" y="621"/>
              <a:ext cx="64" cy="13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455" name="Arc 15"/>
            <p:cNvSpPr>
              <a:spLocks/>
            </p:cNvSpPr>
            <p:nvPr/>
          </p:nvSpPr>
          <p:spPr bwMode="auto">
            <a:xfrm>
              <a:off x="3416" y="621"/>
              <a:ext cx="460" cy="14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456" name="Arc 16"/>
            <p:cNvSpPr>
              <a:spLocks/>
            </p:cNvSpPr>
            <p:nvPr/>
          </p:nvSpPr>
          <p:spPr bwMode="auto">
            <a:xfrm>
              <a:off x="3440" y="748"/>
              <a:ext cx="436" cy="14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457" name="Arc 17"/>
            <p:cNvSpPr>
              <a:spLocks/>
            </p:cNvSpPr>
            <p:nvPr/>
          </p:nvSpPr>
          <p:spPr bwMode="auto">
            <a:xfrm>
              <a:off x="3412" y="748"/>
              <a:ext cx="64" cy="14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458" name="Arc 18"/>
            <p:cNvSpPr>
              <a:spLocks/>
            </p:cNvSpPr>
            <p:nvPr/>
          </p:nvSpPr>
          <p:spPr bwMode="auto">
            <a:xfrm>
              <a:off x="4084" y="869"/>
              <a:ext cx="80" cy="14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459" name="Arc 19"/>
            <p:cNvSpPr>
              <a:spLocks/>
            </p:cNvSpPr>
            <p:nvPr/>
          </p:nvSpPr>
          <p:spPr bwMode="auto">
            <a:xfrm>
              <a:off x="4084" y="1004"/>
              <a:ext cx="80" cy="14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460" name="Line 20"/>
            <p:cNvSpPr>
              <a:spLocks noChangeShapeType="1"/>
            </p:cNvSpPr>
            <p:nvPr/>
          </p:nvSpPr>
          <p:spPr bwMode="auto">
            <a:xfrm>
              <a:off x="4116" y="944"/>
              <a:ext cx="3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461" name="Line 21"/>
            <p:cNvSpPr>
              <a:spLocks noChangeShapeType="1"/>
            </p:cNvSpPr>
            <p:nvPr/>
          </p:nvSpPr>
          <p:spPr bwMode="auto">
            <a:xfrm>
              <a:off x="4116" y="1072"/>
              <a:ext cx="3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462" name="Arc 22"/>
            <p:cNvSpPr>
              <a:spLocks/>
            </p:cNvSpPr>
            <p:nvPr/>
          </p:nvSpPr>
          <p:spPr bwMode="auto">
            <a:xfrm>
              <a:off x="4156" y="869"/>
              <a:ext cx="64" cy="13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463" name="Arc 23"/>
            <p:cNvSpPr>
              <a:spLocks/>
            </p:cNvSpPr>
            <p:nvPr/>
          </p:nvSpPr>
          <p:spPr bwMode="auto">
            <a:xfrm>
              <a:off x="4156" y="869"/>
              <a:ext cx="464" cy="14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464" name="Arc 24"/>
            <p:cNvSpPr>
              <a:spLocks/>
            </p:cNvSpPr>
            <p:nvPr/>
          </p:nvSpPr>
          <p:spPr bwMode="auto">
            <a:xfrm>
              <a:off x="4180" y="1004"/>
              <a:ext cx="440" cy="14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465" name="Arc 25"/>
            <p:cNvSpPr>
              <a:spLocks/>
            </p:cNvSpPr>
            <p:nvPr/>
          </p:nvSpPr>
          <p:spPr bwMode="auto">
            <a:xfrm>
              <a:off x="4156" y="1004"/>
              <a:ext cx="64" cy="14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466" name="Line 26"/>
            <p:cNvSpPr>
              <a:spLocks noChangeShapeType="1"/>
            </p:cNvSpPr>
            <p:nvPr/>
          </p:nvSpPr>
          <p:spPr bwMode="auto">
            <a:xfrm>
              <a:off x="3260" y="688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467" name="Rectangle 27"/>
            <p:cNvSpPr>
              <a:spLocks noChangeArrowheads="1"/>
            </p:cNvSpPr>
            <p:nvPr/>
          </p:nvSpPr>
          <p:spPr bwMode="auto">
            <a:xfrm>
              <a:off x="3088" y="592"/>
              <a:ext cx="16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388"/>
                </a:lnSpc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A</a:t>
              </a:r>
            </a:p>
          </p:txBody>
        </p:sp>
        <p:sp>
          <p:nvSpPr>
            <p:cNvPr id="61468" name="Line 28"/>
            <p:cNvSpPr>
              <a:spLocks noChangeShapeType="1"/>
            </p:cNvSpPr>
            <p:nvPr/>
          </p:nvSpPr>
          <p:spPr bwMode="auto">
            <a:xfrm>
              <a:off x="3260" y="816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469" name="Rectangle 29"/>
            <p:cNvSpPr>
              <a:spLocks noChangeArrowheads="1"/>
            </p:cNvSpPr>
            <p:nvPr/>
          </p:nvSpPr>
          <p:spPr bwMode="auto">
            <a:xfrm>
              <a:off x="3088" y="728"/>
              <a:ext cx="15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388"/>
                </a:lnSpc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B</a:t>
              </a:r>
            </a:p>
          </p:txBody>
        </p:sp>
        <p:sp>
          <p:nvSpPr>
            <p:cNvPr id="61470" name="Line 30"/>
            <p:cNvSpPr>
              <a:spLocks noChangeShapeType="1"/>
            </p:cNvSpPr>
            <p:nvPr/>
          </p:nvSpPr>
          <p:spPr bwMode="auto">
            <a:xfrm>
              <a:off x="4004" y="944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471" name="Line 31"/>
            <p:cNvSpPr>
              <a:spLocks noChangeShapeType="1"/>
            </p:cNvSpPr>
            <p:nvPr/>
          </p:nvSpPr>
          <p:spPr bwMode="auto">
            <a:xfrm>
              <a:off x="3876" y="752"/>
              <a:ext cx="12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472" name="Line 32"/>
            <p:cNvSpPr>
              <a:spLocks noChangeShapeType="1"/>
            </p:cNvSpPr>
            <p:nvPr/>
          </p:nvSpPr>
          <p:spPr bwMode="auto">
            <a:xfrm>
              <a:off x="4000" y="756"/>
              <a:ext cx="0" cy="18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473" name="Line 33"/>
            <p:cNvSpPr>
              <a:spLocks noChangeShapeType="1"/>
            </p:cNvSpPr>
            <p:nvPr/>
          </p:nvSpPr>
          <p:spPr bwMode="auto">
            <a:xfrm>
              <a:off x="4004" y="1072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474" name="Line 34"/>
            <p:cNvSpPr>
              <a:spLocks noChangeShapeType="1"/>
            </p:cNvSpPr>
            <p:nvPr/>
          </p:nvSpPr>
          <p:spPr bwMode="auto">
            <a:xfrm>
              <a:off x="3260" y="1072"/>
              <a:ext cx="73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475" name="Rectangle 35"/>
            <p:cNvSpPr>
              <a:spLocks noChangeArrowheads="1"/>
            </p:cNvSpPr>
            <p:nvPr/>
          </p:nvSpPr>
          <p:spPr bwMode="auto">
            <a:xfrm>
              <a:off x="3000" y="992"/>
              <a:ext cx="2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388"/>
                </a:lnSpc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Cin</a:t>
              </a:r>
            </a:p>
          </p:txBody>
        </p:sp>
        <p:sp>
          <p:nvSpPr>
            <p:cNvPr id="61476" name="Line 36"/>
            <p:cNvSpPr>
              <a:spLocks noChangeShapeType="1"/>
            </p:cNvSpPr>
            <p:nvPr/>
          </p:nvSpPr>
          <p:spPr bwMode="auto">
            <a:xfrm>
              <a:off x="4628" y="1008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477" name="Line 37"/>
            <p:cNvSpPr>
              <a:spLocks noChangeShapeType="1"/>
            </p:cNvSpPr>
            <p:nvPr/>
          </p:nvSpPr>
          <p:spPr bwMode="auto">
            <a:xfrm>
              <a:off x="4748" y="1008"/>
              <a:ext cx="5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478" name="Rectangle 38"/>
            <p:cNvSpPr>
              <a:spLocks noChangeArrowheads="1"/>
            </p:cNvSpPr>
            <p:nvPr/>
          </p:nvSpPr>
          <p:spPr bwMode="auto">
            <a:xfrm>
              <a:off x="4824" y="912"/>
              <a:ext cx="15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388"/>
                </a:lnSpc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S</a:t>
              </a:r>
            </a:p>
          </p:txBody>
        </p:sp>
      </p:grpSp>
      <p:grpSp>
        <p:nvGrpSpPr>
          <p:cNvPr id="61528" name="Group 88"/>
          <p:cNvGrpSpPr>
            <a:grpSpLocks/>
          </p:cNvGrpSpPr>
          <p:nvPr/>
        </p:nvGrpSpPr>
        <p:grpSpPr bwMode="auto">
          <a:xfrm>
            <a:off x="4683125" y="2209800"/>
            <a:ext cx="4267200" cy="1435100"/>
            <a:chOff x="2848" y="1312"/>
            <a:chExt cx="2688" cy="904"/>
          </a:xfrm>
        </p:grpSpPr>
        <p:sp>
          <p:nvSpPr>
            <p:cNvPr id="61480" name="Arc 40"/>
            <p:cNvSpPr>
              <a:spLocks/>
            </p:cNvSpPr>
            <p:nvPr/>
          </p:nvSpPr>
          <p:spPr bwMode="auto">
            <a:xfrm>
              <a:off x="3176" y="1333"/>
              <a:ext cx="68" cy="13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481" name="Arc 41"/>
            <p:cNvSpPr>
              <a:spLocks/>
            </p:cNvSpPr>
            <p:nvPr/>
          </p:nvSpPr>
          <p:spPr bwMode="auto">
            <a:xfrm>
              <a:off x="3180" y="1333"/>
              <a:ext cx="464" cy="14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482" name="Arc 42"/>
            <p:cNvSpPr>
              <a:spLocks/>
            </p:cNvSpPr>
            <p:nvPr/>
          </p:nvSpPr>
          <p:spPr bwMode="auto">
            <a:xfrm>
              <a:off x="3204" y="1464"/>
              <a:ext cx="440" cy="140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483" name="Arc 43"/>
            <p:cNvSpPr>
              <a:spLocks/>
            </p:cNvSpPr>
            <p:nvPr/>
          </p:nvSpPr>
          <p:spPr bwMode="auto">
            <a:xfrm>
              <a:off x="3176" y="1464"/>
              <a:ext cx="68" cy="140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484" name="Line 44"/>
            <p:cNvSpPr>
              <a:spLocks noChangeShapeType="1"/>
            </p:cNvSpPr>
            <p:nvPr/>
          </p:nvSpPr>
          <p:spPr bwMode="auto">
            <a:xfrm>
              <a:off x="3212" y="1400"/>
              <a:ext cx="1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485" name="Line 45"/>
            <p:cNvSpPr>
              <a:spLocks noChangeShapeType="1"/>
            </p:cNvSpPr>
            <p:nvPr/>
          </p:nvSpPr>
          <p:spPr bwMode="auto">
            <a:xfrm>
              <a:off x="3212" y="1528"/>
              <a:ext cx="1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486" name="Line 46"/>
            <p:cNvSpPr>
              <a:spLocks noChangeShapeType="1"/>
            </p:cNvSpPr>
            <p:nvPr/>
          </p:nvSpPr>
          <p:spPr bwMode="auto">
            <a:xfrm>
              <a:off x="3892" y="1376"/>
              <a:ext cx="2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487" name="Line 47"/>
            <p:cNvSpPr>
              <a:spLocks noChangeShapeType="1"/>
            </p:cNvSpPr>
            <p:nvPr/>
          </p:nvSpPr>
          <p:spPr bwMode="auto">
            <a:xfrm>
              <a:off x="3892" y="1680"/>
              <a:ext cx="30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488" name="Line 48"/>
            <p:cNvSpPr>
              <a:spLocks noChangeShapeType="1"/>
            </p:cNvSpPr>
            <p:nvPr/>
          </p:nvSpPr>
          <p:spPr bwMode="auto">
            <a:xfrm flipV="1">
              <a:off x="3888" y="1372"/>
              <a:ext cx="0" cy="3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489" name="Arc 49"/>
            <p:cNvSpPr>
              <a:spLocks/>
            </p:cNvSpPr>
            <p:nvPr/>
          </p:nvSpPr>
          <p:spPr bwMode="auto">
            <a:xfrm>
              <a:off x="4184" y="1381"/>
              <a:ext cx="140" cy="15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490" name="Arc 50"/>
            <p:cNvSpPr>
              <a:spLocks/>
            </p:cNvSpPr>
            <p:nvPr/>
          </p:nvSpPr>
          <p:spPr bwMode="auto">
            <a:xfrm>
              <a:off x="4184" y="1524"/>
              <a:ext cx="140" cy="160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491" name="Line 51"/>
            <p:cNvSpPr>
              <a:spLocks noChangeShapeType="1"/>
            </p:cNvSpPr>
            <p:nvPr/>
          </p:nvSpPr>
          <p:spPr bwMode="auto">
            <a:xfrm>
              <a:off x="3892" y="1888"/>
              <a:ext cx="2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492" name="Line 52"/>
            <p:cNvSpPr>
              <a:spLocks noChangeShapeType="1"/>
            </p:cNvSpPr>
            <p:nvPr/>
          </p:nvSpPr>
          <p:spPr bwMode="auto">
            <a:xfrm>
              <a:off x="3892" y="2192"/>
              <a:ext cx="30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493" name="Line 53"/>
            <p:cNvSpPr>
              <a:spLocks noChangeShapeType="1"/>
            </p:cNvSpPr>
            <p:nvPr/>
          </p:nvSpPr>
          <p:spPr bwMode="auto">
            <a:xfrm flipV="1">
              <a:off x="3888" y="1884"/>
              <a:ext cx="0" cy="3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494" name="Arc 54"/>
            <p:cNvSpPr>
              <a:spLocks/>
            </p:cNvSpPr>
            <p:nvPr/>
          </p:nvSpPr>
          <p:spPr bwMode="auto">
            <a:xfrm>
              <a:off x="4184" y="1893"/>
              <a:ext cx="140" cy="15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495" name="Arc 55"/>
            <p:cNvSpPr>
              <a:spLocks/>
            </p:cNvSpPr>
            <p:nvPr/>
          </p:nvSpPr>
          <p:spPr bwMode="auto">
            <a:xfrm>
              <a:off x="4184" y="2032"/>
              <a:ext cx="140" cy="156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496" name="Arc 56"/>
            <p:cNvSpPr>
              <a:spLocks/>
            </p:cNvSpPr>
            <p:nvPr/>
          </p:nvSpPr>
          <p:spPr bwMode="auto">
            <a:xfrm>
              <a:off x="4608" y="1645"/>
              <a:ext cx="68" cy="13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497" name="Arc 57"/>
            <p:cNvSpPr>
              <a:spLocks/>
            </p:cNvSpPr>
            <p:nvPr/>
          </p:nvSpPr>
          <p:spPr bwMode="auto">
            <a:xfrm>
              <a:off x="4604" y="1645"/>
              <a:ext cx="464" cy="14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498" name="Arc 58"/>
            <p:cNvSpPr>
              <a:spLocks/>
            </p:cNvSpPr>
            <p:nvPr/>
          </p:nvSpPr>
          <p:spPr bwMode="auto">
            <a:xfrm>
              <a:off x="4632" y="1780"/>
              <a:ext cx="436" cy="14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499" name="Arc 59"/>
            <p:cNvSpPr>
              <a:spLocks/>
            </p:cNvSpPr>
            <p:nvPr/>
          </p:nvSpPr>
          <p:spPr bwMode="auto">
            <a:xfrm>
              <a:off x="4608" y="1780"/>
              <a:ext cx="68" cy="14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500" name="Line 60"/>
            <p:cNvSpPr>
              <a:spLocks noChangeShapeType="1"/>
            </p:cNvSpPr>
            <p:nvPr/>
          </p:nvSpPr>
          <p:spPr bwMode="auto">
            <a:xfrm>
              <a:off x="4636" y="1720"/>
              <a:ext cx="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501" name="Line 61"/>
            <p:cNvSpPr>
              <a:spLocks noChangeShapeType="1"/>
            </p:cNvSpPr>
            <p:nvPr/>
          </p:nvSpPr>
          <p:spPr bwMode="auto">
            <a:xfrm>
              <a:off x="4636" y="1848"/>
              <a:ext cx="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502" name="Line 62"/>
            <p:cNvSpPr>
              <a:spLocks noChangeShapeType="1"/>
            </p:cNvSpPr>
            <p:nvPr/>
          </p:nvSpPr>
          <p:spPr bwMode="auto">
            <a:xfrm>
              <a:off x="3772" y="1976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503" name="Line 63"/>
            <p:cNvSpPr>
              <a:spLocks noChangeShapeType="1"/>
            </p:cNvSpPr>
            <p:nvPr/>
          </p:nvSpPr>
          <p:spPr bwMode="auto">
            <a:xfrm>
              <a:off x="3084" y="1976"/>
              <a:ext cx="6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504" name="Rectangle 64"/>
            <p:cNvSpPr>
              <a:spLocks noChangeArrowheads="1"/>
            </p:cNvSpPr>
            <p:nvPr/>
          </p:nvSpPr>
          <p:spPr bwMode="auto">
            <a:xfrm>
              <a:off x="2920" y="1888"/>
              <a:ext cx="16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388"/>
                </a:lnSpc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A</a:t>
              </a:r>
            </a:p>
          </p:txBody>
        </p:sp>
        <p:sp>
          <p:nvSpPr>
            <p:cNvPr id="61505" name="Line 65"/>
            <p:cNvSpPr>
              <a:spLocks noChangeShapeType="1"/>
            </p:cNvSpPr>
            <p:nvPr/>
          </p:nvSpPr>
          <p:spPr bwMode="auto">
            <a:xfrm>
              <a:off x="3084" y="1400"/>
              <a:ext cx="12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506" name="Rectangle 66"/>
            <p:cNvSpPr>
              <a:spLocks noChangeArrowheads="1"/>
            </p:cNvSpPr>
            <p:nvPr/>
          </p:nvSpPr>
          <p:spPr bwMode="auto">
            <a:xfrm>
              <a:off x="2920" y="1312"/>
              <a:ext cx="16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388"/>
                </a:lnSpc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A</a:t>
              </a:r>
            </a:p>
          </p:txBody>
        </p:sp>
        <p:sp>
          <p:nvSpPr>
            <p:cNvPr id="61507" name="Line 67"/>
            <p:cNvSpPr>
              <a:spLocks noChangeShapeType="1"/>
            </p:cNvSpPr>
            <p:nvPr/>
          </p:nvSpPr>
          <p:spPr bwMode="auto">
            <a:xfrm>
              <a:off x="3772" y="2104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508" name="Line 68"/>
            <p:cNvSpPr>
              <a:spLocks noChangeShapeType="1"/>
            </p:cNvSpPr>
            <p:nvPr/>
          </p:nvSpPr>
          <p:spPr bwMode="auto">
            <a:xfrm>
              <a:off x="3084" y="2104"/>
              <a:ext cx="6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509" name="Rectangle 69"/>
            <p:cNvSpPr>
              <a:spLocks noChangeArrowheads="1"/>
            </p:cNvSpPr>
            <p:nvPr/>
          </p:nvSpPr>
          <p:spPr bwMode="auto">
            <a:xfrm>
              <a:off x="2920" y="2024"/>
              <a:ext cx="15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388"/>
                </a:lnSpc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B</a:t>
              </a:r>
            </a:p>
          </p:txBody>
        </p:sp>
        <p:sp>
          <p:nvSpPr>
            <p:cNvPr id="61510" name="Line 70"/>
            <p:cNvSpPr>
              <a:spLocks noChangeShapeType="1"/>
            </p:cNvSpPr>
            <p:nvPr/>
          </p:nvSpPr>
          <p:spPr bwMode="auto">
            <a:xfrm>
              <a:off x="3084" y="1528"/>
              <a:ext cx="12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511" name="Rectangle 71"/>
            <p:cNvSpPr>
              <a:spLocks noChangeArrowheads="1"/>
            </p:cNvSpPr>
            <p:nvPr/>
          </p:nvSpPr>
          <p:spPr bwMode="auto">
            <a:xfrm>
              <a:off x="2928" y="1448"/>
              <a:ext cx="15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388"/>
                </a:lnSpc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B</a:t>
              </a:r>
            </a:p>
          </p:txBody>
        </p:sp>
        <p:sp>
          <p:nvSpPr>
            <p:cNvPr id="61512" name="Line 72"/>
            <p:cNvSpPr>
              <a:spLocks noChangeShapeType="1"/>
            </p:cNvSpPr>
            <p:nvPr/>
          </p:nvSpPr>
          <p:spPr bwMode="auto">
            <a:xfrm>
              <a:off x="3772" y="1592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513" name="Line 73"/>
            <p:cNvSpPr>
              <a:spLocks noChangeShapeType="1"/>
            </p:cNvSpPr>
            <p:nvPr/>
          </p:nvSpPr>
          <p:spPr bwMode="auto">
            <a:xfrm>
              <a:off x="3768" y="1596"/>
              <a:ext cx="0" cy="12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514" name="Line 74"/>
            <p:cNvSpPr>
              <a:spLocks noChangeShapeType="1"/>
            </p:cNvSpPr>
            <p:nvPr/>
          </p:nvSpPr>
          <p:spPr bwMode="auto">
            <a:xfrm>
              <a:off x="3084" y="1720"/>
              <a:ext cx="6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515" name="Rectangle 75"/>
            <p:cNvSpPr>
              <a:spLocks noChangeArrowheads="1"/>
            </p:cNvSpPr>
            <p:nvPr/>
          </p:nvSpPr>
          <p:spPr bwMode="auto">
            <a:xfrm>
              <a:off x="2848" y="1632"/>
              <a:ext cx="30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388"/>
                </a:lnSpc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Cin</a:t>
              </a:r>
            </a:p>
          </p:txBody>
        </p:sp>
        <p:sp>
          <p:nvSpPr>
            <p:cNvPr id="61516" name="Line 76"/>
            <p:cNvSpPr>
              <a:spLocks noChangeShapeType="1"/>
            </p:cNvSpPr>
            <p:nvPr/>
          </p:nvSpPr>
          <p:spPr bwMode="auto">
            <a:xfrm>
              <a:off x="3644" y="1464"/>
              <a:ext cx="12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517" name="Line 77"/>
            <p:cNvSpPr>
              <a:spLocks noChangeShapeType="1"/>
            </p:cNvSpPr>
            <p:nvPr/>
          </p:nvSpPr>
          <p:spPr bwMode="auto">
            <a:xfrm>
              <a:off x="3772" y="1464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518" name="Line 78"/>
            <p:cNvSpPr>
              <a:spLocks noChangeShapeType="1"/>
            </p:cNvSpPr>
            <p:nvPr/>
          </p:nvSpPr>
          <p:spPr bwMode="auto">
            <a:xfrm>
              <a:off x="4516" y="1720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519" name="Line 79"/>
            <p:cNvSpPr>
              <a:spLocks noChangeShapeType="1"/>
            </p:cNvSpPr>
            <p:nvPr/>
          </p:nvSpPr>
          <p:spPr bwMode="auto">
            <a:xfrm>
              <a:off x="4332" y="1528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520" name="Line 80"/>
            <p:cNvSpPr>
              <a:spLocks noChangeShapeType="1"/>
            </p:cNvSpPr>
            <p:nvPr/>
          </p:nvSpPr>
          <p:spPr bwMode="auto">
            <a:xfrm>
              <a:off x="4452" y="1528"/>
              <a:ext cx="5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521" name="Line 81"/>
            <p:cNvSpPr>
              <a:spLocks noChangeShapeType="1"/>
            </p:cNvSpPr>
            <p:nvPr/>
          </p:nvSpPr>
          <p:spPr bwMode="auto">
            <a:xfrm>
              <a:off x="4512" y="1532"/>
              <a:ext cx="0" cy="18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522" name="Line 82"/>
            <p:cNvSpPr>
              <a:spLocks noChangeShapeType="1"/>
            </p:cNvSpPr>
            <p:nvPr/>
          </p:nvSpPr>
          <p:spPr bwMode="auto">
            <a:xfrm>
              <a:off x="4516" y="1848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523" name="Line 83"/>
            <p:cNvSpPr>
              <a:spLocks noChangeShapeType="1"/>
            </p:cNvSpPr>
            <p:nvPr/>
          </p:nvSpPr>
          <p:spPr bwMode="auto">
            <a:xfrm>
              <a:off x="4332" y="2040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524" name="Line 84"/>
            <p:cNvSpPr>
              <a:spLocks noChangeShapeType="1"/>
            </p:cNvSpPr>
            <p:nvPr/>
          </p:nvSpPr>
          <p:spPr bwMode="auto">
            <a:xfrm>
              <a:off x="4512" y="1852"/>
              <a:ext cx="0" cy="18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525" name="Line 85"/>
            <p:cNvSpPr>
              <a:spLocks noChangeShapeType="1"/>
            </p:cNvSpPr>
            <p:nvPr/>
          </p:nvSpPr>
          <p:spPr bwMode="auto">
            <a:xfrm>
              <a:off x="4452" y="2040"/>
              <a:ext cx="5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526" name="Line 86"/>
            <p:cNvSpPr>
              <a:spLocks noChangeShapeType="1"/>
            </p:cNvSpPr>
            <p:nvPr/>
          </p:nvSpPr>
          <p:spPr bwMode="auto">
            <a:xfrm>
              <a:off x="5076" y="1784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527" name="Rectangle 87"/>
            <p:cNvSpPr>
              <a:spLocks noChangeArrowheads="1"/>
            </p:cNvSpPr>
            <p:nvPr/>
          </p:nvSpPr>
          <p:spPr bwMode="auto">
            <a:xfrm>
              <a:off x="5208" y="1704"/>
              <a:ext cx="32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388"/>
                </a:lnSpc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Cout</a:t>
              </a:r>
            </a:p>
          </p:txBody>
        </p:sp>
      </p:grpSp>
      <p:grpSp>
        <p:nvGrpSpPr>
          <p:cNvPr id="61567" name="Group 127"/>
          <p:cNvGrpSpPr>
            <a:grpSpLocks/>
          </p:cNvGrpSpPr>
          <p:nvPr/>
        </p:nvGrpSpPr>
        <p:grpSpPr bwMode="auto">
          <a:xfrm>
            <a:off x="1130300" y="4983163"/>
            <a:ext cx="7200900" cy="1200150"/>
            <a:chOff x="904" y="3096"/>
            <a:chExt cx="4536" cy="756"/>
          </a:xfrm>
        </p:grpSpPr>
        <p:sp>
          <p:nvSpPr>
            <p:cNvPr id="61529" name="Rectangle 89"/>
            <p:cNvSpPr>
              <a:spLocks noChangeArrowheads="1"/>
            </p:cNvSpPr>
            <p:nvPr/>
          </p:nvSpPr>
          <p:spPr bwMode="auto">
            <a:xfrm>
              <a:off x="1008" y="3160"/>
              <a:ext cx="16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1388"/>
                </a:lnSpc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A</a:t>
              </a:r>
            </a:p>
          </p:txBody>
        </p:sp>
        <p:sp>
          <p:nvSpPr>
            <p:cNvPr id="61530" name="Rectangle 90"/>
            <p:cNvSpPr>
              <a:spLocks noChangeArrowheads="1"/>
            </p:cNvSpPr>
            <p:nvPr/>
          </p:nvSpPr>
          <p:spPr bwMode="auto">
            <a:xfrm>
              <a:off x="1000" y="3368"/>
              <a:ext cx="16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1388"/>
                </a:lnSpc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B</a:t>
              </a:r>
            </a:p>
          </p:txBody>
        </p:sp>
        <p:sp>
          <p:nvSpPr>
            <p:cNvPr id="61531" name="Rectangle 91"/>
            <p:cNvSpPr>
              <a:spLocks noChangeArrowheads="1"/>
            </p:cNvSpPr>
            <p:nvPr/>
          </p:nvSpPr>
          <p:spPr bwMode="auto">
            <a:xfrm>
              <a:off x="2232" y="3096"/>
              <a:ext cx="46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1388"/>
                </a:lnSpc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A xor B</a:t>
              </a:r>
            </a:p>
          </p:txBody>
        </p:sp>
        <p:sp>
          <p:nvSpPr>
            <p:cNvPr id="61532" name="Line 92"/>
            <p:cNvSpPr>
              <a:spLocks noChangeShapeType="1"/>
            </p:cNvSpPr>
            <p:nvPr/>
          </p:nvSpPr>
          <p:spPr bwMode="auto">
            <a:xfrm>
              <a:off x="2904" y="3460"/>
              <a:ext cx="0" cy="20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533" name="Line 93"/>
            <p:cNvSpPr>
              <a:spLocks noChangeShapeType="1"/>
            </p:cNvSpPr>
            <p:nvPr/>
          </p:nvSpPr>
          <p:spPr bwMode="auto">
            <a:xfrm flipH="1">
              <a:off x="1156" y="3672"/>
              <a:ext cx="174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534" name="Rectangle 94"/>
            <p:cNvSpPr>
              <a:spLocks noChangeArrowheads="1"/>
            </p:cNvSpPr>
            <p:nvPr/>
          </p:nvSpPr>
          <p:spPr bwMode="auto">
            <a:xfrm>
              <a:off x="904" y="3592"/>
              <a:ext cx="2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1388"/>
                </a:lnSpc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Cin</a:t>
              </a:r>
            </a:p>
          </p:txBody>
        </p:sp>
        <p:sp>
          <p:nvSpPr>
            <p:cNvPr id="61535" name="Rectangle 95"/>
            <p:cNvSpPr>
              <a:spLocks noChangeArrowheads="1"/>
            </p:cNvSpPr>
            <p:nvPr/>
          </p:nvSpPr>
          <p:spPr bwMode="auto">
            <a:xfrm>
              <a:off x="4032" y="3096"/>
              <a:ext cx="72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1388"/>
                </a:lnSpc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A xor B xor Cin</a:t>
              </a:r>
            </a:p>
          </p:txBody>
        </p:sp>
        <p:grpSp>
          <p:nvGrpSpPr>
            <p:cNvPr id="61540" name="Group 100"/>
            <p:cNvGrpSpPr>
              <a:grpSpLocks/>
            </p:cNvGrpSpPr>
            <p:nvPr/>
          </p:nvGrpSpPr>
          <p:grpSpPr bwMode="auto">
            <a:xfrm>
              <a:off x="3308" y="3172"/>
              <a:ext cx="668" cy="444"/>
              <a:chOff x="3308" y="3172"/>
              <a:chExt cx="668" cy="444"/>
            </a:xfrm>
          </p:grpSpPr>
          <p:sp>
            <p:nvSpPr>
              <p:cNvPr id="61536" name="Rectangle 96"/>
              <p:cNvSpPr>
                <a:spLocks noChangeArrowheads="1"/>
              </p:cNvSpPr>
              <p:nvPr/>
            </p:nvSpPr>
            <p:spPr bwMode="auto">
              <a:xfrm>
                <a:off x="3308" y="3172"/>
                <a:ext cx="664" cy="432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1537" name="Rectangle 97"/>
              <p:cNvSpPr>
                <a:spLocks noChangeArrowheads="1"/>
              </p:cNvSpPr>
              <p:nvPr/>
            </p:nvSpPr>
            <p:spPr bwMode="auto">
              <a:xfrm>
                <a:off x="3472" y="3232"/>
                <a:ext cx="376" cy="3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47" tIns="26983" rIns="19047" bIns="26983"/>
              <a:lstStyle/>
              <a:p>
                <a:pPr algn="ctr" eaLnBrk="0" hangingPunct="0">
                  <a:lnSpc>
                    <a:spcPts val="1388"/>
                  </a:lnSpc>
                </a:pPr>
                <a:r>
                  <a:rPr lang="en-US" altLang="ko-KR" sz="1400">
                    <a:solidFill>
                      <a:srgbClr val="000000"/>
                    </a:solidFill>
                    <a:latin typeface="Tahoma" pitchFamily="34" charset="0"/>
                    <a:ea typeface="굴림" charset="-127"/>
                  </a:rPr>
                  <a:t>Half</a:t>
                </a:r>
                <a:br>
                  <a:rPr lang="en-US" altLang="ko-KR" sz="1400">
                    <a:solidFill>
                      <a:srgbClr val="000000"/>
                    </a:solidFill>
                    <a:latin typeface="Tahoma" pitchFamily="34" charset="0"/>
                    <a:ea typeface="굴림" charset="-127"/>
                  </a:rPr>
                </a:br>
                <a:r>
                  <a:rPr lang="en-US" altLang="ko-KR" sz="1400">
                    <a:solidFill>
                      <a:srgbClr val="000000"/>
                    </a:solidFill>
                    <a:latin typeface="Tahoma" pitchFamily="34" charset="0"/>
                    <a:ea typeface="굴림" charset="-127"/>
                  </a:rPr>
                  <a:t>Adder</a:t>
                </a:r>
              </a:p>
            </p:txBody>
          </p:sp>
          <p:sp>
            <p:nvSpPr>
              <p:cNvPr id="61538" name="Rectangle 98"/>
              <p:cNvSpPr>
                <a:spLocks noChangeArrowheads="1"/>
              </p:cNvSpPr>
              <p:nvPr/>
            </p:nvSpPr>
            <p:spPr bwMode="auto">
              <a:xfrm>
                <a:off x="3544" y="3176"/>
                <a:ext cx="432" cy="1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47" tIns="26983" rIns="19047" bIns="26983"/>
              <a:lstStyle/>
              <a:p>
                <a:pPr algn="r" eaLnBrk="0" hangingPunct="0">
                  <a:lnSpc>
                    <a:spcPts val="1000"/>
                  </a:lnSpc>
                  <a:tabLst>
                    <a:tab pos="2755900" algn="l"/>
                  </a:tabLst>
                </a:pPr>
                <a:r>
                  <a:rPr lang="en-US" altLang="ko-KR" sz="1400">
                    <a:solidFill>
                      <a:srgbClr val="000000"/>
                    </a:solidFill>
                    <a:latin typeface="Tahoma" pitchFamily="34" charset="0"/>
                    <a:ea typeface="굴림" charset="-127"/>
                  </a:rPr>
                  <a:t>Sum</a:t>
                </a:r>
              </a:p>
            </p:txBody>
          </p:sp>
          <p:sp>
            <p:nvSpPr>
              <p:cNvPr id="61539" name="Rectangle 99"/>
              <p:cNvSpPr>
                <a:spLocks noChangeArrowheads="1"/>
              </p:cNvSpPr>
              <p:nvPr/>
            </p:nvSpPr>
            <p:spPr bwMode="auto">
              <a:xfrm>
                <a:off x="3656" y="3456"/>
                <a:ext cx="312" cy="1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47" tIns="26983" rIns="19047" bIns="26983"/>
              <a:lstStyle/>
              <a:p>
                <a:pPr algn="r" eaLnBrk="0" hangingPunct="0">
                  <a:lnSpc>
                    <a:spcPts val="1000"/>
                  </a:lnSpc>
                </a:pPr>
                <a:r>
                  <a:rPr lang="en-US" altLang="ko-KR" sz="1400">
                    <a:solidFill>
                      <a:srgbClr val="000000"/>
                    </a:solidFill>
                    <a:latin typeface="Tahoma" pitchFamily="34" charset="0"/>
                    <a:ea typeface="굴림" charset="-127"/>
                  </a:rPr>
                  <a:t>Cout</a:t>
                </a:r>
              </a:p>
            </p:txBody>
          </p:sp>
        </p:grpSp>
        <p:sp>
          <p:nvSpPr>
            <p:cNvPr id="61541" name="Line 101"/>
            <p:cNvSpPr>
              <a:spLocks noChangeShapeType="1"/>
            </p:cNvSpPr>
            <p:nvPr/>
          </p:nvSpPr>
          <p:spPr bwMode="auto">
            <a:xfrm>
              <a:off x="2228" y="3528"/>
              <a:ext cx="4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542" name="Rectangle 102"/>
            <p:cNvSpPr>
              <a:spLocks noChangeArrowheads="1"/>
            </p:cNvSpPr>
            <p:nvPr/>
          </p:nvSpPr>
          <p:spPr bwMode="auto">
            <a:xfrm>
              <a:off x="3944" y="3384"/>
              <a:ext cx="80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1388"/>
                </a:lnSpc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Cin (A xor B)</a:t>
              </a:r>
            </a:p>
          </p:txBody>
        </p:sp>
        <p:sp>
          <p:nvSpPr>
            <p:cNvPr id="61543" name="Line 103"/>
            <p:cNvSpPr>
              <a:spLocks noChangeShapeType="1"/>
            </p:cNvSpPr>
            <p:nvPr/>
          </p:nvSpPr>
          <p:spPr bwMode="auto">
            <a:xfrm>
              <a:off x="3980" y="3528"/>
              <a:ext cx="16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544" name="Rectangle 104"/>
            <p:cNvSpPr>
              <a:spLocks noChangeArrowheads="1"/>
            </p:cNvSpPr>
            <p:nvPr/>
          </p:nvSpPr>
          <p:spPr bwMode="auto">
            <a:xfrm>
              <a:off x="2248" y="3384"/>
              <a:ext cx="26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1388"/>
                </a:lnSpc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A B</a:t>
              </a:r>
            </a:p>
          </p:txBody>
        </p:sp>
        <p:sp>
          <p:nvSpPr>
            <p:cNvPr id="61545" name="Line 105"/>
            <p:cNvSpPr>
              <a:spLocks noChangeShapeType="1"/>
            </p:cNvSpPr>
            <p:nvPr/>
          </p:nvSpPr>
          <p:spPr bwMode="auto">
            <a:xfrm>
              <a:off x="2664" y="3532"/>
              <a:ext cx="0" cy="2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546" name="Line 106"/>
            <p:cNvSpPr>
              <a:spLocks noChangeShapeType="1"/>
            </p:cNvSpPr>
            <p:nvPr/>
          </p:nvSpPr>
          <p:spPr bwMode="auto">
            <a:xfrm>
              <a:off x="2668" y="3768"/>
              <a:ext cx="16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547" name="Line 107"/>
            <p:cNvSpPr>
              <a:spLocks noChangeShapeType="1"/>
            </p:cNvSpPr>
            <p:nvPr/>
          </p:nvSpPr>
          <p:spPr bwMode="auto">
            <a:xfrm>
              <a:off x="4152" y="3532"/>
              <a:ext cx="0" cy="1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548" name="Line 108"/>
            <p:cNvSpPr>
              <a:spLocks noChangeShapeType="1"/>
            </p:cNvSpPr>
            <p:nvPr/>
          </p:nvSpPr>
          <p:spPr bwMode="auto">
            <a:xfrm>
              <a:off x="4156" y="3648"/>
              <a:ext cx="12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549" name="Rectangle 109"/>
            <p:cNvSpPr>
              <a:spLocks noChangeArrowheads="1"/>
            </p:cNvSpPr>
            <p:nvPr/>
          </p:nvSpPr>
          <p:spPr bwMode="auto">
            <a:xfrm>
              <a:off x="4920" y="3152"/>
              <a:ext cx="52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1388"/>
                </a:lnSpc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Sum</a:t>
              </a:r>
            </a:p>
          </p:txBody>
        </p:sp>
        <p:sp>
          <p:nvSpPr>
            <p:cNvPr id="61550" name="Rectangle 110"/>
            <p:cNvSpPr>
              <a:spLocks noChangeArrowheads="1"/>
            </p:cNvSpPr>
            <p:nvPr/>
          </p:nvSpPr>
          <p:spPr bwMode="auto">
            <a:xfrm>
              <a:off x="4984" y="3640"/>
              <a:ext cx="40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1388"/>
                </a:lnSpc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Cout</a:t>
              </a:r>
            </a:p>
          </p:txBody>
        </p:sp>
        <p:sp>
          <p:nvSpPr>
            <p:cNvPr id="61551" name="Arc 111"/>
            <p:cNvSpPr>
              <a:spLocks/>
            </p:cNvSpPr>
            <p:nvPr/>
          </p:nvSpPr>
          <p:spPr bwMode="auto">
            <a:xfrm>
              <a:off x="4224" y="3573"/>
              <a:ext cx="68" cy="13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552" name="Arc 112"/>
            <p:cNvSpPr>
              <a:spLocks/>
            </p:cNvSpPr>
            <p:nvPr/>
          </p:nvSpPr>
          <p:spPr bwMode="auto">
            <a:xfrm>
              <a:off x="4220" y="3573"/>
              <a:ext cx="464" cy="14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553" name="Arc 113"/>
            <p:cNvSpPr>
              <a:spLocks/>
            </p:cNvSpPr>
            <p:nvPr/>
          </p:nvSpPr>
          <p:spPr bwMode="auto">
            <a:xfrm>
              <a:off x="4248" y="3708"/>
              <a:ext cx="436" cy="14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554" name="Arc 114"/>
            <p:cNvSpPr>
              <a:spLocks/>
            </p:cNvSpPr>
            <p:nvPr/>
          </p:nvSpPr>
          <p:spPr bwMode="auto">
            <a:xfrm>
              <a:off x="4224" y="3708"/>
              <a:ext cx="68" cy="14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555" name="Line 115"/>
            <p:cNvSpPr>
              <a:spLocks noChangeShapeType="1"/>
            </p:cNvSpPr>
            <p:nvPr/>
          </p:nvSpPr>
          <p:spPr bwMode="auto">
            <a:xfrm>
              <a:off x="4252" y="3648"/>
              <a:ext cx="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556" name="Line 116"/>
            <p:cNvSpPr>
              <a:spLocks noChangeShapeType="1"/>
            </p:cNvSpPr>
            <p:nvPr/>
          </p:nvSpPr>
          <p:spPr bwMode="auto">
            <a:xfrm>
              <a:off x="3972" y="3240"/>
              <a:ext cx="105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557" name="Line 117"/>
            <p:cNvSpPr>
              <a:spLocks noChangeShapeType="1"/>
            </p:cNvSpPr>
            <p:nvPr/>
          </p:nvSpPr>
          <p:spPr bwMode="auto">
            <a:xfrm>
              <a:off x="4684" y="3712"/>
              <a:ext cx="34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558" name="Line 118"/>
            <p:cNvSpPr>
              <a:spLocks noChangeShapeType="1"/>
            </p:cNvSpPr>
            <p:nvPr/>
          </p:nvSpPr>
          <p:spPr bwMode="auto">
            <a:xfrm>
              <a:off x="2236" y="3248"/>
              <a:ext cx="106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559" name="Line 119"/>
            <p:cNvSpPr>
              <a:spLocks noChangeShapeType="1"/>
            </p:cNvSpPr>
            <p:nvPr/>
          </p:nvSpPr>
          <p:spPr bwMode="auto">
            <a:xfrm>
              <a:off x="2908" y="3456"/>
              <a:ext cx="39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560" name="Line 120"/>
            <p:cNvSpPr>
              <a:spLocks noChangeShapeType="1"/>
            </p:cNvSpPr>
            <p:nvPr/>
          </p:nvSpPr>
          <p:spPr bwMode="auto">
            <a:xfrm>
              <a:off x="1164" y="3248"/>
              <a:ext cx="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561" name="Line 121"/>
            <p:cNvSpPr>
              <a:spLocks noChangeShapeType="1"/>
            </p:cNvSpPr>
            <p:nvPr/>
          </p:nvSpPr>
          <p:spPr bwMode="auto">
            <a:xfrm>
              <a:off x="1172" y="3456"/>
              <a:ext cx="39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61566" name="Group 126"/>
            <p:cNvGrpSpPr>
              <a:grpSpLocks/>
            </p:cNvGrpSpPr>
            <p:nvPr/>
          </p:nvGrpSpPr>
          <p:grpSpPr bwMode="auto">
            <a:xfrm>
              <a:off x="1564" y="3172"/>
              <a:ext cx="668" cy="444"/>
              <a:chOff x="1564" y="3172"/>
              <a:chExt cx="668" cy="444"/>
            </a:xfrm>
          </p:grpSpPr>
          <p:sp>
            <p:nvSpPr>
              <p:cNvPr id="61562" name="Rectangle 122"/>
              <p:cNvSpPr>
                <a:spLocks noChangeArrowheads="1"/>
              </p:cNvSpPr>
              <p:nvPr/>
            </p:nvSpPr>
            <p:spPr bwMode="auto">
              <a:xfrm>
                <a:off x="1564" y="3172"/>
                <a:ext cx="664" cy="432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1563" name="Rectangle 123"/>
              <p:cNvSpPr>
                <a:spLocks noChangeArrowheads="1"/>
              </p:cNvSpPr>
              <p:nvPr/>
            </p:nvSpPr>
            <p:spPr bwMode="auto">
              <a:xfrm>
                <a:off x="1728" y="3232"/>
                <a:ext cx="376" cy="3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47" tIns="26983" rIns="19047" bIns="26983"/>
              <a:lstStyle/>
              <a:p>
                <a:pPr algn="ctr" eaLnBrk="0" hangingPunct="0">
                  <a:lnSpc>
                    <a:spcPts val="1388"/>
                  </a:lnSpc>
                </a:pPr>
                <a:r>
                  <a:rPr lang="en-US" altLang="ko-KR" sz="1400">
                    <a:solidFill>
                      <a:srgbClr val="000000"/>
                    </a:solidFill>
                    <a:latin typeface="Tahoma" pitchFamily="34" charset="0"/>
                    <a:ea typeface="굴림" charset="-127"/>
                  </a:rPr>
                  <a:t>Half</a:t>
                </a:r>
                <a:br>
                  <a:rPr lang="en-US" altLang="ko-KR" sz="1400">
                    <a:solidFill>
                      <a:srgbClr val="000000"/>
                    </a:solidFill>
                    <a:latin typeface="Tahoma" pitchFamily="34" charset="0"/>
                    <a:ea typeface="굴림" charset="-127"/>
                  </a:rPr>
                </a:br>
                <a:r>
                  <a:rPr lang="en-US" altLang="ko-KR" sz="1400">
                    <a:solidFill>
                      <a:srgbClr val="000000"/>
                    </a:solidFill>
                    <a:latin typeface="Tahoma" pitchFamily="34" charset="0"/>
                    <a:ea typeface="굴림" charset="-127"/>
                  </a:rPr>
                  <a:t>Adder</a:t>
                </a:r>
              </a:p>
            </p:txBody>
          </p:sp>
          <p:sp>
            <p:nvSpPr>
              <p:cNvPr id="61564" name="Rectangle 124"/>
              <p:cNvSpPr>
                <a:spLocks noChangeArrowheads="1"/>
              </p:cNvSpPr>
              <p:nvPr/>
            </p:nvSpPr>
            <p:spPr bwMode="auto">
              <a:xfrm>
                <a:off x="1800" y="3176"/>
                <a:ext cx="432" cy="1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47" tIns="26983" rIns="19047" bIns="26983"/>
              <a:lstStyle/>
              <a:p>
                <a:pPr algn="r" eaLnBrk="0" hangingPunct="0">
                  <a:lnSpc>
                    <a:spcPts val="1000"/>
                  </a:lnSpc>
                  <a:tabLst>
                    <a:tab pos="2755900" algn="l"/>
                  </a:tabLst>
                </a:pPr>
                <a:r>
                  <a:rPr lang="en-US" altLang="ko-KR" sz="1400">
                    <a:solidFill>
                      <a:srgbClr val="000000"/>
                    </a:solidFill>
                    <a:latin typeface="Tahoma" pitchFamily="34" charset="0"/>
                    <a:ea typeface="굴림" charset="-127"/>
                  </a:rPr>
                  <a:t>Sum</a:t>
                </a:r>
              </a:p>
            </p:txBody>
          </p:sp>
          <p:sp>
            <p:nvSpPr>
              <p:cNvPr id="61565" name="Rectangle 125"/>
              <p:cNvSpPr>
                <a:spLocks noChangeArrowheads="1"/>
              </p:cNvSpPr>
              <p:nvPr/>
            </p:nvSpPr>
            <p:spPr bwMode="auto">
              <a:xfrm>
                <a:off x="1912" y="3456"/>
                <a:ext cx="312" cy="1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47" tIns="26983" rIns="19047" bIns="26983"/>
              <a:lstStyle/>
              <a:p>
                <a:pPr algn="r" eaLnBrk="0" hangingPunct="0">
                  <a:lnSpc>
                    <a:spcPts val="1000"/>
                  </a:lnSpc>
                </a:pPr>
                <a:r>
                  <a:rPr lang="en-US" altLang="ko-KR" sz="1400">
                    <a:solidFill>
                      <a:srgbClr val="000000"/>
                    </a:solidFill>
                    <a:latin typeface="Tahoma" pitchFamily="34" charset="0"/>
                    <a:ea typeface="굴림" charset="-127"/>
                  </a:rPr>
                  <a:t>Cout</a:t>
                </a:r>
              </a:p>
            </p:txBody>
          </p:sp>
        </p:grpSp>
      </p:grpSp>
      <p:sp>
        <p:nvSpPr>
          <p:cNvPr id="61568" name="Rectangle 1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Full adder implementations</a:t>
            </a:r>
          </a:p>
        </p:txBody>
      </p:sp>
      <p:sp>
        <p:nvSpPr>
          <p:cNvPr id="61569" name="Rectangle 12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800">
                <a:ea typeface="굴림" charset="-127"/>
              </a:rPr>
              <a:t>Standard approach</a:t>
            </a:r>
          </a:p>
          <a:p>
            <a:pPr lvl="1"/>
            <a:r>
              <a:rPr lang="en-US" altLang="ko-KR" sz="1600">
                <a:ea typeface="굴림" charset="-127"/>
              </a:rPr>
              <a:t>6 gates</a:t>
            </a:r>
          </a:p>
          <a:p>
            <a:pPr lvl="1"/>
            <a:r>
              <a:rPr lang="en-US" altLang="ko-KR" sz="1600">
                <a:ea typeface="굴림" charset="-127"/>
              </a:rPr>
              <a:t>2 XORs, 2 ANDs, 2 ORs</a:t>
            </a:r>
            <a:br>
              <a:rPr lang="en-US" altLang="ko-KR" sz="1600">
                <a:ea typeface="굴림" charset="-127"/>
              </a:rPr>
            </a:br>
            <a:r>
              <a:rPr lang="en-US" altLang="ko-KR" sz="1600">
                <a:ea typeface="굴림" charset="-127"/>
              </a:rPr>
              <a:t/>
            </a:r>
            <a:br>
              <a:rPr lang="en-US" altLang="ko-KR" sz="1600">
                <a:ea typeface="굴림" charset="-127"/>
              </a:rPr>
            </a:br>
            <a:r>
              <a:rPr lang="en-US" altLang="ko-KR" sz="1600">
                <a:ea typeface="굴림" charset="-127"/>
              </a:rPr>
              <a:t/>
            </a:r>
            <a:br>
              <a:rPr lang="en-US" altLang="ko-KR" sz="1600">
                <a:ea typeface="굴림" charset="-127"/>
              </a:rPr>
            </a:br>
            <a:r>
              <a:rPr lang="en-US" altLang="ko-KR" sz="1600">
                <a:ea typeface="굴림" charset="-127"/>
              </a:rPr>
              <a:t/>
            </a:r>
            <a:br>
              <a:rPr lang="en-US" altLang="ko-KR" sz="1600">
                <a:ea typeface="굴림" charset="-127"/>
              </a:rPr>
            </a:br>
            <a:r>
              <a:rPr lang="en-US" altLang="ko-KR" sz="1600">
                <a:ea typeface="굴림" charset="-127"/>
              </a:rPr>
              <a:t/>
            </a:r>
            <a:br>
              <a:rPr lang="en-US" altLang="ko-KR" sz="1600">
                <a:ea typeface="굴림" charset="-127"/>
              </a:rPr>
            </a:br>
            <a:endParaRPr lang="en-US" altLang="ko-KR" sz="1600">
              <a:ea typeface="굴림" charset="-127"/>
            </a:endParaRPr>
          </a:p>
          <a:p>
            <a:r>
              <a:rPr lang="en-US" altLang="ko-KR" sz="1800">
                <a:ea typeface="굴림" charset="-127"/>
              </a:rPr>
              <a:t>Alternative implementation</a:t>
            </a:r>
          </a:p>
          <a:p>
            <a:pPr lvl="1"/>
            <a:r>
              <a:rPr lang="en-US" altLang="ko-KR" sz="1600">
                <a:ea typeface="굴림" charset="-127"/>
              </a:rPr>
              <a:t>5 gates</a:t>
            </a:r>
          </a:p>
          <a:p>
            <a:pPr lvl="1"/>
            <a:r>
              <a:rPr lang="en-US" altLang="ko-KR" sz="1600">
                <a:ea typeface="굴림" charset="-127"/>
              </a:rPr>
              <a:t>half adder is an XOR gate and AND gate</a:t>
            </a:r>
          </a:p>
          <a:p>
            <a:pPr lvl="1"/>
            <a:r>
              <a:rPr lang="en-US" altLang="ko-KR" sz="1600">
                <a:ea typeface="굴림" charset="-127"/>
              </a:rPr>
              <a:t>2 XORs, 2 ANDs, 1 OR</a:t>
            </a:r>
          </a:p>
        </p:txBody>
      </p:sp>
      <p:sp>
        <p:nvSpPr>
          <p:cNvPr id="61570" name="Line 130"/>
          <p:cNvSpPr>
            <a:spLocks noChangeShapeType="1"/>
          </p:cNvSpPr>
          <p:nvPr/>
        </p:nvSpPr>
        <p:spPr bwMode="auto">
          <a:xfrm>
            <a:off x="2905125" y="1857375"/>
            <a:ext cx="1728788" cy="6127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V - Combinational Logic Case Studies</a:t>
            </a:r>
            <a:endParaRPr lang="en-US" altLang="en-US"/>
          </a:p>
        </p:txBody>
      </p:sp>
      <p:sp>
        <p:nvSpPr>
          <p:cNvPr id="11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34DC5-318E-4E63-ADA7-3EF24D0FC272}" type="slidenum">
              <a:rPr lang="en-US" altLang="en-US"/>
              <a:pPr/>
              <a:t>41</a:t>
            </a:fld>
            <a:endParaRPr lang="en-US" altLang="en-US"/>
          </a:p>
        </p:txBody>
      </p:sp>
      <p:grpSp>
        <p:nvGrpSpPr>
          <p:cNvPr id="63604" name="Group 116"/>
          <p:cNvGrpSpPr>
            <a:grpSpLocks/>
          </p:cNvGrpSpPr>
          <p:nvPr/>
        </p:nvGrpSpPr>
        <p:grpSpPr bwMode="auto">
          <a:xfrm>
            <a:off x="447675" y="2589213"/>
            <a:ext cx="8483600" cy="3975100"/>
            <a:chOff x="536" y="1384"/>
            <a:chExt cx="5344" cy="2504"/>
          </a:xfrm>
        </p:grpSpPr>
        <p:sp>
          <p:nvSpPr>
            <p:cNvPr id="63497" name="Rectangle 9"/>
            <p:cNvSpPr>
              <a:spLocks noChangeArrowheads="1"/>
            </p:cNvSpPr>
            <p:nvPr/>
          </p:nvSpPr>
          <p:spPr bwMode="auto">
            <a:xfrm>
              <a:off x="4080" y="2400"/>
              <a:ext cx="144" cy="3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1700"/>
                </a:lnSpc>
                <a:spcAft>
                  <a:spcPts val="2000"/>
                </a:spcAft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A</a:t>
              </a:r>
            </a:p>
          </p:txBody>
        </p:sp>
        <p:sp>
          <p:nvSpPr>
            <p:cNvPr id="63498" name="Rectangle 10"/>
            <p:cNvSpPr>
              <a:spLocks noChangeArrowheads="1"/>
            </p:cNvSpPr>
            <p:nvPr/>
          </p:nvSpPr>
          <p:spPr bwMode="auto">
            <a:xfrm>
              <a:off x="4376" y="2392"/>
              <a:ext cx="152" cy="3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1700"/>
                </a:lnSpc>
                <a:spcAft>
                  <a:spcPts val="2000"/>
                </a:spcAft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B</a:t>
              </a:r>
            </a:p>
          </p:txBody>
        </p:sp>
        <p:sp>
          <p:nvSpPr>
            <p:cNvPr id="63499" name="Rectangle 11"/>
            <p:cNvSpPr>
              <a:spLocks noChangeArrowheads="1"/>
            </p:cNvSpPr>
            <p:nvPr/>
          </p:nvSpPr>
          <p:spPr bwMode="auto">
            <a:xfrm>
              <a:off x="4016" y="2608"/>
              <a:ext cx="368" cy="3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700"/>
                </a:lnSpc>
                <a:spcAft>
                  <a:spcPts val="2000"/>
                </a:spcAft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Cout</a:t>
              </a:r>
            </a:p>
          </p:txBody>
        </p:sp>
        <p:sp>
          <p:nvSpPr>
            <p:cNvPr id="63500" name="Rectangle 12"/>
            <p:cNvSpPr>
              <a:spLocks noChangeArrowheads="1"/>
            </p:cNvSpPr>
            <p:nvPr/>
          </p:nvSpPr>
          <p:spPr bwMode="auto">
            <a:xfrm>
              <a:off x="4120" y="2824"/>
              <a:ext cx="384" cy="3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1700"/>
                </a:lnSpc>
                <a:spcAft>
                  <a:spcPts val="2000"/>
                </a:spcAft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Sum</a:t>
              </a:r>
            </a:p>
          </p:txBody>
        </p:sp>
        <p:sp>
          <p:nvSpPr>
            <p:cNvPr id="63501" name="Rectangle 13"/>
            <p:cNvSpPr>
              <a:spLocks noChangeArrowheads="1"/>
            </p:cNvSpPr>
            <p:nvPr/>
          </p:nvSpPr>
          <p:spPr bwMode="auto">
            <a:xfrm>
              <a:off x="4152" y="2608"/>
              <a:ext cx="448" cy="3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algn="r" eaLnBrk="0" hangingPunct="0">
                <a:lnSpc>
                  <a:spcPts val="1700"/>
                </a:lnSpc>
                <a:spcAft>
                  <a:spcPts val="2000"/>
                </a:spcAft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 dirty="0" err="1">
                  <a:solidFill>
                    <a:srgbClr val="FF0000"/>
                  </a:solidFill>
                  <a:latin typeface="Tahoma" pitchFamily="34" charset="0"/>
                  <a:ea typeface="굴림" charset="-127"/>
                </a:rPr>
                <a:t>Cin</a:t>
              </a:r>
              <a:endParaRPr lang="en-US" altLang="ko-KR" sz="1600" dirty="0">
                <a:solidFill>
                  <a:srgbClr val="FF0000"/>
                </a:solidFill>
                <a:latin typeface="Tahoma" pitchFamily="34" charset="0"/>
                <a:ea typeface="굴림" charset="-127"/>
              </a:endParaRPr>
            </a:p>
          </p:txBody>
        </p:sp>
        <p:sp>
          <p:nvSpPr>
            <p:cNvPr id="63502" name="Rectangle 14"/>
            <p:cNvSpPr>
              <a:spLocks noChangeArrowheads="1"/>
            </p:cNvSpPr>
            <p:nvPr/>
          </p:nvSpPr>
          <p:spPr bwMode="auto">
            <a:xfrm>
              <a:off x="2576" y="1808"/>
              <a:ext cx="136" cy="3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1700"/>
                </a:lnSpc>
                <a:spcAft>
                  <a:spcPts val="2000"/>
                </a:spcAft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</a:t>
              </a:r>
            </a:p>
          </p:txBody>
        </p:sp>
        <p:sp>
          <p:nvSpPr>
            <p:cNvPr id="63503" name="Rectangle 15"/>
            <p:cNvSpPr>
              <a:spLocks noChangeArrowheads="1"/>
            </p:cNvSpPr>
            <p:nvPr/>
          </p:nvSpPr>
          <p:spPr bwMode="auto">
            <a:xfrm>
              <a:off x="2728" y="1808"/>
              <a:ext cx="144" cy="3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1700"/>
                </a:lnSpc>
                <a:spcAft>
                  <a:spcPts val="2000"/>
                </a:spcAft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1</a:t>
              </a:r>
            </a:p>
          </p:txBody>
        </p:sp>
        <p:sp>
          <p:nvSpPr>
            <p:cNvPr id="63504" name="Rectangle 16"/>
            <p:cNvSpPr>
              <a:spLocks noChangeArrowheads="1"/>
            </p:cNvSpPr>
            <p:nvPr/>
          </p:nvSpPr>
          <p:spPr bwMode="auto">
            <a:xfrm>
              <a:off x="5112" y="2536"/>
              <a:ext cx="768" cy="5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700"/>
                </a:lnSpc>
                <a:spcAft>
                  <a:spcPts val="2000"/>
                </a:spcAft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 dirty="0">
                  <a:solidFill>
                    <a:srgbClr val="FF0000"/>
                  </a:solidFill>
                  <a:latin typeface="Tahoma" pitchFamily="34" charset="0"/>
                  <a:ea typeface="굴림" charset="-127"/>
                </a:rPr>
                <a:t>Add'</a:t>
              </a:r>
              <a:br>
                <a:rPr lang="en-US" altLang="ko-KR" sz="1600" dirty="0">
                  <a:solidFill>
                    <a:srgbClr val="FF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600" dirty="0">
                  <a:solidFill>
                    <a:srgbClr val="FF0000"/>
                  </a:solidFill>
                  <a:latin typeface="Tahoma" pitchFamily="34" charset="0"/>
                  <a:ea typeface="굴림" charset="-127"/>
                </a:rPr>
                <a:t>Subtract</a:t>
              </a:r>
            </a:p>
          </p:txBody>
        </p:sp>
        <p:sp>
          <p:nvSpPr>
            <p:cNvPr id="63505" name="Rectangle 17"/>
            <p:cNvSpPr>
              <a:spLocks noChangeArrowheads="1"/>
            </p:cNvSpPr>
            <p:nvPr/>
          </p:nvSpPr>
          <p:spPr bwMode="auto">
            <a:xfrm>
              <a:off x="4048" y="1384"/>
              <a:ext cx="256" cy="3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1700"/>
                </a:lnSpc>
                <a:spcAft>
                  <a:spcPts val="2000"/>
                </a:spcAft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A0</a:t>
              </a:r>
            </a:p>
          </p:txBody>
        </p:sp>
        <p:sp>
          <p:nvSpPr>
            <p:cNvPr id="63506" name="Rectangle 18"/>
            <p:cNvSpPr>
              <a:spLocks noChangeArrowheads="1"/>
            </p:cNvSpPr>
            <p:nvPr/>
          </p:nvSpPr>
          <p:spPr bwMode="auto">
            <a:xfrm>
              <a:off x="4264" y="1384"/>
              <a:ext cx="248" cy="3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1700"/>
                </a:lnSpc>
                <a:spcAft>
                  <a:spcPts val="2000"/>
                </a:spcAft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B0</a:t>
              </a:r>
            </a:p>
          </p:txBody>
        </p:sp>
        <p:sp>
          <p:nvSpPr>
            <p:cNvPr id="63507" name="Rectangle 19"/>
            <p:cNvSpPr>
              <a:spLocks noChangeArrowheads="1"/>
            </p:cNvSpPr>
            <p:nvPr/>
          </p:nvSpPr>
          <p:spPr bwMode="auto">
            <a:xfrm>
              <a:off x="4408" y="1384"/>
              <a:ext cx="280" cy="3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1700"/>
                </a:lnSpc>
                <a:spcAft>
                  <a:spcPts val="2000"/>
                </a:spcAft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 dirty="0">
                  <a:solidFill>
                    <a:srgbClr val="FF0000"/>
                  </a:solidFill>
                  <a:latin typeface="Tahoma" pitchFamily="34" charset="0"/>
                  <a:ea typeface="굴림" charset="-127"/>
                </a:rPr>
                <a:t>B0'</a:t>
              </a:r>
            </a:p>
          </p:txBody>
        </p:sp>
        <p:sp>
          <p:nvSpPr>
            <p:cNvPr id="63508" name="Rectangle 20"/>
            <p:cNvSpPr>
              <a:spLocks noChangeArrowheads="1"/>
            </p:cNvSpPr>
            <p:nvPr/>
          </p:nvSpPr>
          <p:spPr bwMode="auto">
            <a:xfrm>
              <a:off x="4560" y="1800"/>
              <a:ext cx="336" cy="3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1700"/>
                </a:lnSpc>
                <a:spcAft>
                  <a:spcPts val="2000"/>
                </a:spcAft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 dirty="0" err="1">
                  <a:solidFill>
                    <a:srgbClr val="FF0000"/>
                  </a:solidFill>
                  <a:latin typeface="Tahoma" pitchFamily="34" charset="0"/>
                  <a:ea typeface="굴림" charset="-127"/>
                </a:rPr>
                <a:t>Sel</a:t>
              </a:r>
              <a:endParaRPr lang="en-US" altLang="ko-KR" sz="1600" dirty="0">
                <a:solidFill>
                  <a:srgbClr val="FF0000"/>
                </a:solidFill>
                <a:latin typeface="Tahoma" pitchFamily="34" charset="0"/>
                <a:ea typeface="굴림" charset="-127"/>
              </a:endParaRPr>
            </a:p>
          </p:txBody>
        </p:sp>
        <p:grpSp>
          <p:nvGrpSpPr>
            <p:cNvPr id="63520" name="Group 32"/>
            <p:cNvGrpSpPr>
              <a:grpSpLocks/>
            </p:cNvGrpSpPr>
            <p:nvPr/>
          </p:nvGrpSpPr>
          <p:grpSpPr bwMode="auto">
            <a:xfrm>
              <a:off x="1085" y="3092"/>
              <a:ext cx="231" cy="704"/>
              <a:chOff x="1085" y="3092"/>
              <a:chExt cx="231" cy="704"/>
            </a:xfrm>
          </p:grpSpPr>
          <p:sp>
            <p:nvSpPr>
              <p:cNvPr id="63509" name="Arc 21"/>
              <p:cNvSpPr>
                <a:spLocks/>
              </p:cNvSpPr>
              <p:nvPr/>
            </p:nvSpPr>
            <p:spPr bwMode="auto">
              <a:xfrm>
                <a:off x="1200" y="3172"/>
                <a:ext cx="116" cy="80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3510" name="Arc 22"/>
              <p:cNvSpPr>
                <a:spLocks/>
              </p:cNvSpPr>
              <p:nvPr/>
            </p:nvSpPr>
            <p:spPr bwMode="auto">
              <a:xfrm>
                <a:off x="1085" y="3172"/>
                <a:ext cx="120" cy="80"/>
              </a:xfrm>
              <a:custGeom>
                <a:avLst/>
                <a:gdLst>
                  <a:gd name="G0" fmla="+- 21600 0 0"/>
                  <a:gd name="G1" fmla="+- 0 0 0"/>
                  <a:gd name="G2" fmla="+- 21600 0 0"/>
                  <a:gd name="T0" fmla="*/ 21600 w 21600"/>
                  <a:gd name="T1" fmla="*/ 21600 h 21600"/>
                  <a:gd name="T2" fmla="*/ 0 w 21600"/>
                  <a:gd name="T3" fmla="*/ 0 h 21600"/>
                  <a:gd name="T4" fmla="*/ 2160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3511" name="Line 23"/>
              <p:cNvSpPr>
                <a:spLocks noChangeShapeType="1"/>
              </p:cNvSpPr>
              <p:nvPr/>
            </p:nvSpPr>
            <p:spPr bwMode="auto">
              <a:xfrm>
                <a:off x="1256" y="3196"/>
                <a:ext cx="0" cy="3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3512" name="Line 24"/>
              <p:cNvSpPr>
                <a:spLocks noChangeShapeType="1"/>
              </p:cNvSpPr>
              <p:nvPr/>
            </p:nvSpPr>
            <p:spPr bwMode="auto">
              <a:xfrm>
                <a:off x="1144" y="3196"/>
                <a:ext cx="0" cy="3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3513" name="Arc 25"/>
              <p:cNvSpPr>
                <a:spLocks/>
              </p:cNvSpPr>
              <p:nvPr/>
            </p:nvSpPr>
            <p:spPr bwMode="auto">
              <a:xfrm>
                <a:off x="1208" y="3248"/>
                <a:ext cx="108" cy="68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3514" name="Arc 26"/>
              <p:cNvSpPr>
                <a:spLocks/>
              </p:cNvSpPr>
              <p:nvPr/>
            </p:nvSpPr>
            <p:spPr bwMode="auto">
              <a:xfrm>
                <a:off x="1200" y="3248"/>
                <a:ext cx="116" cy="444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3515" name="Arc 27"/>
              <p:cNvSpPr>
                <a:spLocks/>
              </p:cNvSpPr>
              <p:nvPr/>
            </p:nvSpPr>
            <p:spPr bwMode="auto">
              <a:xfrm>
                <a:off x="1085" y="3272"/>
                <a:ext cx="120" cy="420"/>
              </a:xfrm>
              <a:custGeom>
                <a:avLst/>
                <a:gdLst>
                  <a:gd name="G0" fmla="+- 21600 0 0"/>
                  <a:gd name="G1" fmla="+- 0 0 0"/>
                  <a:gd name="G2" fmla="+- 21600 0 0"/>
                  <a:gd name="T0" fmla="*/ 21600 w 21600"/>
                  <a:gd name="T1" fmla="*/ 21600 h 21600"/>
                  <a:gd name="T2" fmla="*/ 0 w 21600"/>
                  <a:gd name="T3" fmla="*/ 0 h 21600"/>
                  <a:gd name="T4" fmla="*/ 2160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3516" name="Arc 28"/>
              <p:cNvSpPr>
                <a:spLocks/>
              </p:cNvSpPr>
              <p:nvPr/>
            </p:nvSpPr>
            <p:spPr bwMode="auto">
              <a:xfrm>
                <a:off x="1085" y="3248"/>
                <a:ext cx="120" cy="68"/>
              </a:xfrm>
              <a:custGeom>
                <a:avLst/>
                <a:gdLst>
                  <a:gd name="G0" fmla="+- 21600 0 0"/>
                  <a:gd name="G1" fmla="+- 0 0 0"/>
                  <a:gd name="G2" fmla="+- 21600 0 0"/>
                  <a:gd name="T0" fmla="*/ 21600 w 21600"/>
                  <a:gd name="T1" fmla="*/ 21600 h 21600"/>
                  <a:gd name="T2" fmla="*/ 0 w 21600"/>
                  <a:gd name="T3" fmla="*/ 0 h 21600"/>
                  <a:gd name="T4" fmla="*/ 2160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3517" name="Line 29"/>
              <p:cNvSpPr>
                <a:spLocks noChangeShapeType="1"/>
              </p:cNvSpPr>
              <p:nvPr/>
            </p:nvSpPr>
            <p:spPr bwMode="auto">
              <a:xfrm>
                <a:off x="1256" y="3092"/>
                <a:ext cx="0" cy="12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3518" name="Line 30"/>
              <p:cNvSpPr>
                <a:spLocks noChangeShapeType="1"/>
              </p:cNvSpPr>
              <p:nvPr/>
            </p:nvSpPr>
            <p:spPr bwMode="auto">
              <a:xfrm>
                <a:off x="1144" y="3092"/>
                <a:ext cx="0" cy="12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3519" name="Line 31"/>
              <p:cNvSpPr>
                <a:spLocks noChangeShapeType="1"/>
              </p:cNvSpPr>
              <p:nvPr/>
            </p:nvSpPr>
            <p:spPr bwMode="auto">
              <a:xfrm>
                <a:off x="1200" y="3692"/>
                <a:ext cx="0" cy="10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63521" name="Line 33"/>
            <p:cNvSpPr>
              <a:spLocks noChangeShapeType="1"/>
            </p:cNvSpPr>
            <p:nvPr/>
          </p:nvSpPr>
          <p:spPr bwMode="auto">
            <a:xfrm>
              <a:off x="1144" y="2708"/>
              <a:ext cx="0" cy="5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3522" name="Line 34"/>
            <p:cNvSpPr>
              <a:spLocks noChangeShapeType="1"/>
            </p:cNvSpPr>
            <p:nvPr/>
          </p:nvSpPr>
          <p:spPr bwMode="auto">
            <a:xfrm>
              <a:off x="1260" y="3088"/>
              <a:ext cx="88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3523" name="Rectangle 35"/>
            <p:cNvSpPr>
              <a:spLocks noChangeArrowheads="1"/>
            </p:cNvSpPr>
            <p:nvPr/>
          </p:nvSpPr>
          <p:spPr bwMode="auto">
            <a:xfrm>
              <a:off x="536" y="3512"/>
              <a:ext cx="632" cy="3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1700"/>
                </a:lnSpc>
                <a:spcAft>
                  <a:spcPts val="2000"/>
                </a:spcAft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Overflow</a:t>
              </a:r>
            </a:p>
          </p:txBody>
        </p:sp>
        <p:sp>
          <p:nvSpPr>
            <p:cNvPr id="63524" name="Rectangle 36"/>
            <p:cNvSpPr>
              <a:spLocks noChangeArrowheads="1"/>
            </p:cNvSpPr>
            <p:nvPr/>
          </p:nvSpPr>
          <p:spPr bwMode="auto">
            <a:xfrm>
              <a:off x="4020" y="2412"/>
              <a:ext cx="576" cy="576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3525" name="Rectangle 37"/>
            <p:cNvSpPr>
              <a:spLocks noChangeArrowheads="1"/>
            </p:cNvSpPr>
            <p:nvPr/>
          </p:nvSpPr>
          <p:spPr bwMode="auto">
            <a:xfrm>
              <a:off x="4308" y="1836"/>
              <a:ext cx="288" cy="288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3526" name="Line 38"/>
            <p:cNvSpPr>
              <a:spLocks noChangeShapeType="1"/>
            </p:cNvSpPr>
            <p:nvPr/>
          </p:nvSpPr>
          <p:spPr bwMode="auto">
            <a:xfrm>
              <a:off x="4160" y="1548"/>
              <a:ext cx="0" cy="85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3527" name="Line 39"/>
            <p:cNvSpPr>
              <a:spLocks noChangeShapeType="1"/>
            </p:cNvSpPr>
            <p:nvPr/>
          </p:nvSpPr>
          <p:spPr bwMode="auto">
            <a:xfrm>
              <a:off x="4448" y="2124"/>
              <a:ext cx="0" cy="2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3528" name="Line 40"/>
            <p:cNvSpPr>
              <a:spLocks noChangeShapeType="1"/>
            </p:cNvSpPr>
            <p:nvPr/>
          </p:nvSpPr>
          <p:spPr bwMode="auto">
            <a:xfrm>
              <a:off x="4304" y="2988"/>
              <a:ext cx="0" cy="2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3529" name="Line 41"/>
            <p:cNvSpPr>
              <a:spLocks noChangeShapeType="1"/>
            </p:cNvSpPr>
            <p:nvPr/>
          </p:nvSpPr>
          <p:spPr bwMode="auto">
            <a:xfrm flipH="1">
              <a:off x="3724" y="2696"/>
              <a:ext cx="2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3530" name="Line 42"/>
            <p:cNvSpPr>
              <a:spLocks noChangeShapeType="1"/>
            </p:cNvSpPr>
            <p:nvPr/>
          </p:nvSpPr>
          <p:spPr bwMode="auto">
            <a:xfrm flipH="1">
              <a:off x="4588" y="2696"/>
              <a:ext cx="512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3531" name="Line 43"/>
            <p:cNvSpPr>
              <a:spLocks noChangeShapeType="1"/>
            </p:cNvSpPr>
            <p:nvPr/>
          </p:nvSpPr>
          <p:spPr bwMode="auto">
            <a:xfrm>
              <a:off x="4376" y="1548"/>
              <a:ext cx="0" cy="2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3532" name="Line 44"/>
            <p:cNvSpPr>
              <a:spLocks noChangeShapeType="1"/>
            </p:cNvSpPr>
            <p:nvPr/>
          </p:nvSpPr>
          <p:spPr bwMode="auto">
            <a:xfrm>
              <a:off x="4520" y="1548"/>
              <a:ext cx="0" cy="28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3533" name="Line 45"/>
            <p:cNvSpPr>
              <a:spLocks noChangeShapeType="1"/>
            </p:cNvSpPr>
            <p:nvPr/>
          </p:nvSpPr>
          <p:spPr bwMode="auto">
            <a:xfrm flipH="1">
              <a:off x="4588" y="1976"/>
              <a:ext cx="296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3534" name="Line 46"/>
            <p:cNvSpPr>
              <a:spLocks noChangeShapeType="1"/>
            </p:cNvSpPr>
            <p:nvPr/>
          </p:nvSpPr>
          <p:spPr bwMode="auto">
            <a:xfrm>
              <a:off x="4880" y="1980"/>
              <a:ext cx="0" cy="712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3535" name="Rectangle 47"/>
            <p:cNvSpPr>
              <a:spLocks noChangeArrowheads="1"/>
            </p:cNvSpPr>
            <p:nvPr/>
          </p:nvSpPr>
          <p:spPr bwMode="auto">
            <a:xfrm>
              <a:off x="3216" y="2400"/>
              <a:ext cx="144" cy="3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1700"/>
                </a:lnSpc>
                <a:spcAft>
                  <a:spcPts val="2000"/>
                </a:spcAft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A</a:t>
              </a:r>
            </a:p>
          </p:txBody>
        </p:sp>
        <p:sp>
          <p:nvSpPr>
            <p:cNvPr id="63536" name="Rectangle 48"/>
            <p:cNvSpPr>
              <a:spLocks noChangeArrowheads="1"/>
            </p:cNvSpPr>
            <p:nvPr/>
          </p:nvSpPr>
          <p:spPr bwMode="auto">
            <a:xfrm>
              <a:off x="3512" y="2392"/>
              <a:ext cx="152" cy="3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1700"/>
                </a:lnSpc>
                <a:spcAft>
                  <a:spcPts val="2000"/>
                </a:spcAft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B</a:t>
              </a:r>
            </a:p>
          </p:txBody>
        </p:sp>
        <p:sp>
          <p:nvSpPr>
            <p:cNvPr id="63537" name="Rectangle 49"/>
            <p:cNvSpPr>
              <a:spLocks noChangeArrowheads="1"/>
            </p:cNvSpPr>
            <p:nvPr/>
          </p:nvSpPr>
          <p:spPr bwMode="auto">
            <a:xfrm>
              <a:off x="3152" y="2608"/>
              <a:ext cx="368" cy="3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700"/>
                </a:lnSpc>
                <a:spcAft>
                  <a:spcPts val="2000"/>
                </a:spcAft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Cout</a:t>
              </a:r>
            </a:p>
          </p:txBody>
        </p:sp>
        <p:sp>
          <p:nvSpPr>
            <p:cNvPr id="63538" name="Rectangle 50"/>
            <p:cNvSpPr>
              <a:spLocks noChangeArrowheads="1"/>
            </p:cNvSpPr>
            <p:nvPr/>
          </p:nvSpPr>
          <p:spPr bwMode="auto">
            <a:xfrm>
              <a:off x="3256" y="2824"/>
              <a:ext cx="384" cy="3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1700"/>
                </a:lnSpc>
                <a:spcAft>
                  <a:spcPts val="2000"/>
                </a:spcAft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Sum</a:t>
              </a:r>
            </a:p>
          </p:txBody>
        </p:sp>
        <p:sp>
          <p:nvSpPr>
            <p:cNvPr id="63539" name="Rectangle 51"/>
            <p:cNvSpPr>
              <a:spLocks noChangeArrowheads="1"/>
            </p:cNvSpPr>
            <p:nvPr/>
          </p:nvSpPr>
          <p:spPr bwMode="auto">
            <a:xfrm>
              <a:off x="3288" y="2608"/>
              <a:ext cx="448" cy="3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algn="r" eaLnBrk="0" hangingPunct="0">
                <a:lnSpc>
                  <a:spcPts val="1700"/>
                </a:lnSpc>
                <a:spcAft>
                  <a:spcPts val="2000"/>
                </a:spcAft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Cin</a:t>
              </a:r>
            </a:p>
          </p:txBody>
        </p:sp>
        <p:sp>
          <p:nvSpPr>
            <p:cNvPr id="63540" name="Rectangle 52"/>
            <p:cNvSpPr>
              <a:spLocks noChangeArrowheads="1"/>
            </p:cNvSpPr>
            <p:nvPr/>
          </p:nvSpPr>
          <p:spPr bwMode="auto">
            <a:xfrm>
              <a:off x="3184" y="1384"/>
              <a:ext cx="256" cy="3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1700"/>
                </a:lnSpc>
                <a:spcAft>
                  <a:spcPts val="2000"/>
                </a:spcAft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A1</a:t>
              </a:r>
            </a:p>
          </p:txBody>
        </p:sp>
        <p:sp>
          <p:nvSpPr>
            <p:cNvPr id="63541" name="Rectangle 53"/>
            <p:cNvSpPr>
              <a:spLocks noChangeArrowheads="1"/>
            </p:cNvSpPr>
            <p:nvPr/>
          </p:nvSpPr>
          <p:spPr bwMode="auto">
            <a:xfrm>
              <a:off x="3400" y="1384"/>
              <a:ext cx="248" cy="3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1700"/>
                </a:lnSpc>
                <a:spcAft>
                  <a:spcPts val="2000"/>
                </a:spcAft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B1</a:t>
              </a:r>
            </a:p>
          </p:txBody>
        </p:sp>
        <p:sp>
          <p:nvSpPr>
            <p:cNvPr id="63542" name="Rectangle 54"/>
            <p:cNvSpPr>
              <a:spLocks noChangeArrowheads="1"/>
            </p:cNvSpPr>
            <p:nvPr/>
          </p:nvSpPr>
          <p:spPr bwMode="auto">
            <a:xfrm>
              <a:off x="3544" y="1384"/>
              <a:ext cx="280" cy="3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1700"/>
                </a:lnSpc>
                <a:spcAft>
                  <a:spcPts val="2000"/>
                </a:spcAft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 dirty="0">
                  <a:solidFill>
                    <a:srgbClr val="FF0000"/>
                  </a:solidFill>
                  <a:latin typeface="Tahoma" pitchFamily="34" charset="0"/>
                  <a:ea typeface="굴림" charset="-127"/>
                </a:rPr>
                <a:t>B1'</a:t>
              </a:r>
            </a:p>
          </p:txBody>
        </p:sp>
        <p:sp>
          <p:nvSpPr>
            <p:cNvPr id="63543" name="Rectangle 55"/>
            <p:cNvSpPr>
              <a:spLocks noChangeArrowheads="1"/>
            </p:cNvSpPr>
            <p:nvPr/>
          </p:nvSpPr>
          <p:spPr bwMode="auto">
            <a:xfrm>
              <a:off x="3696" y="1800"/>
              <a:ext cx="336" cy="3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1700"/>
                </a:lnSpc>
                <a:spcAft>
                  <a:spcPts val="2000"/>
                </a:spcAft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 dirty="0" err="1">
                  <a:solidFill>
                    <a:srgbClr val="FF0000"/>
                  </a:solidFill>
                  <a:latin typeface="Tahoma" pitchFamily="34" charset="0"/>
                  <a:ea typeface="굴림" charset="-127"/>
                </a:rPr>
                <a:t>Sel</a:t>
              </a:r>
              <a:endParaRPr lang="en-US" altLang="ko-KR" sz="1600" dirty="0">
                <a:solidFill>
                  <a:srgbClr val="FF0000"/>
                </a:solidFill>
                <a:latin typeface="Tahoma" pitchFamily="34" charset="0"/>
                <a:ea typeface="굴림" charset="-127"/>
              </a:endParaRPr>
            </a:p>
          </p:txBody>
        </p:sp>
        <p:sp>
          <p:nvSpPr>
            <p:cNvPr id="63544" name="Rectangle 56"/>
            <p:cNvSpPr>
              <a:spLocks noChangeArrowheads="1"/>
            </p:cNvSpPr>
            <p:nvPr/>
          </p:nvSpPr>
          <p:spPr bwMode="auto">
            <a:xfrm>
              <a:off x="3156" y="2412"/>
              <a:ext cx="576" cy="576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3545" name="Rectangle 57"/>
            <p:cNvSpPr>
              <a:spLocks noChangeArrowheads="1"/>
            </p:cNvSpPr>
            <p:nvPr/>
          </p:nvSpPr>
          <p:spPr bwMode="auto">
            <a:xfrm>
              <a:off x="3444" y="1836"/>
              <a:ext cx="288" cy="288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3546" name="Line 58"/>
            <p:cNvSpPr>
              <a:spLocks noChangeShapeType="1"/>
            </p:cNvSpPr>
            <p:nvPr/>
          </p:nvSpPr>
          <p:spPr bwMode="auto">
            <a:xfrm>
              <a:off x="3296" y="1548"/>
              <a:ext cx="0" cy="85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3547" name="Line 59"/>
            <p:cNvSpPr>
              <a:spLocks noChangeShapeType="1"/>
            </p:cNvSpPr>
            <p:nvPr/>
          </p:nvSpPr>
          <p:spPr bwMode="auto">
            <a:xfrm>
              <a:off x="3584" y="2124"/>
              <a:ext cx="0" cy="2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3548" name="Line 60"/>
            <p:cNvSpPr>
              <a:spLocks noChangeShapeType="1"/>
            </p:cNvSpPr>
            <p:nvPr/>
          </p:nvSpPr>
          <p:spPr bwMode="auto">
            <a:xfrm>
              <a:off x="3440" y="2988"/>
              <a:ext cx="0" cy="2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3549" name="Line 61"/>
            <p:cNvSpPr>
              <a:spLocks noChangeShapeType="1"/>
            </p:cNvSpPr>
            <p:nvPr/>
          </p:nvSpPr>
          <p:spPr bwMode="auto">
            <a:xfrm flipH="1">
              <a:off x="2860" y="2696"/>
              <a:ext cx="2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3550" name="Line 62"/>
            <p:cNvSpPr>
              <a:spLocks noChangeShapeType="1"/>
            </p:cNvSpPr>
            <p:nvPr/>
          </p:nvSpPr>
          <p:spPr bwMode="auto">
            <a:xfrm>
              <a:off x="3512" y="1548"/>
              <a:ext cx="0" cy="2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3551" name="Line 63"/>
            <p:cNvSpPr>
              <a:spLocks noChangeShapeType="1"/>
            </p:cNvSpPr>
            <p:nvPr/>
          </p:nvSpPr>
          <p:spPr bwMode="auto">
            <a:xfrm>
              <a:off x="3656" y="1548"/>
              <a:ext cx="0" cy="28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3552" name="Line 64"/>
            <p:cNvSpPr>
              <a:spLocks noChangeShapeType="1"/>
            </p:cNvSpPr>
            <p:nvPr/>
          </p:nvSpPr>
          <p:spPr bwMode="auto">
            <a:xfrm flipH="1">
              <a:off x="3724" y="1976"/>
              <a:ext cx="296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3553" name="Line 65"/>
            <p:cNvSpPr>
              <a:spLocks noChangeShapeType="1"/>
            </p:cNvSpPr>
            <p:nvPr/>
          </p:nvSpPr>
          <p:spPr bwMode="auto">
            <a:xfrm>
              <a:off x="4016" y="1980"/>
              <a:ext cx="0" cy="28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3554" name="Line 66"/>
            <p:cNvSpPr>
              <a:spLocks noChangeShapeType="1"/>
            </p:cNvSpPr>
            <p:nvPr/>
          </p:nvSpPr>
          <p:spPr bwMode="auto">
            <a:xfrm flipH="1">
              <a:off x="2276" y="2264"/>
              <a:ext cx="2608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3555" name="Rectangle 67"/>
            <p:cNvSpPr>
              <a:spLocks noChangeArrowheads="1"/>
            </p:cNvSpPr>
            <p:nvPr/>
          </p:nvSpPr>
          <p:spPr bwMode="auto">
            <a:xfrm>
              <a:off x="2352" y="2400"/>
              <a:ext cx="144" cy="3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1700"/>
                </a:lnSpc>
                <a:spcAft>
                  <a:spcPts val="2000"/>
                </a:spcAft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A</a:t>
              </a:r>
            </a:p>
          </p:txBody>
        </p:sp>
        <p:sp>
          <p:nvSpPr>
            <p:cNvPr id="63556" name="Rectangle 68"/>
            <p:cNvSpPr>
              <a:spLocks noChangeArrowheads="1"/>
            </p:cNvSpPr>
            <p:nvPr/>
          </p:nvSpPr>
          <p:spPr bwMode="auto">
            <a:xfrm>
              <a:off x="2648" y="2392"/>
              <a:ext cx="152" cy="3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1700"/>
                </a:lnSpc>
                <a:spcAft>
                  <a:spcPts val="2000"/>
                </a:spcAft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B</a:t>
              </a:r>
            </a:p>
          </p:txBody>
        </p:sp>
        <p:sp>
          <p:nvSpPr>
            <p:cNvPr id="63557" name="Rectangle 69"/>
            <p:cNvSpPr>
              <a:spLocks noChangeArrowheads="1"/>
            </p:cNvSpPr>
            <p:nvPr/>
          </p:nvSpPr>
          <p:spPr bwMode="auto">
            <a:xfrm>
              <a:off x="2288" y="2608"/>
              <a:ext cx="368" cy="3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700"/>
                </a:lnSpc>
                <a:spcAft>
                  <a:spcPts val="2000"/>
                </a:spcAft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Cout</a:t>
              </a:r>
            </a:p>
          </p:txBody>
        </p:sp>
        <p:sp>
          <p:nvSpPr>
            <p:cNvPr id="63558" name="Rectangle 70"/>
            <p:cNvSpPr>
              <a:spLocks noChangeArrowheads="1"/>
            </p:cNvSpPr>
            <p:nvPr/>
          </p:nvSpPr>
          <p:spPr bwMode="auto">
            <a:xfrm>
              <a:off x="2392" y="2824"/>
              <a:ext cx="384" cy="3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1700"/>
                </a:lnSpc>
                <a:spcAft>
                  <a:spcPts val="2000"/>
                </a:spcAft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Sum</a:t>
              </a:r>
            </a:p>
          </p:txBody>
        </p:sp>
        <p:sp>
          <p:nvSpPr>
            <p:cNvPr id="63559" name="Rectangle 71"/>
            <p:cNvSpPr>
              <a:spLocks noChangeArrowheads="1"/>
            </p:cNvSpPr>
            <p:nvPr/>
          </p:nvSpPr>
          <p:spPr bwMode="auto">
            <a:xfrm>
              <a:off x="2424" y="2608"/>
              <a:ext cx="448" cy="3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algn="r" eaLnBrk="0" hangingPunct="0">
                <a:lnSpc>
                  <a:spcPts val="1700"/>
                </a:lnSpc>
                <a:spcAft>
                  <a:spcPts val="2000"/>
                </a:spcAft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Cin</a:t>
              </a:r>
            </a:p>
          </p:txBody>
        </p:sp>
        <p:sp>
          <p:nvSpPr>
            <p:cNvPr id="63560" name="Rectangle 72"/>
            <p:cNvSpPr>
              <a:spLocks noChangeArrowheads="1"/>
            </p:cNvSpPr>
            <p:nvPr/>
          </p:nvSpPr>
          <p:spPr bwMode="auto">
            <a:xfrm>
              <a:off x="2320" y="1384"/>
              <a:ext cx="256" cy="3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1700"/>
                </a:lnSpc>
                <a:spcAft>
                  <a:spcPts val="2000"/>
                </a:spcAft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A2</a:t>
              </a:r>
            </a:p>
          </p:txBody>
        </p:sp>
        <p:sp>
          <p:nvSpPr>
            <p:cNvPr id="63561" name="Rectangle 73"/>
            <p:cNvSpPr>
              <a:spLocks noChangeArrowheads="1"/>
            </p:cNvSpPr>
            <p:nvPr/>
          </p:nvSpPr>
          <p:spPr bwMode="auto">
            <a:xfrm>
              <a:off x="2536" y="1384"/>
              <a:ext cx="248" cy="3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1700"/>
                </a:lnSpc>
                <a:spcAft>
                  <a:spcPts val="2000"/>
                </a:spcAft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B2</a:t>
              </a:r>
            </a:p>
          </p:txBody>
        </p:sp>
        <p:sp>
          <p:nvSpPr>
            <p:cNvPr id="63562" name="Rectangle 74"/>
            <p:cNvSpPr>
              <a:spLocks noChangeArrowheads="1"/>
            </p:cNvSpPr>
            <p:nvPr/>
          </p:nvSpPr>
          <p:spPr bwMode="auto">
            <a:xfrm>
              <a:off x="2680" y="1384"/>
              <a:ext cx="280" cy="3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1700"/>
                </a:lnSpc>
                <a:spcAft>
                  <a:spcPts val="2000"/>
                </a:spcAft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 dirty="0">
                  <a:solidFill>
                    <a:srgbClr val="FF0000"/>
                  </a:solidFill>
                  <a:latin typeface="Tahoma" pitchFamily="34" charset="0"/>
                  <a:ea typeface="굴림" charset="-127"/>
                </a:rPr>
                <a:t>B2'</a:t>
              </a:r>
            </a:p>
          </p:txBody>
        </p:sp>
        <p:sp>
          <p:nvSpPr>
            <p:cNvPr id="63563" name="Rectangle 75"/>
            <p:cNvSpPr>
              <a:spLocks noChangeArrowheads="1"/>
            </p:cNvSpPr>
            <p:nvPr/>
          </p:nvSpPr>
          <p:spPr bwMode="auto">
            <a:xfrm>
              <a:off x="2832" y="1800"/>
              <a:ext cx="336" cy="3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1700"/>
                </a:lnSpc>
                <a:spcAft>
                  <a:spcPts val="2000"/>
                </a:spcAft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 dirty="0" err="1">
                  <a:solidFill>
                    <a:srgbClr val="FF0000"/>
                  </a:solidFill>
                  <a:latin typeface="Tahoma" pitchFamily="34" charset="0"/>
                  <a:ea typeface="굴림" charset="-127"/>
                </a:rPr>
                <a:t>Sel</a:t>
              </a:r>
              <a:endParaRPr lang="en-US" altLang="ko-KR" sz="1600" dirty="0">
                <a:solidFill>
                  <a:srgbClr val="FF0000"/>
                </a:solidFill>
                <a:latin typeface="Tahoma" pitchFamily="34" charset="0"/>
                <a:ea typeface="굴림" charset="-127"/>
              </a:endParaRPr>
            </a:p>
          </p:txBody>
        </p:sp>
        <p:sp>
          <p:nvSpPr>
            <p:cNvPr id="63564" name="Rectangle 76"/>
            <p:cNvSpPr>
              <a:spLocks noChangeArrowheads="1"/>
            </p:cNvSpPr>
            <p:nvPr/>
          </p:nvSpPr>
          <p:spPr bwMode="auto">
            <a:xfrm>
              <a:off x="2292" y="2412"/>
              <a:ext cx="576" cy="576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3565" name="Rectangle 77"/>
            <p:cNvSpPr>
              <a:spLocks noChangeArrowheads="1"/>
            </p:cNvSpPr>
            <p:nvPr/>
          </p:nvSpPr>
          <p:spPr bwMode="auto">
            <a:xfrm>
              <a:off x="2580" y="1836"/>
              <a:ext cx="288" cy="288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3566" name="Line 78"/>
            <p:cNvSpPr>
              <a:spLocks noChangeShapeType="1"/>
            </p:cNvSpPr>
            <p:nvPr/>
          </p:nvSpPr>
          <p:spPr bwMode="auto">
            <a:xfrm>
              <a:off x="2432" y="1548"/>
              <a:ext cx="0" cy="85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3567" name="Line 79"/>
            <p:cNvSpPr>
              <a:spLocks noChangeShapeType="1"/>
            </p:cNvSpPr>
            <p:nvPr/>
          </p:nvSpPr>
          <p:spPr bwMode="auto">
            <a:xfrm>
              <a:off x="2720" y="2124"/>
              <a:ext cx="0" cy="2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3568" name="Line 80"/>
            <p:cNvSpPr>
              <a:spLocks noChangeShapeType="1"/>
            </p:cNvSpPr>
            <p:nvPr/>
          </p:nvSpPr>
          <p:spPr bwMode="auto">
            <a:xfrm>
              <a:off x="2576" y="2988"/>
              <a:ext cx="0" cy="2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3569" name="Line 81"/>
            <p:cNvSpPr>
              <a:spLocks noChangeShapeType="1"/>
            </p:cNvSpPr>
            <p:nvPr/>
          </p:nvSpPr>
          <p:spPr bwMode="auto">
            <a:xfrm flipH="1">
              <a:off x="1996" y="2696"/>
              <a:ext cx="2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3570" name="Line 82"/>
            <p:cNvSpPr>
              <a:spLocks noChangeShapeType="1"/>
            </p:cNvSpPr>
            <p:nvPr/>
          </p:nvSpPr>
          <p:spPr bwMode="auto">
            <a:xfrm>
              <a:off x="2648" y="1548"/>
              <a:ext cx="0" cy="2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3571" name="Line 83"/>
            <p:cNvSpPr>
              <a:spLocks noChangeShapeType="1"/>
            </p:cNvSpPr>
            <p:nvPr/>
          </p:nvSpPr>
          <p:spPr bwMode="auto">
            <a:xfrm>
              <a:off x="2792" y="1548"/>
              <a:ext cx="0" cy="28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3572" name="Line 84"/>
            <p:cNvSpPr>
              <a:spLocks noChangeShapeType="1"/>
            </p:cNvSpPr>
            <p:nvPr/>
          </p:nvSpPr>
          <p:spPr bwMode="auto">
            <a:xfrm flipH="1">
              <a:off x="2860" y="1976"/>
              <a:ext cx="296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3573" name="Line 85"/>
            <p:cNvSpPr>
              <a:spLocks noChangeShapeType="1"/>
            </p:cNvSpPr>
            <p:nvPr/>
          </p:nvSpPr>
          <p:spPr bwMode="auto">
            <a:xfrm>
              <a:off x="3152" y="1980"/>
              <a:ext cx="0" cy="28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3574" name="Rectangle 86"/>
            <p:cNvSpPr>
              <a:spLocks noChangeArrowheads="1"/>
            </p:cNvSpPr>
            <p:nvPr/>
          </p:nvSpPr>
          <p:spPr bwMode="auto">
            <a:xfrm>
              <a:off x="3440" y="1816"/>
              <a:ext cx="136" cy="3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1700"/>
                </a:lnSpc>
                <a:spcAft>
                  <a:spcPts val="2000"/>
                </a:spcAft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</a:t>
              </a:r>
            </a:p>
          </p:txBody>
        </p:sp>
        <p:sp>
          <p:nvSpPr>
            <p:cNvPr id="63575" name="Rectangle 87"/>
            <p:cNvSpPr>
              <a:spLocks noChangeArrowheads="1"/>
            </p:cNvSpPr>
            <p:nvPr/>
          </p:nvSpPr>
          <p:spPr bwMode="auto">
            <a:xfrm>
              <a:off x="3592" y="1816"/>
              <a:ext cx="144" cy="3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1700"/>
                </a:lnSpc>
                <a:spcAft>
                  <a:spcPts val="2000"/>
                </a:spcAft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1</a:t>
              </a:r>
            </a:p>
          </p:txBody>
        </p:sp>
        <p:sp>
          <p:nvSpPr>
            <p:cNvPr id="63576" name="Rectangle 88"/>
            <p:cNvSpPr>
              <a:spLocks noChangeArrowheads="1"/>
            </p:cNvSpPr>
            <p:nvPr/>
          </p:nvSpPr>
          <p:spPr bwMode="auto">
            <a:xfrm>
              <a:off x="4304" y="1816"/>
              <a:ext cx="136" cy="3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1700"/>
                </a:lnSpc>
                <a:spcAft>
                  <a:spcPts val="2000"/>
                </a:spcAft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</a:t>
              </a:r>
            </a:p>
          </p:txBody>
        </p:sp>
        <p:sp>
          <p:nvSpPr>
            <p:cNvPr id="63577" name="Rectangle 89"/>
            <p:cNvSpPr>
              <a:spLocks noChangeArrowheads="1"/>
            </p:cNvSpPr>
            <p:nvPr/>
          </p:nvSpPr>
          <p:spPr bwMode="auto">
            <a:xfrm>
              <a:off x="4456" y="1816"/>
              <a:ext cx="144" cy="3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1700"/>
                </a:lnSpc>
                <a:spcAft>
                  <a:spcPts val="2000"/>
                </a:spcAft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1</a:t>
              </a:r>
            </a:p>
          </p:txBody>
        </p:sp>
        <p:sp>
          <p:nvSpPr>
            <p:cNvPr id="63578" name="Rectangle 90"/>
            <p:cNvSpPr>
              <a:spLocks noChangeArrowheads="1"/>
            </p:cNvSpPr>
            <p:nvPr/>
          </p:nvSpPr>
          <p:spPr bwMode="auto">
            <a:xfrm>
              <a:off x="1704" y="1840"/>
              <a:ext cx="136" cy="3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1700"/>
                </a:lnSpc>
                <a:spcAft>
                  <a:spcPts val="2000"/>
                </a:spcAft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</a:t>
              </a:r>
            </a:p>
          </p:txBody>
        </p:sp>
        <p:sp>
          <p:nvSpPr>
            <p:cNvPr id="63579" name="Rectangle 91"/>
            <p:cNvSpPr>
              <a:spLocks noChangeArrowheads="1"/>
            </p:cNvSpPr>
            <p:nvPr/>
          </p:nvSpPr>
          <p:spPr bwMode="auto">
            <a:xfrm>
              <a:off x="1856" y="1840"/>
              <a:ext cx="144" cy="3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1700"/>
                </a:lnSpc>
                <a:spcAft>
                  <a:spcPts val="2000"/>
                </a:spcAft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1</a:t>
              </a:r>
            </a:p>
          </p:txBody>
        </p:sp>
        <p:sp>
          <p:nvSpPr>
            <p:cNvPr id="63580" name="Rectangle 92"/>
            <p:cNvSpPr>
              <a:spLocks noChangeArrowheads="1"/>
            </p:cNvSpPr>
            <p:nvPr/>
          </p:nvSpPr>
          <p:spPr bwMode="auto">
            <a:xfrm>
              <a:off x="1480" y="2416"/>
              <a:ext cx="144" cy="3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1700"/>
                </a:lnSpc>
                <a:spcAft>
                  <a:spcPts val="2000"/>
                </a:spcAft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A</a:t>
              </a:r>
            </a:p>
          </p:txBody>
        </p:sp>
        <p:sp>
          <p:nvSpPr>
            <p:cNvPr id="63581" name="Rectangle 93"/>
            <p:cNvSpPr>
              <a:spLocks noChangeArrowheads="1"/>
            </p:cNvSpPr>
            <p:nvPr/>
          </p:nvSpPr>
          <p:spPr bwMode="auto">
            <a:xfrm>
              <a:off x="1776" y="2416"/>
              <a:ext cx="152" cy="3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1700"/>
                </a:lnSpc>
                <a:spcAft>
                  <a:spcPts val="2000"/>
                </a:spcAft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B</a:t>
              </a:r>
            </a:p>
          </p:txBody>
        </p:sp>
        <p:sp>
          <p:nvSpPr>
            <p:cNvPr id="63582" name="Rectangle 94"/>
            <p:cNvSpPr>
              <a:spLocks noChangeArrowheads="1"/>
            </p:cNvSpPr>
            <p:nvPr/>
          </p:nvSpPr>
          <p:spPr bwMode="auto">
            <a:xfrm>
              <a:off x="1416" y="2632"/>
              <a:ext cx="368" cy="3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700"/>
                </a:lnSpc>
                <a:spcAft>
                  <a:spcPts val="2000"/>
                </a:spcAft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Cout</a:t>
              </a:r>
            </a:p>
          </p:txBody>
        </p:sp>
        <p:sp>
          <p:nvSpPr>
            <p:cNvPr id="63583" name="Rectangle 95"/>
            <p:cNvSpPr>
              <a:spLocks noChangeArrowheads="1"/>
            </p:cNvSpPr>
            <p:nvPr/>
          </p:nvSpPr>
          <p:spPr bwMode="auto">
            <a:xfrm>
              <a:off x="1520" y="2848"/>
              <a:ext cx="384" cy="3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1700"/>
                </a:lnSpc>
                <a:spcAft>
                  <a:spcPts val="2000"/>
                </a:spcAft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Sum</a:t>
              </a:r>
            </a:p>
          </p:txBody>
        </p:sp>
        <p:sp>
          <p:nvSpPr>
            <p:cNvPr id="63584" name="Rectangle 96"/>
            <p:cNvSpPr>
              <a:spLocks noChangeArrowheads="1"/>
            </p:cNvSpPr>
            <p:nvPr/>
          </p:nvSpPr>
          <p:spPr bwMode="auto">
            <a:xfrm>
              <a:off x="1552" y="2632"/>
              <a:ext cx="448" cy="3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algn="r" eaLnBrk="0" hangingPunct="0">
                <a:lnSpc>
                  <a:spcPts val="1700"/>
                </a:lnSpc>
                <a:spcAft>
                  <a:spcPts val="2000"/>
                </a:spcAft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Cin</a:t>
              </a:r>
            </a:p>
          </p:txBody>
        </p:sp>
        <p:sp>
          <p:nvSpPr>
            <p:cNvPr id="63585" name="Rectangle 97"/>
            <p:cNvSpPr>
              <a:spLocks noChangeArrowheads="1"/>
            </p:cNvSpPr>
            <p:nvPr/>
          </p:nvSpPr>
          <p:spPr bwMode="auto">
            <a:xfrm>
              <a:off x="1448" y="1408"/>
              <a:ext cx="256" cy="3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1700"/>
                </a:lnSpc>
                <a:spcAft>
                  <a:spcPts val="2000"/>
                </a:spcAft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A3</a:t>
              </a:r>
            </a:p>
          </p:txBody>
        </p:sp>
        <p:sp>
          <p:nvSpPr>
            <p:cNvPr id="63586" name="Rectangle 98"/>
            <p:cNvSpPr>
              <a:spLocks noChangeArrowheads="1"/>
            </p:cNvSpPr>
            <p:nvPr/>
          </p:nvSpPr>
          <p:spPr bwMode="auto">
            <a:xfrm>
              <a:off x="1664" y="1408"/>
              <a:ext cx="248" cy="3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1700"/>
                </a:lnSpc>
                <a:spcAft>
                  <a:spcPts val="2000"/>
                </a:spcAft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B3</a:t>
              </a:r>
            </a:p>
          </p:txBody>
        </p:sp>
        <p:sp>
          <p:nvSpPr>
            <p:cNvPr id="63587" name="Rectangle 99"/>
            <p:cNvSpPr>
              <a:spLocks noChangeArrowheads="1"/>
            </p:cNvSpPr>
            <p:nvPr/>
          </p:nvSpPr>
          <p:spPr bwMode="auto">
            <a:xfrm>
              <a:off x="1808" y="1408"/>
              <a:ext cx="280" cy="3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1700"/>
                </a:lnSpc>
                <a:spcAft>
                  <a:spcPts val="2000"/>
                </a:spcAft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 dirty="0">
                  <a:solidFill>
                    <a:srgbClr val="FF0000"/>
                  </a:solidFill>
                  <a:latin typeface="Tahoma" pitchFamily="34" charset="0"/>
                  <a:ea typeface="굴림" charset="-127"/>
                </a:rPr>
                <a:t>B3'</a:t>
              </a:r>
            </a:p>
          </p:txBody>
        </p:sp>
        <p:sp>
          <p:nvSpPr>
            <p:cNvPr id="63588" name="Rectangle 100"/>
            <p:cNvSpPr>
              <a:spLocks noChangeArrowheads="1"/>
            </p:cNvSpPr>
            <p:nvPr/>
          </p:nvSpPr>
          <p:spPr bwMode="auto">
            <a:xfrm>
              <a:off x="1960" y="1768"/>
              <a:ext cx="336" cy="3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1700"/>
                </a:lnSpc>
                <a:spcAft>
                  <a:spcPts val="2000"/>
                </a:spcAft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 dirty="0" err="1">
                  <a:solidFill>
                    <a:srgbClr val="FF0000"/>
                  </a:solidFill>
                  <a:latin typeface="Tahoma" pitchFamily="34" charset="0"/>
                  <a:ea typeface="굴림" charset="-127"/>
                </a:rPr>
                <a:t>Sel</a:t>
              </a:r>
              <a:endParaRPr lang="en-US" altLang="ko-KR" sz="1600" dirty="0">
                <a:solidFill>
                  <a:srgbClr val="FF0000"/>
                </a:solidFill>
                <a:latin typeface="Tahoma" pitchFamily="34" charset="0"/>
                <a:ea typeface="굴림" charset="-127"/>
              </a:endParaRPr>
            </a:p>
          </p:txBody>
        </p:sp>
        <p:sp>
          <p:nvSpPr>
            <p:cNvPr id="63589" name="Rectangle 101"/>
            <p:cNvSpPr>
              <a:spLocks noChangeArrowheads="1"/>
            </p:cNvSpPr>
            <p:nvPr/>
          </p:nvSpPr>
          <p:spPr bwMode="auto">
            <a:xfrm>
              <a:off x="1428" y="2412"/>
              <a:ext cx="576" cy="576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3590" name="Rectangle 102"/>
            <p:cNvSpPr>
              <a:spLocks noChangeArrowheads="1"/>
            </p:cNvSpPr>
            <p:nvPr/>
          </p:nvSpPr>
          <p:spPr bwMode="auto">
            <a:xfrm>
              <a:off x="1716" y="1836"/>
              <a:ext cx="288" cy="288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3591" name="Line 103"/>
            <p:cNvSpPr>
              <a:spLocks noChangeShapeType="1"/>
            </p:cNvSpPr>
            <p:nvPr/>
          </p:nvSpPr>
          <p:spPr bwMode="auto">
            <a:xfrm>
              <a:off x="1568" y="1548"/>
              <a:ext cx="0" cy="85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3592" name="Line 104"/>
            <p:cNvSpPr>
              <a:spLocks noChangeShapeType="1"/>
            </p:cNvSpPr>
            <p:nvPr/>
          </p:nvSpPr>
          <p:spPr bwMode="auto">
            <a:xfrm>
              <a:off x="1856" y="2124"/>
              <a:ext cx="0" cy="2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3593" name="Line 105"/>
            <p:cNvSpPr>
              <a:spLocks noChangeShapeType="1"/>
            </p:cNvSpPr>
            <p:nvPr/>
          </p:nvSpPr>
          <p:spPr bwMode="auto">
            <a:xfrm>
              <a:off x="1712" y="2988"/>
              <a:ext cx="0" cy="2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3594" name="Line 106"/>
            <p:cNvSpPr>
              <a:spLocks noChangeShapeType="1"/>
            </p:cNvSpPr>
            <p:nvPr/>
          </p:nvSpPr>
          <p:spPr bwMode="auto">
            <a:xfrm flipH="1">
              <a:off x="1132" y="2696"/>
              <a:ext cx="2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3595" name="Line 107"/>
            <p:cNvSpPr>
              <a:spLocks noChangeShapeType="1"/>
            </p:cNvSpPr>
            <p:nvPr/>
          </p:nvSpPr>
          <p:spPr bwMode="auto">
            <a:xfrm>
              <a:off x="1784" y="1548"/>
              <a:ext cx="0" cy="2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3596" name="Line 108"/>
            <p:cNvSpPr>
              <a:spLocks noChangeShapeType="1"/>
            </p:cNvSpPr>
            <p:nvPr/>
          </p:nvSpPr>
          <p:spPr bwMode="auto">
            <a:xfrm>
              <a:off x="1928" y="1548"/>
              <a:ext cx="0" cy="28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3597" name="Line 109"/>
            <p:cNvSpPr>
              <a:spLocks noChangeShapeType="1"/>
            </p:cNvSpPr>
            <p:nvPr/>
          </p:nvSpPr>
          <p:spPr bwMode="auto">
            <a:xfrm flipH="1">
              <a:off x="1996" y="1976"/>
              <a:ext cx="296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3598" name="Line 110"/>
            <p:cNvSpPr>
              <a:spLocks noChangeShapeType="1"/>
            </p:cNvSpPr>
            <p:nvPr/>
          </p:nvSpPr>
          <p:spPr bwMode="auto">
            <a:xfrm>
              <a:off x="2288" y="1980"/>
              <a:ext cx="0" cy="28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3599" name="Rectangle 111"/>
            <p:cNvSpPr>
              <a:spLocks noChangeArrowheads="1"/>
            </p:cNvSpPr>
            <p:nvPr/>
          </p:nvSpPr>
          <p:spPr bwMode="auto">
            <a:xfrm>
              <a:off x="1592" y="3232"/>
              <a:ext cx="256" cy="3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1700"/>
                </a:lnSpc>
                <a:spcAft>
                  <a:spcPts val="2000"/>
                </a:spcAft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S3</a:t>
              </a:r>
            </a:p>
          </p:txBody>
        </p:sp>
        <p:sp>
          <p:nvSpPr>
            <p:cNvPr id="63600" name="Rectangle 112"/>
            <p:cNvSpPr>
              <a:spLocks noChangeArrowheads="1"/>
            </p:cNvSpPr>
            <p:nvPr/>
          </p:nvSpPr>
          <p:spPr bwMode="auto">
            <a:xfrm>
              <a:off x="2456" y="3240"/>
              <a:ext cx="256" cy="3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1700"/>
                </a:lnSpc>
                <a:spcAft>
                  <a:spcPts val="2000"/>
                </a:spcAft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S2</a:t>
              </a:r>
            </a:p>
          </p:txBody>
        </p:sp>
        <p:sp>
          <p:nvSpPr>
            <p:cNvPr id="63601" name="Rectangle 113"/>
            <p:cNvSpPr>
              <a:spLocks noChangeArrowheads="1"/>
            </p:cNvSpPr>
            <p:nvPr/>
          </p:nvSpPr>
          <p:spPr bwMode="auto">
            <a:xfrm>
              <a:off x="3320" y="3240"/>
              <a:ext cx="256" cy="3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1700"/>
                </a:lnSpc>
                <a:spcAft>
                  <a:spcPts val="2000"/>
                </a:spcAft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S1</a:t>
              </a:r>
            </a:p>
          </p:txBody>
        </p:sp>
        <p:sp>
          <p:nvSpPr>
            <p:cNvPr id="63602" name="Rectangle 114"/>
            <p:cNvSpPr>
              <a:spLocks noChangeArrowheads="1"/>
            </p:cNvSpPr>
            <p:nvPr/>
          </p:nvSpPr>
          <p:spPr bwMode="auto">
            <a:xfrm>
              <a:off x="4192" y="3240"/>
              <a:ext cx="256" cy="3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1700"/>
                </a:lnSpc>
                <a:spcAft>
                  <a:spcPts val="2000"/>
                </a:spcAft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S0</a:t>
              </a:r>
            </a:p>
          </p:txBody>
        </p:sp>
        <p:sp>
          <p:nvSpPr>
            <p:cNvPr id="63603" name="Line 115"/>
            <p:cNvSpPr>
              <a:spLocks noChangeShapeType="1"/>
            </p:cNvSpPr>
            <p:nvPr/>
          </p:nvSpPr>
          <p:spPr bwMode="auto">
            <a:xfrm>
              <a:off x="2152" y="2700"/>
              <a:ext cx="0" cy="38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63605" name="Rectangle 11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Adder/subtractor</a:t>
            </a:r>
          </a:p>
        </p:txBody>
      </p:sp>
      <p:sp>
        <p:nvSpPr>
          <p:cNvPr id="63606" name="Rectangle 11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800" dirty="0">
                <a:ea typeface="굴림" charset="-127"/>
              </a:rPr>
              <a:t>Use an adder to do subtraction thanks to 2s complement representation</a:t>
            </a:r>
          </a:p>
          <a:p>
            <a:pPr lvl="1"/>
            <a:r>
              <a:rPr lang="en-US" altLang="ko-KR" sz="1600" dirty="0">
                <a:ea typeface="굴림" charset="-127"/>
              </a:rPr>
              <a:t>A – B  =   A + (– B)   =   A </a:t>
            </a:r>
            <a:r>
              <a:rPr lang="en-US" altLang="ko-KR" sz="1600" dirty="0">
                <a:solidFill>
                  <a:srgbClr val="FF0000"/>
                </a:solidFill>
                <a:ea typeface="굴림" charset="-127"/>
              </a:rPr>
              <a:t>+ B' + 1</a:t>
            </a:r>
          </a:p>
          <a:p>
            <a:pPr lvl="1"/>
            <a:r>
              <a:rPr lang="en-US" altLang="ko-KR" sz="1600" dirty="0">
                <a:ea typeface="굴림" charset="-127"/>
              </a:rPr>
              <a:t>control signal selects B or 2s complement of B</a:t>
            </a:r>
            <a:endParaRPr lang="en-US" altLang="ko-KR" sz="1600" dirty="0">
              <a:solidFill>
                <a:srgbClr val="FF0000"/>
              </a:solidFill>
              <a:ea typeface="굴림" charset="-127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V - Combinational Logic Case Studies</a:t>
            </a:r>
            <a:endParaRPr lang="en-US" altLang="en-US"/>
          </a:p>
        </p:txBody>
      </p:sp>
      <p:sp>
        <p:nvSpPr>
          <p:cNvPr id="108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F8F2-DE56-4C79-BDEE-8BFE78DE3BB9}" type="slidenum">
              <a:rPr lang="en-US" altLang="en-US"/>
              <a:pPr/>
              <a:t>42</a:t>
            </a:fld>
            <a:endParaRPr lang="en-US" altLang="en-US"/>
          </a:p>
        </p:txBody>
      </p:sp>
      <p:grpSp>
        <p:nvGrpSpPr>
          <p:cNvPr id="65654" name="Group 118"/>
          <p:cNvGrpSpPr>
            <a:grpSpLocks/>
          </p:cNvGrpSpPr>
          <p:nvPr/>
        </p:nvGrpSpPr>
        <p:grpSpPr bwMode="auto">
          <a:xfrm>
            <a:off x="368300" y="2878138"/>
            <a:ext cx="4559300" cy="2600325"/>
            <a:chOff x="232" y="1834"/>
            <a:chExt cx="2872" cy="1638"/>
          </a:xfrm>
        </p:grpSpPr>
        <p:sp>
          <p:nvSpPr>
            <p:cNvPr id="65545" name="Arc 9"/>
            <p:cNvSpPr>
              <a:spLocks/>
            </p:cNvSpPr>
            <p:nvPr/>
          </p:nvSpPr>
          <p:spPr bwMode="auto">
            <a:xfrm>
              <a:off x="884" y="1909"/>
              <a:ext cx="64" cy="12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5546" name="Arc 10"/>
            <p:cNvSpPr>
              <a:spLocks/>
            </p:cNvSpPr>
            <p:nvPr/>
          </p:nvSpPr>
          <p:spPr bwMode="auto">
            <a:xfrm>
              <a:off x="884" y="1909"/>
              <a:ext cx="424" cy="13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5547" name="Arc 11"/>
            <p:cNvSpPr>
              <a:spLocks/>
            </p:cNvSpPr>
            <p:nvPr/>
          </p:nvSpPr>
          <p:spPr bwMode="auto">
            <a:xfrm>
              <a:off x="908" y="2040"/>
              <a:ext cx="400" cy="132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5548" name="Arc 12"/>
            <p:cNvSpPr>
              <a:spLocks/>
            </p:cNvSpPr>
            <p:nvPr/>
          </p:nvSpPr>
          <p:spPr bwMode="auto">
            <a:xfrm>
              <a:off x="884" y="2040"/>
              <a:ext cx="64" cy="132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5549" name="Line 13"/>
            <p:cNvSpPr>
              <a:spLocks noChangeShapeType="1"/>
            </p:cNvSpPr>
            <p:nvPr/>
          </p:nvSpPr>
          <p:spPr bwMode="auto">
            <a:xfrm>
              <a:off x="852" y="1968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5550" name="Line 14"/>
            <p:cNvSpPr>
              <a:spLocks noChangeShapeType="1"/>
            </p:cNvSpPr>
            <p:nvPr/>
          </p:nvSpPr>
          <p:spPr bwMode="auto">
            <a:xfrm>
              <a:off x="852" y="2080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5551" name="Line 15"/>
            <p:cNvSpPr>
              <a:spLocks noChangeShapeType="1"/>
            </p:cNvSpPr>
            <p:nvPr/>
          </p:nvSpPr>
          <p:spPr bwMode="auto">
            <a:xfrm>
              <a:off x="1532" y="1952"/>
              <a:ext cx="26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5552" name="Line 16"/>
            <p:cNvSpPr>
              <a:spLocks noChangeShapeType="1"/>
            </p:cNvSpPr>
            <p:nvPr/>
          </p:nvSpPr>
          <p:spPr bwMode="auto">
            <a:xfrm>
              <a:off x="1532" y="2232"/>
              <a:ext cx="2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5553" name="Line 17"/>
            <p:cNvSpPr>
              <a:spLocks noChangeShapeType="1"/>
            </p:cNvSpPr>
            <p:nvPr/>
          </p:nvSpPr>
          <p:spPr bwMode="auto">
            <a:xfrm flipV="1">
              <a:off x="1528" y="1948"/>
              <a:ext cx="0" cy="2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5554" name="Arc 18"/>
            <p:cNvSpPr>
              <a:spLocks/>
            </p:cNvSpPr>
            <p:nvPr/>
          </p:nvSpPr>
          <p:spPr bwMode="auto">
            <a:xfrm>
              <a:off x="1800" y="1957"/>
              <a:ext cx="132" cy="14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5555" name="Arc 19"/>
            <p:cNvSpPr>
              <a:spLocks/>
            </p:cNvSpPr>
            <p:nvPr/>
          </p:nvSpPr>
          <p:spPr bwMode="auto">
            <a:xfrm>
              <a:off x="1800" y="2092"/>
              <a:ext cx="132" cy="14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5556" name="Line 20"/>
            <p:cNvSpPr>
              <a:spLocks noChangeShapeType="1"/>
            </p:cNvSpPr>
            <p:nvPr/>
          </p:nvSpPr>
          <p:spPr bwMode="auto">
            <a:xfrm>
              <a:off x="1532" y="2416"/>
              <a:ext cx="26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5557" name="Line 21"/>
            <p:cNvSpPr>
              <a:spLocks noChangeShapeType="1"/>
            </p:cNvSpPr>
            <p:nvPr/>
          </p:nvSpPr>
          <p:spPr bwMode="auto">
            <a:xfrm>
              <a:off x="1532" y="2688"/>
              <a:ext cx="2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5558" name="Line 22"/>
            <p:cNvSpPr>
              <a:spLocks noChangeShapeType="1"/>
            </p:cNvSpPr>
            <p:nvPr/>
          </p:nvSpPr>
          <p:spPr bwMode="auto">
            <a:xfrm flipV="1">
              <a:off x="1528" y="2412"/>
              <a:ext cx="0" cy="2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5559" name="Arc 23"/>
            <p:cNvSpPr>
              <a:spLocks/>
            </p:cNvSpPr>
            <p:nvPr/>
          </p:nvSpPr>
          <p:spPr bwMode="auto">
            <a:xfrm>
              <a:off x="1800" y="2421"/>
              <a:ext cx="132" cy="14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5560" name="Arc 24"/>
            <p:cNvSpPr>
              <a:spLocks/>
            </p:cNvSpPr>
            <p:nvPr/>
          </p:nvSpPr>
          <p:spPr bwMode="auto">
            <a:xfrm>
              <a:off x="1800" y="2552"/>
              <a:ext cx="132" cy="148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5561" name="Arc 25"/>
            <p:cNvSpPr>
              <a:spLocks/>
            </p:cNvSpPr>
            <p:nvPr/>
          </p:nvSpPr>
          <p:spPr bwMode="auto">
            <a:xfrm>
              <a:off x="2180" y="2197"/>
              <a:ext cx="64" cy="12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5562" name="Arc 26"/>
            <p:cNvSpPr>
              <a:spLocks/>
            </p:cNvSpPr>
            <p:nvPr/>
          </p:nvSpPr>
          <p:spPr bwMode="auto">
            <a:xfrm>
              <a:off x="2180" y="2197"/>
              <a:ext cx="424" cy="13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5563" name="Arc 27"/>
            <p:cNvSpPr>
              <a:spLocks/>
            </p:cNvSpPr>
            <p:nvPr/>
          </p:nvSpPr>
          <p:spPr bwMode="auto">
            <a:xfrm>
              <a:off x="2204" y="2324"/>
              <a:ext cx="400" cy="136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5564" name="Arc 28"/>
            <p:cNvSpPr>
              <a:spLocks/>
            </p:cNvSpPr>
            <p:nvPr/>
          </p:nvSpPr>
          <p:spPr bwMode="auto">
            <a:xfrm>
              <a:off x="2180" y="2324"/>
              <a:ext cx="64" cy="136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5565" name="Line 29"/>
            <p:cNvSpPr>
              <a:spLocks noChangeShapeType="1"/>
            </p:cNvSpPr>
            <p:nvPr/>
          </p:nvSpPr>
          <p:spPr bwMode="auto">
            <a:xfrm>
              <a:off x="2212" y="22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5566" name="Line 30"/>
            <p:cNvSpPr>
              <a:spLocks noChangeShapeType="1"/>
            </p:cNvSpPr>
            <p:nvPr/>
          </p:nvSpPr>
          <p:spPr bwMode="auto">
            <a:xfrm>
              <a:off x="2212" y="237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5567" name="Line 31"/>
            <p:cNvSpPr>
              <a:spLocks noChangeShapeType="1"/>
            </p:cNvSpPr>
            <p:nvPr/>
          </p:nvSpPr>
          <p:spPr bwMode="auto">
            <a:xfrm>
              <a:off x="1420" y="2496"/>
              <a:ext cx="10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5568" name="Line 32"/>
            <p:cNvSpPr>
              <a:spLocks noChangeShapeType="1"/>
            </p:cNvSpPr>
            <p:nvPr/>
          </p:nvSpPr>
          <p:spPr bwMode="auto">
            <a:xfrm>
              <a:off x="796" y="2496"/>
              <a:ext cx="61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5569" name="Rectangle 33"/>
            <p:cNvSpPr>
              <a:spLocks noChangeArrowheads="1"/>
            </p:cNvSpPr>
            <p:nvPr/>
          </p:nvSpPr>
          <p:spPr bwMode="auto">
            <a:xfrm>
              <a:off x="616" y="2416"/>
              <a:ext cx="15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algn="r" eaLnBrk="0" hangingPunct="0">
                <a:lnSpc>
                  <a:spcPts val="1388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A</a:t>
              </a:r>
            </a:p>
          </p:txBody>
        </p:sp>
        <p:sp>
          <p:nvSpPr>
            <p:cNvPr id="65570" name="Line 34"/>
            <p:cNvSpPr>
              <a:spLocks noChangeShapeType="1"/>
            </p:cNvSpPr>
            <p:nvPr/>
          </p:nvSpPr>
          <p:spPr bwMode="auto">
            <a:xfrm>
              <a:off x="796" y="1976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5571" name="Rectangle 35"/>
            <p:cNvSpPr>
              <a:spLocks noChangeArrowheads="1"/>
            </p:cNvSpPr>
            <p:nvPr/>
          </p:nvSpPr>
          <p:spPr bwMode="auto">
            <a:xfrm>
              <a:off x="616" y="1896"/>
              <a:ext cx="15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algn="r" eaLnBrk="0" hangingPunct="0">
                <a:lnSpc>
                  <a:spcPts val="1388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A</a:t>
              </a:r>
            </a:p>
          </p:txBody>
        </p:sp>
        <p:sp>
          <p:nvSpPr>
            <p:cNvPr id="65572" name="Line 36"/>
            <p:cNvSpPr>
              <a:spLocks noChangeShapeType="1"/>
            </p:cNvSpPr>
            <p:nvPr/>
          </p:nvSpPr>
          <p:spPr bwMode="auto">
            <a:xfrm>
              <a:off x="1420" y="2608"/>
              <a:ext cx="10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5573" name="Line 37"/>
            <p:cNvSpPr>
              <a:spLocks noChangeShapeType="1"/>
            </p:cNvSpPr>
            <p:nvPr/>
          </p:nvSpPr>
          <p:spPr bwMode="auto">
            <a:xfrm>
              <a:off x="796" y="2608"/>
              <a:ext cx="61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5574" name="Rectangle 38"/>
            <p:cNvSpPr>
              <a:spLocks noChangeArrowheads="1"/>
            </p:cNvSpPr>
            <p:nvPr/>
          </p:nvSpPr>
          <p:spPr bwMode="auto">
            <a:xfrm>
              <a:off x="616" y="2528"/>
              <a:ext cx="15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algn="r" eaLnBrk="0" hangingPunct="0">
                <a:lnSpc>
                  <a:spcPts val="1388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B</a:t>
              </a:r>
            </a:p>
          </p:txBody>
        </p:sp>
        <p:sp>
          <p:nvSpPr>
            <p:cNvPr id="65575" name="Line 39"/>
            <p:cNvSpPr>
              <a:spLocks noChangeShapeType="1"/>
            </p:cNvSpPr>
            <p:nvPr/>
          </p:nvSpPr>
          <p:spPr bwMode="auto">
            <a:xfrm>
              <a:off x="796" y="2088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5576" name="Rectangle 40"/>
            <p:cNvSpPr>
              <a:spLocks noChangeArrowheads="1"/>
            </p:cNvSpPr>
            <p:nvPr/>
          </p:nvSpPr>
          <p:spPr bwMode="auto">
            <a:xfrm>
              <a:off x="616" y="2016"/>
              <a:ext cx="15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algn="r" eaLnBrk="0" hangingPunct="0">
                <a:lnSpc>
                  <a:spcPts val="1388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B</a:t>
              </a:r>
            </a:p>
          </p:txBody>
        </p:sp>
        <p:sp>
          <p:nvSpPr>
            <p:cNvPr id="65577" name="Line 41"/>
            <p:cNvSpPr>
              <a:spLocks noChangeShapeType="1"/>
            </p:cNvSpPr>
            <p:nvPr/>
          </p:nvSpPr>
          <p:spPr bwMode="auto">
            <a:xfrm>
              <a:off x="1432" y="2144"/>
              <a:ext cx="92" cy="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5578" name="Line 42"/>
            <p:cNvSpPr>
              <a:spLocks noChangeShapeType="1"/>
            </p:cNvSpPr>
            <p:nvPr/>
          </p:nvSpPr>
          <p:spPr bwMode="auto">
            <a:xfrm>
              <a:off x="1416" y="2130"/>
              <a:ext cx="0" cy="118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5579" name="Line 43"/>
            <p:cNvSpPr>
              <a:spLocks noChangeShapeType="1"/>
            </p:cNvSpPr>
            <p:nvPr/>
          </p:nvSpPr>
          <p:spPr bwMode="auto">
            <a:xfrm>
              <a:off x="808" y="2264"/>
              <a:ext cx="628" cy="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5580" name="Rectangle 44"/>
            <p:cNvSpPr>
              <a:spLocks noChangeArrowheads="1"/>
            </p:cNvSpPr>
            <p:nvPr/>
          </p:nvSpPr>
          <p:spPr bwMode="auto">
            <a:xfrm>
              <a:off x="448" y="2184"/>
              <a:ext cx="336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algn="r" eaLnBrk="0" hangingPunct="0">
                <a:lnSpc>
                  <a:spcPts val="1388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Cin</a:t>
              </a:r>
            </a:p>
          </p:txBody>
        </p:sp>
        <p:sp>
          <p:nvSpPr>
            <p:cNvPr id="65581" name="Line 45"/>
            <p:cNvSpPr>
              <a:spLocks noChangeShapeType="1"/>
            </p:cNvSpPr>
            <p:nvPr/>
          </p:nvSpPr>
          <p:spPr bwMode="auto">
            <a:xfrm>
              <a:off x="1308" y="2032"/>
              <a:ext cx="10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5582" name="Line 46"/>
            <p:cNvSpPr>
              <a:spLocks noChangeShapeType="1"/>
            </p:cNvSpPr>
            <p:nvPr/>
          </p:nvSpPr>
          <p:spPr bwMode="auto">
            <a:xfrm>
              <a:off x="1420" y="2032"/>
              <a:ext cx="10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5583" name="Line 47"/>
            <p:cNvSpPr>
              <a:spLocks noChangeShapeType="1"/>
            </p:cNvSpPr>
            <p:nvPr/>
          </p:nvSpPr>
          <p:spPr bwMode="auto">
            <a:xfrm>
              <a:off x="2074" y="2264"/>
              <a:ext cx="158" cy="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5584" name="Line 48"/>
            <p:cNvSpPr>
              <a:spLocks noChangeShapeType="1"/>
            </p:cNvSpPr>
            <p:nvPr/>
          </p:nvSpPr>
          <p:spPr bwMode="auto">
            <a:xfrm>
              <a:off x="1944" y="2088"/>
              <a:ext cx="146" cy="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5586" name="Line 50"/>
            <p:cNvSpPr>
              <a:spLocks noChangeShapeType="1"/>
            </p:cNvSpPr>
            <p:nvPr/>
          </p:nvSpPr>
          <p:spPr bwMode="auto">
            <a:xfrm>
              <a:off x="2088" y="2074"/>
              <a:ext cx="0" cy="192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5587" name="Line 51"/>
            <p:cNvSpPr>
              <a:spLocks noChangeShapeType="1"/>
            </p:cNvSpPr>
            <p:nvPr/>
          </p:nvSpPr>
          <p:spPr bwMode="auto">
            <a:xfrm>
              <a:off x="2100" y="2376"/>
              <a:ext cx="14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5588" name="Line 52"/>
            <p:cNvSpPr>
              <a:spLocks noChangeShapeType="1"/>
            </p:cNvSpPr>
            <p:nvPr/>
          </p:nvSpPr>
          <p:spPr bwMode="auto">
            <a:xfrm>
              <a:off x="1924" y="2552"/>
              <a:ext cx="10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5589" name="Line 53"/>
            <p:cNvSpPr>
              <a:spLocks noChangeShapeType="1"/>
            </p:cNvSpPr>
            <p:nvPr/>
          </p:nvSpPr>
          <p:spPr bwMode="auto">
            <a:xfrm>
              <a:off x="2096" y="2380"/>
              <a:ext cx="0" cy="1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5590" name="Line 54"/>
            <p:cNvSpPr>
              <a:spLocks noChangeShapeType="1"/>
            </p:cNvSpPr>
            <p:nvPr/>
          </p:nvSpPr>
          <p:spPr bwMode="auto">
            <a:xfrm>
              <a:off x="2036" y="2552"/>
              <a:ext cx="5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5591" name="Line 55"/>
            <p:cNvSpPr>
              <a:spLocks noChangeShapeType="1"/>
            </p:cNvSpPr>
            <p:nvPr/>
          </p:nvSpPr>
          <p:spPr bwMode="auto">
            <a:xfrm>
              <a:off x="2604" y="2320"/>
              <a:ext cx="10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5592" name="Rectangle 56"/>
            <p:cNvSpPr>
              <a:spLocks noChangeArrowheads="1"/>
            </p:cNvSpPr>
            <p:nvPr/>
          </p:nvSpPr>
          <p:spPr bwMode="auto">
            <a:xfrm>
              <a:off x="2720" y="2224"/>
              <a:ext cx="28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388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Cout</a:t>
              </a:r>
            </a:p>
          </p:txBody>
        </p:sp>
        <p:sp>
          <p:nvSpPr>
            <p:cNvPr id="65593" name="Rectangle 57"/>
            <p:cNvSpPr>
              <a:spLocks noChangeArrowheads="1"/>
            </p:cNvSpPr>
            <p:nvPr/>
          </p:nvSpPr>
          <p:spPr bwMode="auto">
            <a:xfrm>
              <a:off x="232" y="1856"/>
              <a:ext cx="336" cy="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algn="r" eaLnBrk="0" hangingPunct="0">
                <a:lnSpc>
                  <a:spcPts val="20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@0</a:t>
              </a:r>
            </a:p>
            <a:p>
              <a:pPr algn="r" eaLnBrk="0" hangingPunct="0">
                <a:lnSpc>
                  <a:spcPts val="20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@0</a:t>
              </a:r>
            </a:p>
          </p:txBody>
        </p:sp>
        <p:sp>
          <p:nvSpPr>
            <p:cNvPr id="65594" name="Rectangle 58"/>
            <p:cNvSpPr>
              <a:spLocks noChangeArrowheads="1"/>
            </p:cNvSpPr>
            <p:nvPr/>
          </p:nvSpPr>
          <p:spPr bwMode="auto">
            <a:xfrm>
              <a:off x="232" y="2376"/>
              <a:ext cx="352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algn="r" eaLnBrk="0" hangingPunct="0">
                <a:lnSpc>
                  <a:spcPts val="19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@0</a:t>
              </a:r>
            </a:p>
            <a:p>
              <a:pPr algn="r" eaLnBrk="0" hangingPunct="0">
                <a:lnSpc>
                  <a:spcPts val="19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@0</a:t>
              </a:r>
            </a:p>
          </p:txBody>
        </p:sp>
        <p:sp>
          <p:nvSpPr>
            <p:cNvPr id="65595" name="Rectangle 59"/>
            <p:cNvSpPr>
              <a:spLocks noChangeArrowheads="1"/>
            </p:cNvSpPr>
            <p:nvPr/>
          </p:nvSpPr>
          <p:spPr bwMode="auto">
            <a:xfrm>
              <a:off x="232" y="2200"/>
              <a:ext cx="30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algn="r" eaLnBrk="0" hangingPunct="0">
                <a:lnSpc>
                  <a:spcPts val="1388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@N</a:t>
              </a:r>
            </a:p>
          </p:txBody>
        </p:sp>
        <p:sp>
          <p:nvSpPr>
            <p:cNvPr id="65596" name="Rectangle 60"/>
            <p:cNvSpPr>
              <a:spLocks noChangeArrowheads="1"/>
            </p:cNvSpPr>
            <p:nvPr/>
          </p:nvSpPr>
          <p:spPr bwMode="auto">
            <a:xfrm>
              <a:off x="1288" y="1888"/>
              <a:ext cx="2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388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@1</a:t>
              </a:r>
            </a:p>
          </p:txBody>
        </p:sp>
        <p:sp>
          <p:nvSpPr>
            <p:cNvPr id="65597" name="Rectangle 61"/>
            <p:cNvSpPr>
              <a:spLocks noChangeArrowheads="1"/>
            </p:cNvSpPr>
            <p:nvPr/>
          </p:nvSpPr>
          <p:spPr bwMode="auto">
            <a:xfrm>
              <a:off x="1968" y="2600"/>
              <a:ext cx="28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388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@1</a:t>
              </a:r>
            </a:p>
          </p:txBody>
        </p:sp>
        <p:sp>
          <p:nvSpPr>
            <p:cNvPr id="65598" name="Rectangle 62"/>
            <p:cNvSpPr>
              <a:spLocks noChangeArrowheads="1"/>
            </p:cNvSpPr>
            <p:nvPr/>
          </p:nvSpPr>
          <p:spPr bwMode="auto">
            <a:xfrm>
              <a:off x="1968" y="1834"/>
              <a:ext cx="3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388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@N+1</a:t>
              </a:r>
            </a:p>
          </p:txBody>
        </p:sp>
        <p:sp>
          <p:nvSpPr>
            <p:cNvPr id="65599" name="Rectangle 63"/>
            <p:cNvSpPr>
              <a:spLocks noChangeArrowheads="1"/>
            </p:cNvSpPr>
            <p:nvPr/>
          </p:nvSpPr>
          <p:spPr bwMode="auto">
            <a:xfrm>
              <a:off x="2704" y="2336"/>
              <a:ext cx="40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388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@N+2</a:t>
              </a:r>
            </a:p>
          </p:txBody>
        </p:sp>
        <p:sp>
          <p:nvSpPr>
            <p:cNvPr id="65600" name="Rectangle 64"/>
            <p:cNvSpPr>
              <a:spLocks noChangeArrowheads="1"/>
            </p:cNvSpPr>
            <p:nvPr/>
          </p:nvSpPr>
          <p:spPr bwMode="auto">
            <a:xfrm>
              <a:off x="336" y="2960"/>
              <a:ext cx="624" cy="5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18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late</a:t>
              </a:r>
            </a:p>
            <a:p>
              <a:pPr algn="ctr" eaLnBrk="0" hangingPunct="0">
                <a:lnSpc>
                  <a:spcPts val="18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arriving</a:t>
              </a:r>
            </a:p>
            <a:p>
              <a:pPr algn="ctr" eaLnBrk="0" hangingPunct="0">
                <a:lnSpc>
                  <a:spcPts val="18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signal</a:t>
              </a:r>
            </a:p>
          </p:txBody>
        </p:sp>
        <p:sp>
          <p:nvSpPr>
            <p:cNvPr id="65601" name="Rectangle 65"/>
            <p:cNvSpPr>
              <a:spLocks noChangeArrowheads="1"/>
            </p:cNvSpPr>
            <p:nvPr/>
          </p:nvSpPr>
          <p:spPr bwMode="auto">
            <a:xfrm>
              <a:off x="1864" y="3008"/>
              <a:ext cx="1176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8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two gate delays</a:t>
              </a:r>
            </a:p>
            <a:p>
              <a:pPr eaLnBrk="0" hangingPunct="0">
                <a:lnSpc>
                  <a:spcPts val="18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to compute Cout</a:t>
              </a:r>
            </a:p>
          </p:txBody>
        </p:sp>
        <p:sp>
          <p:nvSpPr>
            <p:cNvPr id="65603" name="Line 67"/>
            <p:cNvSpPr>
              <a:spLocks noChangeShapeType="1"/>
            </p:cNvSpPr>
            <p:nvPr/>
          </p:nvSpPr>
          <p:spPr bwMode="auto">
            <a:xfrm flipV="1">
              <a:off x="720" y="2288"/>
              <a:ext cx="264" cy="68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5604" name="Line 68"/>
            <p:cNvSpPr>
              <a:spLocks noChangeShapeType="1"/>
            </p:cNvSpPr>
            <p:nvPr/>
          </p:nvSpPr>
          <p:spPr bwMode="auto">
            <a:xfrm flipV="1">
              <a:off x="2520" y="2480"/>
              <a:ext cx="328" cy="53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65653" name="Group 117"/>
          <p:cNvGrpSpPr>
            <a:grpSpLocks/>
          </p:cNvGrpSpPr>
          <p:nvPr/>
        </p:nvGrpSpPr>
        <p:grpSpPr bwMode="auto">
          <a:xfrm>
            <a:off x="4997450" y="1703388"/>
            <a:ext cx="4054475" cy="4022725"/>
            <a:chOff x="3148" y="1563"/>
            <a:chExt cx="2554" cy="2534"/>
          </a:xfrm>
        </p:grpSpPr>
        <p:sp>
          <p:nvSpPr>
            <p:cNvPr id="65602" name="Rectangle 66"/>
            <p:cNvSpPr>
              <a:spLocks noChangeArrowheads="1"/>
            </p:cNvSpPr>
            <p:nvPr/>
          </p:nvSpPr>
          <p:spPr bwMode="auto">
            <a:xfrm>
              <a:off x="4718" y="1709"/>
              <a:ext cx="600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8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4 stage</a:t>
              </a:r>
            </a:p>
            <a:p>
              <a:pPr eaLnBrk="0" hangingPunct="0">
                <a:lnSpc>
                  <a:spcPts val="18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adder</a:t>
              </a:r>
            </a:p>
          </p:txBody>
        </p:sp>
        <p:sp>
          <p:nvSpPr>
            <p:cNvPr id="65605" name="Rectangle 69"/>
            <p:cNvSpPr>
              <a:spLocks noChangeArrowheads="1"/>
            </p:cNvSpPr>
            <p:nvPr/>
          </p:nvSpPr>
          <p:spPr bwMode="auto">
            <a:xfrm>
              <a:off x="3148" y="2021"/>
              <a:ext cx="200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algn="r" eaLnBrk="0" hangingPunct="0">
                <a:lnSpc>
                  <a:spcPts val="12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A0</a:t>
              </a:r>
            </a:p>
          </p:txBody>
        </p:sp>
        <p:sp>
          <p:nvSpPr>
            <p:cNvPr id="65606" name="Rectangle 70"/>
            <p:cNvSpPr>
              <a:spLocks noChangeArrowheads="1"/>
            </p:cNvSpPr>
            <p:nvPr/>
          </p:nvSpPr>
          <p:spPr bwMode="auto">
            <a:xfrm>
              <a:off x="3148" y="2157"/>
              <a:ext cx="200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algn="r" eaLnBrk="0" hangingPunct="0">
                <a:lnSpc>
                  <a:spcPts val="12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B0</a:t>
              </a:r>
            </a:p>
          </p:txBody>
        </p:sp>
        <p:sp>
          <p:nvSpPr>
            <p:cNvPr id="65607" name="Rectangle 71"/>
            <p:cNvSpPr>
              <a:spLocks noChangeArrowheads="1"/>
            </p:cNvSpPr>
            <p:nvPr/>
          </p:nvSpPr>
          <p:spPr bwMode="auto">
            <a:xfrm>
              <a:off x="3606" y="1563"/>
              <a:ext cx="272" cy="2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12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</a:t>
              </a:r>
            </a:p>
          </p:txBody>
        </p:sp>
        <p:sp>
          <p:nvSpPr>
            <p:cNvPr id="65608" name="Rectangle 72"/>
            <p:cNvSpPr>
              <a:spLocks noChangeArrowheads="1"/>
            </p:cNvSpPr>
            <p:nvPr/>
          </p:nvSpPr>
          <p:spPr bwMode="auto">
            <a:xfrm>
              <a:off x="4134" y="2027"/>
              <a:ext cx="408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2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S0 @2</a:t>
              </a:r>
            </a:p>
          </p:txBody>
        </p:sp>
        <p:sp>
          <p:nvSpPr>
            <p:cNvPr id="65609" name="Rectangle 73"/>
            <p:cNvSpPr>
              <a:spLocks noChangeArrowheads="1"/>
            </p:cNvSpPr>
            <p:nvPr/>
          </p:nvSpPr>
          <p:spPr bwMode="auto">
            <a:xfrm>
              <a:off x="3520" y="2589"/>
              <a:ext cx="200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algn="r" eaLnBrk="0" hangingPunct="0">
                <a:lnSpc>
                  <a:spcPts val="12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A1</a:t>
              </a:r>
            </a:p>
          </p:txBody>
        </p:sp>
        <p:sp>
          <p:nvSpPr>
            <p:cNvPr id="65610" name="Rectangle 74"/>
            <p:cNvSpPr>
              <a:spLocks noChangeArrowheads="1"/>
            </p:cNvSpPr>
            <p:nvPr/>
          </p:nvSpPr>
          <p:spPr bwMode="auto">
            <a:xfrm>
              <a:off x="3520" y="2733"/>
              <a:ext cx="200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algn="r" eaLnBrk="0" hangingPunct="0">
                <a:lnSpc>
                  <a:spcPts val="12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B1</a:t>
              </a:r>
            </a:p>
          </p:txBody>
        </p:sp>
        <p:sp>
          <p:nvSpPr>
            <p:cNvPr id="65611" name="Rectangle 75"/>
            <p:cNvSpPr>
              <a:spLocks noChangeArrowheads="1"/>
            </p:cNvSpPr>
            <p:nvPr/>
          </p:nvSpPr>
          <p:spPr bwMode="auto">
            <a:xfrm>
              <a:off x="4126" y="2179"/>
              <a:ext cx="496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2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C1 @2</a:t>
              </a:r>
            </a:p>
          </p:txBody>
        </p:sp>
        <p:sp>
          <p:nvSpPr>
            <p:cNvPr id="65612" name="Rectangle 76"/>
            <p:cNvSpPr>
              <a:spLocks noChangeArrowheads="1"/>
            </p:cNvSpPr>
            <p:nvPr/>
          </p:nvSpPr>
          <p:spPr bwMode="auto">
            <a:xfrm>
              <a:off x="4502" y="2611"/>
              <a:ext cx="584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2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S1 @3</a:t>
              </a:r>
            </a:p>
          </p:txBody>
        </p:sp>
        <p:sp>
          <p:nvSpPr>
            <p:cNvPr id="65613" name="Rectangle 77"/>
            <p:cNvSpPr>
              <a:spLocks noChangeArrowheads="1"/>
            </p:cNvSpPr>
            <p:nvPr/>
          </p:nvSpPr>
          <p:spPr bwMode="auto">
            <a:xfrm>
              <a:off x="3880" y="3165"/>
              <a:ext cx="200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algn="r" eaLnBrk="0" hangingPunct="0">
                <a:lnSpc>
                  <a:spcPts val="12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A2</a:t>
              </a:r>
            </a:p>
          </p:txBody>
        </p:sp>
        <p:sp>
          <p:nvSpPr>
            <p:cNvPr id="65614" name="Rectangle 78"/>
            <p:cNvSpPr>
              <a:spLocks noChangeArrowheads="1"/>
            </p:cNvSpPr>
            <p:nvPr/>
          </p:nvSpPr>
          <p:spPr bwMode="auto">
            <a:xfrm>
              <a:off x="3880" y="3309"/>
              <a:ext cx="200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algn="r" eaLnBrk="0" hangingPunct="0">
                <a:lnSpc>
                  <a:spcPts val="12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B2</a:t>
              </a:r>
            </a:p>
          </p:txBody>
        </p:sp>
        <p:sp>
          <p:nvSpPr>
            <p:cNvPr id="65615" name="Rectangle 79"/>
            <p:cNvSpPr>
              <a:spLocks noChangeArrowheads="1"/>
            </p:cNvSpPr>
            <p:nvPr/>
          </p:nvSpPr>
          <p:spPr bwMode="auto">
            <a:xfrm>
              <a:off x="4494" y="2755"/>
              <a:ext cx="648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2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C2 @4</a:t>
              </a:r>
            </a:p>
          </p:txBody>
        </p:sp>
        <p:sp>
          <p:nvSpPr>
            <p:cNvPr id="65616" name="Rectangle 80"/>
            <p:cNvSpPr>
              <a:spLocks noChangeArrowheads="1"/>
            </p:cNvSpPr>
            <p:nvPr/>
          </p:nvSpPr>
          <p:spPr bwMode="auto">
            <a:xfrm>
              <a:off x="4854" y="3187"/>
              <a:ext cx="480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2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S2 @5</a:t>
              </a:r>
            </a:p>
          </p:txBody>
        </p:sp>
        <p:sp>
          <p:nvSpPr>
            <p:cNvPr id="65617" name="Rectangle 81"/>
            <p:cNvSpPr>
              <a:spLocks noChangeArrowheads="1"/>
            </p:cNvSpPr>
            <p:nvPr/>
          </p:nvSpPr>
          <p:spPr bwMode="auto">
            <a:xfrm>
              <a:off x="4232" y="3733"/>
              <a:ext cx="200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algn="r" eaLnBrk="0" hangingPunct="0">
                <a:lnSpc>
                  <a:spcPts val="12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A3</a:t>
              </a:r>
            </a:p>
          </p:txBody>
        </p:sp>
        <p:sp>
          <p:nvSpPr>
            <p:cNvPr id="65618" name="Rectangle 82"/>
            <p:cNvSpPr>
              <a:spLocks noChangeArrowheads="1"/>
            </p:cNvSpPr>
            <p:nvPr/>
          </p:nvSpPr>
          <p:spPr bwMode="auto">
            <a:xfrm>
              <a:off x="4232" y="3877"/>
              <a:ext cx="200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algn="r" eaLnBrk="0" hangingPunct="0">
                <a:lnSpc>
                  <a:spcPts val="12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B3</a:t>
              </a:r>
            </a:p>
          </p:txBody>
        </p:sp>
        <p:sp>
          <p:nvSpPr>
            <p:cNvPr id="65619" name="Rectangle 83"/>
            <p:cNvSpPr>
              <a:spLocks noChangeArrowheads="1"/>
            </p:cNvSpPr>
            <p:nvPr/>
          </p:nvSpPr>
          <p:spPr bwMode="auto">
            <a:xfrm>
              <a:off x="4862" y="3331"/>
              <a:ext cx="528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2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C3 @6</a:t>
              </a:r>
            </a:p>
          </p:txBody>
        </p:sp>
        <p:sp>
          <p:nvSpPr>
            <p:cNvPr id="65620" name="Rectangle 84"/>
            <p:cNvSpPr>
              <a:spLocks noChangeArrowheads="1"/>
            </p:cNvSpPr>
            <p:nvPr/>
          </p:nvSpPr>
          <p:spPr bwMode="auto">
            <a:xfrm>
              <a:off x="5206" y="3763"/>
              <a:ext cx="408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2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S3 @7</a:t>
              </a:r>
            </a:p>
          </p:txBody>
        </p:sp>
        <p:sp>
          <p:nvSpPr>
            <p:cNvPr id="65621" name="Rectangle 85"/>
            <p:cNvSpPr>
              <a:spLocks noChangeArrowheads="1"/>
            </p:cNvSpPr>
            <p:nvPr/>
          </p:nvSpPr>
          <p:spPr bwMode="auto">
            <a:xfrm>
              <a:off x="5206" y="3915"/>
              <a:ext cx="496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2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Cout @8</a:t>
              </a:r>
            </a:p>
          </p:txBody>
        </p:sp>
        <p:sp>
          <p:nvSpPr>
            <p:cNvPr id="65622" name="Rectangle 86"/>
            <p:cNvSpPr>
              <a:spLocks noChangeArrowheads="1"/>
            </p:cNvSpPr>
            <p:nvPr/>
          </p:nvSpPr>
          <p:spPr bwMode="auto">
            <a:xfrm>
              <a:off x="3594" y="1937"/>
              <a:ext cx="288" cy="432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5623" name="Line 87"/>
            <p:cNvSpPr>
              <a:spLocks noChangeShapeType="1"/>
            </p:cNvSpPr>
            <p:nvPr/>
          </p:nvSpPr>
          <p:spPr bwMode="auto">
            <a:xfrm>
              <a:off x="3378" y="2077"/>
              <a:ext cx="20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5624" name="Line 88"/>
            <p:cNvSpPr>
              <a:spLocks noChangeShapeType="1"/>
            </p:cNvSpPr>
            <p:nvPr/>
          </p:nvSpPr>
          <p:spPr bwMode="auto">
            <a:xfrm>
              <a:off x="3378" y="2221"/>
              <a:ext cx="20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5625" name="Line 89"/>
            <p:cNvSpPr>
              <a:spLocks noChangeShapeType="1"/>
            </p:cNvSpPr>
            <p:nvPr/>
          </p:nvSpPr>
          <p:spPr bwMode="auto">
            <a:xfrm>
              <a:off x="3734" y="1721"/>
              <a:ext cx="0" cy="20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5626" name="Line 90"/>
            <p:cNvSpPr>
              <a:spLocks noChangeShapeType="1"/>
            </p:cNvSpPr>
            <p:nvPr/>
          </p:nvSpPr>
          <p:spPr bwMode="auto">
            <a:xfrm>
              <a:off x="3882" y="2077"/>
              <a:ext cx="20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5627" name="Line 91"/>
            <p:cNvSpPr>
              <a:spLocks noChangeShapeType="1"/>
            </p:cNvSpPr>
            <p:nvPr/>
          </p:nvSpPr>
          <p:spPr bwMode="auto">
            <a:xfrm>
              <a:off x="3882" y="2221"/>
              <a:ext cx="20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5628" name="Line 92"/>
            <p:cNvSpPr>
              <a:spLocks noChangeShapeType="1"/>
            </p:cNvSpPr>
            <p:nvPr/>
          </p:nvSpPr>
          <p:spPr bwMode="auto">
            <a:xfrm>
              <a:off x="4094" y="2225"/>
              <a:ext cx="0" cy="2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5629" name="Rectangle 93"/>
            <p:cNvSpPr>
              <a:spLocks noChangeArrowheads="1"/>
            </p:cNvSpPr>
            <p:nvPr/>
          </p:nvSpPr>
          <p:spPr bwMode="auto">
            <a:xfrm>
              <a:off x="3954" y="2513"/>
              <a:ext cx="288" cy="432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5630" name="Line 94"/>
            <p:cNvSpPr>
              <a:spLocks noChangeShapeType="1"/>
            </p:cNvSpPr>
            <p:nvPr/>
          </p:nvSpPr>
          <p:spPr bwMode="auto">
            <a:xfrm>
              <a:off x="3738" y="2653"/>
              <a:ext cx="20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5631" name="Line 95"/>
            <p:cNvSpPr>
              <a:spLocks noChangeShapeType="1"/>
            </p:cNvSpPr>
            <p:nvPr/>
          </p:nvSpPr>
          <p:spPr bwMode="auto">
            <a:xfrm>
              <a:off x="3738" y="2797"/>
              <a:ext cx="20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5632" name="Line 96"/>
            <p:cNvSpPr>
              <a:spLocks noChangeShapeType="1"/>
            </p:cNvSpPr>
            <p:nvPr/>
          </p:nvSpPr>
          <p:spPr bwMode="auto">
            <a:xfrm>
              <a:off x="4242" y="2653"/>
              <a:ext cx="20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5633" name="Line 97"/>
            <p:cNvSpPr>
              <a:spLocks noChangeShapeType="1"/>
            </p:cNvSpPr>
            <p:nvPr/>
          </p:nvSpPr>
          <p:spPr bwMode="auto">
            <a:xfrm>
              <a:off x="4242" y="2797"/>
              <a:ext cx="20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5634" name="Line 98"/>
            <p:cNvSpPr>
              <a:spLocks noChangeShapeType="1"/>
            </p:cNvSpPr>
            <p:nvPr/>
          </p:nvSpPr>
          <p:spPr bwMode="auto">
            <a:xfrm>
              <a:off x="4454" y="2801"/>
              <a:ext cx="0" cy="2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5635" name="Rectangle 99"/>
            <p:cNvSpPr>
              <a:spLocks noChangeArrowheads="1"/>
            </p:cNvSpPr>
            <p:nvPr/>
          </p:nvSpPr>
          <p:spPr bwMode="auto">
            <a:xfrm>
              <a:off x="4314" y="3089"/>
              <a:ext cx="288" cy="432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5636" name="Line 100"/>
            <p:cNvSpPr>
              <a:spLocks noChangeShapeType="1"/>
            </p:cNvSpPr>
            <p:nvPr/>
          </p:nvSpPr>
          <p:spPr bwMode="auto">
            <a:xfrm>
              <a:off x="4098" y="3229"/>
              <a:ext cx="20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5637" name="Line 101"/>
            <p:cNvSpPr>
              <a:spLocks noChangeShapeType="1"/>
            </p:cNvSpPr>
            <p:nvPr/>
          </p:nvSpPr>
          <p:spPr bwMode="auto">
            <a:xfrm>
              <a:off x="4098" y="3373"/>
              <a:ext cx="20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5638" name="Line 102"/>
            <p:cNvSpPr>
              <a:spLocks noChangeShapeType="1"/>
            </p:cNvSpPr>
            <p:nvPr/>
          </p:nvSpPr>
          <p:spPr bwMode="auto">
            <a:xfrm>
              <a:off x="4602" y="3229"/>
              <a:ext cx="20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5639" name="Line 103"/>
            <p:cNvSpPr>
              <a:spLocks noChangeShapeType="1"/>
            </p:cNvSpPr>
            <p:nvPr/>
          </p:nvSpPr>
          <p:spPr bwMode="auto">
            <a:xfrm>
              <a:off x="4602" y="3373"/>
              <a:ext cx="20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5640" name="Line 104"/>
            <p:cNvSpPr>
              <a:spLocks noChangeShapeType="1"/>
            </p:cNvSpPr>
            <p:nvPr/>
          </p:nvSpPr>
          <p:spPr bwMode="auto">
            <a:xfrm>
              <a:off x="4814" y="3377"/>
              <a:ext cx="0" cy="2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5641" name="Rectangle 105"/>
            <p:cNvSpPr>
              <a:spLocks noChangeArrowheads="1"/>
            </p:cNvSpPr>
            <p:nvPr/>
          </p:nvSpPr>
          <p:spPr bwMode="auto">
            <a:xfrm>
              <a:off x="4674" y="3665"/>
              <a:ext cx="288" cy="432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5642" name="Line 106"/>
            <p:cNvSpPr>
              <a:spLocks noChangeShapeType="1"/>
            </p:cNvSpPr>
            <p:nvPr/>
          </p:nvSpPr>
          <p:spPr bwMode="auto">
            <a:xfrm>
              <a:off x="4458" y="3805"/>
              <a:ext cx="20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5643" name="Line 107"/>
            <p:cNvSpPr>
              <a:spLocks noChangeShapeType="1"/>
            </p:cNvSpPr>
            <p:nvPr/>
          </p:nvSpPr>
          <p:spPr bwMode="auto">
            <a:xfrm>
              <a:off x="4458" y="3949"/>
              <a:ext cx="20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5644" name="Line 108"/>
            <p:cNvSpPr>
              <a:spLocks noChangeShapeType="1"/>
            </p:cNvSpPr>
            <p:nvPr/>
          </p:nvSpPr>
          <p:spPr bwMode="auto">
            <a:xfrm>
              <a:off x="4962" y="3805"/>
              <a:ext cx="20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5645" name="Line 109"/>
            <p:cNvSpPr>
              <a:spLocks noChangeShapeType="1"/>
            </p:cNvSpPr>
            <p:nvPr/>
          </p:nvSpPr>
          <p:spPr bwMode="auto">
            <a:xfrm>
              <a:off x="4962" y="3949"/>
              <a:ext cx="20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65651" name="Rectangle 11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Ripple-carry adders</a:t>
            </a:r>
          </a:p>
        </p:txBody>
      </p:sp>
      <p:sp>
        <p:nvSpPr>
          <p:cNvPr id="65652" name="Rectangle 11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000">
                <a:ea typeface="굴림" charset="-127"/>
              </a:rPr>
              <a:t>Critical delay</a:t>
            </a:r>
          </a:p>
          <a:p>
            <a:pPr lvl="1"/>
            <a:r>
              <a:rPr lang="en-US" altLang="ko-KR" sz="1800">
                <a:ea typeface="굴림" charset="-127"/>
              </a:rPr>
              <a:t>the propagation of carry from </a:t>
            </a:r>
            <a:br>
              <a:rPr lang="en-US" altLang="ko-KR" sz="1800">
                <a:ea typeface="굴림" charset="-127"/>
              </a:rPr>
            </a:br>
            <a:r>
              <a:rPr lang="en-US" altLang="ko-KR" sz="1800">
                <a:ea typeface="굴림" charset="-127"/>
              </a:rPr>
              <a:t>low to high order stages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V - Combinational Logic Case Studies</a:t>
            </a:r>
            <a:endParaRPr lang="en-US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B082-EFA6-4A02-B902-65EC5A5EC5DE}" type="slidenum">
              <a:rPr lang="en-US" altLang="en-US"/>
              <a:pPr/>
              <a:t>43</a:t>
            </a:fld>
            <a:endParaRPr lang="en-US" altLang="en-US"/>
          </a:p>
        </p:txBody>
      </p:sp>
      <p:pic>
        <p:nvPicPr>
          <p:cNvPr id="67593" name="Picture 9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525" y="3219450"/>
            <a:ext cx="7048500" cy="288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598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Ripple-carry adders (cont’d)</a:t>
            </a:r>
          </a:p>
        </p:txBody>
      </p:sp>
      <p:sp>
        <p:nvSpPr>
          <p:cNvPr id="67599" name="Rectangle 1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000">
                <a:ea typeface="굴림" charset="-127"/>
              </a:rPr>
              <a:t>Critical delay</a:t>
            </a:r>
          </a:p>
          <a:p>
            <a:pPr lvl="1"/>
            <a:r>
              <a:rPr lang="en-US" altLang="ko-KR" sz="1800">
                <a:ea typeface="굴림" charset="-127"/>
              </a:rPr>
              <a:t>the propagation of carry from low to high order stages</a:t>
            </a:r>
          </a:p>
          <a:p>
            <a:pPr lvl="1"/>
            <a:r>
              <a:rPr lang="en-US" altLang="ko-KR" sz="1800">
                <a:ea typeface="굴림" charset="-127"/>
              </a:rPr>
              <a:t>1111 + 0001 is the worst case addition</a:t>
            </a:r>
          </a:p>
          <a:p>
            <a:pPr lvl="1"/>
            <a:r>
              <a:rPr lang="en-US" altLang="ko-KR" sz="1800">
                <a:ea typeface="굴림" charset="-127"/>
              </a:rPr>
              <a:t>carry must propagate through all bits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V - Combinational Logic Case Studies</a:t>
            </a:r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D8D8A-B1E1-48A7-9CD4-9C9DE3C1DD83}" type="slidenum">
              <a:rPr lang="en-US" altLang="en-US"/>
              <a:pPr/>
              <a:t>44</a:t>
            </a:fld>
            <a:endParaRPr lang="en-US" altLang="en-US"/>
          </a:p>
        </p:txBody>
      </p:sp>
      <p:sp>
        <p:nvSpPr>
          <p:cNvPr id="69641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Carry-lookahead logic</a:t>
            </a:r>
          </a:p>
        </p:txBody>
      </p:sp>
      <p:sp>
        <p:nvSpPr>
          <p:cNvPr id="69642" name="Rectangle 1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tabLst>
                <a:tab pos="1308100" algn="l"/>
              </a:tabLst>
            </a:pPr>
            <a:r>
              <a:rPr lang="en-US" altLang="ko-KR" sz="2000">
                <a:ea typeface="굴림" charset="-127"/>
              </a:rPr>
              <a:t>Carry generate:  Gi = Ai Bi</a:t>
            </a:r>
          </a:p>
          <a:p>
            <a:pPr marL="742950" lvl="1" indent="-280988">
              <a:tabLst>
                <a:tab pos="1308100" algn="l"/>
              </a:tabLst>
            </a:pPr>
            <a:r>
              <a:rPr lang="en-US" altLang="ko-KR" sz="1800">
                <a:ea typeface="굴림" charset="-127"/>
              </a:rPr>
              <a:t>must generate carry when A = B = 1</a:t>
            </a:r>
          </a:p>
          <a:p>
            <a:pPr>
              <a:tabLst>
                <a:tab pos="1308100" algn="l"/>
              </a:tabLst>
            </a:pPr>
            <a:r>
              <a:rPr lang="en-US" altLang="ko-KR" sz="2000">
                <a:ea typeface="굴림" charset="-127"/>
              </a:rPr>
              <a:t>Carry propagate:  Pi = Ai xor Bi</a:t>
            </a:r>
          </a:p>
          <a:p>
            <a:pPr marL="742950" lvl="1" indent="-280988">
              <a:tabLst>
                <a:tab pos="1308100" algn="l"/>
              </a:tabLst>
            </a:pPr>
            <a:r>
              <a:rPr lang="en-US" altLang="ko-KR" sz="1800">
                <a:ea typeface="굴림" charset="-127"/>
              </a:rPr>
              <a:t>carry-in will equal carry-out here</a:t>
            </a:r>
          </a:p>
          <a:p>
            <a:pPr>
              <a:tabLst>
                <a:tab pos="1308100" algn="l"/>
              </a:tabLst>
            </a:pPr>
            <a:r>
              <a:rPr lang="en-US" altLang="ko-KR" sz="2000">
                <a:ea typeface="굴림" charset="-127"/>
              </a:rPr>
              <a:t>Sum and Cout can be re-expressed in terms of generate/propagate:</a:t>
            </a:r>
          </a:p>
          <a:p>
            <a:pPr marL="742950" lvl="1" indent="-280988">
              <a:tabLst>
                <a:tab pos="1308100" algn="l"/>
              </a:tabLst>
            </a:pPr>
            <a:r>
              <a:rPr lang="en-US" altLang="ko-KR" sz="1800">
                <a:ea typeface="굴림" charset="-127"/>
              </a:rPr>
              <a:t>Si	= Ai xor Bi xor Ci</a:t>
            </a:r>
            <a:br>
              <a:rPr lang="en-US" altLang="ko-KR" sz="1800">
                <a:ea typeface="굴림" charset="-127"/>
              </a:rPr>
            </a:br>
            <a:r>
              <a:rPr lang="en-US" altLang="ko-KR" sz="1800">
                <a:ea typeface="굴림" charset="-127"/>
              </a:rPr>
              <a:t>	= Pi xor Ci</a:t>
            </a:r>
          </a:p>
          <a:p>
            <a:pPr marL="742950" lvl="1" indent="-280988">
              <a:tabLst>
                <a:tab pos="1308100" algn="l"/>
              </a:tabLst>
            </a:pPr>
            <a:r>
              <a:rPr lang="en-US" altLang="ko-KR" sz="1800">
                <a:ea typeface="굴림" charset="-127"/>
              </a:rPr>
              <a:t>Ci+1	= Ai Bi + Ai Ci + Bi Ci</a:t>
            </a:r>
            <a:br>
              <a:rPr lang="en-US" altLang="ko-KR" sz="1800">
                <a:ea typeface="굴림" charset="-127"/>
              </a:rPr>
            </a:br>
            <a:r>
              <a:rPr lang="en-US" altLang="ko-KR" sz="1800">
                <a:ea typeface="굴림" charset="-127"/>
              </a:rPr>
              <a:t>	= Ai Bi + Ci (Ai + Bi)</a:t>
            </a:r>
            <a:br>
              <a:rPr lang="en-US" altLang="ko-KR" sz="1800">
                <a:ea typeface="굴림" charset="-127"/>
              </a:rPr>
            </a:br>
            <a:r>
              <a:rPr lang="en-US" altLang="ko-KR" sz="1800">
                <a:ea typeface="굴림" charset="-127"/>
              </a:rPr>
              <a:t>	= Ai Bi + Ci (Ai xor Bi)</a:t>
            </a:r>
            <a:br>
              <a:rPr lang="en-US" altLang="ko-KR" sz="1800">
                <a:ea typeface="굴림" charset="-127"/>
              </a:rPr>
            </a:br>
            <a:r>
              <a:rPr lang="en-US" altLang="ko-KR" sz="1800">
                <a:ea typeface="굴림" charset="-127"/>
              </a:rPr>
              <a:t>	= Gi + Ci Pi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V - Combinational Logic Case Studies</a:t>
            </a:r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33103-0A5E-479D-AA0A-3DEEFAB7D580}" type="slidenum">
              <a:rPr lang="en-US" altLang="en-US"/>
              <a:pPr/>
              <a:t>45</a:t>
            </a:fld>
            <a:endParaRPr lang="en-US" altLang="en-US"/>
          </a:p>
        </p:txBody>
      </p:sp>
      <p:sp>
        <p:nvSpPr>
          <p:cNvPr id="71689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Carry-lookahead logic (cont’d)</a:t>
            </a:r>
          </a:p>
        </p:txBody>
      </p:sp>
      <p:sp>
        <p:nvSpPr>
          <p:cNvPr id="71690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463550" y="1620838"/>
            <a:ext cx="8462963" cy="4514850"/>
          </a:xfrm>
        </p:spPr>
        <p:txBody>
          <a:bodyPr/>
          <a:lstStyle/>
          <a:p>
            <a:r>
              <a:rPr lang="en-US" altLang="ko-KR" sz="2000" dirty="0">
                <a:ea typeface="굴림" charset="-127"/>
              </a:rPr>
              <a:t>Re-express the carry logic as follows:</a:t>
            </a:r>
          </a:p>
          <a:p>
            <a:pPr marL="750888" lvl="1" indent="-288925"/>
            <a:r>
              <a:rPr lang="en-US" altLang="ko-KR" sz="1800" dirty="0">
                <a:ea typeface="굴림" charset="-127"/>
              </a:rPr>
              <a:t>C1 = G0 + P0 C0</a:t>
            </a:r>
          </a:p>
          <a:p>
            <a:pPr marL="750888" lvl="1" indent="-288925"/>
            <a:r>
              <a:rPr lang="en-US" altLang="ko-KR" sz="1800" dirty="0">
                <a:ea typeface="굴림" charset="-127"/>
              </a:rPr>
              <a:t>C2 = G1 + P1 C1 = G1 + P1 G0 + P1 P0 C0</a:t>
            </a:r>
          </a:p>
          <a:p>
            <a:pPr marL="750888" lvl="1" indent="-288925"/>
            <a:r>
              <a:rPr lang="en-US" altLang="ko-KR" sz="1800" dirty="0">
                <a:ea typeface="굴림" charset="-127"/>
              </a:rPr>
              <a:t>C3 = G2 + P2 C2 = G2 + P2 G1 + P2 P1 G0 + P2 P1 P0 C0</a:t>
            </a:r>
          </a:p>
          <a:p>
            <a:pPr marL="750888" lvl="1" indent="-288925"/>
            <a:r>
              <a:rPr lang="en-US" altLang="ko-KR" sz="1800" dirty="0">
                <a:ea typeface="굴림" charset="-127"/>
              </a:rPr>
              <a:t>C4 = G3 + P3 C3 = G3 + P3 G2 + P3 P2 G1 + P3 P2 P1 G0</a:t>
            </a:r>
            <a:br>
              <a:rPr lang="en-US" altLang="ko-KR" sz="1800" dirty="0">
                <a:ea typeface="굴림" charset="-127"/>
              </a:rPr>
            </a:br>
            <a:r>
              <a:rPr lang="en-US" altLang="ko-KR" sz="1800" dirty="0">
                <a:ea typeface="굴림" charset="-127"/>
              </a:rPr>
              <a:t>                                                                              + P3 P2 P1 P0 C0</a:t>
            </a:r>
            <a:br>
              <a:rPr lang="en-US" altLang="ko-KR" sz="1800" dirty="0">
                <a:ea typeface="굴림" charset="-127"/>
              </a:rPr>
            </a:br>
            <a:endParaRPr lang="en-US" altLang="ko-KR" sz="1800" dirty="0">
              <a:ea typeface="굴림" charset="-127"/>
            </a:endParaRPr>
          </a:p>
          <a:p>
            <a:r>
              <a:rPr lang="en-US" altLang="ko-KR" sz="2000" dirty="0">
                <a:ea typeface="굴림" charset="-127"/>
              </a:rPr>
              <a:t>Each of the carry equations can be implemented </a:t>
            </a:r>
            <a:r>
              <a:rPr lang="en-US" altLang="ko-KR" sz="2000" dirty="0">
                <a:solidFill>
                  <a:srgbClr val="0000FF"/>
                </a:solidFill>
                <a:ea typeface="굴림" charset="-127"/>
              </a:rPr>
              <a:t>with two-level logic</a:t>
            </a:r>
          </a:p>
          <a:p>
            <a:pPr marL="750888" lvl="1" indent="-288925"/>
            <a:r>
              <a:rPr lang="en-US" altLang="ko-KR" sz="1800" dirty="0">
                <a:ea typeface="굴림" charset="-127"/>
              </a:rPr>
              <a:t>all inputs are now </a:t>
            </a:r>
            <a:r>
              <a:rPr lang="en-US" altLang="ko-KR" sz="1800" dirty="0">
                <a:solidFill>
                  <a:srgbClr val="0000FF"/>
                </a:solidFill>
                <a:ea typeface="굴림" charset="-127"/>
              </a:rPr>
              <a:t>directly derived from data inputs </a:t>
            </a:r>
            <a:r>
              <a:rPr lang="en-US" altLang="ko-KR" sz="1800" dirty="0">
                <a:ea typeface="굴림" charset="-127"/>
              </a:rPr>
              <a:t>and not from </a:t>
            </a:r>
            <a:br>
              <a:rPr lang="en-US" altLang="ko-KR" sz="1800" dirty="0">
                <a:ea typeface="굴림" charset="-127"/>
              </a:rPr>
            </a:br>
            <a:r>
              <a:rPr lang="en-US" altLang="ko-KR" sz="1800" dirty="0">
                <a:ea typeface="굴림" charset="-127"/>
              </a:rPr>
              <a:t>intermediate carries</a:t>
            </a:r>
          </a:p>
          <a:p>
            <a:pPr marL="750888" lvl="1" indent="-288925"/>
            <a:r>
              <a:rPr lang="en-US" altLang="ko-KR" sz="1800" dirty="0">
                <a:ea typeface="굴림" charset="-127"/>
              </a:rPr>
              <a:t>this allows computation of all sum outputs to proceed </a:t>
            </a:r>
            <a:r>
              <a:rPr lang="en-US" altLang="ko-KR" sz="1800" dirty="0">
                <a:solidFill>
                  <a:srgbClr val="0000FF"/>
                </a:solidFill>
                <a:ea typeface="굴림" charset="-127"/>
              </a:rPr>
              <a:t>in parallel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V - Combinational Logic Case Studies</a:t>
            </a:r>
            <a:endParaRPr lang="en-US" altLang="en-US"/>
          </a:p>
        </p:txBody>
      </p:sp>
      <p:sp>
        <p:nvSpPr>
          <p:cNvPr id="25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D537D-3E5D-4268-8391-05640ACF0F74}" type="slidenum">
              <a:rPr lang="en-US" altLang="en-US"/>
              <a:pPr/>
              <a:t>46</a:t>
            </a:fld>
            <a:endParaRPr lang="en-US" altLang="en-US"/>
          </a:p>
        </p:txBody>
      </p:sp>
      <p:sp>
        <p:nvSpPr>
          <p:cNvPr id="73737" name="Rectangle 9"/>
          <p:cNvSpPr>
            <a:spLocks noChangeArrowheads="1"/>
          </p:cNvSpPr>
          <p:nvPr/>
        </p:nvSpPr>
        <p:spPr bwMode="auto">
          <a:xfrm>
            <a:off x="6230938" y="5757863"/>
            <a:ext cx="368300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47" tIns="26983" rIns="19047" bIns="26983"/>
          <a:lstStyle/>
          <a:p>
            <a:pPr eaLnBrk="0" hangingPunct="0">
              <a:lnSpc>
                <a:spcPts val="1000"/>
              </a:lnSpc>
            </a:pPr>
            <a: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G3</a:t>
            </a:r>
          </a:p>
        </p:txBody>
      </p:sp>
      <p:sp>
        <p:nvSpPr>
          <p:cNvPr id="73738" name="Line 10"/>
          <p:cNvSpPr>
            <a:spLocks noChangeShapeType="1"/>
          </p:cNvSpPr>
          <p:nvPr/>
        </p:nvSpPr>
        <p:spPr bwMode="auto">
          <a:xfrm>
            <a:off x="862013" y="3873500"/>
            <a:ext cx="3175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739" name="Line 11"/>
          <p:cNvSpPr>
            <a:spLocks noChangeShapeType="1"/>
          </p:cNvSpPr>
          <p:nvPr/>
        </p:nvSpPr>
        <p:spPr bwMode="auto">
          <a:xfrm>
            <a:off x="862013" y="4229100"/>
            <a:ext cx="3302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740" name="Line 12"/>
          <p:cNvSpPr>
            <a:spLocks noChangeShapeType="1"/>
          </p:cNvSpPr>
          <p:nvPr/>
        </p:nvSpPr>
        <p:spPr bwMode="auto">
          <a:xfrm flipV="1">
            <a:off x="855663" y="3867150"/>
            <a:ext cx="0" cy="368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741" name="Arc 13"/>
          <p:cNvSpPr>
            <a:spLocks/>
          </p:cNvSpPr>
          <p:nvPr/>
        </p:nvSpPr>
        <p:spPr bwMode="auto">
          <a:xfrm>
            <a:off x="1185863" y="3881438"/>
            <a:ext cx="158750" cy="1841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742" name="Arc 14"/>
          <p:cNvSpPr>
            <a:spLocks/>
          </p:cNvSpPr>
          <p:nvPr/>
        </p:nvSpPr>
        <p:spPr bwMode="auto">
          <a:xfrm>
            <a:off x="1185863" y="4057650"/>
            <a:ext cx="158750" cy="17780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743" name="Arc 15"/>
          <p:cNvSpPr>
            <a:spLocks/>
          </p:cNvSpPr>
          <p:nvPr/>
        </p:nvSpPr>
        <p:spPr bwMode="auto">
          <a:xfrm>
            <a:off x="1585913" y="3970338"/>
            <a:ext cx="76200" cy="152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744" name="Arc 16"/>
          <p:cNvSpPr>
            <a:spLocks/>
          </p:cNvSpPr>
          <p:nvPr/>
        </p:nvSpPr>
        <p:spPr bwMode="auto">
          <a:xfrm>
            <a:off x="1585913" y="3970338"/>
            <a:ext cx="520700" cy="1714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745" name="Arc 17"/>
          <p:cNvSpPr>
            <a:spLocks/>
          </p:cNvSpPr>
          <p:nvPr/>
        </p:nvSpPr>
        <p:spPr bwMode="auto">
          <a:xfrm>
            <a:off x="1617663" y="4121150"/>
            <a:ext cx="488950" cy="16510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746" name="Arc 18"/>
          <p:cNvSpPr>
            <a:spLocks/>
          </p:cNvSpPr>
          <p:nvPr/>
        </p:nvSpPr>
        <p:spPr bwMode="auto">
          <a:xfrm>
            <a:off x="1585913" y="4121150"/>
            <a:ext cx="76200" cy="16510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747" name="Line 19"/>
          <p:cNvSpPr>
            <a:spLocks noChangeShapeType="1"/>
          </p:cNvSpPr>
          <p:nvPr/>
        </p:nvSpPr>
        <p:spPr bwMode="auto">
          <a:xfrm>
            <a:off x="1624013" y="403860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748" name="Line 20"/>
          <p:cNvSpPr>
            <a:spLocks noChangeShapeType="1"/>
          </p:cNvSpPr>
          <p:nvPr/>
        </p:nvSpPr>
        <p:spPr bwMode="auto">
          <a:xfrm>
            <a:off x="1624013" y="419100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749" name="Line 21"/>
          <p:cNvSpPr>
            <a:spLocks noChangeShapeType="1"/>
          </p:cNvSpPr>
          <p:nvPr/>
        </p:nvSpPr>
        <p:spPr bwMode="auto">
          <a:xfrm>
            <a:off x="862013" y="4813300"/>
            <a:ext cx="3175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750" name="Line 22"/>
          <p:cNvSpPr>
            <a:spLocks noChangeShapeType="1"/>
          </p:cNvSpPr>
          <p:nvPr/>
        </p:nvSpPr>
        <p:spPr bwMode="auto">
          <a:xfrm>
            <a:off x="862013" y="5168900"/>
            <a:ext cx="3302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751" name="Line 23"/>
          <p:cNvSpPr>
            <a:spLocks noChangeShapeType="1"/>
          </p:cNvSpPr>
          <p:nvPr/>
        </p:nvSpPr>
        <p:spPr bwMode="auto">
          <a:xfrm>
            <a:off x="855663" y="4819650"/>
            <a:ext cx="0" cy="3429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752" name="Arc 24"/>
          <p:cNvSpPr>
            <a:spLocks/>
          </p:cNvSpPr>
          <p:nvPr/>
        </p:nvSpPr>
        <p:spPr bwMode="auto">
          <a:xfrm>
            <a:off x="1185863" y="4821238"/>
            <a:ext cx="158750" cy="1841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753" name="Arc 25"/>
          <p:cNvSpPr>
            <a:spLocks/>
          </p:cNvSpPr>
          <p:nvPr/>
        </p:nvSpPr>
        <p:spPr bwMode="auto">
          <a:xfrm>
            <a:off x="1185863" y="4997450"/>
            <a:ext cx="158750" cy="17780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754" name="Line 26"/>
          <p:cNvSpPr>
            <a:spLocks noChangeShapeType="1"/>
          </p:cNvSpPr>
          <p:nvPr/>
        </p:nvSpPr>
        <p:spPr bwMode="auto">
          <a:xfrm>
            <a:off x="862013" y="5257800"/>
            <a:ext cx="3175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755" name="Line 27"/>
          <p:cNvSpPr>
            <a:spLocks noChangeShapeType="1"/>
          </p:cNvSpPr>
          <p:nvPr/>
        </p:nvSpPr>
        <p:spPr bwMode="auto">
          <a:xfrm>
            <a:off x="862013" y="5600700"/>
            <a:ext cx="3302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756" name="Line 28"/>
          <p:cNvSpPr>
            <a:spLocks noChangeShapeType="1"/>
          </p:cNvSpPr>
          <p:nvPr/>
        </p:nvSpPr>
        <p:spPr bwMode="auto">
          <a:xfrm flipV="1">
            <a:off x="855663" y="5251450"/>
            <a:ext cx="0" cy="355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757" name="Arc 29"/>
          <p:cNvSpPr>
            <a:spLocks/>
          </p:cNvSpPr>
          <p:nvPr/>
        </p:nvSpPr>
        <p:spPr bwMode="auto">
          <a:xfrm>
            <a:off x="1185863" y="5265738"/>
            <a:ext cx="158750" cy="1841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758" name="Arc 30"/>
          <p:cNvSpPr>
            <a:spLocks/>
          </p:cNvSpPr>
          <p:nvPr/>
        </p:nvSpPr>
        <p:spPr bwMode="auto">
          <a:xfrm>
            <a:off x="1185863" y="5429250"/>
            <a:ext cx="158750" cy="19050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759" name="Arc 31"/>
          <p:cNvSpPr>
            <a:spLocks/>
          </p:cNvSpPr>
          <p:nvPr/>
        </p:nvSpPr>
        <p:spPr bwMode="auto">
          <a:xfrm>
            <a:off x="1566863" y="5278438"/>
            <a:ext cx="514350" cy="1714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760" name="Arc 32"/>
          <p:cNvSpPr>
            <a:spLocks/>
          </p:cNvSpPr>
          <p:nvPr/>
        </p:nvSpPr>
        <p:spPr bwMode="auto">
          <a:xfrm>
            <a:off x="1592263" y="5429250"/>
            <a:ext cx="488950" cy="16510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761" name="Arc 33"/>
          <p:cNvSpPr>
            <a:spLocks/>
          </p:cNvSpPr>
          <p:nvPr/>
        </p:nvSpPr>
        <p:spPr bwMode="auto">
          <a:xfrm>
            <a:off x="1573213" y="5429250"/>
            <a:ext cx="76200" cy="16510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762" name="Line 34"/>
          <p:cNvSpPr>
            <a:spLocks noChangeShapeType="1"/>
          </p:cNvSpPr>
          <p:nvPr/>
        </p:nvSpPr>
        <p:spPr bwMode="auto">
          <a:xfrm>
            <a:off x="1617663" y="5435600"/>
            <a:ext cx="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763" name="Arc 35"/>
          <p:cNvSpPr>
            <a:spLocks/>
          </p:cNvSpPr>
          <p:nvPr/>
        </p:nvSpPr>
        <p:spPr bwMode="auto">
          <a:xfrm>
            <a:off x="1573213" y="5278438"/>
            <a:ext cx="76200" cy="152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764" name="Line 36"/>
          <p:cNvSpPr>
            <a:spLocks noChangeShapeType="1"/>
          </p:cNvSpPr>
          <p:nvPr/>
        </p:nvSpPr>
        <p:spPr bwMode="auto">
          <a:xfrm>
            <a:off x="3678238" y="4025900"/>
            <a:ext cx="3175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765" name="Line 37"/>
          <p:cNvSpPr>
            <a:spLocks noChangeShapeType="1"/>
          </p:cNvSpPr>
          <p:nvPr/>
        </p:nvSpPr>
        <p:spPr bwMode="auto">
          <a:xfrm>
            <a:off x="3678238" y="4368800"/>
            <a:ext cx="3302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766" name="Line 38"/>
          <p:cNvSpPr>
            <a:spLocks noChangeShapeType="1"/>
          </p:cNvSpPr>
          <p:nvPr/>
        </p:nvSpPr>
        <p:spPr bwMode="auto">
          <a:xfrm flipV="1">
            <a:off x="3671888" y="4019550"/>
            <a:ext cx="0" cy="355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767" name="Line 39"/>
          <p:cNvSpPr>
            <a:spLocks noChangeShapeType="1"/>
          </p:cNvSpPr>
          <p:nvPr/>
        </p:nvSpPr>
        <p:spPr bwMode="auto">
          <a:xfrm>
            <a:off x="3671888" y="3905250"/>
            <a:ext cx="0" cy="5715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768" name="Arc 40"/>
          <p:cNvSpPr>
            <a:spLocks/>
          </p:cNvSpPr>
          <p:nvPr/>
        </p:nvSpPr>
        <p:spPr bwMode="auto">
          <a:xfrm>
            <a:off x="4002088" y="4033838"/>
            <a:ext cx="158750" cy="1778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769" name="Arc 41"/>
          <p:cNvSpPr>
            <a:spLocks/>
          </p:cNvSpPr>
          <p:nvPr/>
        </p:nvSpPr>
        <p:spPr bwMode="auto">
          <a:xfrm>
            <a:off x="4002088" y="4191000"/>
            <a:ext cx="158750" cy="18415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770" name="Line 42"/>
          <p:cNvSpPr>
            <a:spLocks noChangeShapeType="1"/>
          </p:cNvSpPr>
          <p:nvPr/>
        </p:nvSpPr>
        <p:spPr bwMode="auto">
          <a:xfrm>
            <a:off x="3678238" y="4597400"/>
            <a:ext cx="3175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771" name="Line 43"/>
          <p:cNvSpPr>
            <a:spLocks noChangeShapeType="1"/>
          </p:cNvSpPr>
          <p:nvPr/>
        </p:nvSpPr>
        <p:spPr bwMode="auto">
          <a:xfrm>
            <a:off x="3678238" y="4953000"/>
            <a:ext cx="3302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772" name="Line 44"/>
          <p:cNvSpPr>
            <a:spLocks noChangeShapeType="1"/>
          </p:cNvSpPr>
          <p:nvPr/>
        </p:nvSpPr>
        <p:spPr bwMode="auto">
          <a:xfrm>
            <a:off x="3671888" y="4603750"/>
            <a:ext cx="0" cy="3429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773" name="Arc 45"/>
          <p:cNvSpPr>
            <a:spLocks/>
          </p:cNvSpPr>
          <p:nvPr/>
        </p:nvSpPr>
        <p:spPr bwMode="auto">
          <a:xfrm>
            <a:off x="4002088" y="4605338"/>
            <a:ext cx="158750" cy="1841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774" name="Arc 46"/>
          <p:cNvSpPr>
            <a:spLocks/>
          </p:cNvSpPr>
          <p:nvPr/>
        </p:nvSpPr>
        <p:spPr bwMode="auto">
          <a:xfrm>
            <a:off x="4002088" y="4775200"/>
            <a:ext cx="158750" cy="18415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775" name="Line 47"/>
          <p:cNvSpPr>
            <a:spLocks noChangeShapeType="1"/>
          </p:cNvSpPr>
          <p:nvPr/>
        </p:nvSpPr>
        <p:spPr bwMode="auto">
          <a:xfrm>
            <a:off x="3678238" y="5105400"/>
            <a:ext cx="3175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776" name="Line 48"/>
          <p:cNvSpPr>
            <a:spLocks noChangeShapeType="1"/>
          </p:cNvSpPr>
          <p:nvPr/>
        </p:nvSpPr>
        <p:spPr bwMode="auto">
          <a:xfrm>
            <a:off x="3678238" y="5461000"/>
            <a:ext cx="3302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777" name="Line 49"/>
          <p:cNvSpPr>
            <a:spLocks noChangeShapeType="1"/>
          </p:cNvSpPr>
          <p:nvPr/>
        </p:nvSpPr>
        <p:spPr bwMode="auto">
          <a:xfrm flipV="1">
            <a:off x="3671888" y="5099050"/>
            <a:ext cx="0" cy="368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778" name="Arc 50"/>
          <p:cNvSpPr>
            <a:spLocks/>
          </p:cNvSpPr>
          <p:nvPr/>
        </p:nvSpPr>
        <p:spPr bwMode="auto">
          <a:xfrm>
            <a:off x="4002088" y="5113338"/>
            <a:ext cx="158750" cy="1841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779" name="Arc 51"/>
          <p:cNvSpPr>
            <a:spLocks/>
          </p:cNvSpPr>
          <p:nvPr/>
        </p:nvSpPr>
        <p:spPr bwMode="auto">
          <a:xfrm>
            <a:off x="4002088" y="5283200"/>
            <a:ext cx="158750" cy="18415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780" name="Arc 52"/>
          <p:cNvSpPr>
            <a:spLocks/>
          </p:cNvSpPr>
          <p:nvPr/>
        </p:nvSpPr>
        <p:spPr bwMode="auto">
          <a:xfrm>
            <a:off x="4637088" y="5062538"/>
            <a:ext cx="488950" cy="1651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781" name="Arc 53"/>
          <p:cNvSpPr>
            <a:spLocks/>
          </p:cNvSpPr>
          <p:nvPr/>
        </p:nvSpPr>
        <p:spPr bwMode="auto">
          <a:xfrm>
            <a:off x="4643438" y="5062538"/>
            <a:ext cx="49212" cy="1587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782" name="Arc 54"/>
          <p:cNvSpPr>
            <a:spLocks/>
          </p:cNvSpPr>
          <p:nvPr/>
        </p:nvSpPr>
        <p:spPr bwMode="auto">
          <a:xfrm>
            <a:off x="4637088" y="5207000"/>
            <a:ext cx="488950" cy="17145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783" name="Arc 55"/>
          <p:cNvSpPr>
            <a:spLocks/>
          </p:cNvSpPr>
          <p:nvPr/>
        </p:nvSpPr>
        <p:spPr bwMode="auto">
          <a:xfrm>
            <a:off x="4643438" y="5207000"/>
            <a:ext cx="49212" cy="17145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784" name="Line 56"/>
          <p:cNvSpPr>
            <a:spLocks noChangeShapeType="1"/>
          </p:cNvSpPr>
          <p:nvPr/>
        </p:nvSpPr>
        <p:spPr bwMode="auto">
          <a:xfrm>
            <a:off x="4643438" y="514350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785" name="Line 57"/>
          <p:cNvSpPr>
            <a:spLocks noChangeShapeType="1"/>
          </p:cNvSpPr>
          <p:nvPr/>
        </p:nvSpPr>
        <p:spPr bwMode="auto">
          <a:xfrm>
            <a:off x="4643438" y="529590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786" name="Line 58"/>
          <p:cNvSpPr>
            <a:spLocks noChangeShapeType="1"/>
          </p:cNvSpPr>
          <p:nvPr/>
        </p:nvSpPr>
        <p:spPr bwMode="auto">
          <a:xfrm flipV="1">
            <a:off x="4637088" y="5365750"/>
            <a:ext cx="0" cy="1270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787" name="Line 59"/>
          <p:cNvSpPr>
            <a:spLocks noChangeShapeType="1"/>
          </p:cNvSpPr>
          <p:nvPr/>
        </p:nvSpPr>
        <p:spPr bwMode="auto">
          <a:xfrm>
            <a:off x="4637088" y="4933950"/>
            <a:ext cx="0" cy="114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788" name="Line 60"/>
          <p:cNvSpPr>
            <a:spLocks noChangeShapeType="1"/>
          </p:cNvSpPr>
          <p:nvPr/>
        </p:nvSpPr>
        <p:spPr bwMode="auto">
          <a:xfrm>
            <a:off x="6688138" y="3544888"/>
            <a:ext cx="3175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789" name="Line 61"/>
          <p:cNvSpPr>
            <a:spLocks noChangeShapeType="1"/>
          </p:cNvSpPr>
          <p:nvPr/>
        </p:nvSpPr>
        <p:spPr bwMode="auto">
          <a:xfrm>
            <a:off x="6688138" y="3900488"/>
            <a:ext cx="3302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790" name="Arc 62"/>
          <p:cNvSpPr>
            <a:spLocks/>
          </p:cNvSpPr>
          <p:nvPr/>
        </p:nvSpPr>
        <p:spPr bwMode="auto">
          <a:xfrm>
            <a:off x="7011988" y="3552825"/>
            <a:ext cx="158750" cy="1841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791" name="Arc 63"/>
          <p:cNvSpPr>
            <a:spLocks/>
          </p:cNvSpPr>
          <p:nvPr/>
        </p:nvSpPr>
        <p:spPr bwMode="auto">
          <a:xfrm>
            <a:off x="7011988" y="3722688"/>
            <a:ext cx="158750" cy="18415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792" name="Line 64"/>
          <p:cNvSpPr>
            <a:spLocks noChangeShapeType="1"/>
          </p:cNvSpPr>
          <p:nvPr/>
        </p:nvSpPr>
        <p:spPr bwMode="auto">
          <a:xfrm>
            <a:off x="6681788" y="3360738"/>
            <a:ext cx="0" cy="7239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793" name="Line 65"/>
          <p:cNvSpPr>
            <a:spLocks noChangeShapeType="1"/>
          </p:cNvSpPr>
          <p:nvPr/>
        </p:nvSpPr>
        <p:spPr bwMode="auto">
          <a:xfrm>
            <a:off x="6688138" y="4268788"/>
            <a:ext cx="3175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794" name="Line 66"/>
          <p:cNvSpPr>
            <a:spLocks noChangeShapeType="1"/>
          </p:cNvSpPr>
          <p:nvPr/>
        </p:nvSpPr>
        <p:spPr bwMode="auto">
          <a:xfrm>
            <a:off x="6688138" y="4624388"/>
            <a:ext cx="3302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795" name="Line 67"/>
          <p:cNvSpPr>
            <a:spLocks noChangeShapeType="1"/>
          </p:cNvSpPr>
          <p:nvPr/>
        </p:nvSpPr>
        <p:spPr bwMode="auto">
          <a:xfrm flipV="1">
            <a:off x="6681788" y="4262438"/>
            <a:ext cx="0" cy="368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796" name="Line 68"/>
          <p:cNvSpPr>
            <a:spLocks noChangeShapeType="1"/>
          </p:cNvSpPr>
          <p:nvPr/>
        </p:nvSpPr>
        <p:spPr bwMode="auto">
          <a:xfrm>
            <a:off x="6681788" y="4160838"/>
            <a:ext cx="0" cy="584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797" name="Arc 69"/>
          <p:cNvSpPr>
            <a:spLocks/>
          </p:cNvSpPr>
          <p:nvPr/>
        </p:nvSpPr>
        <p:spPr bwMode="auto">
          <a:xfrm>
            <a:off x="7011988" y="4276725"/>
            <a:ext cx="158750" cy="1841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798" name="Arc 70"/>
          <p:cNvSpPr>
            <a:spLocks/>
          </p:cNvSpPr>
          <p:nvPr/>
        </p:nvSpPr>
        <p:spPr bwMode="auto">
          <a:xfrm>
            <a:off x="7011988" y="4452938"/>
            <a:ext cx="158750" cy="17780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799" name="Line 71"/>
          <p:cNvSpPr>
            <a:spLocks noChangeShapeType="1"/>
          </p:cNvSpPr>
          <p:nvPr/>
        </p:nvSpPr>
        <p:spPr bwMode="auto">
          <a:xfrm>
            <a:off x="6688138" y="4852988"/>
            <a:ext cx="3175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800" name="Line 72"/>
          <p:cNvSpPr>
            <a:spLocks noChangeShapeType="1"/>
          </p:cNvSpPr>
          <p:nvPr/>
        </p:nvSpPr>
        <p:spPr bwMode="auto">
          <a:xfrm>
            <a:off x="6688138" y="5208588"/>
            <a:ext cx="3302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801" name="Line 73"/>
          <p:cNvSpPr>
            <a:spLocks noChangeShapeType="1"/>
          </p:cNvSpPr>
          <p:nvPr/>
        </p:nvSpPr>
        <p:spPr bwMode="auto">
          <a:xfrm>
            <a:off x="6681788" y="4859338"/>
            <a:ext cx="0" cy="3429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802" name="Arc 74"/>
          <p:cNvSpPr>
            <a:spLocks/>
          </p:cNvSpPr>
          <p:nvPr/>
        </p:nvSpPr>
        <p:spPr bwMode="auto">
          <a:xfrm>
            <a:off x="7011988" y="4860925"/>
            <a:ext cx="158750" cy="1905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803" name="Arc 75"/>
          <p:cNvSpPr>
            <a:spLocks/>
          </p:cNvSpPr>
          <p:nvPr/>
        </p:nvSpPr>
        <p:spPr bwMode="auto">
          <a:xfrm>
            <a:off x="7011988" y="5030788"/>
            <a:ext cx="158750" cy="18415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804" name="Line 76"/>
          <p:cNvSpPr>
            <a:spLocks noChangeShapeType="1"/>
          </p:cNvSpPr>
          <p:nvPr/>
        </p:nvSpPr>
        <p:spPr bwMode="auto">
          <a:xfrm>
            <a:off x="6688138" y="5297488"/>
            <a:ext cx="3175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805" name="Line 77"/>
          <p:cNvSpPr>
            <a:spLocks noChangeShapeType="1"/>
          </p:cNvSpPr>
          <p:nvPr/>
        </p:nvSpPr>
        <p:spPr bwMode="auto">
          <a:xfrm>
            <a:off x="6688138" y="5653088"/>
            <a:ext cx="3302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806" name="Line 78"/>
          <p:cNvSpPr>
            <a:spLocks noChangeShapeType="1"/>
          </p:cNvSpPr>
          <p:nvPr/>
        </p:nvSpPr>
        <p:spPr bwMode="auto">
          <a:xfrm flipV="1">
            <a:off x="6681788" y="5291138"/>
            <a:ext cx="0" cy="368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807" name="Arc 79"/>
          <p:cNvSpPr>
            <a:spLocks/>
          </p:cNvSpPr>
          <p:nvPr/>
        </p:nvSpPr>
        <p:spPr bwMode="auto">
          <a:xfrm>
            <a:off x="7011988" y="5305425"/>
            <a:ext cx="158750" cy="1841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808" name="Arc 80"/>
          <p:cNvSpPr>
            <a:spLocks/>
          </p:cNvSpPr>
          <p:nvPr/>
        </p:nvSpPr>
        <p:spPr bwMode="auto">
          <a:xfrm>
            <a:off x="7011988" y="5475288"/>
            <a:ext cx="158750" cy="18415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809" name="Arc 81"/>
          <p:cNvSpPr>
            <a:spLocks/>
          </p:cNvSpPr>
          <p:nvPr/>
        </p:nvSpPr>
        <p:spPr bwMode="auto">
          <a:xfrm>
            <a:off x="7716838" y="5322888"/>
            <a:ext cx="508000" cy="17145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810" name="Arc 82"/>
          <p:cNvSpPr>
            <a:spLocks/>
          </p:cNvSpPr>
          <p:nvPr/>
        </p:nvSpPr>
        <p:spPr bwMode="auto">
          <a:xfrm>
            <a:off x="7716838" y="5178425"/>
            <a:ext cx="508000" cy="1651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811" name="Arc 83"/>
          <p:cNvSpPr>
            <a:spLocks/>
          </p:cNvSpPr>
          <p:nvPr/>
        </p:nvSpPr>
        <p:spPr bwMode="auto">
          <a:xfrm>
            <a:off x="7716838" y="5178425"/>
            <a:ext cx="76200" cy="152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812" name="Arc 84"/>
          <p:cNvSpPr>
            <a:spLocks/>
          </p:cNvSpPr>
          <p:nvPr/>
        </p:nvSpPr>
        <p:spPr bwMode="auto">
          <a:xfrm>
            <a:off x="7716838" y="5322888"/>
            <a:ext cx="76200" cy="17145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813" name="Line 85"/>
          <p:cNvSpPr>
            <a:spLocks noChangeShapeType="1"/>
          </p:cNvSpPr>
          <p:nvPr/>
        </p:nvSpPr>
        <p:spPr bwMode="auto">
          <a:xfrm>
            <a:off x="7710488" y="4973638"/>
            <a:ext cx="0" cy="1905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814" name="Line 86"/>
          <p:cNvSpPr>
            <a:spLocks noChangeShapeType="1"/>
          </p:cNvSpPr>
          <p:nvPr/>
        </p:nvSpPr>
        <p:spPr bwMode="auto">
          <a:xfrm flipV="1">
            <a:off x="7710488" y="5481638"/>
            <a:ext cx="0" cy="2159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815" name="Line 87"/>
          <p:cNvSpPr>
            <a:spLocks noChangeShapeType="1"/>
          </p:cNvSpPr>
          <p:nvPr/>
        </p:nvSpPr>
        <p:spPr bwMode="auto">
          <a:xfrm>
            <a:off x="7716838" y="5322888"/>
            <a:ext cx="635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816" name="Line 88"/>
          <p:cNvSpPr>
            <a:spLocks noChangeShapeType="1"/>
          </p:cNvSpPr>
          <p:nvPr/>
        </p:nvSpPr>
        <p:spPr bwMode="auto">
          <a:xfrm>
            <a:off x="6548438" y="3430588"/>
            <a:ext cx="127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817" name="Rectangle 89"/>
          <p:cNvSpPr>
            <a:spLocks noChangeArrowheads="1"/>
          </p:cNvSpPr>
          <p:nvPr/>
        </p:nvSpPr>
        <p:spPr bwMode="auto">
          <a:xfrm>
            <a:off x="6237288" y="3328988"/>
            <a:ext cx="368300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47" tIns="26983" rIns="19047" bIns="26983"/>
          <a:lstStyle/>
          <a:p>
            <a:pPr eaLnBrk="0" hangingPunct="0">
              <a:lnSpc>
                <a:spcPts val="1000"/>
              </a:lnSpc>
            </a:pPr>
            <a: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C0</a:t>
            </a:r>
          </a:p>
        </p:txBody>
      </p:sp>
      <p:sp>
        <p:nvSpPr>
          <p:cNvPr id="73818" name="Line 90"/>
          <p:cNvSpPr>
            <a:spLocks noChangeShapeType="1"/>
          </p:cNvSpPr>
          <p:nvPr/>
        </p:nvSpPr>
        <p:spPr bwMode="auto">
          <a:xfrm>
            <a:off x="3538538" y="3975100"/>
            <a:ext cx="127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819" name="Rectangle 91"/>
          <p:cNvSpPr>
            <a:spLocks noChangeArrowheads="1"/>
          </p:cNvSpPr>
          <p:nvPr/>
        </p:nvSpPr>
        <p:spPr bwMode="auto">
          <a:xfrm>
            <a:off x="3290888" y="3860800"/>
            <a:ext cx="393700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47" tIns="26983" rIns="19047" bIns="26983"/>
          <a:lstStyle/>
          <a:p>
            <a:pPr eaLnBrk="0" hangingPunct="0">
              <a:lnSpc>
                <a:spcPts val="1000"/>
              </a:lnSpc>
            </a:pPr>
            <a: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C0</a:t>
            </a:r>
          </a:p>
        </p:txBody>
      </p:sp>
      <p:sp>
        <p:nvSpPr>
          <p:cNvPr id="73820" name="Line 92"/>
          <p:cNvSpPr>
            <a:spLocks noChangeShapeType="1"/>
          </p:cNvSpPr>
          <p:nvPr/>
        </p:nvSpPr>
        <p:spPr bwMode="auto">
          <a:xfrm>
            <a:off x="722313" y="4851400"/>
            <a:ext cx="127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821" name="Rectangle 93"/>
          <p:cNvSpPr>
            <a:spLocks noChangeArrowheads="1"/>
          </p:cNvSpPr>
          <p:nvPr/>
        </p:nvSpPr>
        <p:spPr bwMode="auto">
          <a:xfrm>
            <a:off x="423863" y="4749800"/>
            <a:ext cx="342900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47" tIns="26983" rIns="19047" bIns="26983"/>
          <a:lstStyle/>
          <a:p>
            <a:pPr eaLnBrk="0" hangingPunct="0">
              <a:lnSpc>
                <a:spcPts val="1000"/>
              </a:lnSpc>
            </a:pPr>
            <a: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C0</a:t>
            </a:r>
          </a:p>
        </p:txBody>
      </p:sp>
      <p:sp>
        <p:nvSpPr>
          <p:cNvPr id="73822" name="Line 94"/>
          <p:cNvSpPr>
            <a:spLocks noChangeShapeType="1"/>
          </p:cNvSpPr>
          <p:nvPr/>
        </p:nvSpPr>
        <p:spPr bwMode="auto">
          <a:xfrm>
            <a:off x="722313" y="3975100"/>
            <a:ext cx="127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823" name="Rectangle 95"/>
          <p:cNvSpPr>
            <a:spLocks noChangeArrowheads="1"/>
          </p:cNvSpPr>
          <p:nvPr/>
        </p:nvSpPr>
        <p:spPr bwMode="auto">
          <a:xfrm>
            <a:off x="423863" y="3873500"/>
            <a:ext cx="342900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47" tIns="26983" rIns="19047" bIns="26983"/>
          <a:lstStyle/>
          <a:p>
            <a:pPr eaLnBrk="0" hangingPunct="0">
              <a:lnSpc>
                <a:spcPts val="1000"/>
              </a:lnSpc>
            </a:pPr>
            <a: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C0</a:t>
            </a:r>
          </a:p>
        </p:txBody>
      </p:sp>
      <p:sp>
        <p:nvSpPr>
          <p:cNvPr id="73824" name="Line 96"/>
          <p:cNvSpPr>
            <a:spLocks noChangeShapeType="1"/>
          </p:cNvSpPr>
          <p:nvPr/>
        </p:nvSpPr>
        <p:spPr bwMode="auto">
          <a:xfrm>
            <a:off x="6548438" y="3570288"/>
            <a:ext cx="127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825" name="Rectangle 97"/>
          <p:cNvSpPr>
            <a:spLocks noChangeArrowheads="1"/>
          </p:cNvSpPr>
          <p:nvPr/>
        </p:nvSpPr>
        <p:spPr bwMode="auto">
          <a:xfrm>
            <a:off x="6237288" y="3481388"/>
            <a:ext cx="368300" cy="252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47" tIns="26983" rIns="19047" bIns="26983"/>
          <a:lstStyle/>
          <a:p>
            <a:pPr eaLnBrk="0" hangingPunct="0">
              <a:lnSpc>
                <a:spcPts val="1000"/>
              </a:lnSpc>
            </a:pPr>
            <a: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P0</a:t>
            </a:r>
          </a:p>
        </p:txBody>
      </p:sp>
      <p:sp>
        <p:nvSpPr>
          <p:cNvPr id="73826" name="Line 98"/>
          <p:cNvSpPr>
            <a:spLocks noChangeShapeType="1"/>
          </p:cNvSpPr>
          <p:nvPr/>
        </p:nvSpPr>
        <p:spPr bwMode="auto">
          <a:xfrm>
            <a:off x="3538538" y="4114800"/>
            <a:ext cx="127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827" name="Rectangle 99"/>
          <p:cNvSpPr>
            <a:spLocks noChangeArrowheads="1"/>
          </p:cNvSpPr>
          <p:nvPr/>
        </p:nvSpPr>
        <p:spPr bwMode="auto">
          <a:xfrm>
            <a:off x="3290888" y="4013200"/>
            <a:ext cx="393700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47" tIns="26983" rIns="19047" bIns="26983"/>
          <a:lstStyle/>
          <a:p>
            <a:pPr eaLnBrk="0" hangingPunct="0">
              <a:lnSpc>
                <a:spcPts val="1000"/>
              </a:lnSpc>
            </a:pPr>
            <a: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P0</a:t>
            </a:r>
          </a:p>
        </p:txBody>
      </p:sp>
      <p:sp>
        <p:nvSpPr>
          <p:cNvPr id="73828" name="Line 100"/>
          <p:cNvSpPr>
            <a:spLocks noChangeShapeType="1"/>
          </p:cNvSpPr>
          <p:nvPr/>
        </p:nvSpPr>
        <p:spPr bwMode="auto">
          <a:xfrm>
            <a:off x="722313" y="4991100"/>
            <a:ext cx="127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829" name="Rectangle 101"/>
          <p:cNvSpPr>
            <a:spLocks noChangeArrowheads="1"/>
          </p:cNvSpPr>
          <p:nvPr/>
        </p:nvSpPr>
        <p:spPr bwMode="auto">
          <a:xfrm>
            <a:off x="423863" y="4902200"/>
            <a:ext cx="342900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47" tIns="26983" rIns="19047" bIns="26983"/>
          <a:lstStyle/>
          <a:p>
            <a:pPr eaLnBrk="0" hangingPunct="0">
              <a:lnSpc>
                <a:spcPts val="1000"/>
              </a:lnSpc>
            </a:pPr>
            <a: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P0</a:t>
            </a:r>
          </a:p>
        </p:txBody>
      </p:sp>
      <p:sp>
        <p:nvSpPr>
          <p:cNvPr id="73830" name="Line 102"/>
          <p:cNvSpPr>
            <a:spLocks noChangeShapeType="1"/>
          </p:cNvSpPr>
          <p:nvPr/>
        </p:nvSpPr>
        <p:spPr bwMode="auto">
          <a:xfrm>
            <a:off x="722313" y="4114800"/>
            <a:ext cx="127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831" name="Rectangle 103"/>
          <p:cNvSpPr>
            <a:spLocks noChangeArrowheads="1"/>
          </p:cNvSpPr>
          <p:nvPr/>
        </p:nvSpPr>
        <p:spPr bwMode="auto">
          <a:xfrm>
            <a:off x="423863" y="4025900"/>
            <a:ext cx="342900" cy="252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47" tIns="26983" rIns="19047" bIns="26983"/>
          <a:lstStyle/>
          <a:p>
            <a:pPr eaLnBrk="0" hangingPunct="0">
              <a:lnSpc>
                <a:spcPts val="1000"/>
              </a:lnSpc>
            </a:pPr>
            <a: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P0</a:t>
            </a:r>
          </a:p>
        </p:txBody>
      </p:sp>
      <p:sp>
        <p:nvSpPr>
          <p:cNvPr id="73832" name="Line 104"/>
          <p:cNvSpPr>
            <a:spLocks noChangeShapeType="1"/>
          </p:cNvSpPr>
          <p:nvPr/>
        </p:nvSpPr>
        <p:spPr bwMode="auto">
          <a:xfrm>
            <a:off x="1344613" y="4038600"/>
            <a:ext cx="127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833" name="Line 105"/>
          <p:cNvSpPr>
            <a:spLocks noChangeShapeType="1"/>
          </p:cNvSpPr>
          <p:nvPr/>
        </p:nvSpPr>
        <p:spPr bwMode="auto">
          <a:xfrm>
            <a:off x="1484313" y="4038600"/>
            <a:ext cx="127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834" name="Line 106"/>
          <p:cNvSpPr>
            <a:spLocks noChangeShapeType="1"/>
          </p:cNvSpPr>
          <p:nvPr/>
        </p:nvSpPr>
        <p:spPr bwMode="auto">
          <a:xfrm>
            <a:off x="6548438" y="4230688"/>
            <a:ext cx="127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835" name="Rectangle 107"/>
          <p:cNvSpPr>
            <a:spLocks noChangeArrowheads="1"/>
          </p:cNvSpPr>
          <p:nvPr/>
        </p:nvSpPr>
        <p:spPr bwMode="auto">
          <a:xfrm>
            <a:off x="6237288" y="4141788"/>
            <a:ext cx="368300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47" tIns="26983" rIns="19047" bIns="26983"/>
          <a:lstStyle/>
          <a:p>
            <a:pPr eaLnBrk="0" hangingPunct="0">
              <a:lnSpc>
                <a:spcPts val="1000"/>
              </a:lnSpc>
            </a:pPr>
            <a: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G0</a:t>
            </a:r>
          </a:p>
        </p:txBody>
      </p:sp>
      <p:sp>
        <p:nvSpPr>
          <p:cNvPr id="73836" name="Line 108"/>
          <p:cNvSpPr>
            <a:spLocks noChangeShapeType="1"/>
          </p:cNvSpPr>
          <p:nvPr/>
        </p:nvSpPr>
        <p:spPr bwMode="auto">
          <a:xfrm>
            <a:off x="3538538" y="4635500"/>
            <a:ext cx="127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837" name="Rectangle 109"/>
          <p:cNvSpPr>
            <a:spLocks noChangeArrowheads="1"/>
          </p:cNvSpPr>
          <p:nvPr/>
        </p:nvSpPr>
        <p:spPr bwMode="auto">
          <a:xfrm>
            <a:off x="3290888" y="4521200"/>
            <a:ext cx="393700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47" tIns="26983" rIns="19047" bIns="26983"/>
          <a:lstStyle/>
          <a:p>
            <a:pPr eaLnBrk="0" hangingPunct="0">
              <a:lnSpc>
                <a:spcPts val="1000"/>
              </a:lnSpc>
            </a:pPr>
            <a: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G0</a:t>
            </a:r>
          </a:p>
        </p:txBody>
      </p:sp>
      <p:sp>
        <p:nvSpPr>
          <p:cNvPr id="73838" name="Line 110"/>
          <p:cNvSpPr>
            <a:spLocks noChangeShapeType="1"/>
          </p:cNvSpPr>
          <p:nvPr/>
        </p:nvSpPr>
        <p:spPr bwMode="auto">
          <a:xfrm>
            <a:off x="722313" y="5359400"/>
            <a:ext cx="127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839" name="Rectangle 111"/>
          <p:cNvSpPr>
            <a:spLocks noChangeArrowheads="1"/>
          </p:cNvSpPr>
          <p:nvPr/>
        </p:nvSpPr>
        <p:spPr bwMode="auto">
          <a:xfrm>
            <a:off x="423863" y="5270500"/>
            <a:ext cx="342900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47" tIns="26983" rIns="19047" bIns="26983"/>
          <a:lstStyle/>
          <a:p>
            <a:pPr eaLnBrk="0" hangingPunct="0">
              <a:lnSpc>
                <a:spcPts val="1000"/>
              </a:lnSpc>
            </a:pPr>
            <a: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G0</a:t>
            </a:r>
          </a:p>
        </p:txBody>
      </p:sp>
      <p:sp>
        <p:nvSpPr>
          <p:cNvPr id="73840" name="Line 112"/>
          <p:cNvSpPr>
            <a:spLocks noChangeShapeType="1"/>
          </p:cNvSpPr>
          <p:nvPr/>
        </p:nvSpPr>
        <p:spPr bwMode="auto">
          <a:xfrm>
            <a:off x="1484313" y="4191000"/>
            <a:ext cx="127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841" name="Line 113"/>
          <p:cNvSpPr>
            <a:spLocks noChangeShapeType="1"/>
          </p:cNvSpPr>
          <p:nvPr/>
        </p:nvSpPr>
        <p:spPr bwMode="auto">
          <a:xfrm>
            <a:off x="1477963" y="4197350"/>
            <a:ext cx="0" cy="1270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842" name="Line 114"/>
          <p:cNvSpPr>
            <a:spLocks noChangeShapeType="1"/>
          </p:cNvSpPr>
          <p:nvPr/>
        </p:nvSpPr>
        <p:spPr bwMode="auto">
          <a:xfrm>
            <a:off x="722313" y="4330700"/>
            <a:ext cx="7493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843" name="Rectangle 115"/>
          <p:cNvSpPr>
            <a:spLocks noChangeArrowheads="1"/>
          </p:cNvSpPr>
          <p:nvPr/>
        </p:nvSpPr>
        <p:spPr bwMode="auto">
          <a:xfrm>
            <a:off x="423863" y="4241800"/>
            <a:ext cx="342900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47" tIns="26983" rIns="19047" bIns="26983"/>
          <a:lstStyle/>
          <a:p>
            <a:pPr eaLnBrk="0" hangingPunct="0">
              <a:lnSpc>
                <a:spcPts val="1000"/>
              </a:lnSpc>
            </a:pPr>
            <a: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G0</a:t>
            </a:r>
          </a:p>
        </p:txBody>
      </p:sp>
      <p:sp>
        <p:nvSpPr>
          <p:cNvPr id="73844" name="Line 116"/>
          <p:cNvSpPr>
            <a:spLocks noChangeShapeType="1"/>
          </p:cNvSpPr>
          <p:nvPr/>
        </p:nvSpPr>
        <p:spPr bwMode="auto">
          <a:xfrm>
            <a:off x="2093913" y="4114800"/>
            <a:ext cx="127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845" name="Rectangle 117"/>
          <p:cNvSpPr>
            <a:spLocks noChangeArrowheads="1"/>
          </p:cNvSpPr>
          <p:nvPr/>
        </p:nvSpPr>
        <p:spPr bwMode="auto">
          <a:xfrm>
            <a:off x="2241550" y="4064000"/>
            <a:ext cx="752475" cy="341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47" tIns="26983" rIns="19047" bIns="26983"/>
          <a:lstStyle/>
          <a:p>
            <a:pPr eaLnBrk="0" hangingPunct="0">
              <a:lnSpc>
                <a:spcPts val="1000"/>
              </a:lnSpc>
            </a:pPr>
            <a: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C1 @ 3</a:t>
            </a:r>
          </a:p>
        </p:txBody>
      </p:sp>
      <p:sp>
        <p:nvSpPr>
          <p:cNvPr id="73846" name="Line 118"/>
          <p:cNvSpPr>
            <a:spLocks noChangeShapeType="1"/>
          </p:cNvSpPr>
          <p:nvPr/>
        </p:nvSpPr>
        <p:spPr bwMode="auto">
          <a:xfrm>
            <a:off x="6548438" y="4383088"/>
            <a:ext cx="127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847" name="Rectangle 119"/>
          <p:cNvSpPr>
            <a:spLocks noChangeArrowheads="1"/>
          </p:cNvSpPr>
          <p:nvPr/>
        </p:nvSpPr>
        <p:spPr bwMode="auto">
          <a:xfrm>
            <a:off x="6237288" y="4313238"/>
            <a:ext cx="368300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47" tIns="26983" rIns="19047" bIns="26983"/>
          <a:lstStyle/>
          <a:p>
            <a:pPr eaLnBrk="0" hangingPunct="0">
              <a:lnSpc>
                <a:spcPts val="1000"/>
              </a:lnSpc>
            </a:pPr>
            <a: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P1</a:t>
            </a:r>
          </a:p>
        </p:txBody>
      </p:sp>
      <p:sp>
        <p:nvSpPr>
          <p:cNvPr id="73848" name="Line 120"/>
          <p:cNvSpPr>
            <a:spLocks noChangeShapeType="1"/>
          </p:cNvSpPr>
          <p:nvPr/>
        </p:nvSpPr>
        <p:spPr bwMode="auto">
          <a:xfrm>
            <a:off x="6548438" y="3722688"/>
            <a:ext cx="127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849" name="Rectangle 121"/>
          <p:cNvSpPr>
            <a:spLocks noChangeArrowheads="1"/>
          </p:cNvSpPr>
          <p:nvPr/>
        </p:nvSpPr>
        <p:spPr bwMode="auto">
          <a:xfrm>
            <a:off x="6237288" y="3636963"/>
            <a:ext cx="368300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47" tIns="26983" rIns="19047" bIns="26983"/>
          <a:lstStyle/>
          <a:p>
            <a:pPr eaLnBrk="0" hangingPunct="0">
              <a:lnSpc>
                <a:spcPts val="1000"/>
              </a:lnSpc>
            </a:pPr>
            <a: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P1</a:t>
            </a:r>
          </a:p>
        </p:txBody>
      </p:sp>
      <p:sp>
        <p:nvSpPr>
          <p:cNvPr id="73850" name="Line 122"/>
          <p:cNvSpPr>
            <a:spLocks noChangeShapeType="1"/>
          </p:cNvSpPr>
          <p:nvPr/>
        </p:nvSpPr>
        <p:spPr bwMode="auto">
          <a:xfrm>
            <a:off x="3538538" y="4775200"/>
            <a:ext cx="127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851" name="Rectangle 123"/>
          <p:cNvSpPr>
            <a:spLocks noChangeArrowheads="1"/>
          </p:cNvSpPr>
          <p:nvPr/>
        </p:nvSpPr>
        <p:spPr bwMode="auto">
          <a:xfrm>
            <a:off x="3290888" y="4673600"/>
            <a:ext cx="393700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47" tIns="26983" rIns="19047" bIns="26983"/>
          <a:lstStyle/>
          <a:p>
            <a:pPr eaLnBrk="0" hangingPunct="0">
              <a:lnSpc>
                <a:spcPts val="1000"/>
              </a:lnSpc>
            </a:pPr>
            <a: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P1</a:t>
            </a:r>
          </a:p>
        </p:txBody>
      </p:sp>
      <p:sp>
        <p:nvSpPr>
          <p:cNvPr id="73852" name="Line 124"/>
          <p:cNvSpPr>
            <a:spLocks noChangeShapeType="1"/>
          </p:cNvSpPr>
          <p:nvPr/>
        </p:nvSpPr>
        <p:spPr bwMode="auto">
          <a:xfrm>
            <a:off x="3538538" y="4267200"/>
            <a:ext cx="127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853" name="Rectangle 125"/>
          <p:cNvSpPr>
            <a:spLocks noChangeArrowheads="1"/>
          </p:cNvSpPr>
          <p:nvPr/>
        </p:nvSpPr>
        <p:spPr bwMode="auto">
          <a:xfrm>
            <a:off x="3290888" y="4152900"/>
            <a:ext cx="393700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47" tIns="26983" rIns="19047" bIns="26983"/>
          <a:lstStyle/>
          <a:p>
            <a:pPr eaLnBrk="0" hangingPunct="0">
              <a:lnSpc>
                <a:spcPts val="1000"/>
              </a:lnSpc>
            </a:pPr>
            <a: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P1</a:t>
            </a:r>
          </a:p>
        </p:txBody>
      </p:sp>
      <p:sp>
        <p:nvSpPr>
          <p:cNvPr id="73854" name="Line 126"/>
          <p:cNvSpPr>
            <a:spLocks noChangeShapeType="1"/>
          </p:cNvSpPr>
          <p:nvPr/>
        </p:nvSpPr>
        <p:spPr bwMode="auto">
          <a:xfrm>
            <a:off x="722313" y="5143500"/>
            <a:ext cx="127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855" name="Rectangle 127"/>
          <p:cNvSpPr>
            <a:spLocks noChangeArrowheads="1"/>
          </p:cNvSpPr>
          <p:nvPr/>
        </p:nvSpPr>
        <p:spPr bwMode="auto">
          <a:xfrm>
            <a:off x="423863" y="5054600"/>
            <a:ext cx="342900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47" tIns="26983" rIns="19047" bIns="26983"/>
          <a:lstStyle/>
          <a:p>
            <a:pPr eaLnBrk="0" hangingPunct="0">
              <a:lnSpc>
                <a:spcPts val="1000"/>
              </a:lnSpc>
            </a:pPr>
            <a: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P1</a:t>
            </a:r>
          </a:p>
        </p:txBody>
      </p:sp>
      <p:sp>
        <p:nvSpPr>
          <p:cNvPr id="73856" name="Line 128"/>
          <p:cNvSpPr>
            <a:spLocks noChangeShapeType="1"/>
          </p:cNvSpPr>
          <p:nvPr/>
        </p:nvSpPr>
        <p:spPr bwMode="auto">
          <a:xfrm>
            <a:off x="722313" y="5511800"/>
            <a:ext cx="127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857" name="Rectangle 129"/>
          <p:cNvSpPr>
            <a:spLocks noChangeArrowheads="1"/>
          </p:cNvSpPr>
          <p:nvPr/>
        </p:nvSpPr>
        <p:spPr bwMode="auto">
          <a:xfrm>
            <a:off x="423863" y="5410200"/>
            <a:ext cx="342900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47" tIns="26983" rIns="19047" bIns="26983"/>
          <a:lstStyle/>
          <a:p>
            <a:pPr eaLnBrk="0" hangingPunct="0">
              <a:lnSpc>
                <a:spcPts val="1000"/>
              </a:lnSpc>
            </a:pPr>
            <a: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P1</a:t>
            </a:r>
          </a:p>
        </p:txBody>
      </p:sp>
      <p:sp>
        <p:nvSpPr>
          <p:cNvPr id="73858" name="Line 130"/>
          <p:cNvSpPr>
            <a:spLocks noChangeShapeType="1"/>
          </p:cNvSpPr>
          <p:nvPr/>
        </p:nvSpPr>
        <p:spPr bwMode="auto">
          <a:xfrm>
            <a:off x="1484313" y="5295900"/>
            <a:ext cx="127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859" name="Line 131"/>
          <p:cNvSpPr>
            <a:spLocks noChangeShapeType="1"/>
          </p:cNvSpPr>
          <p:nvPr/>
        </p:nvSpPr>
        <p:spPr bwMode="auto">
          <a:xfrm>
            <a:off x="1344613" y="4991100"/>
            <a:ext cx="127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860" name="Line 132"/>
          <p:cNvSpPr>
            <a:spLocks noChangeShapeType="1"/>
          </p:cNvSpPr>
          <p:nvPr/>
        </p:nvSpPr>
        <p:spPr bwMode="auto">
          <a:xfrm>
            <a:off x="1477963" y="4997450"/>
            <a:ext cx="0" cy="2921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861" name="Line 133"/>
          <p:cNvSpPr>
            <a:spLocks noChangeShapeType="1"/>
          </p:cNvSpPr>
          <p:nvPr/>
        </p:nvSpPr>
        <p:spPr bwMode="auto">
          <a:xfrm>
            <a:off x="1344613" y="5435600"/>
            <a:ext cx="127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862" name="Line 134"/>
          <p:cNvSpPr>
            <a:spLocks noChangeShapeType="1"/>
          </p:cNvSpPr>
          <p:nvPr/>
        </p:nvSpPr>
        <p:spPr bwMode="auto">
          <a:xfrm>
            <a:off x="1484313" y="5435600"/>
            <a:ext cx="127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863" name="Line 135"/>
          <p:cNvSpPr>
            <a:spLocks noChangeShapeType="1"/>
          </p:cNvSpPr>
          <p:nvPr/>
        </p:nvSpPr>
        <p:spPr bwMode="auto">
          <a:xfrm>
            <a:off x="6548438" y="4891088"/>
            <a:ext cx="127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864" name="Rectangle 136"/>
          <p:cNvSpPr>
            <a:spLocks noChangeArrowheads="1"/>
          </p:cNvSpPr>
          <p:nvPr/>
        </p:nvSpPr>
        <p:spPr bwMode="auto">
          <a:xfrm>
            <a:off x="6237288" y="4802188"/>
            <a:ext cx="368300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47" tIns="26983" rIns="19047" bIns="26983"/>
          <a:lstStyle/>
          <a:p>
            <a:pPr eaLnBrk="0" hangingPunct="0">
              <a:lnSpc>
                <a:spcPts val="1000"/>
              </a:lnSpc>
            </a:pPr>
            <a: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G1</a:t>
            </a:r>
          </a:p>
        </p:txBody>
      </p:sp>
      <p:sp>
        <p:nvSpPr>
          <p:cNvPr id="73865" name="Line 137"/>
          <p:cNvSpPr>
            <a:spLocks noChangeShapeType="1"/>
          </p:cNvSpPr>
          <p:nvPr/>
        </p:nvSpPr>
        <p:spPr bwMode="auto">
          <a:xfrm>
            <a:off x="3538538" y="5219700"/>
            <a:ext cx="127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866" name="Rectangle 138"/>
          <p:cNvSpPr>
            <a:spLocks noChangeArrowheads="1"/>
          </p:cNvSpPr>
          <p:nvPr/>
        </p:nvSpPr>
        <p:spPr bwMode="auto">
          <a:xfrm>
            <a:off x="3290888" y="5105400"/>
            <a:ext cx="393700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47" tIns="26983" rIns="19047" bIns="26983"/>
          <a:lstStyle/>
          <a:p>
            <a:pPr eaLnBrk="0" hangingPunct="0">
              <a:lnSpc>
                <a:spcPts val="1000"/>
              </a:lnSpc>
            </a:pPr>
            <a: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G1</a:t>
            </a:r>
          </a:p>
        </p:txBody>
      </p:sp>
      <p:sp>
        <p:nvSpPr>
          <p:cNvPr id="73867" name="Line 139"/>
          <p:cNvSpPr>
            <a:spLocks noChangeShapeType="1"/>
          </p:cNvSpPr>
          <p:nvPr/>
        </p:nvSpPr>
        <p:spPr bwMode="auto">
          <a:xfrm>
            <a:off x="1484313" y="5575300"/>
            <a:ext cx="127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868" name="Line 140"/>
          <p:cNvSpPr>
            <a:spLocks noChangeShapeType="1"/>
          </p:cNvSpPr>
          <p:nvPr/>
        </p:nvSpPr>
        <p:spPr bwMode="auto">
          <a:xfrm>
            <a:off x="1477963" y="5581650"/>
            <a:ext cx="0" cy="279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869" name="Line 141"/>
          <p:cNvSpPr>
            <a:spLocks noChangeShapeType="1"/>
          </p:cNvSpPr>
          <p:nvPr/>
        </p:nvSpPr>
        <p:spPr bwMode="auto">
          <a:xfrm>
            <a:off x="722313" y="5867400"/>
            <a:ext cx="7493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870" name="Rectangle 142"/>
          <p:cNvSpPr>
            <a:spLocks noChangeArrowheads="1"/>
          </p:cNvSpPr>
          <p:nvPr/>
        </p:nvSpPr>
        <p:spPr bwMode="auto">
          <a:xfrm>
            <a:off x="423863" y="5765800"/>
            <a:ext cx="342900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47" tIns="26983" rIns="19047" bIns="26983"/>
          <a:lstStyle/>
          <a:p>
            <a:pPr eaLnBrk="0" hangingPunct="0">
              <a:lnSpc>
                <a:spcPts val="1000"/>
              </a:lnSpc>
            </a:pPr>
            <a: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G1</a:t>
            </a:r>
          </a:p>
        </p:txBody>
      </p:sp>
      <p:sp>
        <p:nvSpPr>
          <p:cNvPr id="73871" name="Line 143"/>
          <p:cNvSpPr>
            <a:spLocks noChangeShapeType="1"/>
          </p:cNvSpPr>
          <p:nvPr/>
        </p:nvSpPr>
        <p:spPr bwMode="auto">
          <a:xfrm>
            <a:off x="2093913" y="5435600"/>
            <a:ext cx="127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872" name="Rectangle 144"/>
          <p:cNvSpPr>
            <a:spLocks noChangeArrowheads="1"/>
          </p:cNvSpPr>
          <p:nvPr/>
        </p:nvSpPr>
        <p:spPr bwMode="auto">
          <a:xfrm>
            <a:off x="2241550" y="5384800"/>
            <a:ext cx="811213" cy="382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47" tIns="26983" rIns="19047" bIns="26983"/>
          <a:lstStyle/>
          <a:p>
            <a:pPr eaLnBrk="0" hangingPunct="0">
              <a:lnSpc>
                <a:spcPts val="1000"/>
              </a:lnSpc>
            </a:pPr>
            <a: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C2  @ 3</a:t>
            </a:r>
          </a:p>
        </p:txBody>
      </p:sp>
      <p:sp>
        <p:nvSpPr>
          <p:cNvPr id="73873" name="Line 145"/>
          <p:cNvSpPr>
            <a:spLocks noChangeShapeType="1"/>
          </p:cNvSpPr>
          <p:nvPr/>
        </p:nvSpPr>
        <p:spPr bwMode="auto">
          <a:xfrm>
            <a:off x="6548438" y="5030788"/>
            <a:ext cx="127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874" name="Rectangle 146"/>
          <p:cNvSpPr>
            <a:spLocks noChangeArrowheads="1"/>
          </p:cNvSpPr>
          <p:nvPr/>
        </p:nvSpPr>
        <p:spPr bwMode="auto">
          <a:xfrm>
            <a:off x="6237288" y="4957763"/>
            <a:ext cx="368300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47" tIns="26983" rIns="19047" bIns="26983"/>
          <a:lstStyle/>
          <a:p>
            <a:pPr eaLnBrk="0" hangingPunct="0">
              <a:lnSpc>
                <a:spcPts val="1000"/>
              </a:lnSpc>
            </a:pPr>
            <a: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P2</a:t>
            </a:r>
          </a:p>
        </p:txBody>
      </p:sp>
      <p:sp>
        <p:nvSpPr>
          <p:cNvPr id="73875" name="Line 147"/>
          <p:cNvSpPr>
            <a:spLocks noChangeShapeType="1"/>
          </p:cNvSpPr>
          <p:nvPr/>
        </p:nvSpPr>
        <p:spPr bwMode="auto">
          <a:xfrm>
            <a:off x="6548438" y="4522788"/>
            <a:ext cx="127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876" name="Rectangle 148"/>
          <p:cNvSpPr>
            <a:spLocks noChangeArrowheads="1"/>
          </p:cNvSpPr>
          <p:nvPr/>
        </p:nvSpPr>
        <p:spPr bwMode="auto">
          <a:xfrm>
            <a:off x="6237288" y="4465638"/>
            <a:ext cx="368300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47" tIns="26983" rIns="19047" bIns="26983"/>
          <a:lstStyle/>
          <a:p>
            <a:pPr eaLnBrk="0" hangingPunct="0">
              <a:lnSpc>
                <a:spcPts val="1000"/>
              </a:lnSpc>
            </a:pPr>
            <a: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P2</a:t>
            </a:r>
          </a:p>
        </p:txBody>
      </p:sp>
      <p:sp>
        <p:nvSpPr>
          <p:cNvPr id="73877" name="Line 149"/>
          <p:cNvSpPr>
            <a:spLocks noChangeShapeType="1"/>
          </p:cNvSpPr>
          <p:nvPr/>
        </p:nvSpPr>
        <p:spPr bwMode="auto">
          <a:xfrm>
            <a:off x="6548438" y="3862388"/>
            <a:ext cx="127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878" name="Rectangle 150"/>
          <p:cNvSpPr>
            <a:spLocks noChangeArrowheads="1"/>
          </p:cNvSpPr>
          <p:nvPr/>
        </p:nvSpPr>
        <p:spPr bwMode="auto">
          <a:xfrm>
            <a:off x="6237288" y="3773488"/>
            <a:ext cx="368300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47" tIns="26983" rIns="19047" bIns="26983"/>
          <a:lstStyle/>
          <a:p>
            <a:pPr eaLnBrk="0" hangingPunct="0">
              <a:lnSpc>
                <a:spcPts val="1000"/>
              </a:lnSpc>
            </a:pPr>
            <a: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P2</a:t>
            </a:r>
          </a:p>
        </p:txBody>
      </p:sp>
      <p:sp>
        <p:nvSpPr>
          <p:cNvPr id="73879" name="Line 151"/>
          <p:cNvSpPr>
            <a:spLocks noChangeShapeType="1"/>
          </p:cNvSpPr>
          <p:nvPr/>
        </p:nvSpPr>
        <p:spPr bwMode="auto">
          <a:xfrm>
            <a:off x="3538538" y="5359400"/>
            <a:ext cx="127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880" name="Rectangle 152"/>
          <p:cNvSpPr>
            <a:spLocks noChangeArrowheads="1"/>
          </p:cNvSpPr>
          <p:nvPr/>
        </p:nvSpPr>
        <p:spPr bwMode="auto">
          <a:xfrm>
            <a:off x="3290888" y="5257800"/>
            <a:ext cx="393700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47" tIns="26983" rIns="19047" bIns="26983"/>
          <a:lstStyle/>
          <a:p>
            <a:pPr eaLnBrk="0" hangingPunct="0">
              <a:lnSpc>
                <a:spcPts val="1000"/>
              </a:lnSpc>
            </a:pPr>
            <a: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P2</a:t>
            </a:r>
          </a:p>
        </p:txBody>
      </p:sp>
      <p:sp>
        <p:nvSpPr>
          <p:cNvPr id="73881" name="Line 153"/>
          <p:cNvSpPr>
            <a:spLocks noChangeShapeType="1"/>
          </p:cNvSpPr>
          <p:nvPr/>
        </p:nvSpPr>
        <p:spPr bwMode="auto">
          <a:xfrm>
            <a:off x="3538538" y="4927600"/>
            <a:ext cx="127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882" name="Rectangle 154"/>
          <p:cNvSpPr>
            <a:spLocks noChangeArrowheads="1"/>
          </p:cNvSpPr>
          <p:nvPr/>
        </p:nvSpPr>
        <p:spPr bwMode="auto">
          <a:xfrm>
            <a:off x="3290888" y="4813300"/>
            <a:ext cx="393700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47" tIns="26983" rIns="19047" bIns="26983"/>
          <a:lstStyle/>
          <a:p>
            <a:pPr eaLnBrk="0" hangingPunct="0">
              <a:lnSpc>
                <a:spcPts val="1000"/>
              </a:lnSpc>
            </a:pPr>
            <a: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P2</a:t>
            </a:r>
          </a:p>
        </p:txBody>
      </p:sp>
      <p:sp>
        <p:nvSpPr>
          <p:cNvPr id="73883" name="Line 155"/>
          <p:cNvSpPr>
            <a:spLocks noChangeShapeType="1"/>
          </p:cNvSpPr>
          <p:nvPr/>
        </p:nvSpPr>
        <p:spPr bwMode="auto">
          <a:xfrm>
            <a:off x="3538538" y="4406900"/>
            <a:ext cx="127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884" name="Rectangle 156"/>
          <p:cNvSpPr>
            <a:spLocks noChangeArrowheads="1"/>
          </p:cNvSpPr>
          <p:nvPr/>
        </p:nvSpPr>
        <p:spPr bwMode="auto">
          <a:xfrm>
            <a:off x="3290888" y="4305300"/>
            <a:ext cx="393700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47" tIns="26983" rIns="19047" bIns="26983"/>
          <a:lstStyle/>
          <a:p>
            <a:pPr eaLnBrk="0" hangingPunct="0">
              <a:lnSpc>
                <a:spcPts val="1000"/>
              </a:lnSpc>
            </a:pPr>
            <a: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P2</a:t>
            </a:r>
          </a:p>
        </p:txBody>
      </p:sp>
      <p:sp>
        <p:nvSpPr>
          <p:cNvPr id="73885" name="Line 157"/>
          <p:cNvSpPr>
            <a:spLocks noChangeShapeType="1"/>
          </p:cNvSpPr>
          <p:nvPr/>
        </p:nvSpPr>
        <p:spPr bwMode="auto">
          <a:xfrm>
            <a:off x="4503738" y="4991100"/>
            <a:ext cx="127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886" name="Line 158"/>
          <p:cNvSpPr>
            <a:spLocks noChangeShapeType="1"/>
          </p:cNvSpPr>
          <p:nvPr/>
        </p:nvSpPr>
        <p:spPr bwMode="auto">
          <a:xfrm>
            <a:off x="4160838" y="4191000"/>
            <a:ext cx="127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887" name="Line 159"/>
          <p:cNvSpPr>
            <a:spLocks noChangeShapeType="1"/>
          </p:cNvSpPr>
          <p:nvPr/>
        </p:nvSpPr>
        <p:spPr bwMode="auto">
          <a:xfrm>
            <a:off x="4300538" y="4191000"/>
            <a:ext cx="1905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888" name="Line 160"/>
          <p:cNvSpPr>
            <a:spLocks noChangeShapeType="1"/>
          </p:cNvSpPr>
          <p:nvPr/>
        </p:nvSpPr>
        <p:spPr bwMode="auto">
          <a:xfrm>
            <a:off x="4497388" y="4197350"/>
            <a:ext cx="0" cy="787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889" name="Line 161"/>
          <p:cNvSpPr>
            <a:spLocks noChangeShapeType="1"/>
          </p:cNvSpPr>
          <p:nvPr/>
        </p:nvSpPr>
        <p:spPr bwMode="auto">
          <a:xfrm>
            <a:off x="4503738" y="5143500"/>
            <a:ext cx="127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890" name="Line 162"/>
          <p:cNvSpPr>
            <a:spLocks noChangeShapeType="1"/>
          </p:cNvSpPr>
          <p:nvPr/>
        </p:nvSpPr>
        <p:spPr bwMode="auto">
          <a:xfrm>
            <a:off x="4160838" y="4775200"/>
            <a:ext cx="127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891" name="Line 163"/>
          <p:cNvSpPr>
            <a:spLocks noChangeShapeType="1"/>
          </p:cNvSpPr>
          <p:nvPr/>
        </p:nvSpPr>
        <p:spPr bwMode="auto">
          <a:xfrm>
            <a:off x="4300538" y="4775200"/>
            <a:ext cx="508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892" name="Line 164"/>
          <p:cNvSpPr>
            <a:spLocks noChangeShapeType="1"/>
          </p:cNvSpPr>
          <p:nvPr/>
        </p:nvSpPr>
        <p:spPr bwMode="auto">
          <a:xfrm>
            <a:off x="4357688" y="4781550"/>
            <a:ext cx="0" cy="355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893" name="Line 165"/>
          <p:cNvSpPr>
            <a:spLocks noChangeShapeType="1"/>
          </p:cNvSpPr>
          <p:nvPr/>
        </p:nvSpPr>
        <p:spPr bwMode="auto">
          <a:xfrm>
            <a:off x="4364038" y="5143500"/>
            <a:ext cx="127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894" name="Line 166"/>
          <p:cNvSpPr>
            <a:spLocks noChangeShapeType="1"/>
          </p:cNvSpPr>
          <p:nvPr/>
        </p:nvSpPr>
        <p:spPr bwMode="auto">
          <a:xfrm>
            <a:off x="4503738" y="5295900"/>
            <a:ext cx="127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895" name="Line 167"/>
          <p:cNvSpPr>
            <a:spLocks noChangeShapeType="1"/>
          </p:cNvSpPr>
          <p:nvPr/>
        </p:nvSpPr>
        <p:spPr bwMode="auto">
          <a:xfrm>
            <a:off x="4160838" y="5295900"/>
            <a:ext cx="127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896" name="Line 168"/>
          <p:cNvSpPr>
            <a:spLocks noChangeShapeType="1"/>
          </p:cNvSpPr>
          <p:nvPr/>
        </p:nvSpPr>
        <p:spPr bwMode="auto">
          <a:xfrm>
            <a:off x="4300538" y="5295900"/>
            <a:ext cx="1905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897" name="Line 169"/>
          <p:cNvSpPr>
            <a:spLocks noChangeShapeType="1"/>
          </p:cNvSpPr>
          <p:nvPr/>
        </p:nvSpPr>
        <p:spPr bwMode="auto">
          <a:xfrm>
            <a:off x="6548438" y="5399088"/>
            <a:ext cx="127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898" name="Rectangle 170"/>
          <p:cNvSpPr>
            <a:spLocks noChangeArrowheads="1"/>
          </p:cNvSpPr>
          <p:nvPr/>
        </p:nvSpPr>
        <p:spPr bwMode="auto">
          <a:xfrm>
            <a:off x="6237288" y="5329238"/>
            <a:ext cx="368300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47" tIns="26983" rIns="19047" bIns="26983"/>
          <a:lstStyle/>
          <a:p>
            <a:pPr eaLnBrk="0" hangingPunct="0">
              <a:lnSpc>
                <a:spcPts val="1000"/>
              </a:lnSpc>
            </a:pPr>
            <a: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G2</a:t>
            </a:r>
          </a:p>
        </p:txBody>
      </p:sp>
      <p:sp>
        <p:nvSpPr>
          <p:cNvPr id="73899" name="Line 171"/>
          <p:cNvSpPr>
            <a:spLocks noChangeShapeType="1"/>
          </p:cNvSpPr>
          <p:nvPr/>
        </p:nvSpPr>
        <p:spPr bwMode="auto">
          <a:xfrm>
            <a:off x="4503738" y="5435600"/>
            <a:ext cx="127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900" name="Line 172"/>
          <p:cNvSpPr>
            <a:spLocks noChangeShapeType="1"/>
          </p:cNvSpPr>
          <p:nvPr/>
        </p:nvSpPr>
        <p:spPr bwMode="auto">
          <a:xfrm>
            <a:off x="4497388" y="5441950"/>
            <a:ext cx="0" cy="2667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901" name="Line 173"/>
          <p:cNvSpPr>
            <a:spLocks noChangeShapeType="1"/>
          </p:cNvSpPr>
          <p:nvPr/>
        </p:nvSpPr>
        <p:spPr bwMode="auto">
          <a:xfrm>
            <a:off x="3538538" y="5715000"/>
            <a:ext cx="9525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902" name="Rectangle 174"/>
          <p:cNvSpPr>
            <a:spLocks noChangeArrowheads="1"/>
          </p:cNvSpPr>
          <p:nvPr/>
        </p:nvSpPr>
        <p:spPr bwMode="auto">
          <a:xfrm>
            <a:off x="3290888" y="5613400"/>
            <a:ext cx="393700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47" tIns="26983" rIns="19047" bIns="26983"/>
          <a:lstStyle/>
          <a:p>
            <a:pPr eaLnBrk="0" hangingPunct="0">
              <a:lnSpc>
                <a:spcPts val="1000"/>
              </a:lnSpc>
            </a:pPr>
            <a: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G2</a:t>
            </a:r>
          </a:p>
        </p:txBody>
      </p:sp>
      <p:sp>
        <p:nvSpPr>
          <p:cNvPr id="73903" name="Line 175"/>
          <p:cNvSpPr>
            <a:spLocks noChangeShapeType="1"/>
          </p:cNvSpPr>
          <p:nvPr/>
        </p:nvSpPr>
        <p:spPr bwMode="auto">
          <a:xfrm>
            <a:off x="5126038" y="5219700"/>
            <a:ext cx="1143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904" name="Rectangle 176"/>
          <p:cNvSpPr>
            <a:spLocks noChangeArrowheads="1"/>
          </p:cNvSpPr>
          <p:nvPr/>
        </p:nvSpPr>
        <p:spPr bwMode="auto">
          <a:xfrm>
            <a:off x="5275263" y="5156200"/>
            <a:ext cx="808037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47" tIns="26983" rIns="19047" bIns="26983"/>
          <a:lstStyle/>
          <a:p>
            <a:pPr eaLnBrk="0" hangingPunct="0">
              <a:lnSpc>
                <a:spcPts val="1000"/>
              </a:lnSpc>
            </a:pPr>
            <a: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C3 @ 3</a:t>
            </a:r>
          </a:p>
        </p:txBody>
      </p:sp>
      <p:sp>
        <p:nvSpPr>
          <p:cNvPr id="73905" name="Line 177"/>
          <p:cNvSpPr>
            <a:spLocks noChangeShapeType="1"/>
          </p:cNvSpPr>
          <p:nvPr/>
        </p:nvSpPr>
        <p:spPr bwMode="auto">
          <a:xfrm>
            <a:off x="6548438" y="5538788"/>
            <a:ext cx="127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906" name="Rectangle 178"/>
          <p:cNvSpPr>
            <a:spLocks noChangeArrowheads="1"/>
          </p:cNvSpPr>
          <p:nvPr/>
        </p:nvSpPr>
        <p:spPr bwMode="auto">
          <a:xfrm>
            <a:off x="6237288" y="5481638"/>
            <a:ext cx="368300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47" tIns="26983" rIns="19047" bIns="26983"/>
          <a:lstStyle/>
          <a:p>
            <a:pPr eaLnBrk="0" hangingPunct="0">
              <a:lnSpc>
                <a:spcPts val="1000"/>
              </a:lnSpc>
            </a:pPr>
            <a: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P3</a:t>
            </a:r>
          </a:p>
        </p:txBody>
      </p:sp>
      <p:sp>
        <p:nvSpPr>
          <p:cNvPr id="73907" name="Line 179"/>
          <p:cNvSpPr>
            <a:spLocks noChangeShapeType="1"/>
          </p:cNvSpPr>
          <p:nvPr/>
        </p:nvSpPr>
        <p:spPr bwMode="auto">
          <a:xfrm>
            <a:off x="6548438" y="5170488"/>
            <a:ext cx="127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908" name="Rectangle 180"/>
          <p:cNvSpPr>
            <a:spLocks noChangeArrowheads="1"/>
          </p:cNvSpPr>
          <p:nvPr/>
        </p:nvSpPr>
        <p:spPr bwMode="auto">
          <a:xfrm>
            <a:off x="6237288" y="5097463"/>
            <a:ext cx="368300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47" tIns="26983" rIns="19047" bIns="26983"/>
          <a:lstStyle/>
          <a:p>
            <a:pPr eaLnBrk="0" hangingPunct="0">
              <a:lnSpc>
                <a:spcPts val="1000"/>
              </a:lnSpc>
            </a:pPr>
            <a: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P3</a:t>
            </a:r>
          </a:p>
        </p:txBody>
      </p:sp>
      <p:sp>
        <p:nvSpPr>
          <p:cNvPr id="73909" name="Line 181"/>
          <p:cNvSpPr>
            <a:spLocks noChangeShapeType="1"/>
          </p:cNvSpPr>
          <p:nvPr/>
        </p:nvSpPr>
        <p:spPr bwMode="auto">
          <a:xfrm>
            <a:off x="6548438" y="4675188"/>
            <a:ext cx="127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910" name="Rectangle 182"/>
          <p:cNvSpPr>
            <a:spLocks noChangeArrowheads="1"/>
          </p:cNvSpPr>
          <p:nvPr/>
        </p:nvSpPr>
        <p:spPr bwMode="auto">
          <a:xfrm>
            <a:off x="6237288" y="4637088"/>
            <a:ext cx="368300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47" tIns="26983" rIns="19047" bIns="26983"/>
          <a:lstStyle/>
          <a:p>
            <a:pPr eaLnBrk="0" hangingPunct="0">
              <a:lnSpc>
                <a:spcPts val="1000"/>
              </a:lnSpc>
            </a:pPr>
            <a: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P3</a:t>
            </a:r>
          </a:p>
        </p:txBody>
      </p:sp>
      <p:sp>
        <p:nvSpPr>
          <p:cNvPr id="73911" name="Line 183"/>
          <p:cNvSpPr>
            <a:spLocks noChangeShapeType="1"/>
          </p:cNvSpPr>
          <p:nvPr/>
        </p:nvSpPr>
        <p:spPr bwMode="auto">
          <a:xfrm>
            <a:off x="6548438" y="4014788"/>
            <a:ext cx="127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912" name="Rectangle 184"/>
          <p:cNvSpPr>
            <a:spLocks noChangeArrowheads="1"/>
          </p:cNvSpPr>
          <p:nvPr/>
        </p:nvSpPr>
        <p:spPr bwMode="auto">
          <a:xfrm>
            <a:off x="6237288" y="3944938"/>
            <a:ext cx="368300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47" tIns="26983" rIns="19047" bIns="26983"/>
          <a:lstStyle/>
          <a:p>
            <a:pPr eaLnBrk="0" hangingPunct="0">
              <a:lnSpc>
                <a:spcPts val="1000"/>
              </a:lnSpc>
            </a:pPr>
            <a: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P3</a:t>
            </a:r>
          </a:p>
        </p:txBody>
      </p:sp>
      <p:sp>
        <p:nvSpPr>
          <p:cNvPr id="73913" name="Line 185"/>
          <p:cNvSpPr>
            <a:spLocks noChangeShapeType="1"/>
          </p:cNvSpPr>
          <p:nvPr/>
        </p:nvSpPr>
        <p:spPr bwMode="auto">
          <a:xfrm>
            <a:off x="7589838" y="5030788"/>
            <a:ext cx="1143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914" name="Line 186"/>
          <p:cNvSpPr>
            <a:spLocks noChangeShapeType="1"/>
          </p:cNvSpPr>
          <p:nvPr/>
        </p:nvSpPr>
        <p:spPr bwMode="auto">
          <a:xfrm>
            <a:off x="7170738" y="3722688"/>
            <a:ext cx="127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915" name="Line 187"/>
          <p:cNvSpPr>
            <a:spLocks noChangeShapeType="1"/>
          </p:cNvSpPr>
          <p:nvPr/>
        </p:nvSpPr>
        <p:spPr bwMode="auto">
          <a:xfrm>
            <a:off x="7310438" y="3722688"/>
            <a:ext cx="266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916" name="Line 188"/>
          <p:cNvSpPr>
            <a:spLocks noChangeShapeType="1"/>
          </p:cNvSpPr>
          <p:nvPr/>
        </p:nvSpPr>
        <p:spPr bwMode="auto">
          <a:xfrm>
            <a:off x="7583488" y="3729038"/>
            <a:ext cx="0" cy="1295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917" name="Line 189"/>
          <p:cNvSpPr>
            <a:spLocks noChangeShapeType="1"/>
          </p:cNvSpPr>
          <p:nvPr/>
        </p:nvSpPr>
        <p:spPr bwMode="auto">
          <a:xfrm>
            <a:off x="7589838" y="5462588"/>
            <a:ext cx="1143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918" name="Line 190"/>
          <p:cNvSpPr>
            <a:spLocks noChangeShapeType="1"/>
          </p:cNvSpPr>
          <p:nvPr/>
        </p:nvSpPr>
        <p:spPr bwMode="auto">
          <a:xfrm>
            <a:off x="7170738" y="5462588"/>
            <a:ext cx="127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919" name="Line 191"/>
          <p:cNvSpPr>
            <a:spLocks noChangeShapeType="1"/>
          </p:cNvSpPr>
          <p:nvPr/>
        </p:nvSpPr>
        <p:spPr bwMode="auto">
          <a:xfrm>
            <a:off x="7310438" y="5462588"/>
            <a:ext cx="266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920" name="Line 192"/>
          <p:cNvSpPr>
            <a:spLocks noChangeShapeType="1"/>
          </p:cNvSpPr>
          <p:nvPr/>
        </p:nvSpPr>
        <p:spPr bwMode="auto">
          <a:xfrm>
            <a:off x="7170738" y="4446588"/>
            <a:ext cx="127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921" name="Line 193"/>
          <p:cNvSpPr>
            <a:spLocks noChangeShapeType="1"/>
          </p:cNvSpPr>
          <p:nvPr/>
        </p:nvSpPr>
        <p:spPr bwMode="auto">
          <a:xfrm>
            <a:off x="7589838" y="5170488"/>
            <a:ext cx="1143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922" name="Line 194"/>
          <p:cNvSpPr>
            <a:spLocks noChangeShapeType="1"/>
          </p:cNvSpPr>
          <p:nvPr/>
        </p:nvSpPr>
        <p:spPr bwMode="auto">
          <a:xfrm>
            <a:off x="7310438" y="4446588"/>
            <a:ext cx="127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923" name="Line 195"/>
          <p:cNvSpPr>
            <a:spLocks noChangeShapeType="1"/>
          </p:cNvSpPr>
          <p:nvPr/>
        </p:nvSpPr>
        <p:spPr bwMode="auto">
          <a:xfrm>
            <a:off x="7450138" y="5170488"/>
            <a:ext cx="127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924" name="Line 196"/>
          <p:cNvSpPr>
            <a:spLocks noChangeShapeType="1"/>
          </p:cNvSpPr>
          <p:nvPr/>
        </p:nvSpPr>
        <p:spPr bwMode="auto">
          <a:xfrm>
            <a:off x="7443788" y="4452938"/>
            <a:ext cx="0" cy="711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925" name="Line 197"/>
          <p:cNvSpPr>
            <a:spLocks noChangeShapeType="1"/>
          </p:cNvSpPr>
          <p:nvPr/>
        </p:nvSpPr>
        <p:spPr bwMode="auto">
          <a:xfrm>
            <a:off x="7170738" y="5030788"/>
            <a:ext cx="127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926" name="Line 198"/>
          <p:cNvSpPr>
            <a:spLocks noChangeShapeType="1"/>
          </p:cNvSpPr>
          <p:nvPr/>
        </p:nvSpPr>
        <p:spPr bwMode="auto">
          <a:xfrm>
            <a:off x="7589838" y="5322888"/>
            <a:ext cx="1143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927" name="Line 199"/>
          <p:cNvSpPr>
            <a:spLocks noChangeShapeType="1"/>
          </p:cNvSpPr>
          <p:nvPr/>
        </p:nvSpPr>
        <p:spPr bwMode="auto">
          <a:xfrm>
            <a:off x="7310438" y="5322888"/>
            <a:ext cx="266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928" name="Line 200"/>
          <p:cNvSpPr>
            <a:spLocks noChangeShapeType="1"/>
          </p:cNvSpPr>
          <p:nvPr/>
        </p:nvSpPr>
        <p:spPr bwMode="auto">
          <a:xfrm>
            <a:off x="7304088" y="5037138"/>
            <a:ext cx="0" cy="279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929" name="Line 201"/>
          <p:cNvSpPr>
            <a:spLocks noChangeShapeType="1"/>
          </p:cNvSpPr>
          <p:nvPr/>
        </p:nvSpPr>
        <p:spPr bwMode="auto">
          <a:xfrm>
            <a:off x="7589838" y="5614988"/>
            <a:ext cx="1143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930" name="Line 202"/>
          <p:cNvSpPr>
            <a:spLocks noChangeShapeType="1"/>
          </p:cNvSpPr>
          <p:nvPr/>
        </p:nvSpPr>
        <p:spPr bwMode="auto">
          <a:xfrm>
            <a:off x="7583488" y="5621338"/>
            <a:ext cx="0" cy="203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931" name="Line 203"/>
          <p:cNvSpPr>
            <a:spLocks noChangeShapeType="1"/>
          </p:cNvSpPr>
          <p:nvPr/>
        </p:nvSpPr>
        <p:spPr bwMode="auto">
          <a:xfrm>
            <a:off x="6548438" y="5830888"/>
            <a:ext cx="1028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932" name="Line 204"/>
          <p:cNvSpPr>
            <a:spLocks noChangeShapeType="1"/>
          </p:cNvSpPr>
          <p:nvPr/>
        </p:nvSpPr>
        <p:spPr bwMode="auto">
          <a:xfrm>
            <a:off x="8212138" y="5322888"/>
            <a:ext cx="127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933" name="Rectangle 205"/>
          <p:cNvSpPr>
            <a:spLocks noChangeArrowheads="1"/>
          </p:cNvSpPr>
          <p:nvPr/>
        </p:nvSpPr>
        <p:spPr bwMode="auto">
          <a:xfrm>
            <a:off x="8375650" y="5259388"/>
            <a:ext cx="693738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47" tIns="26983" rIns="19047" bIns="26983"/>
          <a:lstStyle/>
          <a:p>
            <a:pPr eaLnBrk="0" hangingPunct="0">
              <a:lnSpc>
                <a:spcPts val="1000"/>
              </a:lnSpc>
            </a:pPr>
            <a: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C4 @ 3</a:t>
            </a:r>
          </a:p>
        </p:txBody>
      </p:sp>
      <p:grpSp>
        <p:nvGrpSpPr>
          <p:cNvPr id="73985" name="Group 257"/>
          <p:cNvGrpSpPr>
            <a:grpSpLocks/>
          </p:cNvGrpSpPr>
          <p:nvPr/>
        </p:nvGrpSpPr>
        <p:grpSpPr bwMode="auto">
          <a:xfrm>
            <a:off x="885825" y="2070100"/>
            <a:ext cx="4660900" cy="1308100"/>
            <a:chOff x="688" y="1064"/>
            <a:chExt cx="2936" cy="824"/>
          </a:xfrm>
        </p:grpSpPr>
        <p:sp>
          <p:nvSpPr>
            <p:cNvPr id="73935" name="Arc 207"/>
            <p:cNvSpPr>
              <a:spLocks/>
            </p:cNvSpPr>
            <p:nvPr/>
          </p:nvSpPr>
          <p:spPr bwMode="auto">
            <a:xfrm>
              <a:off x="1772" y="1349"/>
              <a:ext cx="72" cy="11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3936" name="Arc 208"/>
            <p:cNvSpPr>
              <a:spLocks/>
            </p:cNvSpPr>
            <p:nvPr/>
          </p:nvSpPr>
          <p:spPr bwMode="auto">
            <a:xfrm>
              <a:off x="1772" y="1448"/>
              <a:ext cx="72" cy="116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3937" name="Line 209"/>
            <p:cNvSpPr>
              <a:spLocks noChangeShapeType="1"/>
            </p:cNvSpPr>
            <p:nvPr/>
          </p:nvSpPr>
          <p:spPr bwMode="auto">
            <a:xfrm>
              <a:off x="1804" y="1400"/>
              <a:ext cx="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3938" name="Line 210"/>
            <p:cNvSpPr>
              <a:spLocks noChangeShapeType="1"/>
            </p:cNvSpPr>
            <p:nvPr/>
          </p:nvSpPr>
          <p:spPr bwMode="auto">
            <a:xfrm>
              <a:off x="1804" y="1504"/>
              <a:ext cx="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3939" name="Arc 211"/>
            <p:cNvSpPr>
              <a:spLocks/>
            </p:cNvSpPr>
            <p:nvPr/>
          </p:nvSpPr>
          <p:spPr bwMode="auto">
            <a:xfrm>
              <a:off x="1840" y="1349"/>
              <a:ext cx="60" cy="10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3940" name="Arc 212"/>
            <p:cNvSpPr>
              <a:spLocks/>
            </p:cNvSpPr>
            <p:nvPr/>
          </p:nvSpPr>
          <p:spPr bwMode="auto">
            <a:xfrm>
              <a:off x="1836" y="1349"/>
              <a:ext cx="408" cy="11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3941" name="Arc 213"/>
            <p:cNvSpPr>
              <a:spLocks/>
            </p:cNvSpPr>
            <p:nvPr/>
          </p:nvSpPr>
          <p:spPr bwMode="auto">
            <a:xfrm>
              <a:off x="1860" y="1448"/>
              <a:ext cx="384" cy="116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3942" name="Arc 214"/>
            <p:cNvSpPr>
              <a:spLocks/>
            </p:cNvSpPr>
            <p:nvPr/>
          </p:nvSpPr>
          <p:spPr bwMode="auto">
            <a:xfrm>
              <a:off x="1840" y="1448"/>
              <a:ext cx="60" cy="116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3943" name="Arc 215"/>
            <p:cNvSpPr>
              <a:spLocks/>
            </p:cNvSpPr>
            <p:nvPr/>
          </p:nvSpPr>
          <p:spPr bwMode="auto">
            <a:xfrm>
              <a:off x="1112" y="1085"/>
              <a:ext cx="68" cy="11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3944" name="Arc 216"/>
            <p:cNvSpPr>
              <a:spLocks/>
            </p:cNvSpPr>
            <p:nvPr/>
          </p:nvSpPr>
          <p:spPr bwMode="auto">
            <a:xfrm>
              <a:off x="1112" y="1200"/>
              <a:ext cx="68" cy="116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3945" name="Line 217"/>
            <p:cNvSpPr>
              <a:spLocks noChangeShapeType="1"/>
            </p:cNvSpPr>
            <p:nvPr/>
          </p:nvSpPr>
          <p:spPr bwMode="auto">
            <a:xfrm>
              <a:off x="1140" y="1144"/>
              <a:ext cx="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3946" name="Line 218"/>
            <p:cNvSpPr>
              <a:spLocks noChangeShapeType="1"/>
            </p:cNvSpPr>
            <p:nvPr/>
          </p:nvSpPr>
          <p:spPr bwMode="auto">
            <a:xfrm>
              <a:off x="1140" y="1248"/>
              <a:ext cx="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3947" name="Arc 219"/>
            <p:cNvSpPr>
              <a:spLocks/>
            </p:cNvSpPr>
            <p:nvPr/>
          </p:nvSpPr>
          <p:spPr bwMode="auto">
            <a:xfrm>
              <a:off x="1180" y="1085"/>
              <a:ext cx="64" cy="10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3948" name="Arc 220"/>
            <p:cNvSpPr>
              <a:spLocks/>
            </p:cNvSpPr>
            <p:nvPr/>
          </p:nvSpPr>
          <p:spPr bwMode="auto">
            <a:xfrm>
              <a:off x="1180" y="1085"/>
              <a:ext cx="408" cy="11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3949" name="Arc 221"/>
            <p:cNvSpPr>
              <a:spLocks/>
            </p:cNvSpPr>
            <p:nvPr/>
          </p:nvSpPr>
          <p:spPr bwMode="auto">
            <a:xfrm>
              <a:off x="1200" y="1200"/>
              <a:ext cx="388" cy="116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3950" name="Arc 222"/>
            <p:cNvSpPr>
              <a:spLocks/>
            </p:cNvSpPr>
            <p:nvPr/>
          </p:nvSpPr>
          <p:spPr bwMode="auto">
            <a:xfrm>
              <a:off x="1180" y="1200"/>
              <a:ext cx="64" cy="116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3951" name="Line 223"/>
            <p:cNvSpPr>
              <a:spLocks noChangeShapeType="1"/>
            </p:cNvSpPr>
            <p:nvPr/>
          </p:nvSpPr>
          <p:spPr bwMode="auto">
            <a:xfrm>
              <a:off x="1260" y="1632"/>
              <a:ext cx="26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3952" name="Line 224"/>
            <p:cNvSpPr>
              <a:spLocks noChangeShapeType="1"/>
            </p:cNvSpPr>
            <p:nvPr/>
          </p:nvSpPr>
          <p:spPr bwMode="auto">
            <a:xfrm>
              <a:off x="1260" y="1880"/>
              <a:ext cx="2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3953" name="Line 225"/>
            <p:cNvSpPr>
              <a:spLocks noChangeShapeType="1"/>
            </p:cNvSpPr>
            <p:nvPr/>
          </p:nvSpPr>
          <p:spPr bwMode="auto">
            <a:xfrm flipV="1">
              <a:off x="1256" y="1628"/>
              <a:ext cx="0" cy="25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3954" name="Arc 226"/>
            <p:cNvSpPr>
              <a:spLocks/>
            </p:cNvSpPr>
            <p:nvPr/>
          </p:nvSpPr>
          <p:spPr bwMode="auto">
            <a:xfrm>
              <a:off x="1520" y="1637"/>
              <a:ext cx="124" cy="12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3955" name="Arc 227"/>
            <p:cNvSpPr>
              <a:spLocks/>
            </p:cNvSpPr>
            <p:nvPr/>
          </p:nvSpPr>
          <p:spPr bwMode="auto">
            <a:xfrm>
              <a:off x="1520" y="1760"/>
              <a:ext cx="124" cy="12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3956" name="Line 228"/>
            <p:cNvSpPr>
              <a:spLocks noChangeShapeType="1"/>
            </p:cNvSpPr>
            <p:nvPr/>
          </p:nvSpPr>
          <p:spPr bwMode="auto">
            <a:xfrm>
              <a:off x="1596" y="1200"/>
              <a:ext cx="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3957" name="Rectangle 229"/>
            <p:cNvSpPr>
              <a:spLocks noChangeArrowheads="1"/>
            </p:cNvSpPr>
            <p:nvPr/>
          </p:nvSpPr>
          <p:spPr bwMode="auto">
            <a:xfrm>
              <a:off x="1692" y="1188"/>
              <a:ext cx="16" cy="24"/>
            </a:xfrm>
            <a:prstGeom prst="rect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3958" name="Line 230"/>
            <p:cNvSpPr>
              <a:spLocks noChangeShapeType="1"/>
            </p:cNvSpPr>
            <p:nvPr/>
          </p:nvSpPr>
          <p:spPr bwMode="auto">
            <a:xfrm>
              <a:off x="1700" y="1400"/>
              <a:ext cx="10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3959" name="Line 231"/>
            <p:cNvSpPr>
              <a:spLocks noChangeShapeType="1"/>
            </p:cNvSpPr>
            <p:nvPr/>
          </p:nvSpPr>
          <p:spPr bwMode="auto">
            <a:xfrm>
              <a:off x="1696" y="1204"/>
              <a:ext cx="0" cy="1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3960" name="Line 232"/>
            <p:cNvSpPr>
              <a:spLocks noChangeShapeType="1"/>
            </p:cNvSpPr>
            <p:nvPr/>
          </p:nvSpPr>
          <p:spPr bwMode="auto">
            <a:xfrm>
              <a:off x="1700" y="1200"/>
              <a:ext cx="65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3961" name="Rectangle 233"/>
            <p:cNvSpPr>
              <a:spLocks noChangeArrowheads="1"/>
            </p:cNvSpPr>
            <p:nvPr/>
          </p:nvSpPr>
          <p:spPr bwMode="auto">
            <a:xfrm>
              <a:off x="2368" y="1120"/>
              <a:ext cx="1256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600"/>
                </a:lnSpc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Pi @ 1 gate delay</a:t>
              </a:r>
            </a:p>
          </p:txBody>
        </p:sp>
        <p:sp>
          <p:nvSpPr>
            <p:cNvPr id="73962" name="Line 234"/>
            <p:cNvSpPr>
              <a:spLocks noChangeShapeType="1"/>
            </p:cNvSpPr>
            <p:nvPr/>
          </p:nvSpPr>
          <p:spPr bwMode="auto">
            <a:xfrm>
              <a:off x="1700" y="1504"/>
              <a:ext cx="10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3963" name="Line 235"/>
            <p:cNvSpPr>
              <a:spLocks noChangeShapeType="1"/>
            </p:cNvSpPr>
            <p:nvPr/>
          </p:nvSpPr>
          <p:spPr bwMode="auto">
            <a:xfrm>
              <a:off x="876" y="1504"/>
              <a:ext cx="81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3964" name="Rectangle 236"/>
            <p:cNvSpPr>
              <a:spLocks noChangeArrowheads="1"/>
            </p:cNvSpPr>
            <p:nvPr/>
          </p:nvSpPr>
          <p:spPr bwMode="auto">
            <a:xfrm>
              <a:off x="688" y="1432"/>
              <a:ext cx="240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600"/>
                </a:lnSpc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Ci</a:t>
              </a:r>
            </a:p>
          </p:txBody>
        </p:sp>
        <p:sp>
          <p:nvSpPr>
            <p:cNvPr id="73965" name="Line 237"/>
            <p:cNvSpPr>
              <a:spLocks noChangeShapeType="1"/>
            </p:cNvSpPr>
            <p:nvPr/>
          </p:nvSpPr>
          <p:spPr bwMode="auto">
            <a:xfrm>
              <a:off x="2252" y="1448"/>
              <a:ext cx="10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3966" name="Rectangle 238"/>
            <p:cNvSpPr>
              <a:spLocks noChangeArrowheads="1"/>
            </p:cNvSpPr>
            <p:nvPr/>
          </p:nvSpPr>
          <p:spPr bwMode="auto">
            <a:xfrm>
              <a:off x="2360" y="1376"/>
              <a:ext cx="1176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600"/>
                </a:lnSpc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Si @ 2 gate delays</a:t>
              </a:r>
            </a:p>
          </p:txBody>
        </p:sp>
        <p:sp>
          <p:nvSpPr>
            <p:cNvPr id="73967" name="Line 239"/>
            <p:cNvSpPr>
              <a:spLocks noChangeShapeType="1"/>
            </p:cNvSpPr>
            <p:nvPr/>
          </p:nvSpPr>
          <p:spPr bwMode="auto">
            <a:xfrm>
              <a:off x="1044" y="1248"/>
              <a:ext cx="10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3968" name="Rectangle 240"/>
            <p:cNvSpPr>
              <a:spLocks noChangeArrowheads="1"/>
            </p:cNvSpPr>
            <p:nvPr/>
          </p:nvSpPr>
          <p:spPr bwMode="auto">
            <a:xfrm>
              <a:off x="1028" y="1244"/>
              <a:ext cx="24" cy="16"/>
            </a:xfrm>
            <a:prstGeom prst="rect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3969" name="Line 241"/>
            <p:cNvSpPr>
              <a:spLocks noChangeShapeType="1"/>
            </p:cNvSpPr>
            <p:nvPr/>
          </p:nvSpPr>
          <p:spPr bwMode="auto">
            <a:xfrm>
              <a:off x="1156" y="1712"/>
              <a:ext cx="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3970" name="Line 242"/>
            <p:cNvSpPr>
              <a:spLocks noChangeShapeType="1"/>
            </p:cNvSpPr>
            <p:nvPr/>
          </p:nvSpPr>
          <p:spPr bwMode="auto">
            <a:xfrm>
              <a:off x="1044" y="1712"/>
              <a:ext cx="10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3971" name="Line 243"/>
            <p:cNvSpPr>
              <a:spLocks noChangeShapeType="1"/>
            </p:cNvSpPr>
            <p:nvPr/>
          </p:nvSpPr>
          <p:spPr bwMode="auto">
            <a:xfrm>
              <a:off x="1040" y="1252"/>
              <a:ext cx="0" cy="45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3972" name="Line 244"/>
            <p:cNvSpPr>
              <a:spLocks noChangeShapeType="1"/>
            </p:cNvSpPr>
            <p:nvPr/>
          </p:nvSpPr>
          <p:spPr bwMode="auto">
            <a:xfrm>
              <a:off x="876" y="1248"/>
              <a:ext cx="16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3973" name="Rectangle 245"/>
            <p:cNvSpPr>
              <a:spLocks noChangeArrowheads="1"/>
            </p:cNvSpPr>
            <p:nvPr/>
          </p:nvSpPr>
          <p:spPr bwMode="auto">
            <a:xfrm>
              <a:off x="688" y="1176"/>
              <a:ext cx="256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600"/>
                </a:lnSpc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Bi</a:t>
              </a:r>
            </a:p>
          </p:txBody>
        </p:sp>
        <p:sp>
          <p:nvSpPr>
            <p:cNvPr id="73974" name="Line 246"/>
            <p:cNvSpPr>
              <a:spLocks noChangeShapeType="1"/>
            </p:cNvSpPr>
            <p:nvPr/>
          </p:nvSpPr>
          <p:spPr bwMode="auto">
            <a:xfrm>
              <a:off x="1044" y="1144"/>
              <a:ext cx="10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3975" name="Line 247"/>
            <p:cNvSpPr>
              <a:spLocks noChangeShapeType="1"/>
            </p:cNvSpPr>
            <p:nvPr/>
          </p:nvSpPr>
          <p:spPr bwMode="auto">
            <a:xfrm>
              <a:off x="1156" y="1816"/>
              <a:ext cx="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3976" name="Line 248"/>
            <p:cNvSpPr>
              <a:spLocks noChangeShapeType="1"/>
            </p:cNvSpPr>
            <p:nvPr/>
          </p:nvSpPr>
          <p:spPr bwMode="auto">
            <a:xfrm>
              <a:off x="876" y="1144"/>
              <a:ext cx="4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3977" name="Rectangle 249" descr="25%"/>
            <p:cNvSpPr>
              <a:spLocks noChangeArrowheads="1"/>
            </p:cNvSpPr>
            <p:nvPr/>
          </p:nvSpPr>
          <p:spPr bwMode="auto">
            <a:xfrm>
              <a:off x="924" y="1140"/>
              <a:ext cx="16" cy="16"/>
            </a:xfrm>
            <a:prstGeom prst="rect">
              <a:avLst/>
            </a:prstGeom>
            <a:pattFill prst="pct25">
              <a:fgClr>
                <a:srgbClr val="000000"/>
              </a:fgClr>
              <a:bgClr>
                <a:srgbClr val="FFFFFF"/>
              </a:bgClr>
            </a:patt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3978" name="Line 250"/>
            <p:cNvSpPr>
              <a:spLocks noChangeShapeType="1"/>
            </p:cNvSpPr>
            <p:nvPr/>
          </p:nvSpPr>
          <p:spPr bwMode="auto">
            <a:xfrm>
              <a:off x="932" y="1144"/>
              <a:ext cx="10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3979" name="Line 251"/>
            <p:cNvSpPr>
              <a:spLocks noChangeShapeType="1"/>
            </p:cNvSpPr>
            <p:nvPr/>
          </p:nvSpPr>
          <p:spPr bwMode="auto">
            <a:xfrm>
              <a:off x="932" y="1816"/>
              <a:ext cx="21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3980" name="Line 252"/>
            <p:cNvSpPr>
              <a:spLocks noChangeShapeType="1"/>
            </p:cNvSpPr>
            <p:nvPr/>
          </p:nvSpPr>
          <p:spPr bwMode="auto">
            <a:xfrm>
              <a:off x="928" y="1148"/>
              <a:ext cx="0" cy="66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3981" name="Rectangle 253"/>
            <p:cNvSpPr>
              <a:spLocks noChangeArrowheads="1"/>
            </p:cNvSpPr>
            <p:nvPr/>
          </p:nvSpPr>
          <p:spPr bwMode="auto">
            <a:xfrm>
              <a:off x="688" y="1064"/>
              <a:ext cx="440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600"/>
                </a:lnSpc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Ai</a:t>
              </a:r>
            </a:p>
          </p:txBody>
        </p:sp>
        <p:sp>
          <p:nvSpPr>
            <p:cNvPr id="73982" name="Line 254"/>
            <p:cNvSpPr>
              <a:spLocks noChangeShapeType="1"/>
            </p:cNvSpPr>
            <p:nvPr/>
          </p:nvSpPr>
          <p:spPr bwMode="auto">
            <a:xfrm>
              <a:off x="1644" y="1760"/>
              <a:ext cx="10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3983" name="Line 255"/>
            <p:cNvSpPr>
              <a:spLocks noChangeShapeType="1"/>
            </p:cNvSpPr>
            <p:nvPr/>
          </p:nvSpPr>
          <p:spPr bwMode="auto">
            <a:xfrm>
              <a:off x="1756" y="1760"/>
              <a:ext cx="6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3984" name="Rectangle 256"/>
            <p:cNvSpPr>
              <a:spLocks noChangeArrowheads="1"/>
            </p:cNvSpPr>
            <p:nvPr/>
          </p:nvSpPr>
          <p:spPr bwMode="auto">
            <a:xfrm>
              <a:off x="2376" y="1680"/>
              <a:ext cx="1232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600"/>
                </a:lnSpc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Gi @ 1 gate delay</a:t>
              </a:r>
            </a:p>
          </p:txBody>
        </p:sp>
      </p:grpSp>
      <p:sp>
        <p:nvSpPr>
          <p:cNvPr id="73986" name="Rectangle 258"/>
          <p:cNvSpPr>
            <a:spLocks noChangeArrowheads="1"/>
          </p:cNvSpPr>
          <p:nvPr/>
        </p:nvSpPr>
        <p:spPr bwMode="auto">
          <a:xfrm>
            <a:off x="6338888" y="2233613"/>
            <a:ext cx="2552700" cy="68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47" tIns="26983" rIns="19047" bIns="26983"/>
          <a:lstStyle/>
          <a:p>
            <a:pPr eaLnBrk="0" hangingPunct="0">
              <a:lnSpc>
                <a:spcPts val="2200"/>
              </a:lnSpc>
              <a:spcAft>
                <a:spcPts val="2000"/>
              </a:spcAft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increasingly complex</a:t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logic for carries</a:t>
            </a:r>
          </a:p>
        </p:txBody>
      </p:sp>
      <p:sp>
        <p:nvSpPr>
          <p:cNvPr id="73987" name="Line 259"/>
          <p:cNvSpPr>
            <a:spLocks noChangeShapeType="1"/>
          </p:cNvSpPr>
          <p:nvPr/>
        </p:nvSpPr>
        <p:spPr bwMode="auto">
          <a:xfrm>
            <a:off x="7837488" y="2724150"/>
            <a:ext cx="26987" cy="22860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992" name="Rectangle 26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Carry-lookahead implementation</a:t>
            </a:r>
          </a:p>
        </p:txBody>
      </p:sp>
      <p:sp>
        <p:nvSpPr>
          <p:cNvPr id="73993" name="Rectangle 26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000">
                <a:ea typeface="굴림" charset="-127"/>
              </a:rPr>
              <a:t>Adder with propagate and generate outputs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V - Combinational Logic Case Studies</a:t>
            </a:r>
            <a:endParaRPr lang="en-US" altLang="en-US"/>
          </a:p>
        </p:txBody>
      </p:sp>
      <p:sp>
        <p:nvSpPr>
          <p:cNvPr id="92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7A44D-F61F-457D-B27B-96FED1B5D9B6}" type="slidenum">
              <a:rPr lang="en-US" altLang="en-US"/>
              <a:pPr/>
              <a:t>47</a:t>
            </a:fld>
            <a:endParaRPr lang="en-US" altLang="en-US"/>
          </a:p>
        </p:txBody>
      </p:sp>
      <p:grpSp>
        <p:nvGrpSpPr>
          <p:cNvPr id="75877" name="Group 101"/>
          <p:cNvGrpSpPr>
            <a:grpSpLocks/>
          </p:cNvGrpSpPr>
          <p:nvPr/>
        </p:nvGrpSpPr>
        <p:grpSpPr bwMode="auto">
          <a:xfrm>
            <a:off x="900113" y="2498725"/>
            <a:ext cx="3911600" cy="4019550"/>
            <a:chOff x="560" y="1672"/>
            <a:chExt cx="2464" cy="2532"/>
          </a:xfrm>
        </p:grpSpPr>
        <p:sp>
          <p:nvSpPr>
            <p:cNvPr id="75785" name="Rectangle 9"/>
            <p:cNvSpPr>
              <a:spLocks noChangeArrowheads="1"/>
            </p:cNvSpPr>
            <p:nvPr/>
          </p:nvSpPr>
          <p:spPr bwMode="auto">
            <a:xfrm>
              <a:off x="560" y="2128"/>
              <a:ext cx="200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algn="r" eaLnBrk="0" hangingPunct="0">
                <a:lnSpc>
                  <a:spcPts val="12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A0</a:t>
              </a:r>
            </a:p>
          </p:txBody>
        </p:sp>
        <p:sp>
          <p:nvSpPr>
            <p:cNvPr id="75786" name="Rectangle 10"/>
            <p:cNvSpPr>
              <a:spLocks noChangeArrowheads="1"/>
            </p:cNvSpPr>
            <p:nvPr/>
          </p:nvSpPr>
          <p:spPr bwMode="auto">
            <a:xfrm>
              <a:off x="560" y="2264"/>
              <a:ext cx="200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algn="r" eaLnBrk="0" hangingPunct="0">
                <a:lnSpc>
                  <a:spcPts val="12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B0</a:t>
              </a:r>
            </a:p>
          </p:txBody>
        </p:sp>
        <p:sp>
          <p:nvSpPr>
            <p:cNvPr id="75787" name="Rectangle 11"/>
            <p:cNvSpPr>
              <a:spLocks noChangeArrowheads="1"/>
            </p:cNvSpPr>
            <p:nvPr/>
          </p:nvSpPr>
          <p:spPr bwMode="auto">
            <a:xfrm>
              <a:off x="968" y="1672"/>
              <a:ext cx="272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12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</a:t>
              </a:r>
            </a:p>
          </p:txBody>
        </p:sp>
        <p:sp>
          <p:nvSpPr>
            <p:cNvPr id="75788" name="Rectangle 12"/>
            <p:cNvSpPr>
              <a:spLocks noChangeArrowheads="1"/>
            </p:cNvSpPr>
            <p:nvPr/>
          </p:nvSpPr>
          <p:spPr bwMode="auto">
            <a:xfrm>
              <a:off x="1456" y="2104"/>
              <a:ext cx="408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2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S0 @2</a:t>
              </a:r>
            </a:p>
          </p:txBody>
        </p:sp>
        <p:sp>
          <p:nvSpPr>
            <p:cNvPr id="75789" name="Rectangle 13"/>
            <p:cNvSpPr>
              <a:spLocks noChangeArrowheads="1"/>
            </p:cNvSpPr>
            <p:nvPr/>
          </p:nvSpPr>
          <p:spPr bwMode="auto">
            <a:xfrm>
              <a:off x="912" y="2696"/>
              <a:ext cx="200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algn="r" eaLnBrk="0" hangingPunct="0">
                <a:lnSpc>
                  <a:spcPts val="12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A1</a:t>
              </a:r>
            </a:p>
          </p:txBody>
        </p:sp>
        <p:sp>
          <p:nvSpPr>
            <p:cNvPr id="75790" name="Rectangle 14"/>
            <p:cNvSpPr>
              <a:spLocks noChangeArrowheads="1"/>
            </p:cNvSpPr>
            <p:nvPr/>
          </p:nvSpPr>
          <p:spPr bwMode="auto">
            <a:xfrm>
              <a:off x="912" y="2840"/>
              <a:ext cx="200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algn="r" eaLnBrk="0" hangingPunct="0">
                <a:lnSpc>
                  <a:spcPts val="12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B1</a:t>
              </a:r>
            </a:p>
          </p:txBody>
        </p:sp>
        <p:sp>
          <p:nvSpPr>
            <p:cNvPr id="75791" name="Rectangle 15"/>
            <p:cNvSpPr>
              <a:spLocks noChangeArrowheads="1"/>
            </p:cNvSpPr>
            <p:nvPr/>
          </p:nvSpPr>
          <p:spPr bwMode="auto">
            <a:xfrm>
              <a:off x="1448" y="2256"/>
              <a:ext cx="496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2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C1 @2</a:t>
              </a:r>
            </a:p>
          </p:txBody>
        </p:sp>
        <p:sp>
          <p:nvSpPr>
            <p:cNvPr id="75792" name="Rectangle 16"/>
            <p:cNvSpPr>
              <a:spLocks noChangeArrowheads="1"/>
            </p:cNvSpPr>
            <p:nvPr/>
          </p:nvSpPr>
          <p:spPr bwMode="auto">
            <a:xfrm>
              <a:off x="1824" y="2688"/>
              <a:ext cx="584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2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S1 @3</a:t>
              </a:r>
            </a:p>
          </p:txBody>
        </p:sp>
        <p:sp>
          <p:nvSpPr>
            <p:cNvPr id="75793" name="Rectangle 17"/>
            <p:cNvSpPr>
              <a:spLocks noChangeArrowheads="1"/>
            </p:cNvSpPr>
            <p:nvPr/>
          </p:nvSpPr>
          <p:spPr bwMode="auto">
            <a:xfrm>
              <a:off x="1272" y="3272"/>
              <a:ext cx="200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algn="r" eaLnBrk="0" hangingPunct="0">
                <a:lnSpc>
                  <a:spcPts val="12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A2</a:t>
              </a:r>
            </a:p>
          </p:txBody>
        </p:sp>
        <p:sp>
          <p:nvSpPr>
            <p:cNvPr id="75794" name="Rectangle 18"/>
            <p:cNvSpPr>
              <a:spLocks noChangeArrowheads="1"/>
            </p:cNvSpPr>
            <p:nvPr/>
          </p:nvSpPr>
          <p:spPr bwMode="auto">
            <a:xfrm>
              <a:off x="1272" y="3416"/>
              <a:ext cx="200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algn="r" eaLnBrk="0" hangingPunct="0">
                <a:lnSpc>
                  <a:spcPts val="12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B2</a:t>
              </a:r>
            </a:p>
          </p:txBody>
        </p:sp>
        <p:sp>
          <p:nvSpPr>
            <p:cNvPr id="75795" name="Rectangle 19"/>
            <p:cNvSpPr>
              <a:spLocks noChangeArrowheads="1"/>
            </p:cNvSpPr>
            <p:nvPr/>
          </p:nvSpPr>
          <p:spPr bwMode="auto">
            <a:xfrm>
              <a:off x="1816" y="2832"/>
              <a:ext cx="648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2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C2 @4</a:t>
              </a:r>
            </a:p>
          </p:txBody>
        </p:sp>
        <p:sp>
          <p:nvSpPr>
            <p:cNvPr id="75796" name="Rectangle 20"/>
            <p:cNvSpPr>
              <a:spLocks noChangeArrowheads="1"/>
            </p:cNvSpPr>
            <p:nvPr/>
          </p:nvSpPr>
          <p:spPr bwMode="auto">
            <a:xfrm>
              <a:off x="2176" y="3264"/>
              <a:ext cx="480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2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S2 @5</a:t>
              </a:r>
            </a:p>
          </p:txBody>
        </p:sp>
        <p:sp>
          <p:nvSpPr>
            <p:cNvPr id="75797" name="Rectangle 21"/>
            <p:cNvSpPr>
              <a:spLocks noChangeArrowheads="1"/>
            </p:cNvSpPr>
            <p:nvPr/>
          </p:nvSpPr>
          <p:spPr bwMode="auto">
            <a:xfrm>
              <a:off x="1624" y="3840"/>
              <a:ext cx="200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algn="r" eaLnBrk="0" hangingPunct="0">
                <a:lnSpc>
                  <a:spcPts val="12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A3</a:t>
              </a:r>
            </a:p>
          </p:txBody>
        </p:sp>
        <p:sp>
          <p:nvSpPr>
            <p:cNvPr id="75798" name="Rectangle 22"/>
            <p:cNvSpPr>
              <a:spLocks noChangeArrowheads="1"/>
            </p:cNvSpPr>
            <p:nvPr/>
          </p:nvSpPr>
          <p:spPr bwMode="auto">
            <a:xfrm>
              <a:off x="1624" y="3984"/>
              <a:ext cx="200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algn="r" eaLnBrk="0" hangingPunct="0">
                <a:lnSpc>
                  <a:spcPts val="12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B3</a:t>
              </a:r>
            </a:p>
          </p:txBody>
        </p:sp>
        <p:sp>
          <p:nvSpPr>
            <p:cNvPr id="75799" name="Rectangle 23"/>
            <p:cNvSpPr>
              <a:spLocks noChangeArrowheads="1"/>
            </p:cNvSpPr>
            <p:nvPr/>
          </p:nvSpPr>
          <p:spPr bwMode="auto">
            <a:xfrm>
              <a:off x="2184" y="3408"/>
              <a:ext cx="528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2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C3 @6</a:t>
              </a:r>
            </a:p>
          </p:txBody>
        </p:sp>
        <p:sp>
          <p:nvSpPr>
            <p:cNvPr id="75800" name="Rectangle 24"/>
            <p:cNvSpPr>
              <a:spLocks noChangeArrowheads="1"/>
            </p:cNvSpPr>
            <p:nvPr/>
          </p:nvSpPr>
          <p:spPr bwMode="auto">
            <a:xfrm>
              <a:off x="2528" y="3840"/>
              <a:ext cx="408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2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S3 @7</a:t>
              </a:r>
            </a:p>
          </p:txBody>
        </p:sp>
        <p:sp>
          <p:nvSpPr>
            <p:cNvPr id="75801" name="Rectangle 25"/>
            <p:cNvSpPr>
              <a:spLocks noChangeArrowheads="1"/>
            </p:cNvSpPr>
            <p:nvPr/>
          </p:nvSpPr>
          <p:spPr bwMode="auto">
            <a:xfrm>
              <a:off x="2528" y="3992"/>
              <a:ext cx="496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2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Cout @8</a:t>
              </a:r>
            </a:p>
          </p:txBody>
        </p:sp>
        <p:sp>
          <p:nvSpPr>
            <p:cNvPr id="75802" name="Rectangle 26"/>
            <p:cNvSpPr>
              <a:spLocks noChangeArrowheads="1"/>
            </p:cNvSpPr>
            <p:nvPr/>
          </p:nvSpPr>
          <p:spPr bwMode="auto">
            <a:xfrm>
              <a:off x="956" y="2044"/>
              <a:ext cx="288" cy="432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5803" name="Line 27"/>
            <p:cNvSpPr>
              <a:spLocks noChangeShapeType="1"/>
            </p:cNvSpPr>
            <p:nvPr/>
          </p:nvSpPr>
          <p:spPr bwMode="auto">
            <a:xfrm>
              <a:off x="740" y="2184"/>
              <a:ext cx="20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5804" name="Line 28"/>
            <p:cNvSpPr>
              <a:spLocks noChangeShapeType="1"/>
            </p:cNvSpPr>
            <p:nvPr/>
          </p:nvSpPr>
          <p:spPr bwMode="auto">
            <a:xfrm>
              <a:off x="740" y="2328"/>
              <a:ext cx="20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5805" name="Line 29"/>
            <p:cNvSpPr>
              <a:spLocks noChangeShapeType="1"/>
            </p:cNvSpPr>
            <p:nvPr/>
          </p:nvSpPr>
          <p:spPr bwMode="auto">
            <a:xfrm>
              <a:off x="1096" y="1828"/>
              <a:ext cx="0" cy="20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5806" name="Line 30"/>
            <p:cNvSpPr>
              <a:spLocks noChangeShapeType="1"/>
            </p:cNvSpPr>
            <p:nvPr/>
          </p:nvSpPr>
          <p:spPr bwMode="auto">
            <a:xfrm>
              <a:off x="1244" y="2184"/>
              <a:ext cx="20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5807" name="Line 31"/>
            <p:cNvSpPr>
              <a:spLocks noChangeShapeType="1"/>
            </p:cNvSpPr>
            <p:nvPr/>
          </p:nvSpPr>
          <p:spPr bwMode="auto">
            <a:xfrm>
              <a:off x="1244" y="2328"/>
              <a:ext cx="20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5808" name="Line 32"/>
            <p:cNvSpPr>
              <a:spLocks noChangeShapeType="1"/>
            </p:cNvSpPr>
            <p:nvPr/>
          </p:nvSpPr>
          <p:spPr bwMode="auto">
            <a:xfrm>
              <a:off x="1456" y="2332"/>
              <a:ext cx="0" cy="2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5809" name="Rectangle 33"/>
            <p:cNvSpPr>
              <a:spLocks noChangeArrowheads="1"/>
            </p:cNvSpPr>
            <p:nvPr/>
          </p:nvSpPr>
          <p:spPr bwMode="auto">
            <a:xfrm>
              <a:off x="1316" y="2620"/>
              <a:ext cx="288" cy="432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5810" name="Line 34"/>
            <p:cNvSpPr>
              <a:spLocks noChangeShapeType="1"/>
            </p:cNvSpPr>
            <p:nvPr/>
          </p:nvSpPr>
          <p:spPr bwMode="auto">
            <a:xfrm>
              <a:off x="1100" y="2760"/>
              <a:ext cx="20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5811" name="Line 35"/>
            <p:cNvSpPr>
              <a:spLocks noChangeShapeType="1"/>
            </p:cNvSpPr>
            <p:nvPr/>
          </p:nvSpPr>
          <p:spPr bwMode="auto">
            <a:xfrm>
              <a:off x="1100" y="2904"/>
              <a:ext cx="20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5812" name="Line 36"/>
            <p:cNvSpPr>
              <a:spLocks noChangeShapeType="1"/>
            </p:cNvSpPr>
            <p:nvPr/>
          </p:nvSpPr>
          <p:spPr bwMode="auto">
            <a:xfrm>
              <a:off x="1604" y="2760"/>
              <a:ext cx="20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5813" name="Line 37"/>
            <p:cNvSpPr>
              <a:spLocks noChangeShapeType="1"/>
            </p:cNvSpPr>
            <p:nvPr/>
          </p:nvSpPr>
          <p:spPr bwMode="auto">
            <a:xfrm>
              <a:off x="1604" y="2904"/>
              <a:ext cx="20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5814" name="Line 38"/>
            <p:cNvSpPr>
              <a:spLocks noChangeShapeType="1"/>
            </p:cNvSpPr>
            <p:nvPr/>
          </p:nvSpPr>
          <p:spPr bwMode="auto">
            <a:xfrm>
              <a:off x="1816" y="2908"/>
              <a:ext cx="0" cy="2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5815" name="Rectangle 39"/>
            <p:cNvSpPr>
              <a:spLocks noChangeArrowheads="1"/>
            </p:cNvSpPr>
            <p:nvPr/>
          </p:nvSpPr>
          <p:spPr bwMode="auto">
            <a:xfrm>
              <a:off x="1676" y="3196"/>
              <a:ext cx="288" cy="432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5816" name="Line 40"/>
            <p:cNvSpPr>
              <a:spLocks noChangeShapeType="1"/>
            </p:cNvSpPr>
            <p:nvPr/>
          </p:nvSpPr>
          <p:spPr bwMode="auto">
            <a:xfrm>
              <a:off x="1460" y="3336"/>
              <a:ext cx="20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5817" name="Line 41"/>
            <p:cNvSpPr>
              <a:spLocks noChangeShapeType="1"/>
            </p:cNvSpPr>
            <p:nvPr/>
          </p:nvSpPr>
          <p:spPr bwMode="auto">
            <a:xfrm>
              <a:off x="1460" y="3480"/>
              <a:ext cx="20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5818" name="Line 42"/>
            <p:cNvSpPr>
              <a:spLocks noChangeShapeType="1"/>
            </p:cNvSpPr>
            <p:nvPr/>
          </p:nvSpPr>
          <p:spPr bwMode="auto">
            <a:xfrm>
              <a:off x="1964" y="3336"/>
              <a:ext cx="20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5819" name="Line 43"/>
            <p:cNvSpPr>
              <a:spLocks noChangeShapeType="1"/>
            </p:cNvSpPr>
            <p:nvPr/>
          </p:nvSpPr>
          <p:spPr bwMode="auto">
            <a:xfrm>
              <a:off x="1964" y="3480"/>
              <a:ext cx="20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5820" name="Line 44"/>
            <p:cNvSpPr>
              <a:spLocks noChangeShapeType="1"/>
            </p:cNvSpPr>
            <p:nvPr/>
          </p:nvSpPr>
          <p:spPr bwMode="auto">
            <a:xfrm>
              <a:off x="2176" y="3484"/>
              <a:ext cx="0" cy="2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5821" name="Rectangle 45"/>
            <p:cNvSpPr>
              <a:spLocks noChangeArrowheads="1"/>
            </p:cNvSpPr>
            <p:nvPr/>
          </p:nvSpPr>
          <p:spPr bwMode="auto">
            <a:xfrm>
              <a:off x="2036" y="3772"/>
              <a:ext cx="288" cy="432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5822" name="Line 46"/>
            <p:cNvSpPr>
              <a:spLocks noChangeShapeType="1"/>
            </p:cNvSpPr>
            <p:nvPr/>
          </p:nvSpPr>
          <p:spPr bwMode="auto">
            <a:xfrm>
              <a:off x="1820" y="3912"/>
              <a:ext cx="20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5823" name="Line 47"/>
            <p:cNvSpPr>
              <a:spLocks noChangeShapeType="1"/>
            </p:cNvSpPr>
            <p:nvPr/>
          </p:nvSpPr>
          <p:spPr bwMode="auto">
            <a:xfrm>
              <a:off x="1820" y="4056"/>
              <a:ext cx="20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5824" name="Line 48"/>
            <p:cNvSpPr>
              <a:spLocks noChangeShapeType="1"/>
            </p:cNvSpPr>
            <p:nvPr/>
          </p:nvSpPr>
          <p:spPr bwMode="auto">
            <a:xfrm>
              <a:off x="2324" y="3912"/>
              <a:ext cx="20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5825" name="Line 49"/>
            <p:cNvSpPr>
              <a:spLocks noChangeShapeType="1"/>
            </p:cNvSpPr>
            <p:nvPr/>
          </p:nvSpPr>
          <p:spPr bwMode="auto">
            <a:xfrm>
              <a:off x="2324" y="4056"/>
              <a:ext cx="20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75878" name="Group 102"/>
          <p:cNvGrpSpPr>
            <a:grpSpLocks/>
          </p:cNvGrpSpPr>
          <p:nvPr/>
        </p:nvGrpSpPr>
        <p:grpSpPr bwMode="auto">
          <a:xfrm>
            <a:off x="5805488" y="2203450"/>
            <a:ext cx="3209925" cy="3962400"/>
            <a:chOff x="3363" y="1661"/>
            <a:chExt cx="2022" cy="2496"/>
          </a:xfrm>
        </p:grpSpPr>
        <p:sp>
          <p:nvSpPr>
            <p:cNvPr id="75827" name="Rectangle 51"/>
            <p:cNvSpPr>
              <a:spLocks noChangeArrowheads="1"/>
            </p:cNvSpPr>
            <p:nvPr/>
          </p:nvSpPr>
          <p:spPr bwMode="auto">
            <a:xfrm>
              <a:off x="3801" y="1877"/>
              <a:ext cx="200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algn="r" eaLnBrk="0" hangingPunct="0">
                <a:lnSpc>
                  <a:spcPts val="12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A0</a:t>
              </a:r>
            </a:p>
          </p:txBody>
        </p:sp>
        <p:sp>
          <p:nvSpPr>
            <p:cNvPr id="75828" name="Rectangle 52"/>
            <p:cNvSpPr>
              <a:spLocks noChangeArrowheads="1"/>
            </p:cNvSpPr>
            <p:nvPr/>
          </p:nvSpPr>
          <p:spPr bwMode="auto">
            <a:xfrm>
              <a:off x="3803" y="2021"/>
              <a:ext cx="200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algn="r" eaLnBrk="0" hangingPunct="0">
                <a:lnSpc>
                  <a:spcPts val="12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B0</a:t>
              </a:r>
            </a:p>
          </p:txBody>
        </p:sp>
        <p:sp>
          <p:nvSpPr>
            <p:cNvPr id="75829" name="Rectangle 53"/>
            <p:cNvSpPr>
              <a:spLocks noChangeArrowheads="1"/>
            </p:cNvSpPr>
            <p:nvPr/>
          </p:nvSpPr>
          <p:spPr bwMode="auto">
            <a:xfrm>
              <a:off x="3747" y="1661"/>
              <a:ext cx="272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algn="r" eaLnBrk="0" hangingPunct="0">
                <a:lnSpc>
                  <a:spcPts val="12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</a:t>
              </a:r>
            </a:p>
          </p:txBody>
        </p:sp>
        <p:sp>
          <p:nvSpPr>
            <p:cNvPr id="75830" name="Rectangle 54"/>
            <p:cNvSpPr>
              <a:spLocks noChangeArrowheads="1"/>
            </p:cNvSpPr>
            <p:nvPr/>
          </p:nvSpPr>
          <p:spPr bwMode="auto">
            <a:xfrm>
              <a:off x="4793" y="1885"/>
              <a:ext cx="408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2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S0 @2</a:t>
              </a:r>
            </a:p>
          </p:txBody>
        </p:sp>
        <p:sp>
          <p:nvSpPr>
            <p:cNvPr id="75831" name="Rectangle 55"/>
            <p:cNvSpPr>
              <a:spLocks noChangeArrowheads="1"/>
            </p:cNvSpPr>
            <p:nvPr/>
          </p:nvSpPr>
          <p:spPr bwMode="auto">
            <a:xfrm>
              <a:off x="3819" y="2461"/>
              <a:ext cx="200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algn="r" eaLnBrk="0" hangingPunct="0">
                <a:lnSpc>
                  <a:spcPts val="12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A1</a:t>
              </a:r>
            </a:p>
          </p:txBody>
        </p:sp>
        <p:sp>
          <p:nvSpPr>
            <p:cNvPr id="75832" name="Rectangle 56"/>
            <p:cNvSpPr>
              <a:spLocks noChangeArrowheads="1"/>
            </p:cNvSpPr>
            <p:nvPr/>
          </p:nvSpPr>
          <p:spPr bwMode="auto">
            <a:xfrm>
              <a:off x="3819" y="2597"/>
              <a:ext cx="200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algn="r" eaLnBrk="0" hangingPunct="0">
                <a:lnSpc>
                  <a:spcPts val="12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B1</a:t>
              </a:r>
            </a:p>
          </p:txBody>
        </p:sp>
        <p:sp>
          <p:nvSpPr>
            <p:cNvPr id="75833" name="Rectangle 57"/>
            <p:cNvSpPr>
              <a:spLocks noChangeArrowheads="1"/>
            </p:cNvSpPr>
            <p:nvPr/>
          </p:nvSpPr>
          <p:spPr bwMode="auto">
            <a:xfrm>
              <a:off x="3491" y="2245"/>
              <a:ext cx="496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algn="r" eaLnBrk="0" hangingPunct="0">
                <a:lnSpc>
                  <a:spcPts val="12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C1 @3</a:t>
              </a:r>
            </a:p>
          </p:txBody>
        </p:sp>
        <p:sp>
          <p:nvSpPr>
            <p:cNvPr id="75834" name="Rectangle 58"/>
            <p:cNvSpPr>
              <a:spLocks noChangeArrowheads="1"/>
            </p:cNvSpPr>
            <p:nvPr/>
          </p:nvSpPr>
          <p:spPr bwMode="auto">
            <a:xfrm>
              <a:off x="4801" y="2461"/>
              <a:ext cx="584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2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S1 @4</a:t>
              </a:r>
            </a:p>
          </p:txBody>
        </p:sp>
        <p:sp>
          <p:nvSpPr>
            <p:cNvPr id="75835" name="Rectangle 59"/>
            <p:cNvSpPr>
              <a:spLocks noChangeArrowheads="1"/>
            </p:cNvSpPr>
            <p:nvPr/>
          </p:nvSpPr>
          <p:spPr bwMode="auto">
            <a:xfrm>
              <a:off x="3819" y="3029"/>
              <a:ext cx="200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algn="r" eaLnBrk="0" hangingPunct="0">
                <a:lnSpc>
                  <a:spcPts val="12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A2</a:t>
              </a:r>
            </a:p>
          </p:txBody>
        </p:sp>
        <p:sp>
          <p:nvSpPr>
            <p:cNvPr id="75836" name="Rectangle 60"/>
            <p:cNvSpPr>
              <a:spLocks noChangeArrowheads="1"/>
            </p:cNvSpPr>
            <p:nvPr/>
          </p:nvSpPr>
          <p:spPr bwMode="auto">
            <a:xfrm>
              <a:off x="3811" y="3181"/>
              <a:ext cx="200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algn="r" eaLnBrk="0" hangingPunct="0">
                <a:lnSpc>
                  <a:spcPts val="12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B2</a:t>
              </a:r>
            </a:p>
          </p:txBody>
        </p:sp>
        <p:sp>
          <p:nvSpPr>
            <p:cNvPr id="75837" name="Rectangle 61"/>
            <p:cNvSpPr>
              <a:spLocks noChangeArrowheads="1"/>
            </p:cNvSpPr>
            <p:nvPr/>
          </p:nvSpPr>
          <p:spPr bwMode="auto">
            <a:xfrm>
              <a:off x="3363" y="2813"/>
              <a:ext cx="648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algn="r" eaLnBrk="0" hangingPunct="0">
                <a:lnSpc>
                  <a:spcPts val="12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C2 @3</a:t>
              </a:r>
            </a:p>
          </p:txBody>
        </p:sp>
        <p:sp>
          <p:nvSpPr>
            <p:cNvPr id="75838" name="Rectangle 62"/>
            <p:cNvSpPr>
              <a:spLocks noChangeArrowheads="1"/>
            </p:cNvSpPr>
            <p:nvPr/>
          </p:nvSpPr>
          <p:spPr bwMode="auto">
            <a:xfrm>
              <a:off x="4793" y="3037"/>
              <a:ext cx="480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2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S2 @4</a:t>
              </a:r>
            </a:p>
          </p:txBody>
        </p:sp>
        <p:sp>
          <p:nvSpPr>
            <p:cNvPr id="75839" name="Rectangle 63"/>
            <p:cNvSpPr>
              <a:spLocks noChangeArrowheads="1"/>
            </p:cNvSpPr>
            <p:nvPr/>
          </p:nvSpPr>
          <p:spPr bwMode="auto">
            <a:xfrm>
              <a:off x="3819" y="3605"/>
              <a:ext cx="200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algn="r" eaLnBrk="0" hangingPunct="0">
                <a:lnSpc>
                  <a:spcPts val="12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A3</a:t>
              </a:r>
            </a:p>
          </p:txBody>
        </p:sp>
        <p:sp>
          <p:nvSpPr>
            <p:cNvPr id="75840" name="Rectangle 64"/>
            <p:cNvSpPr>
              <a:spLocks noChangeArrowheads="1"/>
            </p:cNvSpPr>
            <p:nvPr/>
          </p:nvSpPr>
          <p:spPr bwMode="auto">
            <a:xfrm>
              <a:off x="3823" y="3757"/>
              <a:ext cx="200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algn="r" eaLnBrk="0" hangingPunct="0">
                <a:lnSpc>
                  <a:spcPts val="12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B3</a:t>
              </a:r>
            </a:p>
          </p:txBody>
        </p:sp>
        <p:sp>
          <p:nvSpPr>
            <p:cNvPr id="75841" name="Rectangle 65"/>
            <p:cNvSpPr>
              <a:spLocks noChangeArrowheads="1"/>
            </p:cNvSpPr>
            <p:nvPr/>
          </p:nvSpPr>
          <p:spPr bwMode="auto">
            <a:xfrm>
              <a:off x="3483" y="3397"/>
              <a:ext cx="528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algn="r" eaLnBrk="0" hangingPunct="0">
                <a:lnSpc>
                  <a:spcPts val="12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C3 @3</a:t>
              </a:r>
            </a:p>
          </p:txBody>
        </p:sp>
        <p:sp>
          <p:nvSpPr>
            <p:cNvPr id="75842" name="Rectangle 66"/>
            <p:cNvSpPr>
              <a:spLocks noChangeArrowheads="1"/>
            </p:cNvSpPr>
            <p:nvPr/>
          </p:nvSpPr>
          <p:spPr bwMode="auto">
            <a:xfrm>
              <a:off x="4785" y="3613"/>
              <a:ext cx="408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2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S3 @4</a:t>
              </a:r>
            </a:p>
          </p:txBody>
        </p:sp>
        <p:sp>
          <p:nvSpPr>
            <p:cNvPr id="75843" name="Rectangle 67"/>
            <p:cNvSpPr>
              <a:spLocks noChangeArrowheads="1"/>
            </p:cNvSpPr>
            <p:nvPr/>
          </p:nvSpPr>
          <p:spPr bwMode="auto">
            <a:xfrm>
              <a:off x="4257" y="1799"/>
              <a:ext cx="288" cy="432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5844" name="Line 68"/>
            <p:cNvSpPr>
              <a:spLocks noChangeShapeType="1"/>
            </p:cNvSpPr>
            <p:nvPr/>
          </p:nvSpPr>
          <p:spPr bwMode="auto">
            <a:xfrm>
              <a:off x="4041" y="1939"/>
              <a:ext cx="20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5845" name="Line 69"/>
            <p:cNvSpPr>
              <a:spLocks noChangeShapeType="1"/>
            </p:cNvSpPr>
            <p:nvPr/>
          </p:nvSpPr>
          <p:spPr bwMode="auto">
            <a:xfrm>
              <a:off x="4041" y="2083"/>
              <a:ext cx="20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5846" name="Line 70"/>
            <p:cNvSpPr>
              <a:spLocks noChangeShapeType="1"/>
            </p:cNvSpPr>
            <p:nvPr/>
          </p:nvSpPr>
          <p:spPr bwMode="auto">
            <a:xfrm>
              <a:off x="4397" y="1727"/>
              <a:ext cx="0" cy="6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5847" name="Line 71"/>
            <p:cNvSpPr>
              <a:spLocks noChangeShapeType="1"/>
            </p:cNvSpPr>
            <p:nvPr/>
          </p:nvSpPr>
          <p:spPr bwMode="auto">
            <a:xfrm>
              <a:off x="4545" y="1939"/>
              <a:ext cx="20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5848" name="Rectangle 72"/>
            <p:cNvSpPr>
              <a:spLocks noChangeArrowheads="1"/>
            </p:cNvSpPr>
            <p:nvPr/>
          </p:nvSpPr>
          <p:spPr bwMode="auto">
            <a:xfrm>
              <a:off x="4257" y="2375"/>
              <a:ext cx="288" cy="432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5849" name="Line 73"/>
            <p:cNvSpPr>
              <a:spLocks noChangeShapeType="1"/>
            </p:cNvSpPr>
            <p:nvPr/>
          </p:nvSpPr>
          <p:spPr bwMode="auto">
            <a:xfrm>
              <a:off x="4041" y="2515"/>
              <a:ext cx="20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5850" name="Line 74"/>
            <p:cNvSpPr>
              <a:spLocks noChangeShapeType="1"/>
            </p:cNvSpPr>
            <p:nvPr/>
          </p:nvSpPr>
          <p:spPr bwMode="auto">
            <a:xfrm>
              <a:off x="4041" y="2659"/>
              <a:ext cx="20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5851" name="Line 75"/>
            <p:cNvSpPr>
              <a:spLocks noChangeShapeType="1"/>
            </p:cNvSpPr>
            <p:nvPr/>
          </p:nvSpPr>
          <p:spPr bwMode="auto">
            <a:xfrm>
              <a:off x="4545" y="2515"/>
              <a:ext cx="20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5852" name="Rectangle 76"/>
            <p:cNvSpPr>
              <a:spLocks noChangeArrowheads="1"/>
            </p:cNvSpPr>
            <p:nvPr/>
          </p:nvSpPr>
          <p:spPr bwMode="auto">
            <a:xfrm>
              <a:off x="4257" y="2951"/>
              <a:ext cx="288" cy="432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5853" name="Line 77"/>
            <p:cNvSpPr>
              <a:spLocks noChangeShapeType="1"/>
            </p:cNvSpPr>
            <p:nvPr/>
          </p:nvSpPr>
          <p:spPr bwMode="auto">
            <a:xfrm>
              <a:off x="4041" y="3091"/>
              <a:ext cx="20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5854" name="Line 78"/>
            <p:cNvSpPr>
              <a:spLocks noChangeShapeType="1"/>
            </p:cNvSpPr>
            <p:nvPr/>
          </p:nvSpPr>
          <p:spPr bwMode="auto">
            <a:xfrm>
              <a:off x="4041" y="3235"/>
              <a:ext cx="20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5855" name="Line 79"/>
            <p:cNvSpPr>
              <a:spLocks noChangeShapeType="1"/>
            </p:cNvSpPr>
            <p:nvPr/>
          </p:nvSpPr>
          <p:spPr bwMode="auto">
            <a:xfrm>
              <a:off x="4545" y="3091"/>
              <a:ext cx="20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5856" name="Rectangle 80"/>
            <p:cNvSpPr>
              <a:spLocks noChangeArrowheads="1"/>
            </p:cNvSpPr>
            <p:nvPr/>
          </p:nvSpPr>
          <p:spPr bwMode="auto">
            <a:xfrm>
              <a:off x="4257" y="3527"/>
              <a:ext cx="288" cy="432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5857" name="Line 81"/>
            <p:cNvSpPr>
              <a:spLocks noChangeShapeType="1"/>
            </p:cNvSpPr>
            <p:nvPr/>
          </p:nvSpPr>
          <p:spPr bwMode="auto">
            <a:xfrm>
              <a:off x="4041" y="3667"/>
              <a:ext cx="20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5858" name="Line 82"/>
            <p:cNvSpPr>
              <a:spLocks noChangeShapeType="1"/>
            </p:cNvSpPr>
            <p:nvPr/>
          </p:nvSpPr>
          <p:spPr bwMode="auto">
            <a:xfrm>
              <a:off x="4041" y="3811"/>
              <a:ext cx="20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5859" name="Line 83"/>
            <p:cNvSpPr>
              <a:spLocks noChangeShapeType="1"/>
            </p:cNvSpPr>
            <p:nvPr/>
          </p:nvSpPr>
          <p:spPr bwMode="auto">
            <a:xfrm>
              <a:off x="4545" y="3667"/>
              <a:ext cx="20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5860" name="Line 84"/>
            <p:cNvSpPr>
              <a:spLocks noChangeShapeType="1"/>
            </p:cNvSpPr>
            <p:nvPr/>
          </p:nvSpPr>
          <p:spPr bwMode="auto">
            <a:xfrm flipH="1">
              <a:off x="4033" y="1723"/>
              <a:ext cx="36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5861" name="Line 85"/>
            <p:cNvSpPr>
              <a:spLocks noChangeShapeType="1"/>
            </p:cNvSpPr>
            <p:nvPr/>
          </p:nvSpPr>
          <p:spPr bwMode="auto">
            <a:xfrm>
              <a:off x="4397" y="2303"/>
              <a:ext cx="0" cy="6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5862" name="Line 86"/>
            <p:cNvSpPr>
              <a:spLocks noChangeShapeType="1"/>
            </p:cNvSpPr>
            <p:nvPr/>
          </p:nvSpPr>
          <p:spPr bwMode="auto">
            <a:xfrm flipH="1">
              <a:off x="4033" y="2299"/>
              <a:ext cx="36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5863" name="Line 87"/>
            <p:cNvSpPr>
              <a:spLocks noChangeShapeType="1"/>
            </p:cNvSpPr>
            <p:nvPr/>
          </p:nvSpPr>
          <p:spPr bwMode="auto">
            <a:xfrm>
              <a:off x="4397" y="2879"/>
              <a:ext cx="0" cy="6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5864" name="Line 88"/>
            <p:cNvSpPr>
              <a:spLocks noChangeShapeType="1"/>
            </p:cNvSpPr>
            <p:nvPr/>
          </p:nvSpPr>
          <p:spPr bwMode="auto">
            <a:xfrm flipH="1">
              <a:off x="4033" y="2875"/>
              <a:ext cx="36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5865" name="Line 89"/>
            <p:cNvSpPr>
              <a:spLocks noChangeShapeType="1"/>
            </p:cNvSpPr>
            <p:nvPr/>
          </p:nvSpPr>
          <p:spPr bwMode="auto">
            <a:xfrm>
              <a:off x="4397" y="3455"/>
              <a:ext cx="0" cy="6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5866" name="Line 90"/>
            <p:cNvSpPr>
              <a:spLocks noChangeShapeType="1"/>
            </p:cNvSpPr>
            <p:nvPr/>
          </p:nvSpPr>
          <p:spPr bwMode="auto">
            <a:xfrm flipH="1">
              <a:off x="4033" y="3451"/>
              <a:ext cx="36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5867" name="Rectangle 91"/>
            <p:cNvSpPr>
              <a:spLocks noChangeArrowheads="1"/>
            </p:cNvSpPr>
            <p:nvPr/>
          </p:nvSpPr>
          <p:spPr bwMode="auto">
            <a:xfrm>
              <a:off x="3467" y="3981"/>
              <a:ext cx="528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algn="r" eaLnBrk="0" hangingPunct="0">
                <a:lnSpc>
                  <a:spcPts val="12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C4 @3</a:t>
              </a:r>
            </a:p>
          </p:txBody>
        </p:sp>
        <p:sp>
          <p:nvSpPr>
            <p:cNvPr id="75868" name="Line 92"/>
            <p:cNvSpPr>
              <a:spLocks noChangeShapeType="1"/>
            </p:cNvSpPr>
            <p:nvPr/>
          </p:nvSpPr>
          <p:spPr bwMode="auto">
            <a:xfrm flipH="1">
              <a:off x="4033" y="4027"/>
              <a:ext cx="72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5869" name="Rectangle 93"/>
            <p:cNvSpPr>
              <a:spLocks noChangeArrowheads="1"/>
            </p:cNvSpPr>
            <p:nvPr/>
          </p:nvSpPr>
          <p:spPr bwMode="auto">
            <a:xfrm>
              <a:off x="4793" y="3981"/>
              <a:ext cx="528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2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C4 @3</a:t>
              </a:r>
            </a:p>
          </p:txBody>
        </p:sp>
      </p:grpSp>
      <p:sp>
        <p:nvSpPr>
          <p:cNvPr id="75875" name="Rectangle 9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Carry-lookahead implementation (cont’d)</a:t>
            </a:r>
          </a:p>
        </p:txBody>
      </p:sp>
      <p:sp>
        <p:nvSpPr>
          <p:cNvPr id="75876" name="Rectangle 10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800">
                <a:ea typeface="굴림" charset="-127"/>
              </a:rPr>
              <a:t>Carry-lookahead logic generates individual carries</a:t>
            </a:r>
          </a:p>
          <a:p>
            <a:pPr lvl="1"/>
            <a:r>
              <a:rPr lang="en-US" altLang="ko-KR" sz="1600">
                <a:ea typeface="굴림" charset="-127"/>
              </a:rPr>
              <a:t>sums computed much more quickly in parallel</a:t>
            </a:r>
          </a:p>
          <a:p>
            <a:pPr lvl="1"/>
            <a:r>
              <a:rPr lang="en-US" altLang="ko-KR" sz="1600">
                <a:ea typeface="굴림" charset="-127"/>
              </a:rPr>
              <a:t>however, cost of carry logic increases with more stages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V - Combinational Logic Case Studies</a:t>
            </a:r>
            <a:endParaRPr lang="en-US" altLang="en-US"/>
          </a:p>
        </p:txBody>
      </p:sp>
      <p:sp>
        <p:nvSpPr>
          <p:cNvPr id="15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5069C-9436-4796-937B-420FEB8D3425}" type="slidenum">
              <a:rPr lang="en-US" altLang="en-US"/>
              <a:pPr/>
              <a:t>48</a:t>
            </a:fld>
            <a:endParaRPr lang="en-US" altLang="en-US"/>
          </a:p>
        </p:txBody>
      </p:sp>
      <p:grpSp>
        <p:nvGrpSpPr>
          <p:cNvPr id="77974" name="Group 150"/>
          <p:cNvGrpSpPr>
            <a:grpSpLocks/>
          </p:cNvGrpSpPr>
          <p:nvPr/>
        </p:nvGrpSpPr>
        <p:grpSpPr bwMode="auto">
          <a:xfrm>
            <a:off x="361950" y="2838450"/>
            <a:ext cx="8642350" cy="3657600"/>
            <a:chOff x="228" y="1788"/>
            <a:chExt cx="5444" cy="2304"/>
          </a:xfrm>
        </p:grpSpPr>
        <p:sp>
          <p:nvSpPr>
            <p:cNvPr id="77833" name="Rectangle 9"/>
            <p:cNvSpPr>
              <a:spLocks noChangeArrowheads="1"/>
            </p:cNvSpPr>
            <p:nvPr/>
          </p:nvSpPr>
          <p:spPr bwMode="auto">
            <a:xfrm>
              <a:off x="2408" y="3480"/>
              <a:ext cx="1080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12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Lookahead Carry Unit</a:t>
              </a:r>
            </a:p>
          </p:txBody>
        </p:sp>
        <p:sp>
          <p:nvSpPr>
            <p:cNvPr id="77834" name="Rectangle 10"/>
            <p:cNvSpPr>
              <a:spLocks noChangeArrowheads="1"/>
            </p:cNvSpPr>
            <p:nvPr/>
          </p:nvSpPr>
          <p:spPr bwMode="auto">
            <a:xfrm>
              <a:off x="5328" y="3400"/>
              <a:ext cx="288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12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C0</a:t>
              </a:r>
            </a:p>
          </p:txBody>
        </p:sp>
        <p:sp>
          <p:nvSpPr>
            <p:cNvPr id="77835" name="Rectangle 11"/>
            <p:cNvSpPr>
              <a:spLocks noChangeArrowheads="1"/>
            </p:cNvSpPr>
            <p:nvPr/>
          </p:nvSpPr>
          <p:spPr bwMode="auto">
            <a:xfrm>
              <a:off x="4744" y="3232"/>
              <a:ext cx="248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12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P0</a:t>
              </a:r>
            </a:p>
          </p:txBody>
        </p:sp>
        <p:sp>
          <p:nvSpPr>
            <p:cNvPr id="77836" name="Rectangle 12"/>
            <p:cNvSpPr>
              <a:spLocks noChangeArrowheads="1"/>
            </p:cNvSpPr>
            <p:nvPr/>
          </p:nvSpPr>
          <p:spPr bwMode="auto">
            <a:xfrm>
              <a:off x="5024" y="3232"/>
              <a:ext cx="264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12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G0</a:t>
              </a:r>
            </a:p>
          </p:txBody>
        </p:sp>
        <p:sp>
          <p:nvSpPr>
            <p:cNvPr id="77837" name="Rectangle 13"/>
            <p:cNvSpPr>
              <a:spLocks noChangeArrowheads="1"/>
            </p:cNvSpPr>
            <p:nvPr/>
          </p:nvSpPr>
          <p:spPr bwMode="auto">
            <a:xfrm>
              <a:off x="3448" y="3232"/>
              <a:ext cx="208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12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P1</a:t>
              </a:r>
            </a:p>
          </p:txBody>
        </p:sp>
        <p:sp>
          <p:nvSpPr>
            <p:cNvPr id="77838" name="Rectangle 14"/>
            <p:cNvSpPr>
              <a:spLocks noChangeArrowheads="1"/>
            </p:cNvSpPr>
            <p:nvPr/>
          </p:nvSpPr>
          <p:spPr bwMode="auto">
            <a:xfrm>
              <a:off x="3736" y="3232"/>
              <a:ext cx="216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12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G1</a:t>
              </a:r>
            </a:p>
          </p:txBody>
        </p:sp>
        <p:sp>
          <p:nvSpPr>
            <p:cNvPr id="77839" name="Rectangle 15"/>
            <p:cNvSpPr>
              <a:spLocks noChangeArrowheads="1"/>
            </p:cNvSpPr>
            <p:nvPr/>
          </p:nvSpPr>
          <p:spPr bwMode="auto">
            <a:xfrm>
              <a:off x="2144" y="3232"/>
              <a:ext cx="216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12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P2</a:t>
              </a:r>
            </a:p>
          </p:txBody>
        </p:sp>
        <p:sp>
          <p:nvSpPr>
            <p:cNvPr id="77840" name="Rectangle 16"/>
            <p:cNvSpPr>
              <a:spLocks noChangeArrowheads="1"/>
            </p:cNvSpPr>
            <p:nvPr/>
          </p:nvSpPr>
          <p:spPr bwMode="auto">
            <a:xfrm>
              <a:off x="2440" y="3232"/>
              <a:ext cx="224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12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G2</a:t>
              </a:r>
            </a:p>
          </p:txBody>
        </p:sp>
        <p:sp>
          <p:nvSpPr>
            <p:cNvPr id="77841" name="Rectangle 17"/>
            <p:cNvSpPr>
              <a:spLocks noChangeArrowheads="1"/>
            </p:cNvSpPr>
            <p:nvPr/>
          </p:nvSpPr>
          <p:spPr bwMode="auto">
            <a:xfrm>
              <a:off x="832" y="3232"/>
              <a:ext cx="264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12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P3</a:t>
              </a:r>
            </a:p>
          </p:txBody>
        </p:sp>
        <p:sp>
          <p:nvSpPr>
            <p:cNvPr id="77842" name="Rectangle 18"/>
            <p:cNvSpPr>
              <a:spLocks noChangeArrowheads="1"/>
            </p:cNvSpPr>
            <p:nvPr/>
          </p:nvSpPr>
          <p:spPr bwMode="auto">
            <a:xfrm>
              <a:off x="1096" y="3232"/>
              <a:ext cx="304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12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G3</a:t>
              </a:r>
            </a:p>
          </p:txBody>
        </p:sp>
        <p:sp>
          <p:nvSpPr>
            <p:cNvPr id="77843" name="Rectangle 19"/>
            <p:cNvSpPr>
              <a:spLocks noChangeArrowheads="1"/>
            </p:cNvSpPr>
            <p:nvPr/>
          </p:nvSpPr>
          <p:spPr bwMode="auto">
            <a:xfrm>
              <a:off x="1552" y="3240"/>
              <a:ext cx="264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12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C3</a:t>
              </a:r>
            </a:p>
          </p:txBody>
        </p:sp>
        <p:sp>
          <p:nvSpPr>
            <p:cNvPr id="77844" name="Rectangle 20"/>
            <p:cNvSpPr>
              <a:spLocks noChangeArrowheads="1"/>
            </p:cNvSpPr>
            <p:nvPr/>
          </p:nvSpPr>
          <p:spPr bwMode="auto">
            <a:xfrm>
              <a:off x="2880" y="3232"/>
              <a:ext cx="208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12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C2</a:t>
              </a:r>
            </a:p>
          </p:txBody>
        </p:sp>
        <p:sp>
          <p:nvSpPr>
            <p:cNvPr id="77845" name="Rectangle 21"/>
            <p:cNvSpPr>
              <a:spLocks noChangeArrowheads="1"/>
            </p:cNvSpPr>
            <p:nvPr/>
          </p:nvSpPr>
          <p:spPr bwMode="auto">
            <a:xfrm>
              <a:off x="4136" y="3232"/>
              <a:ext cx="280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12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C1</a:t>
              </a:r>
            </a:p>
          </p:txBody>
        </p:sp>
        <p:sp>
          <p:nvSpPr>
            <p:cNvPr id="77846" name="Rectangle 22"/>
            <p:cNvSpPr>
              <a:spLocks noChangeArrowheads="1"/>
            </p:cNvSpPr>
            <p:nvPr/>
          </p:nvSpPr>
          <p:spPr bwMode="auto">
            <a:xfrm>
              <a:off x="4984" y="3440"/>
              <a:ext cx="312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algn="r" eaLnBrk="0" hangingPunct="0">
                <a:lnSpc>
                  <a:spcPts val="12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C0</a:t>
              </a:r>
            </a:p>
          </p:txBody>
        </p:sp>
        <p:sp>
          <p:nvSpPr>
            <p:cNvPr id="77847" name="Rectangle 23"/>
            <p:cNvSpPr>
              <a:spLocks noChangeArrowheads="1"/>
            </p:cNvSpPr>
            <p:nvPr/>
          </p:nvSpPr>
          <p:spPr bwMode="auto">
            <a:xfrm>
              <a:off x="3960" y="3688"/>
              <a:ext cx="328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12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P3-0</a:t>
              </a:r>
            </a:p>
          </p:txBody>
        </p:sp>
        <p:sp>
          <p:nvSpPr>
            <p:cNvPr id="77848" name="Rectangle 24"/>
            <p:cNvSpPr>
              <a:spLocks noChangeArrowheads="1"/>
            </p:cNvSpPr>
            <p:nvPr/>
          </p:nvSpPr>
          <p:spPr bwMode="auto">
            <a:xfrm>
              <a:off x="4240" y="3688"/>
              <a:ext cx="344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12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G3-0</a:t>
              </a:r>
            </a:p>
          </p:txBody>
        </p:sp>
        <p:sp>
          <p:nvSpPr>
            <p:cNvPr id="77849" name="Rectangle 25"/>
            <p:cNvSpPr>
              <a:spLocks noChangeArrowheads="1"/>
            </p:cNvSpPr>
            <p:nvPr/>
          </p:nvSpPr>
          <p:spPr bwMode="auto">
            <a:xfrm>
              <a:off x="536" y="3448"/>
              <a:ext cx="360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2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C4</a:t>
              </a:r>
            </a:p>
          </p:txBody>
        </p:sp>
        <p:sp>
          <p:nvSpPr>
            <p:cNvPr id="77850" name="Rectangle 26"/>
            <p:cNvSpPr>
              <a:spLocks noChangeArrowheads="1"/>
            </p:cNvSpPr>
            <p:nvPr/>
          </p:nvSpPr>
          <p:spPr bwMode="auto">
            <a:xfrm>
              <a:off x="5120" y="2920"/>
              <a:ext cx="264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2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@3</a:t>
              </a:r>
            </a:p>
          </p:txBody>
        </p:sp>
        <p:sp>
          <p:nvSpPr>
            <p:cNvPr id="77851" name="Rectangle 27"/>
            <p:cNvSpPr>
              <a:spLocks noChangeArrowheads="1"/>
            </p:cNvSpPr>
            <p:nvPr/>
          </p:nvSpPr>
          <p:spPr bwMode="auto">
            <a:xfrm>
              <a:off x="4832" y="2920"/>
              <a:ext cx="304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2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@2</a:t>
              </a:r>
            </a:p>
          </p:txBody>
        </p:sp>
        <p:sp>
          <p:nvSpPr>
            <p:cNvPr id="77852" name="Rectangle 28"/>
            <p:cNvSpPr>
              <a:spLocks noChangeArrowheads="1"/>
            </p:cNvSpPr>
            <p:nvPr/>
          </p:nvSpPr>
          <p:spPr bwMode="auto">
            <a:xfrm>
              <a:off x="4248" y="3024"/>
              <a:ext cx="288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2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@4</a:t>
              </a:r>
            </a:p>
          </p:txBody>
        </p:sp>
        <p:sp>
          <p:nvSpPr>
            <p:cNvPr id="77853" name="Rectangle 29"/>
            <p:cNvSpPr>
              <a:spLocks noChangeArrowheads="1"/>
            </p:cNvSpPr>
            <p:nvPr/>
          </p:nvSpPr>
          <p:spPr bwMode="auto">
            <a:xfrm>
              <a:off x="3808" y="2920"/>
              <a:ext cx="336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2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@3</a:t>
              </a:r>
            </a:p>
          </p:txBody>
        </p:sp>
        <p:sp>
          <p:nvSpPr>
            <p:cNvPr id="77854" name="Rectangle 30"/>
            <p:cNvSpPr>
              <a:spLocks noChangeArrowheads="1"/>
            </p:cNvSpPr>
            <p:nvPr/>
          </p:nvSpPr>
          <p:spPr bwMode="auto">
            <a:xfrm>
              <a:off x="3520" y="2920"/>
              <a:ext cx="232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2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@2</a:t>
              </a:r>
            </a:p>
          </p:txBody>
        </p:sp>
        <p:sp>
          <p:nvSpPr>
            <p:cNvPr id="77855" name="Rectangle 31"/>
            <p:cNvSpPr>
              <a:spLocks noChangeArrowheads="1"/>
            </p:cNvSpPr>
            <p:nvPr/>
          </p:nvSpPr>
          <p:spPr bwMode="auto">
            <a:xfrm>
              <a:off x="2960" y="3024"/>
              <a:ext cx="232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2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@5</a:t>
              </a:r>
            </a:p>
          </p:txBody>
        </p:sp>
        <p:sp>
          <p:nvSpPr>
            <p:cNvPr id="77856" name="Rectangle 32"/>
            <p:cNvSpPr>
              <a:spLocks noChangeArrowheads="1"/>
            </p:cNvSpPr>
            <p:nvPr/>
          </p:nvSpPr>
          <p:spPr bwMode="auto">
            <a:xfrm>
              <a:off x="2520" y="2920"/>
              <a:ext cx="288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2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@3</a:t>
              </a:r>
            </a:p>
          </p:txBody>
        </p:sp>
        <p:sp>
          <p:nvSpPr>
            <p:cNvPr id="77857" name="Rectangle 33"/>
            <p:cNvSpPr>
              <a:spLocks noChangeArrowheads="1"/>
            </p:cNvSpPr>
            <p:nvPr/>
          </p:nvSpPr>
          <p:spPr bwMode="auto">
            <a:xfrm>
              <a:off x="2232" y="2920"/>
              <a:ext cx="232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2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@2</a:t>
              </a:r>
            </a:p>
          </p:txBody>
        </p:sp>
        <p:sp>
          <p:nvSpPr>
            <p:cNvPr id="77858" name="Rectangle 34"/>
            <p:cNvSpPr>
              <a:spLocks noChangeArrowheads="1"/>
            </p:cNvSpPr>
            <p:nvPr/>
          </p:nvSpPr>
          <p:spPr bwMode="auto">
            <a:xfrm>
              <a:off x="1664" y="3016"/>
              <a:ext cx="248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2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@5</a:t>
              </a:r>
            </a:p>
          </p:txBody>
        </p:sp>
        <p:sp>
          <p:nvSpPr>
            <p:cNvPr id="77859" name="Rectangle 35"/>
            <p:cNvSpPr>
              <a:spLocks noChangeArrowheads="1"/>
            </p:cNvSpPr>
            <p:nvPr/>
          </p:nvSpPr>
          <p:spPr bwMode="auto">
            <a:xfrm>
              <a:off x="1232" y="2912"/>
              <a:ext cx="368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2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@3</a:t>
              </a:r>
            </a:p>
          </p:txBody>
        </p:sp>
        <p:sp>
          <p:nvSpPr>
            <p:cNvPr id="77860" name="Rectangle 36"/>
            <p:cNvSpPr>
              <a:spLocks noChangeArrowheads="1"/>
            </p:cNvSpPr>
            <p:nvPr/>
          </p:nvSpPr>
          <p:spPr bwMode="auto">
            <a:xfrm>
              <a:off x="944" y="2920"/>
              <a:ext cx="240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2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@2</a:t>
              </a:r>
            </a:p>
          </p:txBody>
        </p:sp>
        <p:sp>
          <p:nvSpPr>
            <p:cNvPr id="77861" name="Rectangle 37"/>
            <p:cNvSpPr>
              <a:spLocks noChangeArrowheads="1"/>
            </p:cNvSpPr>
            <p:nvPr/>
          </p:nvSpPr>
          <p:spPr bwMode="auto">
            <a:xfrm>
              <a:off x="288" y="3512"/>
              <a:ext cx="272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2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@4</a:t>
              </a:r>
            </a:p>
          </p:txBody>
        </p:sp>
        <p:sp>
          <p:nvSpPr>
            <p:cNvPr id="77862" name="Rectangle 38"/>
            <p:cNvSpPr>
              <a:spLocks noChangeArrowheads="1"/>
            </p:cNvSpPr>
            <p:nvPr/>
          </p:nvSpPr>
          <p:spPr bwMode="auto">
            <a:xfrm>
              <a:off x="4408" y="3816"/>
              <a:ext cx="272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2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@5</a:t>
              </a:r>
            </a:p>
          </p:txBody>
        </p:sp>
        <p:sp>
          <p:nvSpPr>
            <p:cNvPr id="77863" name="Rectangle 39"/>
            <p:cNvSpPr>
              <a:spLocks noChangeArrowheads="1"/>
            </p:cNvSpPr>
            <p:nvPr/>
          </p:nvSpPr>
          <p:spPr bwMode="auto">
            <a:xfrm>
              <a:off x="4112" y="3816"/>
              <a:ext cx="280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2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@3</a:t>
              </a:r>
            </a:p>
          </p:txBody>
        </p:sp>
        <p:sp>
          <p:nvSpPr>
            <p:cNvPr id="77864" name="Rectangle 40"/>
            <p:cNvSpPr>
              <a:spLocks noChangeArrowheads="1"/>
            </p:cNvSpPr>
            <p:nvPr/>
          </p:nvSpPr>
          <p:spPr bwMode="auto">
            <a:xfrm>
              <a:off x="5288" y="3512"/>
              <a:ext cx="384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12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@0</a:t>
              </a:r>
            </a:p>
          </p:txBody>
        </p:sp>
        <p:sp>
          <p:nvSpPr>
            <p:cNvPr id="77865" name="Rectangle 41"/>
            <p:cNvSpPr>
              <a:spLocks noChangeArrowheads="1"/>
            </p:cNvSpPr>
            <p:nvPr/>
          </p:nvSpPr>
          <p:spPr bwMode="auto">
            <a:xfrm>
              <a:off x="296" y="3408"/>
              <a:ext cx="344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2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C16</a:t>
              </a:r>
            </a:p>
          </p:txBody>
        </p:sp>
        <p:sp>
          <p:nvSpPr>
            <p:cNvPr id="77866" name="Rectangle 42"/>
            <p:cNvSpPr>
              <a:spLocks noChangeArrowheads="1"/>
            </p:cNvSpPr>
            <p:nvPr/>
          </p:nvSpPr>
          <p:spPr bwMode="auto">
            <a:xfrm>
              <a:off x="536" y="2080"/>
              <a:ext cx="504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2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A[15-12]</a:t>
              </a:r>
            </a:p>
          </p:txBody>
        </p:sp>
        <p:sp>
          <p:nvSpPr>
            <p:cNvPr id="77867" name="Rectangle 43"/>
            <p:cNvSpPr>
              <a:spLocks noChangeArrowheads="1"/>
            </p:cNvSpPr>
            <p:nvPr/>
          </p:nvSpPr>
          <p:spPr bwMode="auto">
            <a:xfrm>
              <a:off x="912" y="2080"/>
              <a:ext cx="496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algn="r" eaLnBrk="0" hangingPunct="0">
                <a:lnSpc>
                  <a:spcPts val="12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B[15-12]</a:t>
              </a:r>
            </a:p>
          </p:txBody>
        </p:sp>
        <p:sp>
          <p:nvSpPr>
            <p:cNvPr id="77868" name="Rectangle 44"/>
            <p:cNvSpPr>
              <a:spLocks noChangeArrowheads="1"/>
            </p:cNvSpPr>
            <p:nvPr/>
          </p:nvSpPr>
          <p:spPr bwMode="auto">
            <a:xfrm>
              <a:off x="1464" y="2184"/>
              <a:ext cx="336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2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C12</a:t>
              </a:r>
            </a:p>
          </p:txBody>
        </p:sp>
        <p:sp>
          <p:nvSpPr>
            <p:cNvPr id="77869" name="Rectangle 45"/>
            <p:cNvSpPr>
              <a:spLocks noChangeArrowheads="1"/>
            </p:cNvSpPr>
            <p:nvPr/>
          </p:nvSpPr>
          <p:spPr bwMode="auto">
            <a:xfrm>
              <a:off x="440" y="2776"/>
              <a:ext cx="480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12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S[15-12]</a:t>
              </a:r>
            </a:p>
          </p:txBody>
        </p:sp>
        <p:sp>
          <p:nvSpPr>
            <p:cNvPr id="77870" name="Rectangle 46"/>
            <p:cNvSpPr>
              <a:spLocks noChangeArrowheads="1"/>
            </p:cNvSpPr>
            <p:nvPr/>
          </p:nvSpPr>
          <p:spPr bwMode="auto">
            <a:xfrm>
              <a:off x="1824" y="2080"/>
              <a:ext cx="416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2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A[11-8]</a:t>
              </a:r>
            </a:p>
          </p:txBody>
        </p:sp>
        <p:sp>
          <p:nvSpPr>
            <p:cNvPr id="77871" name="Rectangle 47"/>
            <p:cNvSpPr>
              <a:spLocks noChangeArrowheads="1"/>
            </p:cNvSpPr>
            <p:nvPr/>
          </p:nvSpPr>
          <p:spPr bwMode="auto">
            <a:xfrm>
              <a:off x="2288" y="2080"/>
              <a:ext cx="408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algn="r" eaLnBrk="0" hangingPunct="0">
                <a:lnSpc>
                  <a:spcPts val="12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B[11-8]</a:t>
              </a:r>
            </a:p>
          </p:txBody>
        </p:sp>
        <p:sp>
          <p:nvSpPr>
            <p:cNvPr id="77872" name="Rectangle 48"/>
            <p:cNvSpPr>
              <a:spLocks noChangeArrowheads="1"/>
            </p:cNvSpPr>
            <p:nvPr/>
          </p:nvSpPr>
          <p:spPr bwMode="auto">
            <a:xfrm>
              <a:off x="2768" y="2184"/>
              <a:ext cx="368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2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C8</a:t>
              </a:r>
            </a:p>
          </p:txBody>
        </p:sp>
        <p:sp>
          <p:nvSpPr>
            <p:cNvPr id="77873" name="Rectangle 49"/>
            <p:cNvSpPr>
              <a:spLocks noChangeArrowheads="1"/>
            </p:cNvSpPr>
            <p:nvPr/>
          </p:nvSpPr>
          <p:spPr bwMode="auto">
            <a:xfrm>
              <a:off x="1664" y="2776"/>
              <a:ext cx="600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12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S[11-8]</a:t>
              </a:r>
            </a:p>
          </p:txBody>
        </p:sp>
        <p:sp>
          <p:nvSpPr>
            <p:cNvPr id="77874" name="Rectangle 50"/>
            <p:cNvSpPr>
              <a:spLocks noChangeArrowheads="1"/>
            </p:cNvSpPr>
            <p:nvPr/>
          </p:nvSpPr>
          <p:spPr bwMode="auto">
            <a:xfrm>
              <a:off x="3112" y="2080"/>
              <a:ext cx="352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2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A[7-4]</a:t>
              </a:r>
            </a:p>
          </p:txBody>
        </p:sp>
        <p:sp>
          <p:nvSpPr>
            <p:cNvPr id="77875" name="Rectangle 51"/>
            <p:cNvSpPr>
              <a:spLocks noChangeArrowheads="1"/>
            </p:cNvSpPr>
            <p:nvPr/>
          </p:nvSpPr>
          <p:spPr bwMode="auto">
            <a:xfrm>
              <a:off x="3624" y="2080"/>
              <a:ext cx="360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algn="r" eaLnBrk="0" hangingPunct="0">
                <a:lnSpc>
                  <a:spcPts val="12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B[7-4]</a:t>
              </a:r>
            </a:p>
          </p:txBody>
        </p:sp>
        <p:sp>
          <p:nvSpPr>
            <p:cNvPr id="77876" name="Rectangle 52"/>
            <p:cNvSpPr>
              <a:spLocks noChangeArrowheads="1"/>
            </p:cNvSpPr>
            <p:nvPr/>
          </p:nvSpPr>
          <p:spPr bwMode="auto">
            <a:xfrm>
              <a:off x="4056" y="2184"/>
              <a:ext cx="296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2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C4</a:t>
              </a:r>
            </a:p>
          </p:txBody>
        </p:sp>
        <p:sp>
          <p:nvSpPr>
            <p:cNvPr id="77877" name="Rectangle 53"/>
            <p:cNvSpPr>
              <a:spLocks noChangeArrowheads="1"/>
            </p:cNvSpPr>
            <p:nvPr/>
          </p:nvSpPr>
          <p:spPr bwMode="auto">
            <a:xfrm>
              <a:off x="3024" y="2776"/>
              <a:ext cx="456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12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S[7-4]</a:t>
              </a:r>
            </a:p>
          </p:txBody>
        </p:sp>
        <p:sp>
          <p:nvSpPr>
            <p:cNvPr id="77878" name="Rectangle 54"/>
            <p:cNvSpPr>
              <a:spLocks noChangeArrowheads="1"/>
            </p:cNvSpPr>
            <p:nvPr/>
          </p:nvSpPr>
          <p:spPr bwMode="auto">
            <a:xfrm>
              <a:off x="3096" y="2880"/>
              <a:ext cx="312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12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@7</a:t>
              </a:r>
            </a:p>
          </p:txBody>
        </p:sp>
        <p:sp>
          <p:nvSpPr>
            <p:cNvPr id="77879" name="Rectangle 55"/>
            <p:cNvSpPr>
              <a:spLocks noChangeArrowheads="1"/>
            </p:cNvSpPr>
            <p:nvPr/>
          </p:nvSpPr>
          <p:spPr bwMode="auto">
            <a:xfrm>
              <a:off x="1792" y="2872"/>
              <a:ext cx="344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12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@8</a:t>
              </a:r>
            </a:p>
          </p:txBody>
        </p:sp>
        <p:sp>
          <p:nvSpPr>
            <p:cNvPr id="77880" name="Rectangle 56"/>
            <p:cNvSpPr>
              <a:spLocks noChangeArrowheads="1"/>
            </p:cNvSpPr>
            <p:nvPr/>
          </p:nvSpPr>
          <p:spPr bwMode="auto">
            <a:xfrm>
              <a:off x="536" y="2880"/>
              <a:ext cx="288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12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@8</a:t>
              </a:r>
            </a:p>
          </p:txBody>
        </p:sp>
        <p:sp>
          <p:nvSpPr>
            <p:cNvPr id="77881" name="Rectangle 57"/>
            <p:cNvSpPr>
              <a:spLocks noChangeArrowheads="1"/>
            </p:cNvSpPr>
            <p:nvPr/>
          </p:nvSpPr>
          <p:spPr bwMode="auto">
            <a:xfrm>
              <a:off x="4424" y="2080"/>
              <a:ext cx="408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2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A[3-0]</a:t>
              </a:r>
            </a:p>
          </p:txBody>
        </p:sp>
        <p:sp>
          <p:nvSpPr>
            <p:cNvPr id="77882" name="Rectangle 58"/>
            <p:cNvSpPr>
              <a:spLocks noChangeArrowheads="1"/>
            </p:cNvSpPr>
            <p:nvPr/>
          </p:nvSpPr>
          <p:spPr bwMode="auto">
            <a:xfrm>
              <a:off x="4912" y="2080"/>
              <a:ext cx="384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algn="r" eaLnBrk="0" hangingPunct="0">
                <a:lnSpc>
                  <a:spcPts val="12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B[3-0]</a:t>
              </a:r>
            </a:p>
          </p:txBody>
        </p:sp>
        <p:sp>
          <p:nvSpPr>
            <p:cNvPr id="77883" name="Rectangle 59"/>
            <p:cNvSpPr>
              <a:spLocks noChangeArrowheads="1"/>
            </p:cNvSpPr>
            <p:nvPr/>
          </p:nvSpPr>
          <p:spPr bwMode="auto">
            <a:xfrm>
              <a:off x="5368" y="2184"/>
              <a:ext cx="208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2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C0</a:t>
              </a:r>
            </a:p>
          </p:txBody>
        </p:sp>
        <p:sp>
          <p:nvSpPr>
            <p:cNvPr id="77884" name="Rectangle 60"/>
            <p:cNvSpPr>
              <a:spLocks noChangeArrowheads="1"/>
            </p:cNvSpPr>
            <p:nvPr/>
          </p:nvSpPr>
          <p:spPr bwMode="auto">
            <a:xfrm>
              <a:off x="4376" y="2776"/>
              <a:ext cx="384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12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S[3-0]</a:t>
              </a:r>
            </a:p>
          </p:txBody>
        </p:sp>
        <p:sp>
          <p:nvSpPr>
            <p:cNvPr id="77885" name="Rectangle 61"/>
            <p:cNvSpPr>
              <a:spLocks noChangeArrowheads="1"/>
            </p:cNvSpPr>
            <p:nvPr/>
          </p:nvSpPr>
          <p:spPr bwMode="auto">
            <a:xfrm>
              <a:off x="5360" y="2288"/>
              <a:ext cx="232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2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@0</a:t>
              </a:r>
            </a:p>
          </p:txBody>
        </p:sp>
        <p:sp>
          <p:nvSpPr>
            <p:cNvPr id="77886" name="Rectangle 62"/>
            <p:cNvSpPr>
              <a:spLocks noChangeArrowheads="1"/>
            </p:cNvSpPr>
            <p:nvPr/>
          </p:nvSpPr>
          <p:spPr bwMode="auto">
            <a:xfrm>
              <a:off x="4432" y="2880"/>
              <a:ext cx="280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12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@4</a:t>
              </a:r>
            </a:p>
          </p:txBody>
        </p:sp>
        <p:grpSp>
          <p:nvGrpSpPr>
            <p:cNvPr id="77903" name="Group 79"/>
            <p:cNvGrpSpPr>
              <a:grpSpLocks/>
            </p:cNvGrpSpPr>
            <p:nvPr/>
          </p:nvGrpSpPr>
          <p:grpSpPr bwMode="auto">
            <a:xfrm>
              <a:off x="4424" y="1788"/>
              <a:ext cx="1148" cy="1016"/>
              <a:chOff x="4424" y="1588"/>
              <a:chExt cx="1148" cy="1016"/>
            </a:xfrm>
          </p:grpSpPr>
          <p:sp>
            <p:nvSpPr>
              <p:cNvPr id="77887" name="Line 63"/>
              <p:cNvSpPr>
                <a:spLocks noChangeShapeType="1"/>
              </p:cNvSpPr>
              <p:nvPr/>
            </p:nvSpPr>
            <p:spPr bwMode="auto">
              <a:xfrm flipV="1">
                <a:off x="4516" y="1660"/>
                <a:ext cx="112" cy="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77888" name="Line 64"/>
              <p:cNvSpPr>
                <a:spLocks noChangeShapeType="1"/>
              </p:cNvSpPr>
              <p:nvPr/>
            </p:nvSpPr>
            <p:spPr bwMode="auto">
              <a:xfrm flipV="1">
                <a:off x="5092" y="1660"/>
                <a:ext cx="112" cy="8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77889" name="Line 65"/>
              <p:cNvSpPr>
                <a:spLocks noChangeShapeType="1"/>
              </p:cNvSpPr>
              <p:nvPr/>
            </p:nvSpPr>
            <p:spPr bwMode="auto">
              <a:xfrm flipV="1">
                <a:off x="4508" y="2364"/>
                <a:ext cx="120" cy="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77890" name="Rectangle 66"/>
              <p:cNvSpPr>
                <a:spLocks noChangeArrowheads="1"/>
              </p:cNvSpPr>
              <p:nvPr/>
            </p:nvSpPr>
            <p:spPr bwMode="auto">
              <a:xfrm>
                <a:off x="4432" y="1632"/>
                <a:ext cx="144" cy="1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47" tIns="26983" rIns="19047" bIns="26983"/>
              <a:lstStyle/>
              <a:p>
                <a:pPr eaLnBrk="0" hangingPunct="0">
                  <a:lnSpc>
                    <a:spcPts val="1200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400">
                    <a:solidFill>
                      <a:srgbClr val="000000"/>
                    </a:solidFill>
                    <a:latin typeface="Tahoma" pitchFamily="34" charset="0"/>
                    <a:ea typeface="굴림" charset="-127"/>
                  </a:rPr>
                  <a:t>4</a:t>
                </a:r>
              </a:p>
            </p:txBody>
          </p:sp>
          <p:sp>
            <p:nvSpPr>
              <p:cNvPr id="77891" name="Rectangle 67"/>
              <p:cNvSpPr>
                <a:spLocks noChangeArrowheads="1"/>
              </p:cNvSpPr>
              <p:nvPr/>
            </p:nvSpPr>
            <p:spPr bwMode="auto">
              <a:xfrm>
                <a:off x="5008" y="1624"/>
                <a:ext cx="144" cy="1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47" tIns="26983" rIns="19047" bIns="26983"/>
              <a:lstStyle/>
              <a:p>
                <a:pPr eaLnBrk="0" hangingPunct="0">
                  <a:lnSpc>
                    <a:spcPts val="1200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400">
                    <a:solidFill>
                      <a:srgbClr val="000000"/>
                    </a:solidFill>
                    <a:latin typeface="Tahoma" pitchFamily="34" charset="0"/>
                    <a:ea typeface="굴림" charset="-127"/>
                  </a:rPr>
                  <a:t>4</a:t>
                </a:r>
              </a:p>
            </p:txBody>
          </p:sp>
          <p:sp>
            <p:nvSpPr>
              <p:cNvPr id="77892" name="Rectangle 68"/>
              <p:cNvSpPr>
                <a:spLocks noChangeArrowheads="1"/>
              </p:cNvSpPr>
              <p:nvPr/>
            </p:nvSpPr>
            <p:spPr bwMode="auto">
              <a:xfrm>
                <a:off x="4424" y="2336"/>
                <a:ext cx="144" cy="1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47" tIns="26983" rIns="19047" bIns="26983"/>
              <a:lstStyle/>
              <a:p>
                <a:pPr eaLnBrk="0" hangingPunct="0">
                  <a:lnSpc>
                    <a:spcPts val="1200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400">
                    <a:solidFill>
                      <a:srgbClr val="000000"/>
                    </a:solidFill>
                    <a:latin typeface="Tahoma" pitchFamily="34" charset="0"/>
                    <a:ea typeface="굴림" charset="-127"/>
                  </a:rPr>
                  <a:t>4</a:t>
                </a:r>
              </a:p>
            </p:txBody>
          </p:sp>
          <p:sp>
            <p:nvSpPr>
              <p:cNvPr id="77893" name="Rectangle 69"/>
              <p:cNvSpPr>
                <a:spLocks noChangeArrowheads="1"/>
              </p:cNvSpPr>
              <p:nvPr/>
            </p:nvSpPr>
            <p:spPr bwMode="auto">
              <a:xfrm>
                <a:off x="4800" y="2192"/>
                <a:ext cx="152" cy="1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47" tIns="26983" rIns="19047" bIns="26983"/>
              <a:lstStyle/>
              <a:p>
                <a:pPr eaLnBrk="0" hangingPunct="0">
                  <a:lnSpc>
                    <a:spcPts val="1200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400">
                    <a:solidFill>
                      <a:srgbClr val="000000"/>
                    </a:solidFill>
                    <a:latin typeface="Tahoma" pitchFamily="34" charset="0"/>
                    <a:ea typeface="굴림" charset="-127"/>
                  </a:rPr>
                  <a:t>P</a:t>
                </a:r>
              </a:p>
            </p:txBody>
          </p:sp>
          <p:sp>
            <p:nvSpPr>
              <p:cNvPr id="77894" name="Rectangle 70"/>
              <p:cNvSpPr>
                <a:spLocks noChangeArrowheads="1"/>
              </p:cNvSpPr>
              <p:nvPr/>
            </p:nvSpPr>
            <p:spPr bwMode="auto">
              <a:xfrm>
                <a:off x="5072" y="2192"/>
                <a:ext cx="168" cy="1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47" tIns="26983" rIns="19047" bIns="26983"/>
              <a:lstStyle/>
              <a:p>
                <a:pPr eaLnBrk="0" hangingPunct="0">
                  <a:lnSpc>
                    <a:spcPts val="1200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400">
                    <a:solidFill>
                      <a:srgbClr val="000000"/>
                    </a:solidFill>
                    <a:latin typeface="Tahoma" pitchFamily="34" charset="0"/>
                    <a:ea typeface="굴림" charset="-127"/>
                  </a:rPr>
                  <a:t>G</a:t>
                </a:r>
              </a:p>
            </p:txBody>
          </p:sp>
          <p:sp>
            <p:nvSpPr>
              <p:cNvPr id="77895" name="Rectangle 71"/>
              <p:cNvSpPr>
                <a:spLocks noChangeArrowheads="1"/>
              </p:cNvSpPr>
              <p:nvPr/>
            </p:nvSpPr>
            <p:spPr bwMode="auto">
              <a:xfrm>
                <a:off x="4428" y="1884"/>
                <a:ext cx="864" cy="432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77896" name="Line 72"/>
              <p:cNvSpPr>
                <a:spLocks noChangeShapeType="1"/>
              </p:cNvSpPr>
              <p:nvPr/>
            </p:nvSpPr>
            <p:spPr bwMode="auto">
              <a:xfrm>
                <a:off x="5292" y="2096"/>
                <a:ext cx="28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77897" name="Line 73"/>
              <p:cNvSpPr>
                <a:spLocks noChangeShapeType="1"/>
              </p:cNvSpPr>
              <p:nvPr/>
            </p:nvSpPr>
            <p:spPr bwMode="auto">
              <a:xfrm flipV="1">
                <a:off x="4568" y="1588"/>
                <a:ext cx="0" cy="29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77898" name="Line 74"/>
              <p:cNvSpPr>
                <a:spLocks noChangeShapeType="1"/>
              </p:cNvSpPr>
              <p:nvPr/>
            </p:nvSpPr>
            <p:spPr bwMode="auto">
              <a:xfrm flipV="1">
                <a:off x="5144" y="1588"/>
                <a:ext cx="0" cy="29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77899" name="Line 75"/>
              <p:cNvSpPr>
                <a:spLocks noChangeShapeType="1"/>
              </p:cNvSpPr>
              <p:nvPr/>
            </p:nvSpPr>
            <p:spPr bwMode="auto">
              <a:xfrm flipV="1">
                <a:off x="4568" y="2308"/>
                <a:ext cx="0" cy="29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77900" name="Line 76"/>
              <p:cNvSpPr>
                <a:spLocks noChangeShapeType="1"/>
              </p:cNvSpPr>
              <p:nvPr/>
            </p:nvSpPr>
            <p:spPr bwMode="auto">
              <a:xfrm flipV="1">
                <a:off x="5144" y="2308"/>
                <a:ext cx="0" cy="29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77901" name="Line 77"/>
              <p:cNvSpPr>
                <a:spLocks noChangeShapeType="1"/>
              </p:cNvSpPr>
              <p:nvPr/>
            </p:nvSpPr>
            <p:spPr bwMode="auto">
              <a:xfrm flipV="1">
                <a:off x="4856" y="2308"/>
                <a:ext cx="0" cy="29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77902" name="Rectangle 78"/>
              <p:cNvSpPr>
                <a:spLocks noChangeArrowheads="1"/>
              </p:cNvSpPr>
              <p:nvPr/>
            </p:nvSpPr>
            <p:spPr bwMode="auto">
              <a:xfrm>
                <a:off x="4592" y="2040"/>
                <a:ext cx="552" cy="1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47" tIns="26983" rIns="19047" bIns="26983"/>
              <a:lstStyle/>
              <a:p>
                <a:pPr algn="ctr" eaLnBrk="0" hangingPunct="0">
                  <a:lnSpc>
                    <a:spcPts val="1200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400">
                    <a:solidFill>
                      <a:srgbClr val="000000"/>
                    </a:solidFill>
                    <a:latin typeface="Tahoma" pitchFamily="34" charset="0"/>
                    <a:ea typeface="굴림" charset="-127"/>
                  </a:rPr>
                  <a:t>4-bit Adder</a:t>
                </a:r>
              </a:p>
            </p:txBody>
          </p:sp>
        </p:grpSp>
        <p:grpSp>
          <p:nvGrpSpPr>
            <p:cNvPr id="77920" name="Group 96"/>
            <p:cNvGrpSpPr>
              <a:grpSpLocks/>
            </p:cNvGrpSpPr>
            <p:nvPr/>
          </p:nvGrpSpPr>
          <p:grpSpPr bwMode="auto">
            <a:xfrm>
              <a:off x="3112" y="1788"/>
              <a:ext cx="1148" cy="1016"/>
              <a:chOff x="3112" y="1588"/>
              <a:chExt cx="1148" cy="1016"/>
            </a:xfrm>
          </p:grpSpPr>
          <p:sp>
            <p:nvSpPr>
              <p:cNvPr id="77904" name="Line 80"/>
              <p:cNvSpPr>
                <a:spLocks noChangeShapeType="1"/>
              </p:cNvSpPr>
              <p:nvPr/>
            </p:nvSpPr>
            <p:spPr bwMode="auto">
              <a:xfrm flipV="1">
                <a:off x="3204" y="1660"/>
                <a:ext cx="112" cy="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77905" name="Line 81"/>
              <p:cNvSpPr>
                <a:spLocks noChangeShapeType="1"/>
              </p:cNvSpPr>
              <p:nvPr/>
            </p:nvSpPr>
            <p:spPr bwMode="auto">
              <a:xfrm flipV="1">
                <a:off x="3780" y="1660"/>
                <a:ext cx="112" cy="8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77906" name="Line 82"/>
              <p:cNvSpPr>
                <a:spLocks noChangeShapeType="1"/>
              </p:cNvSpPr>
              <p:nvPr/>
            </p:nvSpPr>
            <p:spPr bwMode="auto">
              <a:xfrm flipV="1">
                <a:off x="3196" y="2364"/>
                <a:ext cx="120" cy="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77907" name="Rectangle 83"/>
              <p:cNvSpPr>
                <a:spLocks noChangeArrowheads="1"/>
              </p:cNvSpPr>
              <p:nvPr/>
            </p:nvSpPr>
            <p:spPr bwMode="auto">
              <a:xfrm>
                <a:off x="3120" y="1632"/>
                <a:ext cx="144" cy="1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47" tIns="26983" rIns="19047" bIns="26983"/>
              <a:lstStyle/>
              <a:p>
                <a:pPr eaLnBrk="0" hangingPunct="0">
                  <a:lnSpc>
                    <a:spcPts val="1200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400">
                    <a:solidFill>
                      <a:srgbClr val="000000"/>
                    </a:solidFill>
                    <a:latin typeface="Tahoma" pitchFamily="34" charset="0"/>
                    <a:ea typeface="굴림" charset="-127"/>
                  </a:rPr>
                  <a:t>4</a:t>
                </a:r>
              </a:p>
            </p:txBody>
          </p:sp>
          <p:sp>
            <p:nvSpPr>
              <p:cNvPr id="77908" name="Rectangle 84"/>
              <p:cNvSpPr>
                <a:spLocks noChangeArrowheads="1"/>
              </p:cNvSpPr>
              <p:nvPr/>
            </p:nvSpPr>
            <p:spPr bwMode="auto">
              <a:xfrm>
                <a:off x="3696" y="1624"/>
                <a:ext cx="144" cy="1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47" tIns="26983" rIns="19047" bIns="26983"/>
              <a:lstStyle/>
              <a:p>
                <a:pPr eaLnBrk="0" hangingPunct="0">
                  <a:lnSpc>
                    <a:spcPts val="1200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400">
                    <a:solidFill>
                      <a:srgbClr val="000000"/>
                    </a:solidFill>
                    <a:latin typeface="Tahoma" pitchFamily="34" charset="0"/>
                    <a:ea typeface="굴림" charset="-127"/>
                  </a:rPr>
                  <a:t>4</a:t>
                </a:r>
              </a:p>
            </p:txBody>
          </p:sp>
          <p:sp>
            <p:nvSpPr>
              <p:cNvPr id="77909" name="Rectangle 85"/>
              <p:cNvSpPr>
                <a:spLocks noChangeArrowheads="1"/>
              </p:cNvSpPr>
              <p:nvPr/>
            </p:nvSpPr>
            <p:spPr bwMode="auto">
              <a:xfrm>
                <a:off x="3112" y="2336"/>
                <a:ext cx="144" cy="1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47" tIns="26983" rIns="19047" bIns="26983"/>
              <a:lstStyle/>
              <a:p>
                <a:pPr eaLnBrk="0" hangingPunct="0">
                  <a:lnSpc>
                    <a:spcPts val="1200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400">
                    <a:solidFill>
                      <a:srgbClr val="000000"/>
                    </a:solidFill>
                    <a:latin typeface="Tahoma" pitchFamily="34" charset="0"/>
                    <a:ea typeface="굴림" charset="-127"/>
                  </a:rPr>
                  <a:t>4</a:t>
                </a:r>
              </a:p>
            </p:txBody>
          </p:sp>
          <p:sp>
            <p:nvSpPr>
              <p:cNvPr id="77910" name="Rectangle 86"/>
              <p:cNvSpPr>
                <a:spLocks noChangeArrowheads="1"/>
              </p:cNvSpPr>
              <p:nvPr/>
            </p:nvSpPr>
            <p:spPr bwMode="auto">
              <a:xfrm>
                <a:off x="3488" y="2192"/>
                <a:ext cx="152" cy="1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47" tIns="26983" rIns="19047" bIns="26983"/>
              <a:lstStyle/>
              <a:p>
                <a:pPr eaLnBrk="0" hangingPunct="0">
                  <a:lnSpc>
                    <a:spcPts val="1200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400">
                    <a:solidFill>
                      <a:srgbClr val="000000"/>
                    </a:solidFill>
                    <a:latin typeface="Tahoma" pitchFamily="34" charset="0"/>
                    <a:ea typeface="굴림" charset="-127"/>
                  </a:rPr>
                  <a:t>P</a:t>
                </a:r>
              </a:p>
            </p:txBody>
          </p:sp>
          <p:sp>
            <p:nvSpPr>
              <p:cNvPr id="77911" name="Rectangle 87"/>
              <p:cNvSpPr>
                <a:spLocks noChangeArrowheads="1"/>
              </p:cNvSpPr>
              <p:nvPr/>
            </p:nvSpPr>
            <p:spPr bwMode="auto">
              <a:xfrm>
                <a:off x="3760" y="2192"/>
                <a:ext cx="168" cy="1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47" tIns="26983" rIns="19047" bIns="26983"/>
              <a:lstStyle/>
              <a:p>
                <a:pPr eaLnBrk="0" hangingPunct="0">
                  <a:lnSpc>
                    <a:spcPts val="1200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400">
                    <a:solidFill>
                      <a:srgbClr val="000000"/>
                    </a:solidFill>
                    <a:latin typeface="Tahoma" pitchFamily="34" charset="0"/>
                    <a:ea typeface="굴림" charset="-127"/>
                  </a:rPr>
                  <a:t>G</a:t>
                </a:r>
              </a:p>
            </p:txBody>
          </p:sp>
          <p:sp>
            <p:nvSpPr>
              <p:cNvPr id="77912" name="Rectangle 88"/>
              <p:cNvSpPr>
                <a:spLocks noChangeArrowheads="1"/>
              </p:cNvSpPr>
              <p:nvPr/>
            </p:nvSpPr>
            <p:spPr bwMode="auto">
              <a:xfrm>
                <a:off x="3116" y="1884"/>
                <a:ext cx="864" cy="432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77913" name="Line 89"/>
              <p:cNvSpPr>
                <a:spLocks noChangeShapeType="1"/>
              </p:cNvSpPr>
              <p:nvPr/>
            </p:nvSpPr>
            <p:spPr bwMode="auto">
              <a:xfrm>
                <a:off x="3980" y="2096"/>
                <a:ext cx="28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77914" name="Line 90"/>
              <p:cNvSpPr>
                <a:spLocks noChangeShapeType="1"/>
              </p:cNvSpPr>
              <p:nvPr/>
            </p:nvSpPr>
            <p:spPr bwMode="auto">
              <a:xfrm flipV="1">
                <a:off x="3256" y="1588"/>
                <a:ext cx="0" cy="29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77915" name="Line 91"/>
              <p:cNvSpPr>
                <a:spLocks noChangeShapeType="1"/>
              </p:cNvSpPr>
              <p:nvPr/>
            </p:nvSpPr>
            <p:spPr bwMode="auto">
              <a:xfrm flipV="1">
                <a:off x="3832" y="1588"/>
                <a:ext cx="0" cy="29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77916" name="Line 92"/>
              <p:cNvSpPr>
                <a:spLocks noChangeShapeType="1"/>
              </p:cNvSpPr>
              <p:nvPr/>
            </p:nvSpPr>
            <p:spPr bwMode="auto">
              <a:xfrm flipV="1">
                <a:off x="3256" y="2308"/>
                <a:ext cx="0" cy="29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77917" name="Line 93"/>
              <p:cNvSpPr>
                <a:spLocks noChangeShapeType="1"/>
              </p:cNvSpPr>
              <p:nvPr/>
            </p:nvSpPr>
            <p:spPr bwMode="auto">
              <a:xfrm flipV="1">
                <a:off x="3832" y="2308"/>
                <a:ext cx="0" cy="29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77918" name="Line 94"/>
              <p:cNvSpPr>
                <a:spLocks noChangeShapeType="1"/>
              </p:cNvSpPr>
              <p:nvPr/>
            </p:nvSpPr>
            <p:spPr bwMode="auto">
              <a:xfrm flipV="1">
                <a:off x="3544" y="2308"/>
                <a:ext cx="0" cy="29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77919" name="Rectangle 95"/>
              <p:cNvSpPr>
                <a:spLocks noChangeArrowheads="1"/>
              </p:cNvSpPr>
              <p:nvPr/>
            </p:nvSpPr>
            <p:spPr bwMode="auto">
              <a:xfrm>
                <a:off x="3280" y="2040"/>
                <a:ext cx="552" cy="1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47" tIns="26983" rIns="19047" bIns="26983"/>
              <a:lstStyle/>
              <a:p>
                <a:pPr algn="ctr" eaLnBrk="0" hangingPunct="0">
                  <a:lnSpc>
                    <a:spcPts val="1200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400">
                    <a:solidFill>
                      <a:srgbClr val="000000"/>
                    </a:solidFill>
                    <a:latin typeface="Tahoma" pitchFamily="34" charset="0"/>
                    <a:ea typeface="굴림" charset="-127"/>
                  </a:rPr>
                  <a:t>4-bit Adder</a:t>
                </a:r>
              </a:p>
            </p:txBody>
          </p:sp>
        </p:grpSp>
        <p:grpSp>
          <p:nvGrpSpPr>
            <p:cNvPr id="77937" name="Group 113"/>
            <p:cNvGrpSpPr>
              <a:grpSpLocks/>
            </p:cNvGrpSpPr>
            <p:nvPr/>
          </p:nvGrpSpPr>
          <p:grpSpPr bwMode="auto">
            <a:xfrm>
              <a:off x="1824" y="1788"/>
              <a:ext cx="1148" cy="1016"/>
              <a:chOff x="1824" y="1588"/>
              <a:chExt cx="1148" cy="1016"/>
            </a:xfrm>
          </p:grpSpPr>
          <p:sp>
            <p:nvSpPr>
              <p:cNvPr id="77921" name="Line 97"/>
              <p:cNvSpPr>
                <a:spLocks noChangeShapeType="1"/>
              </p:cNvSpPr>
              <p:nvPr/>
            </p:nvSpPr>
            <p:spPr bwMode="auto">
              <a:xfrm flipV="1">
                <a:off x="1916" y="1660"/>
                <a:ext cx="112" cy="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77922" name="Line 98"/>
              <p:cNvSpPr>
                <a:spLocks noChangeShapeType="1"/>
              </p:cNvSpPr>
              <p:nvPr/>
            </p:nvSpPr>
            <p:spPr bwMode="auto">
              <a:xfrm flipV="1">
                <a:off x="2492" y="1660"/>
                <a:ext cx="112" cy="8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77923" name="Line 99"/>
              <p:cNvSpPr>
                <a:spLocks noChangeShapeType="1"/>
              </p:cNvSpPr>
              <p:nvPr/>
            </p:nvSpPr>
            <p:spPr bwMode="auto">
              <a:xfrm flipV="1">
                <a:off x="1908" y="2364"/>
                <a:ext cx="120" cy="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77924" name="Rectangle 100"/>
              <p:cNvSpPr>
                <a:spLocks noChangeArrowheads="1"/>
              </p:cNvSpPr>
              <p:nvPr/>
            </p:nvSpPr>
            <p:spPr bwMode="auto">
              <a:xfrm>
                <a:off x="1832" y="1632"/>
                <a:ext cx="144" cy="1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47" tIns="26983" rIns="19047" bIns="26983"/>
              <a:lstStyle/>
              <a:p>
                <a:pPr eaLnBrk="0" hangingPunct="0">
                  <a:lnSpc>
                    <a:spcPts val="1200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400">
                    <a:solidFill>
                      <a:srgbClr val="000000"/>
                    </a:solidFill>
                    <a:latin typeface="Tahoma" pitchFamily="34" charset="0"/>
                    <a:ea typeface="굴림" charset="-127"/>
                  </a:rPr>
                  <a:t>4</a:t>
                </a:r>
              </a:p>
            </p:txBody>
          </p:sp>
          <p:sp>
            <p:nvSpPr>
              <p:cNvPr id="77925" name="Rectangle 101"/>
              <p:cNvSpPr>
                <a:spLocks noChangeArrowheads="1"/>
              </p:cNvSpPr>
              <p:nvPr/>
            </p:nvSpPr>
            <p:spPr bwMode="auto">
              <a:xfrm>
                <a:off x="2408" y="1624"/>
                <a:ext cx="144" cy="1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47" tIns="26983" rIns="19047" bIns="26983"/>
              <a:lstStyle/>
              <a:p>
                <a:pPr eaLnBrk="0" hangingPunct="0">
                  <a:lnSpc>
                    <a:spcPts val="1200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400">
                    <a:solidFill>
                      <a:srgbClr val="000000"/>
                    </a:solidFill>
                    <a:latin typeface="Tahoma" pitchFamily="34" charset="0"/>
                    <a:ea typeface="굴림" charset="-127"/>
                  </a:rPr>
                  <a:t>4</a:t>
                </a:r>
              </a:p>
            </p:txBody>
          </p:sp>
          <p:sp>
            <p:nvSpPr>
              <p:cNvPr id="77926" name="Rectangle 102"/>
              <p:cNvSpPr>
                <a:spLocks noChangeArrowheads="1"/>
              </p:cNvSpPr>
              <p:nvPr/>
            </p:nvSpPr>
            <p:spPr bwMode="auto">
              <a:xfrm>
                <a:off x="1824" y="2336"/>
                <a:ext cx="144" cy="1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47" tIns="26983" rIns="19047" bIns="26983"/>
              <a:lstStyle/>
              <a:p>
                <a:pPr eaLnBrk="0" hangingPunct="0">
                  <a:lnSpc>
                    <a:spcPts val="1200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400">
                    <a:solidFill>
                      <a:srgbClr val="000000"/>
                    </a:solidFill>
                    <a:latin typeface="Tahoma" pitchFamily="34" charset="0"/>
                    <a:ea typeface="굴림" charset="-127"/>
                  </a:rPr>
                  <a:t>4</a:t>
                </a:r>
              </a:p>
            </p:txBody>
          </p:sp>
          <p:sp>
            <p:nvSpPr>
              <p:cNvPr id="77927" name="Rectangle 103"/>
              <p:cNvSpPr>
                <a:spLocks noChangeArrowheads="1"/>
              </p:cNvSpPr>
              <p:nvPr/>
            </p:nvSpPr>
            <p:spPr bwMode="auto">
              <a:xfrm>
                <a:off x="2200" y="2192"/>
                <a:ext cx="152" cy="1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47" tIns="26983" rIns="19047" bIns="26983"/>
              <a:lstStyle/>
              <a:p>
                <a:pPr eaLnBrk="0" hangingPunct="0">
                  <a:lnSpc>
                    <a:spcPts val="1200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400">
                    <a:solidFill>
                      <a:srgbClr val="000000"/>
                    </a:solidFill>
                    <a:latin typeface="Tahoma" pitchFamily="34" charset="0"/>
                    <a:ea typeface="굴림" charset="-127"/>
                  </a:rPr>
                  <a:t>P</a:t>
                </a:r>
              </a:p>
            </p:txBody>
          </p:sp>
          <p:sp>
            <p:nvSpPr>
              <p:cNvPr id="77928" name="Rectangle 104"/>
              <p:cNvSpPr>
                <a:spLocks noChangeArrowheads="1"/>
              </p:cNvSpPr>
              <p:nvPr/>
            </p:nvSpPr>
            <p:spPr bwMode="auto">
              <a:xfrm>
                <a:off x="2472" y="2192"/>
                <a:ext cx="168" cy="1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47" tIns="26983" rIns="19047" bIns="26983"/>
              <a:lstStyle/>
              <a:p>
                <a:pPr eaLnBrk="0" hangingPunct="0">
                  <a:lnSpc>
                    <a:spcPts val="1200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400">
                    <a:solidFill>
                      <a:srgbClr val="000000"/>
                    </a:solidFill>
                    <a:latin typeface="Tahoma" pitchFamily="34" charset="0"/>
                    <a:ea typeface="굴림" charset="-127"/>
                  </a:rPr>
                  <a:t>G</a:t>
                </a:r>
              </a:p>
            </p:txBody>
          </p:sp>
          <p:sp>
            <p:nvSpPr>
              <p:cNvPr id="77929" name="Rectangle 105"/>
              <p:cNvSpPr>
                <a:spLocks noChangeArrowheads="1"/>
              </p:cNvSpPr>
              <p:nvPr/>
            </p:nvSpPr>
            <p:spPr bwMode="auto">
              <a:xfrm>
                <a:off x="1828" y="1884"/>
                <a:ext cx="864" cy="432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77930" name="Line 106"/>
              <p:cNvSpPr>
                <a:spLocks noChangeShapeType="1"/>
              </p:cNvSpPr>
              <p:nvPr/>
            </p:nvSpPr>
            <p:spPr bwMode="auto">
              <a:xfrm>
                <a:off x="2692" y="2096"/>
                <a:ext cx="28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77931" name="Line 107"/>
              <p:cNvSpPr>
                <a:spLocks noChangeShapeType="1"/>
              </p:cNvSpPr>
              <p:nvPr/>
            </p:nvSpPr>
            <p:spPr bwMode="auto">
              <a:xfrm flipV="1">
                <a:off x="1968" y="1588"/>
                <a:ext cx="0" cy="29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77932" name="Line 108"/>
              <p:cNvSpPr>
                <a:spLocks noChangeShapeType="1"/>
              </p:cNvSpPr>
              <p:nvPr/>
            </p:nvSpPr>
            <p:spPr bwMode="auto">
              <a:xfrm flipV="1">
                <a:off x="2544" y="1588"/>
                <a:ext cx="0" cy="29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77933" name="Line 109"/>
              <p:cNvSpPr>
                <a:spLocks noChangeShapeType="1"/>
              </p:cNvSpPr>
              <p:nvPr/>
            </p:nvSpPr>
            <p:spPr bwMode="auto">
              <a:xfrm flipV="1">
                <a:off x="1968" y="2308"/>
                <a:ext cx="0" cy="29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77934" name="Line 110"/>
              <p:cNvSpPr>
                <a:spLocks noChangeShapeType="1"/>
              </p:cNvSpPr>
              <p:nvPr/>
            </p:nvSpPr>
            <p:spPr bwMode="auto">
              <a:xfrm flipV="1">
                <a:off x="2544" y="2308"/>
                <a:ext cx="0" cy="29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77935" name="Line 111"/>
              <p:cNvSpPr>
                <a:spLocks noChangeShapeType="1"/>
              </p:cNvSpPr>
              <p:nvPr/>
            </p:nvSpPr>
            <p:spPr bwMode="auto">
              <a:xfrm flipV="1">
                <a:off x="2256" y="2308"/>
                <a:ext cx="0" cy="29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77936" name="Rectangle 112"/>
              <p:cNvSpPr>
                <a:spLocks noChangeArrowheads="1"/>
              </p:cNvSpPr>
              <p:nvPr/>
            </p:nvSpPr>
            <p:spPr bwMode="auto">
              <a:xfrm>
                <a:off x="1992" y="2040"/>
                <a:ext cx="552" cy="1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47" tIns="26983" rIns="19047" bIns="26983"/>
              <a:lstStyle/>
              <a:p>
                <a:pPr algn="ctr" eaLnBrk="0" hangingPunct="0">
                  <a:lnSpc>
                    <a:spcPts val="1200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400">
                    <a:solidFill>
                      <a:srgbClr val="000000"/>
                    </a:solidFill>
                    <a:latin typeface="Tahoma" pitchFamily="34" charset="0"/>
                    <a:ea typeface="굴림" charset="-127"/>
                  </a:rPr>
                  <a:t>4-bit Adder</a:t>
                </a:r>
              </a:p>
            </p:txBody>
          </p:sp>
        </p:grpSp>
        <p:grpSp>
          <p:nvGrpSpPr>
            <p:cNvPr id="77954" name="Group 130"/>
            <p:cNvGrpSpPr>
              <a:grpSpLocks/>
            </p:cNvGrpSpPr>
            <p:nvPr/>
          </p:nvGrpSpPr>
          <p:grpSpPr bwMode="auto">
            <a:xfrm>
              <a:off x="536" y="1788"/>
              <a:ext cx="1148" cy="1016"/>
              <a:chOff x="536" y="1588"/>
              <a:chExt cx="1148" cy="1016"/>
            </a:xfrm>
          </p:grpSpPr>
          <p:sp>
            <p:nvSpPr>
              <p:cNvPr id="77938" name="Line 114"/>
              <p:cNvSpPr>
                <a:spLocks noChangeShapeType="1"/>
              </p:cNvSpPr>
              <p:nvPr/>
            </p:nvSpPr>
            <p:spPr bwMode="auto">
              <a:xfrm flipV="1">
                <a:off x="628" y="1660"/>
                <a:ext cx="112" cy="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77939" name="Line 115"/>
              <p:cNvSpPr>
                <a:spLocks noChangeShapeType="1"/>
              </p:cNvSpPr>
              <p:nvPr/>
            </p:nvSpPr>
            <p:spPr bwMode="auto">
              <a:xfrm flipV="1">
                <a:off x="1204" y="1660"/>
                <a:ext cx="112" cy="8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77940" name="Line 116"/>
              <p:cNvSpPr>
                <a:spLocks noChangeShapeType="1"/>
              </p:cNvSpPr>
              <p:nvPr/>
            </p:nvSpPr>
            <p:spPr bwMode="auto">
              <a:xfrm flipV="1">
                <a:off x="620" y="2364"/>
                <a:ext cx="120" cy="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77941" name="Rectangle 117"/>
              <p:cNvSpPr>
                <a:spLocks noChangeArrowheads="1"/>
              </p:cNvSpPr>
              <p:nvPr/>
            </p:nvSpPr>
            <p:spPr bwMode="auto">
              <a:xfrm>
                <a:off x="544" y="1632"/>
                <a:ext cx="144" cy="1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47" tIns="26983" rIns="19047" bIns="26983"/>
              <a:lstStyle/>
              <a:p>
                <a:pPr eaLnBrk="0" hangingPunct="0">
                  <a:lnSpc>
                    <a:spcPts val="1200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400">
                    <a:solidFill>
                      <a:srgbClr val="000000"/>
                    </a:solidFill>
                    <a:latin typeface="Tahoma" pitchFamily="34" charset="0"/>
                    <a:ea typeface="굴림" charset="-127"/>
                  </a:rPr>
                  <a:t>4</a:t>
                </a:r>
              </a:p>
            </p:txBody>
          </p:sp>
          <p:sp>
            <p:nvSpPr>
              <p:cNvPr id="77942" name="Rectangle 118"/>
              <p:cNvSpPr>
                <a:spLocks noChangeArrowheads="1"/>
              </p:cNvSpPr>
              <p:nvPr/>
            </p:nvSpPr>
            <p:spPr bwMode="auto">
              <a:xfrm>
                <a:off x="1120" y="1624"/>
                <a:ext cx="144" cy="1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47" tIns="26983" rIns="19047" bIns="26983"/>
              <a:lstStyle/>
              <a:p>
                <a:pPr eaLnBrk="0" hangingPunct="0">
                  <a:lnSpc>
                    <a:spcPts val="1200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400">
                    <a:solidFill>
                      <a:srgbClr val="000000"/>
                    </a:solidFill>
                    <a:latin typeface="Tahoma" pitchFamily="34" charset="0"/>
                    <a:ea typeface="굴림" charset="-127"/>
                  </a:rPr>
                  <a:t>4</a:t>
                </a:r>
              </a:p>
            </p:txBody>
          </p:sp>
          <p:sp>
            <p:nvSpPr>
              <p:cNvPr id="77943" name="Rectangle 119"/>
              <p:cNvSpPr>
                <a:spLocks noChangeArrowheads="1"/>
              </p:cNvSpPr>
              <p:nvPr/>
            </p:nvSpPr>
            <p:spPr bwMode="auto">
              <a:xfrm>
                <a:off x="536" y="2336"/>
                <a:ext cx="144" cy="1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47" tIns="26983" rIns="19047" bIns="26983"/>
              <a:lstStyle/>
              <a:p>
                <a:pPr eaLnBrk="0" hangingPunct="0">
                  <a:lnSpc>
                    <a:spcPts val="1200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400">
                    <a:solidFill>
                      <a:srgbClr val="000000"/>
                    </a:solidFill>
                    <a:latin typeface="Tahoma" pitchFamily="34" charset="0"/>
                    <a:ea typeface="굴림" charset="-127"/>
                  </a:rPr>
                  <a:t>4</a:t>
                </a:r>
              </a:p>
            </p:txBody>
          </p:sp>
          <p:sp>
            <p:nvSpPr>
              <p:cNvPr id="77944" name="Rectangle 120"/>
              <p:cNvSpPr>
                <a:spLocks noChangeArrowheads="1"/>
              </p:cNvSpPr>
              <p:nvPr/>
            </p:nvSpPr>
            <p:spPr bwMode="auto">
              <a:xfrm>
                <a:off x="912" y="2192"/>
                <a:ext cx="152" cy="1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47" tIns="26983" rIns="19047" bIns="26983"/>
              <a:lstStyle/>
              <a:p>
                <a:pPr eaLnBrk="0" hangingPunct="0">
                  <a:lnSpc>
                    <a:spcPts val="1200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400">
                    <a:solidFill>
                      <a:srgbClr val="000000"/>
                    </a:solidFill>
                    <a:latin typeface="Tahoma" pitchFamily="34" charset="0"/>
                    <a:ea typeface="굴림" charset="-127"/>
                  </a:rPr>
                  <a:t>P</a:t>
                </a:r>
              </a:p>
            </p:txBody>
          </p:sp>
          <p:sp>
            <p:nvSpPr>
              <p:cNvPr id="77945" name="Rectangle 121"/>
              <p:cNvSpPr>
                <a:spLocks noChangeArrowheads="1"/>
              </p:cNvSpPr>
              <p:nvPr/>
            </p:nvSpPr>
            <p:spPr bwMode="auto">
              <a:xfrm>
                <a:off x="1184" y="2192"/>
                <a:ext cx="168" cy="1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47" tIns="26983" rIns="19047" bIns="26983"/>
              <a:lstStyle/>
              <a:p>
                <a:pPr eaLnBrk="0" hangingPunct="0">
                  <a:lnSpc>
                    <a:spcPts val="1200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400">
                    <a:solidFill>
                      <a:srgbClr val="000000"/>
                    </a:solidFill>
                    <a:latin typeface="Tahoma" pitchFamily="34" charset="0"/>
                    <a:ea typeface="굴림" charset="-127"/>
                  </a:rPr>
                  <a:t>G</a:t>
                </a:r>
              </a:p>
            </p:txBody>
          </p:sp>
          <p:sp>
            <p:nvSpPr>
              <p:cNvPr id="77946" name="Rectangle 122"/>
              <p:cNvSpPr>
                <a:spLocks noChangeArrowheads="1"/>
              </p:cNvSpPr>
              <p:nvPr/>
            </p:nvSpPr>
            <p:spPr bwMode="auto">
              <a:xfrm>
                <a:off x="540" y="1884"/>
                <a:ext cx="864" cy="432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77947" name="Line 123"/>
              <p:cNvSpPr>
                <a:spLocks noChangeShapeType="1"/>
              </p:cNvSpPr>
              <p:nvPr/>
            </p:nvSpPr>
            <p:spPr bwMode="auto">
              <a:xfrm>
                <a:off x="1404" y="2096"/>
                <a:ext cx="28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77948" name="Line 124"/>
              <p:cNvSpPr>
                <a:spLocks noChangeShapeType="1"/>
              </p:cNvSpPr>
              <p:nvPr/>
            </p:nvSpPr>
            <p:spPr bwMode="auto">
              <a:xfrm flipV="1">
                <a:off x="680" y="1588"/>
                <a:ext cx="0" cy="29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77949" name="Line 125"/>
              <p:cNvSpPr>
                <a:spLocks noChangeShapeType="1"/>
              </p:cNvSpPr>
              <p:nvPr/>
            </p:nvSpPr>
            <p:spPr bwMode="auto">
              <a:xfrm flipV="1">
                <a:off x="1256" y="1588"/>
                <a:ext cx="0" cy="29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77950" name="Line 126"/>
              <p:cNvSpPr>
                <a:spLocks noChangeShapeType="1"/>
              </p:cNvSpPr>
              <p:nvPr/>
            </p:nvSpPr>
            <p:spPr bwMode="auto">
              <a:xfrm flipV="1">
                <a:off x="680" y="2308"/>
                <a:ext cx="0" cy="29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77951" name="Line 127"/>
              <p:cNvSpPr>
                <a:spLocks noChangeShapeType="1"/>
              </p:cNvSpPr>
              <p:nvPr/>
            </p:nvSpPr>
            <p:spPr bwMode="auto">
              <a:xfrm flipV="1">
                <a:off x="1256" y="2308"/>
                <a:ext cx="0" cy="29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77952" name="Line 128"/>
              <p:cNvSpPr>
                <a:spLocks noChangeShapeType="1"/>
              </p:cNvSpPr>
              <p:nvPr/>
            </p:nvSpPr>
            <p:spPr bwMode="auto">
              <a:xfrm flipV="1">
                <a:off x="968" y="2308"/>
                <a:ext cx="0" cy="29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77953" name="Rectangle 129"/>
              <p:cNvSpPr>
                <a:spLocks noChangeArrowheads="1"/>
              </p:cNvSpPr>
              <p:nvPr/>
            </p:nvSpPr>
            <p:spPr bwMode="auto">
              <a:xfrm>
                <a:off x="704" y="2040"/>
                <a:ext cx="552" cy="1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47" tIns="26983" rIns="19047" bIns="26983"/>
              <a:lstStyle/>
              <a:p>
                <a:pPr algn="ctr" eaLnBrk="0" hangingPunct="0">
                  <a:lnSpc>
                    <a:spcPts val="1200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400">
                    <a:solidFill>
                      <a:srgbClr val="000000"/>
                    </a:solidFill>
                    <a:latin typeface="Tahoma" pitchFamily="34" charset="0"/>
                    <a:ea typeface="굴림" charset="-127"/>
                  </a:rPr>
                  <a:t>4-bit Adder</a:t>
                </a:r>
              </a:p>
            </p:txBody>
          </p:sp>
        </p:grpSp>
        <p:sp>
          <p:nvSpPr>
            <p:cNvPr id="77955" name="Line 131"/>
            <p:cNvSpPr>
              <a:spLocks noChangeShapeType="1"/>
            </p:cNvSpPr>
            <p:nvPr/>
          </p:nvSpPr>
          <p:spPr bwMode="auto">
            <a:xfrm>
              <a:off x="5144" y="2788"/>
              <a:ext cx="0" cy="4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7956" name="Line 132"/>
            <p:cNvSpPr>
              <a:spLocks noChangeShapeType="1"/>
            </p:cNvSpPr>
            <p:nvPr/>
          </p:nvSpPr>
          <p:spPr bwMode="auto">
            <a:xfrm>
              <a:off x="4856" y="2788"/>
              <a:ext cx="0" cy="4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7957" name="Line 133"/>
            <p:cNvSpPr>
              <a:spLocks noChangeShapeType="1"/>
            </p:cNvSpPr>
            <p:nvPr/>
          </p:nvSpPr>
          <p:spPr bwMode="auto">
            <a:xfrm>
              <a:off x="3832" y="2788"/>
              <a:ext cx="0" cy="4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7958" name="Line 134"/>
            <p:cNvSpPr>
              <a:spLocks noChangeShapeType="1"/>
            </p:cNvSpPr>
            <p:nvPr/>
          </p:nvSpPr>
          <p:spPr bwMode="auto">
            <a:xfrm>
              <a:off x="3544" y="2788"/>
              <a:ext cx="0" cy="4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7959" name="Line 135"/>
            <p:cNvSpPr>
              <a:spLocks noChangeShapeType="1"/>
            </p:cNvSpPr>
            <p:nvPr/>
          </p:nvSpPr>
          <p:spPr bwMode="auto">
            <a:xfrm>
              <a:off x="2544" y="2788"/>
              <a:ext cx="0" cy="4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7960" name="Line 136"/>
            <p:cNvSpPr>
              <a:spLocks noChangeShapeType="1"/>
            </p:cNvSpPr>
            <p:nvPr/>
          </p:nvSpPr>
          <p:spPr bwMode="auto">
            <a:xfrm>
              <a:off x="2256" y="2788"/>
              <a:ext cx="0" cy="4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7961" name="Line 137"/>
            <p:cNvSpPr>
              <a:spLocks noChangeShapeType="1"/>
            </p:cNvSpPr>
            <p:nvPr/>
          </p:nvSpPr>
          <p:spPr bwMode="auto">
            <a:xfrm>
              <a:off x="1256" y="2788"/>
              <a:ext cx="0" cy="4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7962" name="Line 138"/>
            <p:cNvSpPr>
              <a:spLocks noChangeShapeType="1"/>
            </p:cNvSpPr>
            <p:nvPr/>
          </p:nvSpPr>
          <p:spPr bwMode="auto">
            <a:xfrm>
              <a:off x="968" y="2788"/>
              <a:ext cx="0" cy="4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7963" name="Line 139"/>
            <p:cNvSpPr>
              <a:spLocks noChangeShapeType="1"/>
            </p:cNvSpPr>
            <p:nvPr/>
          </p:nvSpPr>
          <p:spPr bwMode="auto">
            <a:xfrm flipV="1">
              <a:off x="2984" y="2292"/>
              <a:ext cx="0" cy="94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7964" name="Line 140"/>
            <p:cNvSpPr>
              <a:spLocks noChangeShapeType="1"/>
            </p:cNvSpPr>
            <p:nvPr/>
          </p:nvSpPr>
          <p:spPr bwMode="auto">
            <a:xfrm flipV="1">
              <a:off x="4272" y="2292"/>
              <a:ext cx="0" cy="94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7965" name="Line 141"/>
            <p:cNvSpPr>
              <a:spLocks noChangeShapeType="1"/>
            </p:cNvSpPr>
            <p:nvPr/>
          </p:nvSpPr>
          <p:spPr bwMode="auto">
            <a:xfrm flipV="1">
              <a:off x="1688" y="2292"/>
              <a:ext cx="0" cy="94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7966" name="Rectangle 142"/>
            <p:cNvSpPr>
              <a:spLocks noChangeArrowheads="1"/>
            </p:cNvSpPr>
            <p:nvPr/>
          </p:nvSpPr>
          <p:spPr bwMode="auto">
            <a:xfrm>
              <a:off x="540" y="3236"/>
              <a:ext cx="4752" cy="576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7967" name="Line 143"/>
            <p:cNvSpPr>
              <a:spLocks noChangeShapeType="1"/>
            </p:cNvSpPr>
            <p:nvPr/>
          </p:nvSpPr>
          <p:spPr bwMode="auto">
            <a:xfrm>
              <a:off x="5292" y="3520"/>
              <a:ext cx="2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7968" name="Line 144"/>
            <p:cNvSpPr>
              <a:spLocks noChangeShapeType="1"/>
            </p:cNvSpPr>
            <p:nvPr/>
          </p:nvSpPr>
          <p:spPr bwMode="auto">
            <a:xfrm flipH="1">
              <a:off x="228" y="3520"/>
              <a:ext cx="3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7969" name="Line 145"/>
            <p:cNvSpPr>
              <a:spLocks noChangeShapeType="1"/>
            </p:cNvSpPr>
            <p:nvPr/>
          </p:nvSpPr>
          <p:spPr bwMode="auto">
            <a:xfrm>
              <a:off x="4136" y="3812"/>
              <a:ext cx="0" cy="26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7970" name="Line 146"/>
            <p:cNvSpPr>
              <a:spLocks noChangeShapeType="1"/>
            </p:cNvSpPr>
            <p:nvPr/>
          </p:nvSpPr>
          <p:spPr bwMode="auto">
            <a:xfrm>
              <a:off x="4424" y="3812"/>
              <a:ext cx="0" cy="2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77972" name="Rectangle 14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Carry-lookahead adder</a:t>
            </a:r>
            <a:br>
              <a:rPr lang="en-US" altLang="ko-KR">
                <a:ea typeface="굴림" charset="-127"/>
              </a:rPr>
            </a:br>
            <a:r>
              <a:rPr lang="en-US" altLang="ko-KR">
                <a:ea typeface="굴림" charset="-127"/>
              </a:rPr>
              <a:t>with cascaded carry-lookahead logic</a:t>
            </a:r>
          </a:p>
        </p:txBody>
      </p:sp>
      <p:sp>
        <p:nvSpPr>
          <p:cNvPr id="77973" name="Rectangle 14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800">
                <a:ea typeface="굴림" charset="-127"/>
              </a:rPr>
              <a:t>Carry-lookahead adder</a:t>
            </a:r>
          </a:p>
          <a:p>
            <a:pPr lvl="1"/>
            <a:r>
              <a:rPr lang="en-US" altLang="ko-KR" sz="1600">
                <a:ea typeface="굴림" charset="-127"/>
              </a:rPr>
              <a:t>4 four-bit adders with internal carry lookahead</a:t>
            </a:r>
          </a:p>
          <a:p>
            <a:pPr lvl="1"/>
            <a:r>
              <a:rPr lang="en-US" altLang="ko-KR" sz="1600">
                <a:ea typeface="굴림" charset="-127"/>
              </a:rPr>
              <a:t>second level carry lookahead unit extends lookahead to 16 bits</a:t>
            </a:r>
          </a:p>
        </p:txBody>
      </p:sp>
      <p:grpSp>
        <p:nvGrpSpPr>
          <p:cNvPr id="77984" name="Group 160"/>
          <p:cNvGrpSpPr>
            <a:grpSpLocks/>
          </p:cNvGrpSpPr>
          <p:nvPr/>
        </p:nvGrpSpPr>
        <p:grpSpPr bwMode="auto">
          <a:xfrm>
            <a:off x="5441950" y="1563688"/>
            <a:ext cx="3643313" cy="2181225"/>
            <a:chOff x="3428" y="985"/>
            <a:chExt cx="2295" cy="1374"/>
          </a:xfrm>
        </p:grpSpPr>
        <p:sp>
          <p:nvSpPr>
            <p:cNvPr id="77976" name="Rectangle 152"/>
            <p:cNvSpPr>
              <a:spLocks noChangeArrowheads="1"/>
            </p:cNvSpPr>
            <p:nvPr/>
          </p:nvSpPr>
          <p:spPr bwMode="auto">
            <a:xfrm>
              <a:off x="3428" y="985"/>
              <a:ext cx="2295" cy="200"/>
            </a:xfrm>
            <a:prstGeom prst="rect">
              <a:avLst/>
            </a:prstGeom>
            <a:noFill/>
            <a:ln w="127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4" tIns="45711" rIns="91424" bIns="45711">
              <a:spAutoFit/>
            </a:bodyPr>
            <a:lstStyle/>
            <a:p>
              <a:pPr algn="r" eaLnBrk="0" hangingPunct="0"/>
              <a:r>
                <a:rPr kumimoji="1" lang="en-US" altLang="ko-KR" sz="1400">
                  <a:solidFill>
                    <a:srgbClr val="FF0000"/>
                  </a:solidFill>
                  <a:latin typeface="Tahoma" pitchFamily="34" charset="0"/>
                  <a:ea typeface="굴림" charset="-127"/>
                </a:rPr>
                <a:t>G = G3 + P3 G2 + P3 P2 G1 + P3 P2 P1 G0</a:t>
              </a:r>
            </a:p>
          </p:txBody>
        </p:sp>
        <p:sp>
          <p:nvSpPr>
            <p:cNvPr id="77977" name="Line 153"/>
            <p:cNvSpPr>
              <a:spLocks noChangeShapeType="1"/>
            </p:cNvSpPr>
            <p:nvPr/>
          </p:nvSpPr>
          <p:spPr bwMode="auto">
            <a:xfrm flipH="1">
              <a:off x="5157" y="1179"/>
              <a:ext cx="566" cy="118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77983" name="Group 159"/>
          <p:cNvGrpSpPr>
            <a:grpSpLocks/>
          </p:cNvGrpSpPr>
          <p:nvPr/>
        </p:nvGrpSpPr>
        <p:grpSpPr bwMode="auto">
          <a:xfrm>
            <a:off x="6330950" y="1920875"/>
            <a:ext cx="1482725" cy="1838325"/>
            <a:chOff x="3988" y="1210"/>
            <a:chExt cx="934" cy="1158"/>
          </a:xfrm>
        </p:grpSpPr>
        <p:sp>
          <p:nvSpPr>
            <p:cNvPr id="77975" name="Rectangle 151"/>
            <p:cNvSpPr>
              <a:spLocks noChangeArrowheads="1"/>
            </p:cNvSpPr>
            <p:nvPr/>
          </p:nvSpPr>
          <p:spPr bwMode="auto">
            <a:xfrm>
              <a:off x="3988" y="1210"/>
              <a:ext cx="934" cy="200"/>
            </a:xfrm>
            <a:prstGeom prst="rect">
              <a:avLst/>
            </a:prstGeom>
            <a:noFill/>
            <a:ln w="127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4" tIns="45711" rIns="91424" bIns="45711">
              <a:spAutoFit/>
            </a:bodyPr>
            <a:lstStyle/>
            <a:p>
              <a:pPr algn="r" eaLnBrk="0" hangingPunct="0"/>
              <a:r>
                <a:rPr kumimoji="1" lang="en-US" altLang="ko-KR" sz="1400">
                  <a:solidFill>
                    <a:srgbClr val="FF0000"/>
                  </a:solidFill>
                  <a:latin typeface="Tahoma" pitchFamily="34" charset="0"/>
                  <a:ea typeface="굴림" charset="-127"/>
                </a:rPr>
                <a:t>P = P3 P2 P1 P0</a:t>
              </a:r>
            </a:p>
          </p:txBody>
        </p:sp>
        <p:sp>
          <p:nvSpPr>
            <p:cNvPr id="77978" name="Line 154"/>
            <p:cNvSpPr>
              <a:spLocks noChangeShapeType="1"/>
            </p:cNvSpPr>
            <p:nvPr/>
          </p:nvSpPr>
          <p:spPr bwMode="auto">
            <a:xfrm flipH="1">
              <a:off x="4827" y="1418"/>
              <a:ext cx="83" cy="95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77985" name="Group 161"/>
          <p:cNvGrpSpPr>
            <a:grpSpLocks/>
          </p:cNvGrpSpPr>
          <p:nvPr/>
        </p:nvGrpSpPr>
        <p:grpSpPr bwMode="auto">
          <a:xfrm>
            <a:off x="6873875" y="5391150"/>
            <a:ext cx="2117725" cy="1111250"/>
            <a:chOff x="4330" y="3396"/>
            <a:chExt cx="1334" cy="700"/>
          </a:xfrm>
        </p:grpSpPr>
        <p:sp>
          <p:nvSpPr>
            <p:cNvPr id="77979" name="Rectangle 155"/>
            <p:cNvSpPr>
              <a:spLocks noChangeArrowheads="1"/>
            </p:cNvSpPr>
            <p:nvPr/>
          </p:nvSpPr>
          <p:spPr bwMode="auto">
            <a:xfrm>
              <a:off x="4688" y="3896"/>
              <a:ext cx="976" cy="200"/>
            </a:xfrm>
            <a:prstGeom prst="rect">
              <a:avLst/>
            </a:prstGeom>
            <a:noFill/>
            <a:ln w="127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4" tIns="45711" rIns="91424" bIns="45711">
              <a:spAutoFit/>
            </a:bodyPr>
            <a:lstStyle/>
            <a:p>
              <a:pPr algn="r" eaLnBrk="0" hangingPunct="0"/>
              <a:r>
                <a:rPr kumimoji="1" lang="en-US" altLang="ko-KR" sz="1400">
                  <a:solidFill>
                    <a:srgbClr val="FF0000"/>
                  </a:solidFill>
                  <a:latin typeface="Tahoma" pitchFamily="34" charset="0"/>
                  <a:ea typeface="굴림" charset="-127"/>
                </a:rPr>
                <a:t>C1 = G0 + P0 C0</a:t>
              </a:r>
            </a:p>
          </p:txBody>
        </p:sp>
        <p:sp>
          <p:nvSpPr>
            <p:cNvPr id="77981" name="Line 157"/>
            <p:cNvSpPr>
              <a:spLocks noChangeShapeType="1"/>
            </p:cNvSpPr>
            <p:nvPr/>
          </p:nvSpPr>
          <p:spPr bwMode="auto">
            <a:xfrm flipH="1" flipV="1">
              <a:off x="4330" y="3396"/>
              <a:ext cx="366" cy="503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77986" name="Group 162"/>
          <p:cNvGrpSpPr>
            <a:grpSpLocks/>
          </p:cNvGrpSpPr>
          <p:nvPr/>
        </p:nvGrpSpPr>
        <p:grpSpPr bwMode="auto">
          <a:xfrm>
            <a:off x="3705225" y="5297488"/>
            <a:ext cx="2506663" cy="1281112"/>
            <a:chOff x="2334" y="3337"/>
            <a:chExt cx="1579" cy="807"/>
          </a:xfrm>
        </p:grpSpPr>
        <p:sp>
          <p:nvSpPr>
            <p:cNvPr id="77980" name="Rectangle 156"/>
            <p:cNvSpPr>
              <a:spLocks noChangeArrowheads="1"/>
            </p:cNvSpPr>
            <p:nvPr/>
          </p:nvSpPr>
          <p:spPr bwMode="auto">
            <a:xfrm>
              <a:off x="2334" y="3944"/>
              <a:ext cx="1579" cy="200"/>
            </a:xfrm>
            <a:prstGeom prst="rect">
              <a:avLst/>
            </a:prstGeom>
            <a:noFill/>
            <a:ln w="127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4" tIns="45711" rIns="91424" bIns="45711">
              <a:spAutoFit/>
            </a:bodyPr>
            <a:lstStyle/>
            <a:p>
              <a:pPr algn="r" eaLnBrk="0" hangingPunct="0"/>
              <a:r>
                <a:rPr kumimoji="1" lang="en-US" altLang="ko-KR" sz="1400">
                  <a:solidFill>
                    <a:srgbClr val="FF0000"/>
                  </a:solidFill>
                  <a:latin typeface="Tahoma" pitchFamily="34" charset="0"/>
                  <a:ea typeface="굴림" charset="-127"/>
                </a:rPr>
                <a:t>C2 = G1 + P1 G0 + P1 P0 C0</a:t>
              </a:r>
            </a:p>
          </p:txBody>
        </p:sp>
        <p:sp>
          <p:nvSpPr>
            <p:cNvPr id="77982" name="Line 158"/>
            <p:cNvSpPr>
              <a:spLocks noChangeShapeType="1"/>
            </p:cNvSpPr>
            <p:nvPr/>
          </p:nvSpPr>
          <p:spPr bwMode="auto">
            <a:xfrm flipV="1">
              <a:off x="2909" y="3337"/>
              <a:ext cx="63" cy="604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V - Combinational Logic Case Studies</a:t>
            </a:r>
            <a:endParaRPr lang="en-US" altLang="en-US"/>
          </a:p>
        </p:txBody>
      </p:sp>
      <p:sp>
        <p:nvSpPr>
          <p:cNvPr id="72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1356A-D7B0-4776-89BE-282F30301671}" type="slidenum">
              <a:rPr lang="en-US" altLang="en-US"/>
              <a:pPr/>
              <a:t>49</a:t>
            </a:fld>
            <a:endParaRPr lang="en-US" altLang="en-US"/>
          </a:p>
        </p:txBody>
      </p:sp>
      <p:grpSp>
        <p:nvGrpSpPr>
          <p:cNvPr id="79946" name="Group 74"/>
          <p:cNvGrpSpPr>
            <a:grpSpLocks/>
          </p:cNvGrpSpPr>
          <p:nvPr/>
        </p:nvGrpSpPr>
        <p:grpSpPr bwMode="auto">
          <a:xfrm>
            <a:off x="1689100" y="3117850"/>
            <a:ext cx="6089650" cy="3321050"/>
            <a:chOff x="1064" y="1732"/>
            <a:chExt cx="3836" cy="2092"/>
          </a:xfrm>
        </p:grpSpPr>
        <p:sp>
          <p:nvSpPr>
            <p:cNvPr id="79881" name="Rectangle 9"/>
            <p:cNvSpPr>
              <a:spLocks noChangeArrowheads="1"/>
            </p:cNvSpPr>
            <p:nvPr/>
          </p:nvSpPr>
          <p:spPr bwMode="auto">
            <a:xfrm>
              <a:off x="3720" y="3096"/>
              <a:ext cx="616" cy="3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4" tIns="26983" rIns="19047" bIns="26983"/>
            <a:lstStyle/>
            <a:p>
              <a:pPr algn="ctr" eaLnBrk="0" hangingPunct="0">
                <a:lnSpc>
                  <a:spcPts val="1388"/>
                </a:lnSpc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4-Bit Adder</a:t>
              </a:r>
              <a:b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[3:0]</a:t>
              </a:r>
            </a:p>
          </p:txBody>
        </p:sp>
        <p:sp>
          <p:nvSpPr>
            <p:cNvPr id="79882" name="Rectangle 10"/>
            <p:cNvSpPr>
              <a:spLocks noChangeArrowheads="1"/>
            </p:cNvSpPr>
            <p:nvPr/>
          </p:nvSpPr>
          <p:spPr bwMode="auto">
            <a:xfrm>
              <a:off x="4664" y="3072"/>
              <a:ext cx="22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4" tIns="26983" rIns="19047" bIns="26983"/>
            <a:lstStyle/>
            <a:p>
              <a:pPr eaLnBrk="0" hangingPunct="0">
                <a:lnSpc>
                  <a:spcPts val="1388"/>
                </a:lnSpc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C0</a:t>
              </a:r>
            </a:p>
          </p:txBody>
        </p:sp>
        <p:sp>
          <p:nvSpPr>
            <p:cNvPr id="79883" name="Rectangle 11"/>
            <p:cNvSpPr>
              <a:spLocks noChangeArrowheads="1"/>
            </p:cNvSpPr>
            <p:nvPr/>
          </p:nvSpPr>
          <p:spPr bwMode="auto">
            <a:xfrm>
              <a:off x="3136" y="3096"/>
              <a:ext cx="22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4" tIns="26983" rIns="19047" bIns="26983"/>
            <a:lstStyle/>
            <a:p>
              <a:pPr eaLnBrk="0" hangingPunct="0">
                <a:lnSpc>
                  <a:spcPts val="1388"/>
                </a:lnSpc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C4</a:t>
              </a:r>
            </a:p>
          </p:txBody>
        </p:sp>
        <p:sp>
          <p:nvSpPr>
            <p:cNvPr id="79884" name="Rectangle 12"/>
            <p:cNvSpPr>
              <a:spLocks noChangeArrowheads="1"/>
            </p:cNvSpPr>
            <p:nvPr/>
          </p:nvSpPr>
          <p:spPr bwMode="auto">
            <a:xfrm>
              <a:off x="2144" y="1776"/>
              <a:ext cx="616" cy="3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4" tIns="26983" rIns="19047" bIns="26983"/>
            <a:lstStyle/>
            <a:p>
              <a:pPr algn="ctr" eaLnBrk="0" hangingPunct="0">
                <a:lnSpc>
                  <a:spcPts val="1388"/>
                </a:lnSpc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4-bit adder</a:t>
              </a:r>
              <a:b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[7:4]</a:t>
              </a:r>
            </a:p>
          </p:txBody>
        </p:sp>
        <p:sp>
          <p:nvSpPr>
            <p:cNvPr id="79885" name="Rectangle 13"/>
            <p:cNvSpPr>
              <a:spLocks noChangeArrowheads="1"/>
            </p:cNvSpPr>
            <p:nvPr/>
          </p:nvSpPr>
          <p:spPr bwMode="auto">
            <a:xfrm>
              <a:off x="3152" y="1800"/>
              <a:ext cx="15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4" tIns="26983" rIns="19047" bIns="26983"/>
            <a:lstStyle/>
            <a:p>
              <a:pPr eaLnBrk="0" hangingPunct="0">
                <a:lnSpc>
                  <a:spcPts val="1388"/>
                </a:lnSpc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1</a:t>
              </a:r>
            </a:p>
          </p:txBody>
        </p:sp>
        <p:sp>
          <p:nvSpPr>
            <p:cNvPr id="79886" name="Rectangle 14"/>
            <p:cNvSpPr>
              <a:spLocks noChangeArrowheads="1"/>
            </p:cNvSpPr>
            <p:nvPr/>
          </p:nvSpPr>
          <p:spPr bwMode="auto">
            <a:xfrm>
              <a:off x="1664" y="1792"/>
              <a:ext cx="22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4" tIns="26983" rIns="19047" bIns="26983"/>
            <a:lstStyle/>
            <a:p>
              <a:pPr eaLnBrk="0" hangingPunct="0">
                <a:lnSpc>
                  <a:spcPts val="1388"/>
                </a:lnSpc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C8</a:t>
              </a:r>
            </a:p>
          </p:txBody>
        </p:sp>
        <p:sp>
          <p:nvSpPr>
            <p:cNvPr id="79887" name="Rectangle 15"/>
            <p:cNvSpPr>
              <a:spLocks noChangeArrowheads="1"/>
            </p:cNvSpPr>
            <p:nvPr/>
          </p:nvSpPr>
          <p:spPr bwMode="auto">
            <a:xfrm>
              <a:off x="3152" y="2400"/>
              <a:ext cx="15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4" tIns="26983" rIns="19047" bIns="26983"/>
            <a:lstStyle/>
            <a:p>
              <a:pPr eaLnBrk="0" hangingPunct="0">
                <a:lnSpc>
                  <a:spcPts val="1388"/>
                </a:lnSpc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</a:t>
              </a:r>
            </a:p>
          </p:txBody>
        </p:sp>
        <p:sp>
          <p:nvSpPr>
            <p:cNvPr id="79888" name="Rectangle 16"/>
            <p:cNvSpPr>
              <a:spLocks noChangeArrowheads="1"/>
            </p:cNvSpPr>
            <p:nvPr/>
          </p:nvSpPr>
          <p:spPr bwMode="auto">
            <a:xfrm>
              <a:off x="1680" y="2384"/>
              <a:ext cx="22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4" tIns="26983" rIns="19047" bIns="26983"/>
            <a:lstStyle/>
            <a:p>
              <a:pPr eaLnBrk="0" hangingPunct="0">
                <a:lnSpc>
                  <a:spcPts val="1388"/>
                </a:lnSpc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C8</a:t>
              </a:r>
            </a:p>
          </p:txBody>
        </p:sp>
        <p:sp>
          <p:nvSpPr>
            <p:cNvPr id="79889" name="Rectangle 17"/>
            <p:cNvSpPr>
              <a:spLocks noChangeArrowheads="1"/>
            </p:cNvSpPr>
            <p:nvPr/>
          </p:nvSpPr>
          <p:spPr bwMode="auto">
            <a:xfrm>
              <a:off x="1064" y="3104"/>
              <a:ext cx="456" cy="3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4" tIns="26983" rIns="19047" bIns="26983"/>
            <a:lstStyle/>
            <a:p>
              <a:pPr algn="ctr" eaLnBrk="0" hangingPunct="0">
                <a:lnSpc>
                  <a:spcPts val="1388"/>
                </a:lnSpc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five</a:t>
              </a:r>
              <a:b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2:1 mux</a:t>
              </a:r>
            </a:p>
          </p:txBody>
        </p:sp>
        <p:sp>
          <p:nvSpPr>
            <p:cNvPr id="79890" name="Rectangle 18"/>
            <p:cNvSpPr>
              <a:spLocks noChangeArrowheads="1"/>
            </p:cNvSpPr>
            <p:nvPr/>
          </p:nvSpPr>
          <p:spPr bwMode="auto">
            <a:xfrm>
              <a:off x="2792" y="3064"/>
              <a:ext cx="14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4" tIns="26983" rIns="19047" bIns="26983"/>
            <a:lstStyle/>
            <a:p>
              <a:pPr algn="ctr" eaLnBrk="0" hangingPunct="0">
                <a:lnSpc>
                  <a:spcPts val="1388"/>
                </a:lnSpc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   0</a:t>
              </a:r>
            </a:p>
          </p:txBody>
        </p:sp>
        <p:sp>
          <p:nvSpPr>
            <p:cNvPr id="79891" name="Rectangle 19"/>
            <p:cNvSpPr>
              <a:spLocks noChangeArrowheads="1"/>
            </p:cNvSpPr>
            <p:nvPr/>
          </p:nvSpPr>
          <p:spPr bwMode="auto">
            <a:xfrm>
              <a:off x="2664" y="3064"/>
              <a:ext cx="14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4" tIns="26983" rIns="19047" bIns="26983"/>
            <a:lstStyle/>
            <a:p>
              <a:pPr algn="ctr" eaLnBrk="0" hangingPunct="0">
                <a:lnSpc>
                  <a:spcPts val="1388"/>
                </a:lnSpc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   1</a:t>
              </a:r>
            </a:p>
          </p:txBody>
        </p:sp>
        <p:sp>
          <p:nvSpPr>
            <p:cNvPr id="79892" name="Rectangle 20"/>
            <p:cNvSpPr>
              <a:spLocks noChangeArrowheads="1"/>
            </p:cNvSpPr>
            <p:nvPr/>
          </p:nvSpPr>
          <p:spPr bwMode="auto">
            <a:xfrm>
              <a:off x="2520" y="3064"/>
              <a:ext cx="14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4" tIns="26983" rIns="19047" bIns="26983"/>
            <a:lstStyle/>
            <a:p>
              <a:pPr algn="ctr" eaLnBrk="0" hangingPunct="0">
                <a:lnSpc>
                  <a:spcPts val="1388"/>
                </a:lnSpc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  0</a:t>
              </a:r>
            </a:p>
          </p:txBody>
        </p:sp>
        <p:sp>
          <p:nvSpPr>
            <p:cNvPr id="79893" name="Rectangle 21"/>
            <p:cNvSpPr>
              <a:spLocks noChangeArrowheads="1"/>
            </p:cNvSpPr>
            <p:nvPr/>
          </p:nvSpPr>
          <p:spPr bwMode="auto">
            <a:xfrm>
              <a:off x="2392" y="3064"/>
              <a:ext cx="14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4" tIns="26983" rIns="19047" bIns="26983"/>
            <a:lstStyle/>
            <a:p>
              <a:pPr algn="ctr" eaLnBrk="0" hangingPunct="0">
                <a:lnSpc>
                  <a:spcPts val="1388"/>
                </a:lnSpc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   1</a:t>
              </a:r>
            </a:p>
          </p:txBody>
        </p:sp>
        <p:sp>
          <p:nvSpPr>
            <p:cNvPr id="79894" name="Rectangle 22"/>
            <p:cNvSpPr>
              <a:spLocks noChangeArrowheads="1"/>
            </p:cNvSpPr>
            <p:nvPr/>
          </p:nvSpPr>
          <p:spPr bwMode="auto">
            <a:xfrm>
              <a:off x="2248" y="3064"/>
              <a:ext cx="14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4" tIns="26983" rIns="19047" bIns="26983"/>
            <a:lstStyle/>
            <a:p>
              <a:pPr algn="ctr" eaLnBrk="0" hangingPunct="0">
                <a:lnSpc>
                  <a:spcPts val="1388"/>
                </a:lnSpc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 0</a:t>
              </a:r>
            </a:p>
          </p:txBody>
        </p:sp>
        <p:sp>
          <p:nvSpPr>
            <p:cNvPr id="79895" name="Rectangle 23"/>
            <p:cNvSpPr>
              <a:spLocks noChangeArrowheads="1"/>
            </p:cNvSpPr>
            <p:nvPr/>
          </p:nvSpPr>
          <p:spPr bwMode="auto">
            <a:xfrm>
              <a:off x="2112" y="3064"/>
              <a:ext cx="14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4" tIns="26983" rIns="19047" bIns="26983"/>
            <a:lstStyle/>
            <a:p>
              <a:pPr algn="ctr" eaLnBrk="0" hangingPunct="0">
                <a:lnSpc>
                  <a:spcPts val="1388"/>
                </a:lnSpc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   1</a:t>
              </a:r>
            </a:p>
          </p:txBody>
        </p:sp>
        <p:sp>
          <p:nvSpPr>
            <p:cNvPr id="79896" name="Rectangle 24"/>
            <p:cNvSpPr>
              <a:spLocks noChangeArrowheads="1"/>
            </p:cNvSpPr>
            <p:nvPr/>
          </p:nvSpPr>
          <p:spPr bwMode="auto">
            <a:xfrm>
              <a:off x="1976" y="3064"/>
              <a:ext cx="14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4" tIns="26983" rIns="19047" bIns="26983"/>
            <a:lstStyle/>
            <a:p>
              <a:pPr algn="ctr" eaLnBrk="0" hangingPunct="0">
                <a:lnSpc>
                  <a:spcPts val="1388"/>
                </a:lnSpc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</a:t>
              </a:r>
            </a:p>
          </p:txBody>
        </p:sp>
        <p:sp>
          <p:nvSpPr>
            <p:cNvPr id="79897" name="Rectangle 25"/>
            <p:cNvSpPr>
              <a:spLocks noChangeArrowheads="1"/>
            </p:cNvSpPr>
            <p:nvPr/>
          </p:nvSpPr>
          <p:spPr bwMode="auto">
            <a:xfrm>
              <a:off x="1848" y="3064"/>
              <a:ext cx="14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4" tIns="26983" rIns="19047" bIns="26983"/>
            <a:lstStyle/>
            <a:p>
              <a:pPr algn="ctr" eaLnBrk="0" hangingPunct="0">
                <a:lnSpc>
                  <a:spcPts val="1388"/>
                </a:lnSpc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1</a:t>
              </a:r>
            </a:p>
          </p:txBody>
        </p:sp>
        <p:sp>
          <p:nvSpPr>
            <p:cNvPr id="79898" name="Rectangle 26"/>
            <p:cNvSpPr>
              <a:spLocks noChangeArrowheads="1"/>
            </p:cNvSpPr>
            <p:nvPr/>
          </p:nvSpPr>
          <p:spPr bwMode="auto">
            <a:xfrm>
              <a:off x="3416" y="2512"/>
              <a:ext cx="376" cy="3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4" tIns="26983" rIns="19047" bIns="26983"/>
            <a:lstStyle/>
            <a:p>
              <a:pPr algn="ctr" eaLnBrk="0" hangingPunct="0">
                <a:lnSpc>
                  <a:spcPts val="1388"/>
                </a:lnSpc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adder </a:t>
              </a:r>
              <a:b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low</a:t>
              </a:r>
            </a:p>
          </p:txBody>
        </p:sp>
        <p:sp>
          <p:nvSpPr>
            <p:cNvPr id="79899" name="Rectangle 27"/>
            <p:cNvSpPr>
              <a:spLocks noChangeArrowheads="1"/>
            </p:cNvSpPr>
            <p:nvPr/>
          </p:nvSpPr>
          <p:spPr bwMode="auto">
            <a:xfrm>
              <a:off x="3416" y="1832"/>
              <a:ext cx="376" cy="3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4" tIns="26983" rIns="19047" bIns="26983"/>
            <a:lstStyle/>
            <a:p>
              <a:pPr algn="ctr" eaLnBrk="0" hangingPunct="0">
                <a:lnSpc>
                  <a:spcPts val="1388"/>
                </a:lnSpc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adder</a:t>
              </a:r>
              <a:b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high</a:t>
              </a:r>
            </a:p>
          </p:txBody>
        </p:sp>
        <p:sp>
          <p:nvSpPr>
            <p:cNvPr id="79900" name="Rectangle 28"/>
            <p:cNvSpPr>
              <a:spLocks noChangeArrowheads="1"/>
            </p:cNvSpPr>
            <p:nvPr/>
          </p:nvSpPr>
          <p:spPr bwMode="auto">
            <a:xfrm>
              <a:off x="1704" y="3064"/>
              <a:ext cx="14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4" tIns="26983" rIns="19047" bIns="26983"/>
            <a:lstStyle/>
            <a:p>
              <a:pPr algn="ctr" eaLnBrk="0" hangingPunct="0">
                <a:lnSpc>
                  <a:spcPts val="1388"/>
                </a:lnSpc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</a:t>
              </a:r>
            </a:p>
          </p:txBody>
        </p:sp>
        <p:sp>
          <p:nvSpPr>
            <p:cNvPr id="79901" name="Rectangle 29"/>
            <p:cNvSpPr>
              <a:spLocks noChangeArrowheads="1"/>
            </p:cNvSpPr>
            <p:nvPr/>
          </p:nvSpPr>
          <p:spPr bwMode="auto">
            <a:xfrm>
              <a:off x="1576" y="3064"/>
              <a:ext cx="14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4" tIns="26983" rIns="19047" bIns="26983"/>
            <a:lstStyle/>
            <a:p>
              <a:pPr algn="ctr" eaLnBrk="0" hangingPunct="0">
                <a:lnSpc>
                  <a:spcPts val="1388"/>
                </a:lnSpc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1</a:t>
              </a:r>
            </a:p>
          </p:txBody>
        </p:sp>
        <p:sp>
          <p:nvSpPr>
            <p:cNvPr id="79902" name="Rectangle 30"/>
            <p:cNvSpPr>
              <a:spLocks noChangeArrowheads="1"/>
            </p:cNvSpPr>
            <p:nvPr/>
          </p:nvSpPr>
          <p:spPr bwMode="auto">
            <a:xfrm>
              <a:off x="3460" y="3028"/>
              <a:ext cx="1152" cy="432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9903" name="Rectangle 31"/>
            <p:cNvSpPr>
              <a:spLocks noChangeArrowheads="1"/>
            </p:cNvSpPr>
            <p:nvPr/>
          </p:nvSpPr>
          <p:spPr bwMode="auto">
            <a:xfrm>
              <a:off x="2740" y="3028"/>
              <a:ext cx="288" cy="432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9904" name="Rectangle 32"/>
            <p:cNvSpPr>
              <a:spLocks noChangeArrowheads="1"/>
            </p:cNvSpPr>
            <p:nvPr/>
          </p:nvSpPr>
          <p:spPr bwMode="auto">
            <a:xfrm>
              <a:off x="2452" y="3028"/>
              <a:ext cx="288" cy="432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9905" name="Rectangle 33"/>
            <p:cNvSpPr>
              <a:spLocks noChangeArrowheads="1"/>
            </p:cNvSpPr>
            <p:nvPr/>
          </p:nvSpPr>
          <p:spPr bwMode="auto">
            <a:xfrm>
              <a:off x="2164" y="3028"/>
              <a:ext cx="288" cy="432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9906" name="Rectangle 34"/>
            <p:cNvSpPr>
              <a:spLocks noChangeArrowheads="1"/>
            </p:cNvSpPr>
            <p:nvPr/>
          </p:nvSpPr>
          <p:spPr bwMode="auto">
            <a:xfrm>
              <a:off x="1876" y="3028"/>
              <a:ext cx="288" cy="432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9907" name="Rectangle 35"/>
            <p:cNvSpPr>
              <a:spLocks noChangeArrowheads="1"/>
            </p:cNvSpPr>
            <p:nvPr/>
          </p:nvSpPr>
          <p:spPr bwMode="auto">
            <a:xfrm>
              <a:off x="1588" y="3028"/>
              <a:ext cx="288" cy="432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9908" name="Line 36"/>
            <p:cNvSpPr>
              <a:spLocks noChangeShapeType="1"/>
            </p:cNvSpPr>
            <p:nvPr/>
          </p:nvSpPr>
          <p:spPr bwMode="auto">
            <a:xfrm>
              <a:off x="2880" y="3460"/>
              <a:ext cx="0" cy="20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9909" name="Line 37"/>
            <p:cNvSpPr>
              <a:spLocks noChangeShapeType="1"/>
            </p:cNvSpPr>
            <p:nvPr/>
          </p:nvSpPr>
          <p:spPr bwMode="auto">
            <a:xfrm>
              <a:off x="2592" y="3460"/>
              <a:ext cx="0" cy="20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9910" name="Line 38"/>
            <p:cNvSpPr>
              <a:spLocks noChangeShapeType="1"/>
            </p:cNvSpPr>
            <p:nvPr/>
          </p:nvSpPr>
          <p:spPr bwMode="auto">
            <a:xfrm>
              <a:off x="3600" y="3460"/>
              <a:ext cx="0" cy="20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9911" name="Line 39"/>
            <p:cNvSpPr>
              <a:spLocks noChangeShapeType="1"/>
            </p:cNvSpPr>
            <p:nvPr/>
          </p:nvSpPr>
          <p:spPr bwMode="auto">
            <a:xfrm>
              <a:off x="3888" y="3460"/>
              <a:ext cx="0" cy="20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9912" name="Line 40"/>
            <p:cNvSpPr>
              <a:spLocks noChangeShapeType="1"/>
            </p:cNvSpPr>
            <p:nvPr/>
          </p:nvSpPr>
          <p:spPr bwMode="auto">
            <a:xfrm>
              <a:off x="4176" y="3460"/>
              <a:ext cx="0" cy="20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9913" name="Line 41"/>
            <p:cNvSpPr>
              <a:spLocks noChangeShapeType="1"/>
            </p:cNvSpPr>
            <p:nvPr/>
          </p:nvSpPr>
          <p:spPr bwMode="auto">
            <a:xfrm>
              <a:off x="4464" y="3460"/>
              <a:ext cx="0" cy="20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9914" name="Line 42"/>
            <p:cNvSpPr>
              <a:spLocks noChangeShapeType="1"/>
            </p:cNvSpPr>
            <p:nvPr/>
          </p:nvSpPr>
          <p:spPr bwMode="auto">
            <a:xfrm>
              <a:off x="2304" y="3460"/>
              <a:ext cx="0" cy="20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9915" name="Line 43"/>
            <p:cNvSpPr>
              <a:spLocks noChangeShapeType="1"/>
            </p:cNvSpPr>
            <p:nvPr/>
          </p:nvSpPr>
          <p:spPr bwMode="auto">
            <a:xfrm>
              <a:off x="2016" y="3460"/>
              <a:ext cx="0" cy="20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9916" name="Line 44"/>
            <p:cNvSpPr>
              <a:spLocks noChangeShapeType="1"/>
            </p:cNvSpPr>
            <p:nvPr/>
          </p:nvSpPr>
          <p:spPr bwMode="auto">
            <a:xfrm>
              <a:off x="1728" y="3460"/>
              <a:ext cx="0" cy="20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9917" name="Line 45"/>
            <p:cNvSpPr>
              <a:spLocks noChangeShapeType="1"/>
            </p:cNvSpPr>
            <p:nvPr/>
          </p:nvSpPr>
          <p:spPr bwMode="auto">
            <a:xfrm flipH="1">
              <a:off x="3020" y="3240"/>
              <a:ext cx="44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9918" name="Line 46"/>
            <p:cNvSpPr>
              <a:spLocks noChangeShapeType="1"/>
            </p:cNvSpPr>
            <p:nvPr/>
          </p:nvSpPr>
          <p:spPr bwMode="auto">
            <a:xfrm flipH="1">
              <a:off x="4604" y="3240"/>
              <a:ext cx="2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9919" name="Rectangle 47"/>
            <p:cNvSpPr>
              <a:spLocks noChangeArrowheads="1"/>
            </p:cNvSpPr>
            <p:nvPr/>
          </p:nvSpPr>
          <p:spPr bwMode="auto">
            <a:xfrm>
              <a:off x="1876" y="2380"/>
              <a:ext cx="1152" cy="432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9920" name="Line 48"/>
            <p:cNvSpPr>
              <a:spLocks noChangeShapeType="1"/>
            </p:cNvSpPr>
            <p:nvPr/>
          </p:nvSpPr>
          <p:spPr bwMode="auto">
            <a:xfrm>
              <a:off x="2088" y="2812"/>
              <a:ext cx="0" cy="20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9921" name="Line 49"/>
            <p:cNvSpPr>
              <a:spLocks noChangeShapeType="1"/>
            </p:cNvSpPr>
            <p:nvPr/>
          </p:nvSpPr>
          <p:spPr bwMode="auto">
            <a:xfrm>
              <a:off x="2376" y="2812"/>
              <a:ext cx="0" cy="20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9922" name="Line 50"/>
            <p:cNvSpPr>
              <a:spLocks noChangeShapeType="1"/>
            </p:cNvSpPr>
            <p:nvPr/>
          </p:nvSpPr>
          <p:spPr bwMode="auto">
            <a:xfrm>
              <a:off x="2664" y="2812"/>
              <a:ext cx="0" cy="20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9923" name="Line 51"/>
            <p:cNvSpPr>
              <a:spLocks noChangeShapeType="1"/>
            </p:cNvSpPr>
            <p:nvPr/>
          </p:nvSpPr>
          <p:spPr bwMode="auto">
            <a:xfrm>
              <a:off x="2952" y="2812"/>
              <a:ext cx="0" cy="20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9924" name="Line 52"/>
            <p:cNvSpPr>
              <a:spLocks noChangeShapeType="1"/>
            </p:cNvSpPr>
            <p:nvPr/>
          </p:nvSpPr>
          <p:spPr bwMode="auto">
            <a:xfrm flipH="1">
              <a:off x="3020" y="2592"/>
              <a:ext cx="2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9925" name="Rectangle 53"/>
            <p:cNvSpPr>
              <a:spLocks noChangeArrowheads="1"/>
            </p:cNvSpPr>
            <p:nvPr/>
          </p:nvSpPr>
          <p:spPr bwMode="auto">
            <a:xfrm>
              <a:off x="1876" y="1732"/>
              <a:ext cx="1152" cy="432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9926" name="Line 54"/>
            <p:cNvSpPr>
              <a:spLocks noChangeShapeType="1"/>
            </p:cNvSpPr>
            <p:nvPr/>
          </p:nvSpPr>
          <p:spPr bwMode="auto">
            <a:xfrm>
              <a:off x="1944" y="2164"/>
              <a:ext cx="0" cy="85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9927" name="Line 55"/>
            <p:cNvSpPr>
              <a:spLocks noChangeShapeType="1"/>
            </p:cNvSpPr>
            <p:nvPr/>
          </p:nvSpPr>
          <p:spPr bwMode="auto">
            <a:xfrm>
              <a:off x="2232" y="2164"/>
              <a:ext cx="0" cy="85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9928" name="Line 56"/>
            <p:cNvSpPr>
              <a:spLocks noChangeShapeType="1"/>
            </p:cNvSpPr>
            <p:nvPr/>
          </p:nvSpPr>
          <p:spPr bwMode="auto">
            <a:xfrm>
              <a:off x="2520" y="2164"/>
              <a:ext cx="0" cy="85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9929" name="Line 57"/>
            <p:cNvSpPr>
              <a:spLocks noChangeShapeType="1"/>
            </p:cNvSpPr>
            <p:nvPr/>
          </p:nvSpPr>
          <p:spPr bwMode="auto">
            <a:xfrm>
              <a:off x="2808" y="2164"/>
              <a:ext cx="0" cy="85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9930" name="Line 58"/>
            <p:cNvSpPr>
              <a:spLocks noChangeShapeType="1"/>
            </p:cNvSpPr>
            <p:nvPr/>
          </p:nvSpPr>
          <p:spPr bwMode="auto">
            <a:xfrm flipH="1">
              <a:off x="3020" y="1944"/>
              <a:ext cx="2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9931" name="Rectangle 59"/>
            <p:cNvSpPr>
              <a:spLocks noChangeArrowheads="1"/>
            </p:cNvSpPr>
            <p:nvPr/>
          </p:nvSpPr>
          <p:spPr bwMode="auto">
            <a:xfrm>
              <a:off x="2092" y="2452"/>
              <a:ext cx="648" cy="28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9932" name="Rectangle 60"/>
            <p:cNvSpPr>
              <a:spLocks noChangeArrowheads="1"/>
            </p:cNvSpPr>
            <p:nvPr/>
          </p:nvSpPr>
          <p:spPr bwMode="auto">
            <a:xfrm>
              <a:off x="2128" y="2432"/>
              <a:ext cx="616" cy="3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4" tIns="26983" rIns="19047" bIns="26983"/>
            <a:lstStyle/>
            <a:p>
              <a:pPr algn="ctr" eaLnBrk="0" hangingPunct="0">
                <a:lnSpc>
                  <a:spcPts val="1388"/>
                </a:lnSpc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4-bit adder</a:t>
              </a:r>
              <a:b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[7:4]</a:t>
              </a:r>
            </a:p>
          </p:txBody>
        </p:sp>
        <p:sp>
          <p:nvSpPr>
            <p:cNvPr id="79933" name="Line 61"/>
            <p:cNvSpPr>
              <a:spLocks noChangeShapeType="1"/>
            </p:cNvSpPr>
            <p:nvPr/>
          </p:nvSpPr>
          <p:spPr bwMode="auto">
            <a:xfrm>
              <a:off x="1800" y="2596"/>
              <a:ext cx="0" cy="4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9934" name="Line 62"/>
            <p:cNvSpPr>
              <a:spLocks noChangeShapeType="1"/>
            </p:cNvSpPr>
            <p:nvPr/>
          </p:nvSpPr>
          <p:spPr bwMode="auto">
            <a:xfrm>
              <a:off x="1656" y="1948"/>
              <a:ext cx="0" cy="10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9935" name="Line 63"/>
            <p:cNvSpPr>
              <a:spLocks noChangeShapeType="1"/>
            </p:cNvSpPr>
            <p:nvPr/>
          </p:nvSpPr>
          <p:spPr bwMode="auto">
            <a:xfrm flipH="1">
              <a:off x="1652" y="1944"/>
              <a:ext cx="2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9936" name="Line 64"/>
            <p:cNvSpPr>
              <a:spLocks noChangeShapeType="1"/>
            </p:cNvSpPr>
            <p:nvPr/>
          </p:nvSpPr>
          <p:spPr bwMode="auto">
            <a:xfrm flipH="1">
              <a:off x="1796" y="2592"/>
              <a:ext cx="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9937" name="Rectangle 65"/>
            <p:cNvSpPr>
              <a:spLocks noChangeArrowheads="1"/>
            </p:cNvSpPr>
            <p:nvPr/>
          </p:nvSpPr>
          <p:spPr bwMode="auto">
            <a:xfrm>
              <a:off x="1528" y="3632"/>
              <a:ext cx="40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4" tIns="26983" rIns="19047" bIns="26983"/>
            <a:lstStyle/>
            <a:p>
              <a:pPr algn="ctr" eaLnBrk="0" hangingPunct="0">
                <a:lnSpc>
                  <a:spcPts val="1388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C8</a:t>
              </a:r>
            </a:p>
          </p:txBody>
        </p:sp>
        <p:sp>
          <p:nvSpPr>
            <p:cNvPr id="79938" name="Rectangle 66"/>
            <p:cNvSpPr>
              <a:spLocks noChangeArrowheads="1"/>
            </p:cNvSpPr>
            <p:nvPr/>
          </p:nvSpPr>
          <p:spPr bwMode="auto">
            <a:xfrm>
              <a:off x="1824" y="3632"/>
              <a:ext cx="40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4" tIns="26983" rIns="19047" bIns="26983"/>
            <a:lstStyle/>
            <a:p>
              <a:pPr algn="ctr" eaLnBrk="0" hangingPunct="0">
                <a:lnSpc>
                  <a:spcPts val="1388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S7</a:t>
              </a:r>
            </a:p>
          </p:txBody>
        </p:sp>
        <p:sp>
          <p:nvSpPr>
            <p:cNvPr id="79939" name="Rectangle 67"/>
            <p:cNvSpPr>
              <a:spLocks noChangeArrowheads="1"/>
            </p:cNvSpPr>
            <p:nvPr/>
          </p:nvSpPr>
          <p:spPr bwMode="auto">
            <a:xfrm>
              <a:off x="2112" y="3624"/>
              <a:ext cx="40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4" tIns="26983" rIns="19047" bIns="26983"/>
            <a:lstStyle/>
            <a:p>
              <a:pPr algn="ctr" eaLnBrk="0" hangingPunct="0">
                <a:lnSpc>
                  <a:spcPts val="1388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S6</a:t>
              </a:r>
            </a:p>
          </p:txBody>
        </p:sp>
        <p:sp>
          <p:nvSpPr>
            <p:cNvPr id="79940" name="Rectangle 68"/>
            <p:cNvSpPr>
              <a:spLocks noChangeArrowheads="1"/>
            </p:cNvSpPr>
            <p:nvPr/>
          </p:nvSpPr>
          <p:spPr bwMode="auto">
            <a:xfrm>
              <a:off x="2400" y="3632"/>
              <a:ext cx="40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4" tIns="26983" rIns="19047" bIns="26983"/>
            <a:lstStyle/>
            <a:p>
              <a:pPr algn="ctr" eaLnBrk="0" hangingPunct="0">
                <a:lnSpc>
                  <a:spcPts val="1388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S5</a:t>
              </a:r>
            </a:p>
          </p:txBody>
        </p:sp>
        <p:sp>
          <p:nvSpPr>
            <p:cNvPr id="79941" name="Rectangle 69"/>
            <p:cNvSpPr>
              <a:spLocks noChangeArrowheads="1"/>
            </p:cNvSpPr>
            <p:nvPr/>
          </p:nvSpPr>
          <p:spPr bwMode="auto">
            <a:xfrm>
              <a:off x="2680" y="3632"/>
              <a:ext cx="40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4" tIns="26983" rIns="19047" bIns="26983"/>
            <a:lstStyle/>
            <a:p>
              <a:pPr algn="ctr" eaLnBrk="0" hangingPunct="0">
                <a:lnSpc>
                  <a:spcPts val="1388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S4</a:t>
              </a:r>
            </a:p>
          </p:txBody>
        </p:sp>
        <p:sp>
          <p:nvSpPr>
            <p:cNvPr id="79942" name="Rectangle 70"/>
            <p:cNvSpPr>
              <a:spLocks noChangeArrowheads="1"/>
            </p:cNvSpPr>
            <p:nvPr/>
          </p:nvSpPr>
          <p:spPr bwMode="auto">
            <a:xfrm>
              <a:off x="3408" y="3632"/>
              <a:ext cx="40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4" tIns="26983" rIns="19047" bIns="26983"/>
            <a:lstStyle/>
            <a:p>
              <a:pPr algn="ctr" eaLnBrk="0" hangingPunct="0">
                <a:lnSpc>
                  <a:spcPts val="1388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S3</a:t>
              </a:r>
            </a:p>
          </p:txBody>
        </p:sp>
        <p:sp>
          <p:nvSpPr>
            <p:cNvPr id="79943" name="Rectangle 71"/>
            <p:cNvSpPr>
              <a:spLocks noChangeArrowheads="1"/>
            </p:cNvSpPr>
            <p:nvPr/>
          </p:nvSpPr>
          <p:spPr bwMode="auto">
            <a:xfrm>
              <a:off x="3696" y="3632"/>
              <a:ext cx="40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4" tIns="26983" rIns="19047" bIns="26983"/>
            <a:lstStyle/>
            <a:p>
              <a:pPr algn="ctr" eaLnBrk="0" hangingPunct="0">
                <a:lnSpc>
                  <a:spcPts val="1388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S2</a:t>
              </a:r>
            </a:p>
          </p:txBody>
        </p:sp>
        <p:sp>
          <p:nvSpPr>
            <p:cNvPr id="79944" name="Rectangle 72"/>
            <p:cNvSpPr>
              <a:spLocks noChangeArrowheads="1"/>
            </p:cNvSpPr>
            <p:nvPr/>
          </p:nvSpPr>
          <p:spPr bwMode="auto">
            <a:xfrm>
              <a:off x="3984" y="3624"/>
              <a:ext cx="40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4" tIns="26983" rIns="19047" bIns="26983"/>
            <a:lstStyle/>
            <a:p>
              <a:pPr algn="ctr" eaLnBrk="0" hangingPunct="0">
                <a:lnSpc>
                  <a:spcPts val="1388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S1</a:t>
              </a:r>
            </a:p>
          </p:txBody>
        </p:sp>
        <p:sp>
          <p:nvSpPr>
            <p:cNvPr id="79945" name="Rectangle 73"/>
            <p:cNvSpPr>
              <a:spLocks noChangeArrowheads="1"/>
            </p:cNvSpPr>
            <p:nvPr/>
          </p:nvSpPr>
          <p:spPr bwMode="auto">
            <a:xfrm>
              <a:off x="4264" y="3632"/>
              <a:ext cx="40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4" tIns="26983" rIns="19047" bIns="26983"/>
            <a:lstStyle/>
            <a:p>
              <a:pPr algn="ctr" eaLnBrk="0" hangingPunct="0">
                <a:lnSpc>
                  <a:spcPts val="1388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S0</a:t>
              </a:r>
            </a:p>
          </p:txBody>
        </p:sp>
      </p:grpSp>
      <p:sp>
        <p:nvSpPr>
          <p:cNvPr id="79947" name="Rectangle 7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Carry-select adder</a:t>
            </a:r>
          </a:p>
        </p:txBody>
      </p:sp>
      <p:sp>
        <p:nvSpPr>
          <p:cNvPr id="79948" name="Rectangle 7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800">
                <a:ea typeface="굴림" charset="-127"/>
              </a:rPr>
              <a:t>Redundant hardware to make carry calculation go faster</a:t>
            </a:r>
          </a:p>
          <a:p>
            <a:pPr lvl="1"/>
            <a:r>
              <a:rPr lang="en-US" altLang="ko-KR" sz="1600">
                <a:ea typeface="굴림" charset="-127"/>
              </a:rPr>
              <a:t>compute two high-order sums in parallel while waiting for carry-in</a:t>
            </a:r>
          </a:p>
          <a:p>
            <a:pPr lvl="1"/>
            <a:r>
              <a:rPr lang="en-US" altLang="ko-KR" sz="1600">
                <a:ea typeface="굴림" charset="-127"/>
              </a:rPr>
              <a:t>one assuming carry-in is 0 and another assuming carry-in is 1</a:t>
            </a:r>
          </a:p>
          <a:p>
            <a:pPr lvl="1"/>
            <a:r>
              <a:rPr lang="en-US" altLang="ko-KR" sz="1600">
                <a:ea typeface="굴림" charset="-127"/>
              </a:rPr>
              <a:t>select correct result once carry-in is finally computed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V - Combinational Logic Case Studies</a:t>
            </a:r>
            <a:endParaRPr lang="en-US" altLang="en-US"/>
          </a:p>
        </p:txBody>
      </p:sp>
      <p:sp>
        <p:nvSpPr>
          <p:cNvPr id="118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8712A-D170-46A3-990E-C193D77B71B1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14423" name="Rectangle 87"/>
          <p:cNvSpPr>
            <a:spLocks noChangeArrowheads="1"/>
          </p:cNvSpPr>
          <p:nvPr/>
        </p:nvSpPr>
        <p:spPr bwMode="auto">
          <a:xfrm>
            <a:off x="6218238" y="2906713"/>
            <a:ext cx="1828800" cy="73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47" tIns="26983" rIns="19047" bIns="26983"/>
          <a:lstStyle/>
          <a:p>
            <a:pPr algn="ctr" eaLnBrk="0" hangingPunct="0">
              <a:lnSpc>
                <a:spcPts val="1600"/>
              </a:lnSpc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BCD to 7–segment</a:t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control signal</a:t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decoder</a:t>
            </a:r>
          </a:p>
        </p:txBody>
      </p:sp>
      <p:sp>
        <p:nvSpPr>
          <p:cNvPr id="14424" name="Line 88"/>
          <p:cNvSpPr>
            <a:spLocks noChangeShapeType="1"/>
          </p:cNvSpPr>
          <p:nvPr/>
        </p:nvSpPr>
        <p:spPr bwMode="auto">
          <a:xfrm>
            <a:off x="6777038" y="3675063"/>
            <a:ext cx="0" cy="330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425" name="Line 89"/>
          <p:cNvSpPr>
            <a:spLocks noChangeShapeType="1"/>
          </p:cNvSpPr>
          <p:nvPr/>
        </p:nvSpPr>
        <p:spPr bwMode="auto">
          <a:xfrm>
            <a:off x="7005638" y="3675063"/>
            <a:ext cx="0" cy="330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426" name="Line 90"/>
          <p:cNvSpPr>
            <a:spLocks noChangeShapeType="1"/>
          </p:cNvSpPr>
          <p:nvPr/>
        </p:nvSpPr>
        <p:spPr bwMode="auto">
          <a:xfrm>
            <a:off x="7234238" y="3675063"/>
            <a:ext cx="0" cy="330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427" name="Line 91"/>
          <p:cNvSpPr>
            <a:spLocks noChangeShapeType="1"/>
          </p:cNvSpPr>
          <p:nvPr/>
        </p:nvSpPr>
        <p:spPr bwMode="auto">
          <a:xfrm>
            <a:off x="7462838" y="3675063"/>
            <a:ext cx="0" cy="330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428" name="Line 92"/>
          <p:cNvSpPr>
            <a:spLocks noChangeShapeType="1"/>
          </p:cNvSpPr>
          <p:nvPr/>
        </p:nvSpPr>
        <p:spPr bwMode="auto">
          <a:xfrm>
            <a:off x="7805738" y="2417763"/>
            <a:ext cx="0" cy="4445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429" name="Line 93"/>
          <p:cNvSpPr>
            <a:spLocks noChangeShapeType="1"/>
          </p:cNvSpPr>
          <p:nvPr/>
        </p:nvSpPr>
        <p:spPr bwMode="auto">
          <a:xfrm>
            <a:off x="7577138" y="2417763"/>
            <a:ext cx="0" cy="4445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430" name="Line 94"/>
          <p:cNvSpPr>
            <a:spLocks noChangeShapeType="1"/>
          </p:cNvSpPr>
          <p:nvPr/>
        </p:nvSpPr>
        <p:spPr bwMode="auto">
          <a:xfrm>
            <a:off x="7348538" y="2417763"/>
            <a:ext cx="0" cy="4445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431" name="Line 95"/>
          <p:cNvSpPr>
            <a:spLocks noChangeShapeType="1"/>
          </p:cNvSpPr>
          <p:nvPr/>
        </p:nvSpPr>
        <p:spPr bwMode="auto">
          <a:xfrm>
            <a:off x="7119938" y="2417763"/>
            <a:ext cx="0" cy="4445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432" name="Line 96"/>
          <p:cNvSpPr>
            <a:spLocks noChangeShapeType="1"/>
          </p:cNvSpPr>
          <p:nvPr/>
        </p:nvSpPr>
        <p:spPr bwMode="auto">
          <a:xfrm>
            <a:off x="6891338" y="2417763"/>
            <a:ext cx="0" cy="4445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433" name="Line 97"/>
          <p:cNvSpPr>
            <a:spLocks noChangeShapeType="1"/>
          </p:cNvSpPr>
          <p:nvPr/>
        </p:nvSpPr>
        <p:spPr bwMode="auto">
          <a:xfrm>
            <a:off x="6662738" y="2417763"/>
            <a:ext cx="0" cy="4445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434" name="Line 98"/>
          <p:cNvSpPr>
            <a:spLocks noChangeShapeType="1"/>
          </p:cNvSpPr>
          <p:nvPr/>
        </p:nvSpPr>
        <p:spPr bwMode="auto">
          <a:xfrm>
            <a:off x="6434138" y="2417763"/>
            <a:ext cx="0" cy="4445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435" name="Rectangle 99"/>
          <p:cNvSpPr>
            <a:spLocks noChangeArrowheads="1"/>
          </p:cNvSpPr>
          <p:nvPr/>
        </p:nvSpPr>
        <p:spPr bwMode="auto">
          <a:xfrm>
            <a:off x="6211888" y="2874963"/>
            <a:ext cx="1828800" cy="8001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436" name="Rectangle 100"/>
          <p:cNvSpPr>
            <a:spLocks noChangeArrowheads="1"/>
          </p:cNvSpPr>
          <p:nvPr/>
        </p:nvSpPr>
        <p:spPr bwMode="auto">
          <a:xfrm>
            <a:off x="6211888" y="588963"/>
            <a:ext cx="1828800" cy="18034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437" name="Rectangle 101"/>
          <p:cNvSpPr>
            <a:spLocks noChangeArrowheads="1"/>
          </p:cNvSpPr>
          <p:nvPr/>
        </p:nvSpPr>
        <p:spPr bwMode="auto">
          <a:xfrm>
            <a:off x="6142038" y="2170113"/>
            <a:ext cx="1943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47" tIns="26983" rIns="19047" bIns="26983"/>
          <a:lstStyle/>
          <a:p>
            <a:pPr algn="ctr" eaLnBrk="0" hangingPunct="0">
              <a:lnSpc>
                <a:spcPts val="1388"/>
              </a:lnSpc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2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c0  c1  c2  c3  c4  c5  c6</a:t>
            </a:r>
          </a:p>
        </p:txBody>
      </p:sp>
      <p:sp>
        <p:nvSpPr>
          <p:cNvPr id="14438" name="Rectangle 102"/>
          <p:cNvSpPr>
            <a:spLocks noChangeArrowheads="1"/>
          </p:cNvSpPr>
          <p:nvPr/>
        </p:nvSpPr>
        <p:spPr bwMode="auto">
          <a:xfrm>
            <a:off x="6497638" y="3986213"/>
            <a:ext cx="12573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47" tIns="26983" rIns="19047" bIns="26983"/>
          <a:lstStyle/>
          <a:p>
            <a:pPr algn="ctr" eaLnBrk="0" hangingPunct="0">
              <a:lnSpc>
                <a:spcPts val="1388"/>
              </a:lnSpc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2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A   B   C   D</a:t>
            </a:r>
          </a:p>
        </p:txBody>
      </p:sp>
      <p:sp>
        <p:nvSpPr>
          <p:cNvPr id="14573" name="Rectangle 23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BCD to 7-segment</a:t>
            </a:r>
            <a:br>
              <a:rPr lang="en-US" altLang="ko-KR">
                <a:ea typeface="굴림" charset="-127"/>
              </a:rPr>
            </a:br>
            <a:r>
              <a:rPr lang="en-US" altLang="ko-KR">
                <a:ea typeface="굴림" charset="-127"/>
              </a:rPr>
              <a:t>display controller</a:t>
            </a:r>
          </a:p>
        </p:txBody>
      </p:sp>
      <p:sp>
        <p:nvSpPr>
          <p:cNvPr id="14574" name="Rectangle 23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Understanding the problem</a:t>
            </a:r>
          </a:p>
          <a:p>
            <a:pPr lvl="1"/>
            <a:r>
              <a:rPr lang="en-US" altLang="ko-KR">
                <a:ea typeface="굴림" charset="-127"/>
              </a:rPr>
              <a:t>input is a 4 bit bcd digit (A, B, C, D)</a:t>
            </a:r>
          </a:p>
          <a:p>
            <a:pPr lvl="1"/>
            <a:r>
              <a:rPr lang="en-US" altLang="ko-KR">
                <a:ea typeface="굴림" charset="-127"/>
              </a:rPr>
              <a:t>output is the control signals </a:t>
            </a:r>
            <a:br>
              <a:rPr lang="en-US" altLang="ko-KR">
                <a:ea typeface="굴림" charset="-127"/>
              </a:rPr>
            </a:br>
            <a:r>
              <a:rPr lang="en-US" altLang="ko-KR">
                <a:ea typeface="굴림" charset="-127"/>
              </a:rPr>
              <a:t>for the display (7 outputs C0 – C6)</a:t>
            </a:r>
          </a:p>
          <a:p>
            <a:r>
              <a:rPr lang="en-US" altLang="ko-KR">
                <a:ea typeface="굴림" charset="-127"/>
              </a:rPr>
              <a:t>Block diagram</a:t>
            </a:r>
          </a:p>
        </p:txBody>
      </p:sp>
      <p:grpSp>
        <p:nvGrpSpPr>
          <p:cNvPr id="14566" name="Group 230"/>
          <p:cNvGrpSpPr>
            <a:grpSpLocks/>
          </p:cNvGrpSpPr>
          <p:nvPr/>
        </p:nvGrpSpPr>
        <p:grpSpPr bwMode="auto">
          <a:xfrm>
            <a:off x="7467600" y="4414838"/>
            <a:ext cx="381000" cy="685800"/>
            <a:chOff x="4704" y="2424"/>
            <a:chExt cx="240" cy="432"/>
          </a:xfrm>
        </p:grpSpPr>
        <p:sp>
          <p:nvSpPr>
            <p:cNvPr id="14457" name="AutoShape 121"/>
            <p:cNvSpPr>
              <a:spLocks noChangeArrowheads="1"/>
            </p:cNvSpPr>
            <p:nvPr/>
          </p:nvSpPr>
          <p:spPr bwMode="auto">
            <a:xfrm>
              <a:off x="4704" y="2448"/>
              <a:ext cx="48" cy="192"/>
            </a:xfrm>
            <a:prstGeom prst="upDownArrow">
              <a:avLst>
                <a:gd name="adj1" fmla="val 100000"/>
                <a:gd name="adj2" fmla="val 50000"/>
              </a:avLst>
            </a:prstGeom>
            <a:solidFill>
              <a:srgbClr val="808080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462" name="AutoShape 126"/>
            <p:cNvSpPr>
              <a:spLocks noChangeArrowheads="1"/>
            </p:cNvSpPr>
            <p:nvPr/>
          </p:nvSpPr>
          <p:spPr bwMode="auto">
            <a:xfrm>
              <a:off x="4704" y="2640"/>
              <a:ext cx="48" cy="192"/>
            </a:xfrm>
            <a:prstGeom prst="upDownArrow">
              <a:avLst>
                <a:gd name="adj1" fmla="val 100000"/>
                <a:gd name="adj2" fmla="val 50000"/>
              </a:avLst>
            </a:prstGeom>
            <a:solidFill>
              <a:srgbClr val="808080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463" name="AutoShape 127"/>
            <p:cNvSpPr>
              <a:spLocks noChangeArrowheads="1"/>
            </p:cNvSpPr>
            <p:nvPr/>
          </p:nvSpPr>
          <p:spPr bwMode="auto">
            <a:xfrm rot="5400000">
              <a:off x="4800" y="2544"/>
              <a:ext cx="48" cy="192"/>
            </a:xfrm>
            <a:prstGeom prst="upDownArrow">
              <a:avLst>
                <a:gd name="adj1" fmla="val 100000"/>
                <a:gd name="adj2" fmla="val 50000"/>
              </a:avLst>
            </a:prstGeom>
            <a:solidFill>
              <a:srgbClr val="FF0000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466" name="AutoShape 130"/>
            <p:cNvSpPr>
              <a:spLocks noChangeArrowheads="1"/>
            </p:cNvSpPr>
            <p:nvPr/>
          </p:nvSpPr>
          <p:spPr bwMode="auto">
            <a:xfrm>
              <a:off x="4896" y="2448"/>
              <a:ext cx="48" cy="192"/>
            </a:xfrm>
            <a:prstGeom prst="upDownArrow">
              <a:avLst>
                <a:gd name="adj1" fmla="val 100000"/>
                <a:gd name="adj2" fmla="val 50000"/>
              </a:avLst>
            </a:prstGeom>
            <a:solidFill>
              <a:srgbClr val="FF0000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467" name="AutoShape 131"/>
            <p:cNvSpPr>
              <a:spLocks noChangeArrowheads="1"/>
            </p:cNvSpPr>
            <p:nvPr/>
          </p:nvSpPr>
          <p:spPr bwMode="auto">
            <a:xfrm>
              <a:off x="4896" y="2640"/>
              <a:ext cx="48" cy="192"/>
            </a:xfrm>
            <a:prstGeom prst="upDownArrow">
              <a:avLst>
                <a:gd name="adj1" fmla="val 100000"/>
                <a:gd name="adj2" fmla="val 50000"/>
              </a:avLst>
            </a:prstGeom>
            <a:solidFill>
              <a:srgbClr val="FF0000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468" name="AutoShape 132"/>
            <p:cNvSpPr>
              <a:spLocks noChangeArrowheads="1"/>
            </p:cNvSpPr>
            <p:nvPr/>
          </p:nvSpPr>
          <p:spPr bwMode="auto">
            <a:xfrm rot="5400000">
              <a:off x="4800" y="2352"/>
              <a:ext cx="48" cy="192"/>
            </a:xfrm>
            <a:prstGeom prst="upDownArrow">
              <a:avLst>
                <a:gd name="adj1" fmla="val 100000"/>
                <a:gd name="adj2" fmla="val 50000"/>
              </a:avLst>
            </a:prstGeom>
            <a:solidFill>
              <a:srgbClr val="FF0000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469" name="AutoShape 133"/>
            <p:cNvSpPr>
              <a:spLocks noChangeArrowheads="1"/>
            </p:cNvSpPr>
            <p:nvPr/>
          </p:nvSpPr>
          <p:spPr bwMode="auto">
            <a:xfrm rot="5400000">
              <a:off x="4800" y="2736"/>
              <a:ext cx="48" cy="192"/>
            </a:xfrm>
            <a:prstGeom prst="upDownArrow">
              <a:avLst>
                <a:gd name="adj1" fmla="val 100000"/>
                <a:gd name="adj2" fmla="val 50000"/>
              </a:avLst>
            </a:prstGeom>
            <a:solidFill>
              <a:srgbClr val="FF0000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4565" name="Group 229"/>
          <p:cNvGrpSpPr>
            <a:grpSpLocks/>
          </p:cNvGrpSpPr>
          <p:nvPr/>
        </p:nvGrpSpPr>
        <p:grpSpPr bwMode="auto">
          <a:xfrm>
            <a:off x="6858000" y="4414838"/>
            <a:ext cx="381000" cy="685800"/>
            <a:chOff x="4320" y="2424"/>
            <a:chExt cx="240" cy="432"/>
          </a:xfrm>
        </p:grpSpPr>
        <p:sp>
          <p:nvSpPr>
            <p:cNvPr id="14472" name="AutoShape 136"/>
            <p:cNvSpPr>
              <a:spLocks noChangeArrowheads="1"/>
            </p:cNvSpPr>
            <p:nvPr/>
          </p:nvSpPr>
          <p:spPr bwMode="auto">
            <a:xfrm>
              <a:off x="4320" y="2448"/>
              <a:ext cx="48" cy="192"/>
            </a:xfrm>
            <a:prstGeom prst="upDownArrow">
              <a:avLst>
                <a:gd name="adj1" fmla="val 100000"/>
                <a:gd name="adj2" fmla="val 50000"/>
              </a:avLst>
            </a:prstGeom>
            <a:solidFill>
              <a:srgbClr val="808080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473" name="AutoShape 137"/>
            <p:cNvSpPr>
              <a:spLocks noChangeArrowheads="1"/>
            </p:cNvSpPr>
            <p:nvPr/>
          </p:nvSpPr>
          <p:spPr bwMode="auto">
            <a:xfrm>
              <a:off x="4320" y="2640"/>
              <a:ext cx="48" cy="192"/>
            </a:xfrm>
            <a:prstGeom prst="upDownArrow">
              <a:avLst>
                <a:gd name="adj1" fmla="val 100000"/>
                <a:gd name="adj2" fmla="val 50000"/>
              </a:avLst>
            </a:prstGeom>
            <a:solidFill>
              <a:srgbClr val="FF0000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474" name="AutoShape 138"/>
            <p:cNvSpPr>
              <a:spLocks noChangeArrowheads="1"/>
            </p:cNvSpPr>
            <p:nvPr/>
          </p:nvSpPr>
          <p:spPr bwMode="auto">
            <a:xfrm rot="5400000">
              <a:off x="4416" y="2544"/>
              <a:ext cx="48" cy="192"/>
            </a:xfrm>
            <a:prstGeom prst="upDownArrow">
              <a:avLst>
                <a:gd name="adj1" fmla="val 100000"/>
                <a:gd name="adj2" fmla="val 50000"/>
              </a:avLst>
            </a:prstGeom>
            <a:solidFill>
              <a:srgbClr val="FF0000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475" name="AutoShape 139"/>
            <p:cNvSpPr>
              <a:spLocks noChangeArrowheads="1"/>
            </p:cNvSpPr>
            <p:nvPr/>
          </p:nvSpPr>
          <p:spPr bwMode="auto">
            <a:xfrm>
              <a:off x="4512" y="2448"/>
              <a:ext cx="48" cy="192"/>
            </a:xfrm>
            <a:prstGeom prst="upDownArrow">
              <a:avLst>
                <a:gd name="adj1" fmla="val 100000"/>
                <a:gd name="adj2" fmla="val 50000"/>
              </a:avLst>
            </a:prstGeom>
            <a:solidFill>
              <a:srgbClr val="FF0000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476" name="AutoShape 140"/>
            <p:cNvSpPr>
              <a:spLocks noChangeArrowheads="1"/>
            </p:cNvSpPr>
            <p:nvPr/>
          </p:nvSpPr>
          <p:spPr bwMode="auto">
            <a:xfrm>
              <a:off x="4512" y="2640"/>
              <a:ext cx="48" cy="192"/>
            </a:xfrm>
            <a:prstGeom prst="upDownArrow">
              <a:avLst>
                <a:gd name="adj1" fmla="val 100000"/>
                <a:gd name="adj2" fmla="val 50000"/>
              </a:avLst>
            </a:prstGeom>
            <a:solidFill>
              <a:srgbClr val="808080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477" name="AutoShape 141"/>
            <p:cNvSpPr>
              <a:spLocks noChangeArrowheads="1"/>
            </p:cNvSpPr>
            <p:nvPr/>
          </p:nvSpPr>
          <p:spPr bwMode="auto">
            <a:xfrm rot="5400000">
              <a:off x="4416" y="2352"/>
              <a:ext cx="48" cy="192"/>
            </a:xfrm>
            <a:prstGeom prst="upDownArrow">
              <a:avLst>
                <a:gd name="adj1" fmla="val 100000"/>
                <a:gd name="adj2" fmla="val 50000"/>
              </a:avLst>
            </a:prstGeom>
            <a:solidFill>
              <a:srgbClr val="FF0000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478" name="AutoShape 142"/>
            <p:cNvSpPr>
              <a:spLocks noChangeArrowheads="1"/>
            </p:cNvSpPr>
            <p:nvPr/>
          </p:nvSpPr>
          <p:spPr bwMode="auto">
            <a:xfrm rot="5400000">
              <a:off x="4416" y="2736"/>
              <a:ext cx="48" cy="192"/>
            </a:xfrm>
            <a:prstGeom prst="upDownArrow">
              <a:avLst>
                <a:gd name="adj1" fmla="val 100000"/>
                <a:gd name="adj2" fmla="val 50000"/>
              </a:avLst>
            </a:prstGeom>
            <a:solidFill>
              <a:srgbClr val="FF0000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4564" name="Group 228"/>
          <p:cNvGrpSpPr>
            <a:grpSpLocks/>
          </p:cNvGrpSpPr>
          <p:nvPr/>
        </p:nvGrpSpPr>
        <p:grpSpPr bwMode="auto">
          <a:xfrm>
            <a:off x="6248400" y="4414838"/>
            <a:ext cx="381000" cy="685800"/>
            <a:chOff x="3936" y="2424"/>
            <a:chExt cx="240" cy="432"/>
          </a:xfrm>
        </p:grpSpPr>
        <p:sp>
          <p:nvSpPr>
            <p:cNvPr id="14480" name="AutoShape 144"/>
            <p:cNvSpPr>
              <a:spLocks noChangeArrowheads="1"/>
            </p:cNvSpPr>
            <p:nvPr/>
          </p:nvSpPr>
          <p:spPr bwMode="auto">
            <a:xfrm>
              <a:off x="3936" y="2448"/>
              <a:ext cx="48" cy="192"/>
            </a:xfrm>
            <a:prstGeom prst="upDownArrow">
              <a:avLst>
                <a:gd name="adj1" fmla="val 100000"/>
                <a:gd name="adj2" fmla="val 50000"/>
              </a:avLst>
            </a:prstGeom>
            <a:solidFill>
              <a:srgbClr val="808080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481" name="AutoShape 145"/>
            <p:cNvSpPr>
              <a:spLocks noChangeArrowheads="1"/>
            </p:cNvSpPr>
            <p:nvPr/>
          </p:nvSpPr>
          <p:spPr bwMode="auto">
            <a:xfrm>
              <a:off x="3936" y="2640"/>
              <a:ext cx="48" cy="192"/>
            </a:xfrm>
            <a:prstGeom prst="upDownArrow">
              <a:avLst>
                <a:gd name="adj1" fmla="val 100000"/>
                <a:gd name="adj2" fmla="val 50000"/>
              </a:avLst>
            </a:prstGeom>
            <a:solidFill>
              <a:srgbClr val="808080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482" name="AutoShape 146"/>
            <p:cNvSpPr>
              <a:spLocks noChangeArrowheads="1"/>
            </p:cNvSpPr>
            <p:nvPr/>
          </p:nvSpPr>
          <p:spPr bwMode="auto">
            <a:xfrm rot="5400000">
              <a:off x="4032" y="2544"/>
              <a:ext cx="48" cy="192"/>
            </a:xfrm>
            <a:prstGeom prst="upDownArrow">
              <a:avLst>
                <a:gd name="adj1" fmla="val 100000"/>
                <a:gd name="adj2" fmla="val 50000"/>
              </a:avLst>
            </a:prstGeom>
            <a:solidFill>
              <a:srgbClr val="808080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483" name="AutoShape 147"/>
            <p:cNvSpPr>
              <a:spLocks noChangeArrowheads="1"/>
            </p:cNvSpPr>
            <p:nvPr/>
          </p:nvSpPr>
          <p:spPr bwMode="auto">
            <a:xfrm>
              <a:off x="4128" y="2448"/>
              <a:ext cx="48" cy="192"/>
            </a:xfrm>
            <a:prstGeom prst="upDownArrow">
              <a:avLst>
                <a:gd name="adj1" fmla="val 100000"/>
                <a:gd name="adj2" fmla="val 50000"/>
              </a:avLst>
            </a:prstGeom>
            <a:solidFill>
              <a:srgbClr val="FF0000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484" name="AutoShape 148"/>
            <p:cNvSpPr>
              <a:spLocks noChangeArrowheads="1"/>
            </p:cNvSpPr>
            <p:nvPr/>
          </p:nvSpPr>
          <p:spPr bwMode="auto">
            <a:xfrm>
              <a:off x="4128" y="2640"/>
              <a:ext cx="48" cy="192"/>
            </a:xfrm>
            <a:prstGeom prst="upDownArrow">
              <a:avLst>
                <a:gd name="adj1" fmla="val 100000"/>
                <a:gd name="adj2" fmla="val 50000"/>
              </a:avLst>
            </a:prstGeom>
            <a:solidFill>
              <a:srgbClr val="FF0000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485" name="AutoShape 149"/>
            <p:cNvSpPr>
              <a:spLocks noChangeArrowheads="1"/>
            </p:cNvSpPr>
            <p:nvPr/>
          </p:nvSpPr>
          <p:spPr bwMode="auto">
            <a:xfrm rot="5400000">
              <a:off x="4032" y="2352"/>
              <a:ext cx="48" cy="192"/>
            </a:xfrm>
            <a:prstGeom prst="upDownArrow">
              <a:avLst>
                <a:gd name="adj1" fmla="val 100000"/>
                <a:gd name="adj2" fmla="val 50000"/>
              </a:avLst>
            </a:prstGeom>
            <a:solidFill>
              <a:srgbClr val="808080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486" name="AutoShape 150"/>
            <p:cNvSpPr>
              <a:spLocks noChangeArrowheads="1"/>
            </p:cNvSpPr>
            <p:nvPr/>
          </p:nvSpPr>
          <p:spPr bwMode="auto">
            <a:xfrm rot="5400000">
              <a:off x="4032" y="2736"/>
              <a:ext cx="48" cy="192"/>
            </a:xfrm>
            <a:prstGeom prst="upDownArrow">
              <a:avLst>
                <a:gd name="adj1" fmla="val 100000"/>
                <a:gd name="adj2" fmla="val 50000"/>
              </a:avLst>
            </a:prstGeom>
            <a:solidFill>
              <a:srgbClr val="808080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4567" name="Group 231"/>
          <p:cNvGrpSpPr>
            <a:grpSpLocks/>
          </p:cNvGrpSpPr>
          <p:nvPr/>
        </p:nvGrpSpPr>
        <p:grpSpPr bwMode="auto">
          <a:xfrm>
            <a:off x="8077200" y="4414838"/>
            <a:ext cx="381000" cy="685800"/>
            <a:chOff x="5088" y="2424"/>
            <a:chExt cx="240" cy="432"/>
          </a:xfrm>
        </p:grpSpPr>
        <p:sp>
          <p:nvSpPr>
            <p:cNvPr id="14488" name="AutoShape 152"/>
            <p:cNvSpPr>
              <a:spLocks noChangeArrowheads="1"/>
            </p:cNvSpPr>
            <p:nvPr/>
          </p:nvSpPr>
          <p:spPr bwMode="auto">
            <a:xfrm>
              <a:off x="5088" y="2448"/>
              <a:ext cx="48" cy="192"/>
            </a:xfrm>
            <a:prstGeom prst="upDownArrow">
              <a:avLst>
                <a:gd name="adj1" fmla="val 100000"/>
                <a:gd name="adj2" fmla="val 50000"/>
              </a:avLst>
            </a:prstGeom>
            <a:solidFill>
              <a:srgbClr val="FF0000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489" name="AutoShape 153"/>
            <p:cNvSpPr>
              <a:spLocks noChangeArrowheads="1"/>
            </p:cNvSpPr>
            <p:nvPr/>
          </p:nvSpPr>
          <p:spPr bwMode="auto">
            <a:xfrm>
              <a:off x="5088" y="2640"/>
              <a:ext cx="48" cy="192"/>
            </a:xfrm>
            <a:prstGeom prst="upDownArrow">
              <a:avLst>
                <a:gd name="adj1" fmla="val 100000"/>
                <a:gd name="adj2" fmla="val 50000"/>
              </a:avLst>
            </a:prstGeom>
            <a:solidFill>
              <a:srgbClr val="808080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490" name="AutoShape 154"/>
            <p:cNvSpPr>
              <a:spLocks noChangeArrowheads="1"/>
            </p:cNvSpPr>
            <p:nvPr/>
          </p:nvSpPr>
          <p:spPr bwMode="auto">
            <a:xfrm rot="5400000">
              <a:off x="5184" y="2544"/>
              <a:ext cx="48" cy="192"/>
            </a:xfrm>
            <a:prstGeom prst="upDownArrow">
              <a:avLst>
                <a:gd name="adj1" fmla="val 100000"/>
                <a:gd name="adj2" fmla="val 50000"/>
              </a:avLst>
            </a:prstGeom>
            <a:solidFill>
              <a:srgbClr val="FF0000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491" name="AutoShape 155"/>
            <p:cNvSpPr>
              <a:spLocks noChangeArrowheads="1"/>
            </p:cNvSpPr>
            <p:nvPr/>
          </p:nvSpPr>
          <p:spPr bwMode="auto">
            <a:xfrm>
              <a:off x="5280" y="2448"/>
              <a:ext cx="48" cy="192"/>
            </a:xfrm>
            <a:prstGeom prst="upDownArrow">
              <a:avLst>
                <a:gd name="adj1" fmla="val 100000"/>
                <a:gd name="adj2" fmla="val 50000"/>
              </a:avLst>
            </a:prstGeom>
            <a:solidFill>
              <a:srgbClr val="FF0000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492" name="AutoShape 156"/>
            <p:cNvSpPr>
              <a:spLocks noChangeArrowheads="1"/>
            </p:cNvSpPr>
            <p:nvPr/>
          </p:nvSpPr>
          <p:spPr bwMode="auto">
            <a:xfrm>
              <a:off x="5280" y="2640"/>
              <a:ext cx="48" cy="192"/>
            </a:xfrm>
            <a:prstGeom prst="upDownArrow">
              <a:avLst>
                <a:gd name="adj1" fmla="val 100000"/>
                <a:gd name="adj2" fmla="val 50000"/>
              </a:avLst>
            </a:prstGeom>
            <a:solidFill>
              <a:srgbClr val="FF0000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493" name="AutoShape 157"/>
            <p:cNvSpPr>
              <a:spLocks noChangeArrowheads="1"/>
            </p:cNvSpPr>
            <p:nvPr/>
          </p:nvSpPr>
          <p:spPr bwMode="auto">
            <a:xfrm rot="5400000">
              <a:off x="5184" y="2352"/>
              <a:ext cx="48" cy="192"/>
            </a:xfrm>
            <a:prstGeom prst="upDownArrow">
              <a:avLst>
                <a:gd name="adj1" fmla="val 100000"/>
                <a:gd name="adj2" fmla="val 50000"/>
              </a:avLst>
            </a:prstGeom>
            <a:solidFill>
              <a:srgbClr val="808080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494" name="AutoShape 158"/>
            <p:cNvSpPr>
              <a:spLocks noChangeArrowheads="1"/>
            </p:cNvSpPr>
            <p:nvPr/>
          </p:nvSpPr>
          <p:spPr bwMode="auto">
            <a:xfrm rot="5400000">
              <a:off x="5184" y="2736"/>
              <a:ext cx="48" cy="192"/>
            </a:xfrm>
            <a:prstGeom prst="upDownArrow">
              <a:avLst>
                <a:gd name="adj1" fmla="val 100000"/>
                <a:gd name="adj2" fmla="val 50000"/>
              </a:avLst>
            </a:prstGeom>
            <a:solidFill>
              <a:srgbClr val="808080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4563" name="Group 227"/>
          <p:cNvGrpSpPr>
            <a:grpSpLocks/>
          </p:cNvGrpSpPr>
          <p:nvPr/>
        </p:nvGrpSpPr>
        <p:grpSpPr bwMode="auto">
          <a:xfrm>
            <a:off x="5638800" y="4414838"/>
            <a:ext cx="381000" cy="685800"/>
            <a:chOff x="3552" y="2424"/>
            <a:chExt cx="240" cy="432"/>
          </a:xfrm>
        </p:grpSpPr>
        <p:sp>
          <p:nvSpPr>
            <p:cNvPr id="14496" name="AutoShape 160"/>
            <p:cNvSpPr>
              <a:spLocks noChangeArrowheads="1"/>
            </p:cNvSpPr>
            <p:nvPr/>
          </p:nvSpPr>
          <p:spPr bwMode="auto">
            <a:xfrm>
              <a:off x="3552" y="2448"/>
              <a:ext cx="48" cy="192"/>
            </a:xfrm>
            <a:prstGeom prst="upDownArrow">
              <a:avLst>
                <a:gd name="adj1" fmla="val 100000"/>
                <a:gd name="adj2" fmla="val 50000"/>
              </a:avLst>
            </a:prstGeom>
            <a:solidFill>
              <a:srgbClr val="FF0000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497" name="AutoShape 161"/>
            <p:cNvSpPr>
              <a:spLocks noChangeArrowheads="1"/>
            </p:cNvSpPr>
            <p:nvPr/>
          </p:nvSpPr>
          <p:spPr bwMode="auto">
            <a:xfrm>
              <a:off x="3552" y="2640"/>
              <a:ext cx="48" cy="192"/>
            </a:xfrm>
            <a:prstGeom prst="upDownArrow">
              <a:avLst>
                <a:gd name="adj1" fmla="val 100000"/>
                <a:gd name="adj2" fmla="val 50000"/>
              </a:avLst>
            </a:prstGeom>
            <a:solidFill>
              <a:srgbClr val="FF0000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498" name="AutoShape 162"/>
            <p:cNvSpPr>
              <a:spLocks noChangeArrowheads="1"/>
            </p:cNvSpPr>
            <p:nvPr/>
          </p:nvSpPr>
          <p:spPr bwMode="auto">
            <a:xfrm rot="5400000">
              <a:off x="3648" y="2544"/>
              <a:ext cx="48" cy="192"/>
            </a:xfrm>
            <a:prstGeom prst="upDownArrow">
              <a:avLst>
                <a:gd name="adj1" fmla="val 100000"/>
                <a:gd name="adj2" fmla="val 50000"/>
              </a:avLst>
            </a:prstGeom>
            <a:solidFill>
              <a:srgbClr val="808080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499" name="AutoShape 163"/>
            <p:cNvSpPr>
              <a:spLocks noChangeArrowheads="1"/>
            </p:cNvSpPr>
            <p:nvPr/>
          </p:nvSpPr>
          <p:spPr bwMode="auto">
            <a:xfrm>
              <a:off x="3744" y="2448"/>
              <a:ext cx="48" cy="192"/>
            </a:xfrm>
            <a:prstGeom prst="upDownArrow">
              <a:avLst>
                <a:gd name="adj1" fmla="val 100000"/>
                <a:gd name="adj2" fmla="val 50000"/>
              </a:avLst>
            </a:prstGeom>
            <a:solidFill>
              <a:srgbClr val="FF0000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500" name="AutoShape 164"/>
            <p:cNvSpPr>
              <a:spLocks noChangeArrowheads="1"/>
            </p:cNvSpPr>
            <p:nvPr/>
          </p:nvSpPr>
          <p:spPr bwMode="auto">
            <a:xfrm>
              <a:off x="3744" y="2640"/>
              <a:ext cx="48" cy="192"/>
            </a:xfrm>
            <a:prstGeom prst="upDownArrow">
              <a:avLst>
                <a:gd name="adj1" fmla="val 100000"/>
                <a:gd name="adj2" fmla="val 50000"/>
              </a:avLst>
            </a:prstGeom>
            <a:solidFill>
              <a:srgbClr val="FF0000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501" name="AutoShape 165"/>
            <p:cNvSpPr>
              <a:spLocks noChangeArrowheads="1"/>
            </p:cNvSpPr>
            <p:nvPr/>
          </p:nvSpPr>
          <p:spPr bwMode="auto">
            <a:xfrm rot="5400000">
              <a:off x="3648" y="2352"/>
              <a:ext cx="48" cy="192"/>
            </a:xfrm>
            <a:prstGeom prst="upDownArrow">
              <a:avLst>
                <a:gd name="adj1" fmla="val 100000"/>
                <a:gd name="adj2" fmla="val 50000"/>
              </a:avLst>
            </a:prstGeom>
            <a:solidFill>
              <a:srgbClr val="FF0000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502" name="AutoShape 166"/>
            <p:cNvSpPr>
              <a:spLocks noChangeArrowheads="1"/>
            </p:cNvSpPr>
            <p:nvPr/>
          </p:nvSpPr>
          <p:spPr bwMode="auto">
            <a:xfrm rot="5400000">
              <a:off x="3648" y="2736"/>
              <a:ext cx="48" cy="192"/>
            </a:xfrm>
            <a:prstGeom prst="upDownArrow">
              <a:avLst>
                <a:gd name="adj1" fmla="val 100000"/>
                <a:gd name="adj2" fmla="val 50000"/>
              </a:avLst>
            </a:prstGeom>
            <a:solidFill>
              <a:srgbClr val="FF0000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4571" name="Group 235"/>
          <p:cNvGrpSpPr>
            <a:grpSpLocks/>
          </p:cNvGrpSpPr>
          <p:nvPr/>
        </p:nvGrpSpPr>
        <p:grpSpPr bwMode="auto">
          <a:xfrm>
            <a:off x="7467600" y="5329238"/>
            <a:ext cx="381000" cy="685800"/>
            <a:chOff x="4704" y="3000"/>
            <a:chExt cx="240" cy="432"/>
          </a:xfrm>
        </p:grpSpPr>
        <p:sp>
          <p:nvSpPr>
            <p:cNvPr id="14504" name="AutoShape 168"/>
            <p:cNvSpPr>
              <a:spLocks noChangeArrowheads="1"/>
            </p:cNvSpPr>
            <p:nvPr/>
          </p:nvSpPr>
          <p:spPr bwMode="auto">
            <a:xfrm>
              <a:off x="4704" y="3024"/>
              <a:ext cx="48" cy="192"/>
            </a:xfrm>
            <a:prstGeom prst="upDownArrow">
              <a:avLst>
                <a:gd name="adj1" fmla="val 100000"/>
                <a:gd name="adj2" fmla="val 50000"/>
              </a:avLst>
            </a:prstGeom>
            <a:solidFill>
              <a:srgbClr val="FF0000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505" name="AutoShape 169"/>
            <p:cNvSpPr>
              <a:spLocks noChangeArrowheads="1"/>
            </p:cNvSpPr>
            <p:nvPr/>
          </p:nvSpPr>
          <p:spPr bwMode="auto">
            <a:xfrm>
              <a:off x="4704" y="3216"/>
              <a:ext cx="48" cy="192"/>
            </a:xfrm>
            <a:prstGeom prst="upDownArrow">
              <a:avLst>
                <a:gd name="adj1" fmla="val 100000"/>
                <a:gd name="adj2" fmla="val 50000"/>
              </a:avLst>
            </a:prstGeom>
            <a:solidFill>
              <a:srgbClr val="FF0000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506" name="AutoShape 170"/>
            <p:cNvSpPr>
              <a:spLocks noChangeArrowheads="1"/>
            </p:cNvSpPr>
            <p:nvPr/>
          </p:nvSpPr>
          <p:spPr bwMode="auto">
            <a:xfrm rot="5400000">
              <a:off x="4800" y="3120"/>
              <a:ext cx="48" cy="192"/>
            </a:xfrm>
            <a:prstGeom prst="upDownArrow">
              <a:avLst>
                <a:gd name="adj1" fmla="val 100000"/>
                <a:gd name="adj2" fmla="val 50000"/>
              </a:avLst>
            </a:prstGeom>
            <a:solidFill>
              <a:srgbClr val="FF0000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507" name="AutoShape 171"/>
            <p:cNvSpPr>
              <a:spLocks noChangeArrowheads="1"/>
            </p:cNvSpPr>
            <p:nvPr/>
          </p:nvSpPr>
          <p:spPr bwMode="auto">
            <a:xfrm>
              <a:off x="4896" y="3024"/>
              <a:ext cx="48" cy="192"/>
            </a:xfrm>
            <a:prstGeom prst="upDownArrow">
              <a:avLst>
                <a:gd name="adj1" fmla="val 100000"/>
                <a:gd name="adj2" fmla="val 50000"/>
              </a:avLst>
            </a:prstGeom>
            <a:solidFill>
              <a:srgbClr val="FF0000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508" name="AutoShape 172"/>
            <p:cNvSpPr>
              <a:spLocks noChangeArrowheads="1"/>
            </p:cNvSpPr>
            <p:nvPr/>
          </p:nvSpPr>
          <p:spPr bwMode="auto">
            <a:xfrm>
              <a:off x="4896" y="3216"/>
              <a:ext cx="48" cy="192"/>
            </a:xfrm>
            <a:prstGeom prst="upDownArrow">
              <a:avLst>
                <a:gd name="adj1" fmla="val 100000"/>
                <a:gd name="adj2" fmla="val 50000"/>
              </a:avLst>
            </a:prstGeom>
            <a:solidFill>
              <a:srgbClr val="FF0000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509" name="AutoShape 173"/>
            <p:cNvSpPr>
              <a:spLocks noChangeArrowheads="1"/>
            </p:cNvSpPr>
            <p:nvPr/>
          </p:nvSpPr>
          <p:spPr bwMode="auto">
            <a:xfrm rot="5400000">
              <a:off x="4800" y="2928"/>
              <a:ext cx="48" cy="192"/>
            </a:xfrm>
            <a:prstGeom prst="upDownArrow">
              <a:avLst>
                <a:gd name="adj1" fmla="val 100000"/>
                <a:gd name="adj2" fmla="val 50000"/>
              </a:avLst>
            </a:prstGeom>
            <a:solidFill>
              <a:srgbClr val="FF0000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510" name="AutoShape 174"/>
            <p:cNvSpPr>
              <a:spLocks noChangeArrowheads="1"/>
            </p:cNvSpPr>
            <p:nvPr/>
          </p:nvSpPr>
          <p:spPr bwMode="auto">
            <a:xfrm rot="5400000">
              <a:off x="4800" y="3312"/>
              <a:ext cx="48" cy="192"/>
            </a:xfrm>
            <a:prstGeom prst="upDownArrow">
              <a:avLst>
                <a:gd name="adj1" fmla="val 100000"/>
                <a:gd name="adj2" fmla="val 50000"/>
              </a:avLst>
            </a:prstGeom>
            <a:solidFill>
              <a:srgbClr val="FF0000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4570" name="Group 234"/>
          <p:cNvGrpSpPr>
            <a:grpSpLocks/>
          </p:cNvGrpSpPr>
          <p:nvPr/>
        </p:nvGrpSpPr>
        <p:grpSpPr bwMode="auto">
          <a:xfrm>
            <a:off x="6858000" y="5329238"/>
            <a:ext cx="381000" cy="685800"/>
            <a:chOff x="4320" y="3000"/>
            <a:chExt cx="240" cy="432"/>
          </a:xfrm>
        </p:grpSpPr>
        <p:sp>
          <p:nvSpPr>
            <p:cNvPr id="14512" name="AutoShape 176"/>
            <p:cNvSpPr>
              <a:spLocks noChangeArrowheads="1"/>
            </p:cNvSpPr>
            <p:nvPr/>
          </p:nvSpPr>
          <p:spPr bwMode="auto">
            <a:xfrm>
              <a:off x="4320" y="3024"/>
              <a:ext cx="48" cy="192"/>
            </a:xfrm>
            <a:prstGeom prst="upDownArrow">
              <a:avLst>
                <a:gd name="adj1" fmla="val 100000"/>
                <a:gd name="adj2" fmla="val 50000"/>
              </a:avLst>
            </a:prstGeom>
            <a:solidFill>
              <a:srgbClr val="808080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513" name="AutoShape 177"/>
            <p:cNvSpPr>
              <a:spLocks noChangeArrowheads="1"/>
            </p:cNvSpPr>
            <p:nvPr/>
          </p:nvSpPr>
          <p:spPr bwMode="auto">
            <a:xfrm>
              <a:off x="4320" y="3216"/>
              <a:ext cx="48" cy="192"/>
            </a:xfrm>
            <a:prstGeom prst="upDownArrow">
              <a:avLst>
                <a:gd name="adj1" fmla="val 100000"/>
                <a:gd name="adj2" fmla="val 50000"/>
              </a:avLst>
            </a:prstGeom>
            <a:solidFill>
              <a:srgbClr val="808080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514" name="AutoShape 178"/>
            <p:cNvSpPr>
              <a:spLocks noChangeArrowheads="1"/>
            </p:cNvSpPr>
            <p:nvPr/>
          </p:nvSpPr>
          <p:spPr bwMode="auto">
            <a:xfrm rot="5400000">
              <a:off x="4416" y="3120"/>
              <a:ext cx="48" cy="192"/>
            </a:xfrm>
            <a:prstGeom prst="upDownArrow">
              <a:avLst>
                <a:gd name="adj1" fmla="val 100000"/>
                <a:gd name="adj2" fmla="val 50000"/>
              </a:avLst>
            </a:prstGeom>
            <a:solidFill>
              <a:srgbClr val="808080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515" name="AutoShape 179"/>
            <p:cNvSpPr>
              <a:spLocks noChangeArrowheads="1"/>
            </p:cNvSpPr>
            <p:nvPr/>
          </p:nvSpPr>
          <p:spPr bwMode="auto">
            <a:xfrm>
              <a:off x="4512" y="3024"/>
              <a:ext cx="48" cy="192"/>
            </a:xfrm>
            <a:prstGeom prst="upDownArrow">
              <a:avLst>
                <a:gd name="adj1" fmla="val 100000"/>
                <a:gd name="adj2" fmla="val 50000"/>
              </a:avLst>
            </a:prstGeom>
            <a:solidFill>
              <a:srgbClr val="FF0000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516" name="AutoShape 180"/>
            <p:cNvSpPr>
              <a:spLocks noChangeArrowheads="1"/>
            </p:cNvSpPr>
            <p:nvPr/>
          </p:nvSpPr>
          <p:spPr bwMode="auto">
            <a:xfrm>
              <a:off x="4512" y="3216"/>
              <a:ext cx="48" cy="192"/>
            </a:xfrm>
            <a:prstGeom prst="upDownArrow">
              <a:avLst>
                <a:gd name="adj1" fmla="val 100000"/>
                <a:gd name="adj2" fmla="val 50000"/>
              </a:avLst>
            </a:prstGeom>
            <a:solidFill>
              <a:srgbClr val="FF0000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517" name="AutoShape 181"/>
            <p:cNvSpPr>
              <a:spLocks noChangeArrowheads="1"/>
            </p:cNvSpPr>
            <p:nvPr/>
          </p:nvSpPr>
          <p:spPr bwMode="auto">
            <a:xfrm rot="5400000">
              <a:off x="4416" y="2928"/>
              <a:ext cx="48" cy="192"/>
            </a:xfrm>
            <a:prstGeom prst="upDownArrow">
              <a:avLst>
                <a:gd name="adj1" fmla="val 100000"/>
                <a:gd name="adj2" fmla="val 50000"/>
              </a:avLst>
            </a:prstGeom>
            <a:solidFill>
              <a:srgbClr val="FF0000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518" name="AutoShape 182"/>
            <p:cNvSpPr>
              <a:spLocks noChangeArrowheads="1"/>
            </p:cNvSpPr>
            <p:nvPr/>
          </p:nvSpPr>
          <p:spPr bwMode="auto">
            <a:xfrm rot="5400000">
              <a:off x="4416" y="3312"/>
              <a:ext cx="48" cy="192"/>
            </a:xfrm>
            <a:prstGeom prst="upDownArrow">
              <a:avLst>
                <a:gd name="adj1" fmla="val 100000"/>
                <a:gd name="adj2" fmla="val 50000"/>
              </a:avLst>
            </a:prstGeom>
            <a:solidFill>
              <a:srgbClr val="808080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4569" name="Group 233"/>
          <p:cNvGrpSpPr>
            <a:grpSpLocks/>
          </p:cNvGrpSpPr>
          <p:nvPr/>
        </p:nvGrpSpPr>
        <p:grpSpPr bwMode="auto">
          <a:xfrm>
            <a:off x="6248400" y="5329238"/>
            <a:ext cx="381000" cy="685800"/>
            <a:chOff x="3936" y="3000"/>
            <a:chExt cx="240" cy="432"/>
          </a:xfrm>
        </p:grpSpPr>
        <p:sp>
          <p:nvSpPr>
            <p:cNvPr id="14520" name="AutoShape 184"/>
            <p:cNvSpPr>
              <a:spLocks noChangeArrowheads="1"/>
            </p:cNvSpPr>
            <p:nvPr/>
          </p:nvSpPr>
          <p:spPr bwMode="auto">
            <a:xfrm>
              <a:off x="3936" y="3024"/>
              <a:ext cx="48" cy="192"/>
            </a:xfrm>
            <a:prstGeom prst="upDownArrow">
              <a:avLst>
                <a:gd name="adj1" fmla="val 100000"/>
                <a:gd name="adj2" fmla="val 50000"/>
              </a:avLst>
            </a:prstGeom>
            <a:solidFill>
              <a:srgbClr val="FF0000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521" name="AutoShape 185"/>
            <p:cNvSpPr>
              <a:spLocks noChangeArrowheads="1"/>
            </p:cNvSpPr>
            <p:nvPr/>
          </p:nvSpPr>
          <p:spPr bwMode="auto">
            <a:xfrm>
              <a:off x="3936" y="3216"/>
              <a:ext cx="48" cy="192"/>
            </a:xfrm>
            <a:prstGeom prst="upDownArrow">
              <a:avLst>
                <a:gd name="adj1" fmla="val 100000"/>
                <a:gd name="adj2" fmla="val 50000"/>
              </a:avLst>
            </a:prstGeom>
            <a:solidFill>
              <a:srgbClr val="FF0000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522" name="AutoShape 186"/>
            <p:cNvSpPr>
              <a:spLocks noChangeArrowheads="1"/>
            </p:cNvSpPr>
            <p:nvPr/>
          </p:nvSpPr>
          <p:spPr bwMode="auto">
            <a:xfrm rot="5400000">
              <a:off x="4032" y="3120"/>
              <a:ext cx="48" cy="192"/>
            </a:xfrm>
            <a:prstGeom prst="upDownArrow">
              <a:avLst>
                <a:gd name="adj1" fmla="val 100000"/>
                <a:gd name="adj2" fmla="val 50000"/>
              </a:avLst>
            </a:prstGeom>
            <a:solidFill>
              <a:srgbClr val="FF0000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523" name="AutoShape 187"/>
            <p:cNvSpPr>
              <a:spLocks noChangeArrowheads="1"/>
            </p:cNvSpPr>
            <p:nvPr/>
          </p:nvSpPr>
          <p:spPr bwMode="auto">
            <a:xfrm>
              <a:off x="4128" y="3024"/>
              <a:ext cx="48" cy="192"/>
            </a:xfrm>
            <a:prstGeom prst="upDownArrow">
              <a:avLst>
                <a:gd name="adj1" fmla="val 100000"/>
                <a:gd name="adj2" fmla="val 50000"/>
              </a:avLst>
            </a:prstGeom>
            <a:solidFill>
              <a:srgbClr val="808080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524" name="AutoShape 188"/>
            <p:cNvSpPr>
              <a:spLocks noChangeArrowheads="1"/>
            </p:cNvSpPr>
            <p:nvPr/>
          </p:nvSpPr>
          <p:spPr bwMode="auto">
            <a:xfrm>
              <a:off x="4128" y="3216"/>
              <a:ext cx="48" cy="192"/>
            </a:xfrm>
            <a:prstGeom prst="upDownArrow">
              <a:avLst>
                <a:gd name="adj1" fmla="val 100000"/>
                <a:gd name="adj2" fmla="val 50000"/>
              </a:avLst>
            </a:prstGeom>
            <a:solidFill>
              <a:srgbClr val="FF0000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525" name="AutoShape 189"/>
            <p:cNvSpPr>
              <a:spLocks noChangeArrowheads="1"/>
            </p:cNvSpPr>
            <p:nvPr/>
          </p:nvSpPr>
          <p:spPr bwMode="auto">
            <a:xfrm rot="5400000">
              <a:off x="4032" y="2928"/>
              <a:ext cx="48" cy="192"/>
            </a:xfrm>
            <a:prstGeom prst="upDownArrow">
              <a:avLst>
                <a:gd name="adj1" fmla="val 100000"/>
                <a:gd name="adj2" fmla="val 50000"/>
              </a:avLst>
            </a:prstGeom>
            <a:solidFill>
              <a:srgbClr val="FF0000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526" name="AutoShape 190"/>
            <p:cNvSpPr>
              <a:spLocks noChangeArrowheads="1"/>
            </p:cNvSpPr>
            <p:nvPr/>
          </p:nvSpPr>
          <p:spPr bwMode="auto">
            <a:xfrm rot="5400000">
              <a:off x="4032" y="3312"/>
              <a:ext cx="48" cy="192"/>
            </a:xfrm>
            <a:prstGeom prst="upDownArrow">
              <a:avLst>
                <a:gd name="adj1" fmla="val 100000"/>
                <a:gd name="adj2" fmla="val 50000"/>
              </a:avLst>
            </a:prstGeom>
            <a:solidFill>
              <a:srgbClr val="FF0000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4572" name="Group 236"/>
          <p:cNvGrpSpPr>
            <a:grpSpLocks/>
          </p:cNvGrpSpPr>
          <p:nvPr/>
        </p:nvGrpSpPr>
        <p:grpSpPr bwMode="auto">
          <a:xfrm>
            <a:off x="8077200" y="5329238"/>
            <a:ext cx="381000" cy="685800"/>
            <a:chOff x="5088" y="3000"/>
            <a:chExt cx="240" cy="432"/>
          </a:xfrm>
        </p:grpSpPr>
        <p:sp>
          <p:nvSpPr>
            <p:cNvPr id="14528" name="AutoShape 192"/>
            <p:cNvSpPr>
              <a:spLocks noChangeArrowheads="1"/>
            </p:cNvSpPr>
            <p:nvPr/>
          </p:nvSpPr>
          <p:spPr bwMode="auto">
            <a:xfrm>
              <a:off x="5088" y="3024"/>
              <a:ext cx="48" cy="192"/>
            </a:xfrm>
            <a:prstGeom prst="upDownArrow">
              <a:avLst>
                <a:gd name="adj1" fmla="val 100000"/>
                <a:gd name="adj2" fmla="val 50000"/>
              </a:avLst>
            </a:prstGeom>
            <a:solidFill>
              <a:srgbClr val="FF0000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529" name="AutoShape 193"/>
            <p:cNvSpPr>
              <a:spLocks noChangeArrowheads="1"/>
            </p:cNvSpPr>
            <p:nvPr/>
          </p:nvSpPr>
          <p:spPr bwMode="auto">
            <a:xfrm>
              <a:off x="5088" y="3216"/>
              <a:ext cx="48" cy="192"/>
            </a:xfrm>
            <a:prstGeom prst="upDownArrow">
              <a:avLst>
                <a:gd name="adj1" fmla="val 100000"/>
                <a:gd name="adj2" fmla="val 50000"/>
              </a:avLst>
            </a:prstGeom>
            <a:solidFill>
              <a:srgbClr val="808080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530" name="AutoShape 194"/>
            <p:cNvSpPr>
              <a:spLocks noChangeArrowheads="1"/>
            </p:cNvSpPr>
            <p:nvPr/>
          </p:nvSpPr>
          <p:spPr bwMode="auto">
            <a:xfrm rot="5400000">
              <a:off x="5184" y="3120"/>
              <a:ext cx="48" cy="192"/>
            </a:xfrm>
            <a:prstGeom prst="upDownArrow">
              <a:avLst>
                <a:gd name="adj1" fmla="val 100000"/>
                <a:gd name="adj2" fmla="val 50000"/>
              </a:avLst>
            </a:prstGeom>
            <a:solidFill>
              <a:srgbClr val="FF0000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531" name="AutoShape 195"/>
            <p:cNvSpPr>
              <a:spLocks noChangeArrowheads="1"/>
            </p:cNvSpPr>
            <p:nvPr/>
          </p:nvSpPr>
          <p:spPr bwMode="auto">
            <a:xfrm>
              <a:off x="5280" y="3024"/>
              <a:ext cx="48" cy="192"/>
            </a:xfrm>
            <a:prstGeom prst="upDownArrow">
              <a:avLst>
                <a:gd name="adj1" fmla="val 100000"/>
                <a:gd name="adj2" fmla="val 50000"/>
              </a:avLst>
            </a:prstGeom>
            <a:solidFill>
              <a:srgbClr val="FF0000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532" name="AutoShape 196"/>
            <p:cNvSpPr>
              <a:spLocks noChangeArrowheads="1"/>
            </p:cNvSpPr>
            <p:nvPr/>
          </p:nvSpPr>
          <p:spPr bwMode="auto">
            <a:xfrm>
              <a:off x="5280" y="3216"/>
              <a:ext cx="48" cy="192"/>
            </a:xfrm>
            <a:prstGeom prst="upDownArrow">
              <a:avLst>
                <a:gd name="adj1" fmla="val 100000"/>
                <a:gd name="adj2" fmla="val 50000"/>
              </a:avLst>
            </a:prstGeom>
            <a:solidFill>
              <a:srgbClr val="FF0000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533" name="AutoShape 197"/>
            <p:cNvSpPr>
              <a:spLocks noChangeArrowheads="1"/>
            </p:cNvSpPr>
            <p:nvPr/>
          </p:nvSpPr>
          <p:spPr bwMode="auto">
            <a:xfrm rot="5400000">
              <a:off x="5184" y="2928"/>
              <a:ext cx="48" cy="192"/>
            </a:xfrm>
            <a:prstGeom prst="upDownArrow">
              <a:avLst>
                <a:gd name="adj1" fmla="val 100000"/>
                <a:gd name="adj2" fmla="val 50000"/>
              </a:avLst>
            </a:prstGeom>
            <a:solidFill>
              <a:srgbClr val="FF0000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534" name="AutoShape 198"/>
            <p:cNvSpPr>
              <a:spLocks noChangeArrowheads="1"/>
            </p:cNvSpPr>
            <p:nvPr/>
          </p:nvSpPr>
          <p:spPr bwMode="auto">
            <a:xfrm rot="5400000">
              <a:off x="5184" y="3312"/>
              <a:ext cx="48" cy="192"/>
            </a:xfrm>
            <a:prstGeom prst="upDownArrow">
              <a:avLst>
                <a:gd name="adj1" fmla="val 100000"/>
                <a:gd name="adj2" fmla="val 50000"/>
              </a:avLst>
            </a:prstGeom>
            <a:solidFill>
              <a:srgbClr val="808080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4568" name="Group 232"/>
          <p:cNvGrpSpPr>
            <a:grpSpLocks/>
          </p:cNvGrpSpPr>
          <p:nvPr/>
        </p:nvGrpSpPr>
        <p:grpSpPr bwMode="auto">
          <a:xfrm>
            <a:off x="5638800" y="5329238"/>
            <a:ext cx="381000" cy="685800"/>
            <a:chOff x="3552" y="3000"/>
            <a:chExt cx="240" cy="432"/>
          </a:xfrm>
        </p:grpSpPr>
        <p:sp>
          <p:nvSpPr>
            <p:cNvPr id="14536" name="AutoShape 200"/>
            <p:cNvSpPr>
              <a:spLocks noChangeArrowheads="1"/>
            </p:cNvSpPr>
            <p:nvPr/>
          </p:nvSpPr>
          <p:spPr bwMode="auto">
            <a:xfrm>
              <a:off x="3552" y="3024"/>
              <a:ext cx="48" cy="192"/>
            </a:xfrm>
            <a:prstGeom prst="upDownArrow">
              <a:avLst>
                <a:gd name="adj1" fmla="val 100000"/>
                <a:gd name="adj2" fmla="val 50000"/>
              </a:avLst>
            </a:prstGeom>
            <a:solidFill>
              <a:srgbClr val="FF0000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537" name="AutoShape 201"/>
            <p:cNvSpPr>
              <a:spLocks noChangeArrowheads="1"/>
            </p:cNvSpPr>
            <p:nvPr/>
          </p:nvSpPr>
          <p:spPr bwMode="auto">
            <a:xfrm>
              <a:off x="3552" y="3216"/>
              <a:ext cx="48" cy="192"/>
            </a:xfrm>
            <a:prstGeom prst="upDownArrow">
              <a:avLst>
                <a:gd name="adj1" fmla="val 100000"/>
                <a:gd name="adj2" fmla="val 50000"/>
              </a:avLst>
            </a:prstGeom>
            <a:solidFill>
              <a:srgbClr val="808080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538" name="AutoShape 202"/>
            <p:cNvSpPr>
              <a:spLocks noChangeArrowheads="1"/>
            </p:cNvSpPr>
            <p:nvPr/>
          </p:nvSpPr>
          <p:spPr bwMode="auto">
            <a:xfrm rot="5400000">
              <a:off x="3648" y="3120"/>
              <a:ext cx="48" cy="192"/>
            </a:xfrm>
            <a:prstGeom prst="upDownArrow">
              <a:avLst>
                <a:gd name="adj1" fmla="val 100000"/>
                <a:gd name="adj2" fmla="val 50000"/>
              </a:avLst>
            </a:prstGeom>
            <a:solidFill>
              <a:srgbClr val="FF0000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539" name="AutoShape 203"/>
            <p:cNvSpPr>
              <a:spLocks noChangeArrowheads="1"/>
            </p:cNvSpPr>
            <p:nvPr/>
          </p:nvSpPr>
          <p:spPr bwMode="auto">
            <a:xfrm>
              <a:off x="3744" y="3024"/>
              <a:ext cx="48" cy="192"/>
            </a:xfrm>
            <a:prstGeom prst="upDownArrow">
              <a:avLst>
                <a:gd name="adj1" fmla="val 100000"/>
                <a:gd name="adj2" fmla="val 50000"/>
              </a:avLst>
            </a:prstGeom>
            <a:solidFill>
              <a:srgbClr val="808080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540" name="AutoShape 204"/>
            <p:cNvSpPr>
              <a:spLocks noChangeArrowheads="1"/>
            </p:cNvSpPr>
            <p:nvPr/>
          </p:nvSpPr>
          <p:spPr bwMode="auto">
            <a:xfrm>
              <a:off x="3744" y="3216"/>
              <a:ext cx="48" cy="192"/>
            </a:xfrm>
            <a:prstGeom prst="upDownArrow">
              <a:avLst>
                <a:gd name="adj1" fmla="val 100000"/>
                <a:gd name="adj2" fmla="val 50000"/>
              </a:avLst>
            </a:prstGeom>
            <a:solidFill>
              <a:srgbClr val="FF0000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541" name="AutoShape 205"/>
            <p:cNvSpPr>
              <a:spLocks noChangeArrowheads="1"/>
            </p:cNvSpPr>
            <p:nvPr/>
          </p:nvSpPr>
          <p:spPr bwMode="auto">
            <a:xfrm rot="5400000">
              <a:off x="3648" y="2928"/>
              <a:ext cx="48" cy="192"/>
            </a:xfrm>
            <a:prstGeom prst="upDownArrow">
              <a:avLst>
                <a:gd name="adj1" fmla="val 100000"/>
                <a:gd name="adj2" fmla="val 50000"/>
              </a:avLst>
            </a:prstGeom>
            <a:solidFill>
              <a:srgbClr val="FF0000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542" name="AutoShape 206"/>
            <p:cNvSpPr>
              <a:spLocks noChangeArrowheads="1"/>
            </p:cNvSpPr>
            <p:nvPr/>
          </p:nvSpPr>
          <p:spPr bwMode="auto">
            <a:xfrm rot="5400000">
              <a:off x="3648" y="3312"/>
              <a:ext cx="48" cy="192"/>
            </a:xfrm>
            <a:prstGeom prst="upDownArrow">
              <a:avLst>
                <a:gd name="adj1" fmla="val 100000"/>
                <a:gd name="adj2" fmla="val 50000"/>
              </a:avLst>
            </a:prstGeom>
            <a:solidFill>
              <a:srgbClr val="FF0000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4562" name="Group 226"/>
          <p:cNvGrpSpPr>
            <a:grpSpLocks/>
          </p:cNvGrpSpPr>
          <p:nvPr/>
        </p:nvGrpSpPr>
        <p:grpSpPr bwMode="auto">
          <a:xfrm>
            <a:off x="6176963" y="715963"/>
            <a:ext cx="1905000" cy="1508125"/>
            <a:chOff x="538" y="2016"/>
            <a:chExt cx="1200" cy="950"/>
          </a:xfrm>
        </p:grpSpPr>
        <p:sp>
          <p:nvSpPr>
            <p:cNvPr id="14440" name="Rectangle 104"/>
            <p:cNvSpPr>
              <a:spLocks noChangeArrowheads="1"/>
            </p:cNvSpPr>
            <p:nvPr/>
          </p:nvSpPr>
          <p:spPr bwMode="auto">
            <a:xfrm>
              <a:off x="1362" y="2170"/>
              <a:ext cx="37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388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c1</a:t>
              </a:r>
            </a:p>
          </p:txBody>
        </p:sp>
        <p:sp>
          <p:nvSpPr>
            <p:cNvPr id="14441" name="Rectangle 105"/>
            <p:cNvSpPr>
              <a:spLocks noChangeArrowheads="1"/>
            </p:cNvSpPr>
            <p:nvPr/>
          </p:nvSpPr>
          <p:spPr bwMode="auto">
            <a:xfrm>
              <a:off x="538" y="2172"/>
              <a:ext cx="37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algn="r" eaLnBrk="0" hangingPunct="0">
                <a:lnSpc>
                  <a:spcPts val="1388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c5</a:t>
              </a:r>
            </a:p>
          </p:txBody>
        </p:sp>
        <p:sp>
          <p:nvSpPr>
            <p:cNvPr id="14443" name="Rectangle 107"/>
            <p:cNvSpPr>
              <a:spLocks noChangeArrowheads="1"/>
            </p:cNvSpPr>
            <p:nvPr/>
          </p:nvSpPr>
          <p:spPr bwMode="auto">
            <a:xfrm>
              <a:off x="1362" y="2508"/>
              <a:ext cx="37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388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c2</a:t>
              </a:r>
            </a:p>
          </p:txBody>
        </p:sp>
        <p:sp>
          <p:nvSpPr>
            <p:cNvPr id="14444" name="Rectangle 108"/>
            <p:cNvSpPr>
              <a:spLocks noChangeArrowheads="1"/>
            </p:cNvSpPr>
            <p:nvPr/>
          </p:nvSpPr>
          <p:spPr bwMode="auto">
            <a:xfrm>
              <a:off x="538" y="2498"/>
              <a:ext cx="37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algn="r" eaLnBrk="0" hangingPunct="0">
                <a:lnSpc>
                  <a:spcPts val="1388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c4</a:t>
              </a:r>
            </a:p>
          </p:txBody>
        </p:sp>
        <p:sp>
          <p:nvSpPr>
            <p:cNvPr id="14439" name="Rectangle 103"/>
            <p:cNvSpPr>
              <a:spLocks noChangeArrowheads="1"/>
            </p:cNvSpPr>
            <p:nvPr/>
          </p:nvSpPr>
          <p:spPr bwMode="auto">
            <a:xfrm>
              <a:off x="1066" y="2428"/>
              <a:ext cx="37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388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c6</a:t>
              </a:r>
            </a:p>
          </p:txBody>
        </p:sp>
        <p:sp>
          <p:nvSpPr>
            <p:cNvPr id="14442" name="Rectangle 106"/>
            <p:cNvSpPr>
              <a:spLocks noChangeArrowheads="1"/>
            </p:cNvSpPr>
            <p:nvPr/>
          </p:nvSpPr>
          <p:spPr bwMode="auto">
            <a:xfrm>
              <a:off x="1066" y="2092"/>
              <a:ext cx="37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388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c0</a:t>
              </a:r>
            </a:p>
          </p:txBody>
        </p:sp>
        <p:sp>
          <p:nvSpPr>
            <p:cNvPr id="14445" name="Rectangle 109"/>
            <p:cNvSpPr>
              <a:spLocks noChangeArrowheads="1"/>
            </p:cNvSpPr>
            <p:nvPr/>
          </p:nvSpPr>
          <p:spPr bwMode="auto">
            <a:xfrm>
              <a:off x="1066" y="2774"/>
              <a:ext cx="37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388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c3</a:t>
              </a:r>
            </a:p>
          </p:txBody>
        </p:sp>
        <p:grpSp>
          <p:nvGrpSpPr>
            <p:cNvPr id="14553" name="Group 217"/>
            <p:cNvGrpSpPr>
              <a:grpSpLocks/>
            </p:cNvGrpSpPr>
            <p:nvPr/>
          </p:nvGrpSpPr>
          <p:grpSpPr bwMode="auto">
            <a:xfrm>
              <a:off x="912" y="2016"/>
              <a:ext cx="427" cy="768"/>
              <a:chOff x="4704" y="3000"/>
              <a:chExt cx="240" cy="432"/>
            </a:xfrm>
          </p:grpSpPr>
          <p:sp>
            <p:nvSpPr>
              <p:cNvPr id="14554" name="AutoShape 218"/>
              <p:cNvSpPr>
                <a:spLocks noChangeArrowheads="1"/>
              </p:cNvSpPr>
              <p:nvPr/>
            </p:nvSpPr>
            <p:spPr bwMode="auto">
              <a:xfrm>
                <a:off x="4704" y="3024"/>
                <a:ext cx="48" cy="192"/>
              </a:xfrm>
              <a:prstGeom prst="upDownArrow">
                <a:avLst>
                  <a:gd name="adj1" fmla="val 100000"/>
                  <a:gd name="adj2" fmla="val 50000"/>
                </a:avLst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00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4555" name="AutoShape 219"/>
              <p:cNvSpPr>
                <a:spLocks noChangeArrowheads="1"/>
              </p:cNvSpPr>
              <p:nvPr/>
            </p:nvSpPr>
            <p:spPr bwMode="auto">
              <a:xfrm>
                <a:off x="4704" y="3216"/>
                <a:ext cx="48" cy="192"/>
              </a:xfrm>
              <a:prstGeom prst="upDownArrow">
                <a:avLst>
                  <a:gd name="adj1" fmla="val 100000"/>
                  <a:gd name="adj2" fmla="val 50000"/>
                </a:avLst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00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4556" name="AutoShape 220"/>
              <p:cNvSpPr>
                <a:spLocks noChangeArrowheads="1"/>
              </p:cNvSpPr>
              <p:nvPr/>
            </p:nvSpPr>
            <p:spPr bwMode="auto">
              <a:xfrm rot="5400000">
                <a:off x="4800" y="3120"/>
                <a:ext cx="48" cy="192"/>
              </a:xfrm>
              <a:prstGeom prst="upDownArrow">
                <a:avLst>
                  <a:gd name="adj1" fmla="val 100000"/>
                  <a:gd name="adj2" fmla="val 50000"/>
                </a:avLst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00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4557" name="AutoShape 221"/>
              <p:cNvSpPr>
                <a:spLocks noChangeArrowheads="1"/>
              </p:cNvSpPr>
              <p:nvPr/>
            </p:nvSpPr>
            <p:spPr bwMode="auto">
              <a:xfrm>
                <a:off x="4896" y="3024"/>
                <a:ext cx="48" cy="192"/>
              </a:xfrm>
              <a:prstGeom prst="upDownArrow">
                <a:avLst>
                  <a:gd name="adj1" fmla="val 100000"/>
                  <a:gd name="adj2" fmla="val 50000"/>
                </a:avLst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00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4558" name="AutoShape 222"/>
              <p:cNvSpPr>
                <a:spLocks noChangeArrowheads="1"/>
              </p:cNvSpPr>
              <p:nvPr/>
            </p:nvSpPr>
            <p:spPr bwMode="auto">
              <a:xfrm>
                <a:off x="4896" y="3216"/>
                <a:ext cx="48" cy="192"/>
              </a:xfrm>
              <a:prstGeom prst="upDownArrow">
                <a:avLst>
                  <a:gd name="adj1" fmla="val 100000"/>
                  <a:gd name="adj2" fmla="val 50000"/>
                </a:avLst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00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4559" name="AutoShape 223"/>
              <p:cNvSpPr>
                <a:spLocks noChangeArrowheads="1"/>
              </p:cNvSpPr>
              <p:nvPr/>
            </p:nvSpPr>
            <p:spPr bwMode="auto">
              <a:xfrm rot="5400000">
                <a:off x="4800" y="2928"/>
                <a:ext cx="48" cy="192"/>
              </a:xfrm>
              <a:prstGeom prst="upDownArrow">
                <a:avLst>
                  <a:gd name="adj1" fmla="val 100000"/>
                  <a:gd name="adj2" fmla="val 50000"/>
                </a:avLst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00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4560" name="AutoShape 224"/>
              <p:cNvSpPr>
                <a:spLocks noChangeArrowheads="1"/>
              </p:cNvSpPr>
              <p:nvPr/>
            </p:nvSpPr>
            <p:spPr bwMode="auto">
              <a:xfrm rot="5400000">
                <a:off x="4800" y="3312"/>
                <a:ext cx="48" cy="192"/>
              </a:xfrm>
              <a:prstGeom prst="upDownArrow">
                <a:avLst>
                  <a:gd name="adj1" fmla="val 100000"/>
                  <a:gd name="adj2" fmla="val 50000"/>
                </a:avLst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00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V - Combinational Logic Case Studies</a:t>
            </a:r>
            <a:endParaRPr lang="en-US" altLang="en-US"/>
          </a:p>
        </p:txBody>
      </p:sp>
      <p:sp>
        <p:nvSpPr>
          <p:cNvPr id="22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7F22F-F81D-420E-81FB-D0BEC2ECC2A7}" type="slidenum">
              <a:rPr lang="en-US" altLang="en-US"/>
              <a:pPr/>
              <a:t>50</a:t>
            </a:fld>
            <a:endParaRPr lang="en-US" altLang="en-US"/>
          </a:p>
        </p:txBody>
      </p:sp>
      <p:sp>
        <p:nvSpPr>
          <p:cNvPr id="81929" name="Rectangle 9"/>
          <p:cNvSpPr>
            <a:spLocks noChangeArrowheads="1"/>
          </p:cNvSpPr>
          <p:nvPr/>
        </p:nvSpPr>
        <p:spPr bwMode="auto">
          <a:xfrm>
            <a:off x="925513" y="6051550"/>
            <a:ext cx="7658100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47" tIns="26983" rIns="19047" bIns="26983"/>
          <a:lstStyle/>
          <a:p>
            <a:pPr algn="ctr" eaLnBrk="0" hangingPunct="0">
              <a:spcAft>
                <a:spcPts val="2000"/>
              </a:spcAft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400" b="1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logical and arithmetic operations</a:t>
            </a:r>
            <a:br>
              <a:rPr lang="en-US" altLang="ko-KR" sz="1400" b="1">
                <a:solidFill>
                  <a:srgbClr val="000000"/>
                </a:solidFill>
                <a:latin typeface="Tahoma" pitchFamily="34" charset="0"/>
                <a:ea typeface="굴림" charset="-127"/>
              </a:rPr>
            </a:br>
            <a:r>
              <a:rPr lang="en-US" altLang="ko-KR" sz="1400" b="1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not all operations appear useful, but "fall out" of internal logic</a:t>
            </a:r>
          </a:p>
        </p:txBody>
      </p:sp>
      <p:sp>
        <p:nvSpPr>
          <p:cNvPr id="81930" name="Rectangle 10"/>
          <p:cNvSpPr>
            <a:spLocks noChangeArrowheads="1"/>
          </p:cNvSpPr>
          <p:nvPr/>
        </p:nvSpPr>
        <p:spPr bwMode="auto">
          <a:xfrm>
            <a:off x="1319213" y="1863725"/>
            <a:ext cx="368300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47" tIns="26983" rIns="19047" bIns="26983"/>
          <a:lstStyle/>
          <a:p>
            <a:pPr algn="ctr" eaLnBrk="0" hangingPunct="0"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400" b="1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S1</a:t>
            </a:r>
            <a:br>
              <a:rPr lang="en-US" altLang="ko-KR" sz="1400" b="1">
                <a:solidFill>
                  <a:srgbClr val="000000"/>
                </a:solidFill>
                <a:latin typeface="Tahoma" pitchFamily="34" charset="0"/>
                <a:ea typeface="굴림" charset="-127"/>
              </a:rPr>
            </a:br>
            <a:r>
              <a:rPr lang="en-US" altLang="ko-KR" sz="1400" b="1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0</a:t>
            </a:r>
            <a:br>
              <a:rPr lang="en-US" altLang="ko-KR" sz="1400" b="1">
                <a:solidFill>
                  <a:srgbClr val="000000"/>
                </a:solidFill>
                <a:latin typeface="Tahoma" pitchFamily="34" charset="0"/>
                <a:ea typeface="굴림" charset="-127"/>
              </a:rPr>
            </a:br>
            <a:r>
              <a:rPr lang="en-US" altLang="ko-KR" sz="1400" b="1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0</a:t>
            </a:r>
            <a:br>
              <a:rPr lang="en-US" altLang="ko-KR" sz="1400" b="1">
                <a:solidFill>
                  <a:srgbClr val="000000"/>
                </a:solidFill>
                <a:latin typeface="Tahoma" pitchFamily="34" charset="0"/>
                <a:ea typeface="굴림" charset="-127"/>
              </a:rPr>
            </a:br>
            <a:r>
              <a:rPr lang="en-US" altLang="ko-KR" sz="1400" b="1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1</a:t>
            </a:r>
            <a:br>
              <a:rPr lang="en-US" altLang="ko-KR" sz="1400" b="1">
                <a:solidFill>
                  <a:srgbClr val="000000"/>
                </a:solidFill>
                <a:latin typeface="Tahoma" pitchFamily="34" charset="0"/>
                <a:ea typeface="굴림" charset="-127"/>
              </a:rPr>
            </a:br>
            <a:r>
              <a:rPr lang="en-US" altLang="ko-KR" sz="1400" b="1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1</a:t>
            </a:r>
          </a:p>
        </p:txBody>
      </p:sp>
      <p:sp>
        <p:nvSpPr>
          <p:cNvPr id="81931" name="Rectangle 11"/>
          <p:cNvSpPr>
            <a:spLocks noChangeArrowheads="1"/>
          </p:cNvSpPr>
          <p:nvPr/>
        </p:nvSpPr>
        <p:spPr bwMode="auto">
          <a:xfrm>
            <a:off x="1624013" y="1863725"/>
            <a:ext cx="393700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47" tIns="26983" rIns="19047" bIns="26983"/>
          <a:lstStyle/>
          <a:p>
            <a:pPr algn="ctr" eaLnBrk="0" hangingPunct="0"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400" b="1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S0</a:t>
            </a:r>
            <a:br>
              <a:rPr lang="en-US" altLang="ko-KR" sz="1400" b="1">
                <a:solidFill>
                  <a:srgbClr val="000000"/>
                </a:solidFill>
                <a:latin typeface="Tahoma" pitchFamily="34" charset="0"/>
                <a:ea typeface="굴림" charset="-127"/>
              </a:rPr>
            </a:br>
            <a:r>
              <a:rPr lang="en-US" altLang="ko-KR" sz="1400" b="1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0</a:t>
            </a:r>
            <a:br>
              <a:rPr lang="en-US" altLang="ko-KR" sz="1400" b="1">
                <a:solidFill>
                  <a:srgbClr val="000000"/>
                </a:solidFill>
                <a:latin typeface="Tahoma" pitchFamily="34" charset="0"/>
                <a:ea typeface="굴림" charset="-127"/>
              </a:rPr>
            </a:br>
            <a:r>
              <a:rPr lang="en-US" altLang="ko-KR" sz="1400" b="1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1</a:t>
            </a:r>
            <a:br>
              <a:rPr lang="en-US" altLang="ko-KR" sz="1400" b="1">
                <a:solidFill>
                  <a:srgbClr val="000000"/>
                </a:solidFill>
                <a:latin typeface="Tahoma" pitchFamily="34" charset="0"/>
                <a:ea typeface="굴림" charset="-127"/>
              </a:rPr>
            </a:br>
            <a:r>
              <a:rPr lang="en-US" altLang="ko-KR" sz="1400" b="1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0</a:t>
            </a:r>
            <a:br>
              <a:rPr lang="en-US" altLang="ko-KR" sz="1400" b="1">
                <a:solidFill>
                  <a:srgbClr val="000000"/>
                </a:solidFill>
                <a:latin typeface="Tahoma" pitchFamily="34" charset="0"/>
                <a:ea typeface="굴림" charset="-127"/>
              </a:rPr>
            </a:br>
            <a:r>
              <a:rPr lang="en-US" altLang="ko-KR" sz="1400" b="1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1</a:t>
            </a:r>
          </a:p>
        </p:txBody>
      </p:sp>
      <p:sp>
        <p:nvSpPr>
          <p:cNvPr id="81932" name="Rectangle 12"/>
          <p:cNvSpPr>
            <a:spLocks noChangeArrowheads="1"/>
          </p:cNvSpPr>
          <p:nvPr/>
        </p:nvSpPr>
        <p:spPr bwMode="auto">
          <a:xfrm>
            <a:off x="2703513" y="1863725"/>
            <a:ext cx="1293812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47" tIns="26983" rIns="19047" bIns="26983"/>
          <a:lstStyle/>
          <a:p>
            <a:pPr algn="ctr" eaLnBrk="0" hangingPunct="0"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400" b="1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Function</a:t>
            </a:r>
            <a:br>
              <a:rPr lang="en-US" altLang="ko-KR" sz="1400" b="1">
                <a:solidFill>
                  <a:srgbClr val="000000"/>
                </a:solidFill>
                <a:latin typeface="Tahoma" pitchFamily="34" charset="0"/>
                <a:ea typeface="굴림" charset="-127"/>
              </a:rPr>
            </a:br>
            <a:r>
              <a:rPr lang="en-US" altLang="ko-KR" sz="1400" b="1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Fi = Ai</a:t>
            </a:r>
            <a:br>
              <a:rPr lang="en-US" altLang="ko-KR" sz="1400" b="1">
                <a:solidFill>
                  <a:srgbClr val="000000"/>
                </a:solidFill>
                <a:latin typeface="Tahoma" pitchFamily="34" charset="0"/>
                <a:ea typeface="굴림" charset="-127"/>
              </a:rPr>
            </a:br>
            <a:r>
              <a:rPr lang="en-US" altLang="ko-KR" sz="1400" b="1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Fi = not Ai</a:t>
            </a:r>
            <a:br>
              <a:rPr lang="en-US" altLang="ko-KR" sz="1400" b="1">
                <a:solidFill>
                  <a:srgbClr val="000000"/>
                </a:solidFill>
                <a:latin typeface="Tahoma" pitchFamily="34" charset="0"/>
                <a:ea typeface="굴림" charset="-127"/>
              </a:rPr>
            </a:br>
            <a:r>
              <a:rPr lang="en-US" altLang="ko-KR" sz="1400" b="1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Fi = Ai xor Bi</a:t>
            </a:r>
            <a:br>
              <a:rPr lang="en-US" altLang="ko-KR" sz="1400" b="1">
                <a:solidFill>
                  <a:srgbClr val="000000"/>
                </a:solidFill>
                <a:latin typeface="Tahoma" pitchFamily="34" charset="0"/>
                <a:ea typeface="굴림" charset="-127"/>
              </a:rPr>
            </a:br>
            <a:r>
              <a:rPr lang="en-US" altLang="ko-KR" sz="1400" b="1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Fi = Ai xnor Bi</a:t>
            </a:r>
          </a:p>
        </p:txBody>
      </p:sp>
      <p:sp>
        <p:nvSpPr>
          <p:cNvPr id="81933" name="Rectangle 13"/>
          <p:cNvSpPr>
            <a:spLocks noChangeArrowheads="1"/>
          </p:cNvSpPr>
          <p:nvPr/>
        </p:nvSpPr>
        <p:spPr bwMode="auto">
          <a:xfrm>
            <a:off x="4802188" y="1863725"/>
            <a:ext cx="3276600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47" tIns="26983" rIns="19047" bIns="26983"/>
          <a:lstStyle/>
          <a:p>
            <a:pPr eaLnBrk="0" hangingPunct="0"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400" b="1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Comment</a:t>
            </a:r>
            <a:br>
              <a:rPr lang="en-US" altLang="ko-KR" sz="1400" b="1">
                <a:solidFill>
                  <a:srgbClr val="000000"/>
                </a:solidFill>
                <a:latin typeface="Tahoma" pitchFamily="34" charset="0"/>
                <a:ea typeface="굴림" charset="-127"/>
              </a:rPr>
            </a:br>
            <a:r>
              <a:rPr lang="en-US" altLang="ko-KR" sz="1400" b="1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input Ai transferred to output</a:t>
            </a:r>
            <a:br>
              <a:rPr lang="en-US" altLang="ko-KR" sz="1400" b="1">
                <a:solidFill>
                  <a:srgbClr val="000000"/>
                </a:solidFill>
                <a:latin typeface="Tahoma" pitchFamily="34" charset="0"/>
                <a:ea typeface="굴림" charset="-127"/>
              </a:rPr>
            </a:br>
            <a:r>
              <a:rPr lang="en-US" altLang="ko-KR" sz="1400" b="1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complement of Ai transferred to output</a:t>
            </a:r>
            <a:br>
              <a:rPr lang="en-US" altLang="ko-KR" sz="1400" b="1">
                <a:solidFill>
                  <a:srgbClr val="000000"/>
                </a:solidFill>
                <a:latin typeface="Tahoma" pitchFamily="34" charset="0"/>
                <a:ea typeface="굴림" charset="-127"/>
              </a:rPr>
            </a:br>
            <a:r>
              <a:rPr lang="en-US" altLang="ko-KR" sz="1400" b="1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compute XOR of Ai, Bi</a:t>
            </a:r>
            <a:br>
              <a:rPr lang="en-US" altLang="ko-KR" sz="1400" b="1">
                <a:solidFill>
                  <a:srgbClr val="000000"/>
                </a:solidFill>
                <a:latin typeface="Tahoma" pitchFamily="34" charset="0"/>
                <a:ea typeface="굴림" charset="-127"/>
              </a:rPr>
            </a:br>
            <a:r>
              <a:rPr lang="en-US" altLang="ko-KR" sz="1400" b="1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compute XNOR of Ai, Bi</a:t>
            </a:r>
          </a:p>
        </p:txBody>
      </p:sp>
      <p:sp>
        <p:nvSpPr>
          <p:cNvPr id="81934" name="Line 14"/>
          <p:cNvSpPr>
            <a:spLocks noChangeShapeType="1"/>
          </p:cNvSpPr>
          <p:nvPr/>
        </p:nvSpPr>
        <p:spPr bwMode="auto">
          <a:xfrm>
            <a:off x="1350963" y="2130425"/>
            <a:ext cx="7264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1935" name="Rectangle 15"/>
          <p:cNvSpPr>
            <a:spLocks noChangeArrowheads="1"/>
          </p:cNvSpPr>
          <p:nvPr/>
        </p:nvSpPr>
        <p:spPr bwMode="auto">
          <a:xfrm>
            <a:off x="773113" y="1597025"/>
            <a:ext cx="28575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47" tIns="26983" rIns="19047" bIns="26983"/>
          <a:lstStyle/>
          <a:p>
            <a:pPr eaLnBrk="0" hangingPunct="0"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400" b="1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M = 0, logical bitwise operations</a:t>
            </a:r>
          </a:p>
        </p:txBody>
      </p:sp>
      <p:sp>
        <p:nvSpPr>
          <p:cNvPr id="81936" name="Rectangle 16"/>
          <p:cNvSpPr>
            <a:spLocks noChangeArrowheads="1"/>
          </p:cNvSpPr>
          <p:nvPr/>
        </p:nvSpPr>
        <p:spPr bwMode="auto">
          <a:xfrm>
            <a:off x="773113" y="3194050"/>
            <a:ext cx="3098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47" tIns="26983" rIns="19047" bIns="26983"/>
          <a:lstStyle/>
          <a:p>
            <a:pPr eaLnBrk="0" hangingPunct="0"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400" b="1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M = 1, C0 = 0, arithmetic operations</a:t>
            </a:r>
          </a:p>
        </p:txBody>
      </p:sp>
      <p:sp>
        <p:nvSpPr>
          <p:cNvPr id="81937" name="Rectangle 17"/>
          <p:cNvSpPr>
            <a:spLocks noChangeArrowheads="1"/>
          </p:cNvSpPr>
          <p:nvPr/>
        </p:nvSpPr>
        <p:spPr bwMode="auto">
          <a:xfrm>
            <a:off x="1370013" y="3473450"/>
            <a:ext cx="254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47" tIns="26983" rIns="19047" bIns="26983"/>
          <a:lstStyle/>
          <a:p>
            <a:pPr algn="ctr" eaLnBrk="0" hangingPunct="0"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400" b="1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0</a:t>
            </a:r>
            <a:br>
              <a:rPr lang="en-US" altLang="ko-KR" sz="1400" b="1">
                <a:solidFill>
                  <a:srgbClr val="000000"/>
                </a:solidFill>
                <a:latin typeface="Tahoma" pitchFamily="34" charset="0"/>
                <a:ea typeface="굴림" charset="-127"/>
              </a:rPr>
            </a:br>
            <a:r>
              <a:rPr lang="en-US" altLang="ko-KR" sz="1400" b="1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0</a:t>
            </a:r>
            <a:br>
              <a:rPr lang="en-US" altLang="ko-KR" sz="1400" b="1">
                <a:solidFill>
                  <a:srgbClr val="000000"/>
                </a:solidFill>
                <a:latin typeface="Tahoma" pitchFamily="34" charset="0"/>
                <a:ea typeface="굴림" charset="-127"/>
              </a:rPr>
            </a:br>
            <a:r>
              <a:rPr lang="en-US" altLang="ko-KR" sz="1400" b="1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1</a:t>
            </a:r>
            <a:br>
              <a:rPr lang="en-US" altLang="ko-KR" sz="1400" b="1">
                <a:solidFill>
                  <a:srgbClr val="000000"/>
                </a:solidFill>
                <a:latin typeface="Tahoma" pitchFamily="34" charset="0"/>
                <a:ea typeface="굴림" charset="-127"/>
              </a:rPr>
            </a:br>
            <a:r>
              <a:rPr lang="en-US" altLang="ko-KR" sz="1400" b="1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1</a:t>
            </a:r>
          </a:p>
        </p:txBody>
      </p:sp>
      <p:sp>
        <p:nvSpPr>
          <p:cNvPr id="81938" name="Rectangle 18"/>
          <p:cNvSpPr>
            <a:spLocks noChangeArrowheads="1"/>
          </p:cNvSpPr>
          <p:nvPr/>
        </p:nvSpPr>
        <p:spPr bwMode="auto">
          <a:xfrm>
            <a:off x="1712913" y="3473450"/>
            <a:ext cx="254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47" tIns="26983" rIns="19047" bIns="26983"/>
          <a:lstStyle/>
          <a:p>
            <a:pPr algn="ctr" eaLnBrk="0" hangingPunct="0"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400" b="1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0</a:t>
            </a:r>
            <a:br>
              <a:rPr lang="en-US" altLang="ko-KR" sz="1400" b="1">
                <a:solidFill>
                  <a:srgbClr val="000000"/>
                </a:solidFill>
                <a:latin typeface="Tahoma" pitchFamily="34" charset="0"/>
                <a:ea typeface="굴림" charset="-127"/>
              </a:rPr>
            </a:br>
            <a:r>
              <a:rPr lang="en-US" altLang="ko-KR" sz="1400" b="1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1</a:t>
            </a:r>
            <a:br>
              <a:rPr lang="en-US" altLang="ko-KR" sz="1400" b="1">
                <a:solidFill>
                  <a:srgbClr val="000000"/>
                </a:solidFill>
                <a:latin typeface="Tahoma" pitchFamily="34" charset="0"/>
                <a:ea typeface="굴림" charset="-127"/>
              </a:rPr>
            </a:br>
            <a:r>
              <a:rPr lang="en-US" altLang="ko-KR" sz="1400" b="1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0</a:t>
            </a:r>
            <a:br>
              <a:rPr lang="en-US" altLang="ko-KR" sz="1400" b="1">
                <a:solidFill>
                  <a:srgbClr val="000000"/>
                </a:solidFill>
                <a:latin typeface="Tahoma" pitchFamily="34" charset="0"/>
                <a:ea typeface="굴림" charset="-127"/>
              </a:rPr>
            </a:br>
            <a:r>
              <a:rPr lang="en-US" altLang="ko-KR" sz="1400" b="1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1</a:t>
            </a:r>
          </a:p>
        </p:txBody>
      </p:sp>
      <p:sp>
        <p:nvSpPr>
          <p:cNvPr id="81939" name="Rectangle 19"/>
          <p:cNvSpPr>
            <a:spLocks noChangeArrowheads="1"/>
          </p:cNvSpPr>
          <p:nvPr/>
        </p:nvSpPr>
        <p:spPr bwMode="auto">
          <a:xfrm>
            <a:off x="2563813" y="3473450"/>
            <a:ext cx="15748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47" tIns="26983" rIns="19047" bIns="26983"/>
          <a:lstStyle/>
          <a:p>
            <a:pPr algn="ctr" eaLnBrk="0" hangingPunct="0"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400" b="1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F = A</a:t>
            </a:r>
            <a:br>
              <a:rPr lang="en-US" altLang="ko-KR" sz="1400" b="1">
                <a:solidFill>
                  <a:srgbClr val="000000"/>
                </a:solidFill>
                <a:latin typeface="Tahoma" pitchFamily="34" charset="0"/>
                <a:ea typeface="굴림" charset="-127"/>
              </a:rPr>
            </a:br>
            <a:r>
              <a:rPr lang="en-US" altLang="ko-KR" sz="1400" b="1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F = not A</a:t>
            </a:r>
            <a:br>
              <a:rPr lang="en-US" altLang="ko-KR" sz="1400" b="1">
                <a:solidFill>
                  <a:srgbClr val="000000"/>
                </a:solidFill>
                <a:latin typeface="Tahoma" pitchFamily="34" charset="0"/>
                <a:ea typeface="굴림" charset="-127"/>
              </a:rPr>
            </a:br>
            <a:r>
              <a:rPr lang="en-US" altLang="ko-KR" sz="1400" b="1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F = A plus B</a:t>
            </a:r>
            <a:br>
              <a:rPr lang="en-US" altLang="ko-KR" sz="1400" b="1">
                <a:solidFill>
                  <a:srgbClr val="000000"/>
                </a:solidFill>
                <a:latin typeface="Tahoma" pitchFamily="34" charset="0"/>
                <a:ea typeface="굴림" charset="-127"/>
              </a:rPr>
            </a:br>
            <a:r>
              <a:rPr lang="en-US" altLang="ko-KR" sz="1400" b="1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F = (not A) plus B</a:t>
            </a:r>
          </a:p>
        </p:txBody>
      </p:sp>
      <p:sp>
        <p:nvSpPr>
          <p:cNvPr id="81940" name="Rectangle 20"/>
          <p:cNvSpPr>
            <a:spLocks noChangeArrowheads="1"/>
          </p:cNvSpPr>
          <p:nvPr/>
        </p:nvSpPr>
        <p:spPr bwMode="auto">
          <a:xfrm>
            <a:off x="4840288" y="3473450"/>
            <a:ext cx="2946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47" tIns="26983" rIns="19047" bIns="26983"/>
          <a:lstStyle/>
          <a:p>
            <a:pPr eaLnBrk="0" hangingPunct="0"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400" b="1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input A passed to output</a:t>
            </a:r>
            <a:br>
              <a:rPr lang="en-US" altLang="ko-KR" sz="1400" b="1">
                <a:solidFill>
                  <a:srgbClr val="000000"/>
                </a:solidFill>
                <a:latin typeface="Tahoma" pitchFamily="34" charset="0"/>
                <a:ea typeface="굴림" charset="-127"/>
              </a:rPr>
            </a:br>
            <a:r>
              <a:rPr lang="en-US" altLang="ko-KR" sz="1400" b="1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complement of A passed to output</a:t>
            </a:r>
            <a:br>
              <a:rPr lang="en-US" altLang="ko-KR" sz="1400" b="1">
                <a:solidFill>
                  <a:srgbClr val="000000"/>
                </a:solidFill>
                <a:latin typeface="Tahoma" pitchFamily="34" charset="0"/>
                <a:ea typeface="굴림" charset="-127"/>
              </a:rPr>
            </a:br>
            <a:r>
              <a:rPr lang="en-US" altLang="ko-KR" sz="1400" b="1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sum of A and B</a:t>
            </a:r>
            <a:br>
              <a:rPr lang="en-US" altLang="ko-KR" sz="1400" b="1">
                <a:solidFill>
                  <a:srgbClr val="000000"/>
                </a:solidFill>
                <a:latin typeface="Tahoma" pitchFamily="34" charset="0"/>
                <a:ea typeface="굴림" charset="-127"/>
              </a:rPr>
            </a:br>
            <a:r>
              <a:rPr lang="en-US" altLang="ko-KR" sz="1400" b="1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sum of B and complement of A</a:t>
            </a:r>
          </a:p>
        </p:txBody>
      </p:sp>
      <p:sp>
        <p:nvSpPr>
          <p:cNvPr id="81941" name="Rectangle 21"/>
          <p:cNvSpPr>
            <a:spLocks noChangeArrowheads="1"/>
          </p:cNvSpPr>
          <p:nvPr/>
        </p:nvSpPr>
        <p:spPr bwMode="auto">
          <a:xfrm>
            <a:off x="760413" y="4606925"/>
            <a:ext cx="3098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47" tIns="26983" rIns="19047" bIns="26983"/>
          <a:lstStyle/>
          <a:p>
            <a:pPr eaLnBrk="0" hangingPunct="0"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400" b="1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M = 1, C0 = 1, arithmetic operations</a:t>
            </a:r>
          </a:p>
        </p:txBody>
      </p:sp>
      <p:sp>
        <p:nvSpPr>
          <p:cNvPr id="81942" name="Rectangle 22"/>
          <p:cNvSpPr>
            <a:spLocks noChangeArrowheads="1"/>
          </p:cNvSpPr>
          <p:nvPr/>
        </p:nvSpPr>
        <p:spPr bwMode="auto">
          <a:xfrm>
            <a:off x="1370013" y="4886325"/>
            <a:ext cx="254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47" tIns="26983" rIns="19047" bIns="26983"/>
          <a:lstStyle/>
          <a:p>
            <a:pPr algn="ctr" eaLnBrk="0" hangingPunct="0"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400" b="1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0</a:t>
            </a:r>
            <a:br>
              <a:rPr lang="en-US" altLang="ko-KR" sz="1400" b="1">
                <a:solidFill>
                  <a:srgbClr val="000000"/>
                </a:solidFill>
                <a:latin typeface="Tahoma" pitchFamily="34" charset="0"/>
                <a:ea typeface="굴림" charset="-127"/>
              </a:rPr>
            </a:br>
            <a:r>
              <a:rPr lang="en-US" altLang="ko-KR" sz="1400" b="1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0</a:t>
            </a:r>
            <a:br>
              <a:rPr lang="en-US" altLang="ko-KR" sz="1400" b="1">
                <a:solidFill>
                  <a:srgbClr val="000000"/>
                </a:solidFill>
                <a:latin typeface="Tahoma" pitchFamily="34" charset="0"/>
                <a:ea typeface="굴림" charset="-127"/>
              </a:rPr>
            </a:br>
            <a:r>
              <a:rPr lang="en-US" altLang="ko-KR" sz="1400" b="1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1</a:t>
            </a:r>
            <a:br>
              <a:rPr lang="en-US" altLang="ko-KR" sz="1400" b="1">
                <a:solidFill>
                  <a:srgbClr val="000000"/>
                </a:solidFill>
                <a:latin typeface="Tahoma" pitchFamily="34" charset="0"/>
                <a:ea typeface="굴림" charset="-127"/>
              </a:rPr>
            </a:br>
            <a:r>
              <a:rPr lang="en-US" altLang="ko-KR" sz="1400" b="1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1</a:t>
            </a:r>
          </a:p>
        </p:txBody>
      </p:sp>
      <p:sp>
        <p:nvSpPr>
          <p:cNvPr id="81943" name="Rectangle 23"/>
          <p:cNvSpPr>
            <a:spLocks noChangeArrowheads="1"/>
          </p:cNvSpPr>
          <p:nvPr/>
        </p:nvSpPr>
        <p:spPr bwMode="auto">
          <a:xfrm>
            <a:off x="1712913" y="4886325"/>
            <a:ext cx="254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47" tIns="26983" rIns="19047" bIns="26983"/>
          <a:lstStyle/>
          <a:p>
            <a:pPr algn="ctr" eaLnBrk="0" hangingPunct="0"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400" b="1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0</a:t>
            </a:r>
            <a:br>
              <a:rPr lang="en-US" altLang="ko-KR" sz="1400" b="1">
                <a:solidFill>
                  <a:srgbClr val="000000"/>
                </a:solidFill>
                <a:latin typeface="Tahoma" pitchFamily="34" charset="0"/>
                <a:ea typeface="굴림" charset="-127"/>
              </a:rPr>
            </a:br>
            <a:r>
              <a:rPr lang="en-US" altLang="ko-KR" sz="1400" b="1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1</a:t>
            </a:r>
            <a:br>
              <a:rPr lang="en-US" altLang="ko-KR" sz="1400" b="1">
                <a:solidFill>
                  <a:srgbClr val="000000"/>
                </a:solidFill>
                <a:latin typeface="Tahoma" pitchFamily="34" charset="0"/>
                <a:ea typeface="굴림" charset="-127"/>
              </a:rPr>
            </a:br>
            <a:r>
              <a:rPr lang="en-US" altLang="ko-KR" sz="1400" b="1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0</a:t>
            </a:r>
            <a:br>
              <a:rPr lang="en-US" altLang="ko-KR" sz="1400" b="1">
                <a:solidFill>
                  <a:srgbClr val="000000"/>
                </a:solidFill>
                <a:latin typeface="Tahoma" pitchFamily="34" charset="0"/>
                <a:ea typeface="굴림" charset="-127"/>
              </a:rPr>
            </a:br>
            <a:r>
              <a:rPr lang="en-US" altLang="ko-KR" sz="1400" b="1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1</a:t>
            </a:r>
          </a:p>
        </p:txBody>
      </p:sp>
      <p:sp>
        <p:nvSpPr>
          <p:cNvPr id="81944" name="Rectangle 24"/>
          <p:cNvSpPr>
            <a:spLocks noChangeArrowheads="1"/>
          </p:cNvSpPr>
          <p:nvPr/>
        </p:nvSpPr>
        <p:spPr bwMode="auto">
          <a:xfrm>
            <a:off x="2347913" y="4886325"/>
            <a:ext cx="21082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47" tIns="26983" rIns="19047" bIns="26983"/>
          <a:lstStyle/>
          <a:p>
            <a:pPr algn="ctr" eaLnBrk="0" hangingPunct="0"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400" b="1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F = A plus 1</a:t>
            </a:r>
            <a:br>
              <a:rPr lang="en-US" altLang="ko-KR" sz="1400" b="1">
                <a:solidFill>
                  <a:srgbClr val="000000"/>
                </a:solidFill>
                <a:latin typeface="Tahoma" pitchFamily="34" charset="0"/>
                <a:ea typeface="굴림" charset="-127"/>
              </a:rPr>
            </a:br>
            <a:r>
              <a:rPr lang="en-US" altLang="ko-KR" sz="1400" b="1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F = (not A) plus 1</a:t>
            </a:r>
            <a:br>
              <a:rPr lang="en-US" altLang="ko-KR" sz="1400" b="1">
                <a:solidFill>
                  <a:srgbClr val="000000"/>
                </a:solidFill>
                <a:latin typeface="Tahoma" pitchFamily="34" charset="0"/>
                <a:ea typeface="굴림" charset="-127"/>
              </a:rPr>
            </a:br>
            <a:r>
              <a:rPr lang="en-US" altLang="ko-KR" sz="1400" b="1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F = A plus B plus 1</a:t>
            </a:r>
            <a:br>
              <a:rPr lang="en-US" altLang="ko-KR" sz="1400" b="1">
                <a:solidFill>
                  <a:srgbClr val="000000"/>
                </a:solidFill>
                <a:latin typeface="Tahoma" pitchFamily="34" charset="0"/>
                <a:ea typeface="굴림" charset="-127"/>
              </a:rPr>
            </a:br>
            <a:r>
              <a:rPr lang="en-US" altLang="ko-KR" sz="1400" b="1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F = (not A) plus B plus 1</a:t>
            </a:r>
          </a:p>
        </p:txBody>
      </p:sp>
      <p:sp>
        <p:nvSpPr>
          <p:cNvPr id="81945" name="Rectangle 25"/>
          <p:cNvSpPr>
            <a:spLocks noChangeArrowheads="1"/>
          </p:cNvSpPr>
          <p:nvPr/>
        </p:nvSpPr>
        <p:spPr bwMode="auto">
          <a:xfrm>
            <a:off x="4865688" y="4886325"/>
            <a:ext cx="22479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47" tIns="26983" rIns="19047" bIns="26983"/>
          <a:lstStyle/>
          <a:p>
            <a:pPr eaLnBrk="0" hangingPunct="0"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400" b="1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increment A</a:t>
            </a:r>
            <a:br>
              <a:rPr lang="en-US" altLang="ko-KR" sz="1400" b="1">
                <a:solidFill>
                  <a:srgbClr val="000000"/>
                </a:solidFill>
                <a:latin typeface="Tahoma" pitchFamily="34" charset="0"/>
                <a:ea typeface="굴림" charset="-127"/>
              </a:rPr>
            </a:br>
            <a:r>
              <a:rPr lang="en-US" altLang="ko-KR" sz="1400" b="1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twos complement of A</a:t>
            </a:r>
            <a:br>
              <a:rPr lang="en-US" altLang="ko-KR" sz="1400" b="1">
                <a:solidFill>
                  <a:srgbClr val="000000"/>
                </a:solidFill>
                <a:latin typeface="Tahoma" pitchFamily="34" charset="0"/>
                <a:ea typeface="굴림" charset="-127"/>
              </a:rPr>
            </a:br>
            <a:r>
              <a:rPr lang="en-US" altLang="ko-KR" sz="1400" b="1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increment sum of A and B</a:t>
            </a:r>
            <a:br>
              <a:rPr lang="en-US" altLang="ko-KR" sz="1400" b="1">
                <a:solidFill>
                  <a:srgbClr val="000000"/>
                </a:solidFill>
                <a:latin typeface="Tahoma" pitchFamily="34" charset="0"/>
                <a:ea typeface="굴림" charset="-127"/>
              </a:rPr>
            </a:br>
            <a:r>
              <a:rPr lang="en-US" altLang="ko-KR" sz="1400" b="1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B minus A</a:t>
            </a:r>
          </a:p>
        </p:txBody>
      </p:sp>
      <p:sp>
        <p:nvSpPr>
          <p:cNvPr id="81950" name="Rectangle 3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Arithmetic logic unit design specification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V - Combinational Logic Case Studies</a:t>
            </a:r>
            <a:endParaRPr lang="en-US" altLang="en-US"/>
          </a:p>
        </p:txBody>
      </p:sp>
      <p:sp>
        <p:nvSpPr>
          <p:cNvPr id="22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CCD5B-16D8-4925-A3C4-5E2B2C1B675C}" type="slidenum">
              <a:rPr lang="en-US" altLang="en-US"/>
              <a:pPr/>
              <a:t>51</a:t>
            </a:fld>
            <a:endParaRPr lang="en-US" altLang="en-US"/>
          </a:p>
        </p:txBody>
      </p:sp>
      <p:grpSp>
        <p:nvGrpSpPr>
          <p:cNvPr id="84075" name="Group 107"/>
          <p:cNvGrpSpPr>
            <a:grpSpLocks/>
          </p:cNvGrpSpPr>
          <p:nvPr/>
        </p:nvGrpSpPr>
        <p:grpSpPr bwMode="auto">
          <a:xfrm>
            <a:off x="4960938" y="1050925"/>
            <a:ext cx="3403600" cy="5295900"/>
            <a:chOff x="2500" y="880"/>
            <a:chExt cx="2144" cy="3336"/>
          </a:xfrm>
        </p:grpSpPr>
        <p:sp>
          <p:nvSpPr>
            <p:cNvPr id="84053" name="Rectangle 85"/>
            <p:cNvSpPr>
              <a:spLocks noChangeArrowheads="1"/>
            </p:cNvSpPr>
            <p:nvPr/>
          </p:nvSpPr>
          <p:spPr bwMode="auto">
            <a:xfrm>
              <a:off x="2524" y="880"/>
              <a:ext cx="144" cy="2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11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M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/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/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/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/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/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/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/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/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/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/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/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1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/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/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/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/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/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/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/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/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/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/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/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1</a:t>
              </a:r>
            </a:p>
          </p:txBody>
        </p:sp>
        <p:sp>
          <p:nvSpPr>
            <p:cNvPr id="84054" name="Rectangle 86"/>
            <p:cNvSpPr>
              <a:spLocks noChangeArrowheads="1"/>
            </p:cNvSpPr>
            <p:nvPr/>
          </p:nvSpPr>
          <p:spPr bwMode="auto">
            <a:xfrm>
              <a:off x="2748" y="880"/>
              <a:ext cx="208" cy="30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11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S1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/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/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1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/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/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/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1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/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/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/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/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/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1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/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/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/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1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/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/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/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/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/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1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/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/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/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1</a:t>
              </a:r>
            </a:p>
          </p:txBody>
        </p:sp>
        <p:sp>
          <p:nvSpPr>
            <p:cNvPr id="84055" name="Rectangle 87"/>
            <p:cNvSpPr>
              <a:spLocks noChangeArrowheads="1"/>
            </p:cNvSpPr>
            <p:nvPr/>
          </p:nvSpPr>
          <p:spPr bwMode="auto">
            <a:xfrm>
              <a:off x="3004" y="880"/>
              <a:ext cx="208" cy="30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11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S0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/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1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/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/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/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/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1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/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/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/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/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1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/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/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/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/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1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/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/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/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/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1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/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/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/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/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1</a:t>
              </a:r>
            </a:p>
          </p:txBody>
        </p:sp>
        <p:sp>
          <p:nvSpPr>
            <p:cNvPr id="84056" name="Rectangle 88"/>
            <p:cNvSpPr>
              <a:spLocks noChangeArrowheads="1"/>
            </p:cNvSpPr>
            <p:nvPr/>
          </p:nvSpPr>
          <p:spPr bwMode="auto">
            <a:xfrm>
              <a:off x="3276" y="880"/>
              <a:ext cx="184" cy="3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11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Ci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X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X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X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X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X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X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X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X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X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X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X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X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1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1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1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1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1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1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1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1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1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1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1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1</a:t>
              </a:r>
            </a:p>
          </p:txBody>
        </p:sp>
        <p:sp>
          <p:nvSpPr>
            <p:cNvPr id="84057" name="Rectangle 89"/>
            <p:cNvSpPr>
              <a:spLocks noChangeArrowheads="1"/>
            </p:cNvSpPr>
            <p:nvPr/>
          </p:nvSpPr>
          <p:spPr bwMode="auto">
            <a:xfrm>
              <a:off x="3532" y="880"/>
              <a:ext cx="176" cy="3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11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Ai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1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1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1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1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1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1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1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1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1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1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1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1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 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1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1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1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1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1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1</a:t>
              </a:r>
            </a:p>
          </p:txBody>
        </p:sp>
        <p:sp>
          <p:nvSpPr>
            <p:cNvPr id="84058" name="Rectangle 90"/>
            <p:cNvSpPr>
              <a:spLocks noChangeArrowheads="1"/>
            </p:cNvSpPr>
            <p:nvPr/>
          </p:nvSpPr>
          <p:spPr bwMode="auto">
            <a:xfrm>
              <a:off x="3788" y="880"/>
              <a:ext cx="176" cy="3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11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Bi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X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X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X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X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1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1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1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1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X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X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X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X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1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1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1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1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X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X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X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X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1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1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1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1</a:t>
              </a:r>
            </a:p>
          </p:txBody>
        </p:sp>
        <p:sp>
          <p:nvSpPr>
            <p:cNvPr id="84059" name="Rectangle 91"/>
            <p:cNvSpPr>
              <a:spLocks noChangeArrowheads="1"/>
            </p:cNvSpPr>
            <p:nvPr/>
          </p:nvSpPr>
          <p:spPr bwMode="auto">
            <a:xfrm>
              <a:off x="4124" y="880"/>
              <a:ext cx="168" cy="3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11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Fi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1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1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1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1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1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1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1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1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1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1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1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1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1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1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1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1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1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1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</a:t>
              </a:r>
            </a:p>
          </p:txBody>
        </p:sp>
        <p:sp>
          <p:nvSpPr>
            <p:cNvPr id="84060" name="Rectangle 92"/>
            <p:cNvSpPr>
              <a:spLocks noChangeArrowheads="1"/>
            </p:cNvSpPr>
            <p:nvPr/>
          </p:nvSpPr>
          <p:spPr bwMode="auto">
            <a:xfrm>
              <a:off x="4260" y="880"/>
              <a:ext cx="384" cy="3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11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Ci+1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X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X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X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X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X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X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X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X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X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X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X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X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X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X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X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X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1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1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1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1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1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1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1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1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1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1</a:t>
              </a:r>
            </a:p>
          </p:txBody>
        </p:sp>
        <p:sp>
          <p:nvSpPr>
            <p:cNvPr id="84061" name="Line 93"/>
            <p:cNvSpPr>
              <a:spLocks noChangeShapeType="1"/>
            </p:cNvSpPr>
            <p:nvPr/>
          </p:nvSpPr>
          <p:spPr bwMode="auto">
            <a:xfrm>
              <a:off x="2500" y="972"/>
              <a:ext cx="2096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4062" name="Line 94"/>
            <p:cNvSpPr>
              <a:spLocks noChangeShapeType="1"/>
            </p:cNvSpPr>
            <p:nvPr/>
          </p:nvSpPr>
          <p:spPr bwMode="auto">
            <a:xfrm>
              <a:off x="2536" y="2038"/>
              <a:ext cx="20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4063" name="Line 95"/>
            <p:cNvSpPr>
              <a:spLocks noChangeShapeType="1"/>
            </p:cNvSpPr>
            <p:nvPr/>
          </p:nvSpPr>
          <p:spPr bwMode="auto">
            <a:xfrm>
              <a:off x="2528" y="3084"/>
              <a:ext cx="208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4064" name="Line 96"/>
            <p:cNvSpPr>
              <a:spLocks noChangeShapeType="1"/>
            </p:cNvSpPr>
            <p:nvPr/>
          </p:nvSpPr>
          <p:spPr bwMode="auto">
            <a:xfrm>
              <a:off x="2520" y="4168"/>
              <a:ext cx="204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4065" name="Line 97"/>
            <p:cNvSpPr>
              <a:spLocks noChangeShapeType="1"/>
            </p:cNvSpPr>
            <p:nvPr/>
          </p:nvSpPr>
          <p:spPr bwMode="auto">
            <a:xfrm>
              <a:off x="4036" y="904"/>
              <a:ext cx="0" cy="328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4066" name="Line 98"/>
            <p:cNvSpPr>
              <a:spLocks noChangeShapeType="1"/>
            </p:cNvSpPr>
            <p:nvPr/>
          </p:nvSpPr>
          <p:spPr bwMode="auto">
            <a:xfrm>
              <a:off x="3476" y="884"/>
              <a:ext cx="0" cy="331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4067" name="Line 99"/>
            <p:cNvSpPr>
              <a:spLocks noChangeShapeType="1"/>
            </p:cNvSpPr>
            <p:nvPr/>
          </p:nvSpPr>
          <p:spPr bwMode="auto">
            <a:xfrm flipH="1">
              <a:off x="3234" y="888"/>
              <a:ext cx="10" cy="328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84073" name="Rectangle 10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Arithmetic logic unit design (cont’d)</a:t>
            </a:r>
          </a:p>
        </p:txBody>
      </p:sp>
      <p:sp>
        <p:nvSpPr>
          <p:cNvPr id="84074" name="Rectangle 10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Sample ALU – truth table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V - Combinational Logic Case Studies</a:t>
            </a:r>
            <a:endParaRPr lang="en-US" altLang="en-US"/>
          </a:p>
        </p:txBody>
      </p:sp>
      <p:sp>
        <p:nvSpPr>
          <p:cNvPr id="15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56658-41D1-4787-AE57-0F1F7FDFD28E}" type="slidenum">
              <a:rPr lang="en-US" altLang="en-US"/>
              <a:pPr/>
              <a:t>52</a:t>
            </a:fld>
            <a:endParaRPr lang="en-US" altLang="en-US"/>
          </a:p>
        </p:txBody>
      </p:sp>
      <p:sp>
        <p:nvSpPr>
          <p:cNvPr id="86025" name="Rectangle 9"/>
          <p:cNvSpPr>
            <a:spLocks noChangeArrowheads="1"/>
          </p:cNvSpPr>
          <p:nvPr/>
        </p:nvSpPr>
        <p:spPr bwMode="auto">
          <a:xfrm>
            <a:off x="4092575" y="5038725"/>
            <a:ext cx="1117600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47" tIns="26983" rIns="19047" bIns="26983"/>
          <a:lstStyle/>
          <a:p>
            <a:pPr algn="ctr" eaLnBrk="0" hangingPunct="0">
              <a:lnSpc>
                <a:spcPts val="2100"/>
              </a:lnSpc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12 gates</a:t>
            </a:r>
          </a:p>
        </p:txBody>
      </p:sp>
      <p:grpSp>
        <p:nvGrpSpPr>
          <p:cNvPr id="86177" name="Group 161"/>
          <p:cNvGrpSpPr>
            <a:grpSpLocks/>
          </p:cNvGrpSpPr>
          <p:nvPr/>
        </p:nvGrpSpPr>
        <p:grpSpPr bwMode="auto">
          <a:xfrm>
            <a:off x="368300" y="2473325"/>
            <a:ext cx="8664575" cy="2506663"/>
            <a:chOff x="232" y="1558"/>
            <a:chExt cx="5458" cy="1579"/>
          </a:xfrm>
        </p:grpSpPr>
        <p:sp>
          <p:nvSpPr>
            <p:cNvPr id="86026" name="Arc 10"/>
            <p:cNvSpPr>
              <a:spLocks/>
            </p:cNvSpPr>
            <p:nvPr/>
          </p:nvSpPr>
          <p:spPr bwMode="auto">
            <a:xfrm>
              <a:off x="532" y="1606"/>
              <a:ext cx="66" cy="12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027" name="Arc 11"/>
            <p:cNvSpPr>
              <a:spLocks/>
            </p:cNvSpPr>
            <p:nvPr/>
          </p:nvSpPr>
          <p:spPr bwMode="auto">
            <a:xfrm>
              <a:off x="537" y="1606"/>
              <a:ext cx="450" cy="139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028" name="Arc 12"/>
            <p:cNvSpPr>
              <a:spLocks/>
            </p:cNvSpPr>
            <p:nvPr/>
          </p:nvSpPr>
          <p:spPr bwMode="auto">
            <a:xfrm>
              <a:off x="565" y="1732"/>
              <a:ext cx="422" cy="139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029" name="Arc 13"/>
            <p:cNvSpPr>
              <a:spLocks/>
            </p:cNvSpPr>
            <p:nvPr/>
          </p:nvSpPr>
          <p:spPr bwMode="auto">
            <a:xfrm>
              <a:off x="532" y="1732"/>
              <a:ext cx="66" cy="139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030" name="Line 14"/>
            <p:cNvSpPr>
              <a:spLocks noChangeShapeType="1"/>
            </p:cNvSpPr>
            <p:nvPr/>
          </p:nvSpPr>
          <p:spPr bwMode="auto">
            <a:xfrm>
              <a:off x="565" y="1666"/>
              <a:ext cx="1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031" name="Line 15"/>
            <p:cNvSpPr>
              <a:spLocks noChangeShapeType="1"/>
            </p:cNvSpPr>
            <p:nvPr/>
          </p:nvSpPr>
          <p:spPr bwMode="auto">
            <a:xfrm>
              <a:off x="565" y="1788"/>
              <a:ext cx="1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032" name="Line 16"/>
            <p:cNvSpPr>
              <a:spLocks noChangeShapeType="1"/>
            </p:cNvSpPr>
            <p:nvPr/>
          </p:nvSpPr>
          <p:spPr bwMode="auto">
            <a:xfrm>
              <a:off x="565" y="2132"/>
              <a:ext cx="27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033" name="Line 17"/>
            <p:cNvSpPr>
              <a:spLocks noChangeShapeType="1"/>
            </p:cNvSpPr>
            <p:nvPr/>
          </p:nvSpPr>
          <p:spPr bwMode="auto">
            <a:xfrm>
              <a:off x="565" y="2421"/>
              <a:ext cx="289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034" name="Line 18"/>
            <p:cNvSpPr>
              <a:spLocks noChangeShapeType="1"/>
            </p:cNvSpPr>
            <p:nvPr/>
          </p:nvSpPr>
          <p:spPr bwMode="auto">
            <a:xfrm>
              <a:off x="560" y="2138"/>
              <a:ext cx="0" cy="27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035" name="Arc 19"/>
            <p:cNvSpPr>
              <a:spLocks/>
            </p:cNvSpPr>
            <p:nvPr/>
          </p:nvSpPr>
          <p:spPr bwMode="auto">
            <a:xfrm>
              <a:off x="848" y="2139"/>
              <a:ext cx="139" cy="155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036" name="Arc 20"/>
            <p:cNvSpPr>
              <a:spLocks/>
            </p:cNvSpPr>
            <p:nvPr/>
          </p:nvSpPr>
          <p:spPr bwMode="auto">
            <a:xfrm>
              <a:off x="848" y="2276"/>
              <a:ext cx="139" cy="150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037" name="Arc 21"/>
            <p:cNvSpPr>
              <a:spLocks/>
            </p:cNvSpPr>
            <p:nvPr/>
          </p:nvSpPr>
          <p:spPr bwMode="auto">
            <a:xfrm>
              <a:off x="521" y="2705"/>
              <a:ext cx="77" cy="139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038" name="Arc 22"/>
            <p:cNvSpPr>
              <a:spLocks/>
            </p:cNvSpPr>
            <p:nvPr/>
          </p:nvSpPr>
          <p:spPr bwMode="auto">
            <a:xfrm>
              <a:off x="521" y="2832"/>
              <a:ext cx="77" cy="138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039" name="Line 23"/>
            <p:cNvSpPr>
              <a:spLocks noChangeShapeType="1"/>
            </p:cNvSpPr>
            <p:nvPr/>
          </p:nvSpPr>
          <p:spPr bwMode="auto">
            <a:xfrm>
              <a:off x="554" y="2765"/>
              <a:ext cx="2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040" name="Line 24"/>
            <p:cNvSpPr>
              <a:spLocks noChangeShapeType="1"/>
            </p:cNvSpPr>
            <p:nvPr/>
          </p:nvSpPr>
          <p:spPr bwMode="auto">
            <a:xfrm>
              <a:off x="554" y="2887"/>
              <a:ext cx="2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041" name="Arc 25"/>
            <p:cNvSpPr>
              <a:spLocks/>
            </p:cNvSpPr>
            <p:nvPr/>
          </p:nvSpPr>
          <p:spPr bwMode="auto">
            <a:xfrm>
              <a:off x="598" y="2705"/>
              <a:ext cx="67" cy="12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042" name="Arc 26"/>
            <p:cNvSpPr>
              <a:spLocks/>
            </p:cNvSpPr>
            <p:nvPr/>
          </p:nvSpPr>
          <p:spPr bwMode="auto">
            <a:xfrm>
              <a:off x="604" y="2705"/>
              <a:ext cx="450" cy="139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043" name="Arc 27"/>
            <p:cNvSpPr>
              <a:spLocks/>
            </p:cNvSpPr>
            <p:nvPr/>
          </p:nvSpPr>
          <p:spPr bwMode="auto">
            <a:xfrm>
              <a:off x="621" y="2832"/>
              <a:ext cx="433" cy="138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044" name="Arc 28"/>
            <p:cNvSpPr>
              <a:spLocks/>
            </p:cNvSpPr>
            <p:nvPr/>
          </p:nvSpPr>
          <p:spPr bwMode="auto">
            <a:xfrm>
              <a:off x="598" y="2832"/>
              <a:ext cx="67" cy="138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045" name="Line 29"/>
            <p:cNvSpPr>
              <a:spLocks noChangeShapeType="1"/>
            </p:cNvSpPr>
            <p:nvPr/>
          </p:nvSpPr>
          <p:spPr bwMode="auto">
            <a:xfrm>
              <a:off x="2053" y="1699"/>
              <a:ext cx="27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046" name="Line 30"/>
            <p:cNvSpPr>
              <a:spLocks noChangeShapeType="1"/>
            </p:cNvSpPr>
            <p:nvPr/>
          </p:nvSpPr>
          <p:spPr bwMode="auto">
            <a:xfrm>
              <a:off x="2053" y="1988"/>
              <a:ext cx="3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047" name="Line 31"/>
            <p:cNvSpPr>
              <a:spLocks noChangeShapeType="1"/>
            </p:cNvSpPr>
            <p:nvPr/>
          </p:nvSpPr>
          <p:spPr bwMode="auto">
            <a:xfrm flipV="1">
              <a:off x="2048" y="1693"/>
              <a:ext cx="0" cy="3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048" name="Arc 32"/>
            <p:cNvSpPr>
              <a:spLocks/>
            </p:cNvSpPr>
            <p:nvPr/>
          </p:nvSpPr>
          <p:spPr bwMode="auto">
            <a:xfrm>
              <a:off x="2336" y="1706"/>
              <a:ext cx="139" cy="15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049" name="Arc 33"/>
            <p:cNvSpPr>
              <a:spLocks/>
            </p:cNvSpPr>
            <p:nvPr/>
          </p:nvSpPr>
          <p:spPr bwMode="auto">
            <a:xfrm>
              <a:off x="2336" y="1843"/>
              <a:ext cx="139" cy="150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050" name="Line 34"/>
            <p:cNvSpPr>
              <a:spLocks noChangeShapeType="1"/>
            </p:cNvSpPr>
            <p:nvPr/>
          </p:nvSpPr>
          <p:spPr bwMode="auto">
            <a:xfrm>
              <a:off x="2053" y="2065"/>
              <a:ext cx="27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051" name="Line 35"/>
            <p:cNvSpPr>
              <a:spLocks noChangeShapeType="1"/>
            </p:cNvSpPr>
            <p:nvPr/>
          </p:nvSpPr>
          <p:spPr bwMode="auto">
            <a:xfrm>
              <a:off x="2053" y="2354"/>
              <a:ext cx="3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052" name="Line 36"/>
            <p:cNvSpPr>
              <a:spLocks noChangeShapeType="1"/>
            </p:cNvSpPr>
            <p:nvPr/>
          </p:nvSpPr>
          <p:spPr bwMode="auto">
            <a:xfrm flipV="1">
              <a:off x="2048" y="2060"/>
              <a:ext cx="0" cy="3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053" name="Arc 37"/>
            <p:cNvSpPr>
              <a:spLocks/>
            </p:cNvSpPr>
            <p:nvPr/>
          </p:nvSpPr>
          <p:spPr bwMode="auto">
            <a:xfrm>
              <a:off x="2336" y="2072"/>
              <a:ext cx="139" cy="15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054" name="Arc 38"/>
            <p:cNvSpPr>
              <a:spLocks/>
            </p:cNvSpPr>
            <p:nvPr/>
          </p:nvSpPr>
          <p:spPr bwMode="auto">
            <a:xfrm>
              <a:off x="2336" y="2204"/>
              <a:ext cx="139" cy="156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055" name="Line 39"/>
            <p:cNvSpPr>
              <a:spLocks noChangeShapeType="1"/>
            </p:cNvSpPr>
            <p:nvPr/>
          </p:nvSpPr>
          <p:spPr bwMode="auto">
            <a:xfrm>
              <a:off x="2053" y="2421"/>
              <a:ext cx="27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056" name="Line 40"/>
            <p:cNvSpPr>
              <a:spLocks noChangeShapeType="1"/>
            </p:cNvSpPr>
            <p:nvPr/>
          </p:nvSpPr>
          <p:spPr bwMode="auto">
            <a:xfrm>
              <a:off x="2053" y="2721"/>
              <a:ext cx="3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057" name="Line 41"/>
            <p:cNvSpPr>
              <a:spLocks noChangeShapeType="1"/>
            </p:cNvSpPr>
            <p:nvPr/>
          </p:nvSpPr>
          <p:spPr bwMode="auto">
            <a:xfrm>
              <a:off x="2048" y="2426"/>
              <a:ext cx="0" cy="28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058" name="Arc 42"/>
            <p:cNvSpPr>
              <a:spLocks/>
            </p:cNvSpPr>
            <p:nvPr/>
          </p:nvSpPr>
          <p:spPr bwMode="auto">
            <a:xfrm>
              <a:off x="2336" y="2428"/>
              <a:ext cx="139" cy="155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059" name="Arc 43"/>
            <p:cNvSpPr>
              <a:spLocks/>
            </p:cNvSpPr>
            <p:nvPr/>
          </p:nvSpPr>
          <p:spPr bwMode="auto">
            <a:xfrm>
              <a:off x="2336" y="2571"/>
              <a:ext cx="139" cy="155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060" name="Arc 44"/>
            <p:cNvSpPr>
              <a:spLocks/>
            </p:cNvSpPr>
            <p:nvPr/>
          </p:nvSpPr>
          <p:spPr bwMode="auto">
            <a:xfrm>
              <a:off x="2681" y="2083"/>
              <a:ext cx="449" cy="139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061" name="Arc 45"/>
            <p:cNvSpPr>
              <a:spLocks/>
            </p:cNvSpPr>
            <p:nvPr/>
          </p:nvSpPr>
          <p:spPr bwMode="auto">
            <a:xfrm>
              <a:off x="2703" y="2210"/>
              <a:ext cx="427" cy="139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062" name="Arc 46"/>
            <p:cNvSpPr>
              <a:spLocks/>
            </p:cNvSpPr>
            <p:nvPr/>
          </p:nvSpPr>
          <p:spPr bwMode="auto">
            <a:xfrm>
              <a:off x="2686" y="2210"/>
              <a:ext cx="67" cy="139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063" name="Line 47"/>
            <p:cNvSpPr>
              <a:spLocks noChangeShapeType="1"/>
            </p:cNvSpPr>
            <p:nvPr/>
          </p:nvSpPr>
          <p:spPr bwMode="auto">
            <a:xfrm>
              <a:off x="2719" y="2210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064" name="Arc 48"/>
            <p:cNvSpPr>
              <a:spLocks/>
            </p:cNvSpPr>
            <p:nvPr/>
          </p:nvSpPr>
          <p:spPr bwMode="auto">
            <a:xfrm>
              <a:off x="2686" y="2083"/>
              <a:ext cx="67" cy="12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065" name="Line 49"/>
            <p:cNvSpPr>
              <a:spLocks noChangeShapeType="1"/>
            </p:cNvSpPr>
            <p:nvPr/>
          </p:nvSpPr>
          <p:spPr bwMode="auto">
            <a:xfrm>
              <a:off x="4130" y="1655"/>
              <a:ext cx="27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066" name="Line 50"/>
            <p:cNvSpPr>
              <a:spLocks noChangeShapeType="1"/>
            </p:cNvSpPr>
            <p:nvPr/>
          </p:nvSpPr>
          <p:spPr bwMode="auto">
            <a:xfrm>
              <a:off x="4130" y="1954"/>
              <a:ext cx="28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067" name="Line 51"/>
            <p:cNvSpPr>
              <a:spLocks noChangeShapeType="1"/>
            </p:cNvSpPr>
            <p:nvPr/>
          </p:nvSpPr>
          <p:spPr bwMode="auto">
            <a:xfrm>
              <a:off x="4124" y="1660"/>
              <a:ext cx="0" cy="28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068" name="Arc 52"/>
            <p:cNvSpPr>
              <a:spLocks/>
            </p:cNvSpPr>
            <p:nvPr/>
          </p:nvSpPr>
          <p:spPr bwMode="auto">
            <a:xfrm>
              <a:off x="4413" y="1662"/>
              <a:ext cx="139" cy="155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069" name="Arc 53"/>
            <p:cNvSpPr>
              <a:spLocks/>
            </p:cNvSpPr>
            <p:nvPr/>
          </p:nvSpPr>
          <p:spPr bwMode="auto">
            <a:xfrm>
              <a:off x="4413" y="1804"/>
              <a:ext cx="139" cy="156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070" name="Line 54"/>
            <p:cNvSpPr>
              <a:spLocks noChangeShapeType="1"/>
            </p:cNvSpPr>
            <p:nvPr/>
          </p:nvSpPr>
          <p:spPr bwMode="auto">
            <a:xfrm>
              <a:off x="4130" y="2021"/>
              <a:ext cx="27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071" name="Line 55"/>
            <p:cNvSpPr>
              <a:spLocks noChangeShapeType="1"/>
            </p:cNvSpPr>
            <p:nvPr/>
          </p:nvSpPr>
          <p:spPr bwMode="auto">
            <a:xfrm>
              <a:off x="4130" y="2321"/>
              <a:ext cx="28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072" name="Line 56"/>
            <p:cNvSpPr>
              <a:spLocks noChangeShapeType="1"/>
            </p:cNvSpPr>
            <p:nvPr/>
          </p:nvSpPr>
          <p:spPr bwMode="auto">
            <a:xfrm>
              <a:off x="4124" y="2027"/>
              <a:ext cx="0" cy="2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073" name="Arc 57"/>
            <p:cNvSpPr>
              <a:spLocks/>
            </p:cNvSpPr>
            <p:nvPr/>
          </p:nvSpPr>
          <p:spPr bwMode="auto">
            <a:xfrm>
              <a:off x="4413" y="2028"/>
              <a:ext cx="139" cy="155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074" name="Arc 58"/>
            <p:cNvSpPr>
              <a:spLocks/>
            </p:cNvSpPr>
            <p:nvPr/>
          </p:nvSpPr>
          <p:spPr bwMode="auto">
            <a:xfrm>
              <a:off x="4413" y="2171"/>
              <a:ext cx="139" cy="155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075" name="Line 59"/>
            <p:cNvSpPr>
              <a:spLocks noChangeShapeType="1"/>
            </p:cNvSpPr>
            <p:nvPr/>
          </p:nvSpPr>
          <p:spPr bwMode="auto">
            <a:xfrm>
              <a:off x="4130" y="2387"/>
              <a:ext cx="27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076" name="Line 60"/>
            <p:cNvSpPr>
              <a:spLocks noChangeShapeType="1"/>
            </p:cNvSpPr>
            <p:nvPr/>
          </p:nvSpPr>
          <p:spPr bwMode="auto">
            <a:xfrm>
              <a:off x="4130" y="2687"/>
              <a:ext cx="28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077" name="Line 61"/>
            <p:cNvSpPr>
              <a:spLocks noChangeShapeType="1"/>
            </p:cNvSpPr>
            <p:nvPr/>
          </p:nvSpPr>
          <p:spPr bwMode="auto">
            <a:xfrm>
              <a:off x="4124" y="2393"/>
              <a:ext cx="0" cy="28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078" name="Arc 62"/>
            <p:cNvSpPr>
              <a:spLocks/>
            </p:cNvSpPr>
            <p:nvPr/>
          </p:nvSpPr>
          <p:spPr bwMode="auto">
            <a:xfrm>
              <a:off x="4413" y="2394"/>
              <a:ext cx="139" cy="15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079" name="Arc 63"/>
            <p:cNvSpPr>
              <a:spLocks/>
            </p:cNvSpPr>
            <p:nvPr/>
          </p:nvSpPr>
          <p:spPr bwMode="auto">
            <a:xfrm>
              <a:off x="4413" y="2537"/>
              <a:ext cx="139" cy="156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080" name="Line 64"/>
            <p:cNvSpPr>
              <a:spLocks noChangeShapeType="1"/>
            </p:cNvSpPr>
            <p:nvPr/>
          </p:nvSpPr>
          <p:spPr bwMode="auto">
            <a:xfrm>
              <a:off x="4130" y="2754"/>
              <a:ext cx="27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081" name="Line 65"/>
            <p:cNvSpPr>
              <a:spLocks noChangeShapeType="1"/>
            </p:cNvSpPr>
            <p:nvPr/>
          </p:nvSpPr>
          <p:spPr bwMode="auto">
            <a:xfrm>
              <a:off x="4130" y="3043"/>
              <a:ext cx="28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082" name="Line 66"/>
            <p:cNvSpPr>
              <a:spLocks noChangeShapeType="1"/>
            </p:cNvSpPr>
            <p:nvPr/>
          </p:nvSpPr>
          <p:spPr bwMode="auto">
            <a:xfrm>
              <a:off x="4124" y="2759"/>
              <a:ext cx="0" cy="27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083" name="Arc 67"/>
            <p:cNvSpPr>
              <a:spLocks/>
            </p:cNvSpPr>
            <p:nvPr/>
          </p:nvSpPr>
          <p:spPr bwMode="auto">
            <a:xfrm>
              <a:off x="4413" y="2761"/>
              <a:ext cx="139" cy="155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084" name="Arc 68"/>
            <p:cNvSpPr>
              <a:spLocks/>
            </p:cNvSpPr>
            <p:nvPr/>
          </p:nvSpPr>
          <p:spPr bwMode="auto">
            <a:xfrm>
              <a:off x="4413" y="2898"/>
              <a:ext cx="139" cy="150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085" name="Arc 69"/>
            <p:cNvSpPr>
              <a:spLocks/>
            </p:cNvSpPr>
            <p:nvPr/>
          </p:nvSpPr>
          <p:spPr bwMode="auto">
            <a:xfrm>
              <a:off x="4913" y="2228"/>
              <a:ext cx="427" cy="139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086" name="Arc 70"/>
            <p:cNvSpPr>
              <a:spLocks/>
            </p:cNvSpPr>
            <p:nvPr/>
          </p:nvSpPr>
          <p:spPr bwMode="auto">
            <a:xfrm>
              <a:off x="4913" y="2228"/>
              <a:ext cx="39" cy="12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087" name="Arc 71"/>
            <p:cNvSpPr>
              <a:spLocks/>
            </p:cNvSpPr>
            <p:nvPr/>
          </p:nvSpPr>
          <p:spPr bwMode="auto">
            <a:xfrm>
              <a:off x="4913" y="2354"/>
              <a:ext cx="427" cy="139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088" name="Arc 72"/>
            <p:cNvSpPr>
              <a:spLocks/>
            </p:cNvSpPr>
            <p:nvPr/>
          </p:nvSpPr>
          <p:spPr bwMode="auto">
            <a:xfrm>
              <a:off x="4913" y="2354"/>
              <a:ext cx="39" cy="139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089" name="Line 73"/>
            <p:cNvSpPr>
              <a:spLocks noChangeShapeType="1"/>
            </p:cNvSpPr>
            <p:nvPr/>
          </p:nvSpPr>
          <p:spPr bwMode="auto">
            <a:xfrm>
              <a:off x="4918" y="2288"/>
              <a:ext cx="1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090" name="Line 74"/>
            <p:cNvSpPr>
              <a:spLocks noChangeShapeType="1"/>
            </p:cNvSpPr>
            <p:nvPr/>
          </p:nvSpPr>
          <p:spPr bwMode="auto">
            <a:xfrm>
              <a:off x="4918" y="2410"/>
              <a:ext cx="1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091" name="Line 75"/>
            <p:cNvSpPr>
              <a:spLocks noChangeShapeType="1"/>
            </p:cNvSpPr>
            <p:nvPr/>
          </p:nvSpPr>
          <p:spPr bwMode="auto">
            <a:xfrm flipV="1">
              <a:off x="4913" y="2482"/>
              <a:ext cx="0" cy="11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092" name="Line 76"/>
            <p:cNvSpPr>
              <a:spLocks noChangeShapeType="1"/>
            </p:cNvSpPr>
            <p:nvPr/>
          </p:nvSpPr>
          <p:spPr bwMode="auto">
            <a:xfrm>
              <a:off x="4913" y="2115"/>
              <a:ext cx="0" cy="1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093" name="Line 77"/>
            <p:cNvSpPr>
              <a:spLocks noChangeShapeType="1"/>
            </p:cNvSpPr>
            <p:nvPr/>
          </p:nvSpPr>
          <p:spPr bwMode="auto">
            <a:xfrm>
              <a:off x="443" y="1666"/>
              <a:ext cx="11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094" name="Rectangle 78"/>
            <p:cNvSpPr>
              <a:spLocks noChangeArrowheads="1"/>
            </p:cNvSpPr>
            <p:nvPr/>
          </p:nvSpPr>
          <p:spPr bwMode="auto">
            <a:xfrm>
              <a:off x="232" y="1558"/>
              <a:ext cx="311" cy="5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800"/>
                </a:lnSpc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\S1</a:t>
              </a:r>
            </a:p>
            <a:p>
              <a:pPr eaLnBrk="0" hangingPunct="0">
                <a:lnSpc>
                  <a:spcPts val="1800"/>
                </a:lnSpc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\Bi</a:t>
              </a:r>
            </a:p>
          </p:txBody>
        </p:sp>
        <p:sp>
          <p:nvSpPr>
            <p:cNvPr id="86095" name="Line 79"/>
            <p:cNvSpPr>
              <a:spLocks noChangeShapeType="1"/>
            </p:cNvSpPr>
            <p:nvPr/>
          </p:nvSpPr>
          <p:spPr bwMode="auto">
            <a:xfrm>
              <a:off x="443" y="1788"/>
              <a:ext cx="11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096" name="Line 80"/>
            <p:cNvSpPr>
              <a:spLocks noChangeShapeType="1"/>
            </p:cNvSpPr>
            <p:nvPr/>
          </p:nvSpPr>
          <p:spPr bwMode="auto">
            <a:xfrm>
              <a:off x="4008" y="2654"/>
              <a:ext cx="11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097" name="Rectangle 81"/>
            <p:cNvSpPr>
              <a:spLocks noChangeArrowheads="1"/>
            </p:cNvSpPr>
            <p:nvPr/>
          </p:nvSpPr>
          <p:spPr bwMode="auto">
            <a:xfrm>
              <a:off x="3711" y="2602"/>
              <a:ext cx="333" cy="2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000"/>
                </a:lnSpc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[35]</a:t>
              </a:r>
            </a:p>
          </p:txBody>
        </p:sp>
        <p:sp>
          <p:nvSpPr>
            <p:cNvPr id="86098" name="Line 82"/>
            <p:cNvSpPr>
              <a:spLocks noChangeShapeType="1"/>
            </p:cNvSpPr>
            <p:nvPr/>
          </p:nvSpPr>
          <p:spPr bwMode="auto">
            <a:xfrm>
              <a:off x="987" y="1732"/>
              <a:ext cx="11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099" name="Rectangle 83"/>
            <p:cNvSpPr>
              <a:spLocks noChangeArrowheads="1"/>
            </p:cNvSpPr>
            <p:nvPr/>
          </p:nvSpPr>
          <p:spPr bwMode="auto">
            <a:xfrm>
              <a:off x="1093" y="1610"/>
              <a:ext cx="344" cy="2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000"/>
                </a:lnSpc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[35]</a:t>
              </a:r>
            </a:p>
          </p:txBody>
        </p:sp>
        <p:sp>
          <p:nvSpPr>
            <p:cNvPr id="86100" name="Line 84"/>
            <p:cNvSpPr>
              <a:spLocks noChangeShapeType="1"/>
            </p:cNvSpPr>
            <p:nvPr/>
          </p:nvSpPr>
          <p:spPr bwMode="auto">
            <a:xfrm>
              <a:off x="4008" y="1688"/>
              <a:ext cx="11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101" name="Rectangle 85"/>
            <p:cNvSpPr>
              <a:spLocks noChangeArrowheads="1"/>
            </p:cNvSpPr>
            <p:nvPr/>
          </p:nvSpPr>
          <p:spPr bwMode="auto">
            <a:xfrm>
              <a:off x="3823" y="1656"/>
              <a:ext cx="245" cy="2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000"/>
                </a:lnSpc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M</a:t>
              </a:r>
            </a:p>
          </p:txBody>
        </p:sp>
        <p:sp>
          <p:nvSpPr>
            <p:cNvPr id="86102" name="Line 86"/>
            <p:cNvSpPr>
              <a:spLocks noChangeShapeType="1"/>
            </p:cNvSpPr>
            <p:nvPr/>
          </p:nvSpPr>
          <p:spPr bwMode="auto">
            <a:xfrm>
              <a:off x="1931" y="2454"/>
              <a:ext cx="11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103" name="Rectangle 87"/>
            <p:cNvSpPr>
              <a:spLocks noChangeArrowheads="1"/>
            </p:cNvSpPr>
            <p:nvPr/>
          </p:nvSpPr>
          <p:spPr bwMode="auto">
            <a:xfrm>
              <a:off x="1767" y="2422"/>
              <a:ext cx="244" cy="2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000"/>
                </a:lnSpc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M</a:t>
              </a:r>
            </a:p>
          </p:txBody>
        </p:sp>
        <p:sp>
          <p:nvSpPr>
            <p:cNvPr id="86104" name="Line 88"/>
            <p:cNvSpPr>
              <a:spLocks noChangeShapeType="1"/>
            </p:cNvSpPr>
            <p:nvPr/>
          </p:nvSpPr>
          <p:spPr bwMode="auto">
            <a:xfrm>
              <a:off x="443" y="2154"/>
              <a:ext cx="11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105" name="Rectangle 89"/>
            <p:cNvSpPr>
              <a:spLocks noChangeArrowheads="1"/>
            </p:cNvSpPr>
            <p:nvPr/>
          </p:nvSpPr>
          <p:spPr bwMode="auto">
            <a:xfrm>
              <a:off x="258" y="2102"/>
              <a:ext cx="299" cy="4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388"/>
                </a:lnSpc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M</a:t>
              </a:r>
            </a:p>
            <a:p>
              <a:pPr eaLnBrk="0" hangingPunct="0">
                <a:lnSpc>
                  <a:spcPts val="1388"/>
                </a:lnSpc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S1</a:t>
              </a:r>
            </a:p>
            <a:p>
              <a:pPr eaLnBrk="0" hangingPunct="0">
                <a:lnSpc>
                  <a:spcPts val="1388"/>
                </a:lnSpc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Bi</a:t>
              </a:r>
            </a:p>
          </p:txBody>
        </p:sp>
        <p:sp>
          <p:nvSpPr>
            <p:cNvPr id="86106" name="Line 90"/>
            <p:cNvSpPr>
              <a:spLocks noChangeShapeType="1"/>
            </p:cNvSpPr>
            <p:nvPr/>
          </p:nvSpPr>
          <p:spPr bwMode="auto">
            <a:xfrm>
              <a:off x="443" y="2276"/>
              <a:ext cx="11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107" name="Line 91"/>
            <p:cNvSpPr>
              <a:spLocks noChangeShapeType="1"/>
            </p:cNvSpPr>
            <p:nvPr/>
          </p:nvSpPr>
          <p:spPr bwMode="auto">
            <a:xfrm>
              <a:off x="443" y="2399"/>
              <a:ext cx="11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108" name="Line 92"/>
            <p:cNvSpPr>
              <a:spLocks noChangeShapeType="1"/>
            </p:cNvSpPr>
            <p:nvPr/>
          </p:nvSpPr>
          <p:spPr bwMode="auto">
            <a:xfrm>
              <a:off x="4008" y="2288"/>
              <a:ext cx="11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109" name="Rectangle 93"/>
            <p:cNvSpPr>
              <a:spLocks noChangeArrowheads="1"/>
            </p:cNvSpPr>
            <p:nvPr/>
          </p:nvSpPr>
          <p:spPr bwMode="auto">
            <a:xfrm>
              <a:off x="3711" y="2235"/>
              <a:ext cx="333" cy="2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000"/>
                </a:lnSpc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[33]</a:t>
              </a:r>
            </a:p>
          </p:txBody>
        </p:sp>
        <p:sp>
          <p:nvSpPr>
            <p:cNvPr id="86110" name="Line 94"/>
            <p:cNvSpPr>
              <a:spLocks noChangeShapeType="1"/>
            </p:cNvSpPr>
            <p:nvPr/>
          </p:nvSpPr>
          <p:spPr bwMode="auto">
            <a:xfrm>
              <a:off x="1931" y="2265"/>
              <a:ext cx="11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111" name="Rectangle 95"/>
            <p:cNvSpPr>
              <a:spLocks noChangeArrowheads="1"/>
            </p:cNvSpPr>
            <p:nvPr/>
          </p:nvSpPr>
          <p:spPr bwMode="auto">
            <a:xfrm>
              <a:off x="1645" y="2213"/>
              <a:ext cx="344" cy="2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000"/>
                </a:lnSpc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[33]</a:t>
              </a:r>
            </a:p>
          </p:txBody>
        </p:sp>
        <p:sp>
          <p:nvSpPr>
            <p:cNvPr id="86112" name="Line 96"/>
            <p:cNvSpPr>
              <a:spLocks noChangeShapeType="1"/>
            </p:cNvSpPr>
            <p:nvPr/>
          </p:nvSpPr>
          <p:spPr bwMode="auto">
            <a:xfrm>
              <a:off x="1931" y="1899"/>
              <a:ext cx="11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113" name="Rectangle 97"/>
            <p:cNvSpPr>
              <a:spLocks noChangeArrowheads="1"/>
            </p:cNvSpPr>
            <p:nvPr/>
          </p:nvSpPr>
          <p:spPr bwMode="auto">
            <a:xfrm>
              <a:off x="1645" y="1847"/>
              <a:ext cx="344" cy="2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000"/>
                </a:lnSpc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[33]</a:t>
              </a:r>
            </a:p>
          </p:txBody>
        </p:sp>
        <p:sp>
          <p:nvSpPr>
            <p:cNvPr id="86114" name="Line 98"/>
            <p:cNvSpPr>
              <a:spLocks noChangeShapeType="1"/>
            </p:cNvSpPr>
            <p:nvPr/>
          </p:nvSpPr>
          <p:spPr bwMode="auto">
            <a:xfrm>
              <a:off x="987" y="2276"/>
              <a:ext cx="11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115" name="Rectangle 99"/>
            <p:cNvSpPr>
              <a:spLocks noChangeArrowheads="1"/>
            </p:cNvSpPr>
            <p:nvPr/>
          </p:nvSpPr>
          <p:spPr bwMode="auto">
            <a:xfrm>
              <a:off x="1093" y="2154"/>
              <a:ext cx="344" cy="2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000"/>
                </a:lnSpc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[33]</a:t>
              </a:r>
            </a:p>
          </p:txBody>
        </p:sp>
        <p:sp>
          <p:nvSpPr>
            <p:cNvPr id="86116" name="Line 100"/>
            <p:cNvSpPr>
              <a:spLocks noChangeShapeType="1"/>
            </p:cNvSpPr>
            <p:nvPr/>
          </p:nvSpPr>
          <p:spPr bwMode="auto">
            <a:xfrm>
              <a:off x="443" y="2765"/>
              <a:ext cx="11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117" name="Rectangle 101"/>
            <p:cNvSpPr>
              <a:spLocks noChangeArrowheads="1"/>
            </p:cNvSpPr>
            <p:nvPr/>
          </p:nvSpPr>
          <p:spPr bwMode="auto">
            <a:xfrm>
              <a:off x="258" y="2693"/>
              <a:ext cx="299" cy="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388"/>
                </a:lnSpc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S0</a:t>
              </a:r>
            </a:p>
            <a:p>
              <a:pPr eaLnBrk="0" hangingPunct="0">
                <a:lnSpc>
                  <a:spcPts val="1388"/>
                </a:lnSpc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Ai</a:t>
              </a:r>
            </a:p>
          </p:txBody>
        </p:sp>
        <p:sp>
          <p:nvSpPr>
            <p:cNvPr id="86118" name="Line 102"/>
            <p:cNvSpPr>
              <a:spLocks noChangeShapeType="1"/>
            </p:cNvSpPr>
            <p:nvPr/>
          </p:nvSpPr>
          <p:spPr bwMode="auto">
            <a:xfrm>
              <a:off x="443" y="2887"/>
              <a:ext cx="11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119" name="Line 103"/>
            <p:cNvSpPr>
              <a:spLocks noChangeShapeType="1"/>
            </p:cNvSpPr>
            <p:nvPr/>
          </p:nvSpPr>
          <p:spPr bwMode="auto">
            <a:xfrm>
              <a:off x="4008" y="2532"/>
              <a:ext cx="11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120" name="Rectangle 104"/>
            <p:cNvSpPr>
              <a:spLocks noChangeArrowheads="1"/>
            </p:cNvSpPr>
            <p:nvPr/>
          </p:nvSpPr>
          <p:spPr bwMode="auto">
            <a:xfrm>
              <a:off x="3711" y="2460"/>
              <a:ext cx="333" cy="2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388"/>
                </a:lnSpc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[30]</a:t>
              </a:r>
            </a:p>
          </p:txBody>
        </p:sp>
        <p:sp>
          <p:nvSpPr>
            <p:cNvPr id="86121" name="Line 105"/>
            <p:cNvSpPr>
              <a:spLocks noChangeShapeType="1"/>
            </p:cNvSpPr>
            <p:nvPr/>
          </p:nvSpPr>
          <p:spPr bwMode="auto">
            <a:xfrm>
              <a:off x="4008" y="2165"/>
              <a:ext cx="11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122" name="Rectangle 106"/>
            <p:cNvSpPr>
              <a:spLocks noChangeArrowheads="1"/>
            </p:cNvSpPr>
            <p:nvPr/>
          </p:nvSpPr>
          <p:spPr bwMode="auto">
            <a:xfrm>
              <a:off x="3711" y="2123"/>
              <a:ext cx="333" cy="2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000"/>
                </a:lnSpc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[30]</a:t>
              </a:r>
            </a:p>
          </p:txBody>
        </p:sp>
        <p:sp>
          <p:nvSpPr>
            <p:cNvPr id="86123" name="Line 107"/>
            <p:cNvSpPr>
              <a:spLocks noChangeShapeType="1"/>
            </p:cNvSpPr>
            <p:nvPr/>
          </p:nvSpPr>
          <p:spPr bwMode="auto">
            <a:xfrm>
              <a:off x="1931" y="2698"/>
              <a:ext cx="11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124" name="Rectangle 108"/>
            <p:cNvSpPr>
              <a:spLocks noChangeArrowheads="1"/>
            </p:cNvSpPr>
            <p:nvPr/>
          </p:nvSpPr>
          <p:spPr bwMode="auto">
            <a:xfrm>
              <a:off x="1645" y="2666"/>
              <a:ext cx="344" cy="2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000"/>
                </a:lnSpc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[30]</a:t>
              </a:r>
            </a:p>
          </p:txBody>
        </p:sp>
        <p:sp>
          <p:nvSpPr>
            <p:cNvPr id="86125" name="Line 109"/>
            <p:cNvSpPr>
              <a:spLocks noChangeShapeType="1"/>
            </p:cNvSpPr>
            <p:nvPr/>
          </p:nvSpPr>
          <p:spPr bwMode="auto">
            <a:xfrm>
              <a:off x="1931" y="2143"/>
              <a:ext cx="11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126" name="Rectangle 110"/>
            <p:cNvSpPr>
              <a:spLocks noChangeArrowheads="1"/>
            </p:cNvSpPr>
            <p:nvPr/>
          </p:nvSpPr>
          <p:spPr bwMode="auto">
            <a:xfrm>
              <a:off x="1645" y="2091"/>
              <a:ext cx="344" cy="2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000"/>
                </a:lnSpc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[30]</a:t>
              </a:r>
            </a:p>
          </p:txBody>
        </p:sp>
        <p:sp>
          <p:nvSpPr>
            <p:cNvPr id="86127" name="Line 111"/>
            <p:cNvSpPr>
              <a:spLocks noChangeShapeType="1"/>
            </p:cNvSpPr>
            <p:nvPr/>
          </p:nvSpPr>
          <p:spPr bwMode="auto">
            <a:xfrm>
              <a:off x="1054" y="2832"/>
              <a:ext cx="1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128" name="Rectangle 112"/>
            <p:cNvSpPr>
              <a:spLocks noChangeArrowheads="1"/>
            </p:cNvSpPr>
            <p:nvPr/>
          </p:nvSpPr>
          <p:spPr bwMode="auto">
            <a:xfrm>
              <a:off x="1148" y="2709"/>
              <a:ext cx="344" cy="2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000"/>
                </a:lnSpc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[30]</a:t>
              </a:r>
            </a:p>
          </p:txBody>
        </p:sp>
        <p:sp>
          <p:nvSpPr>
            <p:cNvPr id="86129" name="Line 113"/>
            <p:cNvSpPr>
              <a:spLocks noChangeShapeType="1"/>
            </p:cNvSpPr>
            <p:nvPr/>
          </p:nvSpPr>
          <p:spPr bwMode="auto">
            <a:xfrm>
              <a:off x="4008" y="2043"/>
              <a:ext cx="11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130" name="Rectangle 114"/>
            <p:cNvSpPr>
              <a:spLocks noChangeArrowheads="1"/>
            </p:cNvSpPr>
            <p:nvPr/>
          </p:nvSpPr>
          <p:spPr bwMode="auto">
            <a:xfrm>
              <a:off x="3833" y="2011"/>
              <a:ext cx="256" cy="2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000"/>
                </a:lnSpc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Ci</a:t>
              </a:r>
            </a:p>
          </p:txBody>
        </p:sp>
        <p:sp>
          <p:nvSpPr>
            <p:cNvPr id="86131" name="Line 115"/>
            <p:cNvSpPr>
              <a:spLocks noChangeShapeType="1"/>
            </p:cNvSpPr>
            <p:nvPr/>
          </p:nvSpPr>
          <p:spPr bwMode="auto">
            <a:xfrm>
              <a:off x="4008" y="1810"/>
              <a:ext cx="11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132" name="Rectangle 116"/>
            <p:cNvSpPr>
              <a:spLocks noChangeArrowheads="1"/>
            </p:cNvSpPr>
            <p:nvPr/>
          </p:nvSpPr>
          <p:spPr bwMode="auto">
            <a:xfrm>
              <a:off x="3823" y="1778"/>
              <a:ext cx="256" cy="2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000"/>
                </a:lnSpc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Ci</a:t>
              </a:r>
            </a:p>
          </p:txBody>
        </p:sp>
        <p:sp>
          <p:nvSpPr>
            <p:cNvPr id="86133" name="Line 117"/>
            <p:cNvSpPr>
              <a:spLocks noChangeShapeType="1"/>
            </p:cNvSpPr>
            <p:nvPr/>
          </p:nvSpPr>
          <p:spPr bwMode="auto">
            <a:xfrm>
              <a:off x="1931" y="2576"/>
              <a:ext cx="11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134" name="Rectangle 118"/>
            <p:cNvSpPr>
              <a:spLocks noChangeArrowheads="1"/>
            </p:cNvSpPr>
            <p:nvPr/>
          </p:nvSpPr>
          <p:spPr bwMode="auto">
            <a:xfrm>
              <a:off x="1767" y="2544"/>
              <a:ext cx="255" cy="2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000"/>
                </a:lnSpc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Ci</a:t>
              </a:r>
            </a:p>
          </p:txBody>
        </p:sp>
        <p:sp>
          <p:nvSpPr>
            <p:cNvPr id="86135" name="Line 119"/>
            <p:cNvSpPr>
              <a:spLocks noChangeShapeType="1"/>
            </p:cNvSpPr>
            <p:nvPr/>
          </p:nvSpPr>
          <p:spPr bwMode="auto">
            <a:xfrm>
              <a:off x="1931" y="1777"/>
              <a:ext cx="11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136" name="Rectangle 120"/>
            <p:cNvSpPr>
              <a:spLocks noChangeArrowheads="1"/>
            </p:cNvSpPr>
            <p:nvPr/>
          </p:nvSpPr>
          <p:spPr bwMode="auto">
            <a:xfrm>
              <a:off x="1767" y="1725"/>
              <a:ext cx="255" cy="2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000"/>
                </a:lnSpc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Ci</a:t>
              </a:r>
            </a:p>
          </p:txBody>
        </p:sp>
        <p:sp>
          <p:nvSpPr>
            <p:cNvPr id="86137" name="Line 121"/>
            <p:cNvSpPr>
              <a:spLocks noChangeShapeType="1"/>
            </p:cNvSpPr>
            <p:nvPr/>
          </p:nvSpPr>
          <p:spPr bwMode="auto">
            <a:xfrm>
              <a:off x="2597" y="2088"/>
              <a:ext cx="11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138" name="Line 122"/>
            <p:cNvSpPr>
              <a:spLocks noChangeShapeType="1"/>
            </p:cNvSpPr>
            <p:nvPr/>
          </p:nvSpPr>
          <p:spPr bwMode="auto">
            <a:xfrm>
              <a:off x="2475" y="1843"/>
              <a:ext cx="11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139" name="Line 123"/>
            <p:cNvSpPr>
              <a:spLocks noChangeShapeType="1"/>
            </p:cNvSpPr>
            <p:nvPr/>
          </p:nvSpPr>
          <p:spPr bwMode="auto">
            <a:xfrm>
              <a:off x="2592" y="1849"/>
              <a:ext cx="0" cy="23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140" name="Line 124"/>
            <p:cNvSpPr>
              <a:spLocks noChangeShapeType="1"/>
            </p:cNvSpPr>
            <p:nvPr/>
          </p:nvSpPr>
          <p:spPr bwMode="auto">
            <a:xfrm>
              <a:off x="2475" y="2210"/>
              <a:ext cx="11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141" name="Line 125"/>
            <p:cNvSpPr>
              <a:spLocks noChangeShapeType="1"/>
            </p:cNvSpPr>
            <p:nvPr/>
          </p:nvSpPr>
          <p:spPr bwMode="auto">
            <a:xfrm>
              <a:off x="2597" y="2210"/>
              <a:ext cx="11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142" name="Line 126"/>
            <p:cNvSpPr>
              <a:spLocks noChangeShapeType="1"/>
            </p:cNvSpPr>
            <p:nvPr/>
          </p:nvSpPr>
          <p:spPr bwMode="auto">
            <a:xfrm>
              <a:off x="2475" y="2576"/>
              <a:ext cx="11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143" name="Line 127"/>
            <p:cNvSpPr>
              <a:spLocks noChangeShapeType="1"/>
            </p:cNvSpPr>
            <p:nvPr/>
          </p:nvSpPr>
          <p:spPr bwMode="auto">
            <a:xfrm>
              <a:off x="2597" y="2332"/>
              <a:ext cx="11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144" name="Line 128"/>
            <p:cNvSpPr>
              <a:spLocks noChangeShapeType="1"/>
            </p:cNvSpPr>
            <p:nvPr/>
          </p:nvSpPr>
          <p:spPr bwMode="auto">
            <a:xfrm>
              <a:off x="2592" y="2337"/>
              <a:ext cx="0" cy="23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145" name="Line 129"/>
            <p:cNvSpPr>
              <a:spLocks noChangeShapeType="1"/>
            </p:cNvSpPr>
            <p:nvPr/>
          </p:nvSpPr>
          <p:spPr bwMode="auto">
            <a:xfrm>
              <a:off x="3153" y="2210"/>
              <a:ext cx="99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146" name="Rectangle 130"/>
            <p:cNvSpPr>
              <a:spLocks noChangeArrowheads="1"/>
            </p:cNvSpPr>
            <p:nvPr/>
          </p:nvSpPr>
          <p:spPr bwMode="auto">
            <a:xfrm>
              <a:off x="3247" y="2088"/>
              <a:ext cx="300" cy="2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000"/>
                </a:lnSpc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Co</a:t>
              </a:r>
            </a:p>
          </p:txBody>
        </p:sp>
        <p:sp>
          <p:nvSpPr>
            <p:cNvPr id="86147" name="Line 131"/>
            <p:cNvSpPr>
              <a:spLocks noChangeShapeType="1"/>
            </p:cNvSpPr>
            <p:nvPr/>
          </p:nvSpPr>
          <p:spPr bwMode="auto">
            <a:xfrm>
              <a:off x="4008" y="2776"/>
              <a:ext cx="11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148" name="Rectangle 132"/>
            <p:cNvSpPr>
              <a:spLocks noChangeArrowheads="1"/>
            </p:cNvSpPr>
            <p:nvPr/>
          </p:nvSpPr>
          <p:spPr bwMode="auto">
            <a:xfrm>
              <a:off x="3731" y="2734"/>
              <a:ext cx="322" cy="2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000"/>
                </a:lnSpc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\Co</a:t>
              </a:r>
            </a:p>
          </p:txBody>
        </p:sp>
        <p:sp>
          <p:nvSpPr>
            <p:cNvPr id="86149" name="Line 133"/>
            <p:cNvSpPr>
              <a:spLocks noChangeShapeType="1"/>
            </p:cNvSpPr>
            <p:nvPr/>
          </p:nvSpPr>
          <p:spPr bwMode="auto">
            <a:xfrm>
              <a:off x="4008" y="2410"/>
              <a:ext cx="11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150" name="Rectangle 134"/>
            <p:cNvSpPr>
              <a:spLocks noChangeArrowheads="1"/>
            </p:cNvSpPr>
            <p:nvPr/>
          </p:nvSpPr>
          <p:spPr bwMode="auto">
            <a:xfrm>
              <a:off x="3727" y="2368"/>
              <a:ext cx="333" cy="2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000"/>
                </a:lnSpc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\Co</a:t>
              </a:r>
            </a:p>
          </p:txBody>
        </p:sp>
        <p:sp>
          <p:nvSpPr>
            <p:cNvPr id="86151" name="Line 135"/>
            <p:cNvSpPr>
              <a:spLocks noChangeShapeType="1"/>
            </p:cNvSpPr>
            <p:nvPr/>
          </p:nvSpPr>
          <p:spPr bwMode="auto">
            <a:xfrm>
              <a:off x="4008" y="1921"/>
              <a:ext cx="11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152" name="Rectangle 136"/>
            <p:cNvSpPr>
              <a:spLocks noChangeArrowheads="1"/>
            </p:cNvSpPr>
            <p:nvPr/>
          </p:nvSpPr>
          <p:spPr bwMode="auto">
            <a:xfrm>
              <a:off x="3757" y="1880"/>
              <a:ext cx="333" cy="2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000"/>
                </a:lnSpc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\Co</a:t>
              </a:r>
            </a:p>
          </p:txBody>
        </p:sp>
        <p:sp>
          <p:nvSpPr>
            <p:cNvPr id="86153" name="Line 137"/>
            <p:cNvSpPr>
              <a:spLocks noChangeShapeType="1"/>
            </p:cNvSpPr>
            <p:nvPr/>
          </p:nvSpPr>
          <p:spPr bwMode="auto">
            <a:xfrm>
              <a:off x="4008" y="2898"/>
              <a:ext cx="11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154" name="Rectangle 138"/>
            <p:cNvSpPr>
              <a:spLocks noChangeArrowheads="1"/>
            </p:cNvSpPr>
            <p:nvPr/>
          </p:nvSpPr>
          <p:spPr bwMode="auto">
            <a:xfrm>
              <a:off x="3665" y="2826"/>
              <a:ext cx="366" cy="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388"/>
                </a:lnSpc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\[30]</a:t>
              </a:r>
            </a:p>
            <a:p>
              <a:pPr eaLnBrk="0" hangingPunct="0">
                <a:lnSpc>
                  <a:spcPts val="1388"/>
                </a:lnSpc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\[35]</a:t>
              </a:r>
            </a:p>
          </p:txBody>
        </p:sp>
        <p:sp>
          <p:nvSpPr>
            <p:cNvPr id="86155" name="Line 139"/>
            <p:cNvSpPr>
              <a:spLocks noChangeShapeType="1"/>
            </p:cNvSpPr>
            <p:nvPr/>
          </p:nvSpPr>
          <p:spPr bwMode="auto">
            <a:xfrm>
              <a:off x="4008" y="3020"/>
              <a:ext cx="11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156" name="Line 140"/>
            <p:cNvSpPr>
              <a:spLocks noChangeShapeType="1"/>
            </p:cNvSpPr>
            <p:nvPr/>
          </p:nvSpPr>
          <p:spPr bwMode="auto">
            <a:xfrm>
              <a:off x="5340" y="2354"/>
              <a:ext cx="11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157" name="Rectangle 141"/>
            <p:cNvSpPr>
              <a:spLocks noChangeArrowheads="1"/>
            </p:cNvSpPr>
            <p:nvPr/>
          </p:nvSpPr>
          <p:spPr bwMode="auto">
            <a:xfrm>
              <a:off x="5446" y="2232"/>
              <a:ext cx="244" cy="2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000"/>
                </a:lnSpc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Fi</a:t>
              </a:r>
            </a:p>
          </p:txBody>
        </p:sp>
        <p:sp>
          <p:nvSpPr>
            <p:cNvPr id="86158" name="Line 142"/>
            <p:cNvSpPr>
              <a:spLocks noChangeShapeType="1"/>
            </p:cNvSpPr>
            <p:nvPr/>
          </p:nvSpPr>
          <p:spPr bwMode="auto">
            <a:xfrm>
              <a:off x="4796" y="2165"/>
              <a:ext cx="11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159" name="Line 143"/>
            <p:cNvSpPr>
              <a:spLocks noChangeShapeType="1"/>
            </p:cNvSpPr>
            <p:nvPr/>
          </p:nvSpPr>
          <p:spPr bwMode="auto">
            <a:xfrm>
              <a:off x="4552" y="1810"/>
              <a:ext cx="11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160" name="Line 144"/>
            <p:cNvSpPr>
              <a:spLocks noChangeShapeType="1"/>
            </p:cNvSpPr>
            <p:nvPr/>
          </p:nvSpPr>
          <p:spPr bwMode="auto">
            <a:xfrm>
              <a:off x="4791" y="1816"/>
              <a:ext cx="0" cy="34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161" name="Line 145"/>
            <p:cNvSpPr>
              <a:spLocks noChangeShapeType="1"/>
            </p:cNvSpPr>
            <p:nvPr/>
          </p:nvSpPr>
          <p:spPr bwMode="auto">
            <a:xfrm>
              <a:off x="4674" y="1810"/>
              <a:ext cx="11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162" name="Line 146"/>
            <p:cNvSpPr>
              <a:spLocks noChangeShapeType="1"/>
            </p:cNvSpPr>
            <p:nvPr/>
          </p:nvSpPr>
          <p:spPr bwMode="auto">
            <a:xfrm>
              <a:off x="4552" y="2165"/>
              <a:ext cx="11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163" name="Line 147"/>
            <p:cNvSpPr>
              <a:spLocks noChangeShapeType="1"/>
            </p:cNvSpPr>
            <p:nvPr/>
          </p:nvSpPr>
          <p:spPr bwMode="auto">
            <a:xfrm>
              <a:off x="4796" y="2288"/>
              <a:ext cx="11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164" name="Line 148"/>
            <p:cNvSpPr>
              <a:spLocks noChangeShapeType="1"/>
            </p:cNvSpPr>
            <p:nvPr/>
          </p:nvSpPr>
          <p:spPr bwMode="auto">
            <a:xfrm>
              <a:off x="4674" y="2288"/>
              <a:ext cx="11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165" name="Line 149"/>
            <p:cNvSpPr>
              <a:spLocks noChangeShapeType="1"/>
            </p:cNvSpPr>
            <p:nvPr/>
          </p:nvSpPr>
          <p:spPr bwMode="auto">
            <a:xfrm>
              <a:off x="4668" y="2171"/>
              <a:ext cx="0" cy="11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166" name="Line 150"/>
            <p:cNvSpPr>
              <a:spLocks noChangeShapeType="1"/>
            </p:cNvSpPr>
            <p:nvPr/>
          </p:nvSpPr>
          <p:spPr bwMode="auto">
            <a:xfrm>
              <a:off x="4552" y="2532"/>
              <a:ext cx="11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167" name="Line 151"/>
            <p:cNvSpPr>
              <a:spLocks noChangeShapeType="1"/>
            </p:cNvSpPr>
            <p:nvPr/>
          </p:nvSpPr>
          <p:spPr bwMode="auto">
            <a:xfrm>
              <a:off x="4796" y="2410"/>
              <a:ext cx="11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168" name="Line 152"/>
            <p:cNvSpPr>
              <a:spLocks noChangeShapeType="1"/>
            </p:cNvSpPr>
            <p:nvPr/>
          </p:nvSpPr>
          <p:spPr bwMode="auto">
            <a:xfrm>
              <a:off x="4668" y="2415"/>
              <a:ext cx="0" cy="11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169" name="Line 153"/>
            <p:cNvSpPr>
              <a:spLocks noChangeShapeType="1"/>
            </p:cNvSpPr>
            <p:nvPr/>
          </p:nvSpPr>
          <p:spPr bwMode="auto">
            <a:xfrm>
              <a:off x="4674" y="2410"/>
              <a:ext cx="11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170" name="Line 154"/>
            <p:cNvSpPr>
              <a:spLocks noChangeShapeType="1"/>
            </p:cNvSpPr>
            <p:nvPr/>
          </p:nvSpPr>
          <p:spPr bwMode="auto">
            <a:xfrm>
              <a:off x="4796" y="2532"/>
              <a:ext cx="11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171" name="Line 155"/>
            <p:cNvSpPr>
              <a:spLocks noChangeShapeType="1"/>
            </p:cNvSpPr>
            <p:nvPr/>
          </p:nvSpPr>
          <p:spPr bwMode="auto">
            <a:xfrm>
              <a:off x="4552" y="2898"/>
              <a:ext cx="11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172" name="Line 156"/>
            <p:cNvSpPr>
              <a:spLocks noChangeShapeType="1"/>
            </p:cNvSpPr>
            <p:nvPr/>
          </p:nvSpPr>
          <p:spPr bwMode="auto">
            <a:xfrm>
              <a:off x="4791" y="2537"/>
              <a:ext cx="0" cy="35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173" name="Line 157"/>
            <p:cNvSpPr>
              <a:spLocks noChangeShapeType="1"/>
            </p:cNvSpPr>
            <p:nvPr/>
          </p:nvSpPr>
          <p:spPr bwMode="auto">
            <a:xfrm>
              <a:off x="4674" y="2898"/>
              <a:ext cx="11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86175" name="Rectangle 15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Arithmetic logic unit design (cont’d)</a:t>
            </a:r>
          </a:p>
        </p:txBody>
      </p:sp>
      <p:sp>
        <p:nvSpPr>
          <p:cNvPr id="86176" name="Rectangle 16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Sample ALU – multi-level discrete gate logic implementation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V - Combinational Logic Case Studies</a:t>
            </a:r>
            <a:endParaRPr lang="en-US" altLang="en-US"/>
          </a:p>
        </p:txBody>
      </p:sp>
      <p:sp>
        <p:nvSpPr>
          <p:cNvPr id="132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EDE15-1A36-4660-BFFA-B2821DA1FCC4}" type="slidenum">
              <a:rPr lang="en-US" altLang="en-US"/>
              <a:pPr/>
              <a:t>53</a:t>
            </a:fld>
            <a:endParaRPr lang="en-US" altLang="en-US"/>
          </a:p>
        </p:txBody>
      </p:sp>
      <p:grpSp>
        <p:nvGrpSpPr>
          <p:cNvPr id="88200" name="Group 136"/>
          <p:cNvGrpSpPr>
            <a:grpSpLocks/>
          </p:cNvGrpSpPr>
          <p:nvPr/>
        </p:nvGrpSpPr>
        <p:grpSpPr bwMode="auto">
          <a:xfrm>
            <a:off x="774274" y="1622425"/>
            <a:ext cx="3365500" cy="4775200"/>
            <a:chOff x="512" y="896"/>
            <a:chExt cx="2120" cy="3008"/>
          </a:xfrm>
        </p:grpSpPr>
        <p:sp>
          <p:nvSpPr>
            <p:cNvPr id="88073" name="Line 9"/>
            <p:cNvSpPr>
              <a:spLocks noChangeShapeType="1"/>
            </p:cNvSpPr>
            <p:nvPr/>
          </p:nvSpPr>
          <p:spPr bwMode="auto">
            <a:xfrm>
              <a:off x="992" y="1172"/>
              <a:ext cx="0" cy="24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074" name="Line 10"/>
            <p:cNvSpPr>
              <a:spLocks noChangeShapeType="1"/>
            </p:cNvSpPr>
            <p:nvPr/>
          </p:nvSpPr>
          <p:spPr bwMode="auto">
            <a:xfrm>
              <a:off x="720" y="1172"/>
              <a:ext cx="0" cy="26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075" name="Line 11"/>
            <p:cNvSpPr>
              <a:spLocks noChangeShapeType="1"/>
            </p:cNvSpPr>
            <p:nvPr/>
          </p:nvSpPr>
          <p:spPr bwMode="auto">
            <a:xfrm>
              <a:off x="724" y="1168"/>
              <a:ext cx="26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076" name="Arc 12"/>
            <p:cNvSpPr>
              <a:spLocks/>
            </p:cNvSpPr>
            <p:nvPr/>
          </p:nvSpPr>
          <p:spPr bwMode="auto">
            <a:xfrm>
              <a:off x="848" y="1428"/>
              <a:ext cx="132" cy="120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077" name="Arc 13"/>
            <p:cNvSpPr>
              <a:spLocks/>
            </p:cNvSpPr>
            <p:nvPr/>
          </p:nvSpPr>
          <p:spPr bwMode="auto">
            <a:xfrm>
              <a:off x="725" y="1428"/>
              <a:ext cx="132" cy="120"/>
            </a:xfrm>
            <a:custGeom>
              <a:avLst/>
              <a:gdLst>
                <a:gd name="G0" fmla="+- 21600 0 0"/>
                <a:gd name="G1" fmla="+- 0 0 0"/>
                <a:gd name="G2" fmla="+- 21600 0 0"/>
                <a:gd name="T0" fmla="*/ 21600 w 21600"/>
                <a:gd name="T1" fmla="*/ 21600 h 21600"/>
                <a:gd name="T2" fmla="*/ 0 w 21600"/>
                <a:gd name="T3" fmla="*/ 0 h 21600"/>
                <a:gd name="T4" fmla="*/ 2160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078" name="Arc 14"/>
            <p:cNvSpPr>
              <a:spLocks/>
            </p:cNvSpPr>
            <p:nvPr/>
          </p:nvSpPr>
          <p:spPr bwMode="auto">
            <a:xfrm>
              <a:off x="1444" y="1080"/>
              <a:ext cx="120" cy="68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079" name="Arc 15"/>
            <p:cNvSpPr>
              <a:spLocks/>
            </p:cNvSpPr>
            <p:nvPr/>
          </p:nvSpPr>
          <p:spPr bwMode="auto">
            <a:xfrm>
              <a:off x="1325" y="1080"/>
              <a:ext cx="128" cy="68"/>
            </a:xfrm>
            <a:custGeom>
              <a:avLst/>
              <a:gdLst>
                <a:gd name="G0" fmla="+- 21600 0 0"/>
                <a:gd name="G1" fmla="+- 0 0 0"/>
                <a:gd name="G2" fmla="+- 21600 0 0"/>
                <a:gd name="T0" fmla="*/ 21600 w 21600"/>
                <a:gd name="T1" fmla="*/ 21600 h 21600"/>
                <a:gd name="T2" fmla="*/ 0 w 21600"/>
                <a:gd name="T3" fmla="*/ 0 h 21600"/>
                <a:gd name="T4" fmla="*/ 2160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080" name="Line 16"/>
            <p:cNvSpPr>
              <a:spLocks noChangeShapeType="1"/>
            </p:cNvSpPr>
            <p:nvPr/>
          </p:nvSpPr>
          <p:spPr bwMode="auto">
            <a:xfrm>
              <a:off x="1496" y="1108"/>
              <a:ext cx="0" cy="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081" name="Line 17"/>
            <p:cNvSpPr>
              <a:spLocks noChangeShapeType="1"/>
            </p:cNvSpPr>
            <p:nvPr/>
          </p:nvSpPr>
          <p:spPr bwMode="auto">
            <a:xfrm>
              <a:off x="1392" y="1108"/>
              <a:ext cx="0" cy="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082" name="Arc 18"/>
            <p:cNvSpPr>
              <a:spLocks/>
            </p:cNvSpPr>
            <p:nvPr/>
          </p:nvSpPr>
          <p:spPr bwMode="auto">
            <a:xfrm>
              <a:off x="1452" y="1140"/>
              <a:ext cx="112" cy="56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083" name="Arc 19"/>
            <p:cNvSpPr>
              <a:spLocks/>
            </p:cNvSpPr>
            <p:nvPr/>
          </p:nvSpPr>
          <p:spPr bwMode="auto">
            <a:xfrm>
              <a:off x="1444" y="1144"/>
              <a:ext cx="120" cy="40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084" name="Arc 20"/>
            <p:cNvSpPr>
              <a:spLocks/>
            </p:cNvSpPr>
            <p:nvPr/>
          </p:nvSpPr>
          <p:spPr bwMode="auto">
            <a:xfrm>
              <a:off x="1325" y="1172"/>
              <a:ext cx="128" cy="376"/>
            </a:xfrm>
            <a:custGeom>
              <a:avLst/>
              <a:gdLst>
                <a:gd name="G0" fmla="+- 21600 0 0"/>
                <a:gd name="G1" fmla="+- 0 0 0"/>
                <a:gd name="G2" fmla="+- 21600 0 0"/>
                <a:gd name="T0" fmla="*/ 21600 w 21600"/>
                <a:gd name="T1" fmla="*/ 21600 h 21600"/>
                <a:gd name="T2" fmla="*/ 0 w 21600"/>
                <a:gd name="T3" fmla="*/ 0 h 21600"/>
                <a:gd name="T4" fmla="*/ 2160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085" name="Arc 21"/>
            <p:cNvSpPr>
              <a:spLocks/>
            </p:cNvSpPr>
            <p:nvPr/>
          </p:nvSpPr>
          <p:spPr bwMode="auto">
            <a:xfrm>
              <a:off x="1325" y="1140"/>
              <a:ext cx="128" cy="56"/>
            </a:xfrm>
            <a:custGeom>
              <a:avLst/>
              <a:gdLst>
                <a:gd name="G0" fmla="+- 21600 0 0"/>
                <a:gd name="G1" fmla="+- 0 0 0"/>
                <a:gd name="G2" fmla="+- 21600 0 0"/>
                <a:gd name="T0" fmla="*/ 21600 w 21600"/>
                <a:gd name="T1" fmla="*/ 21600 h 21600"/>
                <a:gd name="T2" fmla="*/ 0 w 21600"/>
                <a:gd name="T3" fmla="*/ 0 h 21600"/>
                <a:gd name="T4" fmla="*/ 2160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086" name="Line 22"/>
            <p:cNvSpPr>
              <a:spLocks noChangeShapeType="1"/>
            </p:cNvSpPr>
            <p:nvPr/>
          </p:nvSpPr>
          <p:spPr bwMode="auto">
            <a:xfrm>
              <a:off x="2216" y="1172"/>
              <a:ext cx="0" cy="24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087" name="Line 23"/>
            <p:cNvSpPr>
              <a:spLocks noChangeShapeType="1"/>
            </p:cNvSpPr>
            <p:nvPr/>
          </p:nvSpPr>
          <p:spPr bwMode="auto">
            <a:xfrm>
              <a:off x="1968" y="1172"/>
              <a:ext cx="0" cy="26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088" name="Line 24"/>
            <p:cNvSpPr>
              <a:spLocks noChangeShapeType="1"/>
            </p:cNvSpPr>
            <p:nvPr/>
          </p:nvSpPr>
          <p:spPr bwMode="auto">
            <a:xfrm>
              <a:off x="1972" y="1168"/>
              <a:ext cx="24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089" name="Arc 25"/>
            <p:cNvSpPr>
              <a:spLocks/>
            </p:cNvSpPr>
            <p:nvPr/>
          </p:nvSpPr>
          <p:spPr bwMode="auto">
            <a:xfrm>
              <a:off x="2088" y="1428"/>
              <a:ext cx="132" cy="120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090" name="Arc 26"/>
            <p:cNvSpPr>
              <a:spLocks/>
            </p:cNvSpPr>
            <p:nvPr/>
          </p:nvSpPr>
          <p:spPr bwMode="auto">
            <a:xfrm>
              <a:off x="1973" y="1428"/>
              <a:ext cx="132" cy="120"/>
            </a:xfrm>
            <a:custGeom>
              <a:avLst/>
              <a:gdLst>
                <a:gd name="G0" fmla="+- 21600 0 0"/>
                <a:gd name="G1" fmla="+- 0 0 0"/>
                <a:gd name="G2" fmla="+- 21600 0 0"/>
                <a:gd name="T0" fmla="*/ 21600 w 21600"/>
                <a:gd name="T1" fmla="*/ 21600 h 21600"/>
                <a:gd name="T2" fmla="*/ 0 w 21600"/>
                <a:gd name="T3" fmla="*/ 0 h 21600"/>
                <a:gd name="T4" fmla="*/ 2160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091" name="Arc 27"/>
            <p:cNvSpPr>
              <a:spLocks/>
            </p:cNvSpPr>
            <p:nvPr/>
          </p:nvSpPr>
          <p:spPr bwMode="auto">
            <a:xfrm>
              <a:off x="1768" y="1892"/>
              <a:ext cx="116" cy="72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092" name="Arc 28"/>
            <p:cNvSpPr>
              <a:spLocks/>
            </p:cNvSpPr>
            <p:nvPr/>
          </p:nvSpPr>
          <p:spPr bwMode="auto">
            <a:xfrm>
              <a:off x="1653" y="1892"/>
              <a:ext cx="124" cy="72"/>
            </a:xfrm>
            <a:custGeom>
              <a:avLst/>
              <a:gdLst>
                <a:gd name="G0" fmla="+- 21600 0 0"/>
                <a:gd name="G1" fmla="+- 0 0 0"/>
                <a:gd name="G2" fmla="+- 21600 0 0"/>
                <a:gd name="T0" fmla="*/ 21600 w 21600"/>
                <a:gd name="T1" fmla="*/ 21600 h 21600"/>
                <a:gd name="T2" fmla="*/ 0 w 21600"/>
                <a:gd name="T3" fmla="*/ 0 h 21600"/>
                <a:gd name="T4" fmla="*/ 2160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093" name="Line 29"/>
            <p:cNvSpPr>
              <a:spLocks noChangeShapeType="1"/>
            </p:cNvSpPr>
            <p:nvPr/>
          </p:nvSpPr>
          <p:spPr bwMode="auto">
            <a:xfrm>
              <a:off x="1816" y="1932"/>
              <a:ext cx="0" cy="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094" name="Line 30"/>
            <p:cNvSpPr>
              <a:spLocks noChangeShapeType="1"/>
            </p:cNvSpPr>
            <p:nvPr/>
          </p:nvSpPr>
          <p:spPr bwMode="auto">
            <a:xfrm>
              <a:off x="1712" y="1932"/>
              <a:ext cx="0" cy="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095" name="Arc 31"/>
            <p:cNvSpPr>
              <a:spLocks/>
            </p:cNvSpPr>
            <p:nvPr/>
          </p:nvSpPr>
          <p:spPr bwMode="auto">
            <a:xfrm>
              <a:off x="1772" y="1960"/>
              <a:ext cx="112" cy="60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096" name="Arc 32"/>
            <p:cNvSpPr>
              <a:spLocks/>
            </p:cNvSpPr>
            <p:nvPr/>
          </p:nvSpPr>
          <p:spPr bwMode="auto">
            <a:xfrm>
              <a:off x="1768" y="1964"/>
              <a:ext cx="116" cy="408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097" name="Arc 33"/>
            <p:cNvSpPr>
              <a:spLocks/>
            </p:cNvSpPr>
            <p:nvPr/>
          </p:nvSpPr>
          <p:spPr bwMode="auto">
            <a:xfrm>
              <a:off x="1653" y="1984"/>
              <a:ext cx="124" cy="388"/>
            </a:xfrm>
            <a:custGeom>
              <a:avLst/>
              <a:gdLst>
                <a:gd name="G0" fmla="+- 21600 0 0"/>
                <a:gd name="G1" fmla="+- 0 0 0"/>
                <a:gd name="G2" fmla="+- 21600 0 0"/>
                <a:gd name="T0" fmla="*/ 21600 w 21600"/>
                <a:gd name="T1" fmla="*/ 21600 h 21600"/>
                <a:gd name="T2" fmla="*/ 0 w 21600"/>
                <a:gd name="T3" fmla="*/ 0 h 21600"/>
                <a:gd name="T4" fmla="*/ 2160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098" name="Arc 34"/>
            <p:cNvSpPr>
              <a:spLocks/>
            </p:cNvSpPr>
            <p:nvPr/>
          </p:nvSpPr>
          <p:spPr bwMode="auto">
            <a:xfrm>
              <a:off x="1653" y="1960"/>
              <a:ext cx="124" cy="60"/>
            </a:xfrm>
            <a:custGeom>
              <a:avLst/>
              <a:gdLst>
                <a:gd name="G0" fmla="+- 21600 0 0"/>
                <a:gd name="G1" fmla="+- 0 0 0"/>
                <a:gd name="G2" fmla="+- 21600 0 0"/>
                <a:gd name="T0" fmla="*/ 21600 w 21600"/>
                <a:gd name="T1" fmla="*/ 21600 h 21600"/>
                <a:gd name="T2" fmla="*/ 0 w 21600"/>
                <a:gd name="T3" fmla="*/ 0 h 21600"/>
                <a:gd name="T4" fmla="*/ 2160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099" name="Line 35"/>
            <p:cNvSpPr>
              <a:spLocks noChangeShapeType="1"/>
            </p:cNvSpPr>
            <p:nvPr/>
          </p:nvSpPr>
          <p:spPr bwMode="auto">
            <a:xfrm>
              <a:off x="760" y="2644"/>
              <a:ext cx="0" cy="26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100" name="Line 36"/>
            <p:cNvSpPr>
              <a:spLocks noChangeShapeType="1"/>
            </p:cNvSpPr>
            <p:nvPr/>
          </p:nvSpPr>
          <p:spPr bwMode="auto">
            <a:xfrm>
              <a:off x="512" y="2644"/>
              <a:ext cx="0" cy="2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101" name="Line 37"/>
            <p:cNvSpPr>
              <a:spLocks noChangeShapeType="1"/>
            </p:cNvSpPr>
            <p:nvPr/>
          </p:nvSpPr>
          <p:spPr bwMode="auto">
            <a:xfrm>
              <a:off x="516" y="2640"/>
              <a:ext cx="24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102" name="Arc 38"/>
            <p:cNvSpPr>
              <a:spLocks/>
            </p:cNvSpPr>
            <p:nvPr/>
          </p:nvSpPr>
          <p:spPr bwMode="auto">
            <a:xfrm>
              <a:off x="632" y="2900"/>
              <a:ext cx="132" cy="120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103" name="Arc 39"/>
            <p:cNvSpPr>
              <a:spLocks/>
            </p:cNvSpPr>
            <p:nvPr/>
          </p:nvSpPr>
          <p:spPr bwMode="auto">
            <a:xfrm>
              <a:off x="517" y="2900"/>
              <a:ext cx="132" cy="120"/>
            </a:xfrm>
            <a:custGeom>
              <a:avLst/>
              <a:gdLst>
                <a:gd name="G0" fmla="+- 21600 0 0"/>
                <a:gd name="G1" fmla="+- 0 0 0"/>
                <a:gd name="G2" fmla="+- 21600 0 0"/>
                <a:gd name="T0" fmla="*/ 21600 w 21600"/>
                <a:gd name="T1" fmla="*/ 21600 h 21600"/>
                <a:gd name="T2" fmla="*/ 0 w 21600"/>
                <a:gd name="T3" fmla="*/ 0 h 21600"/>
                <a:gd name="T4" fmla="*/ 2160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104" name="Line 40"/>
            <p:cNvSpPr>
              <a:spLocks noChangeShapeType="1"/>
            </p:cNvSpPr>
            <p:nvPr/>
          </p:nvSpPr>
          <p:spPr bwMode="auto">
            <a:xfrm>
              <a:off x="1200" y="2644"/>
              <a:ext cx="0" cy="26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105" name="Line 41"/>
            <p:cNvSpPr>
              <a:spLocks noChangeShapeType="1"/>
            </p:cNvSpPr>
            <p:nvPr/>
          </p:nvSpPr>
          <p:spPr bwMode="auto">
            <a:xfrm>
              <a:off x="936" y="2644"/>
              <a:ext cx="0" cy="2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106" name="Line 42"/>
            <p:cNvSpPr>
              <a:spLocks noChangeShapeType="1"/>
            </p:cNvSpPr>
            <p:nvPr/>
          </p:nvSpPr>
          <p:spPr bwMode="auto">
            <a:xfrm>
              <a:off x="940" y="2640"/>
              <a:ext cx="25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107" name="Arc 43"/>
            <p:cNvSpPr>
              <a:spLocks/>
            </p:cNvSpPr>
            <p:nvPr/>
          </p:nvSpPr>
          <p:spPr bwMode="auto">
            <a:xfrm>
              <a:off x="1056" y="2900"/>
              <a:ext cx="132" cy="120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108" name="Arc 44"/>
            <p:cNvSpPr>
              <a:spLocks/>
            </p:cNvSpPr>
            <p:nvPr/>
          </p:nvSpPr>
          <p:spPr bwMode="auto">
            <a:xfrm>
              <a:off x="941" y="2900"/>
              <a:ext cx="132" cy="120"/>
            </a:xfrm>
            <a:custGeom>
              <a:avLst/>
              <a:gdLst>
                <a:gd name="G0" fmla="+- 21600 0 0"/>
                <a:gd name="G1" fmla="+- 0 0 0"/>
                <a:gd name="G2" fmla="+- 21600 0 0"/>
                <a:gd name="T0" fmla="*/ 21600 w 21600"/>
                <a:gd name="T1" fmla="*/ 21600 h 21600"/>
                <a:gd name="T2" fmla="*/ 0 w 21600"/>
                <a:gd name="T3" fmla="*/ 0 h 21600"/>
                <a:gd name="T4" fmla="*/ 2160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109" name="Arc 45"/>
            <p:cNvSpPr>
              <a:spLocks/>
            </p:cNvSpPr>
            <p:nvPr/>
          </p:nvSpPr>
          <p:spPr bwMode="auto">
            <a:xfrm>
              <a:off x="1716" y="3152"/>
              <a:ext cx="120" cy="68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110" name="Arc 46"/>
            <p:cNvSpPr>
              <a:spLocks/>
            </p:cNvSpPr>
            <p:nvPr/>
          </p:nvSpPr>
          <p:spPr bwMode="auto">
            <a:xfrm>
              <a:off x="1597" y="3152"/>
              <a:ext cx="124" cy="68"/>
            </a:xfrm>
            <a:custGeom>
              <a:avLst/>
              <a:gdLst>
                <a:gd name="G0" fmla="+- 21600 0 0"/>
                <a:gd name="G1" fmla="+- 0 0 0"/>
                <a:gd name="G2" fmla="+- 21600 0 0"/>
                <a:gd name="T0" fmla="*/ 21600 w 21600"/>
                <a:gd name="T1" fmla="*/ 21600 h 21600"/>
                <a:gd name="T2" fmla="*/ 0 w 21600"/>
                <a:gd name="T3" fmla="*/ 0 h 21600"/>
                <a:gd name="T4" fmla="*/ 2160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111" name="Line 47"/>
            <p:cNvSpPr>
              <a:spLocks noChangeShapeType="1"/>
            </p:cNvSpPr>
            <p:nvPr/>
          </p:nvSpPr>
          <p:spPr bwMode="auto">
            <a:xfrm>
              <a:off x="1768" y="3180"/>
              <a:ext cx="0" cy="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112" name="Line 48"/>
            <p:cNvSpPr>
              <a:spLocks noChangeShapeType="1"/>
            </p:cNvSpPr>
            <p:nvPr/>
          </p:nvSpPr>
          <p:spPr bwMode="auto">
            <a:xfrm>
              <a:off x="1656" y="3180"/>
              <a:ext cx="0" cy="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113" name="Arc 49"/>
            <p:cNvSpPr>
              <a:spLocks/>
            </p:cNvSpPr>
            <p:nvPr/>
          </p:nvSpPr>
          <p:spPr bwMode="auto">
            <a:xfrm>
              <a:off x="1724" y="3216"/>
              <a:ext cx="112" cy="60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114" name="Arc 50"/>
            <p:cNvSpPr>
              <a:spLocks/>
            </p:cNvSpPr>
            <p:nvPr/>
          </p:nvSpPr>
          <p:spPr bwMode="auto">
            <a:xfrm>
              <a:off x="1716" y="3212"/>
              <a:ext cx="120" cy="408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115" name="Arc 51"/>
            <p:cNvSpPr>
              <a:spLocks/>
            </p:cNvSpPr>
            <p:nvPr/>
          </p:nvSpPr>
          <p:spPr bwMode="auto">
            <a:xfrm>
              <a:off x="1597" y="3240"/>
              <a:ext cx="124" cy="380"/>
            </a:xfrm>
            <a:custGeom>
              <a:avLst/>
              <a:gdLst>
                <a:gd name="G0" fmla="+- 21600 0 0"/>
                <a:gd name="G1" fmla="+- 0 0 0"/>
                <a:gd name="G2" fmla="+- 21600 0 0"/>
                <a:gd name="T0" fmla="*/ 21600 w 21600"/>
                <a:gd name="T1" fmla="*/ 21600 h 21600"/>
                <a:gd name="T2" fmla="*/ 0 w 21600"/>
                <a:gd name="T3" fmla="*/ 0 h 21600"/>
                <a:gd name="T4" fmla="*/ 2160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116" name="Arc 52"/>
            <p:cNvSpPr>
              <a:spLocks/>
            </p:cNvSpPr>
            <p:nvPr/>
          </p:nvSpPr>
          <p:spPr bwMode="auto">
            <a:xfrm>
              <a:off x="1597" y="3216"/>
              <a:ext cx="124" cy="60"/>
            </a:xfrm>
            <a:custGeom>
              <a:avLst/>
              <a:gdLst>
                <a:gd name="G0" fmla="+- 21600 0 0"/>
                <a:gd name="G1" fmla="+- 0 0 0"/>
                <a:gd name="G2" fmla="+- 21600 0 0"/>
                <a:gd name="T0" fmla="*/ 21600 w 21600"/>
                <a:gd name="T1" fmla="*/ 21600 h 21600"/>
                <a:gd name="T2" fmla="*/ 0 w 21600"/>
                <a:gd name="T3" fmla="*/ 0 h 21600"/>
                <a:gd name="T4" fmla="*/ 2160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117" name="Arc 53"/>
            <p:cNvSpPr>
              <a:spLocks/>
            </p:cNvSpPr>
            <p:nvPr/>
          </p:nvSpPr>
          <p:spPr bwMode="auto">
            <a:xfrm>
              <a:off x="868" y="3268"/>
              <a:ext cx="112" cy="56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118" name="Arc 54"/>
            <p:cNvSpPr>
              <a:spLocks/>
            </p:cNvSpPr>
            <p:nvPr/>
          </p:nvSpPr>
          <p:spPr bwMode="auto">
            <a:xfrm>
              <a:off x="852" y="3268"/>
              <a:ext cx="128" cy="408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119" name="Arc 55"/>
            <p:cNvSpPr>
              <a:spLocks/>
            </p:cNvSpPr>
            <p:nvPr/>
          </p:nvSpPr>
          <p:spPr bwMode="auto">
            <a:xfrm>
              <a:off x="741" y="3296"/>
              <a:ext cx="120" cy="380"/>
            </a:xfrm>
            <a:custGeom>
              <a:avLst/>
              <a:gdLst>
                <a:gd name="G0" fmla="+- 21600 0 0"/>
                <a:gd name="G1" fmla="+- 0 0 0"/>
                <a:gd name="G2" fmla="+- 21600 0 0"/>
                <a:gd name="T0" fmla="*/ 21600 w 21600"/>
                <a:gd name="T1" fmla="*/ 21600 h 21600"/>
                <a:gd name="T2" fmla="*/ 0 w 21600"/>
                <a:gd name="T3" fmla="*/ 0 h 21600"/>
                <a:gd name="T4" fmla="*/ 2160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120" name="Arc 56"/>
            <p:cNvSpPr>
              <a:spLocks/>
            </p:cNvSpPr>
            <p:nvPr/>
          </p:nvSpPr>
          <p:spPr bwMode="auto">
            <a:xfrm>
              <a:off x="741" y="3268"/>
              <a:ext cx="120" cy="56"/>
            </a:xfrm>
            <a:custGeom>
              <a:avLst/>
              <a:gdLst>
                <a:gd name="G0" fmla="+- 21600 0 0"/>
                <a:gd name="G1" fmla="+- 0 0 0"/>
                <a:gd name="G2" fmla="+- 21600 0 0"/>
                <a:gd name="T0" fmla="*/ 21600 w 21600"/>
                <a:gd name="T1" fmla="*/ 21600 h 21600"/>
                <a:gd name="T2" fmla="*/ 0 w 21600"/>
                <a:gd name="T3" fmla="*/ 0 h 21600"/>
                <a:gd name="T4" fmla="*/ 2160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121" name="Line 57"/>
            <p:cNvSpPr>
              <a:spLocks noChangeShapeType="1"/>
            </p:cNvSpPr>
            <p:nvPr/>
          </p:nvSpPr>
          <p:spPr bwMode="auto">
            <a:xfrm>
              <a:off x="912" y="3300"/>
              <a:ext cx="0" cy="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122" name="Line 58"/>
            <p:cNvSpPr>
              <a:spLocks noChangeShapeType="1"/>
            </p:cNvSpPr>
            <p:nvPr/>
          </p:nvSpPr>
          <p:spPr bwMode="auto">
            <a:xfrm>
              <a:off x="800" y="3300"/>
              <a:ext cx="0" cy="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123" name="Line 59"/>
            <p:cNvSpPr>
              <a:spLocks noChangeShapeType="1"/>
            </p:cNvSpPr>
            <p:nvPr/>
          </p:nvSpPr>
          <p:spPr bwMode="auto">
            <a:xfrm>
              <a:off x="912" y="1068"/>
              <a:ext cx="0" cy="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124" name="Line 60"/>
            <p:cNvSpPr>
              <a:spLocks noChangeShapeType="1"/>
            </p:cNvSpPr>
            <p:nvPr/>
          </p:nvSpPr>
          <p:spPr bwMode="auto">
            <a:xfrm>
              <a:off x="912" y="956"/>
              <a:ext cx="0" cy="10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125" name="Rectangle 61"/>
            <p:cNvSpPr>
              <a:spLocks noChangeArrowheads="1"/>
            </p:cNvSpPr>
            <p:nvPr/>
          </p:nvSpPr>
          <p:spPr bwMode="auto">
            <a:xfrm>
              <a:off x="904" y="896"/>
              <a:ext cx="256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600"/>
                </a:lnSpc>
              </a:pPr>
              <a:r>
                <a:rPr lang="en-US" altLang="ko-KR" sz="1400">
                  <a:solidFill>
                    <a:srgbClr val="000000"/>
                  </a:solidFill>
                  <a:ea typeface="굴림" charset="-127"/>
                </a:rPr>
                <a:t>Bi</a:t>
              </a:r>
            </a:p>
          </p:txBody>
        </p:sp>
        <p:sp>
          <p:nvSpPr>
            <p:cNvPr id="88126" name="Line 62"/>
            <p:cNvSpPr>
              <a:spLocks noChangeShapeType="1"/>
            </p:cNvSpPr>
            <p:nvPr/>
          </p:nvSpPr>
          <p:spPr bwMode="auto">
            <a:xfrm>
              <a:off x="800" y="1068"/>
              <a:ext cx="0" cy="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127" name="Line 63"/>
            <p:cNvSpPr>
              <a:spLocks noChangeShapeType="1"/>
            </p:cNvSpPr>
            <p:nvPr/>
          </p:nvSpPr>
          <p:spPr bwMode="auto">
            <a:xfrm>
              <a:off x="800" y="956"/>
              <a:ext cx="0" cy="10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128" name="Rectangle 64"/>
            <p:cNvSpPr>
              <a:spLocks noChangeArrowheads="1"/>
            </p:cNvSpPr>
            <p:nvPr/>
          </p:nvSpPr>
          <p:spPr bwMode="auto">
            <a:xfrm>
              <a:off x="616" y="896"/>
              <a:ext cx="2016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600"/>
                </a:lnSpc>
                <a:tabLst>
                  <a:tab pos="13843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ea typeface="굴림" charset="-127"/>
                </a:rPr>
                <a:t>S1	Ai</a:t>
              </a:r>
            </a:p>
          </p:txBody>
        </p:sp>
        <p:sp>
          <p:nvSpPr>
            <p:cNvPr id="88129" name="Line 65"/>
            <p:cNvSpPr>
              <a:spLocks noChangeShapeType="1"/>
            </p:cNvSpPr>
            <p:nvPr/>
          </p:nvSpPr>
          <p:spPr bwMode="auto">
            <a:xfrm>
              <a:off x="1496" y="1012"/>
              <a:ext cx="0" cy="10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130" name="Line 66"/>
            <p:cNvSpPr>
              <a:spLocks noChangeShapeType="1"/>
            </p:cNvSpPr>
            <p:nvPr/>
          </p:nvSpPr>
          <p:spPr bwMode="auto">
            <a:xfrm>
              <a:off x="1496" y="956"/>
              <a:ext cx="0" cy="4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131" name="Line 67"/>
            <p:cNvSpPr>
              <a:spLocks noChangeShapeType="1"/>
            </p:cNvSpPr>
            <p:nvPr/>
          </p:nvSpPr>
          <p:spPr bwMode="auto">
            <a:xfrm>
              <a:off x="1392" y="1012"/>
              <a:ext cx="0" cy="10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132" name="Line 68"/>
            <p:cNvSpPr>
              <a:spLocks noChangeShapeType="1"/>
            </p:cNvSpPr>
            <p:nvPr/>
          </p:nvSpPr>
          <p:spPr bwMode="auto">
            <a:xfrm>
              <a:off x="1392" y="956"/>
              <a:ext cx="0" cy="4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133" name="Rectangle 69"/>
            <p:cNvSpPr>
              <a:spLocks noChangeArrowheads="1"/>
            </p:cNvSpPr>
            <p:nvPr/>
          </p:nvSpPr>
          <p:spPr bwMode="auto">
            <a:xfrm>
              <a:off x="1184" y="896"/>
              <a:ext cx="288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600"/>
                </a:lnSpc>
              </a:pPr>
              <a:r>
                <a:rPr lang="en-US" altLang="ko-KR" sz="1400">
                  <a:solidFill>
                    <a:srgbClr val="000000"/>
                  </a:solidFill>
                  <a:ea typeface="굴림" charset="-127"/>
                </a:rPr>
                <a:t>S0</a:t>
              </a:r>
            </a:p>
          </p:txBody>
        </p:sp>
        <p:sp>
          <p:nvSpPr>
            <p:cNvPr id="88134" name="Line 70"/>
            <p:cNvSpPr>
              <a:spLocks noChangeShapeType="1"/>
            </p:cNvSpPr>
            <p:nvPr/>
          </p:nvSpPr>
          <p:spPr bwMode="auto">
            <a:xfrm>
              <a:off x="2152" y="1068"/>
              <a:ext cx="0" cy="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135" name="Rectangle 71"/>
            <p:cNvSpPr>
              <a:spLocks noChangeArrowheads="1"/>
            </p:cNvSpPr>
            <p:nvPr/>
          </p:nvSpPr>
          <p:spPr bwMode="auto">
            <a:xfrm>
              <a:off x="2144" y="896"/>
              <a:ext cx="240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600"/>
                </a:lnSpc>
              </a:pPr>
              <a:r>
                <a:rPr lang="en-US" altLang="ko-KR" sz="1400">
                  <a:solidFill>
                    <a:srgbClr val="000000"/>
                  </a:solidFill>
                  <a:ea typeface="굴림" charset="-127"/>
                </a:rPr>
                <a:t>Ci</a:t>
              </a:r>
            </a:p>
          </p:txBody>
        </p:sp>
        <p:sp>
          <p:nvSpPr>
            <p:cNvPr id="88136" name="Line 72"/>
            <p:cNvSpPr>
              <a:spLocks noChangeShapeType="1"/>
            </p:cNvSpPr>
            <p:nvPr/>
          </p:nvSpPr>
          <p:spPr bwMode="auto">
            <a:xfrm>
              <a:off x="2048" y="1068"/>
              <a:ext cx="0" cy="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137" name="Line 73"/>
            <p:cNvSpPr>
              <a:spLocks noChangeShapeType="1"/>
            </p:cNvSpPr>
            <p:nvPr/>
          </p:nvSpPr>
          <p:spPr bwMode="auto">
            <a:xfrm>
              <a:off x="2048" y="956"/>
              <a:ext cx="0" cy="10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138" name="Rectangle 74"/>
            <p:cNvSpPr>
              <a:spLocks noChangeArrowheads="1"/>
            </p:cNvSpPr>
            <p:nvPr/>
          </p:nvSpPr>
          <p:spPr bwMode="auto">
            <a:xfrm>
              <a:off x="1872" y="904"/>
              <a:ext cx="160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600"/>
                </a:lnSpc>
              </a:pPr>
              <a:r>
                <a:rPr lang="en-US" altLang="ko-KR" sz="1400">
                  <a:solidFill>
                    <a:srgbClr val="000000"/>
                  </a:solidFill>
                  <a:ea typeface="굴림" charset="-127"/>
                </a:rPr>
                <a:t>M</a:t>
              </a:r>
            </a:p>
          </p:txBody>
        </p:sp>
        <p:sp>
          <p:nvSpPr>
            <p:cNvPr id="88139" name="Line 75"/>
            <p:cNvSpPr>
              <a:spLocks noChangeShapeType="1"/>
            </p:cNvSpPr>
            <p:nvPr/>
          </p:nvSpPr>
          <p:spPr bwMode="auto">
            <a:xfrm>
              <a:off x="1712" y="1820"/>
              <a:ext cx="0" cy="1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140" name="Line 76"/>
            <p:cNvSpPr>
              <a:spLocks noChangeShapeType="1"/>
            </p:cNvSpPr>
            <p:nvPr/>
          </p:nvSpPr>
          <p:spPr bwMode="auto">
            <a:xfrm>
              <a:off x="1440" y="1556"/>
              <a:ext cx="0" cy="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141" name="Line 77"/>
            <p:cNvSpPr>
              <a:spLocks noChangeShapeType="1"/>
            </p:cNvSpPr>
            <p:nvPr/>
          </p:nvSpPr>
          <p:spPr bwMode="auto">
            <a:xfrm>
              <a:off x="696" y="2532"/>
              <a:ext cx="0" cy="10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142" name="Line 78"/>
            <p:cNvSpPr>
              <a:spLocks noChangeShapeType="1"/>
            </p:cNvSpPr>
            <p:nvPr/>
          </p:nvSpPr>
          <p:spPr bwMode="auto">
            <a:xfrm>
              <a:off x="700" y="1760"/>
              <a:ext cx="73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143" name="Rectangle 79" descr="25%"/>
            <p:cNvSpPr>
              <a:spLocks noChangeArrowheads="1"/>
            </p:cNvSpPr>
            <p:nvPr/>
          </p:nvSpPr>
          <p:spPr bwMode="auto">
            <a:xfrm>
              <a:off x="1436" y="1764"/>
              <a:ext cx="24" cy="16"/>
            </a:xfrm>
            <a:prstGeom prst="rect">
              <a:avLst/>
            </a:prstGeom>
            <a:pattFill prst="pct25">
              <a:fgClr>
                <a:srgbClr val="000000"/>
              </a:fgClr>
              <a:bgClr>
                <a:srgbClr val="FFFFFF"/>
              </a:bgClr>
            </a:patt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144" name="Line 80"/>
            <p:cNvSpPr>
              <a:spLocks noChangeShapeType="1"/>
            </p:cNvSpPr>
            <p:nvPr/>
          </p:nvSpPr>
          <p:spPr bwMode="auto">
            <a:xfrm>
              <a:off x="1444" y="1760"/>
              <a:ext cx="26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145" name="Line 81"/>
            <p:cNvSpPr>
              <a:spLocks noChangeShapeType="1"/>
            </p:cNvSpPr>
            <p:nvPr/>
          </p:nvSpPr>
          <p:spPr bwMode="auto">
            <a:xfrm>
              <a:off x="1712" y="1764"/>
              <a:ext cx="0" cy="4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146" name="Line 82"/>
            <p:cNvSpPr>
              <a:spLocks noChangeShapeType="1"/>
            </p:cNvSpPr>
            <p:nvPr/>
          </p:nvSpPr>
          <p:spPr bwMode="auto">
            <a:xfrm>
              <a:off x="696" y="1764"/>
              <a:ext cx="0" cy="7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147" name="Line 83"/>
            <p:cNvSpPr>
              <a:spLocks noChangeShapeType="1"/>
            </p:cNvSpPr>
            <p:nvPr/>
          </p:nvSpPr>
          <p:spPr bwMode="auto">
            <a:xfrm>
              <a:off x="1440" y="1660"/>
              <a:ext cx="0" cy="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148" name="Line 84"/>
            <p:cNvSpPr>
              <a:spLocks noChangeShapeType="1"/>
            </p:cNvSpPr>
            <p:nvPr/>
          </p:nvSpPr>
          <p:spPr bwMode="auto">
            <a:xfrm>
              <a:off x="2096" y="1556"/>
              <a:ext cx="0" cy="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149" name="Rectangle 85"/>
            <p:cNvSpPr>
              <a:spLocks noChangeArrowheads="1"/>
            </p:cNvSpPr>
            <p:nvPr/>
          </p:nvSpPr>
          <p:spPr bwMode="auto">
            <a:xfrm>
              <a:off x="2092" y="1660"/>
              <a:ext cx="8" cy="8"/>
            </a:xfrm>
            <a:prstGeom prst="rect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150" name="Line 86"/>
            <p:cNvSpPr>
              <a:spLocks noChangeShapeType="1"/>
            </p:cNvSpPr>
            <p:nvPr/>
          </p:nvSpPr>
          <p:spPr bwMode="auto">
            <a:xfrm>
              <a:off x="1816" y="1820"/>
              <a:ext cx="0" cy="1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151" name="Line 87"/>
            <p:cNvSpPr>
              <a:spLocks noChangeShapeType="1"/>
            </p:cNvSpPr>
            <p:nvPr/>
          </p:nvSpPr>
          <p:spPr bwMode="auto">
            <a:xfrm>
              <a:off x="592" y="2532"/>
              <a:ext cx="0" cy="10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152" name="Line 88"/>
            <p:cNvSpPr>
              <a:spLocks noChangeShapeType="1"/>
            </p:cNvSpPr>
            <p:nvPr/>
          </p:nvSpPr>
          <p:spPr bwMode="auto">
            <a:xfrm>
              <a:off x="2096" y="1660"/>
              <a:ext cx="0" cy="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153" name="Line 89"/>
            <p:cNvSpPr>
              <a:spLocks noChangeShapeType="1"/>
            </p:cNvSpPr>
            <p:nvPr/>
          </p:nvSpPr>
          <p:spPr bwMode="auto">
            <a:xfrm>
              <a:off x="1820" y="1760"/>
              <a:ext cx="2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154" name="Line 90"/>
            <p:cNvSpPr>
              <a:spLocks noChangeShapeType="1"/>
            </p:cNvSpPr>
            <p:nvPr/>
          </p:nvSpPr>
          <p:spPr bwMode="auto">
            <a:xfrm>
              <a:off x="1816" y="1764"/>
              <a:ext cx="0" cy="4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155" name="Line 91"/>
            <p:cNvSpPr>
              <a:spLocks noChangeShapeType="1"/>
            </p:cNvSpPr>
            <p:nvPr/>
          </p:nvSpPr>
          <p:spPr bwMode="auto">
            <a:xfrm>
              <a:off x="592" y="1660"/>
              <a:ext cx="0" cy="86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156" name="Line 92"/>
            <p:cNvSpPr>
              <a:spLocks noChangeShapeType="1"/>
            </p:cNvSpPr>
            <p:nvPr/>
          </p:nvSpPr>
          <p:spPr bwMode="auto">
            <a:xfrm>
              <a:off x="596" y="1656"/>
              <a:ext cx="14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157" name="Line 93"/>
            <p:cNvSpPr>
              <a:spLocks noChangeShapeType="1"/>
            </p:cNvSpPr>
            <p:nvPr/>
          </p:nvSpPr>
          <p:spPr bwMode="auto">
            <a:xfrm>
              <a:off x="800" y="3196"/>
              <a:ext cx="0" cy="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158" name="Line 94"/>
            <p:cNvSpPr>
              <a:spLocks noChangeShapeType="1"/>
            </p:cNvSpPr>
            <p:nvPr/>
          </p:nvSpPr>
          <p:spPr bwMode="auto">
            <a:xfrm>
              <a:off x="640" y="3036"/>
              <a:ext cx="0" cy="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159" name="Line 95"/>
            <p:cNvSpPr>
              <a:spLocks noChangeShapeType="1"/>
            </p:cNvSpPr>
            <p:nvPr/>
          </p:nvSpPr>
          <p:spPr bwMode="auto">
            <a:xfrm>
              <a:off x="640" y="3140"/>
              <a:ext cx="0" cy="4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160" name="Line 96"/>
            <p:cNvSpPr>
              <a:spLocks noChangeShapeType="1"/>
            </p:cNvSpPr>
            <p:nvPr/>
          </p:nvSpPr>
          <p:spPr bwMode="auto">
            <a:xfrm>
              <a:off x="644" y="3192"/>
              <a:ext cx="15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161" name="Line 97"/>
            <p:cNvSpPr>
              <a:spLocks noChangeShapeType="1"/>
            </p:cNvSpPr>
            <p:nvPr/>
          </p:nvSpPr>
          <p:spPr bwMode="auto">
            <a:xfrm>
              <a:off x="1768" y="2372"/>
              <a:ext cx="0" cy="10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162" name="Line 98"/>
            <p:cNvSpPr>
              <a:spLocks noChangeShapeType="1"/>
            </p:cNvSpPr>
            <p:nvPr/>
          </p:nvSpPr>
          <p:spPr bwMode="auto">
            <a:xfrm>
              <a:off x="1768" y="3084"/>
              <a:ext cx="0" cy="10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163" name="Line 99"/>
            <p:cNvSpPr>
              <a:spLocks noChangeShapeType="1"/>
            </p:cNvSpPr>
            <p:nvPr/>
          </p:nvSpPr>
          <p:spPr bwMode="auto">
            <a:xfrm>
              <a:off x="1120" y="2532"/>
              <a:ext cx="0" cy="10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164" name="Line 100"/>
            <p:cNvSpPr>
              <a:spLocks noChangeShapeType="1"/>
            </p:cNvSpPr>
            <p:nvPr/>
          </p:nvSpPr>
          <p:spPr bwMode="auto">
            <a:xfrm>
              <a:off x="1768" y="2484"/>
              <a:ext cx="0" cy="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165" name="Rectangle 101" descr="25%"/>
            <p:cNvSpPr>
              <a:spLocks noChangeArrowheads="1"/>
            </p:cNvSpPr>
            <p:nvPr/>
          </p:nvSpPr>
          <p:spPr bwMode="auto">
            <a:xfrm>
              <a:off x="1772" y="2524"/>
              <a:ext cx="8" cy="24"/>
            </a:xfrm>
            <a:prstGeom prst="rect">
              <a:avLst/>
            </a:prstGeom>
            <a:pattFill prst="pct25">
              <a:fgClr>
                <a:srgbClr val="000000"/>
              </a:fgClr>
              <a:bgClr>
                <a:srgbClr val="FFFFFF"/>
              </a:bgClr>
            </a:patt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166" name="Line 102"/>
            <p:cNvSpPr>
              <a:spLocks noChangeShapeType="1"/>
            </p:cNvSpPr>
            <p:nvPr/>
          </p:nvSpPr>
          <p:spPr bwMode="auto">
            <a:xfrm>
              <a:off x="1768" y="2532"/>
              <a:ext cx="0" cy="54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167" name="Line 103"/>
            <p:cNvSpPr>
              <a:spLocks noChangeShapeType="1"/>
            </p:cNvSpPr>
            <p:nvPr/>
          </p:nvSpPr>
          <p:spPr bwMode="auto">
            <a:xfrm>
              <a:off x="1124" y="2528"/>
              <a:ext cx="64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168" name="Line 104"/>
            <p:cNvSpPr>
              <a:spLocks noChangeShapeType="1"/>
            </p:cNvSpPr>
            <p:nvPr/>
          </p:nvSpPr>
          <p:spPr bwMode="auto">
            <a:xfrm>
              <a:off x="1016" y="2532"/>
              <a:ext cx="0" cy="10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169" name="Line 105"/>
            <p:cNvSpPr>
              <a:spLocks noChangeShapeType="1"/>
            </p:cNvSpPr>
            <p:nvPr/>
          </p:nvSpPr>
          <p:spPr bwMode="auto">
            <a:xfrm>
              <a:off x="856" y="1556"/>
              <a:ext cx="0" cy="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170" name="Line 106"/>
            <p:cNvSpPr>
              <a:spLocks noChangeShapeType="1"/>
            </p:cNvSpPr>
            <p:nvPr/>
          </p:nvSpPr>
          <p:spPr bwMode="auto">
            <a:xfrm>
              <a:off x="1656" y="3084"/>
              <a:ext cx="0" cy="10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171" name="Line 107"/>
            <p:cNvSpPr>
              <a:spLocks noChangeShapeType="1"/>
            </p:cNvSpPr>
            <p:nvPr/>
          </p:nvSpPr>
          <p:spPr bwMode="auto">
            <a:xfrm>
              <a:off x="856" y="1660"/>
              <a:ext cx="0" cy="70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172" name="Line 108"/>
            <p:cNvSpPr>
              <a:spLocks noChangeShapeType="1"/>
            </p:cNvSpPr>
            <p:nvPr/>
          </p:nvSpPr>
          <p:spPr bwMode="auto">
            <a:xfrm>
              <a:off x="860" y="2368"/>
              <a:ext cx="15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173" name="Rectangle 109" descr="25%"/>
            <p:cNvSpPr>
              <a:spLocks noChangeArrowheads="1"/>
            </p:cNvSpPr>
            <p:nvPr/>
          </p:nvSpPr>
          <p:spPr bwMode="auto">
            <a:xfrm>
              <a:off x="1004" y="2364"/>
              <a:ext cx="24" cy="24"/>
            </a:xfrm>
            <a:prstGeom prst="rect">
              <a:avLst/>
            </a:prstGeom>
            <a:pattFill prst="pct25">
              <a:fgClr>
                <a:srgbClr val="000000"/>
              </a:fgClr>
              <a:bgClr>
                <a:srgbClr val="FFFFFF"/>
              </a:bgClr>
            </a:patt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174" name="Line 110"/>
            <p:cNvSpPr>
              <a:spLocks noChangeShapeType="1"/>
            </p:cNvSpPr>
            <p:nvPr/>
          </p:nvSpPr>
          <p:spPr bwMode="auto">
            <a:xfrm>
              <a:off x="1020" y="2368"/>
              <a:ext cx="4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175" name="Line 111"/>
            <p:cNvSpPr>
              <a:spLocks noChangeShapeType="1"/>
            </p:cNvSpPr>
            <p:nvPr/>
          </p:nvSpPr>
          <p:spPr bwMode="auto">
            <a:xfrm>
              <a:off x="1496" y="2372"/>
              <a:ext cx="0" cy="70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176" name="Line 112"/>
            <p:cNvSpPr>
              <a:spLocks noChangeShapeType="1"/>
            </p:cNvSpPr>
            <p:nvPr/>
          </p:nvSpPr>
          <p:spPr bwMode="auto">
            <a:xfrm>
              <a:off x="1500" y="3080"/>
              <a:ext cx="15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177" name="Line 113"/>
            <p:cNvSpPr>
              <a:spLocks noChangeShapeType="1"/>
            </p:cNvSpPr>
            <p:nvPr/>
          </p:nvSpPr>
          <p:spPr bwMode="auto">
            <a:xfrm>
              <a:off x="1016" y="2372"/>
              <a:ext cx="0" cy="15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178" name="Line 114"/>
            <p:cNvSpPr>
              <a:spLocks noChangeShapeType="1"/>
            </p:cNvSpPr>
            <p:nvPr/>
          </p:nvSpPr>
          <p:spPr bwMode="auto">
            <a:xfrm>
              <a:off x="1712" y="3628"/>
              <a:ext cx="0" cy="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179" name="Line 115"/>
            <p:cNvSpPr>
              <a:spLocks noChangeShapeType="1"/>
            </p:cNvSpPr>
            <p:nvPr/>
          </p:nvSpPr>
          <p:spPr bwMode="auto">
            <a:xfrm>
              <a:off x="1712" y="3732"/>
              <a:ext cx="0" cy="4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180" name="Rectangle 116"/>
            <p:cNvSpPr>
              <a:spLocks noChangeArrowheads="1"/>
            </p:cNvSpPr>
            <p:nvPr/>
          </p:nvSpPr>
          <p:spPr bwMode="auto">
            <a:xfrm>
              <a:off x="1760" y="3696"/>
              <a:ext cx="200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600"/>
                </a:lnSpc>
              </a:pPr>
              <a:r>
                <a:rPr lang="en-US" altLang="ko-KR" sz="1400">
                  <a:solidFill>
                    <a:srgbClr val="000000"/>
                  </a:solidFill>
                  <a:ea typeface="굴림" charset="-127"/>
                </a:rPr>
                <a:t>Fi</a:t>
              </a:r>
            </a:p>
          </p:txBody>
        </p:sp>
        <p:sp>
          <p:nvSpPr>
            <p:cNvPr id="88181" name="Line 117"/>
            <p:cNvSpPr>
              <a:spLocks noChangeShapeType="1"/>
            </p:cNvSpPr>
            <p:nvPr/>
          </p:nvSpPr>
          <p:spPr bwMode="auto">
            <a:xfrm>
              <a:off x="1072" y="3036"/>
              <a:ext cx="0" cy="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182" name="Line 118"/>
            <p:cNvSpPr>
              <a:spLocks noChangeShapeType="1"/>
            </p:cNvSpPr>
            <p:nvPr/>
          </p:nvSpPr>
          <p:spPr bwMode="auto">
            <a:xfrm>
              <a:off x="912" y="3196"/>
              <a:ext cx="0" cy="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183" name="Line 119"/>
            <p:cNvSpPr>
              <a:spLocks noChangeShapeType="1"/>
            </p:cNvSpPr>
            <p:nvPr/>
          </p:nvSpPr>
          <p:spPr bwMode="auto">
            <a:xfrm>
              <a:off x="916" y="3192"/>
              <a:ext cx="15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184" name="Line 120"/>
            <p:cNvSpPr>
              <a:spLocks noChangeShapeType="1"/>
            </p:cNvSpPr>
            <p:nvPr/>
          </p:nvSpPr>
          <p:spPr bwMode="auto">
            <a:xfrm>
              <a:off x="1072" y="3140"/>
              <a:ext cx="0" cy="4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185" name="Line 121"/>
            <p:cNvSpPr>
              <a:spLocks noChangeShapeType="1"/>
            </p:cNvSpPr>
            <p:nvPr/>
          </p:nvSpPr>
          <p:spPr bwMode="auto">
            <a:xfrm>
              <a:off x="856" y="3676"/>
              <a:ext cx="0" cy="10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186" name="Rectangle 122"/>
            <p:cNvSpPr>
              <a:spLocks noChangeArrowheads="1"/>
            </p:cNvSpPr>
            <p:nvPr/>
          </p:nvSpPr>
          <p:spPr bwMode="auto">
            <a:xfrm>
              <a:off x="872" y="3696"/>
              <a:ext cx="392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600"/>
                </a:lnSpc>
              </a:pPr>
              <a:r>
                <a:rPr lang="en-US" altLang="ko-KR" sz="1400">
                  <a:solidFill>
                    <a:srgbClr val="000000"/>
                  </a:solidFill>
                  <a:ea typeface="굴림" charset="-127"/>
                </a:rPr>
                <a:t>Ci+1</a:t>
              </a:r>
            </a:p>
          </p:txBody>
        </p:sp>
        <p:sp>
          <p:nvSpPr>
            <p:cNvPr id="88187" name="Rectangle 123"/>
            <p:cNvSpPr>
              <a:spLocks noChangeArrowheads="1"/>
            </p:cNvSpPr>
            <p:nvPr/>
          </p:nvSpPr>
          <p:spPr bwMode="auto">
            <a:xfrm>
              <a:off x="1368" y="1256"/>
              <a:ext cx="192" cy="1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000"/>
                </a:lnSpc>
              </a:pPr>
              <a:r>
                <a:rPr lang="en-US" altLang="ko-KR" sz="900">
                  <a:solidFill>
                    <a:srgbClr val="000000"/>
                  </a:solidFill>
                  <a:ea typeface="굴림" charset="-127"/>
                </a:rPr>
                <a:t>X1</a:t>
              </a:r>
            </a:p>
          </p:txBody>
        </p:sp>
        <p:sp>
          <p:nvSpPr>
            <p:cNvPr id="88188" name="Rectangle 124"/>
            <p:cNvSpPr>
              <a:spLocks noChangeArrowheads="1"/>
            </p:cNvSpPr>
            <p:nvPr/>
          </p:nvSpPr>
          <p:spPr bwMode="auto">
            <a:xfrm>
              <a:off x="1680" y="2072"/>
              <a:ext cx="192" cy="1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000"/>
                </a:lnSpc>
              </a:pPr>
              <a:r>
                <a:rPr lang="en-US" altLang="ko-KR" sz="900">
                  <a:solidFill>
                    <a:srgbClr val="000000"/>
                  </a:solidFill>
                  <a:ea typeface="굴림" charset="-127"/>
                </a:rPr>
                <a:t>X2</a:t>
              </a:r>
            </a:p>
          </p:txBody>
        </p:sp>
        <p:sp>
          <p:nvSpPr>
            <p:cNvPr id="88189" name="Rectangle 125"/>
            <p:cNvSpPr>
              <a:spLocks noChangeArrowheads="1"/>
            </p:cNvSpPr>
            <p:nvPr/>
          </p:nvSpPr>
          <p:spPr bwMode="auto">
            <a:xfrm>
              <a:off x="1632" y="3328"/>
              <a:ext cx="192" cy="1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000"/>
                </a:lnSpc>
              </a:pPr>
              <a:r>
                <a:rPr lang="en-US" altLang="ko-KR" sz="900">
                  <a:solidFill>
                    <a:srgbClr val="000000"/>
                  </a:solidFill>
                  <a:ea typeface="굴림" charset="-127"/>
                </a:rPr>
                <a:t>X3</a:t>
              </a:r>
            </a:p>
          </p:txBody>
        </p:sp>
        <p:sp>
          <p:nvSpPr>
            <p:cNvPr id="88190" name="Rectangle 126"/>
            <p:cNvSpPr>
              <a:spLocks noChangeArrowheads="1"/>
            </p:cNvSpPr>
            <p:nvPr/>
          </p:nvSpPr>
          <p:spPr bwMode="auto">
            <a:xfrm>
              <a:off x="752" y="1272"/>
              <a:ext cx="1440" cy="1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000"/>
                </a:lnSpc>
                <a:tabLst>
                  <a:tab pos="1979613" algn="l"/>
                </a:tabLst>
              </a:pPr>
              <a:r>
                <a:rPr lang="en-US" altLang="ko-KR" sz="900">
                  <a:solidFill>
                    <a:srgbClr val="000000"/>
                  </a:solidFill>
                  <a:ea typeface="굴림" charset="-127"/>
                </a:rPr>
                <a:t>A1	A2</a:t>
              </a:r>
            </a:p>
          </p:txBody>
        </p:sp>
        <p:sp>
          <p:nvSpPr>
            <p:cNvPr id="88191" name="Rectangle 127"/>
            <p:cNvSpPr>
              <a:spLocks noChangeArrowheads="1"/>
            </p:cNvSpPr>
            <p:nvPr/>
          </p:nvSpPr>
          <p:spPr bwMode="auto">
            <a:xfrm>
              <a:off x="544" y="2744"/>
              <a:ext cx="616" cy="1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000"/>
                </a:lnSpc>
                <a:tabLst>
                  <a:tab pos="673100" algn="l"/>
                </a:tabLst>
              </a:pPr>
              <a:r>
                <a:rPr lang="en-US" altLang="ko-KR" sz="900">
                  <a:solidFill>
                    <a:srgbClr val="000000"/>
                  </a:solidFill>
                  <a:ea typeface="굴림" charset="-127"/>
                </a:rPr>
                <a:t>A3	A4</a:t>
              </a:r>
            </a:p>
          </p:txBody>
        </p:sp>
        <p:sp>
          <p:nvSpPr>
            <p:cNvPr id="88192" name="Rectangle 128"/>
            <p:cNvSpPr>
              <a:spLocks noChangeArrowheads="1"/>
            </p:cNvSpPr>
            <p:nvPr/>
          </p:nvSpPr>
          <p:spPr bwMode="auto">
            <a:xfrm>
              <a:off x="768" y="3384"/>
              <a:ext cx="200" cy="1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000"/>
                </a:lnSpc>
              </a:pPr>
              <a:r>
                <a:rPr lang="en-US" altLang="ko-KR" sz="900">
                  <a:solidFill>
                    <a:srgbClr val="000000"/>
                  </a:solidFill>
                  <a:ea typeface="굴림" charset="-127"/>
                </a:rPr>
                <a:t>O1</a:t>
              </a:r>
            </a:p>
          </p:txBody>
        </p:sp>
        <p:sp>
          <p:nvSpPr>
            <p:cNvPr id="88193" name="Line 129"/>
            <p:cNvSpPr>
              <a:spLocks noChangeShapeType="1"/>
            </p:cNvSpPr>
            <p:nvPr/>
          </p:nvSpPr>
          <p:spPr bwMode="auto">
            <a:xfrm>
              <a:off x="2152" y="956"/>
              <a:ext cx="0" cy="10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88194" name="Rectangle 130"/>
          <p:cNvSpPr>
            <a:spLocks noChangeArrowheads="1"/>
          </p:cNvSpPr>
          <p:nvPr/>
        </p:nvSpPr>
        <p:spPr bwMode="auto">
          <a:xfrm>
            <a:off x="2654300" y="3200400"/>
            <a:ext cx="2616200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47" tIns="26983" rIns="19047" bIns="26983"/>
          <a:lstStyle/>
          <a:p>
            <a:pPr eaLnBrk="0" hangingPunct="0">
              <a:lnSpc>
                <a:spcPts val="1500"/>
              </a:lnSpc>
              <a:spcBef>
                <a:spcPts val="1000"/>
              </a:spcBef>
            </a:pPr>
            <a:r>
              <a:rPr lang="en-US" altLang="ko-KR" b="1">
                <a:solidFill>
                  <a:srgbClr val="000000"/>
                </a:solidFill>
                <a:ea typeface="굴림" charset="-127"/>
              </a:rPr>
              <a:t>     </a:t>
            </a:r>
          </a:p>
        </p:txBody>
      </p:sp>
      <p:sp>
        <p:nvSpPr>
          <p:cNvPr id="88195" name="Rectangle 131"/>
          <p:cNvSpPr>
            <a:spLocks noChangeArrowheads="1"/>
          </p:cNvSpPr>
          <p:nvPr/>
        </p:nvSpPr>
        <p:spPr bwMode="auto">
          <a:xfrm>
            <a:off x="2654300" y="3657600"/>
            <a:ext cx="2616200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47" tIns="26983" rIns="19047" bIns="26983"/>
          <a:lstStyle/>
          <a:p>
            <a:pPr eaLnBrk="0" hangingPunct="0">
              <a:lnSpc>
                <a:spcPts val="1500"/>
              </a:lnSpc>
              <a:spcBef>
                <a:spcPts val="1000"/>
              </a:spcBef>
            </a:pPr>
            <a:r>
              <a:rPr lang="en-US" altLang="ko-KR" b="1">
                <a:solidFill>
                  <a:srgbClr val="000000"/>
                </a:solidFill>
                <a:ea typeface="굴림" charset="-127"/>
              </a:rPr>
              <a:t>     </a:t>
            </a:r>
          </a:p>
        </p:txBody>
      </p:sp>
      <p:sp>
        <p:nvSpPr>
          <p:cNvPr id="88196" name="Rectangle 132"/>
          <p:cNvSpPr>
            <a:spLocks noChangeArrowheads="1"/>
          </p:cNvSpPr>
          <p:nvPr/>
        </p:nvSpPr>
        <p:spPr bwMode="auto">
          <a:xfrm>
            <a:off x="2641600" y="5143500"/>
            <a:ext cx="4127500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8197" name="Rectangle 133"/>
          <p:cNvSpPr>
            <a:spLocks noChangeArrowheads="1"/>
          </p:cNvSpPr>
          <p:nvPr/>
        </p:nvSpPr>
        <p:spPr bwMode="auto">
          <a:xfrm>
            <a:off x="4142094" y="1568449"/>
            <a:ext cx="5030041" cy="482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47" tIns="26983" rIns="19047" bIns="26983"/>
          <a:lstStyle/>
          <a:p>
            <a:pPr eaLnBrk="0" hangingPunct="0">
              <a:lnSpc>
                <a:spcPts val="1500"/>
              </a:lnSpc>
              <a:tabLst>
                <a:tab pos="457200" algn="l"/>
                <a:tab pos="1370013" algn="l"/>
                <a:tab pos="2743200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first-level gates</a:t>
            </a:r>
          </a:p>
          <a:p>
            <a:pPr marL="114300" lvl="1" eaLnBrk="0" hangingPunct="0">
              <a:lnSpc>
                <a:spcPts val="1500"/>
              </a:lnSpc>
              <a:tabLst>
                <a:tab pos="457200" algn="l"/>
                <a:tab pos="1370013" algn="l"/>
                <a:tab pos="2743200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use S0 to complement Ai</a:t>
            </a:r>
            <a:br>
              <a:rPr lang="en-US" altLang="ko-KR" sz="1400" dirty="0">
                <a:solidFill>
                  <a:srgbClr val="000000"/>
                </a:solidFill>
                <a:latin typeface="Tahoma" pitchFamily="34" charset="0"/>
                <a:ea typeface="굴림" charset="-127"/>
              </a:rPr>
            </a:br>
            <a:r>
              <a:rPr lang="en-US" altLang="ko-KR" sz="1400" dirty="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	S0 = 0	causes gate X1 to pass Ai</a:t>
            </a:r>
            <a:br>
              <a:rPr lang="en-US" altLang="ko-KR" sz="1400" dirty="0">
                <a:solidFill>
                  <a:srgbClr val="000000"/>
                </a:solidFill>
                <a:latin typeface="Tahoma" pitchFamily="34" charset="0"/>
                <a:ea typeface="굴림" charset="-127"/>
              </a:rPr>
            </a:br>
            <a:r>
              <a:rPr lang="en-US" altLang="ko-KR" sz="1400" dirty="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	S0 = 1	causes gate X1 to pass Ai'</a:t>
            </a:r>
          </a:p>
          <a:p>
            <a:pPr marL="114300" lvl="1" eaLnBrk="0" hangingPunct="0">
              <a:lnSpc>
                <a:spcPts val="1500"/>
              </a:lnSpc>
              <a:tabLst>
                <a:tab pos="457200" algn="l"/>
                <a:tab pos="1370013" algn="l"/>
                <a:tab pos="2743200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use S1 to block Bi</a:t>
            </a:r>
            <a:br>
              <a:rPr lang="en-US" altLang="ko-KR" sz="1400" dirty="0">
                <a:solidFill>
                  <a:srgbClr val="000000"/>
                </a:solidFill>
                <a:latin typeface="Tahoma" pitchFamily="34" charset="0"/>
                <a:ea typeface="굴림" charset="-127"/>
              </a:rPr>
            </a:br>
            <a:r>
              <a:rPr lang="en-US" altLang="ko-KR" sz="1400" dirty="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	S1 = 0	causes gate A1 to make Bi go forward as 0</a:t>
            </a:r>
            <a:br>
              <a:rPr lang="en-US" altLang="ko-KR" sz="1400" dirty="0">
                <a:solidFill>
                  <a:srgbClr val="000000"/>
                </a:solidFill>
                <a:latin typeface="Tahoma" pitchFamily="34" charset="0"/>
                <a:ea typeface="굴림" charset="-127"/>
              </a:rPr>
            </a:br>
            <a:r>
              <a:rPr lang="en-US" altLang="ko-KR" sz="1400" dirty="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		(don't want Bi for operations with just A)</a:t>
            </a:r>
            <a:br>
              <a:rPr lang="en-US" altLang="ko-KR" sz="1400" dirty="0">
                <a:solidFill>
                  <a:srgbClr val="000000"/>
                </a:solidFill>
                <a:latin typeface="Tahoma" pitchFamily="34" charset="0"/>
                <a:ea typeface="굴림" charset="-127"/>
              </a:rPr>
            </a:br>
            <a:r>
              <a:rPr lang="en-US" altLang="ko-KR" sz="1400" dirty="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	S1 = 1	causes gate A1 to pass Bi</a:t>
            </a:r>
          </a:p>
          <a:p>
            <a:pPr marL="114300" lvl="1" eaLnBrk="0" hangingPunct="0">
              <a:lnSpc>
                <a:spcPts val="1500"/>
              </a:lnSpc>
              <a:tabLst>
                <a:tab pos="457200" algn="l"/>
                <a:tab pos="1370013" algn="l"/>
                <a:tab pos="2743200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use M to block </a:t>
            </a:r>
            <a:r>
              <a:rPr lang="en-US" altLang="ko-KR" sz="1400" dirty="0" err="1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Ci</a:t>
            </a:r>
            <a:r>
              <a:rPr lang="en-US" altLang="ko-KR" sz="1400" dirty="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/>
            </a:r>
            <a:br>
              <a:rPr lang="en-US" altLang="ko-KR" sz="1400" dirty="0">
                <a:solidFill>
                  <a:srgbClr val="000000"/>
                </a:solidFill>
                <a:latin typeface="Tahoma" pitchFamily="34" charset="0"/>
                <a:ea typeface="굴림" charset="-127"/>
              </a:rPr>
            </a:br>
            <a:r>
              <a:rPr lang="en-US" altLang="ko-KR" sz="1400" dirty="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	M = 0	causes gate A2 to make </a:t>
            </a:r>
            <a:r>
              <a:rPr lang="en-US" altLang="ko-KR" sz="1400" dirty="0" err="1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Ci</a:t>
            </a:r>
            <a:r>
              <a:rPr lang="en-US" altLang="ko-KR" sz="1400" dirty="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 go forward as 0</a:t>
            </a:r>
            <a:br>
              <a:rPr lang="en-US" altLang="ko-KR" sz="1400" dirty="0">
                <a:solidFill>
                  <a:srgbClr val="000000"/>
                </a:solidFill>
                <a:latin typeface="Tahoma" pitchFamily="34" charset="0"/>
                <a:ea typeface="굴림" charset="-127"/>
              </a:rPr>
            </a:br>
            <a:r>
              <a:rPr lang="en-US" altLang="ko-KR" sz="1400" dirty="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		(don't want </a:t>
            </a:r>
            <a:r>
              <a:rPr lang="en-US" altLang="ko-KR" sz="1400" dirty="0" err="1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Ci</a:t>
            </a:r>
            <a:r>
              <a:rPr lang="en-US" altLang="ko-KR" sz="1400" dirty="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 for logical operations)</a:t>
            </a:r>
            <a:br>
              <a:rPr lang="en-US" altLang="ko-KR" sz="1400" dirty="0">
                <a:solidFill>
                  <a:srgbClr val="000000"/>
                </a:solidFill>
                <a:latin typeface="Tahoma" pitchFamily="34" charset="0"/>
                <a:ea typeface="굴림" charset="-127"/>
              </a:rPr>
            </a:br>
            <a:r>
              <a:rPr lang="en-US" altLang="ko-KR" sz="1400" dirty="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	M = 1	causes gate A2 to pass </a:t>
            </a:r>
            <a:r>
              <a:rPr lang="en-US" altLang="ko-KR" sz="1400" dirty="0" err="1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Ci</a:t>
            </a:r>
            <a:r>
              <a:rPr lang="en-US" altLang="ko-KR" sz="1400" dirty="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/>
            </a:r>
            <a:br>
              <a:rPr lang="en-US" altLang="ko-KR" sz="1400" dirty="0">
                <a:solidFill>
                  <a:srgbClr val="000000"/>
                </a:solidFill>
                <a:latin typeface="Tahoma" pitchFamily="34" charset="0"/>
                <a:ea typeface="굴림" charset="-127"/>
              </a:rPr>
            </a:br>
            <a:endParaRPr lang="en-US" altLang="ko-KR" sz="1400" dirty="0">
              <a:solidFill>
                <a:srgbClr val="000000"/>
              </a:solidFill>
              <a:latin typeface="Tahoma" pitchFamily="34" charset="0"/>
              <a:ea typeface="굴림" charset="-127"/>
            </a:endParaRPr>
          </a:p>
          <a:p>
            <a:pPr eaLnBrk="0" hangingPunct="0">
              <a:lnSpc>
                <a:spcPts val="1500"/>
              </a:lnSpc>
              <a:tabLst>
                <a:tab pos="457200" algn="l"/>
                <a:tab pos="1370013" algn="l"/>
                <a:tab pos="2743200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other gates</a:t>
            </a:r>
          </a:p>
          <a:p>
            <a:pPr marL="114300" lvl="1" eaLnBrk="0" hangingPunct="0">
              <a:lnSpc>
                <a:spcPts val="1500"/>
              </a:lnSpc>
              <a:tabLst>
                <a:tab pos="457200" algn="l"/>
                <a:tab pos="1370013" algn="l"/>
                <a:tab pos="2743200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for M=0 (logical operations, </a:t>
            </a:r>
            <a:r>
              <a:rPr lang="en-US" altLang="ko-KR" sz="1400" dirty="0" err="1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Ci</a:t>
            </a:r>
            <a:r>
              <a:rPr lang="en-US" altLang="ko-KR" sz="1400" dirty="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 is ignored)</a:t>
            </a:r>
          </a:p>
          <a:p>
            <a:pPr marL="228600" lvl="2" eaLnBrk="0" hangingPunct="0">
              <a:lnSpc>
                <a:spcPts val="1500"/>
              </a:lnSpc>
              <a:tabLst>
                <a:tab pos="457200" algn="l"/>
                <a:tab pos="1370013" algn="l"/>
                <a:tab pos="2743200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Fi = S1 Bi </a:t>
            </a:r>
            <a:r>
              <a:rPr lang="en-US" altLang="ko-KR" sz="1400" dirty="0" err="1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xor</a:t>
            </a:r>
            <a:r>
              <a:rPr lang="en-US" altLang="ko-KR" sz="1400" dirty="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 (S0 </a:t>
            </a:r>
            <a:r>
              <a:rPr lang="en-US" altLang="ko-KR" sz="1400" dirty="0" err="1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xor</a:t>
            </a:r>
            <a:r>
              <a:rPr lang="en-US" altLang="ko-KR" sz="1400" dirty="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 Ai)</a:t>
            </a:r>
          </a:p>
          <a:p>
            <a:pPr marL="228600" lvl="2" eaLnBrk="0" hangingPunct="0">
              <a:lnSpc>
                <a:spcPts val="1500"/>
              </a:lnSpc>
              <a:tabLst>
                <a:tab pos="457200" algn="l"/>
                <a:tab pos="1370013" algn="l"/>
                <a:tab pos="2743200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	= S1'S0' ( Ai ) + S1'S0 ( Ai' ) +</a:t>
            </a:r>
            <a:br>
              <a:rPr lang="en-US" altLang="ko-KR" sz="1400" dirty="0">
                <a:solidFill>
                  <a:srgbClr val="000000"/>
                </a:solidFill>
                <a:latin typeface="Tahoma" pitchFamily="34" charset="0"/>
                <a:ea typeface="굴림" charset="-127"/>
              </a:rPr>
            </a:br>
            <a:r>
              <a:rPr lang="en-US" altLang="ko-KR" sz="1400" dirty="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	    S1 S0' ( Ai Bi' + Ai' Bi ) + S1 S0 ( Ai' Bi' + Ai Bi )</a:t>
            </a:r>
          </a:p>
          <a:p>
            <a:pPr marL="114300" lvl="1" eaLnBrk="0" hangingPunct="0">
              <a:lnSpc>
                <a:spcPts val="1500"/>
              </a:lnSpc>
              <a:tabLst>
                <a:tab pos="457200" algn="l"/>
                <a:tab pos="1370013" algn="l"/>
                <a:tab pos="2743200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for M=1 (arithmetic operations)</a:t>
            </a:r>
          </a:p>
          <a:p>
            <a:pPr marL="228600" lvl="2" eaLnBrk="0" hangingPunct="0">
              <a:lnSpc>
                <a:spcPts val="1500"/>
              </a:lnSpc>
              <a:tabLst>
                <a:tab pos="457200" algn="l"/>
                <a:tab pos="1370013" algn="l"/>
                <a:tab pos="2743200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Fi = S1 Bi </a:t>
            </a:r>
            <a:r>
              <a:rPr lang="en-US" altLang="ko-KR" sz="1400" dirty="0" err="1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xor</a:t>
            </a:r>
            <a:r>
              <a:rPr lang="en-US" altLang="ko-KR" sz="1400" dirty="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 ( ( S0 </a:t>
            </a:r>
            <a:r>
              <a:rPr lang="en-US" altLang="ko-KR" sz="1400" dirty="0" err="1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xor</a:t>
            </a:r>
            <a:r>
              <a:rPr lang="en-US" altLang="ko-KR" sz="1400" dirty="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 Ai ) </a:t>
            </a:r>
            <a:r>
              <a:rPr lang="en-US" altLang="ko-KR" sz="1400" dirty="0" err="1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xor</a:t>
            </a:r>
            <a:r>
              <a:rPr lang="en-US" altLang="ko-KR" sz="1400" dirty="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Ci</a:t>
            </a:r>
            <a:r>
              <a:rPr lang="en-US" altLang="ko-KR" sz="1400" dirty="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 ) = </a:t>
            </a:r>
          </a:p>
          <a:p>
            <a:pPr marL="228600" lvl="2" eaLnBrk="0" hangingPunct="0">
              <a:lnSpc>
                <a:spcPts val="1500"/>
              </a:lnSpc>
              <a:tabLst>
                <a:tab pos="457200" algn="l"/>
                <a:tab pos="1370013" algn="l"/>
                <a:tab pos="2743200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Ci+1 = </a:t>
            </a:r>
            <a:r>
              <a:rPr lang="en-US" altLang="ko-KR" sz="1400" dirty="0" err="1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Ci</a:t>
            </a:r>
            <a:r>
              <a:rPr lang="en-US" altLang="ko-KR" sz="1400" dirty="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 (S0 </a:t>
            </a:r>
            <a:r>
              <a:rPr lang="en-US" altLang="ko-KR" sz="1400" dirty="0" err="1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xor</a:t>
            </a:r>
            <a:r>
              <a:rPr lang="en-US" altLang="ko-KR" sz="1400" dirty="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 Ai) + S1 Bi ( (S0 </a:t>
            </a:r>
            <a:r>
              <a:rPr lang="en-US" altLang="ko-KR" sz="1400" dirty="0" err="1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xor</a:t>
            </a:r>
            <a:r>
              <a:rPr lang="en-US" altLang="ko-KR" sz="1400" dirty="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 Ai) </a:t>
            </a:r>
            <a:r>
              <a:rPr lang="en-US" altLang="ko-KR" sz="1400" dirty="0" err="1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xor</a:t>
            </a:r>
            <a:r>
              <a:rPr lang="en-US" altLang="ko-KR" sz="1400" dirty="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Ci</a:t>
            </a:r>
            <a:r>
              <a:rPr lang="en-US" altLang="ko-KR" sz="1400" dirty="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 ) =</a:t>
            </a:r>
            <a:br>
              <a:rPr lang="en-US" altLang="ko-KR" sz="1400" dirty="0">
                <a:solidFill>
                  <a:srgbClr val="000000"/>
                </a:solidFill>
                <a:latin typeface="Tahoma" pitchFamily="34" charset="0"/>
                <a:ea typeface="굴림" charset="-127"/>
              </a:rPr>
            </a:br>
            <a:endParaRPr lang="en-US" altLang="ko-KR" sz="1400" dirty="0">
              <a:solidFill>
                <a:srgbClr val="000000"/>
              </a:solidFill>
              <a:latin typeface="Tahoma" pitchFamily="34" charset="0"/>
              <a:ea typeface="굴림" charset="-127"/>
            </a:endParaRPr>
          </a:p>
          <a:p>
            <a:pPr marL="228600" lvl="2" eaLnBrk="0" hangingPunct="0">
              <a:lnSpc>
                <a:spcPts val="1500"/>
              </a:lnSpc>
              <a:tabLst>
                <a:tab pos="457200" algn="l"/>
                <a:tab pos="1370013" algn="l"/>
                <a:tab pos="2743200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just a full adder with inputs S0 </a:t>
            </a:r>
            <a:r>
              <a:rPr lang="en-US" altLang="ko-KR" sz="1400" dirty="0" err="1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xor</a:t>
            </a:r>
            <a:r>
              <a:rPr lang="en-US" altLang="ko-KR" sz="1400" dirty="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 Ai, S1 Bi, and </a:t>
            </a:r>
            <a:r>
              <a:rPr lang="en-US" altLang="ko-KR" sz="1400" dirty="0" err="1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Ci</a:t>
            </a:r>
            <a:r>
              <a:rPr lang="en-US" altLang="ko-KR" sz="1400" dirty="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/>
            </a:r>
            <a:br>
              <a:rPr lang="en-US" altLang="ko-KR" sz="1400" dirty="0">
                <a:solidFill>
                  <a:srgbClr val="000000"/>
                </a:solidFill>
                <a:latin typeface="Tahoma" pitchFamily="34" charset="0"/>
                <a:ea typeface="굴림" charset="-127"/>
              </a:rPr>
            </a:br>
            <a:endParaRPr lang="en-US" altLang="ko-KR" sz="1400" dirty="0">
              <a:solidFill>
                <a:srgbClr val="000000"/>
              </a:solidFill>
              <a:latin typeface="Tahoma" pitchFamily="34" charset="0"/>
              <a:ea typeface="굴림" charset="-127"/>
            </a:endParaRPr>
          </a:p>
          <a:p>
            <a:pPr marL="342900" lvl="3" eaLnBrk="0" latinLnBrk="1" hangingPunct="0">
              <a:lnSpc>
                <a:spcPts val="1500"/>
              </a:lnSpc>
              <a:tabLst>
                <a:tab pos="457200" algn="l"/>
                <a:tab pos="1370013" algn="l"/>
                <a:tab pos="2743200" algn="l"/>
              </a:tabLst>
            </a:pPr>
            <a:endParaRPr lang="en-US" altLang="ko-KR" sz="1400" dirty="0">
              <a:solidFill>
                <a:srgbClr val="000000"/>
              </a:solidFill>
              <a:latin typeface="Tahoma" pitchFamily="34" charset="0"/>
              <a:ea typeface="굴림" charset="-127"/>
            </a:endParaRPr>
          </a:p>
        </p:txBody>
      </p:sp>
      <p:sp>
        <p:nvSpPr>
          <p:cNvPr id="88198" name="Rectangle 13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Arithmetic logic unit design (cont’d)</a:t>
            </a:r>
          </a:p>
        </p:txBody>
      </p:sp>
      <p:sp>
        <p:nvSpPr>
          <p:cNvPr id="88199" name="Rectangle 135"/>
          <p:cNvSpPr>
            <a:spLocks noGrp="1" noChangeArrowheads="1"/>
          </p:cNvSpPr>
          <p:nvPr>
            <p:ph type="body" idx="1"/>
          </p:nvPr>
        </p:nvSpPr>
        <p:spPr>
          <a:xfrm>
            <a:off x="436173" y="965994"/>
            <a:ext cx="8343900" cy="4589462"/>
          </a:xfrm>
        </p:spPr>
        <p:txBody>
          <a:bodyPr/>
          <a:lstStyle/>
          <a:p>
            <a:r>
              <a:rPr lang="en-US" altLang="ko-KR" dirty="0">
                <a:ea typeface="굴림" charset="-127"/>
              </a:rPr>
              <a:t>Sample ALU – clever multi-level implementation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V - Combinational Logic Case Studies</a:t>
            </a:r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3B79F-FF94-4CE9-97B2-1BD41CCEF142}" type="slidenum">
              <a:rPr lang="en-US" altLang="en-US"/>
              <a:pPr/>
              <a:t>54</a:t>
            </a:fld>
            <a:endParaRPr lang="en-US" altLang="en-US"/>
          </a:p>
        </p:txBody>
      </p:sp>
      <p:sp>
        <p:nvSpPr>
          <p:cNvPr id="90125" name="Rectangle 1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Summary for examples of combinational logic</a:t>
            </a:r>
          </a:p>
        </p:txBody>
      </p:sp>
      <p:sp>
        <p:nvSpPr>
          <p:cNvPr id="90126" name="Rectangle 14"/>
          <p:cNvSpPr>
            <a:spLocks noGrp="1" noChangeArrowheads="1"/>
          </p:cNvSpPr>
          <p:nvPr>
            <p:ph type="body" idx="1"/>
          </p:nvPr>
        </p:nvSpPr>
        <p:spPr>
          <a:xfrm>
            <a:off x="463550" y="1620838"/>
            <a:ext cx="8277225" cy="5127625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en-US" altLang="ko-KR" sz="2000">
                <a:ea typeface="굴림" charset="-127"/>
              </a:rPr>
              <a:t>Combinational logic design process</a:t>
            </a:r>
          </a:p>
          <a:p>
            <a:pPr lvl="1">
              <a:lnSpc>
                <a:spcPct val="95000"/>
              </a:lnSpc>
            </a:pPr>
            <a:r>
              <a:rPr lang="en-US" altLang="ko-KR" sz="1800">
                <a:ea typeface="굴림" charset="-127"/>
              </a:rPr>
              <a:t>formalize problem: encodings, truth-table, equations</a:t>
            </a:r>
          </a:p>
          <a:p>
            <a:pPr lvl="1">
              <a:lnSpc>
                <a:spcPct val="95000"/>
              </a:lnSpc>
            </a:pPr>
            <a:r>
              <a:rPr lang="en-US" altLang="ko-KR" sz="1800">
                <a:ea typeface="굴림" charset="-127"/>
              </a:rPr>
              <a:t>choose implementation technology (ROM, PAL, PLA, discrete gates)</a:t>
            </a:r>
          </a:p>
          <a:p>
            <a:pPr lvl="1">
              <a:lnSpc>
                <a:spcPct val="95000"/>
              </a:lnSpc>
            </a:pPr>
            <a:r>
              <a:rPr lang="en-US" altLang="ko-KR" sz="1800">
                <a:ea typeface="굴림" charset="-127"/>
              </a:rPr>
              <a:t>implement by following the design procedure for that technology</a:t>
            </a:r>
          </a:p>
          <a:p>
            <a:pPr>
              <a:lnSpc>
                <a:spcPct val="95000"/>
              </a:lnSpc>
            </a:pPr>
            <a:r>
              <a:rPr lang="en-US" altLang="ko-KR" sz="2000">
                <a:ea typeface="굴림" charset="-127"/>
              </a:rPr>
              <a:t>Binary number representation</a:t>
            </a:r>
          </a:p>
          <a:p>
            <a:pPr lvl="1">
              <a:lnSpc>
                <a:spcPct val="95000"/>
              </a:lnSpc>
            </a:pPr>
            <a:r>
              <a:rPr lang="en-US" altLang="ko-KR" sz="1800">
                <a:ea typeface="굴림" charset="-127"/>
              </a:rPr>
              <a:t>positive numbers the same</a:t>
            </a:r>
          </a:p>
          <a:p>
            <a:pPr lvl="1">
              <a:lnSpc>
                <a:spcPct val="95000"/>
              </a:lnSpc>
            </a:pPr>
            <a:r>
              <a:rPr lang="en-US" altLang="ko-KR" sz="1800">
                <a:ea typeface="굴림" charset="-127"/>
              </a:rPr>
              <a:t>difference is in how negative numbers are represented</a:t>
            </a:r>
          </a:p>
          <a:p>
            <a:pPr lvl="1">
              <a:lnSpc>
                <a:spcPct val="95000"/>
              </a:lnSpc>
            </a:pPr>
            <a:r>
              <a:rPr lang="en-US" altLang="ko-KR" sz="1800">
                <a:ea typeface="굴림" charset="-127"/>
              </a:rPr>
              <a:t>2s complement easiest to handle: one representation for zero, slightly complicated complementation, simple addition</a:t>
            </a:r>
          </a:p>
          <a:p>
            <a:pPr>
              <a:lnSpc>
                <a:spcPct val="95000"/>
              </a:lnSpc>
            </a:pPr>
            <a:r>
              <a:rPr lang="en-US" altLang="ko-KR" sz="2000">
                <a:ea typeface="굴림" charset="-127"/>
              </a:rPr>
              <a:t>Circuits for binary addition</a:t>
            </a:r>
          </a:p>
          <a:p>
            <a:pPr lvl="1">
              <a:lnSpc>
                <a:spcPct val="95000"/>
              </a:lnSpc>
            </a:pPr>
            <a:r>
              <a:rPr lang="en-US" altLang="ko-KR" sz="1800">
                <a:ea typeface="굴림" charset="-127"/>
              </a:rPr>
              <a:t>basic half-adder and full-adder</a:t>
            </a:r>
          </a:p>
          <a:p>
            <a:pPr lvl="1">
              <a:lnSpc>
                <a:spcPct val="95000"/>
              </a:lnSpc>
            </a:pPr>
            <a:r>
              <a:rPr lang="en-US" altLang="ko-KR" sz="1800">
                <a:ea typeface="굴림" charset="-127"/>
              </a:rPr>
              <a:t>carry lookahead logic</a:t>
            </a:r>
          </a:p>
          <a:p>
            <a:pPr lvl="1">
              <a:lnSpc>
                <a:spcPct val="95000"/>
              </a:lnSpc>
            </a:pPr>
            <a:r>
              <a:rPr lang="en-US" altLang="ko-KR" sz="1800">
                <a:ea typeface="굴림" charset="-127"/>
              </a:rPr>
              <a:t>carry-select</a:t>
            </a:r>
          </a:p>
          <a:p>
            <a:pPr>
              <a:lnSpc>
                <a:spcPct val="95000"/>
              </a:lnSpc>
            </a:pPr>
            <a:r>
              <a:rPr lang="en-US" altLang="ko-KR" sz="2000">
                <a:ea typeface="굴림" charset="-127"/>
              </a:rPr>
              <a:t>ALU Design</a:t>
            </a:r>
          </a:p>
          <a:p>
            <a:pPr lvl="1">
              <a:lnSpc>
                <a:spcPct val="95000"/>
              </a:lnSpc>
            </a:pPr>
            <a:r>
              <a:rPr lang="en-US" altLang="ko-KR" sz="1800">
                <a:ea typeface="굴림" charset="-127"/>
              </a:rPr>
              <a:t>specification, implementation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V - Combinational Logic Case Studies</a:t>
            </a:r>
            <a:endParaRPr lang="en-US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6C746-4174-41F4-824F-D6FB69995311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16393" name="Line 9"/>
          <p:cNvSpPr>
            <a:spLocks noChangeShapeType="1"/>
          </p:cNvSpPr>
          <p:nvPr/>
        </p:nvSpPr>
        <p:spPr bwMode="auto">
          <a:xfrm>
            <a:off x="5203825" y="2582863"/>
            <a:ext cx="38481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394" name="Line 10"/>
          <p:cNvSpPr>
            <a:spLocks noChangeShapeType="1"/>
          </p:cNvSpPr>
          <p:nvPr/>
        </p:nvSpPr>
        <p:spPr bwMode="auto">
          <a:xfrm>
            <a:off x="6569075" y="2297113"/>
            <a:ext cx="0" cy="37211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395" name="Rectangle 11"/>
          <p:cNvSpPr>
            <a:spLocks noChangeArrowheads="1"/>
          </p:cNvSpPr>
          <p:nvPr/>
        </p:nvSpPr>
        <p:spPr bwMode="auto">
          <a:xfrm>
            <a:off x="5235575" y="2278063"/>
            <a:ext cx="3898900" cy="375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47" tIns="26983" rIns="19047" bIns="26983"/>
          <a:lstStyle/>
          <a:p>
            <a:pPr eaLnBrk="0" hangingPunct="0">
              <a:lnSpc>
                <a:spcPts val="2200"/>
              </a:lnSpc>
              <a:tabLst>
                <a:tab pos="342900" algn="l"/>
                <a:tab pos="685800" algn="l"/>
                <a:tab pos="1028700" algn="l"/>
                <a:tab pos="1370013" algn="l"/>
                <a:tab pos="1714500" algn="l"/>
                <a:tab pos="2057400" algn="l"/>
                <a:tab pos="2400300" algn="l"/>
                <a:tab pos="2743200" algn="l"/>
                <a:tab pos="3086100" algn="l"/>
                <a:tab pos="34290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A	B	C	D	C0	C1	C2	C3	C4	C5	C6</a:t>
            </a:r>
          </a:p>
          <a:p>
            <a:pPr eaLnBrk="0" hangingPunct="0">
              <a:lnSpc>
                <a:spcPts val="2200"/>
              </a:lnSpc>
              <a:tabLst>
                <a:tab pos="342900" algn="l"/>
                <a:tab pos="685800" algn="l"/>
                <a:tab pos="1028700" algn="l"/>
                <a:tab pos="1370013" algn="l"/>
                <a:tab pos="1714500" algn="l"/>
                <a:tab pos="2057400" algn="l"/>
                <a:tab pos="2400300" algn="l"/>
                <a:tab pos="2743200" algn="l"/>
                <a:tab pos="3086100" algn="l"/>
                <a:tab pos="34290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0	0	0	0	1	1	1	1	1	1	0</a:t>
            </a:r>
          </a:p>
          <a:p>
            <a:pPr eaLnBrk="0" hangingPunct="0">
              <a:lnSpc>
                <a:spcPts val="2200"/>
              </a:lnSpc>
              <a:tabLst>
                <a:tab pos="342900" algn="l"/>
                <a:tab pos="685800" algn="l"/>
                <a:tab pos="1028700" algn="l"/>
                <a:tab pos="1370013" algn="l"/>
                <a:tab pos="1714500" algn="l"/>
                <a:tab pos="2057400" algn="l"/>
                <a:tab pos="2400300" algn="l"/>
                <a:tab pos="2743200" algn="l"/>
                <a:tab pos="3086100" algn="l"/>
                <a:tab pos="34290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0	0	0	1	0	1	1	0	0	0	0</a:t>
            </a:r>
          </a:p>
          <a:p>
            <a:pPr eaLnBrk="0" hangingPunct="0">
              <a:lnSpc>
                <a:spcPts val="2200"/>
              </a:lnSpc>
              <a:tabLst>
                <a:tab pos="342900" algn="l"/>
                <a:tab pos="685800" algn="l"/>
                <a:tab pos="1028700" algn="l"/>
                <a:tab pos="1370013" algn="l"/>
                <a:tab pos="1714500" algn="l"/>
                <a:tab pos="2057400" algn="l"/>
                <a:tab pos="2400300" algn="l"/>
                <a:tab pos="2743200" algn="l"/>
                <a:tab pos="3086100" algn="l"/>
                <a:tab pos="34290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0	0	1	0	1	1	0	1	1	0	1</a:t>
            </a:r>
          </a:p>
          <a:p>
            <a:pPr eaLnBrk="0" hangingPunct="0">
              <a:lnSpc>
                <a:spcPts val="2200"/>
              </a:lnSpc>
              <a:tabLst>
                <a:tab pos="342900" algn="l"/>
                <a:tab pos="685800" algn="l"/>
                <a:tab pos="1028700" algn="l"/>
                <a:tab pos="1370013" algn="l"/>
                <a:tab pos="1714500" algn="l"/>
                <a:tab pos="2057400" algn="l"/>
                <a:tab pos="2400300" algn="l"/>
                <a:tab pos="2743200" algn="l"/>
                <a:tab pos="3086100" algn="l"/>
                <a:tab pos="34290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0	0	1	1	1	1	1	1	0	0	1</a:t>
            </a:r>
          </a:p>
          <a:p>
            <a:pPr eaLnBrk="0" hangingPunct="0">
              <a:lnSpc>
                <a:spcPts val="2200"/>
              </a:lnSpc>
              <a:tabLst>
                <a:tab pos="342900" algn="l"/>
                <a:tab pos="685800" algn="l"/>
                <a:tab pos="1028700" algn="l"/>
                <a:tab pos="1370013" algn="l"/>
                <a:tab pos="1714500" algn="l"/>
                <a:tab pos="2057400" algn="l"/>
                <a:tab pos="2400300" algn="l"/>
                <a:tab pos="2743200" algn="l"/>
                <a:tab pos="3086100" algn="l"/>
                <a:tab pos="34290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0	1	0	0	0	1	1	0	0	1	1</a:t>
            </a:r>
          </a:p>
          <a:p>
            <a:pPr eaLnBrk="0" hangingPunct="0">
              <a:lnSpc>
                <a:spcPts val="2200"/>
              </a:lnSpc>
              <a:tabLst>
                <a:tab pos="342900" algn="l"/>
                <a:tab pos="685800" algn="l"/>
                <a:tab pos="1028700" algn="l"/>
                <a:tab pos="1370013" algn="l"/>
                <a:tab pos="1714500" algn="l"/>
                <a:tab pos="2057400" algn="l"/>
                <a:tab pos="2400300" algn="l"/>
                <a:tab pos="2743200" algn="l"/>
                <a:tab pos="3086100" algn="l"/>
                <a:tab pos="34290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0	1	0	1	1	0	1	1	0	1	1</a:t>
            </a:r>
          </a:p>
          <a:p>
            <a:pPr eaLnBrk="0" hangingPunct="0">
              <a:lnSpc>
                <a:spcPts val="2200"/>
              </a:lnSpc>
              <a:tabLst>
                <a:tab pos="342900" algn="l"/>
                <a:tab pos="685800" algn="l"/>
                <a:tab pos="1028700" algn="l"/>
                <a:tab pos="1370013" algn="l"/>
                <a:tab pos="1714500" algn="l"/>
                <a:tab pos="2057400" algn="l"/>
                <a:tab pos="2400300" algn="l"/>
                <a:tab pos="2743200" algn="l"/>
                <a:tab pos="3086100" algn="l"/>
                <a:tab pos="34290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0	1	1	0	1	0	1	1	1	1	1</a:t>
            </a:r>
          </a:p>
          <a:p>
            <a:pPr eaLnBrk="0" hangingPunct="0">
              <a:lnSpc>
                <a:spcPts val="2200"/>
              </a:lnSpc>
              <a:tabLst>
                <a:tab pos="342900" algn="l"/>
                <a:tab pos="685800" algn="l"/>
                <a:tab pos="1028700" algn="l"/>
                <a:tab pos="1370013" algn="l"/>
                <a:tab pos="1714500" algn="l"/>
                <a:tab pos="2057400" algn="l"/>
                <a:tab pos="2400300" algn="l"/>
                <a:tab pos="2743200" algn="l"/>
                <a:tab pos="3086100" algn="l"/>
                <a:tab pos="34290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0	1	1	1	1	1	1	0	0	0	0</a:t>
            </a:r>
          </a:p>
          <a:p>
            <a:pPr eaLnBrk="0" hangingPunct="0">
              <a:lnSpc>
                <a:spcPts val="2200"/>
              </a:lnSpc>
              <a:tabLst>
                <a:tab pos="342900" algn="l"/>
                <a:tab pos="685800" algn="l"/>
                <a:tab pos="1028700" algn="l"/>
                <a:tab pos="1370013" algn="l"/>
                <a:tab pos="1714500" algn="l"/>
                <a:tab pos="2057400" algn="l"/>
                <a:tab pos="2400300" algn="l"/>
                <a:tab pos="2743200" algn="l"/>
                <a:tab pos="3086100" algn="l"/>
                <a:tab pos="34290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1	0	0	0	1	1	1	1	1	1	1</a:t>
            </a:r>
          </a:p>
          <a:p>
            <a:pPr eaLnBrk="0" hangingPunct="0">
              <a:lnSpc>
                <a:spcPts val="2200"/>
              </a:lnSpc>
              <a:tabLst>
                <a:tab pos="342900" algn="l"/>
                <a:tab pos="685800" algn="l"/>
                <a:tab pos="1028700" algn="l"/>
                <a:tab pos="1370013" algn="l"/>
                <a:tab pos="1714500" algn="l"/>
                <a:tab pos="2057400" algn="l"/>
                <a:tab pos="2400300" algn="l"/>
                <a:tab pos="2743200" algn="l"/>
                <a:tab pos="3086100" algn="l"/>
                <a:tab pos="34290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1	0	0	1	1	1	1	0	0	1	1</a:t>
            </a:r>
          </a:p>
          <a:p>
            <a:pPr eaLnBrk="0" hangingPunct="0">
              <a:lnSpc>
                <a:spcPts val="2200"/>
              </a:lnSpc>
              <a:tabLst>
                <a:tab pos="342900" algn="l"/>
                <a:tab pos="685800" algn="l"/>
                <a:tab pos="1028700" algn="l"/>
                <a:tab pos="1370013" algn="l"/>
                <a:tab pos="1714500" algn="l"/>
                <a:tab pos="2057400" algn="l"/>
                <a:tab pos="2400300" algn="l"/>
                <a:tab pos="2743200" algn="l"/>
                <a:tab pos="3086100" algn="l"/>
                <a:tab pos="34290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1	0	1	–	–	–	–	–	–	–	–</a:t>
            </a:r>
          </a:p>
          <a:p>
            <a:pPr eaLnBrk="0" hangingPunct="0">
              <a:lnSpc>
                <a:spcPts val="2200"/>
              </a:lnSpc>
              <a:tabLst>
                <a:tab pos="342900" algn="l"/>
                <a:tab pos="685800" algn="l"/>
                <a:tab pos="1028700" algn="l"/>
                <a:tab pos="1370013" algn="l"/>
                <a:tab pos="1714500" algn="l"/>
                <a:tab pos="2057400" algn="l"/>
                <a:tab pos="2400300" algn="l"/>
                <a:tab pos="2743200" algn="l"/>
                <a:tab pos="3086100" algn="l"/>
                <a:tab pos="34290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1	1	–	–	–	–	–	–	–	–	–</a:t>
            </a:r>
          </a:p>
        </p:txBody>
      </p:sp>
      <p:sp>
        <p:nvSpPr>
          <p:cNvPr id="16398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Formalize the problem</a:t>
            </a:r>
          </a:p>
        </p:txBody>
      </p:sp>
      <p:sp>
        <p:nvSpPr>
          <p:cNvPr id="16399" name="Rectangle 1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Truth table</a:t>
            </a:r>
          </a:p>
          <a:p>
            <a:pPr lvl="1"/>
            <a:r>
              <a:rPr lang="en-US" altLang="ko-KR">
                <a:ea typeface="굴림" charset="-127"/>
              </a:rPr>
              <a:t>show don't cares</a:t>
            </a:r>
          </a:p>
          <a:p>
            <a:r>
              <a:rPr lang="en-US" altLang="ko-KR">
                <a:ea typeface="굴림" charset="-127"/>
              </a:rPr>
              <a:t>Choose implementation target</a:t>
            </a:r>
          </a:p>
          <a:p>
            <a:pPr lvl="1"/>
            <a:r>
              <a:rPr lang="en-US" altLang="ko-KR">
                <a:ea typeface="굴림" charset="-127"/>
              </a:rPr>
              <a:t>if ROM, we are done</a:t>
            </a:r>
          </a:p>
          <a:p>
            <a:pPr lvl="1"/>
            <a:r>
              <a:rPr lang="en-US" altLang="ko-KR">
                <a:ea typeface="굴림" charset="-127"/>
              </a:rPr>
              <a:t>don't cares imply PAL/PLA</a:t>
            </a:r>
            <a:br>
              <a:rPr lang="en-US" altLang="ko-KR">
                <a:ea typeface="굴림" charset="-127"/>
              </a:rPr>
            </a:br>
            <a:r>
              <a:rPr lang="en-US" altLang="ko-KR">
                <a:ea typeface="굴림" charset="-127"/>
              </a:rPr>
              <a:t>may be attractive</a:t>
            </a:r>
          </a:p>
          <a:p>
            <a:r>
              <a:rPr lang="en-US" altLang="ko-KR">
                <a:ea typeface="굴림" charset="-127"/>
              </a:rPr>
              <a:t>Follow implementation procedure</a:t>
            </a:r>
          </a:p>
          <a:p>
            <a:pPr lvl="1"/>
            <a:r>
              <a:rPr lang="en-US" altLang="ko-KR">
                <a:ea typeface="굴림" charset="-127"/>
              </a:rPr>
              <a:t>minimization using K-maps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V - Combinational Logic Case Studies</a:t>
            </a:r>
            <a:endParaRPr lang="en-US" altLang="en-US"/>
          </a:p>
        </p:txBody>
      </p:sp>
      <p:sp>
        <p:nvSpPr>
          <p:cNvPr id="14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2AC96-B257-4D9F-BFB0-6E51411E0764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18441" name="Rectangle 9"/>
          <p:cNvSpPr>
            <a:spLocks noChangeArrowheads="1"/>
          </p:cNvSpPr>
          <p:nvPr/>
        </p:nvSpPr>
        <p:spPr bwMode="auto">
          <a:xfrm>
            <a:off x="4572000" y="4419600"/>
            <a:ext cx="342900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47" tIns="26983" rIns="19047" bIns="26983"/>
          <a:lstStyle/>
          <a:p>
            <a:pPr eaLnBrk="0" hangingPunct="0">
              <a:lnSpc>
                <a:spcPts val="1800"/>
              </a:lnSpc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C0 = A + B D + C + B' D'</a:t>
            </a:r>
          </a:p>
          <a:p>
            <a:pPr eaLnBrk="0" hangingPunct="0">
              <a:lnSpc>
                <a:spcPts val="1800"/>
              </a:lnSpc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C1 = C' D' + C D + B'</a:t>
            </a:r>
          </a:p>
          <a:p>
            <a:pPr eaLnBrk="0" hangingPunct="0">
              <a:lnSpc>
                <a:spcPts val="1800"/>
              </a:lnSpc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C2 = B + C' + D</a:t>
            </a:r>
          </a:p>
          <a:p>
            <a:pPr eaLnBrk="0" hangingPunct="0">
              <a:lnSpc>
                <a:spcPts val="1800"/>
              </a:lnSpc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C3 = B' D' + C D' + B C' D + B' C</a:t>
            </a:r>
          </a:p>
          <a:p>
            <a:pPr eaLnBrk="0" hangingPunct="0">
              <a:lnSpc>
                <a:spcPts val="1800"/>
              </a:lnSpc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C4 = B' D' + C D'</a:t>
            </a:r>
          </a:p>
          <a:p>
            <a:pPr eaLnBrk="0" hangingPunct="0">
              <a:lnSpc>
                <a:spcPts val="1800"/>
              </a:lnSpc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C5 = A + C' D' + B D' + B C'</a:t>
            </a:r>
          </a:p>
          <a:p>
            <a:pPr eaLnBrk="0" hangingPunct="0">
              <a:lnSpc>
                <a:spcPts val="1800"/>
              </a:lnSpc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C6 = A + C D' + B C' + B' C</a:t>
            </a:r>
          </a:p>
        </p:txBody>
      </p:sp>
      <p:sp>
        <p:nvSpPr>
          <p:cNvPr id="18842" name="Rectangle 4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Implementation as minimized sum-of-products</a:t>
            </a:r>
          </a:p>
        </p:txBody>
      </p:sp>
      <p:sp>
        <p:nvSpPr>
          <p:cNvPr id="18843" name="Rectangle 41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15 unique product terms when minimized individually</a:t>
            </a:r>
          </a:p>
        </p:txBody>
      </p:sp>
      <p:grpSp>
        <p:nvGrpSpPr>
          <p:cNvPr id="18699" name="Group 267"/>
          <p:cNvGrpSpPr>
            <a:grpSpLocks/>
          </p:cNvGrpSpPr>
          <p:nvPr/>
        </p:nvGrpSpPr>
        <p:grpSpPr bwMode="auto">
          <a:xfrm>
            <a:off x="381000" y="2286000"/>
            <a:ext cx="1676400" cy="1701800"/>
            <a:chOff x="-1296" y="224"/>
            <a:chExt cx="1056" cy="1072"/>
          </a:xfrm>
        </p:grpSpPr>
        <p:sp>
          <p:nvSpPr>
            <p:cNvPr id="18700" name="Rectangle 268"/>
            <p:cNvSpPr>
              <a:spLocks noChangeArrowheads="1"/>
            </p:cNvSpPr>
            <p:nvPr/>
          </p:nvSpPr>
          <p:spPr bwMode="auto">
            <a:xfrm>
              <a:off x="-1104" y="384"/>
              <a:ext cx="720" cy="7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23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3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1    0    X    1</a:t>
              </a:r>
            </a:p>
            <a:p>
              <a:pPr eaLnBrk="0" hangingPunct="0">
                <a:lnSpc>
                  <a:spcPts val="23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3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    1    X    1 </a:t>
              </a:r>
              <a:br>
                <a:rPr lang="en-US" altLang="ko-KR" sz="13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3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1    1    X    X</a:t>
              </a:r>
            </a:p>
            <a:p>
              <a:pPr eaLnBrk="0" hangingPunct="0">
                <a:lnSpc>
                  <a:spcPts val="23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3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1    1    X    X </a:t>
              </a:r>
            </a:p>
          </p:txBody>
        </p:sp>
        <p:sp>
          <p:nvSpPr>
            <p:cNvPr id="18701" name="Rectangle 269"/>
            <p:cNvSpPr>
              <a:spLocks noChangeArrowheads="1"/>
            </p:cNvSpPr>
            <p:nvPr/>
          </p:nvSpPr>
          <p:spPr bwMode="auto">
            <a:xfrm>
              <a:off x="-768" y="384"/>
              <a:ext cx="384" cy="3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702" name="Line 270"/>
            <p:cNvSpPr>
              <a:spLocks noChangeShapeType="1"/>
            </p:cNvSpPr>
            <p:nvPr/>
          </p:nvSpPr>
          <p:spPr bwMode="auto">
            <a:xfrm>
              <a:off x="-768" y="384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703" name="Line 271"/>
            <p:cNvSpPr>
              <a:spLocks noChangeShapeType="1"/>
            </p:cNvSpPr>
            <p:nvPr/>
          </p:nvSpPr>
          <p:spPr bwMode="auto">
            <a:xfrm flipH="1">
              <a:off x="-384" y="576"/>
              <a:ext cx="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704" name="Rectangle 272"/>
            <p:cNvSpPr>
              <a:spLocks noChangeArrowheads="1"/>
            </p:cNvSpPr>
            <p:nvPr/>
          </p:nvSpPr>
          <p:spPr bwMode="auto">
            <a:xfrm>
              <a:off x="-368" y="672"/>
              <a:ext cx="128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3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D</a:t>
              </a:r>
            </a:p>
          </p:txBody>
        </p:sp>
        <p:sp>
          <p:nvSpPr>
            <p:cNvPr id="18705" name="Rectangle 273"/>
            <p:cNvSpPr>
              <a:spLocks noChangeArrowheads="1"/>
            </p:cNvSpPr>
            <p:nvPr/>
          </p:nvSpPr>
          <p:spPr bwMode="auto">
            <a:xfrm>
              <a:off x="-752" y="224"/>
              <a:ext cx="368" cy="1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3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A</a:t>
              </a:r>
            </a:p>
          </p:txBody>
        </p:sp>
        <p:sp>
          <p:nvSpPr>
            <p:cNvPr id="18706" name="Rectangle 274"/>
            <p:cNvSpPr>
              <a:spLocks noChangeArrowheads="1"/>
            </p:cNvSpPr>
            <p:nvPr/>
          </p:nvSpPr>
          <p:spPr bwMode="auto">
            <a:xfrm>
              <a:off x="-1146" y="384"/>
              <a:ext cx="378" cy="3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707" name="Line 275"/>
            <p:cNvSpPr>
              <a:spLocks noChangeShapeType="1"/>
            </p:cNvSpPr>
            <p:nvPr/>
          </p:nvSpPr>
          <p:spPr bwMode="auto">
            <a:xfrm>
              <a:off x="-960" y="384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708" name="Line 276"/>
            <p:cNvSpPr>
              <a:spLocks noChangeShapeType="1"/>
            </p:cNvSpPr>
            <p:nvPr/>
          </p:nvSpPr>
          <p:spPr bwMode="auto">
            <a:xfrm flipH="1">
              <a:off x="-1152" y="576"/>
              <a:ext cx="7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709" name="Line 277"/>
            <p:cNvSpPr>
              <a:spLocks noChangeShapeType="1"/>
            </p:cNvSpPr>
            <p:nvPr/>
          </p:nvSpPr>
          <p:spPr bwMode="auto">
            <a:xfrm>
              <a:off x="-960" y="1152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710" name="Line 278"/>
            <p:cNvSpPr>
              <a:spLocks noChangeShapeType="1"/>
            </p:cNvSpPr>
            <p:nvPr/>
          </p:nvSpPr>
          <p:spPr bwMode="auto">
            <a:xfrm flipH="1">
              <a:off x="-1152" y="768"/>
              <a:ext cx="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711" name="Rectangle 279"/>
            <p:cNvSpPr>
              <a:spLocks noChangeArrowheads="1"/>
            </p:cNvSpPr>
            <p:nvPr/>
          </p:nvSpPr>
          <p:spPr bwMode="auto">
            <a:xfrm>
              <a:off x="-944" y="1152"/>
              <a:ext cx="368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3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B</a:t>
              </a:r>
            </a:p>
          </p:txBody>
        </p:sp>
        <p:sp>
          <p:nvSpPr>
            <p:cNvPr id="18712" name="Text Box 280"/>
            <p:cNvSpPr txBox="1">
              <a:spLocks noChangeArrowheads="1"/>
            </p:cNvSpPr>
            <p:nvPr/>
          </p:nvSpPr>
          <p:spPr bwMode="auto">
            <a:xfrm>
              <a:off x="-1296" y="816"/>
              <a:ext cx="145" cy="1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24" tIns="45711" rIns="91424" bIns="45711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370013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ko-KR" sz="1300">
                  <a:latin typeface="Tahoma" pitchFamily="34" charset="0"/>
                  <a:ea typeface="굴림" charset="-127"/>
                </a:rPr>
                <a:t>C</a:t>
              </a:r>
            </a:p>
          </p:txBody>
        </p:sp>
        <p:sp>
          <p:nvSpPr>
            <p:cNvPr id="18713" name="Line 281"/>
            <p:cNvSpPr>
              <a:spLocks noChangeShapeType="1"/>
            </p:cNvSpPr>
            <p:nvPr/>
          </p:nvSpPr>
          <p:spPr bwMode="auto">
            <a:xfrm>
              <a:off x="-576" y="384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714" name="Rectangle 282"/>
            <p:cNvSpPr>
              <a:spLocks noChangeArrowheads="1"/>
            </p:cNvSpPr>
            <p:nvPr/>
          </p:nvSpPr>
          <p:spPr bwMode="auto">
            <a:xfrm>
              <a:off x="-768" y="768"/>
              <a:ext cx="384" cy="3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715" name="Rectangle 283"/>
            <p:cNvSpPr>
              <a:spLocks noChangeArrowheads="1"/>
            </p:cNvSpPr>
            <p:nvPr/>
          </p:nvSpPr>
          <p:spPr bwMode="auto">
            <a:xfrm>
              <a:off x="-1146" y="768"/>
              <a:ext cx="378" cy="3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716" name="Line 284"/>
            <p:cNvSpPr>
              <a:spLocks noChangeShapeType="1"/>
            </p:cNvSpPr>
            <p:nvPr/>
          </p:nvSpPr>
          <p:spPr bwMode="auto">
            <a:xfrm>
              <a:off x="-960" y="768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717" name="Line 285"/>
            <p:cNvSpPr>
              <a:spLocks noChangeShapeType="1"/>
            </p:cNvSpPr>
            <p:nvPr/>
          </p:nvSpPr>
          <p:spPr bwMode="auto">
            <a:xfrm flipH="1">
              <a:off x="-1152" y="960"/>
              <a:ext cx="7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718" name="Line 286"/>
            <p:cNvSpPr>
              <a:spLocks noChangeShapeType="1"/>
            </p:cNvSpPr>
            <p:nvPr/>
          </p:nvSpPr>
          <p:spPr bwMode="auto">
            <a:xfrm>
              <a:off x="-576" y="768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8720" name="Group 288"/>
          <p:cNvGrpSpPr>
            <a:grpSpLocks/>
          </p:cNvGrpSpPr>
          <p:nvPr/>
        </p:nvGrpSpPr>
        <p:grpSpPr bwMode="auto">
          <a:xfrm>
            <a:off x="2057400" y="2286000"/>
            <a:ext cx="1676400" cy="1701800"/>
            <a:chOff x="-1296" y="224"/>
            <a:chExt cx="1056" cy="1072"/>
          </a:xfrm>
        </p:grpSpPr>
        <p:sp>
          <p:nvSpPr>
            <p:cNvPr id="18721" name="Rectangle 289"/>
            <p:cNvSpPr>
              <a:spLocks noChangeArrowheads="1"/>
            </p:cNvSpPr>
            <p:nvPr/>
          </p:nvSpPr>
          <p:spPr bwMode="auto">
            <a:xfrm>
              <a:off x="-1104" y="384"/>
              <a:ext cx="720" cy="7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23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3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1    1    X    1</a:t>
              </a:r>
            </a:p>
            <a:p>
              <a:pPr eaLnBrk="0" hangingPunct="0">
                <a:lnSpc>
                  <a:spcPts val="23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3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1    0    X    1 </a:t>
              </a:r>
              <a:br>
                <a:rPr lang="en-US" altLang="ko-KR" sz="13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3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1    1    X    X</a:t>
              </a:r>
            </a:p>
            <a:p>
              <a:pPr eaLnBrk="0" hangingPunct="0">
                <a:lnSpc>
                  <a:spcPts val="23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3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1    0    X    X </a:t>
              </a:r>
            </a:p>
          </p:txBody>
        </p:sp>
        <p:sp>
          <p:nvSpPr>
            <p:cNvPr id="18722" name="Rectangle 290"/>
            <p:cNvSpPr>
              <a:spLocks noChangeArrowheads="1"/>
            </p:cNvSpPr>
            <p:nvPr/>
          </p:nvSpPr>
          <p:spPr bwMode="auto">
            <a:xfrm>
              <a:off x="-768" y="384"/>
              <a:ext cx="384" cy="3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723" name="Line 291"/>
            <p:cNvSpPr>
              <a:spLocks noChangeShapeType="1"/>
            </p:cNvSpPr>
            <p:nvPr/>
          </p:nvSpPr>
          <p:spPr bwMode="auto">
            <a:xfrm>
              <a:off x="-768" y="384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724" name="Line 292"/>
            <p:cNvSpPr>
              <a:spLocks noChangeShapeType="1"/>
            </p:cNvSpPr>
            <p:nvPr/>
          </p:nvSpPr>
          <p:spPr bwMode="auto">
            <a:xfrm flipH="1">
              <a:off x="-384" y="576"/>
              <a:ext cx="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725" name="Rectangle 293"/>
            <p:cNvSpPr>
              <a:spLocks noChangeArrowheads="1"/>
            </p:cNvSpPr>
            <p:nvPr/>
          </p:nvSpPr>
          <p:spPr bwMode="auto">
            <a:xfrm>
              <a:off x="-368" y="672"/>
              <a:ext cx="128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3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D</a:t>
              </a:r>
            </a:p>
          </p:txBody>
        </p:sp>
        <p:sp>
          <p:nvSpPr>
            <p:cNvPr id="18726" name="Rectangle 294"/>
            <p:cNvSpPr>
              <a:spLocks noChangeArrowheads="1"/>
            </p:cNvSpPr>
            <p:nvPr/>
          </p:nvSpPr>
          <p:spPr bwMode="auto">
            <a:xfrm>
              <a:off x="-752" y="224"/>
              <a:ext cx="368" cy="1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3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A</a:t>
              </a:r>
            </a:p>
          </p:txBody>
        </p:sp>
        <p:sp>
          <p:nvSpPr>
            <p:cNvPr id="18727" name="Rectangle 295"/>
            <p:cNvSpPr>
              <a:spLocks noChangeArrowheads="1"/>
            </p:cNvSpPr>
            <p:nvPr/>
          </p:nvSpPr>
          <p:spPr bwMode="auto">
            <a:xfrm>
              <a:off x="-1146" y="384"/>
              <a:ext cx="378" cy="3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728" name="Line 296"/>
            <p:cNvSpPr>
              <a:spLocks noChangeShapeType="1"/>
            </p:cNvSpPr>
            <p:nvPr/>
          </p:nvSpPr>
          <p:spPr bwMode="auto">
            <a:xfrm>
              <a:off x="-960" y="384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729" name="Line 297"/>
            <p:cNvSpPr>
              <a:spLocks noChangeShapeType="1"/>
            </p:cNvSpPr>
            <p:nvPr/>
          </p:nvSpPr>
          <p:spPr bwMode="auto">
            <a:xfrm flipH="1">
              <a:off x="-1152" y="576"/>
              <a:ext cx="7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730" name="Line 298"/>
            <p:cNvSpPr>
              <a:spLocks noChangeShapeType="1"/>
            </p:cNvSpPr>
            <p:nvPr/>
          </p:nvSpPr>
          <p:spPr bwMode="auto">
            <a:xfrm>
              <a:off x="-960" y="1152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731" name="Line 299"/>
            <p:cNvSpPr>
              <a:spLocks noChangeShapeType="1"/>
            </p:cNvSpPr>
            <p:nvPr/>
          </p:nvSpPr>
          <p:spPr bwMode="auto">
            <a:xfrm flipH="1">
              <a:off x="-1152" y="768"/>
              <a:ext cx="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732" name="Rectangle 300"/>
            <p:cNvSpPr>
              <a:spLocks noChangeArrowheads="1"/>
            </p:cNvSpPr>
            <p:nvPr/>
          </p:nvSpPr>
          <p:spPr bwMode="auto">
            <a:xfrm>
              <a:off x="-944" y="1152"/>
              <a:ext cx="368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3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B</a:t>
              </a:r>
            </a:p>
          </p:txBody>
        </p:sp>
        <p:sp>
          <p:nvSpPr>
            <p:cNvPr id="18733" name="Text Box 301"/>
            <p:cNvSpPr txBox="1">
              <a:spLocks noChangeArrowheads="1"/>
            </p:cNvSpPr>
            <p:nvPr/>
          </p:nvSpPr>
          <p:spPr bwMode="auto">
            <a:xfrm>
              <a:off x="-1296" y="816"/>
              <a:ext cx="145" cy="1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24" tIns="45711" rIns="91424" bIns="45711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370013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ko-KR" sz="1300">
                  <a:latin typeface="Tahoma" pitchFamily="34" charset="0"/>
                  <a:ea typeface="굴림" charset="-127"/>
                </a:rPr>
                <a:t>C</a:t>
              </a:r>
            </a:p>
          </p:txBody>
        </p:sp>
        <p:sp>
          <p:nvSpPr>
            <p:cNvPr id="18734" name="Line 302"/>
            <p:cNvSpPr>
              <a:spLocks noChangeShapeType="1"/>
            </p:cNvSpPr>
            <p:nvPr/>
          </p:nvSpPr>
          <p:spPr bwMode="auto">
            <a:xfrm>
              <a:off x="-576" y="384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735" name="Rectangle 303"/>
            <p:cNvSpPr>
              <a:spLocks noChangeArrowheads="1"/>
            </p:cNvSpPr>
            <p:nvPr/>
          </p:nvSpPr>
          <p:spPr bwMode="auto">
            <a:xfrm>
              <a:off x="-768" y="768"/>
              <a:ext cx="384" cy="3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736" name="Rectangle 304"/>
            <p:cNvSpPr>
              <a:spLocks noChangeArrowheads="1"/>
            </p:cNvSpPr>
            <p:nvPr/>
          </p:nvSpPr>
          <p:spPr bwMode="auto">
            <a:xfrm>
              <a:off x="-1146" y="768"/>
              <a:ext cx="378" cy="3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737" name="Line 305"/>
            <p:cNvSpPr>
              <a:spLocks noChangeShapeType="1"/>
            </p:cNvSpPr>
            <p:nvPr/>
          </p:nvSpPr>
          <p:spPr bwMode="auto">
            <a:xfrm>
              <a:off x="-960" y="768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738" name="Line 306"/>
            <p:cNvSpPr>
              <a:spLocks noChangeShapeType="1"/>
            </p:cNvSpPr>
            <p:nvPr/>
          </p:nvSpPr>
          <p:spPr bwMode="auto">
            <a:xfrm flipH="1">
              <a:off x="-1152" y="960"/>
              <a:ext cx="7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739" name="Line 307"/>
            <p:cNvSpPr>
              <a:spLocks noChangeShapeType="1"/>
            </p:cNvSpPr>
            <p:nvPr/>
          </p:nvSpPr>
          <p:spPr bwMode="auto">
            <a:xfrm>
              <a:off x="-576" y="768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8740" name="Group 308"/>
          <p:cNvGrpSpPr>
            <a:grpSpLocks/>
          </p:cNvGrpSpPr>
          <p:nvPr/>
        </p:nvGrpSpPr>
        <p:grpSpPr bwMode="auto">
          <a:xfrm>
            <a:off x="2057400" y="4038600"/>
            <a:ext cx="1676400" cy="1701800"/>
            <a:chOff x="-1296" y="224"/>
            <a:chExt cx="1056" cy="1072"/>
          </a:xfrm>
        </p:grpSpPr>
        <p:sp>
          <p:nvSpPr>
            <p:cNvPr id="18741" name="Rectangle 309"/>
            <p:cNvSpPr>
              <a:spLocks noChangeArrowheads="1"/>
            </p:cNvSpPr>
            <p:nvPr/>
          </p:nvSpPr>
          <p:spPr bwMode="auto">
            <a:xfrm>
              <a:off x="-1104" y="384"/>
              <a:ext cx="720" cy="7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23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3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    1    X    1</a:t>
              </a:r>
            </a:p>
            <a:p>
              <a:pPr eaLnBrk="0" hangingPunct="0">
                <a:lnSpc>
                  <a:spcPts val="23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3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    1    X    1 </a:t>
              </a:r>
              <a:br>
                <a:rPr lang="en-US" altLang="ko-KR" sz="13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3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1    0    X    X</a:t>
              </a:r>
            </a:p>
            <a:p>
              <a:pPr eaLnBrk="0" hangingPunct="0">
                <a:lnSpc>
                  <a:spcPts val="23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3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1    1    X    X </a:t>
              </a:r>
            </a:p>
          </p:txBody>
        </p:sp>
        <p:sp>
          <p:nvSpPr>
            <p:cNvPr id="18742" name="Rectangle 310"/>
            <p:cNvSpPr>
              <a:spLocks noChangeArrowheads="1"/>
            </p:cNvSpPr>
            <p:nvPr/>
          </p:nvSpPr>
          <p:spPr bwMode="auto">
            <a:xfrm>
              <a:off x="-768" y="384"/>
              <a:ext cx="384" cy="3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743" name="Line 311"/>
            <p:cNvSpPr>
              <a:spLocks noChangeShapeType="1"/>
            </p:cNvSpPr>
            <p:nvPr/>
          </p:nvSpPr>
          <p:spPr bwMode="auto">
            <a:xfrm>
              <a:off x="-768" y="384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744" name="Line 312"/>
            <p:cNvSpPr>
              <a:spLocks noChangeShapeType="1"/>
            </p:cNvSpPr>
            <p:nvPr/>
          </p:nvSpPr>
          <p:spPr bwMode="auto">
            <a:xfrm flipH="1">
              <a:off x="-384" y="576"/>
              <a:ext cx="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745" name="Rectangle 313"/>
            <p:cNvSpPr>
              <a:spLocks noChangeArrowheads="1"/>
            </p:cNvSpPr>
            <p:nvPr/>
          </p:nvSpPr>
          <p:spPr bwMode="auto">
            <a:xfrm>
              <a:off x="-368" y="672"/>
              <a:ext cx="128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3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D</a:t>
              </a:r>
            </a:p>
          </p:txBody>
        </p:sp>
        <p:sp>
          <p:nvSpPr>
            <p:cNvPr id="18746" name="Rectangle 314"/>
            <p:cNvSpPr>
              <a:spLocks noChangeArrowheads="1"/>
            </p:cNvSpPr>
            <p:nvPr/>
          </p:nvSpPr>
          <p:spPr bwMode="auto">
            <a:xfrm>
              <a:off x="-752" y="224"/>
              <a:ext cx="368" cy="1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3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A</a:t>
              </a:r>
            </a:p>
          </p:txBody>
        </p:sp>
        <p:sp>
          <p:nvSpPr>
            <p:cNvPr id="18747" name="Rectangle 315"/>
            <p:cNvSpPr>
              <a:spLocks noChangeArrowheads="1"/>
            </p:cNvSpPr>
            <p:nvPr/>
          </p:nvSpPr>
          <p:spPr bwMode="auto">
            <a:xfrm>
              <a:off x="-1146" y="384"/>
              <a:ext cx="378" cy="3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748" name="Line 316"/>
            <p:cNvSpPr>
              <a:spLocks noChangeShapeType="1"/>
            </p:cNvSpPr>
            <p:nvPr/>
          </p:nvSpPr>
          <p:spPr bwMode="auto">
            <a:xfrm>
              <a:off x="-960" y="384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749" name="Line 317"/>
            <p:cNvSpPr>
              <a:spLocks noChangeShapeType="1"/>
            </p:cNvSpPr>
            <p:nvPr/>
          </p:nvSpPr>
          <p:spPr bwMode="auto">
            <a:xfrm flipH="1">
              <a:off x="-1152" y="576"/>
              <a:ext cx="7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750" name="Line 318"/>
            <p:cNvSpPr>
              <a:spLocks noChangeShapeType="1"/>
            </p:cNvSpPr>
            <p:nvPr/>
          </p:nvSpPr>
          <p:spPr bwMode="auto">
            <a:xfrm>
              <a:off x="-960" y="1152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751" name="Line 319"/>
            <p:cNvSpPr>
              <a:spLocks noChangeShapeType="1"/>
            </p:cNvSpPr>
            <p:nvPr/>
          </p:nvSpPr>
          <p:spPr bwMode="auto">
            <a:xfrm flipH="1">
              <a:off x="-1152" y="768"/>
              <a:ext cx="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752" name="Rectangle 320"/>
            <p:cNvSpPr>
              <a:spLocks noChangeArrowheads="1"/>
            </p:cNvSpPr>
            <p:nvPr/>
          </p:nvSpPr>
          <p:spPr bwMode="auto">
            <a:xfrm>
              <a:off x="-944" y="1152"/>
              <a:ext cx="368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3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B</a:t>
              </a:r>
            </a:p>
          </p:txBody>
        </p:sp>
        <p:sp>
          <p:nvSpPr>
            <p:cNvPr id="18753" name="Text Box 321"/>
            <p:cNvSpPr txBox="1">
              <a:spLocks noChangeArrowheads="1"/>
            </p:cNvSpPr>
            <p:nvPr/>
          </p:nvSpPr>
          <p:spPr bwMode="auto">
            <a:xfrm>
              <a:off x="-1296" y="816"/>
              <a:ext cx="145" cy="1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24" tIns="45711" rIns="91424" bIns="45711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370013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ko-KR" sz="1300">
                  <a:latin typeface="Tahoma" pitchFamily="34" charset="0"/>
                  <a:ea typeface="굴림" charset="-127"/>
                </a:rPr>
                <a:t>C</a:t>
              </a:r>
            </a:p>
          </p:txBody>
        </p:sp>
        <p:sp>
          <p:nvSpPr>
            <p:cNvPr id="18754" name="Line 322"/>
            <p:cNvSpPr>
              <a:spLocks noChangeShapeType="1"/>
            </p:cNvSpPr>
            <p:nvPr/>
          </p:nvSpPr>
          <p:spPr bwMode="auto">
            <a:xfrm>
              <a:off x="-576" y="384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755" name="Rectangle 323"/>
            <p:cNvSpPr>
              <a:spLocks noChangeArrowheads="1"/>
            </p:cNvSpPr>
            <p:nvPr/>
          </p:nvSpPr>
          <p:spPr bwMode="auto">
            <a:xfrm>
              <a:off x="-768" y="768"/>
              <a:ext cx="384" cy="3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756" name="Rectangle 324"/>
            <p:cNvSpPr>
              <a:spLocks noChangeArrowheads="1"/>
            </p:cNvSpPr>
            <p:nvPr/>
          </p:nvSpPr>
          <p:spPr bwMode="auto">
            <a:xfrm>
              <a:off x="-1146" y="768"/>
              <a:ext cx="378" cy="3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757" name="Line 325"/>
            <p:cNvSpPr>
              <a:spLocks noChangeShapeType="1"/>
            </p:cNvSpPr>
            <p:nvPr/>
          </p:nvSpPr>
          <p:spPr bwMode="auto">
            <a:xfrm>
              <a:off x="-960" y="768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758" name="Line 326"/>
            <p:cNvSpPr>
              <a:spLocks noChangeShapeType="1"/>
            </p:cNvSpPr>
            <p:nvPr/>
          </p:nvSpPr>
          <p:spPr bwMode="auto">
            <a:xfrm flipH="1">
              <a:off x="-1152" y="960"/>
              <a:ext cx="7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759" name="Line 327"/>
            <p:cNvSpPr>
              <a:spLocks noChangeShapeType="1"/>
            </p:cNvSpPr>
            <p:nvPr/>
          </p:nvSpPr>
          <p:spPr bwMode="auto">
            <a:xfrm>
              <a:off x="-576" y="768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8760" name="Group 328"/>
          <p:cNvGrpSpPr>
            <a:grpSpLocks/>
          </p:cNvGrpSpPr>
          <p:nvPr/>
        </p:nvGrpSpPr>
        <p:grpSpPr bwMode="auto">
          <a:xfrm>
            <a:off x="3810000" y="2286000"/>
            <a:ext cx="1676400" cy="1701800"/>
            <a:chOff x="-1296" y="224"/>
            <a:chExt cx="1056" cy="1072"/>
          </a:xfrm>
        </p:grpSpPr>
        <p:sp>
          <p:nvSpPr>
            <p:cNvPr id="18761" name="Rectangle 329"/>
            <p:cNvSpPr>
              <a:spLocks noChangeArrowheads="1"/>
            </p:cNvSpPr>
            <p:nvPr/>
          </p:nvSpPr>
          <p:spPr bwMode="auto">
            <a:xfrm>
              <a:off x="-1104" y="384"/>
              <a:ext cx="720" cy="7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23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3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1    1    X    1</a:t>
              </a:r>
            </a:p>
            <a:p>
              <a:pPr eaLnBrk="0" hangingPunct="0">
                <a:lnSpc>
                  <a:spcPts val="23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3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1    1    X    1 </a:t>
              </a:r>
              <a:br>
                <a:rPr lang="en-US" altLang="ko-KR" sz="13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3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1    1    X    X</a:t>
              </a:r>
            </a:p>
            <a:p>
              <a:pPr eaLnBrk="0" hangingPunct="0">
                <a:lnSpc>
                  <a:spcPts val="23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3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    1    X    X </a:t>
              </a:r>
            </a:p>
          </p:txBody>
        </p:sp>
        <p:sp>
          <p:nvSpPr>
            <p:cNvPr id="18762" name="Rectangle 330"/>
            <p:cNvSpPr>
              <a:spLocks noChangeArrowheads="1"/>
            </p:cNvSpPr>
            <p:nvPr/>
          </p:nvSpPr>
          <p:spPr bwMode="auto">
            <a:xfrm>
              <a:off x="-768" y="384"/>
              <a:ext cx="384" cy="3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763" name="Line 331"/>
            <p:cNvSpPr>
              <a:spLocks noChangeShapeType="1"/>
            </p:cNvSpPr>
            <p:nvPr/>
          </p:nvSpPr>
          <p:spPr bwMode="auto">
            <a:xfrm>
              <a:off x="-768" y="384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764" name="Line 332"/>
            <p:cNvSpPr>
              <a:spLocks noChangeShapeType="1"/>
            </p:cNvSpPr>
            <p:nvPr/>
          </p:nvSpPr>
          <p:spPr bwMode="auto">
            <a:xfrm flipH="1">
              <a:off x="-384" y="576"/>
              <a:ext cx="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765" name="Rectangle 333"/>
            <p:cNvSpPr>
              <a:spLocks noChangeArrowheads="1"/>
            </p:cNvSpPr>
            <p:nvPr/>
          </p:nvSpPr>
          <p:spPr bwMode="auto">
            <a:xfrm>
              <a:off x="-368" y="672"/>
              <a:ext cx="128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3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D</a:t>
              </a:r>
            </a:p>
          </p:txBody>
        </p:sp>
        <p:sp>
          <p:nvSpPr>
            <p:cNvPr id="18766" name="Rectangle 334"/>
            <p:cNvSpPr>
              <a:spLocks noChangeArrowheads="1"/>
            </p:cNvSpPr>
            <p:nvPr/>
          </p:nvSpPr>
          <p:spPr bwMode="auto">
            <a:xfrm>
              <a:off x="-752" y="224"/>
              <a:ext cx="368" cy="1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3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A</a:t>
              </a:r>
            </a:p>
          </p:txBody>
        </p:sp>
        <p:sp>
          <p:nvSpPr>
            <p:cNvPr id="18767" name="Rectangle 335"/>
            <p:cNvSpPr>
              <a:spLocks noChangeArrowheads="1"/>
            </p:cNvSpPr>
            <p:nvPr/>
          </p:nvSpPr>
          <p:spPr bwMode="auto">
            <a:xfrm>
              <a:off x="-1146" y="384"/>
              <a:ext cx="378" cy="3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768" name="Line 336"/>
            <p:cNvSpPr>
              <a:spLocks noChangeShapeType="1"/>
            </p:cNvSpPr>
            <p:nvPr/>
          </p:nvSpPr>
          <p:spPr bwMode="auto">
            <a:xfrm>
              <a:off x="-960" y="384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769" name="Line 337"/>
            <p:cNvSpPr>
              <a:spLocks noChangeShapeType="1"/>
            </p:cNvSpPr>
            <p:nvPr/>
          </p:nvSpPr>
          <p:spPr bwMode="auto">
            <a:xfrm flipH="1">
              <a:off x="-1152" y="576"/>
              <a:ext cx="7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770" name="Line 338"/>
            <p:cNvSpPr>
              <a:spLocks noChangeShapeType="1"/>
            </p:cNvSpPr>
            <p:nvPr/>
          </p:nvSpPr>
          <p:spPr bwMode="auto">
            <a:xfrm>
              <a:off x="-960" y="1152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771" name="Line 339"/>
            <p:cNvSpPr>
              <a:spLocks noChangeShapeType="1"/>
            </p:cNvSpPr>
            <p:nvPr/>
          </p:nvSpPr>
          <p:spPr bwMode="auto">
            <a:xfrm flipH="1">
              <a:off x="-1152" y="768"/>
              <a:ext cx="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772" name="Rectangle 340"/>
            <p:cNvSpPr>
              <a:spLocks noChangeArrowheads="1"/>
            </p:cNvSpPr>
            <p:nvPr/>
          </p:nvSpPr>
          <p:spPr bwMode="auto">
            <a:xfrm>
              <a:off x="-944" y="1152"/>
              <a:ext cx="368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3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B</a:t>
              </a:r>
            </a:p>
          </p:txBody>
        </p:sp>
        <p:sp>
          <p:nvSpPr>
            <p:cNvPr id="18773" name="Text Box 341"/>
            <p:cNvSpPr txBox="1">
              <a:spLocks noChangeArrowheads="1"/>
            </p:cNvSpPr>
            <p:nvPr/>
          </p:nvSpPr>
          <p:spPr bwMode="auto">
            <a:xfrm>
              <a:off x="-1296" y="816"/>
              <a:ext cx="145" cy="1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24" tIns="45711" rIns="91424" bIns="45711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370013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ko-KR" sz="1300">
                  <a:latin typeface="Tahoma" pitchFamily="34" charset="0"/>
                  <a:ea typeface="굴림" charset="-127"/>
                </a:rPr>
                <a:t>C</a:t>
              </a:r>
            </a:p>
          </p:txBody>
        </p:sp>
        <p:sp>
          <p:nvSpPr>
            <p:cNvPr id="18774" name="Line 342"/>
            <p:cNvSpPr>
              <a:spLocks noChangeShapeType="1"/>
            </p:cNvSpPr>
            <p:nvPr/>
          </p:nvSpPr>
          <p:spPr bwMode="auto">
            <a:xfrm>
              <a:off x="-576" y="384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775" name="Rectangle 343"/>
            <p:cNvSpPr>
              <a:spLocks noChangeArrowheads="1"/>
            </p:cNvSpPr>
            <p:nvPr/>
          </p:nvSpPr>
          <p:spPr bwMode="auto">
            <a:xfrm>
              <a:off x="-768" y="768"/>
              <a:ext cx="384" cy="3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776" name="Rectangle 344"/>
            <p:cNvSpPr>
              <a:spLocks noChangeArrowheads="1"/>
            </p:cNvSpPr>
            <p:nvPr/>
          </p:nvSpPr>
          <p:spPr bwMode="auto">
            <a:xfrm>
              <a:off x="-1146" y="768"/>
              <a:ext cx="378" cy="3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777" name="Line 345"/>
            <p:cNvSpPr>
              <a:spLocks noChangeShapeType="1"/>
            </p:cNvSpPr>
            <p:nvPr/>
          </p:nvSpPr>
          <p:spPr bwMode="auto">
            <a:xfrm>
              <a:off x="-960" y="768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778" name="Line 346"/>
            <p:cNvSpPr>
              <a:spLocks noChangeShapeType="1"/>
            </p:cNvSpPr>
            <p:nvPr/>
          </p:nvSpPr>
          <p:spPr bwMode="auto">
            <a:xfrm flipH="1">
              <a:off x="-1152" y="960"/>
              <a:ext cx="7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779" name="Line 347"/>
            <p:cNvSpPr>
              <a:spLocks noChangeShapeType="1"/>
            </p:cNvSpPr>
            <p:nvPr/>
          </p:nvSpPr>
          <p:spPr bwMode="auto">
            <a:xfrm>
              <a:off x="-576" y="768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8780" name="Group 348"/>
          <p:cNvGrpSpPr>
            <a:grpSpLocks/>
          </p:cNvGrpSpPr>
          <p:nvPr/>
        </p:nvGrpSpPr>
        <p:grpSpPr bwMode="auto">
          <a:xfrm>
            <a:off x="5562600" y="2286000"/>
            <a:ext cx="1676400" cy="1701800"/>
            <a:chOff x="-1296" y="224"/>
            <a:chExt cx="1056" cy="1072"/>
          </a:xfrm>
        </p:grpSpPr>
        <p:sp>
          <p:nvSpPr>
            <p:cNvPr id="18781" name="Rectangle 349"/>
            <p:cNvSpPr>
              <a:spLocks noChangeArrowheads="1"/>
            </p:cNvSpPr>
            <p:nvPr/>
          </p:nvSpPr>
          <p:spPr bwMode="auto">
            <a:xfrm>
              <a:off x="-1104" y="384"/>
              <a:ext cx="720" cy="7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23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3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1    0    X    1</a:t>
              </a:r>
            </a:p>
            <a:p>
              <a:pPr eaLnBrk="0" hangingPunct="0">
                <a:lnSpc>
                  <a:spcPts val="23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3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    1    X    0 </a:t>
              </a:r>
              <a:br>
                <a:rPr lang="en-US" altLang="ko-KR" sz="13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3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1    0    X    X</a:t>
              </a:r>
            </a:p>
            <a:p>
              <a:pPr eaLnBrk="0" hangingPunct="0">
                <a:lnSpc>
                  <a:spcPts val="23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3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1    1    X    X </a:t>
              </a:r>
            </a:p>
          </p:txBody>
        </p:sp>
        <p:sp>
          <p:nvSpPr>
            <p:cNvPr id="18782" name="Rectangle 350"/>
            <p:cNvSpPr>
              <a:spLocks noChangeArrowheads="1"/>
            </p:cNvSpPr>
            <p:nvPr/>
          </p:nvSpPr>
          <p:spPr bwMode="auto">
            <a:xfrm>
              <a:off x="-768" y="384"/>
              <a:ext cx="384" cy="3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783" name="Line 351"/>
            <p:cNvSpPr>
              <a:spLocks noChangeShapeType="1"/>
            </p:cNvSpPr>
            <p:nvPr/>
          </p:nvSpPr>
          <p:spPr bwMode="auto">
            <a:xfrm>
              <a:off x="-768" y="384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784" name="Line 352"/>
            <p:cNvSpPr>
              <a:spLocks noChangeShapeType="1"/>
            </p:cNvSpPr>
            <p:nvPr/>
          </p:nvSpPr>
          <p:spPr bwMode="auto">
            <a:xfrm flipH="1">
              <a:off x="-384" y="576"/>
              <a:ext cx="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785" name="Rectangle 353"/>
            <p:cNvSpPr>
              <a:spLocks noChangeArrowheads="1"/>
            </p:cNvSpPr>
            <p:nvPr/>
          </p:nvSpPr>
          <p:spPr bwMode="auto">
            <a:xfrm>
              <a:off x="-368" y="672"/>
              <a:ext cx="128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3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D</a:t>
              </a:r>
            </a:p>
          </p:txBody>
        </p:sp>
        <p:sp>
          <p:nvSpPr>
            <p:cNvPr id="18786" name="Rectangle 354"/>
            <p:cNvSpPr>
              <a:spLocks noChangeArrowheads="1"/>
            </p:cNvSpPr>
            <p:nvPr/>
          </p:nvSpPr>
          <p:spPr bwMode="auto">
            <a:xfrm>
              <a:off x="-752" y="224"/>
              <a:ext cx="368" cy="1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3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A</a:t>
              </a:r>
            </a:p>
          </p:txBody>
        </p:sp>
        <p:sp>
          <p:nvSpPr>
            <p:cNvPr id="18787" name="Rectangle 355"/>
            <p:cNvSpPr>
              <a:spLocks noChangeArrowheads="1"/>
            </p:cNvSpPr>
            <p:nvPr/>
          </p:nvSpPr>
          <p:spPr bwMode="auto">
            <a:xfrm>
              <a:off x="-1146" y="384"/>
              <a:ext cx="378" cy="3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788" name="Line 356"/>
            <p:cNvSpPr>
              <a:spLocks noChangeShapeType="1"/>
            </p:cNvSpPr>
            <p:nvPr/>
          </p:nvSpPr>
          <p:spPr bwMode="auto">
            <a:xfrm>
              <a:off x="-960" y="384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789" name="Line 357"/>
            <p:cNvSpPr>
              <a:spLocks noChangeShapeType="1"/>
            </p:cNvSpPr>
            <p:nvPr/>
          </p:nvSpPr>
          <p:spPr bwMode="auto">
            <a:xfrm flipH="1">
              <a:off x="-1152" y="576"/>
              <a:ext cx="7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790" name="Line 358"/>
            <p:cNvSpPr>
              <a:spLocks noChangeShapeType="1"/>
            </p:cNvSpPr>
            <p:nvPr/>
          </p:nvSpPr>
          <p:spPr bwMode="auto">
            <a:xfrm>
              <a:off x="-960" y="1152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791" name="Line 359"/>
            <p:cNvSpPr>
              <a:spLocks noChangeShapeType="1"/>
            </p:cNvSpPr>
            <p:nvPr/>
          </p:nvSpPr>
          <p:spPr bwMode="auto">
            <a:xfrm flipH="1">
              <a:off x="-1152" y="768"/>
              <a:ext cx="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792" name="Rectangle 360"/>
            <p:cNvSpPr>
              <a:spLocks noChangeArrowheads="1"/>
            </p:cNvSpPr>
            <p:nvPr/>
          </p:nvSpPr>
          <p:spPr bwMode="auto">
            <a:xfrm>
              <a:off x="-944" y="1152"/>
              <a:ext cx="368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3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B</a:t>
              </a:r>
            </a:p>
          </p:txBody>
        </p:sp>
        <p:sp>
          <p:nvSpPr>
            <p:cNvPr id="18793" name="Text Box 361"/>
            <p:cNvSpPr txBox="1">
              <a:spLocks noChangeArrowheads="1"/>
            </p:cNvSpPr>
            <p:nvPr/>
          </p:nvSpPr>
          <p:spPr bwMode="auto">
            <a:xfrm>
              <a:off x="-1296" y="816"/>
              <a:ext cx="145" cy="1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24" tIns="45711" rIns="91424" bIns="45711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370013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ko-KR" sz="1300">
                  <a:latin typeface="Tahoma" pitchFamily="34" charset="0"/>
                  <a:ea typeface="굴림" charset="-127"/>
                </a:rPr>
                <a:t>C</a:t>
              </a:r>
            </a:p>
          </p:txBody>
        </p:sp>
        <p:sp>
          <p:nvSpPr>
            <p:cNvPr id="18794" name="Line 362"/>
            <p:cNvSpPr>
              <a:spLocks noChangeShapeType="1"/>
            </p:cNvSpPr>
            <p:nvPr/>
          </p:nvSpPr>
          <p:spPr bwMode="auto">
            <a:xfrm>
              <a:off x="-576" y="384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795" name="Rectangle 363"/>
            <p:cNvSpPr>
              <a:spLocks noChangeArrowheads="1"/>
            </p:cNvSpPr>
            <p:nvPr/>
          </p:nvSpPr>
          <p:spPr bwMode="auto">
            <a:xfrm>
              <a:off x="-768" y="768"/>
              <a:ext cx="384" cy="3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796" name="Rectangle 364"/>
            <p:cNvSpPr>
              <a:spLocks noChangeArrowheads="1"/>
            </p:cNvSpPr>
            <p:nvPr/>
          </p:nvSpPr>
          <p:spPr bwMode="auto">
            <a:xfrm>
              <a:off x="-1146" y="768"/>
              <a:ext cx="378" cy="3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797" name="Line 365"/>
            <p:cNvSpPr>
              <a:spLocks noChangeShapeType="1"/>
            </p:cNvSpPr>
            <p:nvPr/>
          </p:nvSpPr>
          <p:spPr bwMode="auto">
            <a:xfrm>
              <a:off x="-960" y="768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798" name="Line 366"/>
            <p:cNvSpPr>
              <a:spLocks noChangeShapeType="1"/>
            </p:cNvSpPr>
            <p:nvPr/>
          </p:nvSpPr>
          <p:spPr bwMode="auto">
            <a:xfrm flipH="1">
              <a:off x="-1152" y="960"/>
              <a:ext cx="7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799" name="Line 367"/>
            <p:cNvSpPr>
              <a:spLocks noChangeShapeType="1"/>
            </p:cNvSpPr>
            <p:nvPr/>
          </p:nvSpPr>
          <p:spPr bwMode="auto">
            <a:xfrm>
              <a:off x="-576" y="768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8800" name="Group 368"/>
          <p:cNvGrpSpPr>
            <a:grpSpLocks/>
          </p:cNvGrpSpPr>
          <p:nvPr/>
        </p:nvGrpSpPr>
        <p:grpSpPr bwMode="auto">
          <a:xfrm>
            <a:off x="7239000" y="2286000"/>
            <a:ext cx="1676400" cy="1701800"/>
            <a:chOff x="-1296" y="224"/>
            <a:chExt cx="1056" cy="1072"/>
          </a:xfrm>
        </p:grpSpPr>
        <p:sp>
          <p:nvSpPr>
            <p:cNvPr id="18801" name="Rectangle 369"/>
            <p:cNvSpPr>
              <a:spLocks noChangeArrowheads="1"/>
            </p:cNvSpPr>
            <p:nvPr/>
          </p:nvSpPr>
          <p:spPr bwMode="auto">
            <a:xfrm>
              <a:off x="-1104" y="384"/>
              <a:ext cx="720" cy="7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23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3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1    0    X    1</a:t>
              </a:r>
            </a:p>
            <a:p>
              <a:pPr eaLnBrk="0" hangingPunct="0">
                <a:lnSpc>
                  <a:spcPts val="23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3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    0    X    0 </a:t>
              </a:r>
              <a:br>
                <a:rPr lang="en-US" altLang="ko-KR" sz="13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3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    0    X    X</a:t>
              </a:r>
            </a:p>
            <a:p>
              <a:pPr eaLnBrk="0" hangingPunct="0">
                <a:lnSpc>
                  <a:spcPts val="23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3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1    1    X    X </a:t>
              </a:r>
            </a:p>
          </p:txBody>
        </p:sp>
        <p:sp>
          <p:nvSpPr>
            <p:cNvPr id="18802" name="Rectangle 370"/>
            <p:cNvSpPr>
              <a:spLocks noChangeArrowheads="1"/>
            </p:cNvSpPr>
            <p:nvPr/>
          </p:nvSpPr>
          <p:spPr bwMode="auto">
            <a:xfrm>
              <a:off x="-768" y="384"/>
              <a:ext cx="384" cy="3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803" name="Line 371"/>
            <p:cNvSpPr>
              <a:spLocks noChangeShapeType="1"/>
            </p:cNvSpPr>
            <p:nvPr/>
          </p:nvSpPr>
          <p:spPr bwMode="auto">
            <a:xfrm>
              <a:off x="-768" y="384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804" name="Line 372"/>
            <p:cNvSpPr>
              <a:spLocks noChangeShapeType="1"/>
            </p:cNvSpPr>
            <p:nvPr/>
          </p:nvSpPr>
          <p:spPr bwMode="auto">
            <a:xfrm flipH="1">
              <a:off x="-384" y="576"/>
              <a:ext cx="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805" name="Rectangle 373"/>
            <p:cNvSpPr>
              <a:spLocks noChangeArrowheads="1"/>
            </p:cNvSpPr>
            <p:nvPr/>
          </p:nvSpPr>
          <p:spPr bwMode="auto">
            <a:xfrm>
              <a:off x="-368" y="672"/>
              <a:ext cx="128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3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D</a:t>
              </a:r>
            </a:p>
          </p:txBody>
        </p:sp>
        <p:sp>
          <p:nvSpPr>
            <p:cNvPr id="18806" name="Rectangle 374"/>
            <p:cNvSpPr>
              <a:spLocks noChangeArrowheads="1"/>
            </p:cNvSpPr>
            <p:nvPr/>
          </p:nvSpPr>
          <p:spPr bwMode="auto">
            <a:xfrm>
              <a:off x="-752" y="224"/>
              <a:ext cx="368" cy="1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3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A</a:t>
              </a:r>
            </a:p>
          </p:txBody>
        </p:sp>
        <p:sp>
          <p:nvSpPr>
            <p:cNvPr id="18807" name="Rectangle 375"/>
            <p:cNvSpPr>
              <a:spLocks noChangeArrowheads="1"/>
            </p:cNvSpPr>
            <p:nvPr/>
          </p:nvSpPr>
          <p:spPr bwMode="auto">
            <a:xfrm>
              <a:off x="-1146" y="384"/>
              <a:ext cx="378" cy="3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808" name="Line 376"/>
            <p:cNvSpPr>
              <a:spLocks noChangeShapeType="1"/>
            </p:cNvSpPr>
            <p:nvPr/>
          </p:nvSpPr>
          <p:spPr bwMode="auto">
            <a:xfrm>
              <a:off x="-960" y="384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809" name="Line 377"/>
            <p:cNvSpPr>
              <a:spLocks noChangeShapeType="1"/>
            </p:cNvSpPr>
            <p:nvPr/>
          </p:nvSpPr>
          <p:spPr bwMode="auto">
            <a:xfrm flipH="1">
              <a:off x="-1152" y="576"/>
              <a:ext cx="7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810" name="Line 378"/>
            <p:cNvSpPr>
              <a:spLocks noChangeShapeType="1"/>
            </p:cNvSpPr>
            <p:nvPr/>
          </p:nvSpPr>
          <p:spPr bwMode="auto">
            <a:xfrm>
              <a:off x="-960" y="1152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811" name="Line 379"/>
            <p:cNvSpPr>
              <a:spLocks noChangeShapeType="1"/>
            </p:cNvSpPr>
            <p:nvPr/>
          </p:nvSpPr>
          <p:spPr bwMode="auto">
            <a:xfrm flipH="1">
              <a:off x="-1152" y="768"/>
              <a:ext cx="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812" name="Rectangle 380"/>
            <p:cNvSpPr>
              <a:spLocks noChangeArrowheads="1"/>
            </p:cNvSpPr>
            <p:nvPr/>
          </p:nvSpPr>
          <p:spPr bwMode="auto">
            <a:xfrm>
              <a:off x="-944" y="1152"/>
              <a:ext cx="368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3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B</a:t>
              </a:r>
            </a:p>
          </p:txBody>
        </p:sp>
        <p:sp>
          <p:nvSpPr>
            <p:cNvPr id="18813" name="Text Box 381"/>
            <p:cNvSpPr txBox="1">
              <a:spLocks noChangeArrowheads="1"/>
            </p:cNvSpPr>
            <p:nvPr/>
          </p:nvSpPr>
          <p:spPr bwMode="auto">
            <a:xfrm>
              <a:off x="-1296" y="816"/>
              <a:ext cx="145" cy="1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24" tIns="45711" rIns="91424" bIns="45711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370013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ko-KR" sz="1300">
                  <a:latin typeface="Tahoma" pitchFamily="34" charset="0"/>
                  <a:ea typeface="굴림" charset="-127"/>
                </a:rPr>
                <a:t>C</a:t>
              </a:r>
            </a:p>
          </p:txBody>
        </p:sp>
        <p:sp>
          <p:nvSpPr>
            <p:cNvPr id="18814" name="Line 382"/>
            <p:cNvSpPr>
              <a:spLocks noChangeShapeType="1"/>
            </p:cNvSpPr>
            <p:nvPr/>
          </p:nvSpPr>
          <p:spPr bwMode="auto">
            <a:xfrm>
              <a:off x="-576" y="384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815" name="Rectangle 383"/>
            <p:cNvSpPr>
              <a:spLocks noChangeArrowheads="1"/>
            </p:cNvSpPr>
            <p:nvPr/>
          </p:nvSpPr>
          <p:spPr bwMode="auto">
            <a:xfrm>
              <a:off x="-768" y="768"/>
              <a:ext cx="384" cy="3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816" name="Rectangle 384"/>
            <p:cNvSpPr>
              <a:spLocks noChangeArrowheads="1"/>
            </p:cNvSpPr>
            <p:nvPr/>
          </p:nvSpPr>
          <p:spPr bwMode="auto">
            <a:xfrm>
              <a:off x="-1146" y="768"/>
              <a:ext cx="378" cy="3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817" name="Line 385"/>
            <p:cNvSpPr>
              <a:spLocks noChangeShapeType="1"/>
            </p:cNvSpPr>
            <p:nvPr/>
          </p:nvSpPr>
          <p:spPr bwMode="auto">
            <a:xfrm>
              <a:off x="-960" y="768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818" name="Line 386"/>
            <p:cNvSpPr>
              <a:spLocks noChangeShapeType="1"/>
            </p:cNvSpPr>
            <p:nvPr/>
          </p:nvSpPr>
          <p:spPr bwMode="auto">
            <a:xfrm flipH="1">
              <a:off x="-1152" y="960"/>
              <a:ext cx="7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819" name="Line 387"/>
            <p:cNvSpPr>
              <a:spLocks noChangeShapeType="1"/>
            </p:cNvSpPr>
            <p:nvPr/>
          </p:nvSpPr>
          <p:spPr bwMode="auto">
            <a:xfrm>
              <a:off x="-576" y="768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8820" name="Group 388"/>
          <p:cNvGrpSpPr>
            <a:grpSpLocks/>
          </p:cNvGrpSpPr>
          <p:nvPr/>
        </p:nvGrpSpPr>
        <p:grpSpPr bwMode="auto">
          <a:xfrm>
            <a:off x="381000" y="4038600"/>
            <a:ext cx="1676400" cy="1701800"/>
            <a:chOff x="-1296" y="224"/>
            <a:chExt cx="1056" cy="1072"/>
          </a:xfrm>
        </p:grpSpPr>
        <p:sp>
          <p:nvSpPr>
            <p:cNvPr id="18821" name="Rectangle 389"/>
            <p:cNvSpPr>
              <a:spLocks noChangeArrowheads="1"/>
            </p:cNvSpPr>
            <p:nvPr/>
          </p:nvSpPr>
          <p:spPr bwMode="auto">
            <a:xfrm>
              <a:off x="-1104" y="384"/>
              <a:ext cx="720" cy="7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23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3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1    1    X    1</a:t>
              </a:r>
            </a:p>
            <a:p>
              <a:pPr eaLnBrk="0" hangingPunct="0">
                <a:lnSpc>
                  <a:spcPts val="23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3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    1    X    1 </a:t>
              </a:r>
              <a:br>
                <a:rPr lang="en-US" altLang="ko-KR" sz="13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3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    0    X    X</a:t>
              </a:r>
            </a:p>
            <a:p>
              <a:pPr eaLnBrk="0" hangingPunct="0">
                <a:lnSpc>
                  <a:spcPts val="23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3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    1    X    X </a:t>
              </a:r>
            </a:p>
          </p:txBody>
        </p:sp>
        <p:sp>
          <p:nvSpPr>
            <p:cNvPr id="18822" name="Rectangle 390"/>
            <p:cNvSpPr>
              <a:spLocks noChangeArrowheads="1"/>
            </p:cNvSpPr>
            <p:nvPr/>
          </p:nvSpPr>
          <p:spPr bwMode="auto">
            <a:xfrm>
              <a:off x="-768" y="384"/>
              <a:ext cx="384" cy="3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823" name="Line 391"/>
            <p:cNvSpPr>
              <a:spLocks noChangeShapeType="1"/>
            </p:cNvSpPr>
            <p:nvPr/>
          </p:nvSpPr>
          <p:spPr bwMode="auto">
            <a:xfrm>
              <a:off x="-768" y="384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824" name="Line 392"/>
            <p:cNvSpPr>
              <a:spLocks noChangeShapeType="1"/>
            </p:cNvSpPr>
            <p:nvPr/>
          </p:nvSpPr>
          <p:spPr bwMode="auto">
            <a:xfrm flipH="1">
              <a:off x="-384" y="576"/>
              <a:ext cx="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825" name="Rectangle 393"/>
            <p:cNvSpPr>
              <a:spLocks noChangeArrowheads="1"/>
            </p:cNvSpPr>
            <p:nvPr/>
          </p:nvSpPr>
          <p:spPr bwMode="auto">
            <a:xfrm>
              <a:off x="-368" y="672"/>
              <a:ext cx="128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3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D</a:t>
              </a:r>
            </a:p>
          </p:txBody>
        </p:sp>
        <p:sp>
          <p:nvSpPr>
            <p:cNvPr id="18826" name="Rectangle 394"/>
            <p:cNvSpPr>
              <a:spLocks noChangeArrowheads="1"/>
            </p:cNvSpPr>
            <p:nvPr/>
          </p:nvSpPr>
          <p:spPr bwMode="auto">
            <a:xfrm>
              <a:off x="-752" y="224"/>
              <a:ext cx="368" cy="1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3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A</a:t>
              </a:r>
            </a:p>
          </p:txBody>
        </p:sp>
        <p:sp>
          <p:nvSpPr>
            <p:cNvPr id="18827" name="Rectangle 395"/>
            <p:cNvSpPr>
              <a:spLocks noChangeArrowheads="1"/>
            </p:cNvSpPr>
            <p:nvPr/>
          </p:nvSpPr>
          <p:spPr bwMode="auto">
            <a:xfrm>
              <a:off x="-1146" y="384"/>
              <a:ext cx="378" cy="3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828" name="Line 396"/>
            <p:cNvSpPr>
              <a:spLocks noChangeShapeType="1"/>
            </p:cNvSpPr>
            <p:nvPr/>
          </p:nvSpPr>
          <p:spPr bwMode="auto">
            <a:xfrm>
              <a:off x="-960" y="384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829" name="Line 397"/>
            <p:cNvSpPr>
              <a:spLocks noChangeShapeType="1"/>
            </p:cNvSpPr>
            <p:nvPr/>
          </p:nvSpPr>
          <p:spPr bwMode="auto">
            <a:xfrm flipH="1">
              <a:off x="-1152" y="576"/>
              <a:ext cx="7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830" name="Line 398"/>
            <p:cNvSpPr>
              <a:spLocks noChangeShapeType="1"/>
            </p:cNvSpPr>
            <p:nvPr/>
          </p:nvSpPr>
          <p:spPr bwMode="auto">
            <a:xfrm>
              <a:off x="-960" y="1152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831" name="Line 399"/>
            <p:cNvSpPr>
              <a:spLocks noChangeShapeType="1"/>
            </p:cNvSpPr>
            <p:nvPr/>
          </p:nvSpPr>
          <p:spPr bwMode="auto">
            <a:xfrm flipH="1">
              <a:off x="-1152" y="768"/>
              <a:ext cx="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832" name="Rectangle 400"/>
            <p:cNvSpPr>
              <a:spLocks noChangeArrowheads="1"/>
            </p:cNvSpPr>
            <p:nvPr/>
          </p:nvSpPr>
          <p:spPr bwMode="auto">
            <a:xfrm>
              <a:off x="-944" y="1152"/>
              <a:ext cx="368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3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B</a:t>
              </a:r>
            </a:p>
          </p:txBody>
        </p:sp>
        <p:sp>
          <p:nvSpPr>
            <p:cNvPr id="18833" name="Text Box 401"/>
            <p:cNvSpPr txBox="1">
              <a:spLocks noChangeArrowheads="1"/>
            </p:cNvSpPr>
            <p:nvPr/>
          </p:nvSpPr>
          <p:spPr bwMode="auto">
            <a:xfrm>
              <a:off x="-1296" y="816"/>
              <a:ext cx="145" cy="1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24" tIns="45711" rIns="91424" bIns="45711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370013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ko-KR" sz="1300">
                  <a:latin typeface="Tahoma" pitchFamily="34" charset="0"/>
                  <a:ea typeface="굴림" charset="-127"/>
                </a:rPr>
                <a:t>C</a:t>
              </a:r>
            </a:p>
          </p:txBody>
        </p:sp>
        <p:sp>
          <p:nvSpPr>
            <p:cNvPr id="18834" name="Line 402"/>
            <p:cNvSpPr>
              <a:spLocks noChangeShapeType="1"/>
            </p:cNvSpPr>
            <p:nvPr/>
          </p:nvSpPr>
          <p:spPr bwMode="auto">
            <a:xfrm>
              <a:off x="-576" y="384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835" name="Rectangle 403"/>
            <p:cNvSpPr>
              <a:spLocks noChangeArrowheads="1"/>
            </p:cNvSpPr>
            <p:nvPr/>
          </p:nvSpPr>
          <p:spPr bwMode="auto">
            <a:xfrm>
              <a:off x="-768" y="768"/>
              <a:ext cx="384" cy="3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836" name="Rectangle 404"/>
            <p:cNvSpPr>
              <a:spLocks noChangeArrowheads="1"/>
            </p:cNvSpPr>
            <p:nvPr/>
          </p:nvSpPr>
          <p:spPr bwMode="auto">
            <a:xfrm>
              <a:off x="-1146" y="768"/>
              <a:ext cx="378" cy="3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837" name="Line 405"/>
            <p:cNvSpPr>
              <a:spLocks noChangeShapeType="1"/>
            </p:cNvSpPr>
            <p:nvPr/>
          </p:nvSpPr>
          <p:spPr bwMode="auto">
            <a:xfrm>
              <a:off x="-960" y="768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838" name="Line 406"/>
            <p:cNvSpPr>
              <a:spLocks noChangeShapeType="1"/>
            </p:cNvSpPr>
            <p:nvPr/>
          </p:nvSpPr>
          <p:spPr bwMode="auto">
            <a:xfrm flipH="1">
              <a:off x="-1152" y="960"/>
              <a:ext cx="7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839" name="Line 407"/>
            <p:cNvSpPr>
              <a:spLocks noChangeShapeType="1"/>
            </p:cNvSpPr>
            <p:nvPr/>
          </p:nvSpPr>
          <p:spPr bwMode="auto">
            <a:xfrm>
              <a:off x="-576" y="768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V - Combinational Logic Case Studies</a:t>
            </a:r>
            <a:endParaRPr lang="en-US" altLang="en-US"/>
          </a:p>
        </p:txBody>
      </p:sp>
      <p:sp>
        <p:nvSpPr>
          <p:cNvPr id="5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4A195-0B9E-49E3-9A9F-004605251424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20489" name="Rectangle 9"/>
          <p:cNvSpPr>
            <a:spLocks noChangeArrowheads="1"/>
          </p:cNvSpPr>
          <p:nvPr/>
        </p:nvSpPr>
        <p:spPr bwMode="auto">
          <a:xfrm>
            <a:off x="4724400" y="4889500"/>
            <a:ext cx="3911600" cy="163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47" tIns="26983" rIns="19047" bIns="26983"/>
          <a:lstStyle/>
          <a:p>
            <a:pPr eaLnBrk="0" hangingPunct="0">
              <a:lnSpc>
                <a:spcPts val="1800"/>
              </a:lnSpc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600" dirty="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C0 = B C' D + C D + B' D' + B C D' + A</a:t>
            </a:r>
            <a:br>
              <a:rPr lang="en-US" altLang="ko-KR" sz="1600" dirty="0">
                <a:solidFill>
                  <a:srgbClr val="000000"/>
                </a:solidFill>
                <a:latin typeface="Tahoma" pitchFamily="34" charset="0"/>
                <a:ea typeface="굴림" charset="-127"/>
              </a:rPr>
            </a:br>
            <a:r>
              <a:rPr lang="en-US" altLang="ko-KR" sz="1600" dirty="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C1 = B' D + C' D' + C D + B' D'</a:t>
            </a:r>
            <a:br>
              <a:rPr lang="en-US" altLang="ko-KR" sz="1600" dirty="0">
                <a:solidFill>
                  <a:srgbClr val="000000"/>
                </a:solidFill>
                <a:latin typeface="Tahoma" pitchFamily="34" charset="0"/>
                <a:ea typeface="굴림" charset="-127"/>
              </a:rPr>
            </a:br>
            <a:r>
              <a:rPr lang="en-US" altLang="ko-KR" sz="1600" b="1" dirty="0">
                <a:solidFill>
                  <a:srgbClr val="FF0000"/>
                </a:solidFill>
                <a:latin typeface="Tahoma" pitchFamily="34" charset="0"/>
                <a:ea typeface="굴림" charset="-127"/>
              </a:rPr>
              <a:t>C2 = B' D + B C' D + C' D' + C D + B C D'</a:t>
            </a:r>
            <a:r>
              <a:rPr lang="en-US" altLang="ko-KR" sz="1600" dirty="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/>
            </a:r>
            <a:br>
              <a:rPr lang="en-US" altLang="ko-KR" sz="1600" dirty="0">
                <a:solidFill>
                  <a:srgbClr val="000000"/>
                </a:solidFill>
                <a:latin typeface="Tahoma" pitchFamily="34" charset="0"/>
                <a:ea typeface="굴림" charset="-127"/>
              </a:rPr>
            </a:br>
            <a:r>
              <a:rPr lang="en-US" altLang="ko-KR" sz="1600" dirty="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C3 = B C' D + B' D + B' D' + B C D'</a:t>
            </a:r>
            <a:br>
              <a:rPr lang="en-US" altLang="ko-KR" sz="1600" dirty="0">
                <a:solidFill>
                  <a:srgbClr val="000000"/>
                </a:solidFill>
                <a:latin typeface="Tahoma" pitchFamily="34" charset="0"/>
                <a:ea typeface="굴림" charset="-127"/>
              </a:rPr>
            </a:br>
            <a:r>
              <a:rPr lang="en-US" altLang="ko-KR" sz="1600" dirty="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C4 = B' D' + B C D'</a:t>
            </a:r>
            <a:br>
              <a:rPr lang="en-US" altLang="ko-KR" sz="1600" dirty="0">
                <a:solidFill>
                  <a:srgbClr val="000000"/>
                </a:solidFill>
                <a:latin typeface="Tahoma" pitchFamily="34" charset="0"/>
                <a:ea typeface="굴림" charset="-127"/>
              </a:rPr>
            </a:br>
            <a:r>
              <a:rPr lang="en-US" altLang="ko-KR" sz="1600" dirty="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C5 = B C' D + C' D' + A + B C D'</a:t>
            </a:r>
            <a:br>
              <a:rPr lang="en-US" altLang="ko-KR" sz="1600" dirty="0">
                <a:solidFill>
                  <a:srgbClr val="000000"/>
                </a:solidFill>
                <a:latin typeface="Tahoma" pitchFamily="34" charset="0"/>
                <a:ea typeface="굴림" charset="-127"/>
              </a:rPr>
            </a:br>
            <a:r>
              <a:rPr lang="en-US" altLang="ko-KR" sz="1600" dirty="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C6 = B' C + B C' + B C D' + A</a:t>
            </a:r>
          </a:p>
        </p:txBody>
      </p:sp>
      <p:sp>
        <p:nvSpPr>
          <p:cNvPr id="20490" name="Rectangle 10"/>
          <p:cNvSpPr>
            <a:spLocks noChangeArrowheads="1"/>
          </p:cNvSpPr>
          <p:nvPr/>
        </p:nvSpPr>
        <p:spPr bwMode="auto">
          <a:xfrm>
            <a:off x="609600" y="4889500"/>
            <a:ext cx="2870200" cy="166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47" tIns="26983" rIns="19047" bIns="26983"/>
          <a:lstStyle/>
          <a:p>
            <a:pPr eaLnBrk="0" hangingPunct="0">
              <a:lnSpc>
                <a:spcPts val="1800"/>
              </a:lnSpc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600" dirty="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C0 = A + B D + C + B' D'</a:t>
            </a:r>
          </a:p>
          <a:p>
            <a:pPr eaLnBrk="0" hangingPunct="0">
              <a:lnSpc>
                <a:spcPts val="1800"/>
              </a:lnSpc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600" dirty="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C1 = C' D' + C D + B'</a:t>
            </a:r>
          </a:p>
          <a:p>
            <a:pPr eaLnBrk="0" hangingPunct="0">
              <a:lnSpc>
                <a:spcPts val="1800"/>
              </a:lnSpc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600" b="1" dirty="0">
                <a:solidFill>
                  <a:srgbClr val="FF0000"/>
                </a:solidFill>
                <a:latin typeface="Tahoma" pitchFamily="34" charset="0"/>
                <a:ea typeface="굴림" charset="-127"/>
              </a:rPr>
              <a:t>C2 = B + C' + D</a:t>
            </a:r>
          </a:p>
          <a:p>
            <a:pPr eaLnBrk="0" hangingPunct="0">
              <a:lnSpc>
                <a:spcPts val="1800"/>
              </a:lnSpc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600" dirty="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C3 = B' D' + C D' + B C' D + B' C</a:t>
            </a:r>
          </a:p>
          <a:p>
            <a:pPr eaLnBrk="0" hangingPunct="0">
              <a:lnSpc>
                <a:spcPts val="1800"/>
              </a:lnSpc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600" dirty="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C4 = B' D' + C D'</a:t>
            </a:r>
          </a:p>
          <a:p>
            <a:pPr eaLnBrk="0" hangingPunct="0">
              <a:lnSpc>
                <a:spcPts val="1800"/>
              </a:lnSpc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600" dirty="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C5 = A + C' D' + B D' + B C'</a:t>
            </a:r>
          </a:p>
          <a:p>
            <a:pPr eaLnBrk="0" hangingPunct="0">
              <a:lnSpc>
                <a:spcPts val="1800"/>
              </a:lnSpc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600" dirty="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C6 = A + C D' + B C' + B' C</a:t>
            </a:r>
          </a:p>
        </p:txBody>
      </p:sp>
      <p:sp>
        <p:nvSpPr>
          <p:cNvPr id="20524" name="Rectangle 44"/>
          <p:cNvSpPr>
            <a:spLocks noChangeArrowheads="1"/>
          </p:cNvSpPr>
          <p:nvPr/>
        </p:nvSpPr>
        <p:spPr bwMode="auto">
          <a:xfrm>
            <a:off x="1143000" y="3276600"/>
            <a:ext cx="660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47" tIns="26983" rIns="19047" bIns="26983"/>
          <a:lstStyle/>
          <a:p>
            <a:pPr eaLnBrk="0" hangingPunct="0">
              <a:lnSpc>
                <a:spcPts val="1700"/>
              </a:lnSpc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C2</a:t>
            </a:r>
          </a:p>
        </p:txBody>
      </p:sp>
      <p:sp>
        <p:nvSpPr>
          <p:cNvPr id="20579" name="Rectangle 9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Implementation as minimized S-o-P (cont'd)</a:t>
            </a:r>
          </a:p>
        </p:txBody>
      </p:sp>
      <p:sp>
        <p:nvSpPr>
          <p:cNvPr id="20580" name="Rectangle 10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ea typeface="굴림" charset="-127"/>
              </a:rPr>
              <a:t>Can do better</a:t>
            </a:r>
          </a:p>
          <a:p>
            <a:pPr lvl="1"/>
            <a:r>
              <a:rPr lang="en-US" altLang="ko-KR" dirty="0">
                <a:ea typeface="굴림" charset="-127"/>
              </a:rPr>
              <a:t>9 unique product terms (instead of 15)</a:t>
            </a:r>
          </a:p>
          <a:p>
            <a:pPr lvl="1"/>
            <a:r>
              <a:rPr lang="en-US" altLang="ko-KR" dirty="0">
                <a:ea typeface="굴림" charset="-127"/>
              </a:rPr>
              <a:t>share terms among outputs</a:t>
            </a:r>
          </a:p>
          <a:p>
            <a:pPr lvl="1"/>
            <a:r>
              <a:rPr lang="en-US" altLang="ko-KR" dirty="0">
                <a:ea typeface="굴림" charset="-127"/>
              </a:rPr>
              <a:t>each output not necessarily in minimized form</a:t>
            </a:r>
          </a:p>
        </p:txBody>
      </p:sp>
      <p:grpSp>
        <p:nvGrpSpPr>
          <p:cNvPr id="20527" name="Group 47"/>
          <p:cNvGrpSpPr>
            <a:grpSpLocks/>
          </p:cNvGrpSpPr>
          <p:nvPr/>
        </p:nvGrpSpPr>
        <p:grpSpPr bwMode="auto">
          <a:xfrm>
            <a:off x="5791200" y="3048000"/>
            <a:ext cx="1676400" cy="1701800"/>
            <a:chOff x="-1296" y="224"/>
            <a:chExt cx="1056" cy="1072"/>
          </a:xfrm>
        </p:grpSpPr>
        <p:sp>
          <p:nvSpPr>
            <p:cNvPr id="20528" name="Rectangle 48"/>
            <p:cNvSpPr>
              <a:spLocks noChangeArrowheads="1"/>
            </p:cNvSpPr>
            <p:nvPr/>
          </p:nvSpPr>
          <p:spPr bwMode="auto">
            <a:xfrm>
              <a:off x="-1104" y="384"/>
              <a:ext cx="720" cy="7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23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3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1    1    X    1</a:t>
              </a:r>
            </a:p>
            <a:p>
              <a:pPr eaLnBrk="0" hangingPunct="0">
                <a:lnSpc>
                  <a:spcPts val="23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3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1    1    X    1 </a:t>
              </a:r>
              <a:br>
                <a:rPr lang="en-US" altLang="ko-KR" sz="13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3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1    1    X    X</a:t>
              </a:r>
            </a:p>
            <a:p>
              <a:pPr eaLnBrk="0" hangingPunct="0">
                <a:lnSpc>
                  <a:spcPts val="23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3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    1    X    X </a:t>
              </a:r>
            </a:p>
          </p:txBody>
        </p:sp>
        <p:sp>
          <p:nvSpPr>
            <p:cNvPr id="20529" name="Rectangle 49"/>
            <p:cNvSpPr>
              <a:spLocks noChangeArrowheads="1"/>
            </p:cNvSpPr>
            <p:nvPr/>
          </p:nvSpPr>
          <p:spPr bwMode="auto">
            <a:xfrm>
              <a:off x="-768" y="384"/>
              <a:ext cx="384" cy="3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530" name="Line 50"/>
            <p:cNvSpPr>
              <a:spLocks noChangeShapeType="1"/>
            </p:cNvSpPr>
            <p:nvPr/>
          </p:nvSpPr>
          <p:spPr bwMode="auto">
            <a:xfrm>
              <a:off x="-768" y="384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531" name="Line 51"/>
            <p:cNvSpPr>
              <a:spLocks noChangeShapeType="1"/>
            </p:cNvSpPr>
            <p:nvPr/>
          </p:nvSpPr>
          <p:spPr bwMode="auto">
            <a:xfrm flipH="1">
              <a:off x="-384" y="576"/>
              <a:ext cx="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532" name="Rectangle 52"/>
            <p:cNvSpPr>
              <a:spLocks noChangeArrowheads="1"/>
            </p:cNvSpPr>
            <p:nvPr/>
          </p:nvSpPr>
          <p:spPr bwMode="auto">
            <a:xfrm>
              <a:off x="-368" y="672"/>
              <a:ext cx="128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3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D</a:t>
              </a:r>
            </a:p>
          </p:txBody>
        </p:sp>
        <p:sp>
          <p:nvSpPr>
            <p:cNvPr id="20533" name="Rectangle 53"/>
            <p:cNvSpPr>
              <a:spLocks noChangeArrowheads="1"/>
            </p:cNvSpPr>
            <p:nvPr/>
          </p:nvSpPr>
          <p:spPr bwMode="auto">
            <a:xfrm>
              <a:off x="-752" y="224"/>
              <a:ext cx="368" cy="1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3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A</a:t>
              </a:r>
            </a:p>
          </p:txBody>
        </p:sp>
        <p:sp>
          <p:nvSpPr>
            <p:cNvPr id="20534" name="Rectangle 54"/>
            <p:cNvSpPr>
              <a:spLocks noChangeArrowheads="1"/>
            </p:cNvSpPr>
            <p:nvPr/>
          </p:nvSpPr>
          <p:spPr bwMode="auto">
            <a:xfrm>
              <a:off x="-1146" y="384"/>
              <a:ext cx="378" cy="3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535" name="Line 55"/>
            <p:cNvSpPr>
              <a:spLocks noChangeShapeType="1"/>
            </p:cNvSpPr>
            <p:nvPr/>
          </p:nvSpPr>
          <p:spPr bwMode="auto">
            <a:xfrm>
              <a:off x="-960" y="384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536" name="Line 56"/>
            <p:cNvSpPr>
              <a:spLocks noChangeShapeType="1"/>
            </p:cNvSpPr>
            <p:nvPr/>
          </p:nvSpPr>
          <p:spPr bwMode="auto">
            <a:xfrm flipH="1">
              <a:off x="-1152" y="576"/>
              <a:ext cx="7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537" name="Line 57"/>
            <p:cNvSpPr>
              <a:spLocks noChangeShapeType="1"/>
            </p:cNvSpPr>
            <p:nvPr/>
          </p:nvSpPr>
          <p:spPr bwMode="auto">
            <a:xfrm>
              <a:off x="-960" y="1152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538" name="Line 58"/>
            <p:cNvSpPr>
              <a:spLocks noChangeShapeType="1"/>
            </p:cNvSpPr>
            <p:nvPr/>
          </p:nvSpPr>
          <p:spPr bwMode="auto">
            <a:xfrm flipH="1">
              <a:off x="-1152" y="768"/>
              <a:ext cx="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539" name="Rectangle 59"/>
            <p:cNvSpPr>
              <a:spLocks noChangeArrowheads="1"/>
            </p:cNvSpPr>
            <p:nvPr/>
          </p:nvSpPr>
          <p:spPr bwMode="auto">
            <a:xfrm>
              <a:off x="-944" y="1152"/>
              <a:ext cx="368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3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B</a:t>
              </a:r>
            </a:p>
          </p:txBody>
        </p:sp>
        <p:sp>
          <p:nvSpPr>
            <p:cNvPr id="20540" name="Text Box 60"/>
            <p:cNvSpPr txBox="1">
              <a:spLocks noChangeArrowheads="1"/>
            </p:cNvSpPr>
            <p:nvPr/>
          </p:nvSpPr>
          <p:spPr bwMode="auto">
            <a:xfrm>
              <a:off x="-1296" y="816"/>
              <a:ext cx="145" cy="1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24" tIns="45711" rIns="91424" bIns="45711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370013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ko-KR" sz="1300">
                  <a:latin typeface="Tahoma" pitchFamily="34" charset="0"/>
                  <a:ea typeface="굴림" charset="-127"/>
                </a:rPr>
                <a:t>C</a:t>
              </a:r>
            </a:p>
          </p:txBody>
        </p:sp>
        <p:sp>
          <p:nvSpPr>
            <p:cNvPr id="20541" name="Line 61"/>
            <p:cNvSpPr>
              <a:spLocks noChangeShapeType="1"/>
            </p:cNvSpPr>
            <p:nvPr/>
          </p:nvSpPr>
          <p:spPr bwMode="auto">
            <a:xfrm>
              <a:off x="-576" y="384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542" name="Rectangle 62"/>
            <p:cNvSpPr>
              <a:spLocks noChangeArrowheads="1"/>
            </p:cNvSpPr>
            <p:nvPr/>
          </p:nvSpPr>
          <p:spPr bwMode="auto">
            <a:xfrm>
              <a:off x="-768" y="768"/>
              <a:ext cx="384" cy="3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543" name="Rectangle 63"/>
            <p:cNvSpPr>
              <a:spLocks noChangeArrowheads="1"/>
            </p:cNvSpPr>
            <p:nvPr/>
          </p:nvSpPr>
          <p:spPr bwMode="auto">
            <a:xfrm>
              <a:off x="-1146" y="768"/>
              <a:ext cx="378" cy="3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544" name="Line 64"/>
            <p:cNvSpPr>
              <a:spLocks noChangeShapeType="1"/>
            </p:cNvSpPr>
            <p:nvPr/>
          </p:nvSpPr>
          <p:spPr bwMode="auto">
            <a:xfrm>
              <a:off x="-960" y="768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545" name="Line 65"/>
            <p:cNvSpPr>
              <a:spLocks noChangeShapeType="1"/>
            </p:cNvSpPr>
            <p:nvPr/>
          </p:nvSpPr>
          <p:spPr bwMode="auto">
            <a:xfrm flipH="1">
              <a:off x="-1152" y="960"/>
              <a:ext cx="7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546" name="Line 66"/>
            <p:cNvSpPr>
              <a:spLocks noChangeShapeType="1"/>
            </p:cNvSpPr>
            <p:nvPr/>
          </p:nvSpPr>
          <p:spPr bwMode="auto">
            <a:xfrm>
              <a:off x="-576" y="768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0547" name="AutoShape 67"/>
          <p:cNvSpPr>
            <a:spLocks noChangeArrowheads="1"/>
          </p:cNvSpPr>
          <p:nvPr/>
        </p:nvSpPr>
        <p:spPr bwMode="auto">
          <a:xfrm>
            <a:off x="6400800" y="3657600"/>
            <a:ext cx="457200" cy="228600"/>
          </a:xfrm>
          <a:prstGeom prst="roundRect">
            <a:avLst>
              <a:gd name="adj" fmla="val 16667"/>
            </a:avLst>
          </a:prstGeom>
          <a:noFill/>
          <a:ln w="127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548" name="AutoShape 68"/>
          <p:cNvSpPr>
            <a:spLocks noChangeArrowheads="1"/>
          </p:cNvSpPr>
          <p:nvPr/>
        </p:nvSpPr>
        <p:spPr bwMode="auto">
          <a:xfrm>
            <a:off x="6096000" y="3962400"/>
            <a:ext cx="1066800" cy="228600"/>
          </a:xfrm>
          <a:prstGeom prst="roundRect">
            <a:avLst>
              <a:gd name="adj" fmla="val 16667"/>
            </a:avLst>
          </a:prstGeom>
          <a:noFill/>
          <a:ln w="127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550" name="AutoShape 70"/>
          <p:cNvSpPr>
            <a:spLocks noChangeArrowheads="1"/>
          </p:cNvSpPr>
          <p:nvPr/>
        </p:nvSpPr>
        <p:spPr bwMode="auto">
          <a:xfrm>
            <a:off x="6096000" y="3352800"/>
            <a:ext cx="1066800" cy="228600"/>
          </a:xfrm>
          <a:prstGeom prst="roundRect">
            <a:avLst>
              <a:gd name="adj" fmla="val 16667"/>
            </a:avLst>
          </a:prstGeom>
          <a:noFill/>
          <a:ln w="127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551" name="AutoShape 71"/>
          <p:cNvSpPr>
            <a:spLocks noChangeArrowheads="1"/>
          </p:cNvSpPr>
          <p:nvPr/>
        </p:nvSpPr>
        <p:spPr bwMode="auto">
          <a:xfrm>
            <a:off x="6400800" y="4267200"/>
            <a:ext cx="457200" cy="228600"/>
          </a:xfrm>
          <a:prstGeom prst="roundRect">
            <a:avLst>
              <a:gd name="adj" fmla="val 16667"/>
            </a:avLst>
          </a:prstGeom>
          <a:noFill/>
          <a:ln w="127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552" name="AutoShape 72"/>
          <p:cNvSpPr>
            <a:spLocks/>
          </p:cNvSpPr>
          <p:nvPr/>
        </p:nvSpPr>
        <p:spPr bwMode="auto">
          <a:xfrm>
            <a:off x="7011988" y="3657600"/>
            <a:ext cx="227012" cy="533400"/>
          </a:xfrm>
          <a:prstGeom prst="leftBracket">
            <a:avLst>
              <a:gd name="adj" fmla="val 23779"/>
            </a:avLst>
          </a:prstGeom>
          <a:noFill/>
          <a:ln w="127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554" name="AutoShape 74"/>
          <p:cNvSpPr>
            <a:spLocks/>
          </p:cNvSpPr>
          <p:nvPr/>
        </p:nvSpPr>
        <p:spPr bwMode="auto">
          <a:xfrm flipH="1">
            <a:off x="6019800" y="3657600"/>
            <a:ext cx="228600" cy="533400"/>
          </a:xfrm>
          <a:prstGeom prst="leftBracket">
            <a:avLst>
              <a:gd name="adj" fmla="val 23614"/>
            </a:avLst>
          </a:prstGeom>
          <a:noFill/>
          <a:ln w="127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0555" name="Group 75"/>
          <p:cNvGrpSpPr>
            <a:grpSpLocks/>
          </p:cNvGrpSpPr>
          <p:nvPr/>
        </p:nvGrpSpPr>
        <p:grpSpPr bwMode="auto">
          <a:xfrm>
            <a:off x="1295400" y="3048000"/>
            <a:ext cx="1676400" cy="1701800"/>
            <a:chOff x="-1296" y="224"/>
            <a:chExt cx="1056" cy="1072"/>
          </a:xfrm>
        </p:grpSpPr>
        <p:sp>
          <p:nvSpPr>
            <p:cNvPr id="20556" name="Rectangle 76"/>
            <p:cNvSpPr>
              <a:spLocks noChangeArrowheads="1"/>
            </p:cNvSpPr>
            <p:nvPr/>
          </p:nvSpPr>
          <p:spPr bwMode="auto">
            <a:xfrm>
              <a:off x="-1104" y="384"/>
              <a:ext cx="720" cy="7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23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3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1    1    X    1</a:t>
              </a:r>
            </a:p>
            <a:p>
              <a:pPr eaLnBrk="0" hangingPunct="0">
                <a:lnSpc>
                  <a:spcPts val="23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3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1    1    X    1 </a:t>
              </a:r>
              <a:br>
                <a:rPr lang="en-US" altLang="ko-KR" sz="13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3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1    1    X    X</a:t>
              </a:r>
            </a:p>
            <a:p>
              <a:pPr eaLnBrk="0" hangingPunct="0">
                <a:lnSpc>
                  <a:spcPts val="23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3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    1    X    X </a:t>
              </a:r>
            </a:p>
          </p:txBody>
        </p:sp>
        <p:sp>
          <p:nvSpPr>
            <p:cNvPr id="20557" name="Rectangle 77"/>
            <p:cNvSpPr>
              <a:spLocks noChangeArrowheads="1"/>
            </p:cNvSpPr>
            <p:nvPr/>
          </p:nvSpPr>
          <p:spPr bwMode="auto">
            <a:xfrm>
              <a:off x="-768" y="384"/>
              <a:ext cx="384" cy="3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558" name="Line 78"/>
            <p:cNvSpPr>
              <a:spLocks noChangeShapeType="1"/>
            </p:cNvSpPr>
            <p:nvPr/>
          </p:nvSpPr>
          <p:spPr bwMode="auto">
            <a:xfrm>
              <a:off x="-768" y="384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559" name="Line 79"/>
            <p:cNvSpPr>
              <a:spLocks noChangeShapeType="1"/>
            </p:cNvSpPr>
            <p:nvPr/>
          </p:nvSpPr>
          <p:spPr bwMode="auto">
            <a:xfrm flipH="1">
              <a:off x="-384" y="576"/>
              <a:ext cx="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560" name="Rectangle 80"/>
            <p:cNvSpPr>
              <a:spLocks noChangeArrowheads="1"/>
            </p:cNvSpPr>
            <p:nvPr/>
          </p:nvSpPr>
          <p:spPr bwMode="auto">
            <a:xfrm>
              <a:off x="-368" y="672"/>
              <a:ext cx="128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3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D</a:t>
              </a:r>
            </a:p>
          </p:txBody>
        </p:sp>
        <p:sp>
          <p:nvSpPr>
            <p:cNvPr id="20561" name="Rectangle 81"/>
            <p:cNvSpPr>
              <a:spLocks noChangeArrowheads="1"/>
            </p:cNvSpPr>
            <p:nvPr/>
          </p:nvSpPr>
          <p:spPr bwMode="auto">
            <a:xfrm>
              <a:off x="-752" y="224"/>
              <a:ext cx="368" cy="1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3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A</a:t>
              </a:r>
            </a:p>
          </p:txBody>
        </p:sp>
        <p:sp>
          <p:nvSpPr>
            <p:cNvPr id="20562" name="Rectangle 82"/>
            <p:cNvSpPr>
              <a:spLocks noChangeArrowheads="1"/>
            </p:cNvSpPr>
            <p:nvPr/>
          </p:nvSpPr>
          <p:spPr bwMode="auto">
            <a:xfrm>
              <a:off x="-1146" y="384"/>
              <a:ext cx="378" cy="3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563" name="Line 83"/>
            <p:cNvSpPr>
              <a:spLocks noChangeShapeType="1"/>
            </p:cNvSpPr>
            <p:nvPr/>
          </p:nvSpPr>
          <p:spPr bwMode="auto">
            <a:xfrm>
              <a:off x="-960" y="384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564" name="Line 84"/>
            <p:cNvSpPr>
              <a:spLocks noChangeShapeType="1"/>
            </p:cNvSpPr>
            <p:nvPr/>
          </p:nvSpPr>
          <p:spPr bwMode="auto">
            <a:xfrm flipH="1">
              <a:off x="-1152" y="576"/>
              <a:ext cx="7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565" name="Line 85"/>
            <p:cNvSpPr>
              <a:spLocks noChangeShapeType="1"/>
            </p:cNvSpPr>
            <p:nvPr/>
          </p:nvSpPr>
          <p:spPr bwMode="auto">
            <a:xfrm>
              <a:off x="-960" y="1152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566" name="Line 86"/>
            <p:cNvSpPr>
              <a:spLocks noChangeShapeType="1"/>
            </p:cNvSpPr>
            <p:nvPr/>
          </p:nvSpPr>
          <p:spPr bwMode="auto">
            <a:xfrm flipH="1">
              <a:off x="-1152" y="768"/>
              <a:ext cx="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567" name="Rectangle 87"/>
            <p:cNvSpPr>
              <a:spLocks noChangeArrowheads="1"/>
            </p:cNvSpPr>
            <p:nvPr/>
          </p:nvSpPr>
          <p:spPr bwMode="auto">
            <a:xfrm>
              <a:off x="-944" y="1152"/>
              <a:ext cx="368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3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B</a:t>
              </a:r>
            </a:p>
          </p:txBody>
        </p:sp>
        <p:sp>
          <p:nvSpPr>
            <p:cNvPr id="20568" name="Text Box 88"/>
            <p:cNvSpPr txBox="1">
              <a:spLocks noChangeArrowheads="1"/>
            </p:cNvSpPr>
            <p:nvPr/>
          </p:nvSpPr>
          <p:spPr bwMode="auto">
            <a:xfrm>
              <a:off x="-1296" y="816"/>
              <a:ext cx="145" cy="1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24" tIns="45711" rIns="91424" bIns="45711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370013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ko-KR" sz="1300">
                  <a:latin typeface="Tahoma" pitchFamily="34" charset="0"/>
                  <a:ea typeface="굴림" charset="-127"/>
                </a:rPr>
                <a:t>C</a:t>
              </a:r>
            </a:p>
          </p:txBody>
        </p:sp>
        <p:sp>
          <p:nvSpPr>
            <p:cNvPr id="20569" name="Line 89"/>
            <p:cNvSpPr>
              <a:spLocks noChangeShapeType="1"/>
            </p:cNvSpPr>
            <p:nvPr/>
          </p:nvSpPr>
          <p:spPr bwMode="auto">
            <a:xfrm>
              <a:off x="-576" y="384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570" name="Rectangle 90"/>
            <p:cNvSpPr>
              <a:spLocks noChangeArrowheads="1"/>
            </p:cNvSpPr>
            <p:nvPr/>
          </p:nvSpPr>
          <p:spPr bwMode="auto">
            <a:xfrm>
              <a:off x="-768" y="768"/>
              <a:ext cx="384" cy="3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571" name="Rectangle 91"/>
            <p:cNvSpPr>
              <a:spLocks noChangeArrowheads="1"/>
            </p:cNvSpPr>
            <p:nvPr/>
          </p:nvSpPr>
          <p:spPr bwMode="auto">
            <a:xfrm>
              <a:off x="-1146" y="768"/>
              <a:ext cx="378" cy="3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572" name="Line 92"/>
            <p:cNvSpPr>
              <a:spLocks noChangeShapeType="1"/>
            </p:cNvSpPr>
            <p:nvPr/>
          </p:nvSpPr>
          <p:spPr bwMode="auto">
            <a:xfrm>
              <a:off x="-960" y="768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573" name="Line 93"/>
            <p:cNvSpPr>
              <a:spLocks noChangeShapeType="1"/>
            </p:cNvSpPr>
            <p:nvPr/>
          </p:nvSpPr>
          <p:spPr bwMode="auto">
            <a:xfrm flipH="1">
              <a:off x="-1152" y="960"/>
              <a:ext cx="7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574" name="Line 94"/>
            <p:cNvSpPr>
              <a:spLocks noChangeShapeType="1"/>
            </p:cNvSpPr>
            <p:nvPr/>
          </p:nvSpPr>
          <p:spPr bwMode="auto">
            <a:xfrm>
              <a:off x="-576" y="768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0575" name="AutoShape 95"/>
          <p:cNvSpPr>
            <a:spLocks noChangeArrowheads="1"/>
          </p:cNvSpPr>
          <p:nvPr/>
        </p:nvSpPr>
        <p:spPr bwMode="auto">
          <a:xfrm>
            <a:off x="1854200" y="3352800"/>
            <a:ext cx="533400" cy="1143000"/>
          </a:xfrm>
          <a:prstGeom prst="roundRect">
            <a:avLst>
              <a:gd name="adj" fmla="val 16667"/>
            </a:avLst>
          </a:prstGeom>
          <a:noFill/>
          <a:ln w="127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576" name="AutoShape 96"/>
          <p:cNvSpPr>
            <a:spLocks noChangeArrowheads="1"/>
          </p:cNvSpPr>
          <p:nvPr/>
        </p:nvSpPr>
        <p:spPr bwMode="auto">
          <a:xfrm rot="-5400000">
            <a:off x="1854200" y="3048000"/>
            <a:ext cx="533400" cy="1143000"/>
          </a:xfrm>
          <a:prstGeom prst="roundRect">
            <a:avLst>
              <a:gd name="adj" fmla="val 16667"/>
            </a:avLst>
          </a:prstGeom>
          <a:noFill/>
          <a:ln w="127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577" name="AutoShape 97"/>
          <p:cNvSpPr>
            <a:spLocks noChangeArrowheads="1"/>
          </p:cNvSpPr>
          <p:nvPr/>
        </p:nvSpPr>
        <p:spPr bwMode="auto">
          <a:xfrm rot="-5400000">
            <a:off x="1854200" y="3352800"/>
            <a:ext cx="533400" cy="1143000"/>
          </a:xfrm>
          <a:prstGeom prst="roundRect">
            <a:avLst>
              <a:gd name="adj" fmla="val 16667"/>
            </a:avLst>
          </a:prstGeom>
          <a:noFill/>
          <a:ln w="127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578" name="Rectangle 98"/>
          <p:cNvSpPr>
            <a:spLocks noChangeArrowheads="1"/>
          </p:cNvSpPr>
          <p:nvPr/>
        </p:nvSpPr>
        <p:spPr bwMode="auto">
          <a:xfrm>
            <a:off x="5638800" y="3276600"/>
            <a:ext cx="660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47" tIns="26983" rIns="19047" bIns="26983"/>
          <a:lstStyle/>
          <a:p>
            <a:pPr eaLnBrk="0" hangingPunct="0">
              <a:lnSpc>
                <a:spcPts val="1700"/>
              </a:lnSpc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C2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V - Combinational Logic Case Studies</a:t>
            </a:r>
            <a:endParaRPr lang="en-US" altLang="en-US"/>
          </a:p>
        </p:txBody>
      </p:sp>
      <p:sp>
        <p:nvSpPr>
          <p:cNvPr id="310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BD417-D528-4048-B232-AFA01E8D044D}" type="slidenum">
              <a:rPr lang="en-US" altLang="en-US"/>
              <a:pPr/>
              <a:t>9</a:t>
            </a:fld>
            <a:endParaRPr lang="en-US" altLang="en-US"/>
          </a:p>
        </p:txBody>
      </p:sp>
      <p:grpSp>
        <p:nvGrpSpPr>
          <p:cNvPr id="22696" name="Group 168"/>
          <p:cNvGrpSpPr>
            <a:grpSpLocks/>
          </p:cNvGrpSpPr>
          <p:nvPr/>
        </p:nvGrpSpPr>
        <p:grpSpPr bwMode="auto">
          <a:xfrm>
            <a:off x="1997075" y="890588"/>
            <a:ext cx="6054725" cy="5137150"/>
            <a:chOff x="1258" y="820"/>
            <a:chExt cx="3814" cy="3236"/>
          </a:xfrm>
        </p:grpSpPr>
        <p:sp>
          <p:nvSpPr>
            <p:cNvPr id="22536" name="Rectangle 8"/>
            <p:cNvSpPr>
              <a:spLocks noChangeArrowheads="1"/>
            </p:cNvSpPr>
            <p:nvPr/>
          </p:nvSpPr>
          <p:spPr bwMode="auto">
            <a:xfrm>
              <a:off x="4272" y="1296"/>
              <a:ext cx="800" cy="20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600"/>
                </a:lnSpc>
                <a:spcBef>
                  <a:spcPts val="1200"/>
                </a:spcBef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BC'</a:t>
              </a:r>
            </a:p>
            <a:p>
              <a:pPr eaLnBrk="0" hangingPunct="0">
                <a:lnSpc>
                  <a:spcPts val="1600"/>
                </a:lnSpc>
                <a:spcBef>
                  <a:spcPts val="1200"/>
                </a:spcBef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B'C</a:t>
              </a:r>
            </a:p>
            <a:p>
              <a:pPr eaLnBrk="0" hangingPunct="0">
                <a:lnSpc>
                  <a:spcPts val="1600"/>
                </a:lnSpc>
                <a:spcBef>
                  <a:spcPts val="1200"/>
                </a:spcBef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B'D</a:t>
              </a:r>
            </a:p>
            <a:p>
              <a:pPr eaLnBrk="0" hangingPunct="0">
                <a:lnSpc>
                  <a:spcPts val="1600"/>
                </a:lnSpc>
                <a:spcBef>
                  <a:spcPts val="1200"/>
                </a:spcBef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BC'D</a:t>
              </a:r>
            </a:p>
            <a:p>
              <a:pPr eaLnBrk="0" hangingPunct="0">
                <a:lnSpc>
                  <a:spcPts val="1600"/>
                </a:lnSpc>
                <a:spcBef>
                  <a:spcPts val="1200"/>
                </a:spcBef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C'D'</a:t>
              </a:r>
            </a:p>
            <a:p>
              <a:pPr eaLnBrk="0" hangingPunct="0">
                <a:lnSpc>
                  <a:spcPts val="1600"/>
                </a:lnSpc>
                <a:spcBef>
                  <a:spcPts val="1200"/>
                </a:spcBef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CD</a:t>
              </a:r>
            </a:p>
            <a:p>
              <a:pPr eaLnBrk="0" hangingPunct="0">
                <a:lnSpc>
                  <a:spcPts val="1600"/>
                </a:lnSpc>
                <a:spcBef>
                  <a:spcPts val="1200"/>
                </a:spcBef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B'D'</a:t>
              </a:r>
            </a:p>
            <a:p>
              <a:pPr eaLnBrk="0" hangingPunct="0">
                <a:lnSpc>
                  <a:spcPts val="1600"/>
                </a:lnSpc>
                <a:spcBef>
                  <a:spcPts val="1200"/>
                </a:spcBef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A</a:t>
              </a:r>
            </a:p>
            <a:p>
              <a:pPr eaLnBrk="0" hangingPunct="0">
                <a:lnSpc>
                  <a:spcPts val="1600"/>
                </a:lnSpc>
                <a:spcBef>
                  <a:spcPts val="1200"/>
                </a:spcBef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BCD'</a:t>
              </a:r>
            </a:p>
          </p:txBody>
        </p:sp>
        <p:sp>
          <p:nvSpPr>
            <p:cNvPr id="22537" name="Line 9"/>
            <p:cNvSpPr>
              <a:spLocks noChangeShapeType="1"/>
            </p:cNvSpPr>
            <p:nvPr/>
          </p:nvSpPr>
          <p:spPr bwMode="auto">
            <a:xfrm>
              <a:off x="1984" y="1284"/>
              <a:ext cx="0" cy="22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82880" tIns="182880" anchor="ctr"/>
            <a:lstStyle/>
            <a:p>
              <a:endParaRPr lang="ko-KR" altLang="en-US"/>
            </a:p>
          </p:txBody>
        </p:sp>
        <p:sp>
          <p:nvSpPr>
            <p:cNvPr id="22538" name="Line 10"/>
            <p:cNvSpPr>
              <a:spLocks noChangeShapeType="1"/>
            </p:cNvSpPr>
            <p:nvPr/>
          </p:nvSpPr>
          <p:spPr bwMode="auto">
            <a:xfrm>
              <a:off x="1904" y="1236"/>
              <a:ext cx="0" cy="22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82880" tIns="182880" anchor="ctr"/>
            <a:lstStyle/>
            <a:p>
              <a:endParaRPr lang="ko-KR" altLang="en-US"/>
            </a:p>
          </p:txBody>
        </p:sp>
        <p:sp>
          <p:nvSpPr>
            <p:cNvPr id="22539" name="Line 11"/>
            <p:cNvSpPr>
              <a:spLocks noChangeShapeType="1"/>
            </p:cNvSpPr>
            <p:nvPr/>
          </p:nvSpPr>
          <p:spPr bwMode="auto">
            <a:xfrm>
              <a:off x="1720" y="1236"/>
              <a:ext cx="0" cy="22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82880" tIns="182880" anchor="ctr"/>
            <a:lstStyle/>
            <a:p>
              <a:endParaRPr lang="ko-KR" altLang="en-US"/>
            </a:p>
          </p:txBody>
        </p:sp>
        <p:sp>
          <p:nvSpPr>
            <p:cNvPr id="22540" name="Line 12"/>
            <p:cNvSpPr>
              <a:spLocks noChangeShapeType="1"/>
            </p:cNvSpPr>
            <p:nvPr/>
          </p:nvSpPr>
          <p:spPr bwMode="auto">
            <a:xfrm>
              <a:off x="1616" y="1284"/>
              <a:ext cx="0" cy="22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82880" tIns="182880" anchor="ctr"/>
            <a:lstStyle/>
            <a:p>
              <a:endParaRPr lang="ko-KR" altLang="en-US"/>
            </a:p>
          </p:txBody>
        </p:sp>
        <p:sp>
          <p:nvSpPr>
            <p:cNvPr id="22541" name="Line 13"/>
            <p:cNvSpPr>
              <a:spLocks noChangeShapeType="1"/>
            </p:cNvSpPr>
            <p:nvPr/>
          </p:nvSpPr>
          <p:spPr bwMode="auto">
            <a:xfrm>
              <a:off x="1352" y="1236"/>
              <a:ext cx="0" cy="22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82880" tIns="182880" anchor="ctr"/>
            <a:lstStyle/>
            <a:p>
              <a:endParaRPr lang="ko-KR" altLang="en-US"/>
            </a:p>
          </p:txBody>
        </p:sp>
        <p:sp>
          <p:nvSpPr>
            <p:cNvPr id="22542" name="Line 14"/>
            <p:cNvSpPr>
              <a:spLocks noChangeShapeType="1"/>
            </p:cNvSpPr>
            <p:nvPr/>
          </p:nvSpPr>
          <p:spPr bwMode="auto">
            <a:xfrm>
              <a:off x="1432" y="1284"/>
              <a:ext cx="0" cy="22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82880" tIns="182880" anchor="ctr"/>
            <a:lstStyle/>
            <a:p>
              <a:endParaRPr lang="ko-KR" altLang="en-US"/>
            </a:p>
          </p:txBody>
        </p:sp>
        <p:sp>
          <p:nvSpPr>
            <p:cNvPr id="22543" name="Line 15"/>
            <p:cNvSpPr>
              <a:spLocks noChangeShapeType="1"/>
            </p:cNvSpPr>
            <p:nvPr/>
          </p:nvSpPr>
          <p:spPr bwMode="auto">
            <a:xfrm>
              <a:off x="2156" y="1960"/>
              <a:ext cx="18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82880" tIns="182880" anchor="ctr"/>
            <a:lstStyle/>
            <a:p>
              <a:endParaRPr lang="ko-KR" altLang="en-US"/>
            </a:p>
          </p:txBody>
        </p:sp>
        <p:sp>
          <p:nvSpPr>
            <p:cNvPr id="22544" name="Line 16"/>
            <p:cNvSpPr>
              <a:spLocks noChangeShapeType="1"/>
            </p:cNvSpPr>
            <p:nvPr/>
          </p:nvSpPr>
          <p:spPr bwMode="auto">
            <a:xfrm>
              <a:off x="2156" y="2152"/>
              <a:ext cx="19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82880" tIns="182880" anchor="ctr"/>
            <a:lstStyle/>
            <a:p>
              <a:endParaRPr lang="ko-KR" altLang="en-US"/>
            </a:p>
          </p:txBody>
        </p:sp>
        <p:sp>
          <p:nvSpPr>
            <p:cNvPr id="22545" name="Line 17"/>
            <p:cNvSpPr>
              <a:spLocks noChangeShapeType="1"/>
            </p:cNvSpPr>
            <p:nvPr/>
          </p:nvSpPr>
          <p:spPr bwMode="auto">
            <a:xfrm flipV="1">
              <a:off x="2152" y="1956"/>
              <a:ext cx="0" cy="2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82880" tIns="182880" anchor="ctr"/>
            <a:lstStyle/>
            <a:p>
              <a:endParaRPr lang="ko-KR" altLang="en-US"/>
            </a:p>
          </p:txBody>
        </p:sp>
        <p:sp>
          <p:nvSpPr>
            <p:cNvPr id="22546" name="Arc 18"/>
            <p:cNvSpPr>
              <a:spLocks/>
            </p:cNvSpPr>
            <p:nvPr/>
          </p:nvSpPr>
          <p:spPr bwMode="auto">
            <a:xfrm>
              <a:off x="2344" y="1965"/>
              <a:ext cx="92" cy="10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82880" tIns="182880" anchor="ctr"/>
            <a:lstStyle/>
            <a:p>
              <a:endParaRPr lang="ko-KR" altLang="en-US"/>
            </a:p>
          </p:txBody>
        </p:sp>
        <p:sp>
          <p:nvSpPr>
            <p:cNvPr id="22547" name="Arc 19"/>
            <p:cNvSpPr>
              <a:spLocks/>
            </p:cNvSpPr>
            <p:nvPr/>
          </p:nvSpPr>
          <p:spPr bwMode="auto">
            <a:xfrm>
              <a:off x="2344" y="2056"/>
              <a:ext cx="92" cy="100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82880" tIns="182880" anchor="ctr"/>
            <a:lstStyle/>
            <a:p>
              <a:endParaRPr lang="ko-KR" altLang="en-US"/>
            </a:p>
          </p:txBody>
        </p:sp>
        <p:sp>
          <p:nvSpPr>
            <p:cNvPr id="22548" name="Line 20"/>
            <p:cNvSpPr>
              <a:spLocks noChangeShapeType="1"/>
            </p:cNvSpPr>
            <p:nvPr/>
          </p:nvSpPr>
          <p:spPr bwMode="auto">
            <a:xfrm>
              <a:off x="1268" y="2056"/>
              <a:ext cx="8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82880" tIns="182880" anchor="ctr"/>
            <a:lstStyle/>
            <a:p>
              <a:endParaRPr lang="ko-KR" altLang="en-US"/>
            </a:p>
          </p:txBody>
        </p:sp>
        <p:sp>
          <p:nvSpPr>
            <p:cNvPr id="22549" name="Line 21"/>
            <p:cNvSpPr>
              <a:spLocks noChangeShapeType="1"/>
            </p:cNvSpPr>
            <p:nvPr/>
          </p:nvSpPr>
          <p:spPr bwMode="auto">
            <a:xfrm>
              <a:off x="2436" y="2056"/>
              <a:ext cx="181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82880" tIns="182880" anchor="ctr"/>
            <a:lstStyle/>
            <a:p>
              <a:endParaRPr lang="ko-KR" altLang="en-US"/>
            </a:p>
          </p:txBody>
        </p:sp>
        <p:sp>
          <p:nvSpPr>
            <p:cNvPr id="22550" name="Line 22"/>
            <p:cNvSpPr>
              <a:spLocks noChangeShapeType="1"/>
            </p:cNvSpPr>
            <p:nvPr/>
          </p:nvSpPr>
          <p:spPr bwMode="auto">
            <a:xfrm flipH="1">
              <a:off x="1940" y="1172"/>
              <a:ext cx="88" cy="1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82880" tIns="182880" anchor="ctr"/>
            <a:lstStyle/>
            <a:p>
              <a:endParaRPr lang="ko-KR" altLang="en-US"/>
            </a:p>
          </p:txBody>
        </p:sp>
        <p:sp>
          <p:nvSpPr>
            <p:cNvPr id="22551" name="Line 23"/>
            <p:cNvSpPr>
              <a:spLocks noChangeShapeType="1"/>
            </p:cNvSpPr>
            <p:nvPr/>
          </p:nvSpPr>
          <p:spPr bwMode="auto">
            <a:xfrm>
              <a:off x="1868" y="1172"/>
              <a:ext cx="72" cy="1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82880" tIns="182880" anchor="ctr"/>
            <a:lstStyle/>
            <a:p>
              <a:endParaRPr lang="ko-KR" altLang="en-US"/>
            </a:p>
          </p:txBody>
        </p:sp>
        <p:sp>
          <p:nvSpPr>
            <p:cNvPr id="22552" name="Line 24"/>
            <p:cNvSpPr>
              <a:spLocks noChangeShapeType="1"/>
            </p:cNvSpPr>
            <p:nvPr/>
          </p:nvSpPr>
          <p:spPr bwMode="auto">
            <a:xfrm flipH="1">
              <a:off x="1860" y="1168"/>
              <a:ext cx="16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82880" tIns="182880" anchor="ctr"/>
            <a:lstStyle/>
            <a:p>
              <a:endParaRPr lang="ko-KR" altLang="en-US"/>
            </a:p>
          </p:txBody>
        </p:sp>
        <p:sp>
          <p:nvSpPr>
            <p:cNvPr id="22553" name="Oval 25"/>
            <p:cNvSpPr>
              <a:spLocks noChangeArrowheads="1"/>
            </p:cNvSpPr>
            <p:nvPr/>
          </p:nvSpPr>
          <p:spPr bwMode="auto">
            <a:xfrm>
              <a:off x="1972" y="1244"/>
              <a:ext cx="32" cy="32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82880" tIns="182880" anchor="ctr"/>
            <a:lstStyle/>
            <a:p>
              <a:endParaRPr lang="ko-KR" altLang="en-US"/>
            </a:p>
          </p:txBody>
        </p:sp>
        <p:sp>
          <p:nvSpPr>
            <p:cNvPr id="22554" name="Line 26"/>
            <p:cNvSpPr>
              <a:spLocks noChangeShapeType="1"/>
            </p:cNvSpPr>
            <p:nvPr/>
          </p:nvSpPr>
          <p:spPr bwMode="auto">
            <a:xfrm>
              <a:off x="1944" y="1092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82880" tIns="182880" anchor="ctr"/>
            <a:lstStyle/>
            <a:p>
              <a:endParaRPr lang="ko-KR" altLang="en-US"/>
            </a:p>
          </p:txBody>
        </p:sp>
        <p:sp>
          <p:nvSpPr>
            <p:cNvPr id="22555" name="Line 27"/>
            <p:cNvSpPr>
              <a:spLocks noChangeShapeType="1"/>
            </p:cNvSpPr>
            <p:nvPr/>
          </p:nvSpPr>
          <p:spPr bwMode="auto">
            <a:xfrm>
              <a:off x="2156" y="1264"/>
              <a:ext cx="18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82880" tIns="182880" anchor="ctr"/>
            <a:lstStyle/>
            <a:p>
              <a:endParaRPr lang="ko-KR" altLang="en-US"/>
            </a:p>
          </p:txBody>
        </p:sp>
        <p:sp>
          <p:nvSpPr>
            <p:cNvPr id="22556" name="Line 28"/>
            <p:cNvSpPr>
              <a:spLocks noChangeShapeType="1"/>
            </p:cNvSpPr>
            <p:nvPr/>
          </p:nvSpPr>
          <p:spPr bwMode="auto">
            <a:xfrm>
              <a:off x="2156" y="1456"/>
              <a:ext cx="19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82880" tIns="182880" anchor="ctr"/>
            <a:lstStyle/>
            <a:p>
              <a:endParaRPr lang="ko-KR" altLang="en-US"/>
            </a:p>
          </p:txBody>
        </p:sp>
        <p:sp>
          <p:nvSpPr>
            <p:cNvPr id="22557" name="Line 29"/>
            <p:cNvSpPr>
              <a:spLocks noChangeShapeType="1"/>
            </p:cNvSpPr>
            <p:nvPr/>
          </p:nvSpPr>
          <p:spPr bwMode="auto">
            <a:xfrm flipV="1">
              <a:off x="2152" y="1260"/>
              <a:ext cx="0" cy="2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82880" tIns="182880" anchor="ctr"/>
            <a:lstStyle/>
            <a:p>
              <a:endParaRPr lang="ko-KR" altLang="en-US"/>
            </a:p>
          </p:txBody>
        </p:sp>
        <p:sp>
          <p:nvSpPr>
            <p:cNvPr id="22558" name="Arc 30"/>
            <p:cNvSpPr>
              <a:spLocks/>
            </p:cNvSpPr>
            <p:nvPr/>
          </p:nvSpPr>
          <p:spPr bwMode="auto">
            <a:xfrm>
              <a:off x="2344" y="1269"/>
              <a:ext cx="92" cy="10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82880" tIns="182880" anchor="ctr"/>
            <a:lstStyle/>
            <a:p>
              <a:endParaRPr lang="ko-KR" altLang="en-US"/>
            </a:p>
          </p:txBody>
        </p:sp>
        <p:sp>
          <p:nvSpPr>
            <p:cNvPr id="22559" name="Arc 31"/>
            <p:cNvSpPr>
              <a:spLocks/>
            </p:cNvSpPr>
            <p:nvPr/>
          </p:nvSpPr>
          <p:spPr bwMode="auto">
            <a:xfrm>
              <a:off x="2344" y="1360"/>
              <a:ext cx="92" cy="100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82880" tIns="182880" anchor="ctr"/>
            <a:lstStyle/>
            <a:p>
              <a:endParaRPr lang="ko-KR" altLang="en-US"/>
            </a:p>
          </p:txBody>
        </p:sp>
        <p:sp>
          <p:nvSpPr>
            <p:cNvPr id="22560" name="Line 32"/>
            <p:cNvSpPr>
              <a:spLocks noChangeShapeType="1"/>
            </p:cNvSpPr>
            <p:nvPr/>
          </p:nvSpPr>
          <p:spPr bwMode="auto">
            <a:xfrm>
              <a:off x="1268" y="1360"/>
              <a:ext cx="8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82880" tIns="182880" anchor="ctr"/>
            <a:lstStyle/>
            <a:p>
              <a:endParaRPr lang="ko-KR" altLang="en-US"/>
            </a:p>
          </p:txBody>
        </p:sp>
        <p:sp>
          <p:nvSpPr>
            <p:cNvPr id="22561" name="Line 33"/>
            <p:cNvSpPr>
              <a:spLocks noChangeShapeType="1"/>
            </p:cNvSpPr>
            <p:nvPr/>
          </p:nvSpPr>
          <p:spPr bwMode="auto">
            <a:xfrm>
              <a:off x="2436" y="1360"/>
              <a:ext cx="18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82880" tIns="182880" anchor="ctr"/>
            <a:lstStyle/>
            <a:p>
              <a:endParaRPr lang="ko-KR" altLang="en-US"/>
            </a:p>
          </p:txBody>
        </p:sp>
        <p:sp>
          <p:nvSpPr>
            <p:cNvPr id="22562" name="Line 34"/>
            <p:cNvSpPr>
              <a:spLocks noChangeShapeType="1"/>
            </p:cNvSpPr>
            <p:nvPr/>
          </p:nvSpPr>
          <p:spPr bwMode="auto">
            <a:xfrm>
              <a:off x="2156" y="1496"/>
              <a:ext cx="18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82880" tIns="182880" anchor="ctr"/>
            <a:lstStyle/>
            <a:p>
              <a:endParaRPr lang="ko-KR" altLang="en-US"/>
            </a:p>
          </p:txBody>
        </p:sp>
        <p:sp>
          <p:nvSpPr>
            <p:cNvPr id="22563" name="Line 35"/>
            <p:cNvSpPr>
              <a:spLocks noChangeShapeType="1"/>
            </p:cNvSpPr>
            <p:nvPr/>
          </p:nvSpPr>
          <p:spPr bwMode="auto">
            <a:xfrm>
              <a:off x="2156" y="1688"/>
              <a:ext cx="19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82880" tIns="182880" anchor="ctr"/>
            <a:lstStyle/>
            <a:p>
              <a:endParaRPr lang="ko-KR" altLang="en-US"/>
            </a:p>
          </p:txBody>
        </p:sp>
        <p:sp>
          <p:nvSpPr>
            <p:cNvPr id="22564" name="Line 36"/>
            <p:cNvSpPr>
              <a:spLocks noChangeShapeType="1"/>
            </p:cNvSpPr>
            <p:nvPr/>
          </p:nvSpPr>
          <p:spPr bwMode="auto">
            <a:xfrm flipV="1">
              <a:off x="2152" y="1492"/>
              <a:ext cx="0" cy="2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82880" tIns="182880" anchor="ctr"/>
            <a:lstStyle/>
            <a:p>
              <a:endParaRPr lang="ko-KR" altLang="en-US"/>
            </a:p>
          </p:txBody>
        </p:sp>
        <p:sp>
          <p:nvSpPr>
            <p:cNvPr id="22565" name="Arc 37"/>
            <p:cNvSpPr>
              <a:spLocks/>
            </p:cNvSpPr>
            <p:nvPr/>
          </p:nvSpPr>
          <p:spPr bwMode="auto">
            <a:xfrm>
              <a:off x="2344" y="1501"/>
              <a:ext cx="92" cy="10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82880" tIns="182880" anchor="ctr"/>
            <a:lstStyle/>
            <a:p>
              <a:endParaRPr lang="ko-KR" altLang="en-US"/>
            </a:p>
          </p:txBody>
        </p:sp>
        <p:sp>
          <p:nvSpPr>
            <p:cNvPr id="22566" name="Arc 38"/>
            <p:cNvSpPr>
              <a:spLocks/>
            </p:cNvSpPr>
            <p:nvPr/>
          </p:nvSpPr>
          <p:spPr bwMode="auto">
            <a:xfrm>
              <a:off x="2344" y="1592"/>
              <a:ext cx="92" cy="100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82880" tIns="182880" anchor="ctr"/>
            <a:lstStyle/>
            <a:p>
              <a:endParaRPr lang="ko-KR" altLang="en-US"/>
            </a:p>
          </p:txBody>
        </p:sp>
        <p:sp>
          <p:nvSpPr>
            <p:cNvPr id="22567" name="Line 39"/>
            <p:cNvSpPr>
              <a:spLocks noChangeShapeType="1"/>
            </p:cNvSpPr>
            <p:nvPr/>
          </p:nvSpPr>
          <p:spPr bwMode="auto">
            <a:xfrm>
              <a:off x="1268" y="1592"/>
              <a:ext cx="8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82880" tIns="182880" anchor="ctr"/>
            <a:lstStyle/>
            <a:p>
              <a:endParaRPr lang="ko-KR" altLang="en-US"/>
            </a:p>
          </p:txBody>
        </p:sp>
        <p:sp>
          <p:nvSpPr>
            <p:cNvPr id="22568" name="Line 40"/>
            <p:cNvSpPr>
              <a:spLocks noChangeShapeType="1"/>
            </p:cNvSpPr>
            <p:nvPr/>
          </p:nvSpPr>
          <p:spPr bwMode="auto">
            <a:xfrm>
              <a:off x="2436" y="1592"/>
              <a:ext cx="181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82880" tIns="182880" anchor="ctr"/>
            <a:lstStyle/>
            <a:p>
              <a:endParaRPr lang="ko-KR" altLang="en-US"/>
            </a:p>
          </p:txBody>
        </p:sp>
        <p:sp>
          <p:nvSpPr>
            <p:cNvPr id="22569" name="Line 41"/>
            <p:cNvSpPr>
              <a:spLocks noChangeShapeType="1"/>
            </p:cNvSpPr>
            <p:nvPr/>
          </p:nvSpPr>
          <p:spPr bwMode="auto">
            <a:xfrm>
              <a:off x="2156" y="1728"/>
              <a:ext cx="18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82880" tIns="182880" anchor="ctr"/>
            <a:lstStyle/>
            <a:p>
              <a:endParaRPr lang="ko-KR" altLang="en-US"/>
            </a:p>
          </p:txBody>
        </p:sp>
        <p:sp>
          <p:nvSpPr>
            <p:cNvPr id="22570" name="Line 42"/>
            <p:cNvSpPr>
              <a:spLocks noChangeShapeType="1"/>
            </p:cNvSpPr>
            <p:nvPr/>
          </p:nvSpPr>
          <p:spPr bwMode="auto">
            <a:xfrm>
              <a:off x="2156" y="1920"/>
              <a:ext cx="19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82880" tIns="182880" anchor="ctr"/>
            <a:lstStyle/>
            <a:p>
              <a:endParaRPr lang="ko-KR" altLang="en-US"/>
            </a:p>
          </p:txBody>
        </p:sp>
        <p:sp>
          <p:nvSpPr>
            <p:cNvPr id="22571" name="Line 43"/>
            <p:cNvSpPr>
              <a:spLocks noChangeShapeType="1"/>
            </p:cNvSpPr>
            <p:nvPr/>
          </p:nvSpPr>
          <p:spPr bwMode="auto">
            <a:xfrm flipV="1">
              <a:off x="2152" y="1724"/>
              <a:ext cx="0" cy="2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82880" tIns="182880" anchor="ctr"/>
            <a:lstStyle/>
            <a:p>
              <a:endParaRPr lang="ko-KR" altLang="en-US"/>
            </a:p>
          </p:txBody>
        </p:sp>
        <p:sp>
          <p:nvSpPr>
            <p:cNvPr id="22572" name="Arc 44"/>
            <p:cNvSpPr>
              <a:spLocks/>
            </p:cNvSpPr>
            <p:nvPr/>
          </p:nvSpPr>
          <p:spPr bwMode="auto">
            <a:xfrm>
              <a:off x="2344" y="1733"/>
              <a:ext cx="92" cy="10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82880" tIns="182880" anchor="ctr"/>
            <a:lstStyle/>
            <a:p>
              <a:endParaRPr lang="ko-KR" altLang="en-US"/>
            </a:p>
          </p:txBody>
        </p:sp>
        <p:sp>
          <p:nvSpPr>
            <p:cNvPr id="22573" name="Arc 45"/>
            <p:cNvSpPr>
              <a:spLocks/>
            </p:cNvSpPr>
            <p:nvPr/>
          </p:nvSpPr>
          <p:spPr bwMode="auto">
            <a:xfrm>
              <a:off x="2344" y="1824"/>
              <a:ext cx="92" cy="100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82880" tIns="182880" anchor="ctr"/>
            <a:lstStyle/>
            <a:p>
              <a:endParaRPr lang="ko-KR" altLang="en-US"/>
            </a:p>
          </p:txBody>
        </p:sp>
        <p:sp>
          <p:nvSpPr>
            <p:cNvPr id="22574" name="Line 46"/>
            <p:cNvSpPr>
              <a:spLocks noChangeShapeType="1"/>
            </p:cNvSpPr>
            <p:nvPr/>
          </p:nvSpPr>
          <p:spPr bwMode="auto">
            <a:xfrm>
              <a:off x="1268" y="1824"/>
              <a:ext cx="8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82880" tIns="182880" anchor="ctr"/>
            <a:lstStyle/>
            <a:p>
              <a:endParaRPr lang="ko-KR" altLang="en-US"/>
            </a:p>
          </p:txBody>
        </p:sp>
        <p:sp>
          <p:nvSpPr>
            <p:cNvPr id="22575" name="Line 47"/>
            <p:cNvSpPr>
              <a:spLocks noChangeShapeType="1"/>
            </p:cNvSpPr>
            <p:nvPr/>
          </p:nvSpPr>
          <p:spPr bwMode="auto">
            <a:xfrm>
              <a:off x="2436" y="1824"/>
              <a:ext cx="181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82880" tIns="182880" anchor="ctr"/>
            <a:lstStyle/>
            <a:p>
              <a:endParaRPr lang="ko-KR" altLang="en-US"/>
            </a:p>
          </p:txBody>
        </p:sp>
        <p:sp>
          <p:nvSpPr>
            <p:cNvPr id="22576" name="Line 48"/>
            <p:cNvSpPr>
              <a:spLocks noChangeShapeType="1"/>
            </p:cNvSpPr>
            <p:nvPr/>
          </p:nvSpPr>
          <p:spPr bwMode="auto">
            <a:xfrm flipH="1">
              <a:off x="1756" y="1172"/>
              <a:ext cx="88" cy="1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82880" tIns="182880" anchor="ctr"/>
            <a:lstStyle/>
            <a:p>
              <a:endParaRPr lang="ko-KR" altLang="en-US"/>
            </a:p>
          </p:txBody>
        </p:sp>
        <p:sp>
          <p:nvSpPr>
            <p:cNvPr id="22577" name="Line 49"/>
            <p:cNvSpPr>
              <a:spLocks noChangeShapeType="1"/>
            </p:cNvSpPr>
            <p:nvPr/>
          </p:nvSpPr>
          <p:spPr bwMode="auto">
            <a:xfrm>
              <a:off x="1684" y="1172"/>
              <a:ext cx="72" cy="1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82880" tIns="182880" anchor="ctr"/>
            <a:lstStyle/>
            <a:p>
              <a:endParaRPr lang="ko-KR" altLang="en-US"/>
            </a:p>
          </p:txBody>
        </p:sp>
        <p:sp>
          <p:nvSpPr>
            <p:cNvPr id="22578" name="Line 50"/>
            <p:cNvSpPr>
              <a:spLocks noChangeShapeType="1"/>
            </p:cNvSpPr>
            <p:nvPr/>
          </p:nvSpPr>
          <p:spPr bwMode="auto">
            <a:xfrm flipH="1">
              <a:off x="1676" y="1168"/>
              <a:ext cx="16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82880" tIns="182880" anchor="ctr"/>
            <a:lstStyle/>
            <a:p>
              <a:endParaRPr lang="ko-KR" altLang="en-US"/>
            </a:p>
          </p:txBody>
        </p:sp>
        <p:sp>
          <p:nvSpPr>
            <p:cNvPr id="22579" name="Oval 51"/>
            <p:cNvSpPr>
              <a:spLocks noChangeArrowheads="1"/>
            </p:cNvSpPr>
            <p:nvPr/>
          </p:nvSpPr>
          <p:spPr bwMode="auto">
            <a:xfrm>
              <a:off x="1788" y="1244"/>
              <a:ext cx="32" cy="32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82880" tIns="182880" anchor="ctr"/>
            <a:lstStyle/>
            <a:p>
              <a:endParaRPr lang="ko-KR" altLang="en-US"/>
            </a:p>
          </p:txBody>
        </p:sp>
        <p:sp>
          <p:nvSpPr>
            <p:cNvPr id="22580" name="Line 52"/>
            <p:cNvSpPr>
              <a:spLocks noChangeShapeType="1"/>
            </p:cNvSpPr>
            <p:nvPr/>
          </p:nvSpPr>
          <p:spPr bwMode="auto">
            <a:xfrm>
              <a:off x="1760" y="1092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82880" tIns="182880" anchor="ctr"/>
            <a:lstStyle/>
            <a:p>
              <a:endParaRPr lang="ko-KR" altLang="en-US"/>
            </a:p>
          </p:txBody>
        </p:sp>
        <p:sp>
          <p:nvSpPr>
            <p:cNvPr id="22581" name="Line 53"/>
            <p:cNvSpPr>
              <a:spLocks noChangeShapeType="1"/>
            </p:cNvSpPr>
            <p:nvPr/>
          </p:nvSpPr>
          <p:spPr bwMode="auto">
            <a:xfrm>
              <a:off x="1800" y="1284"/>
              <a:ext cx="0" cy="22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82880" tIns="182880" anchor="ctr"/>
            <a:lstStyle/>
            <a:p>
              <a:endParaRPr lang="ko-KR" altLang="en-US"/>
            </a:p>
          </p:txBody>
        </p:sp>
        <p:sp>
          <p:nvSpPr>
            <p:cNvPr id="22582" name="Line 54"/>
            <p:cNvSpPr>
              <a:spLocks noChangeShapeType="1"/>
            </p:cNvSpPr>
            <p:nvPr/>
          </p:nvSpPr>
          <p:spPr bwMode="auto">
            <a:xfrm flipH="1">
              <a:off x="1572" y="1172"/>
              <a:ext cx="88" cy="1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82880" tIns="182880" anchor="ctr"/>
            <a:lstStyle/>
            <a:p>
              <a:endParaRPr lang="ko-KR" altLang="en-US"/>
            </a:p>
          </p:txBody>
        </p:sp>
        <p:sp>
          <p:nvSpPr>
            <p:cNvPr id="22583" name="Line 55"/>
            <p:cNvSpPr>
              <a:spLocks noChangeShapeType="1"/>
            </p:cNvSpPr>
            <p:nvPr/>
          </p:nvSpPr>
          <p:spPr bwMode="auto">
            <a:xfrm>
              <a:off x="1500" y="1172"/>
              <a:ext cx="72" cy="1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82880" tIns="182880" anchor="ctr"/>
            <a:lstStyle/>
            <a:p>
              <a:endParaRPr lang="ko-KR" altLang="en-US"/>
            </a:p>
          </p:txBody>
        </p:sp>
        <p:sp>
          <p:nvSpPr>
            <p:cNvPr id="22584" name="Line 56"/>
            <p:cNvSpPr>
              <a:spLocks noChangeShapeType="1"/>
            </p:cNvSpPr>
            <p:nvPr/>
          </p:nvSpPr>
          <p:spPr bwMode="auto">
            <a:xfrm flipH="1">
              <a:off x="1492" y="1168"/>
              <a:ext cx="16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82880" tIns="182880" anchor="ctr"/>
            <a:lstStyle/>
            <a:p>
              <a:endParaRPr lang="ko-KR" altLang="en-US"/>
            </a:p>
          </p:txBody>
        </p:sp>
        <p:sp>
          <p:nvSpPr>
            <p:cNvPr id="22585" name="Oval 57"/>
            <p:cNvSpPr>
              <a:spLocks noChangeArrowheads="1"/>
            </p:cNvSpPr>
            <p:nvPr/>
          </p:nvSpPr>
          <p:spPr bwMode="auto">
            <a:xfrm>
              <a:off x="1604" y="1244"/>
              <a:ext cx="32" cy="32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82880" tIns="182880" anchor="ctr"/>
            <a:lstStyle/>
            <a:p>
              <a:endParaRPr lang="ko-KR" altLang="en-US"/>
            </a:p>
          </p:txBody>
        </p:sp>
        <p:sp>
          <p:nvSpPr>
            <p:cNvPr id="22586" name="Line 58"/>
            <p:cNvSpPr>
              <a:spLocks noChangeShapeType="1"/>
            </p:cNvSpPr>
            <p:nvPr/>
          </p:nvSpPr>
          <p:spPr bwMode="auto">
            <a:xfrm>
              <a:off x="1576" y="1092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82880" tIns="182880" anchor="ctr"/>
            <a:lstStyle/>
            <a:p>
              <a:endParaRPr lang="ko-KR" altLang="en-US"/>
            </a:p>
          </p:txBody>
        </p:sp>
        <p:sp>
          <p:nvSpPr>
            <p:cNvPr id="22587" name="Line 59"/>
            <p:cNvSpPr>
              <a:spLocks noChangeShapeType="1"/>
            </p:cNvSpPr>
            <p:nvPr/>
          </p:nvSpPr>
          <p:spPr bwMode="auto">
            <a:xfrm>
              <a:off x="1536" y="1236"/>
              <a:ext cx="0" cy="22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82880" tIns="182880" anchor="ctr"/>
            <a:lstStyle/>
            <a:p>
              <a:endParaRPr lang="ko-KR" altLang="en-US"/>
            </a:p>
          </p:txBody>
        </p:sp>
        <p:sp>
          <p:nvSpPr>
            <p:cNvPr id="22588" name="Line 60"/>
            <p:cNvSpPr>
              <a:spLocks noChangeShapeType="1"/>
            </p:cNvSpPr>
            <p:nvPr/>
          </p:nvSpPr>
          <p:spPr bwMode="auto">
            <a:xfrm flipH="1">
              <a:off x="1388" y="1172"/>
              <a:ext cx="88" cy="1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82880" tIns="182880" anchor="ctr"/>
            <a:lstStyle/>
            <a:p>
              <a:endParaRPr lang="ko-KR" altLang="en-US"/>
            </a:p>
          </p:txBody>
        </p:sp>
        <p:sp>
          <p:nvSpPr>
            <p:cNvPr id="22589" name="Line 61"/>
            <p:cNvSpPr>
              <a:spLocks noChangeShapeType="1"/>
            </p:cNvSpPr>
            <p:nvPr/>
          </p:nvSpPr>
          <p:spPr bwMode="auto">
            <a:xfrm>
              <a:off x="1316" y="1172"/>
              <a:ext cx="72" cy="1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82880" tIns="182880" anchor="ctr"/>
            <a:lstStyle/>
            <a:p>
              <a:endParaRPr lang="ko-KR" altLang="en-US"/>
            </a:p>
          </p:txBody>
        </p:sp>
        <p:sp>
          <p:nvSpPr>
            <p:cNvPr id="22590" name="Line 62"/>
            <p:cNvSpPr>
              <a:spLocks noChangeShapeType="1"/>
            </p:cNvSpPr>
            <p:nvPr/>
          </p:nvSpPr>
          <p:spPr bwMode="auto">
            <a:xfrm flipH="1">
              <a:off x="1308" y="1168"/>
              <a:ext cx="16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82880" tIns="182880" anchor="ctr"/>
            <a:lstStyle/>
            <a:p>
              <a:endParaRPr lang="ko-KR" altLang="en-US"/>
            </a:p>
          </p:txBody>
        </p:sp>
        <p:sp>
          <p:nvSpPr>
            <p:cNvPr id="22591" name="Oval 63"/>
            <p:cNvSpPr>
              <a:spLocks noChangeArrowheads="1"/>
            </p:cNvSpPr>
            <p:nvPr/>
          </p:nvSpPr>
          <p:spPr bwMode="auto">
            <a:xfrm>
              <a:off x="1420" y="1244"/>
              <a:ext cx="32" cy="32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82880" tIns="182880" anchor="ctr"/>
            <a:lstStyle/>
            <a:p>
              <a:endParaRPr lang="ko-KR" altLang="en-US"/>
            </a:p>
          </p:txBody>
        </p:sp>
        <p:sp>
          <p:nvSpPr>
            <p:cNvPr id="22592" name="Line 64"/>
            <p:cNvSpPr>
              <a:spLocks noChangeShapeType="1"/>
            </p:cNvSpPr>
            <p:nvPr/>
          </p:nvSpPr>
          <p:spPr bwMode="auto">
            <a:xfrm>
              <a:off x="1392" y="1092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82880" tIns="182880" anchor="ctr"/>
            <a:lstStyle/>
            <a:p>
              <a:endParaRPr lang="ko-KR" altLang="en-US"/>
            </a:p>
          </p:txBody>
        </p:sp>
        <p:sp>
          <p:nvSpPr>
            <p:cNvPr id="22593" name="Line 65"/>
            <p:cNvSpPr>
              <a:spLocks noChangeShapeType="1"/>
            </p:cNvSpPr>
            <p:nvPr/>
          </p:nvSpPr>
          <p:spPr bwMode="auto">
            <a:xfrm>
              <a:off x="2156" y="2184"/>
              <a:ext cx="18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82880" tIns="182880" anchor="ctr"/>
            <a:lstStyle/>
            <a:p>
              <a:endParaRPr lang="ko-KR" altLang="en-US"/>
            </a:p>
          </p:txBody>
        </p:sp>
        <p:sp>
          <p:nvSpPr>
            <p:cNvPr id="22594" name="Line 66"/>
            <p:cNvSpPr>
              <a:spLocks noChangeShapeType="1"/>
            </p:cNvSpPr>
            <p:nvPr/>
          </p:nvSpPr>
          <p:spPr bwMode="auto">
            <a:xfrm>
              <a:off x="2156" y="2376"/>
              <a:ext cx="19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82880" tIns="182880" anchor="ctr"/>
            <a:lstStyle/>
            <a:p>
              <a:endParaRPr lang="ko-KR" altLang="en-US"/>
            </a:p>
          </p:txBody>
        </p:sp>
        <p:sp>
          <p:nvSpPr>
            <p:cNvPr id="22595" name="Line 67"/>
            <p:cNvSpPr>
              <a:spLocks noChangeShapeType="1"/>
            </p:cNvSpPr>
            <p:nvPr/>
          </p:nvSpPr>
          <p:spPr bwMode="auto">
            <a:xfrm flipV="1">
              <a:off x="2152" y="2180"/>
              <a:ext cx="0" cy="2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82880" tIns="182880" anchor="ctr"/>
            <a:lstStyle/>
            <a:p>
              <a:endParaRPr lang="ko-KR" altLang="en-US"/>
            </a:p>
          </p:txBody>
        </p:sp>
        <p:sp>
          <p:nvSpPr>
            <p:cNvPr id="22596" name="Arc 68"/>
            <p:cNvSpPr>
              <a:spLocks/>
            </p:cNvSpPr>
            <p:nvPr/>
          </p:nvSpPr>
          <p:spPr bwMode="auto">
            <a:xfrm>
              <a:off x="2344" y="2189"/>
              <a:ext cx="92" cy="10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82880" tIns="182880" anchor="ctr"/>
            <a:lstStyle/>
            <a:p>
              <a:endParaRPr lang="ko-KR" altLang="en-US"/>
            </a:p>
          </p:txBody>
        </p:sp>
        <p:sp>
          <p:nvSpPr>
            <p:cNvPr id="22597" name="Arc 69"/>
            <p:cNvSpPr>
              <a:spLocks/>
            </p:cNvSpPr>
            <p:nvPr/>
          </p:nvSpPr>
          <p:spPr bwMode="auto">
            <a:xfrm>
              <a:off x="2344" y="2280"/>
              <a:ext cx="92" cy="100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82880" tIns="182880" anchor="ctr"/>
            <a:lstStyle/>
            <a:p>
              <a:endParaRPr lang="ko-KR" altLang="en-US"/>
            </a:p>
          </p:txBody>
        </p:sp>
        <p:sp>
          <p:nvSpPr>
            <p:cNvPr id="22598" name="Line 70"/>
            <p:cNvSpPr>
              <a:spLocks noChangeShapeType="1"/>
            </p:cNvSpPr>
            <p:nvPr/>
          </p:nvSpPr>
          <p:spPr bwMode="auto">
            <a:xfrm>
              <a:off x="1268" y="2280"/>
              <a:ext cx="8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82880" tIns="182880" anchor="ctr"/>
            <a:lstStyle/>
            <a:p>
              <a:endParaRPr lang="ko-KR" altLang="en-US"/>
            </a:p>
          </p:txBody>
        </p:sp>
        <p:sp>
          <p:nvSpPr>
            <p:cNvPr id="22599" name="Line 71"/>
            <p:cNvSpPr>
              <a:spLocks noChangeShapeType="1"/>
            </p:cNvSpPr>
            <p:nvPr/>
          </p:nvSpPr>
          <p:spPr bwMode="auto">
            <a:xfrm>
              <a:off x="2436" y="2280"/>
              <a:ext cx="18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82880" tIns="182880" anchor="ctr"/>
            <a:lstStyle/>
            <a:p>
              <a:endParaRPr lang="ko-KR" altLang="en-US"/>
            </a:p>
          </p:txBody>
        </p:sp>
        <p:sp>
          <p:nvSpPr>
            <p:cNvPr id="22600" name="Line 72"/>
            <p:cNvSpPr>
              <a:spLocks noChangeShapeType="1"/>
            </p:cNvSpPr>
            <p:nvPr/>
          </p:nvSpPr>
          <p:spPr bwMode="auto">
            <a:xfrm>
              <a:off x="2156" y="2408"/>
              <a:ext cx="18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82880" tIns="182880" anchor="ctr"/>
            <a:lstStyle/>
            <a:p>
              <a:endParaRPr lang="ko-KR" altLang="en-US"/>
            </a:p>
          </p:txBody>
        </p:sp>
        <p:sp>
          <p:nvSpPr>
            <p:cNvPr id="22601" name="Line 73"/>
            <p:cNvSpPr>
              <a:spLocks noChangeShapeType="1"/>
            </p:cNvSpPr>
            <p:nvPr/>
          </p:nvSpPr>
          <p:spPr bwMode="auto">
            <a:xfrm>
              <a:off x="2156" y="2600"/>
              <a:ext cx="19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82880" tIns="182880" anchor="ctr"/>
            <a:lstStyle/>
            <a:p>
              <a:endParaRPr lang="ko-KR" altLang="en-US"/>
            </a:p>
          </p:txBody>
        </p:sp>
        <p:sp>
          <p:nvSpPr>
            <p:cNvPr id="22602" name="Line 74"/>
            <p:cNvSpPr>
              <a:spLocks noChangeShapeType="1"/>
            </p:cNvSpPr>
            <p:nvPr/>
          </p:nvSpPr>
          <p:spPr bwMode="auto">
            <a:xfrm flipV="1">
              <a:off x="2152" y="2404"/>
              <a:ext cx="0" cy="2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82880" tIns="182880" anchor="ctr"/>
            <a:lstStyle/>
            <a:p>
              <a:endParaRPr lang="ko-KR" altLang="en-US"/>
            </a:p>
          </p:txBody>
        </p:sp>
        <p:sp>
          <p:nvSpPr>
            <p:cNvPr id="22603" name="Arc 75"/>
            <p:cNvSpPr>
              <a:spLocks/>
            </p:cNvSpPr>
            <p:nvPr/>
          </p:nvSpPr>
          <p:spPr bwMode="auto">
            <a:xfrm>
              <a:off x="2344" y="2413"/>
              <a:ext cx="92" cy="10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82880" tIns="182880" anchor="ctr"/>
            <a:lstStyle/>
            <a:p>
              <a:endParaRPr lang="ko-KR" altLang="en-US"/>
            </a:p>
          </p:txBody>
        </p:sp>
        <p:sp>
          <p:nvSpPr>
            <p:cNvPr id="22604" name="Arc 76"/>
            <p:cNvSpPr>
              <a:spLocks/>
            </p:cNvSpPr>
            <p:nvPr/>
          </p:nvSpPr>
          <p:spPr bwMode="auto">
            <a:xfrm>
              <a:off x="2344" y="2504"/>
              <a:ext cx="92" cy="100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82880" tIns="182880" anchor="ctr"/>
            <a:lstStyle/>
            <a:p>
              <a:endParaRPr lang="ko-KR" altLang="en-US"/>
            </a:p>
          </p:txBody>
        </p:sp>
        <p:sp>
          <p:nvSpPr>
            <p:cNvPr id="22605" name="Line 77"/>
            <p:cNvSpPr>
              <a:spLocks noChangeShapeType="1"/>
            </p:cNvSpPr>
            <p:nvPr/>
          </p:nvSpPr>
          <p:spPr bwMode="auto">
            <a:xfrm>
              <a:off x="1268" y="2504"/>
              <a:ext cx="8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82880" tIns="182880" anchor="ctr"/>
            <a:lstStyle/>
            <a:p>
              <a:endParaRPr lang="ko-KR" altLang="en-US"/>
            </a:p>
          </p:txBody>
        </p:sp>
        <p:sp>
          <p:nvSpPr>
            <p:cNvPr id="22606" name="Line 78"/>
            <p:cNvSpPr>
              <a:spLocks noChangeShapeType="1"/>
            </p:cNvSpPr>
            <p:nvPr/>
          </p:nvSpPr>
          <p:spPr bwMode="auto">
            <a:xfrm>
              <a:off x="2436" y="2504"/>
              <a:ext cx="181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82880" tIns="182880" anchor="ctr"/>
            <a:lstStyle/>
            <a:p>
              <a:endParaRPr lang="ko-KR" altLang="en-US"/>
            </a:p>
          </p:txBody>
        </p:sp>
        <p:sp>
          <p:nvSpPr>
            <p:cNvPr id="22607" name="Line 79"/>
            <p:cNvSpPr>
              <a:spLocks noChangeShapeType="1"/>
            </p:cNvSpPr>
            <p:nvPr/>
          </p:nvSpPr>
          <p:spPr bwMode="auto">
            <a:xfrm>
              <a:off x="2156" y="2632"/>
              <a:ext cx="18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82880" tIns="182880" anchor="ctr"/>
            <a:lstStyle/>
            <a:p>
              <a:endParaRPr lang="ko-KR" altLang="en-US"/>
            </a:p>
          </p:txBody>
        </p:sp>
        <p:sp>
          <p:nvSpPr>
            <p:cNvPr id="22608" name="Line 80"/>
            <p:cNvSpPr>
              <a:spLocks noChangeShapeType="1"/>
            </p:cNvSpPr>
            <p:nvPr/>
          </p:nvSpPr>
          <p:spPr bwMode="auto">
            <a:xfrm>
              <a:off x="2156" y="2824"/>
              <a:ext cx="19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82880" tIns="182880" anchor="ctr"/>
            <a:lstStyle/>
            <a:p>
              <a:endParaRPr lang="ko-KR" altLang="en-US"/>
            </a:p>
          </p:txBody>
        </p:sp>
        <p:sp>
          <p:nvSpPr>
            <p:cNvPr id="22609" name="Line 81"/>
            <p:cNvSpPr>
              <a:spLocks noChangeShapeType="1"/>
            </p:cNvSpPr>
            <p:nvPr/>
          </p:nvSpPr>
          <p:spPr bwMode="auto">
            <a:xfrm flipV="1">
              <a:off x="2152" y="2628"/>
              <a:ext cx="0" cy="2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82880" tIns="182880" anchor="ctr"/>
            <a:lstStyle/>
            <a:p>
              <a:endParaRPr lang="ko-KR" altLang="en-US"/>
            </a:p>
          </p:txBody>
        </p:sp>
        <p:sp>
          <p:nvSpPr>
            <p:cNvPr id="22610" name="Arc 82"/>
            <p:cNvSpPr>
              <a:spLocks/>
            </p:cNvSpPr>
            <p:nvPr/>
          </p:nvSpPr>
          <p:spPr bwMode="auto">
            <a:xfrm>
              <a:off x="2344" y="2637"/>
              <a:ext cx="92" cy="10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82880" tIns="182880" anchor="ctr"/>
            <a:lstStyle/>
            <a:p>
              <a:endParaRPr lang="ko-KR" altLang="en-US"/>
            </a:p>
          </p:txBody>
        </p:sp>
        <p:sp>
          <p:nvSpPr>
            <p:cNvPr id="22611" name="Arc 83"/>
            <p:cNvSpPr>
              <a:spLocks/>
            </p:cNvSpPr>
            <p:nvPr/>
          </p:nvSpPr>
          <p:spPr bwMode="auto">
            <a:xfrm>
              <a:off x="2344" y="2728"/>
              <a:ext cx="92" cy="100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82880" tIns="182880" anchor="ctr"/>
            <a:lstStyle/>
            <a:p>
              <a:endParaRPr lang="ko-KR" altLang="en-US"/>
            </a:p>
          </p:txBody>
        </p:sp>
        <p:sp>
          <p:nvSpPr>
            <p:cNvPr id="22612" name="Line 84"/>
            <p:cNvSpPr>
              <a:spLocks noChangeShapeType="1"/>
            </p:cNvSpPr>
            <p:nvPr/>
          </p:nvSpPr>
          <p:spPr bwMode="auto">
            <a:xfrm>
              <a:off x="1268" y="2728"/>
              <a:ext cx="8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82880" tIns="182880" anchor="ctr"/>
            <a:lstStyle/>
            <a:p>
              <a:endParaRPr lang="ko-KR" altLang="en-US"/>
            </a:p>
          </p:txBody>
        </p:sp>
        <p:sp>
          <p:nvSpPr>
            <p:cNvPr id="22613" name="Line 85"/>
            <p:cNvSpPr>
              <a:spLocks noChangeShapeType="1"/>
            </p:cNvSpPr>
            <p:nvPr/>
          </p:nvSpPr>
          <p:spPr bwMode="auto">
            <a:xfrm>
              <a:off x="2436" y="2728"/>
              <a:ext cx="181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82880" tIns="182880" anchor="ctr"/>
            <a:lstStyle/>
            <a:p>
              <a:endParaRPr lang="ko-KR" altLang="en-US"/>
            </a:p>
          </p:txBody>
        </p:sp>
        <p:sp>
          <p:nvSpPr>
            <p:cNvPr id="22614" name="Line 86"/>
            <p:cNvSpPr>
              <a:spLocks noChangeShapeType="1"/>
            </p:cNvSpPr>
            <p:nvPr/>
          </p:nvSpPr>
          <p:spPr bwMode="auto">
            <a:xfrm>
              <a:off x="2156" y="2856"/>
              <a:ext cx="18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82880" tIns="182880" anchor="ctr"/>
            <a:lstStyle/>
            <a:p>
              <a:endParaRPr lang="ko-KR" altLang="en-US"/>
            </a:p>
          </p:txBody>
        </p:sp>
        <p:sp>
          <p:nvSpPr>
            <p:cNvPr id="22615" name="Line 87"/>
            <p:cNvSpPr>
              <a:spLocks noChangeShapeType="1"/>
            </p:cNvSpPr>
            <p:nvPr/>
          </p:nvSpPr>
          <p:spPr bwMode="auto">
            <a:xfrm>
              <a:off x="2156" y="3048"/>
              <a:ext cx="19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82880" tIns="182880" anchor="ctr"/>
            <a:lstStyle/>
            <a:p>
              <a:endParaRPr lang="ko-KR" altLang="en-US"/>
            </a:p>
          </p:txBody>
        </p:sp>
        <p:sp>
          <p:nvSpPr>
            <p:cNvPr id="22616" name="Line 88"/>
            <p:cNvSpPr>
              <a:spLocks noChangeShapeType="1"/>
            </p:cNvSpPr>
            <p:nvPr/>
          </p:nvSpPr>
          <p:spPr bwMode="auto">
            <a:xfrm flipV="1">
              <a:off x="2152" y="2852"/>
              <a:ext cx="0" cy="2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82880" tIns="182880" anchor="ctr"/>
            <a:lstStyle/>
            <a:p>
              <a:endParaRPr lang="ko-KR" altLang="en-US"/>
            </a:p>
          </p:txBody>
        </p:sp>
        <p:sp>
          <p:nvSpPr>
            <p:cNvPr id="22617" name="Arc 89"/>
            <p:cNvSpPr>
              <a:spLocks/>
            </p:cNvSpPr>
            <p:nvPr/>
          </p:nvSpPr>
          <p:spPr bwMode="auto">
            <a:xfrm>
              <a:off x="2344" y="2861"/>
              <a:ext cx="92" cy="10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82880" tIns="182880" anchor="ctr"/>
            <a:lstStyle/>
            <a:p>
              <a:endParaRPr lang="ko-KR" altLang="en-US"/>
            </a:p>
          </p:txBody>
        </p:sp>
        <p:sp>
          <p:nvSpPr>
            <p:cNvPr id="22618" name="Arc 90"/>
            <p:cNvSpPr>
              <a:spLocks/>
            </p:cNvSpPr>
            <p:nvPr/>
          </p:nvSpPr>
          <p:spPr bwMode="auto">
            <a:xfrm>
              <a:off x="2344" y="2952"/>
              <a:ext cx="92" cy="100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82880" tIns="182880" anchor="ctr"/>
            <a:lstStyle/>
            <a:p>
              <a:endParaRPr lang="ko-KR" altLang="en-US"/>
            </a:p>
          </p:txBody>
        </p:sp>
        <p:sp>
          <p:nvSpPr>
            <p:cNvPr id="22619" name="Line 91"/>
            <p:cNvSpPr>
              <a:spLocks noChangeShapeType="1"/>
            </p:cNvSpPr>
            <p:nvPr/>
          </p:nvSpPr>
          <p:spPr bwMode="auto">
            <a:xfrm>
              <a:off x="1268" y="2952"/>
              <a:ext cx="8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82880" tIns="182880" anchor="ctr"/>
            <a:lstStyle/>
            <a:p>
              <a:endParaRPr lang="ko-KR" altLang="en-US"/>
            </a:p>
          </p:txBody>
        </p:sp>
        <p:sp>
          <p:nvSpPr>
            <p:cNvPr id="22620" name="Line 92"/>
            <p:cNvSpPr>
              <a:spLocks noChangeShapeType="1"/>
            </p:cNvSpPr>
            <p:nvPr/>
          </p:nvSpPr>
          <p:spPr bwMode="auto">
            <a:xfrm>
              <a:off x="2436" y="2952"/>
              <a:ext cx="18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82880" tIns="182880" anchor="ctr"/>
            <a:lstStyle/>
            <a:p>
              <a:endParaRPr lang="ko-KR" altLang="en-US"/>
            </a:p>
          </p:txBody>
        </p:sp>
        <p:sp>
          <p:nvSpPr>
            <p:cNvPr id="22621" name="Line 93"/>
            <p:cNvSpPr>
              <a:spLocks noChangeShapeType="1"/>
            </p:cNvSpPr>
            <p:nvPr/>
          </p:nvSpPr>
          <p:spPr bwMode="auto">
            <a:xfrm>
              <a:off x="2156" y="3080"/>
              <a:ext cx="18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82880" tIns="182880" anchor="ctr"/>
            <a:lstStyle/>
            <a:p>
              <a:endParaRPr lang="ko-KR" altLang="en-US"/>
            </a:p>
          </p:txBody>
        </p:sp>
        <p:sp>
          <p:nvSpPr>
            <p:cNvPr id="22622" name="Line 94"/>
            <p:cNvSpPr>
              <a:spLocks noChangeShapeType="1"/>
            </p:cNvSpPr>
            <p:nvPr/>
          </p:nvSpPr>
          <p:spPr bwMode="auto">
            <a:xfrm>
              <a:off x="2156" y="3272"/>
              <a:ext cx="19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82880" tIns="182880" anchor="ctr"/>
            <a:lstStyle/>
            <a:p>
              <a:endParaRPr lang="ko-KR" altLang="en-US"/>
            </a:p>
          </p:txBody>
        </p:sp>
        <p:sp>
          <p:nvSpPr>
            <p:cNvPr id="22623" name="Line 95"/>
            <p:cNvSpPr>
              <a:spLocks noChangeShapeType="1"/>
            </p:cNvSpPr>
            <p:nvPr/>
          </p:nvSpPr>
          <p:spPr bwMode="auto">
            <a:xfrm flipV="1">
              <a:off x="2152" y="3076"/>
              <a:ext cx="0" cy="2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82880" tIns="182880" anchor="ctr"/>
            <a:lstStyle/>
            <a:p>
              <a:endParaRPr lang="ko-KR" altLang="en-US"/>
            </a:p>
          </p:txBody>
        </p:sp>
        <p:sp>
          <p:nvSpPr>
            <p:cNvPr id="22624" name="Arc 96"/>
            <p:cNvSpPr>
              <a:spLocks/>
            </p:cNvSpPr>
            <p:nvPr/>
          </p:nvSpPr>
          <p:spPr bwMode="auto">
            <a:xfrm>
              <a:off x="2344" y="3085"/>
              <a:ext cx="92" cy="10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82880" tIns="182880" anchor="ctr"/>
            <a:lstStyle/>
            <a:p>
              <a:endParaRPr lang="ko-KR" altLang="en-US"/>
            </a:p>
          </p:txBody>
        </p:sp>
        <p:sp>
          <p:nvSpPr>
            <p:cNvPr id="22625" name="Arc 97"/>
            <p:cNvSpPr>
              <a:spLocks/>
            </p:cNvSpPr>
            <p:nvPr/>
          </p:nvSpPr>
          <p:spPr bwMode="auto">
            <a:xfrm>
              <a:off x="2344" y="3176"/>
              <a:ext cx="92" cy="100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82880" tIns="182880" anchor="ctr"/>
            <a:lstStyle/>
            <a:p>
              <a:endParaRPr lang="ko-KR" altLang="en-US"/>
            </a:p>
          </p:txBody>
        </p:sp>
        <p:sp>
          <p:nvSpPr>
            <p:cNvPr id="22626" name="Line 98"/>
            <p:cNvSpPr>
              <a:spLocks noChangeShapeType="1"/>
            </p:cNvSpPr>
            <p:nvPr/>
          </p:nvSpPr>
          <p:spPr bwMode="auto">
            <a:xfrm>
              <a:off x="1268" y="3176"/>
              <a:ext cx="8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82880" tIns="182880" anchor="ctr"/>
            <a:lstStyle/>
            <a:p>
              <a:endParaRPr lang="ko-KR" altLang="en-US"/>
            </a:p>
          </p:txBody>
        </p:sp>
        <p:sp>
          <p:nvSpPr>
            <p:cNvPr id="22627" name="Line 99"/>
            <p:cNvSpPr>
              <a:spLocks noChangeShapeType="1"/>
            </p:cNvSpPr>
            <p:nvPr/>
          </p:nvSpPr>
          <p:spPr bwMode="auto">
            <a:xfrm>
              <a:off x="2436" y="3176"/>
              <a:ext cx="18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82880" tIns="182880" anchor="ctr"/>
            <a:lstStyle/>
            <a:p>
              <a:endParaRPr lang="ko-KR" altLang="en-US"/>
            </a:p>
          </p:txBody>
        </p:sp>
        <p:sp>
          <p:nvSpPr>
            <p:cNvPr id="22628" name="Line 100"/>
            <p:cNvSpPr>
              <a:spLocks noChangeShapeType="1"/>
            </p:cNvSpPr>
            <p:nvPr/>
          </p:nvSpPr>
          <p:spPr bwMode="auto">
            <a:xfrm>
              <a:off x="2156" y="3304"/>
              <a:ext cx="18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82880" tIns="182880" anchor="ctr"/>
            <a:lstStyle/>
            <a:p>
              <a:endParaRPr lang="ko-KR" altLang="en-US"/>
            </a:p>
          </p:txBody>
        </p:sp>
        <p:sp>
          <p:nvSpPr>
            <p:cNvPr id="22629" name="Line 101"/>
            <p:cNvSpPr>
              <a:spLocks noChangeShapeType="1"/>
            </p:cNvSpPr>
            <p:nvPr/>
          </p:nvSpPr>
          <p:spPr bwMode="auto">
            <a:xfrm>
              <a:off x="2156" y="3496"/>
              <a:ext cx="19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82880" tIns="182880" anchor="ctr"/>
            <a:lstStyle/>
            <a:p>
              <a:endParaRPr lang="ko-KR" altLang="en-US"/>
            </a:p>
          </p:txBody>
        </p:sp>
        <p:sp>
          <p:nvSpPr>
            <p:cNvPr id="22630" name="Line 102"/>
            <p:cNvSpPr>
              <a:spLocks noChangeShapeType="1"/>
            </p:cNvSpPr>
            <p:nvPr/>
          </p:nvSpPr>
          <p:spPr bwMode="auto">
            <a:xfrm flipV="1">
              <a:off x="2152" y="3300"/>
              <a:ext cx="0" cy="2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82880" tIns="182880" anchor="ctr"/>
            <a:lstStyle/>
            <a:p>
              <a:endParaRPr lang="ko-KR" altLang="en-US"/>
            </a:p>
          </p:txBody>
        </p:sp>
        <p:sp>
          <p:nvSpPr>
            <p:cNvPr id="22631" name="Arc 103"/>
            <p:cNvSpPr>
              <a:spLocks/>
            </p:cNvSpPr>
            <p:nvPr/>
          </p:nvSpPr>
          <p:spPr bwMode="auto">
            <a:xfrm>
              <a:off x="2344" y="3309"/>
              <a:ext cx="92" cy="10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82880" tIns="182880" anchor="ctr"/>
            <a:lstStyle/>
            <a:p>
              <a:endParaRPr lang="ko-KR" altLang="en-US"/>
            </a:p>
          </p:txBody>
        </p:sp>
        <p:sp>
          <p:nvSpPr>
            <p:cNvPr id="22632" name="Arc 104"/>
            <p:cNvSpPr>
              <a:spLocks/>
            </p:cNvSpPr>
            <p:nvPr/>
          </p:nvSpPr>
          <p:spPr bwMode="auto">
            <a:xfrm>
              <a:off x="2344" y="3400"/>
              <a:ext cx="92" cy="100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82880" tIns="182880" anchor="ctr"/>
            <a:lstStyle/>
            <a:p>
              <a:endParaRPr lang="ko-KR" altLang="en-US"/>
            </a:p>
          </p:txBody>
        </p:sp>
        <p:sp>
          <p:nvSpPr>
            <p:cNvPr id="22633" name="Line 105"/>
            <p:cNvSpPr>
              <a:spLocks noChangeShapeType="1"/>
            </p:cNvSpPr>
            <p:nvPr/>
          </p:nvSpPr>
          <p:spPr bwMode="auto">
            <a:xfrm>
              <a:off x="1268" y="3400"/>
              <a:ext cx="8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82880" tIns="182880" anchor="ctr"/>
            <a:lstStyle/>
            <a:p>
              <a:endParaRPr lang="ko-KR" altLang="en-US"/>
            </a:p>
          </p:txBody>
        </p:sp>
        <p:sp>
          <p:nvSpPr>
            <p:cNvPr id="22634" name="Line 106"/>
            <p:cNvSpPr>
              <a:spLocks noChangeShapeType="1"/>
            </p:cNvSpPr>
            <p:nvPr/>
          </p:nvSpPr>
          <p:spPr bwMode="auto">
            <a:xfrm>
              <a:off x="2436" y="3400"/>
              <a:ext cx="181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82880" tIns="182880" anchor="ctr"/>
            <a:lstStyle/>
            <a:p>
              <a:endParaRPr lang="ko-KR" altLang="en-US"/>
            </a:p>
          </p:txBody>
        </p:sp>
        <p:sp>
          <p:nvSpPr>
            <p:cNvPr id="22635" name="Line 107"/>
            <p:cNvSpPr>
              <a:spLocks noChangeShapeType="1"/>
            </p:cNvSpPr>
            <p:nvPr/>
          </p:nvSpPr>
          <p:spPr bwMode="auto">
            <a:xfrm>
              <a:off x="2592" y="1236"/>
              <a:ext cx="0" cy="22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82880" tIns="182880" anchor="ctr"/>
            <a:lstStyle/>
            <a:p>
              <a:endParaRPr lang="ko-KR" altLang="en-US"/>
            </a:p>
          </p:txBody>
        </p:sp>
        <p:grpSp>
          <p:nvGrpSpPr>
            <p:cNvPr id="22641" name="Group 113"/>
            <p:cNvGrpSpPr>
              <a:grpSpLocks/>
            </p:cNvGrpSpPr>
            <p:nvPr/>
          </p:nvGrpSpPr>
          <p:grpSpPr bwMode="auto">
            <a:xfrm>
              <a:off x="2509" y="3472"/>
              <a:ext cx="175" cy="372"/>
              <a:chOff x="2509" y="3232"/>
              <a:chExt cx="175" cy="372"/>
            </a:xfrm>
          </p:grpSpPr>
          <p:sp>
            <p:nvSpPr>
              <p:cNvPr id="22636" name="Arc 108"/>
              <p:cNvSpPr>
                <a:spLocks/>
              </p:cNvSpPr>
              <p:nvPr/>
            </p:nvSpPr>
            <p:spPr bwMode="auto">
              <a:xfrm>
                <a:off x="2600" y="3232"/>
                <a:ext cx="84" cy="44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82880" tIns="182880" anchor="ctr"/>
              <a:lstStyle/>
              <a:p>
                <a:endParaRPr lang="ko-KR" altLang="en-US"/>
              </a:p>
            </p:txBody>
          </p:sp>
          <p:sp>
            <p:nvSpPr>
              <p:cNvPr id="22637" name="Arc 109"/>
              <p:cNvSpPr>
                <a:spLocks/>
              </p:cNvSpPr>
              <p:nvPr/>
            </p:nvSpPr>
            <p:spPr bwMode="auto">
              <a:xfrm>
                <a:off x="2592" y="3232"/>
                <a:ext cx="92" cy="300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82880" tIns="182880" anchor="ctr"/>
              <a:lstStyle/>
              <a:p>
                <a:endParaRPr lang="ko-KR" altLang="en-US"/>
              </a:p>
            </p:txBody>
          </p:sp>
          <p:sp>
            <p:nvSpPr>
              <p:cNvPr id="22638" name="Arc 110"/>
              <p:cNvSpPr>
                <a:spLocks/>
              </p:cNvSpPr>
              <p:nvPr/>
            </p:nvSpPr>
            <p:spPr bwMode="auto">
              <a:xfrm>
                <a:off x="2509" y="3248"/>
                <a:ext cx="92" cy="284"/>
              </a:xfrm>
              <a:custGeom>
                <a:avLst/>
                <a:gdLst>
                  <a:gd name="G0" fmla="+- 21600 0 0"/>
                  <a:gd name="G1" fmla="+- 0 0 0"/>
                  <a:gd name="G2" fmla="+- 21600 0 0"/>
                  <a:gd name="T0" fmla="*/ 21600 w 21600"/>
                  <a:gd name="T1" fmla="*/ 21600 h 21600"/>
                  <a:gd name="T2" fmla="*/ 0 w 21600"/>
                  <a:gd name="T3" fmla="*/ 0 h 21600"/>
                  <a:gd name="T4" fmla="*/ 2160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82880" tIns="182880" anchor="ctr"/>
              <a:lstStyle/>
              <a:p>
                <a:endParaRPr lang="ko-KR" altLang="en-US"/>
              </a:p>
            </p:txBody>
          </p:sp>
          <p:sp>
            <p:nvSpPr>
              <p:cNvPr id="22639" name="Arc 111"/>
              <p:cNvSpPr>
                <a:spLocks/>
              </p:cNvSpPr>
              <p:nvPr/>
            </p:nvSpPr>
            <p:spPr bwMode="auto">
              <a:xfrm>
                <a:off x="2509" y="3232"/>
                <a:ext cx="92" cy="44"/>
              </a:xfrm>
              <a:custGeom>
                <a:avLst/>
                <a:gdLst>
                  <a:gd name="G0" fmla="+- 21600 0 0"/>
                  <a:gd name="G1" fmla="+- 0 0 0"/>
                  <a:gd name="G2" fmla="+- 21600 0 0"/>
                  <a:gd name="T0" fmla="*/ 21600 w 21600"/>
                  <a:gd name="T1" fmla="*/ 21600 h 21600"/>
                  <a:gd name="T2" fmla="*/ 0 w 21600"/>
                  <a:gd name="T3" fmla="*/ 0 h 21600"/>
                  <a:gd name="T4" fmla="*/ 2160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82880" tIns="182880" anchor="ctr"/>
              <a:lstStyle/>
              <a:p>
                <a:endParaRPr lang="ko-KR" altLang="en-US"/>
              </a:p>
            </p:txBody>
          </p:sp>
          <p:sp>
            <p:nvSpPr>
              <p:cNvPr id="22640" name="Line 112"/>
              <p:cNvSpPr>
                <a:spLocks noChangeShapeType="1"/>
              </p:cNvSpPr>
              <p:nvPr/>
            </p:nvSpPr>
            <p:spPr bwMode="auto">
              <a:xfrm>
                <a:off x="2592" y="3532"/>
                <a:ext cx="0" cy="7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82880" tIns="182880" anchor="ctr"/>
              <a:lstStyle/>
              <a:p>
                <a:endParaRPr lang="ko-KR" altLang="en-US"/>
              </a:p>
            </p:txBody>
          </p:sp>
        </p:grpSp>
        <p:sp>
          <p:nvSpPr>
            <p:cNvPr id="22642" name="Line 114"/>
            <p:cNvSpPr>
              <a:spLocks noChangeShapeType="1"/>
            </p:cNvSpPr>
            <p:nvPr/>
          </p:nvSpPr>
          <p:spPr bwMode="auto">
            <a:xfrm>
              <a:off x="2816" y="1236"/>
              <a:ext cx="0" cy="22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82880" tIns="182880" anchor="ctr"/>
            <a:lstStyle/>
            <a:p>
              <a:endParaRPr lang="ko-KR" altLang="en-US"/>
            </a:p>
          </p:txBody>
        </p:sp>
        <p:grpSp>
          <p:nvGrpSpPr>
            <p:cNvPr id="22648" name="Group 120"/>
            <p:cNvGrpSpPr>
              <a:grpSpLocks/>
            </p:cNvGrpSpPr>
            <p:nvPr/>
          </p:nvGrpSpPr>
          <p:grpSpPr bwMode="auto">
            <a:xfrm>
              <a:off x="2733" y="3472"/>
              <a:ext cx="175" cy="372"/>
              <a:chOff x="2733" y="3232"/>
              <a:chExt cx="175" cy="372"/>
            </a:xfrm>
          </p:grpSpPr>
          <p:sp>
            <p:nvSpPr>
              <p:cNvPr id="22643" name="Arc 115"/>
              <p:cNvSpPr>
                <a:spLocks/>
              </p:cNvSpPr>
              <p:nvPr/>
            </p:nvSpPr>
            <p:spPr bwMode="auto">
              <a:xfrm>
                <a:off x="2824" y="3232"/>
                <a:ext cx="84" cy="44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82880" tIns="182880" anchor="ctr"/>
              <a:lstStyle/>
              <a:p>
                <a:endParaRPr lang="ko-KR" altLang="en-US"/>
              </a:p>
            </p:txBody>
          </p:sp>
          <p:sp>
            <p:nvSpPr>
              <p:cNvPr id="22644" name="Arc 116"/>
              <p:cNvSpPr>
                <a:spLocks/>
              </p:cNvSpPr>
              <p:nvPr/>
            </p:nvSpPr>
            <p:spPr bwMode="auto">
              <a:xfrm>
                <a:off x="2816" y="3232"/>
                <a:ext cx="92" cy="300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82880" tIns="182880" anchor="ctr"/>
              <a:lstStyle/>
              <a:p>
                <a:endParaRPr lang="ko-KR" altLang="en-US"/>
              </a:p>
            </p:txBody>
          </p:sp>
          <p:sp>
            <p:nvSpPr>
              <p:cNvPr id="22645" name="Arc 117"/>
              <p:cNvSpPr>
                <a:spLocks/>
              </p:cNvSpPr>
              <p:nvPr/>
            </p:nvSpPr>
            <p:spPr bwMode="auto">
              <a:xfrm>
                <a:off x="2733" y="3248"/>
                <a:ext cx="92" cy="284"/>
              </a:xfrm>
              <a:custGeom>
                <a:avLst/>
                <a:gdLst>
                  <a:gd name="G0" fmla="+- 21600 0 0"/>
                  <a:gd name="G1" fmla="+- 0 0 0"/>
                  <a:gd name="G2" fmla="+- 21600 0 0"/>
                  <a:gd name="T0" fmla="*/ 21600 w 21600"/>
                  <a:gd name="T1" fmla="*/ 21600 h 21600"/>
                  <a:gd name="T2" fmla="*/ 0 w 21600"/>
                  <a:gd name="T3" fmla="*/ 0 h 21600"/>
                  <a:gd name="T4" fmla="*/ 2160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82880" tIns="182880" anchor="ctr"/>
              <a:lstStyle/>
              <a:p>
                <a:endParaRPr lang="ko-KR" altLang="en-US"/>
              </a:p>
            </p:txBody>
          </p:sp>
          <p:sp>
            <p:nvSpPr>
              <p:cNvPr id="22646" name="Arc 118"/>
              <p:cNvSpPr>
                <a:spLocks/>
              </p:cNvSpPr>
              <p:nvPr/>
            </p:nvSpPr>
            <p:spPr bwMode="auto">
              <a:xfrm>
                <a:off x="2733" y="3232"/>
                <a:ext cx="92" cy="44"/>
              </a:xfrm>
              <a:custGeom>
                <a:avLst/>
                <a:gdLst>
                  <a:gd name="G0" fmla="+- 21600 0 0"/>
                  <a:gd name="G1" fmla="+- 0 0 0"/>
                  <a:gd name="G2" fmla="+- 21600 0 0"/>
                  <a:gd name="T0" fmla="*/ 21600 w 21600"/>
                  <a:gd name="T1" fmla="*/ 21600 h 21600"/>
                  <a:gd name="T2" fmla="*/ 0 w 21600"/>
                  <a:gd name="T3" fmla="*/ 0 h 21600"/>
                  <a:gd name="T4" fmla="*/ 2160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82880" tIns="182880" anchor="ctr"/>
              <a:lstStyle/>
              <a:p>
                <a:endParaRPr lang="ko-KR" altLang="en-US"/>
              </a:p>
            </p:txBody>
          </p:sp>
          <p:sp>
            <p:nvSpPr>
              <p:cNvPr id="22647" name="Line 119"/>
              <p:cNvSpPr>
                <a:spLocks noChangeShapeType="1"/>
              </p:cNvSpPr>
              <p:nvPr/>
            </p:nvSpPr>
            <p:spPr bwMode="auto">
              <a:xfrm>
                <a:off x="2816" y="3532"/>
                <a:ext cx="0" cy="7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82880" tIns="182880" anchor="ctr"/>
              <a:lstStyle/>
              <a:p>
                <a:endParaRPr lang="ko-KR" altLang="en-US"/>
              </a:p>
            </p:txBody>
          </p:sp>
        </p:grpSp>
        <p:sp>
          <p:nvSpPr>
            <p:cNvPr id="22649" name="Line 121"/>
            <p:cNvSpPr>
              <a:spLocks noChangeShapeType="1"/>
            </p:cNvSpPr>
            <p:nvPr/>
          </p:nvSpPr>
          <p:spPr bwMode="auto">
            <a:xfrm>
              <a:off x="3040" y="1236"/>
              <a:ext cx="0" cy="22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82880" tIns="182880" anchor="ctr"/>
            <a:lstStyle/>
            <a:p>
              <a:endParaRPr lang="ko-KR" altLang="en-US"/>
            </a:p>
          </p:txBody>
        </p:sp>
        <p:grpSp>
          <p:nvGrpSpPr>
            <p:cNvPr id="22655" name="Group 127"/>
            <p:cNvGrpSpPr>
              <a:grpSpLocks/>
            </p:cNvGrpSpPr>
            <p:nvPr/>
          </p:nvGrpSpPr>
          <p:grpSpPr bwMode="auto">
            <a:xfrm>
              <a:off x="2957" y="3472"/>
              <a:ext cx="175" cy="372"/>
              <a:chOff x="2957" y="3232"/>
              <a:chExt cx="175" cy="372"/>
            </a:xfrm>
          </p:grpSpPr>
          <p:sp>
            <p:nvSpPr>
              <p:cNvPr id="22650" name="Arc 122"/>
              <p:cNvSpPr>
                <a:spLocks/>
              </p:cNvSpPr>
              <p:nvPr/>
            </p:nvSpPr>
            <p:spPr bwMode="auto">
              <a:xfrm>
                <a:off x="3048" y="3232"/>
                <a:ext cx="84" cy="44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82880" tIns="182880" anchor="ctr"/>
              <a:lstStyle/>
              <a:p>
                <a:endParaRPr lang="ko-KR" altLang="en-US"/>
              </a:p>
            </p:txBody>
          </p:sp>
          <p:sp>
            <p:nvSpPr>
              <p:cNvPr id="22651" name="Arc 123"/>
              <p:cNvSpPr>
                <a:spLocks/>
              </p:cNvSpPr>
              <p:nvPr/>
            </p:nvSpPr>
            <p:spPr bwMode="auto">
              <a:xfrm>
                <a:off x="3040" y="3232"/>
                <a:ext cx="92" cy="300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82880" tIns="182880" anchor="ctr"/>
              <a:lstStyle/>
              <a:p>
                <a:endParaRPr lang="ko-KR" altLang="en-US"/>
              </a:p>
            </p:txBody>
          </p:sp>
          <p:sp>
            <p:nvSpPr>
              <p:cNvPr id="22652" name="Arc 124"/>
              <p:cNvSpPr>
                <a:spLocks/>
              </p:cNvSpPr>
              <p:nvPr/>
            </p:nvSpPr>
            <p:spPr bwMode="auto">
              <a:xfrm>
                <a:off x="2957" y="3248"/>
                <a:ext cx="92" cy="284"/>
              </a:xfrm>
              <a:custGeom>
                <a:avLst/>
                <a:gdLst>
                  <a:gd name="G0" fmla="+- 21600 0 0"/>
                  <a:gd name="G1" fmla="+- 0 0 0"/>
                  <a:gd name="G2" fmla="+- 21600 0 0"/>
                  <a:gd name="T0" fmla="*/ 21600 w 21600"/>
                  <a:gd name="T1" fmla="*/ 21600 h 21600"/>
                  <a:gd name="T2" fmla="*/ 0 w 21600"/>
                  <a:gd name="T3" fmla="*/ 0 h 21600"/>
                  <a:gd name="T4" fmla="*/ 2160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82880" tIns="182880" anchor="ctr"/>
              <a:lstStyle/>
              <a:p>
                <a:endParaRPr lang="ko-KR" altLang="en-US"/>
              </a:p>
            </p:txBody>
          </p:sp>
          <p:sp>
            <p:nvSpPr>
              <p:cNvPr id="22653" name="Arc 125"/>
              <p:cNvSpPr>
                <a:spLocks/>
              </p:cNvSpPr>
              <p:nvPr/>
            </p:nvSpPr>
            <p:spPr bwMode="auto">
              <a:xfrm>
                <a:off x="2957" y="3232"/>
                <a:ext cx="92" cy="44"/>
              </a:xfrm>
              <a:custGeom>
                <a:avLst/>
                <a:gdLst>
                  <a:gd name="G0" fmla="+- 21600 0 0"/>
                  <a:gd name="G1" fmla="+- 0 0 0"/>
                  <a:gd name="G2" fmla="+- 21600 0 0"/>
                  <a:gd name="T0" fmla="*/ 21600 w 21600"/>
                  <a:gd name="T1" fmla="*/ 21600 h 21600"/>
                  <a:gd name="T2" fmla="*/ 0 w 21600"/>
                  <a:gd name="T3" fmla="*/ 0 h 21600"/>
                  <a:gd name="T4" fmla="*/ 2160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82880" tIns="182880" anchor="ctr"/>
              <a:lstStyle/>
              <a:p>
                <a:endParaRPr lang="ko-KR" altLang="en-US"/>
              </a:p>
            </p:txBody>
          </p:sp>
          <p:sp>
            <p:nvSpPr>
              <p:cNvPr id="22654" name="Line 126"/>
              <p:cNvSpPr>
                <a:spLocks noChangeShapeType="1"/>
              </p:cNvSpPr>
              <p:nvPr/>
            </p:nvSpPr>
            <p:spPr bwMode="auto">
              <a:xfrm>
                <a:off x="3040" y="3532"/>
                <a:ext cx="0" cy="7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82880" tIns="182880" anchor="ctr"/>
              <a:lstStyle/>
              <a:p>
                <a:endParaRPr lang="ko-KR" altLang="en-US"/>
              </a:p>
            </p:txBody>
          </p:sp>
        </p:grpSp>
        <p:sp>
          <p:nvSpPr>
            <p:cNvPr id="22656" name="Line 128"/>
            <p:cNvSpPr>
              <a:spLocks noChangeShapeType="1"/>
            </p:cNvSpPr>
            <p:nvPr/>
          </p:nvSpPr>
          <p:spPr bwMode="auto">
            <a:xfrm>
              <a:off x="3272" y="1236"/>
              <a:ext cx="0" cy="22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82880" tIns="182880" anchor="ctr"/>
            <a:lstStyle/>
            <a:p>
              <a:endParaRPr lang="ko-KR" altLang="en-US"/>
            </a:p>
          </p:txBody>
        </p:sp>
        <p:grpSp>
          <p:nvGrpSpPr>
            <p:cNvPr id="22662" name="Group 134"/>
            <p:cNvGrpSpPr>
              <a:grpSpLocks/>
            </p:cNvGrpSpPr>
            <p:nvPr/>
          </p:nvGrpSpPr>
          <p:grpSpPr bwMode="auto">
            <a:xfrm>
              <a:off x="3189" y="3472"/>
              <a:ext cx="175" cy="372"/>
              <a:chOff x="3189" y="3232"/>
              <a:chExt cx="175" cy="372"/>
            </a:xfrm>
          </p:grpSpPr>
          <p:sp>
            <p:nvSpPr>
              <p:cNvPr id="22657" name="Arc 129"/>
              <p:cNvSpPr>
                <a:spLocks/>
              </p:cNvSpPr>
              <p:nvPr/>
            </p:nvSpPr>
            <p:spPr bwMode="auto">
              <a:xfrm>
                <a:off x="3280" y="3232"/>
                <a:ext cx="84" cy="44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82880" tIns="182880" anchor="ctr"/>
              <a:lstStyle/>
              <a:p>
                <a:endParaRPr lang="ko-KR" altLang="en-US"/>
              </a:p>
            </p:txBody>
          </p:sp>
          <p:sp>
            <p:nvSpPr>
              <p:cNvPr id="22658" name="Arc 130"/>
              <p:cNvSpPr>
                <a:spLocks/>
              </p:cNvSpPr>
              <p:nvPr/>
            </p:nvSpPr>
            <p:spPr bwMode="auto">
              <a:xfrm>
                <a:off x="3272" y="3232"/>
                <a:ext cx="92" cy="300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82880" tIns="182880" anchor="ctr"/>
              <a:lstStyle/>
              <a:p>
                <a:endParaRPr lang="ko-KR" altLang="en-US"/>
              </a:p>
            </p:txBody>
          </p:sp>
          <p:sp>
            <p:nvSpPr>
              <p:cNvPr id="22659" name="Arc 131"/>
              <p:cNvSpPr>
                <a:spLocks/>
              </p:cNvSpPr>
              <p:nvPr/>
            </p:nvSpPr>
            <p:spPr bwMode="auto">
              <a:xfrm>
                <a:off x="3189" y="3248"/>
                <a:ext cx="92" cy="284"/>
              </a:xfrm>
              <a:custGeom>
                <a:avLst/>
                <a:gdLst>
                  <a:gd name="G0" fmla="+- 21600 0 0"/>
                  <a:gd name="G1" fmla="+- 0 0 0"/>
                  <a:gd name="G2" fmla="+- 21600 0 0"/>
                  <a:gd name="T0" fmla="*/ 21600 w 21600"/>
                  <a:gd name="T1" fmla="*/ 21600 h 21600"/>
                  <a:gd name="T2" fmla="*/ 0 w 21600"/>
                  <a:gd name="T3" fmla="*/ 0 h 21600"/>
                  <a:gd name="T4" fmla="*/ 2160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82880" tIns="182880" anchor="ctr"/>
              <a:lstStyle/>
              <a:p>
                <a:endParaRPr lang="ko-KR" altLang="en-US"/>
              </a:p>
            </p:txBody>
          </p:sp>
          <p:sp>
            <p:nvSpPr>
              <p:cNvPr id="22660" name="Arc 132"/>
              <p:cNvSpPr>
                <a:spLocks/>
              </p:cNvSpPr>
              <p:nvPr/>
            </p:nvSpPr>
            <p:spPr bwMode="auto">
              <a:xfrm>
                <a:off x="3189" y="3232"/>
                <a:ext cx="92" cy="44"/>
              </a:xfrm>
              <a:custGeom>
                <a:avLst/>
                <a:gdLst>
                  <a:gd name="G0" fmla="+- 21600 0 0"/>
                  <a:gd name="G1" fmla="+- 0 0 0"/>
                  <a:gd name="G2" fmla="+- 21600 0 0"/>
                  <a:gd name="T0" fmla="*/ 21600 w 21600"/>
                  <a:gd name="T1" fmla="*/ 21600 h 21600"/>
                  <a:gd name="T2" fmla="*/ 0 w 21600"/>
                  <a:gd name="T3" fmla="*/ 0 h 21600"/>
                  <a:gd name="T4" fmla="*/ 2160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82880" tIns="182880" anchor="ctr"/>
              <a:lstStyle/>
              <a:p>
                <a:endParaRPr lang="ko-KR" altLang="en-US"/>
              </a:p>
            </p:txBody>
          </p:sp>
          <p:sp>
            <p:nvSpPr>
              <p:cNvPr id="22661" name="Line 133"/>
              <p:cNvSpPr>
                <a:spLocks noChangeShapeType="1"/>
              </p:cNvSpPr>
              <p:nvPr/>
            </p:nvSpPr>
            <p:spPr bwMode="auto">
              <a:xfrm>
                <a:off x="3272" y="3532"/>
                <a:ext cx="0" cy="7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82880" tIns="182880" anchor="ctr"/>
              <a:lstStyle/>
              <a:p>
                <a:endParaRPr lang="ko-KR" altLang="en-US"/>
              </a:p>
            </p:txBody>
          </p:sp>
        </p:grpSp>
        <p:sp>
          <p:nvSpPr>
            <p:cNvPr id="22663" name="Line 135"/>
            <p:cNvSpPr>
              <a:spLocks noChangeShapeType="1"/>
            </p:cNvSpPr>
            <p:nvPr/>
          </p:nvSpPr>
          <p:spPr bwMode="auto">
            <a:xfrm>
              <a:off x="3504" y="1236"/>
              <a:ext cx="0" cy="22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82880" tIns="182880" anchor="ctr"/>
            <a:lstStyle/>
            <a:p>
              <a:endParaRPr lang="ko-KR" altLang="en-US"/>
            </a:p>
          </p:txBody>
        </p:sp>
        <p:grpSp>
          <p:nvGrpSpPr>
            <p:cNvPr id="22669" name="Group 141"/>
            <p:cNvGrpSpPr>
              <a:grpSpLocks/>
            </p:cNvGrpSpPr>
            <p:nvPr/>
          </p:nvGrpSpPr>
          <p:grpSpPr bwMode="auto">
            <a:xfrm>
              <a:off x="3421" y="3472"/>
              <a:ext cx="175" cy="372"/>
              <a:chOff x="3421" y="3232"/>
              <a:chExt cx="175" cy="372"/>
            </a:xfrm>
          </p:grpSpPr>
          <p:sp>
            <p:nvSpPr>
              <p:cNvPr id="22664" name="Arc 136"/>
              <p:cNvSpPr>
                <a:spLocks/>
              </p:cNvSpPr>
              <p:nvPr/>
            </p:nvSpPr>
            <p:spPr bwMode="auto">
              <a:xfrm>
                <a:off x="3512" y="3232"/>
                <a:ext cx="84" cy="44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82880" tIns="182880" anchor="ctr"/>
              <a:lstStyle/>
              <a:p>
                <a:endParaRPr lang="ko-KR" altLang="en-US"/>
              </a:p>
            </p:txBody>
          </p:sp>
          <p:sp>
            <p:nvSpPr>
              <p:cNvPr id="22665" name="Arc 137"/>
              <p:cNvSpPr>
                <a:spLocks/>
              </p:cNvSpPr>
              <p:nvPr/>
            </p:nvSpPr>
            <p:spPr bwMode="auto">
              <a:xfrm>
                <a:off x="3504" y="3232"/>
                <a:ext cx="92" cy="300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82880" tIns="182880" anchor="ctr"/>
              <a:lstStyle/>
              <a:p>
                <a:endParaRPr lang="ko-KR" altLang="en-US"/>
              </a:p>
            </p:txBody>
          </p:sp>
          <p:sp>
            <p:nvSpPr>
              <p:cNvPr id="22666" name="Arc 138"/>
              <p:cNvSpPr>
                <a:spLocks/>
              </p:cNvSpPr>
              <p:nvPr/>
            </p:nvSpPr>
            <p:spPr bwMode="auto">
              <a:xfrm>
                <a:off x="3421" y="3248"/>
                <a:ext cx="92" cy="284"/>
              </a:xfrm>
              <a:custGeom>
                <a:avLst/>
                <a:gdLst>
                  <a:gd name="G0" fmla="+- 21600 0 0"/>
                  <a:gd name="G1" fmla="+- 0 0 0"/>
                  <a:gd name="G2" fmla="+- 21600 0 0"/>
                  <a:gd name="T0" fmla="*/ 21600 w 21600"/>
                  <a:gd name="T1" fmla="*/ 21600 h 21600"/>
                  <a:gd name="T2" fmla="*/ 0 w 21600"/>
                  <a:gd name="T3" fmla="*/ 0 h 21600"/>
                  <a:gd name="T4" fmla="*/ 2160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82880" tIns="182880" anchor="ctr"/>
              <a:lstStyle/>
              <a:p>
                <a:endParaRPr lang="ko-KR" altLang="en-US"/>
              </a:p>
            </p:txBody>
          </p:sp>
          <p:sp>
            <p:nvSpPr>
              <p:cNvPr id="22667" name="Arc 139"/>
              <p:cNvSpPr>
                <a:spLocks/>
              </p:cNvSpPr>
              <p:nvPr/>
            </p:nvSpPr>
            <p:spPr bwMode="auto">
              <a:xfrm>
                <a:off x="3421" y="3232"/>
                <a:ext cx="92" cy="44"/>
              </a:xfrm>
              <a:custGeom>
                <a:avLst/>
                <a:gdLst>
                  <a:gd name="G0" fmla="+- 21600 0 0"/>
                  <a:gd name="G1" fmla="+- 0 0 0"/>
                  <a:gd name="G2" fmla="+- 21600 0 0"/>
                  <a:gd name="T0" fmla="*/ 21600 w 21600"/>
                  <a:gd name="T1" fmla="*/ 21600 h 21600"/>
                  <a:gd name="T2" fmla="*/ 0 w 21600"/>
                  <a:gd name="T3" fmla="*/ 0 h 21600"/>
                  <a:gd name="T4" fmla="*/ 2160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82880" tIns="182880" anchor="ctr"/>
              <a:lstStyle/>
              <a:p>
                <a:endParaRPr lang="ko-KR" altLang="en-US"/>
              </a:p>
            </p:txBody>
          </p:sp>
          <p:sp>
            <p:nvSpPr>
              <p:cNvPr id="22668" name="Line 140"/>
              <p:cNvSpPr>
                <a:spLocks noChangeShapeType="1"/>
              </p:cNvSpPr>
              <p:nvPr/>
            </p:nvSpPr>
            <p:spPr bwMode="auto">
              <a:xfrm>
                <a:off x="3504" y="3532"/>
                <a:ext cx="0" cy="7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82880" tIns="182880" anchor="ctr"/>
              <a:lstStyle/>
              <a:p>
                <a:endParaRPr lang="ko-KR" altLang="en-US"/>
              </a:p>
            </p:txBody>
          </p:sp>
        </p:grpSp>
        <p:sp>
          <p:nvSpPr>
            <p:cNvPr id="22670" name="Line 142"/>
            <p:cNvSpPr>
              <a:spLocks noChangeShapeType="1"/>
            </p:cNvSpPr>
            <p:nvPr/>
          </p:nvSpPr>
          <p:spPr bwMode="auto">
            <a:xfrm>
              <a:off x="3728" y="1236"/>
              <a:ext cx="0" cy="22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82880" tIns="182880" anchor="ctr"/>
            <a:lstStyle/>
            <a:p>
              <a:endParaRPr lang="ko-KR" altLang="en-US"/>
            </a:p>
          </p:txBody>
        </p:sp>
        <p:grpSp>
          <p:nvGrpSpPr>
            <p:cNvPr id="22676" name="Group 148"/>
            <p:cNvGrpSpPr>
              <a:grpSpLocks/>
            </p:cNvGrpSpPr>
            <p:nvPr/>
          </p:nvGrpSpPr>
          <p:grpSpPr bwMode="auto">
            <a:xfrm>
              <a:off x="3645" y="3472"/>
              <a:ext cx="175" cy="372"/>
              <a:chOff x="3645" y="3232"/>
              <a:chExt cx="175" cy="372"/>
            </a:xfrm>
          </p:grpSpPr>
          <p:sp>
            <p:nvSpPr>
              <p:cNvPr id="22671" name="Arc 143"/>
              <p:cNvSpPr>
                <a:spLocks/>
              </p:cNvSpPr>
              <p:nvPr/>
            </p:nvSpPr>
            <p:spPr bwMode="auto">
              <a:xfrm>
                <a:off x="3736" y="3232"/>
                <a:ext cx="84" cy="44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82880" tIns="182880" anchor="ctr"/>
              <a:lstStyle/>
              <a:p>
                <a:endParaRPr lang="ko-KR" altLang="en-US"/>
              </a:p>
            </p:txBody>
          </p:sp>
          <p:sp>
            <p:nvSpPr>
              <p:cNvPr id="22672" name="Arc 144"/>
              <p:cNvSpPr>
                <a:spLocks/>
              </p:cNvSpPr>
              <p:nvPr/>
            </p:nvSpPr>
            <p:spPr bwMode="auto">
              <a:xfrm>
                <a:off x="3728" y="3232"/>
                <a:ext cx="92" cy="300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82880" tIns="182880" anchor="ctr"/>
              <a:lstStyle/>
              <a:p>
                <a:endParaRPr lang="ko-KR" altLang="en-US"/>
              </a:p>
            </p:txBody>
          </p:sp>
          <p:sp>
            <p:nvSpPr>
              <p:cNvPr id="22673" name="Arc 145"/>
              <p:cNvSpPr>
                <a:spLocks/>
              </p:cNvSpPr>
              <p:nvPr/>
            </p:nvSpPr>
            <p:spPr bwMode="auto">
              <a:xfrm>
                <a:off x="3645" y="3248"/>
                <a:ext cx="92" cy="284"/>
              </a:xfrm>
              <a:custGeom>
                <a:avLst/>
                <a:gdLst>
                  <a:gd name="G0" fmla="+- 21600 0 0"/>
                  <a:gd name="G1" fmla="+- 0 0 0"/>
                  <a:gd name="G2" fmla="+- 21600 0 0"/>
                  <a:gd name="T0" fmla="*/ 21600 w 21600"/>
                  <a:gd name="T1" fmla="*/ 21600 h 21600"/>
                  <a:gd name="T2" fmla="*/ 0 w 21600"/>
                  <a:gd name="T3" fmla="*/ 0 h 21600"/>
                  <a:gd name="T4" fmla="*/ 2160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82880" tIns="182880" anchor="ctr"/>
              <a:lstStyle/>
              <a:p>
                <a:endParaRPr lang="ko-KR" altLang="en-US"/>
              </a:p>
            </p:txBody>
          </p:sp>
          <p:sp>
            <p:nvSpPr>
              <p:cNvPr id="22674" name="Arc 146"/>
              <p:cNvSpPr>
                <a:spLocks/>
              </p:cNvSpPr>
              <p:nvPr/>
            </p:nvSpPr>
            <p:spPr bwMode="auto">
              <a:xfrm>
                <a:off x="3645" y="3232"/>
                <a:ext cx="92" cy="44"/>
              </a:xfrm>
              <a:custGeom>
                <a:avLst/>
                <a:gdLst>
                  <a:gd name="G0" fmla="+- 21600 0 0"/>
                  <a:gd name="G1" fmla="+- 0 0 0"/>
                  <a:gd name="G2" fmla="+- 21600 0 0"/>
                  <a:gd name="T0" fmla="*/ 21600 w 21600"/>
                  <a:gd name="T1" fmla="*/ 21600 h 21600"/>
                  <a:gd name="T2" fmla="*/ 0 w 21600"/>
                  <a:gd name="T3" fmla="*/ 0 h 21600"/>
                  <a:gd name="T4" fmla="*/ 2160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82880" tIns="182880" anchor="ctr"/>
              <a:lstStyle/>
              <a:p>
                <a:endParaRPr lang="ko-KR" altLang="en-US"/>
              </a:p>
            </p:txBody>
          </p:sp>
          <p:sp>
            <p:nvSpPr>
              <p:cNvPr id="22675" name="Line 147"/>
              <p:cNvSpPr>
                <a:spLocks noChangeShapeType="1"/>
              </p:cNvSpPr>
              <p:nvPr/>
            </p:nvSpPr>
            <p:spPr bwMode="auto">
              <a:xfrm>
                <a:off x="3728" y="3532"/>
                <a:ext cx="0" cy="7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82880" tIns="182880" anchor="ctr"/>
              <a:lstStyle/>
              <a:p>
                <a:endParaRPr lang="ko-KR" altLang="en-US"/>
              </a:p>
            </p:txBody>
          </p:sp>
        </p:grpSp>
        <p:sp>
          <p:nvSpPr>
            <p:cNvPr id="22677" name="Line 149"/>
            <p:cNvSpPr>
              <a:spLocks noChangeShapeType="1"/>
            </p:cNvSpPr>
            <p:nvPr/>
          </p:nvSpPr>
          <p:spPr bwMode="auto">
            <a:xfrm>
              <a:off x="3952" y="1236"/>
              <a:ext cx="0" cy="22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82880" tIns="182880" anchor="ctr"/>
            <a:lstStyle/>
            <a:p>
              <a:endParaRPr lang="ko-KR" altLang="en-US"/>
            </a:p>
          </p:txBody>
        </p:sp>
        <p:grpSp>
          <p:nvGrpSpPr>
            <p:cNvPr id="22683" name="Group 155"/>
            <p:cNvGrpSpPr>
              <a:grpSpLocks/>
            </p:cNvGrpSpPr>
            <p:nvPr/>
          </p:nvGrpSpPr>
          <p:grpSpPr bwMode="auto">
            <a:xfrm>
              <a:off x="3869" y="3472"/>
              <a:ext cx="175" cy="372"/>
              <a:chOff x="3869" y="3232"/>
              <a:chExt cx="175" cy="372"/>
            </a:xfrm>
          </p:grpSpPr>
          <p:sp>
            <p:nvSpPr>
              <p:cNvPr id="22678" name="Arc 150"/>
              <p:cNvSpPr>
                <a:spLocks/>
              </p:cNvSpPr>
              <p:nvPr/>
            </p:nvSpPr>
            <p:spPr bwMode="auto">
              <a:xfrm>
                <a:off x="3960" y="3232"/>
                <a:ext cx="84" cy="44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82880" tIns="182880" anchor="ctr"/>
              <a:lstStyle/>
              <a:p>
                <a:endParaRPr lang="ko-KR" altLang="en-US"/>
              </a:p>
            </p:txBody>
          </p:sp>
          <p:sp>
            <p:nvSpPr>
              <p:cNvPr id="22679" name="Arc 151"/>
              <p:cNvSpPr>
                <a:spLocks/>
              </p:cNvSpPr>
              <p:nvPr/>
            </p:nvSpPr>
            <p:spPr bwMode="auto">
              <a:xfrm>
                <a:off x="3952" y="3232"/>
                <a:ext cx="92" cy="300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82880" tIns="182880" anchor="ctr"/>
              <a:lstStyle/>
              <a:p>
                <a:endParaRPr lang="ko-KR" altLang="en-US"/>
              </a:p>
            </p:txBody>
          </p:sp>
          <p:sp>
            <p:nvSpPr>
              <p:cNvPr id="22680" name="Arc 152"/>
              <p:cNvSpPr>
                <a:spLocks/>
              </p:cNvSpPr>
              <p:nvPr/>
            </p:nvSpPr>
            <p:spPr bwMode="auto">
              <a:xfrm>
                <a:off x="3869" y="3248"/>
                <a:ext cx="92" cy="284"/>
              </a:xfrm>
              <a:custGeom>
                <a:avLst/>
                <a:gdLst>
                  <a:gd name="G0" fmla="+- 21600 0 0"/>
                  <a:gd name="G1" fmla="+- 0 0 0"/>
                  <a:gd name="G2" fmla="+- 21600 0 0"/>
                  <a:gd name="T0" fmla="*/ 21600 w 21600"/>
                  <a:gd name="T1" fmla="*/ 21600 h 21600"/>
                  <a:gd name="T2" fmla="*/ 0 w 21600"/>
                  <a:gd name="T3" fmla="*/ 0 h 21600"/>
                  <a:gd name="T4" fmla="*/ 2160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82880" tIns="182880" anchor="ctr"/>
              <a:lstStyle/>
              <a:p>
                <a:endParaRPr lang="ko-KR" altLang="en-US"/>
              </a:p>
            </p:txBody>
          </p:sp>
          <p:sp>
            <p:nvSpPr>
              <p:cNvPr id="22681" name="Arc 153"/>
              <p:cNvSpPr>
                <a:spLocks/>
              </p:cNvSpPr>
              <p:nvPr/>
            </p:nvSpPr>
            <p:spPr bwMode="auto">
              <a:xfrm>
                <a:off x="3869" y="3232"/>
                <a:ext cx="92" cy="44"/>
              </a:xfrm>
              <a:custGeom>
                <a:avLst/>
                <a:gdLst>
                  <a:gd name="G0" fmla="+- 21600 0 0"/>
                  <a:gd name="G1" fmla="+- 0 0 0"/>
                  <a:gd name="G2" fmla="+- 21600 0 0"/>
                  <a:gd name="T0" fmla="*/ 21600 w 21600"/>
                  <a:gd name="T1" fmla="*/ 21600 h 21600"/>
                  <a:gd name="T2" fmla="*/ 0 w 21600"/>
                  <a:gd name="T3" fmla="*/ 0 h 21600"/>
                  <a:gd name="T4" fmla="*/ 2160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82880" tIns="182880" anchor="ctr"/>
              <a:lstStyle/>
              <a:p>
                <a:endParaRPr lang="ko-KR" altLang="en-US"/>
              </a:p>
            </p:txBody>
          </p:sp>
          <p:sp>
            <p:nvSpPr>
              <p:cNvPr id="22682" name="Line 154"/>
              <p:cNvSpPr>
                <a:spLocks noChangeShapeType="1"/>
              </p:cNvSpPr>
              <p:nvPr/>
            </p:nvSpPr>
            <p:spPr bwMode="auto">
              <a:xfrm>
                <a:off x="3952" y="3532"/>
                <a:ext cx="0" cy="7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82880" tIns="182880" anchor="ctr"/>
              <a:lstStyle/>
              <a:p>
                <a:endParaRPr lang="ko-KR" altLang="en-US"/>
              </a:p>
            </p:txBody>
          </p:sp>
        </p:grpSp>
        <p:sp>
          <p:nvSpPr>
            <p:cNvPr id="22684" name="Line 156"/>
            <p:cNvSpPr>
              <a:spLocks noChangeShapeType="1"/>
            </p:cNvSpPr>
            <p:nvPr/>
          </p:nvSpPr>
          <p:spPr bwMode="auto">
            <a:xfrm>
              <a:off x="4184" y="1236"/>
              <a:ext cx="0" cy="22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82880" tIns="182880" anchor="ctr"/>
            <a:lstStyle/>
            <a:p>
              <a:endParaRPr lang="ko-KR" altLang="en-US"/>
            </a:p>
          </p:txBody>
        </p:sp>
        <p:grpSp>
          <p:nvGrpSpPr>
            <p:cNvPr id="22690" name="Group 162"/>
            <p:cNvGrpSpPr>
              <a:grpSpLocks/>
            </p:cNvGrpSpPr>
            <p:nvPr/>
          </p:nvGrpSpPr>
          <p:grpSpPr bwMode="auto">
            <a:xfrm>
              <a:off x="4101" y="3472"/>
              <a:ext cx="175" cy="372"/>
              <a:chOff x="4101" y="3232"/>
              <a:chExt cx="175" cy="372"/>
            </a:xfrm>
          </p:grpSpPr>
          <p:sp>
            <p:nvSpPr>
              <p:cNvPr id="22685" name="Arc 157"/>
              <p:cNvSpPr>
                <a:spLocks/>
              </p:cNvSpPr>
              <p:nvPr/>
            </p:nvSpPr>
            <p:spPr bwMode="auto">
              <a:xfrm>
                <a:off x="4192" y="3232"/>
                <a:ext cx="84" cy="44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82880" tIns="182880" anchor="ctr"/>
              <a:lstStyle/>
              <a:p>
                <a:endParaRPr lang="ko-KR" altLang="en-US"/>
              </a:p>
            </p:txBody>
          </p:sp>
          <p:sp>
            <p:nvSpPr>
              <p:cNvPr id="22686" name="Arc 158"/>
              <p:cNvSpPr>
                <a:spLocks/>
              </p:cNvSpPr>
              <p:nvPr/>
            </p:nvSpPr>
            <p:spPr bwMode="auto">
              <a:xfrm>
                <a:off x="4184" y="3232"/>
                <a:ext cx="92" cy="300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82880" tIns="182880" anchor="ctr"/>
              <a:lstStyle/>
              <a:p>
                <a:endParaRPr lang="ko-KR" altLang="en-US"/>
              </a:p>
            </p:txBody>
          </p:sp>
          <p:sp>
            <p:nvSpPr>
              <p:cNvPr id="22687" name="Arc 159"/>
              <p:cNvSpPr>
                <a:spLocks/>
              </p:cNvSpPr>
              <p:nvPr/>
            </p:nvSpPr>
            <p:spPr bwMode="auto">
              <a:xfrm>
                <a:off x="4101" y="3248"/>
                <a:ext cx="92" cy="284"/>
              </a:xfrm>
              <a:custGeom>
                <a:avLst/>
                <a:gdLst>
                  <a:gd name="G0" fmla="+- 21600 0 0"/>
                  <a:gd name="G1" fmla="+- 0 0 0"/>
                  <a:gd name="G2" fmla="+- 21600 0 0"/>
                  <a:gd name="T0" fmla="*/ 21600 w 21600"/>
                  <a:gd name="T1" fmla="*/ 21600 h 21600"/>
                  <a:gd name="T2" fmla="*/ 0 w 21600"/>
                  <a:gd name="T3" fmla="*/ 0 h 21600"/>
                  <a:gd name="T4" fmla="*/ 2160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82880" tIns="182880" anchor="ctr"/>
              <a:lstStyle/>
              <a:p>
                <a:endParaRPr lang="ko-KR" altLang="en-US"/>
              </a:p>
            </p:txBody>
          </p:sp>
          <p:sp>
            <p:nvSpPr>
              <p:cNvPr id="22688" name="Arc 160"/>
              <p:cNvSpPr>
                <a:spLocks/>
              </p:cNvSpPr>
              <p:nvPr/>
            </p:nvSpPr>
            <p:spPr bwMode="auto">
              <a:xfrm>
                <a:off x="4101" y="3232"/>
                <a:ext cx="92" cy="44"/>
              </a:xfrm>
              <a:custGeom>
                <a:avLst/>
                <a:gdLst>
                  <a:gd name="G0" fmla="+- 21600 0 0"/>
                  <a:gd name="G1" fmla="+- 0 0 0"/>
                  <a:gd name="G2" fmla="+- 21600 0 0"/>
                  <a:gd name="T0" fmla="*/ 21600 w 21600"/>
                  <a:gd name="T1" fmla="*/ 21600 h 21600"/>
                  <a:gd name="T2" fmla="*/ 0 w 21600"/>
                  <a:gd name="T3" fmla="*/ 0 h 21600"/>
                  <a:gd name="T4" fmla="*/ 2160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82880" tIns="182880" anchor="ctr"/>
              <a:lstStyle/>
              <a:p>
                <a:endParaRPr lang="ko-KR" altLang="en-US"/>
              </a:p>
            </p:txBody>
          </p:sp>
          <p:sp>
            <p:nvSpPr>
              <p:cNvPr id="22689" name="Line 161"/>
              <p:cNvSpPr>
                <a:spLocks noChangeShapeType="1"/>
              </p:cNvSpPr>
              <p:nvPr/>
            </p:nvSpPr>
            <p:spPr bwMode="auto">
              <a:xfrm>
                <a:off x="4184" y="3532"/>
                <a:ext cx="0" cy="7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82880" tIns="182880" anchor="ctr"/>
              <a:lstStyle/>
              <a:p>
                <a:endParaRPr lang="ko-KR" altLang="en-US"/>
              </a:p>
            </p:txBody>
          </p:sp>
        </p:grpSp>
        <p:sp>
          <p:nvSpPr>
            <p:cNvPr id="22691" name="Rectangle 163"/>
            <p:cNvSpPr>
              <a:spLocks noChangeArrowheads="1"/>
            </p:cNvSpPr>
            <p:nvPr/>
          </p:nvSpPr>
          <p:spPr bwMode="auto">
            <a:xfrm>
              <a:off x="1258" y="820"/>
              <a:ext cx="888" cy="3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82847" tIns="182847" rIns="19047" bIns="26983"/>
            <a:lstStyle/>
            <a:p>
              <a:pPr eaLnBrk="0" hangingPunct="0">
                <a:lnSpc>
                  <a:spcPts val="1600"/>
                </a:lnSpc>
                <a:spcBef>
                  <a:spcPts val="1200"/>
                </a:spcBef>
                <a:tabLst>
                  <a:tab pos="279400" algn="l"/>
                  <a:tab pos="571500" algn="l"/>
                  <a:tab pos="8509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A	B	C	D</a:t>
              </a:r>
            </a:p>
          </p:txBody>
        </p:sp>
        <p:sp>
          <p:nvSpPr>
            <p:cNvPr id="22692" name="Rectangle 164"/>
            <p:cNvSpPr>
              <a:spLocks noChangeArrowheads="1"/>
            </p:cNvSpPr>
            <p:nvPr/>
          </p:nvSpPr>
          <p:spPr bwMode="auto">
            <a:xfrm>
              <a:off x="2416" y="3752"/>
              <a:ext cx="1928" cy="3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82847" tIns="182847" rIns="19047" bIns="26983"/>
            <a:lstStyle/>
            <a:p>
              <a:pPr eaLnBrk="0" hangingPunct="0">
                <a:lnSpc>
                  <a:spcPts val="1600"/>
                </a:lnSpc>
                <a:spcBef>
                  <a:spcPts val="1200"/>
                </a:spcBef>
                <a:tabLst>
                  <a:tab pos="393700" algn="l"/>
                  <a:tab pos="800100" algn="l"/>
                  <a:tab pos="1193800" algn="l"/>
                  <a:tab pos="1598613" algn="l"/>
                  <a:tab pos="1993900" algn="l"/>
                  <a:tab pos="24003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C0  C1  C2  C3  C4  C5  C6  C7</a:t>
              </a:r>
            </a:p>
          </p:txBody>
        </p:sp>
      </p:grpSp>
      <p:sp>
        <p:nvSpPr>
          <p:cNvPr id="22694" name="Rectangle 16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PLA implementation</a:t>
            </a:r>
          </a:p>
        </p:txBody>
      </p:sp>
      <p:grpSp>
        <p:nvGrpSpPr>
          <p:cNvPr id="22839" name="Group 311"/>
          <p:cNvGrpSpPr>
            <a:grpSpLocks/>
          </p:cNvGrpSpPr>
          <p:nvPr/>
        </p:nvGrpSpPr>
        <p:grpSpPr bwMode="auto">
          <a:xfrm>
            <a:off x="2362200" y="1671638"/>
            <a:ext cx="574675" cy="152400"/>
            <a:chOff x="1488" y="1312"/>
            <a:chExt cx="362" cy="96"/>
          </a:xfrm>
        </p:grpSpPr>
        <p:grpSp>
          <p:nvGrpSpPr>
            <p:cNvPr id="22702" name="Group 174"/>
            <p:cNvGrpSpPr>
              <a:grpSpLocks/>
            </p:cNvGrpSpPr>
            <p:nvPr/>
          </p:nvGrpSpPr>
          <p:grpSpPr bwMode="auto">
            <a:xfrm>
              <a:off x="1488" y="1312"/>
              <a:ext cx="96" cy="96"/>
              <a:chOff x="1008" y="1104"/>
              <a:chExt cx="96" cy="96"/>
            </a:xfrm>
          </p:grpSpPr>
          <p:sp>
            <p:nvSpPr>
              <p:cNvPr id="22700" name="Line 172"/>
              <p:cNvSpPr>
                <a:spLocks noChangeShapeType="1"/>
              </p:cNvSpPr>
              <p:nvPr/>
            </p:nvSpPr>
            <p:spPr bwMode="auto">
              <a:xfrm>
                <a:off x="1008" y="1104"/>
                <a:ext cx="96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2701" name="Line 173"/>
              <p:cNvSpPr>
                <a:spLocks noChangeShapeType="1"/>
              </p:cNvSpPr>
              <p:nvPr/>
            </p:nvSpPr>
            <p:spPr bwMode="auto">
              <a:xfrm flipH="1">
                <a:off x="1008" y="1104"/>
                <a:ext cx="96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22703" name="Group 175"/>
            <p:cNvGrpSpPr>
              <a:grpSpLocks/>
            </p:cNvGrpSpPr>
            <p:nvPr/>
          </p:nvGrpSpPr>
          <p:grpSpPr bwMode="auto">
            <a:xfrm>
              <a:off x="1754" y="1312"/>
              <a:ext cx="96" cy="96"/>
              <a:chOff x="1008" y="1104"/>
              <a:chExt cx="96" cy="96"/>
            </a:xfrm>
          </p:grpSpPr>
          <p:sp>
            <p:nvSpPr>
              <p:cNvPr id="22704" name="Line 176"/>
              <p:cNvSpPr>
                <a:spLocks noChangeShapeType="1"/>
              </p:cNvSpPr>
              <p:nvPr/>
            </p:nvSpPr>
            <p:spPr bwMode="auto">
              <a:xfrm>
                <a:off x="1008" y="1104"/>
                <a:ext cx="96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2705" name="Line 177"/>
              <p:cNvSpPr>
                <a:spLocks noChangeShapeType="1"/>
              </p:cNvSpPr>
              <p:nvPr/>
            </p:nvSpPr>
            <p:spPr bwMode="auto">
              <a:xfrm flipH="1">
                <a:off x="1008" y="1104"/>
                <a:ext cx="96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</p:grpSp>
      <p:grpSp>
        <p:nvGrpSpPr>
          <p:cNvPr id="22840" name="Group 312"/>
          <p:cNvGrpSpPr>
            <a:grpSpLocks/>
          </p:cNvGrpSpPr>
          <p:nvPr/>
        </p:nvGrpSpPr>
        <p:grpSpPr bwMode="auto">
          <a:xfrm>
            <a:off x="2489200" y="2033588"/>
            <a:ext cx="323850" cy="152400"/>
            <a:chOff x="1568" y="1540"/>
            <a:chExt cx="204" cy="96"/>
          </a:xfrm>
        </p:grpSpPr>
        <p:grpSp>
          <p:nvGrpSpPr>
            <p:cNvPr id="22706" name="Group 178"/>
            <p:cNvGrpSpPr>
              <a:grpSpLocks/>
            </p:cNvGrpSpPr>
            <p:nvPr/>
          </p:nvGrpSpPr>
          <p:grpSpPr bwMode="auto">
            <a:xfrm>
              <a:off x="1676" y="1540"/>
              <a:ext cx="96" cy="96"/>
              <a:chOff x="1008" y="1104"/>
              <a:chExt cx="96" cy="96"/>
            </a:xfrm>
          </p:grpSpPr>
          <p:sp>
            <p:nvSpPr>
              <p:cNvPr id="22707" name="Line 179"/>
              <p:cNvSpPr>
                <a:spLocks noChangeShapeType="1"/>
              </p:cNvSpPr>
              <p:nvPr/>
            </p:nvSpPr>
            <p:spPr bwMode="auto">
              <a:xfrm>
                <a:off x="1008" y="1104"/>
                <a:ext cx="96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2708" name="Line 180"/>
              <p:cNvSpPr>
                <a:spLocks noChangeShapeType="1"/>
              </p:cNvSpPr>
              <p:nvPr/>
            </p:nvSpPr>
            <p:spPr bwMode="auto">
              <a:xfrm flipH="1">
                <a:off x="1008" y="1104"/>
                <a:ext cx="96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22709" name="Group 181"/>
            <p:cNvGrpSpPr>
              <a:grpSpLocks/>
            </p:cNvGrpSpPr>
            <p:nvPr/>
          </p:nvGrpSpPr>
          <p:grpSpPr bwMode="auto">
            <a:xfrm>
              <a:off x="1568" y="1540"/>
              <a:ext cx="96" cy="96"/>
              <a:chOff x="1008" y="1104"/>
              <a:chExt cx="96" cy="96"/>
            </a:xfrm>
          </p:grpSpPr>
          <p:sp>
            <p:nvSpPr>
              <p:cNvPr id="22710" name="Line 182"/>
              <p:cNvSpPr>
                <a:spLocks noChangeShapeType="1"/>
              </p:cNvSpPr>
              <p:nvPr/>
            </p:nvSpPr>
            <p:spPr bwMode="auto">
              <a:xfrm>
                <a:off x="1008" y="1104"/>
                <a:ext cx="96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2711" name="Line 183"/>
              <p:cNvSpPr>
                <a:spLocks noChangeShapeType="1"/>
              </p:cNvSpPr>
              <p:nvPr/>
            </p:nvSpPr>
            <p:spPr bwMode="auto">
              <a:xfrm flipH="1">
                <a:off x="1008" y="1104"/>
                <a:ext cx="96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</p:grpSp>
      <p:grpSp>
        <p:nvGrpSpPr>
          <p:cNvPr id="22841" name="Group 313"/>
          <p:cNvGrpSpPr>
            <a:grpSpLocks/>
          </p:cNvGrpSpPr>
          <p:nvPr/>
        </p:nvGrpSpPr>
        <p:grpSpPr bwMode="auto">
          <a:xfrm>
            <a:off x="2489200" y="2405063"/>
            <a:ext cx="609600" cy="152400"/>
            <a:chOff x="1568" y="1774"/>
            <a:chExt cx="384" cy="96"/>
          </a:xfrm>
        </p:grpSpPr>
        <p:grpSp>
          <p:nvGrpSpPr>
            <p:cNvPr id="22712" name="Group 184"/>
            <p:cNvGrpSpPr>
              <a:grpSpLocks/>
            </p:cNvGrpSpPr>
            <p:nvPr/>
          </p:nvGrpSpPr>
          <p:grpSpPr bwMode="auto">
            <a:xfrm>
              <a:off x="1856" y="1774"/>
              <a:ext cx="96" cy="96"/>
              <a:chOff x="1008" y="1104"/>
              <a:chExt cx="96" cy="96"/>
            </a:xfrm>
          </p:grpSpPr>
          <p:sp>
            <p:nvSpPr>
              <p:cNvPr id="22713" name="Line 185"/>
              <p:cNvSpPr>
                <a:spLocks noChangeShapeType="1"/>
              </p:cNvSpPr>
              <p:nvPr/>
            </p:nvSpPr>
            <p:spPr bwMode="auto">
              <a:xfrm>
                <a:off x="1008" y="1104"/>
                <a:ext cx="96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2714" name="Line 186"/>
              <p:cNvSpPr>
                <a:spLocks noChangeShapeType="1"/>
              </p:cNvSpPr>
              <p:nvPr/>
            </p:nvSpPr>
            <p:spPr bwMode="auto">
              <a:xfrm flipH="1">
                <a:off x="1008" y="1104"/>
                <a:ext cx="96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22715" name="Group 187"/>
            <p:cNvGrpSpPr>
              <a:grpSpLocks/>
            </p:cNvGrpSpPr>
            <p:nvPr/>
          </p:nvGrpSpPr>
          <p:grpSpPr bwMode="auto">
            <a:xfrm>
              <a:off x="1568" y="1774"/>
              <a:ext cx="96" cy="96"/>
              <a:chOff x="1008" y="1104"/>
              <a:chExt cx="96" cy="96"/>
            </a:xfrm>
          </p:grpSpPr>
          <p:sp>
            <p:nvSpPr>
              <p:cNvPr id="22716" name="Line 188"/>
              <p:cNvSpPr>
                <a:spLocks noChangeShapeType="1"/>
              </p:cNvSpPr>
              <p:nvPr/>
            </p:nvSpPr>
            <p:spPr bwMode="auto">
              <a:xfrm>
                <a:off x="1008" y="1104"/>
                <a:ext cx="96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2717" name="Line 189"/>
              <p:cNvSpPr>
                <a:spLocks noChangeShapeType="1"/>
              </p:cNvSpPr>
              <p:nvPr/>
            </p:nvSpPr>
            <p:spPr bwMode="auto">
              <a:xfrm flipH="1">
                <a:off x="1008" y="1104"/>
                <a:ext cx="96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</p:grpSp>
      <p:grpSp>
        <p:nvGrpSpPr>
          <p:cNvPr id="22842" name="Group 314"/>
          <p:cNvGrpSpPr>
            <a:grpSpLocks/>
          </p:cNvGrpSpPr>
          <p:nvPr/>
        </p:nvGrpSpPr>
        <p:grpSpPr bwMode="auto">
          <a:xfrm>
            <a:off x="2365375" y="2776538"/>
            <a:ext cx="733425" cy="152400"/>
            <a:chOff x="1490" y="2008"/>
            <a:chExt cx="462" cy="96"/>
          </a:xfrm>
        </p:grpSpPr>
        <p:grpSp>
          <p:nvGrpSpPr>
            <p:cNvPr id="22718" name="Group 190"/>
            <p:cNvGrpSpPr>
              <a:grpSpLocks/>
            </p:cNvGrpSpPr>
            <p:nvPr/>
          </p:nvGrpSpPr>
          <p:grpSpPr bwMode="auto">
            <a:xfrm>
              <a:off x="1490" y="2008"/>
              <a:ext cx="96" cy="96"/>
              <a:chOff x="1008" y="1104"/>
              <a:chExt cx="96" cy="96"/>
            </a:xfrm>
          </p:grpSpPr>
          <p:sp>
            <p:nvSpPr>
              <p:cNvPr id="22719" name="Line 191"/>
              <p:cNvSpPr>
                <a:spLocks noChangeShapeType="1"/>
              </p:cNvSpPr>
              <p:nvPr/>
            </p:nvSpPr>
            <p:spPr bwMode="auto">
              <a:xfrm>
                <a:off x="1008" y="1104"/>
                <a:ext cx="96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2720" name="Line 192"/>
              <p:cNvSpPr>
                <a:spLocks noChangeShapeType="1"/>
              </p:cNvSpPr>
              <p:nvPr/>
            </p:nvSpPr>
            <p:spPr bwMode="auto">
              <a:xfrm flipH="1">
                <a:off x="1008" y="1104"/>
                <a:ext cx="96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22721" name="Group 193"/>
            <p:cNvGrpSpPr>
              <a:grpSpLocks/>
            </p:cNvGrpSpPr>
            <p:nvPr/>
          </p:nvGrpSpPr>
          <p:grpSpPr bwMode="auto">
            <a:xfrm>
              <a:off x="1754" y="2008"/>
              <a:ext cx="96" cy="96"/>
              <a:chOff x="1008" y="1104"/>
              <a:chExt cx="96" cy="96"/>
            </a:xfrm>
          </p:grpSpPr>
          <p:sp>
            <p:nvSpPr>
              <p:cNvPr id="22722" name="Line 194"/>
              <p:cNvSpPr>
                <a:spLocks noChangeShapeType="1"/>
              </p:cNvSpPr>
              <p:nvPr/>
            </p:nvSpPr>
            <p:spPr bwMode="auto">
              <a:xfrm>
                <a:off x="1008" y="1104"/>
                <a:ext cx="96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2723" name="Line 195"/>
              <p:cNvSpPr>
                <a:spLocks noChangeShapeType="1"/>
              </p:cNvSpPr>
              <p:nvPr/>
            </p:nvSpPr>
            <p:spPr bwMode="auto">
              <a:xfrm flipH="1">
                <a:off x="1008" y="1104"/>
                <a:ext cx="96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22724" name="Group 196"/>
            <p:cNvGrpSpPr>
              <a:grpSpLocks/>
            </p:cNvGrpSpPr>
            <p:nvPr/>
          </p:nvGrpSpPr>
          <p:grpSpPr bwMode="auto">
            <a:xfrm>
              <a:off x="1856" y="2008"/>
              <a:ext cx="96" cy="96"/>
              <a:chOff x="1008" y="1104"/>
              <a:chExt cx="96" cy="96"/>
            </a:xfrm>
          </p:grpSpPr>
          <p:sp>
            <p:nvSpPr>
              <p:cNvPr id="22725" name="Line 197"/>
              <p:cNvSpPr>
                <a:spLocks noChangeShapeType="1"/>
              </p:cNvSpPr>
              <p:nvPr/>
            </p:nvSpPr>
            <p:spPr bwMode="auto">
              <a:xfrm>
                <a:off x="1008" y="1104"/>
                <a:ext cx="96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2726" name="Line 198"/>
              <p:cNvSpPr>
                <a:spLocks noChangeShapeType="1"/>
              </p:cNvSpPr>
              <p:nvPr/>
            </p:nvSpPr>
            <p:spPr bwMode="auto">
              <a:xfrm flipH="1">
                <a:off x="1008" y="1104"/>
                <a:ext cx="96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</p:grpSp>
      <p:grpSp>
        <p:nvGrpSpPr>
          <p:cNvPr id="22843" name="Group 315"/>
          <p:cNvGrpSpPr>
            <a:grpSpLocks/>
          </p:cNvGrpSpPr>
          <p:nvPr/>
        </p:nvGrpSpPr>
        <p:grpSpPr bwMode="auto">
          <a:xfrm>
            <a:off x="2070100" y="3128963"/>
            <a:ext cx="1162050" cy="1571625"/>
            <a:chOff x="1304" y="2230"/>
            <a:chExt cx="732" cy="990"/>
          </a:xfrm>
        </p:grpSpPr>
        <p:grpSp>
          <p:nvGrpSpPr>
            <p:cNvPr id="22727" name="Group 199"/>
            <p:cNvGrpSpPr>
              <a:grpSpLocks/>
            </p:cNvGrpSpPr>
            <p:nvPr/>
          </p:nvGrpSpPr>
          <p:grpSpPr bwMode="auto">
            <a:xfrm>
              <a:off x="1754" y="2230"/>
              <a:ext cx="96" cy="96"/>
              <a:chOff x="1008" y="1104"/>
              <a:chExt cx="96" cy="96"/>
            </a:xfrm>
          </p:grpSpPr>
          <p:sp>
            <p:nvSpPr>
              <p:cNvPr id="22728" name="Line 200"/>
              <p:cNvSpPr>
                <a:spLocks noChangeShapeType="1"/>
              </p:cNvSpPr>
              <p:nvPr/>
            </p:nvSpPr>
            <p:spPr bwMode="auto">
              <a:xfrm>
                <a:off x="1008" y="1104"/>
                <a:ext cx="96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2729" name="Line 201"/>
              <p:cNvSpPr>
                <a:spLocks noChangeShapeType="1"/>
              </p:cNvSpPr>
              <p:nvPr/>
            </p:nvSpPr>
            <p:spPr bwMode="auto">
              <a:xfrm flipH="1">
                <a:off x="1008" y="1104"/>
                <a:ext cx="96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22730" name="Group 202"/>
            <p:cNvGrpSpPr>
              <a:grpSpLocks/>
            </p:cNvGrpSpPr>
            <p:nvPr/>
          </p:nvGrpSpPr>
          <p:grpSpPr bwMode="auto">
            <a:xfrm>
              <a:off x="1940" y="2230"/>
              <a:ext cx="96" cy="96"/>
              <a:chOff x="1008" y="1104"/>
              <a:chExt cx="96" cy="96"/>
            </a:xfrm>
          </p:grpSpPr>
          <p:sp>
            <p:nvSpPr>
              <p:cNvPr id="22731" name="Line 203"/>
              <p:cNvSpPr>
                <a:spLocks noChangeShapeType="1"/>
              </p:cNvSpPr>
              <p:nvPr/>
            </p:nvSpPr>
            <p:spPr bwMode="auto">
              <a:xfrm>
                <a:off x="1008" y="1104"/>
                <a:ext cx="96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2732" name="Line 204"/>
              <p:cNvSpPr>
                <a:spLocks noChangeShapeType="1"/>
              </p:cNvSpPr>
              <p:nvPr/>
            </p:nvSpPr>
            <p:spPr bwMode="auto">
              <a:xfrm flipH="1">
                <a:off x="1008" y="1104"/>
                <a:ext cx="96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22733" name="Group 205"/>
            <p:cNvGrpSpPr>
              <a:grpSpLocks/>
            </p:cNvGrpSpPr>
            <p:nvPr/>
          </p:nvGrpSpPr>
          <p:grpSpPr bwMode="auto">
            <a:xfrm>
              <a:off x="1856" y="2452"/>
              <a:ext cx="96" cy="96"/>
              <a:chOff x="1008" y="1104"/>
              <a:chExt cx="96" cy="96"/>
            </a:xfrm>
          </p:grpSpPr>
          <p:sp>
            <p:nvSpPr>
              <p:cNvPr id="22734" name="Line 206"/>
              <p:cNvSpPr>
                <a:spLocks noChangeShapeType="1"/>
              </p:cNvSpPr>
              <p:nvPr/>
            </p:nvSpPr>
            <p:spPr bwMode="auto">
              <a:xfrm>
                <a:off x="1008" y="1104"/>
                <a:ext cx="96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2735" name="Line 207"/>
              <p:cNvSpPr>
                <a:spLocks noChangeShapeType="1"/>
              </p:cNvSpPr>
              <p:nvPr/>
            </p:nvSpPr>
            <p:spPr bwMode="auto">
              <a:xfrm flipH="1">
                <a:off x="1008" y="1104"/>
                <a:ext cx="96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22736" name="Group 208"/>
            <p:cNvGrpSpPr>
              <a:grpSpLocks/>
            </p:cNvGrpSpPr>
            <p:nvPr/>
          </p:nvGrpSpPr>
          <p:grpSpPr bwMode="auto">
            <a:xfrm>
              <a:off x="1676" y="2452"/>
              <a:ext cx="96" cy="96"/>
              <a:chOff x="1008" y="1104"/>
              <a:chExt cx="96" cy="96"/>
            </a:xfrm>
          </p:grpSpPr>
          <p:sp>
            <p:nvSpPr>
              <p:cNvPr id="22737" name="Line 209"/>
              <p:cNvSpPr>
                <a:spLocks noChangeShapeType="1"/>
              </p:cNvSpPr>
              <p:nvPr/>
            </p:nvSpPr>
            <p:spPr bwMode="auto">
              <a:xfrm>
                <a:off x="1008" y="1104"/>
                <a:ext cx="96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2738" name="Line 210"/>
              <p:cNvSpPr>
                <a:spLocks noChangeShapeType="1"/>
              </p:cNvSpPr>
              <p:nvPr/>
            </p:nvSpPr>
            <p:spPr bwMode="auto">
              <a:xfrm flipH="1">
                <a:off x="1008" y="1104"/>
                <a:ext cx="96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22739" name="Group 211"/>
            <p:cNvGrpSpPr>
              <a:grpSpLocks/>
            </p:cNvGrpSpPr>
            <p:nvPr/>
          </p:nvGrpSpPr>
          <p:grpSpPr bwMode="auto">
            <a:xfrm>
              <a:off x="1568" y="2680"/>
              <a:ext cx="96" cy="96"/>
              <a:chOff x="1008" y="1104"/>
              <a:chExt cx="96" cy="96"/>
            </a:xfrm>
          </p:grpSpPr>
          <p:sp>
            <p:nvSpPr>
              <p:cNvPr id="22740" name="Line 212"/>
              <p:cNvSpPr>
                <a:spLocks noChangeShapeType="1"/>
              </p:cNvSpPr>
              <p:nvPr/>
            </p:nvSpPr>
            <p:spPr bwMode="auto">
              <a:xfrm>
                <a:off x="1008" y="1104"/>
                <a:ext cx="96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2741" name="Line 213"/>
              <p:cNvSpPr>
                <a:spLocks noChangeShapeType="1"/>
              </p:cNvSpPr>
              <p:nvPr/>
            </p:nvSpPr>
            <p:spPr bwMode="auto">
              <a:xfrm flipH="1">
                <a:off x="1008" y="1104"/>
                <a:ext cx="96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22742" name="Group 214"/>
            <p:cNvGrpSpPr>
              <a:grpSpLocks/>
            </p:cNvGrpSpPr>
            <p:nvPr/>
          </p:nvGrpSpPr>
          <p:grpSpPr bwMode="auto">
            <a:xfrm>
              <a:off x="1940" y="2680"/>
              <a:ext cx="96" cy="96"/>
              <a:chOff x="1008" y="1104"/>
              <a:chExt cx="96" cy="96"/>
            </a:xfrm>
          </p:grpSpPr>
          <p:sp>
            <p:nvSpPr>
              <p:cNvPr id="22743" name="Line 215"/>
              <p:cNvSpPr>
                <a:spLocks noChangeShapeType="1"/>
              </p:cNvSpPr>
              <p:nvPr/>
            </p:nvSpPr>
            <p:spPr bwMode="auto">
              <a:xfrm>
                <a:off x="1008" y="1104"/>
                <a:ext cx="96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2744" name="Line 216"/>
              <p:cNvSpPr>
                <a:spLocks noChangeShapeType="1"/>
              </p:cNvSpPr>
              <p:nvPr/>
            </p:nvSpPr>
            <p:spPr bwMode="auto">
              <a:xfrm flipH="1">
                <a:off x="1008" y="1104"/>
                <a:ext cx="96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22745" name="Group 217"/>
            <p:cNvGrpSpPr>
              <a:grpSpLocks/>
            </p:cNvGrpSpPr>
            <p:nvPr/>
          </p:nvGrpSpPr>
          <p:grpSpPr bwMode="auto">
            <a:xfrm>
              <a:off x="1304" y="2902"/>
              <a:ext cx="96" cy="96"/>
              <a:chOff x="1008" y="1104"/>
              <a:chExt cx="96" cy="96"/>
            </a:xfrm>
          </p:grpSpPr>
          <p:sp>
            <p:nvSpPr>
              <p:cNvPr id="22746" name="Line 218"/>
              <p:cNvSpPr>
                <a:spLocks noChangeShapeType="1"/>
              </p:cNvSpPr>
              <p:nvPr/>
            </p:nvSpPr>
            <p:spPr bwMode="auto">
              <a:xfrm>
                <a:off x="1008" y="1104"/>
                <a:ext cx="96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2747" name="Line 219"/>
              <p:cNvSpPr>
                <a:spLocks noChangeShapeType="1"/>
              </p:cNvSpPr>
              <p:nvPr/>
            </p:nvSpPr>
            <p:spPr bwMode="auto">
              <a:xfrm flipH="1">
                <a:off x="1008" y="1104"/>
                <a:ext cx="96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22748" name="Group 220"/>
            <p:cNvGrpSpPr>
              <a:grpSpLocks/>
            </p:cNvGrpSpPr>
            <p:nvPr/>
          </p:nvGrpSpPr>
          <p:grpSpPr bwMode="auto">
            <a:xfrm>
              <a:off x="1490" y="3124"/>
              <a:ext cx="96" cy="96"/>
              <a:chOff x="1008" y="1104"/>
              <a:chExt cx="96" cy="96"/>
            </a:xfrm>
          </p:grpSpPr>
          <p:sp>
            <p:nvSpPr>
              <p:cNvPr id="22749" name="Line 221"/>
              <p:cNvSpPr>
                <a:spLocks noChangeShapeType="1"/>
              </p:cNvSpPr>
              <p:nvPr/>
            </p:nvSpPr>
            <p:spPr bwMode="auto">
              <a:xfrm>
                <a:off x="1008" y="1104"/>
                <a:ext cx="96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2750" name="Line 222"/>
              <p:cNvSpPr>
                <a:spLocks noChangeShapeType="1"/>
              </p:cNvSpPr>
              <p:nvPr/>
            </p:nvSpPr>
            <p:spPr bwMode="auto">
              <a:xfrm flipH="1">
                <a:off x="1008" y="1104"/>
                <a:ext cx="96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22751" name="Group 223"/>
            <p:cNvGrpSpPr>
              <a:grpSpLocks/>
            </p:cNvGrpSpPr>
            <p:nvPr/>
          </p:nvGrpSpPr>
          <p:grpSpPr bwMode="auto">
            <a:xfrm>
              <a:off x="1676" y="3124"/>
              <a:ext cx="96" cy="96"/>
              <a:chOff x="1008" y="1104"/>
              <a:chExt cx="96" cy="96"/>
            </a:xfrm>
          </p:grpSpPr>
          <p:sp>
            <p:nvSpPr>
              <p:cNvPr id="22752" name="Line 224"/>
              <p:cNvSpPr>
                <a:spLocks noChangeShapeType="1"/>
              </p:cNvSpPr>
              <p:nvPr/>
            </p:nvSpPr>
            <p:spPr bwMode="auto">
              <a:xfrm>
                <a:off x="1008" y="1104"/>
                <a:ext cx="96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2753" name="Line 225"/>
              <p:cNvSpPr>
                <a:spLocks noChangeShapeType="1"/>
              </p:cNvSpPr>
              <p:nvPr/>
            </p:nvSpPr>
            <p:spPr bwMode="auto">
              <a:xfrm flipH="1">
                <a:off x="1008" y="1104"/>
                <a:ext cx="96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22754" name="Group 226"/>
            <p:cNvGrpSpPr>
              <a:grpSpLocks/>
            </p:cNvGrpSpPr>
            <p:nvPr/>
          </p:nvGrpSpPr>
          <p:grpSpPr bwMode="auto">
            <a:xfrm>
              <a:off x="1940" y="3124"/>
              <a:ext cx="96" cy="96"/>
              <a:chOff x="1008" y="1104"/>
              <a:chExt cx="96" cy="96"/>
            </a:xfrm>
          </p:grpSpPr>
          <p:sp>
            <p:nvSpPr>
              <p:cNvPr id="22755" name="Line 227"/>
              <p:cNvSpPr>
                <a:spLocks noChangeShapeType="1"/>
              </p:cNvSpPr>
              <p:nvPr/>
            </p:nvSpPr>
            <p:spPr bwMode="auto">
              <a:xfrm>
                <a:off x="1008" y="1104"/>
                <a:ext cx="96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2756" name="Line 228"/>
              <p:cNvSpPr>
                <a:spLocks noChangeShapeType="1"/>
              </p:cNvSpPr>
              <p:nvPr/>
            </p:nvSpPr>
            <p:spPr bwMode="auto">
              <a:xfrm flipH="1">
                <a:off x="1008" y="1104"/>
                <a:ext cx="96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</p:grpSp>
      <p:grpSp>
        <p:nvGrpSpPr>
          <p:cNvPr id="22844" name="Group 316"/>
          <p:cNvGrpSpPr>
            <a:grpSpLocks/>
          </p:cNvGrpSpPr>
          <p:nvPr/>
        </p:nvGrpSpPr>
        <p:grpSpPr bwMode="auto">
          <a:xfrm>
            <a:off x="4041775" y="2776538"/>
            <a:ext cx="152400" cy="1924050"/>
            <a:chOff x="2546" y="2008"/>
            <a:chExt cx="96" cy="1212"/>
          </a:xfrm>
        </p:grpSpPr>
        <p:grpSp>
          <p:nvGrpSpPr>
            <p:cNvPr id="22758" name="Group 230"/>
            <p:cNvGrpSpPr>
              <a:grpSpLocks/>
            </p:cNvGrpSpPr>
            <p:nvPr/>
          </p:nvGrpSpPr>
          <p:grpSpPr bwMode="auto">
            <a:xfrm>
              <a:off x="2546" y="2008"/>
              <a:ext cx="96" cy="96"/>
              <a:chOff x="1008" y="1104"/>
              <a:chExt cx="96" cy="96"/>
            </a:xfrm>
          </p:grpSpPr>
          <p:sp>
            <p:nvSpPr>
              <p:cNvPr id="22759" name="Line 231"/>
              <p:cNvSpPr>
                <a:spLocks noChangeShapeType="1"/>
              </p:cNvSpPr>
              <p:nvPr/>
            </p:nvSpPr>
            <p:spPr bwMode="auto">
              <a:xfrm>
                <a:off x="1008" y="1104"/>
                <a:ext cx="96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2760" name="Line 232"/>
              <p:cNvSpPr>
                <a:spLocks noChangeShapeType="1"/>
              </p:cNvSpPr>
              <p:nvPr/>
            </p:nvSpPr>
            <p:spPr bwMode="auto">
              <a:xfrm flipH="1">
                <a:off x="1008" y="1104"/>
                <a:ext cx="96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22761" name="Group 233"/>
            <p:cNvGrpSpPr>
              <a:grpSpLocks/>
            </p:cNvGrpSpPr>
            <p:nvPr/>
          </p:nvGrpSpPr>
          <p:grpSpPr bwMode="auto">
            <a:xfrm>
              <a:off x="2546" y="2452"/>
              <a:ext cx="96" cy="96"/>
              <a:chOff x="1008" y="1104"/>
              <a:chExt cx="96" cy="96"/>
            </a:xfrm>
          </p:grpSpPr>
          <p:sp>
            <p:nvSpPr>
              <p:cNvPr id="22762" name="Line 234"/>
              <p:cNvSpPr>
                <a:spLocks noChangeShapeType="1"/>
              </p:cNvSpPr>
              <p:nvPr/>
            </p:nvSpPr>
            <p:spPr bwMode="auto">
              <a:xfrm>
                <a:off x="1008" y="1104"/>
                <a:ext cx="96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2763" name="Line 235"/>
              <p:cNvSpPr>
                <a:spLocks noChangeShapeType="1"/>
              </p:cNvSpPr>
              <p:nvPr/>
            </p:nvSpPr>
            <p:spPr bwMode="auto">
              <a:xfrm flipH="1">
                <a:off x="1008" y="1104"/>
                <a:ext cx="96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22764" name="Group 236"/>
            <p:cNvGrpSpPr>
              <a:grpSpLocks/>
            </p:cNvGrpSpPr>
            <p:nvPr/>
          </p:nvGrpSpPr>
          <p:grpSpPr bwMode="auto">
            <a:xfrm>
              <a:off x="2546" y="2680"/>
              <a:ext cx="96" cy="96"/>
              <a:chOff x="1008" y="1104"/>
              <a:chExt cx="96" cy="96"/>
            </a:xfrm>
          </p:grpSpPr>
          <p:sp>
            <p:nvSpPr>
              <p:cNvPr id="22765" name="Line 237"/>
              <p:cNvSpPr>
                <a:spLocks noChangeShapeType="1"/>
              </p:cNvSpPr>
              <p:nvPr/>
            </p:nvSpPr>
            <p:spPr bwMode="auto">
              <a:xfrm>
                <a:off x="1008" y="1104"/>
                <a:ext cx="96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2766" name="Line 238"/>
              <p:cNvSpPr>
                <a:spLocks noChangeShapeType="1"/>
              </p:cNvSpPr>
              <p:nvPr/>
            </p:nvSpPr>
            <p:spPr bwMode="auto">
              <a:xfrm flipH="1">
                <a:off x="1008" y="1104"/>
                <a:ext cx="96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22767" name="Group 239"/>
            <p:cNvGrpSpPr>
              <a:grpSpLocks/>
            </p:cNvGrpSpPr>
            <p:nvPr/>
          </p:nvGrpSpPr>
          <p:grpSpPr bwMode="auto">
            <a:xfrm>
              <a:off x="2546" y="3124"/>
              <a:ext cx="96" cy="96"/>
              <a:chOff x="1008" y="1104"/>
              <a:chExt cx="96" cy="96"/>
            </a:xfrm>
          </p:grpSpPr>
          <p:sp>
            <p:nvSpPr>
              <p:cNvPr id="22768" name="Line 240"/>
              <p:cNvSpPr>
                <a:spLocks noChangeShapeType="1"/>
              </p:cNvSpPr>
              <p:nvPr/>
            </p:nvSpPr>
            <p:spPr bwMode="auto">
              <a:xfrm>
                <a:off x="1008" y="1104"/>
                <a:ext cx="96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2769" name="Line 241"/>
              <p:cNvSpPr>
                <a:spLocks noChangeShapeType="1"/>
              </p:cNvSpPr>
              <p:nvPr/>
            </p:nvSpPr>
            <p:spPr bwMode="auto">
              <a:xfrm flipH="1">
                <a:off x="1008" y="1104"/>
                <a:ext cx="96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</p:grpSp>
      <p:grpSp>
        <p:nvGrpSpPr>
          <p:cNvPr id="22845" name="Group 317"/>
          <p:cNvGrpSpPr>
            <a:grpSpLocks/>
          </p:cNvGrpSpPr>
          <p:nvPr/>
        </p:nvGrpSpPr>
        <p:grpSpPr bwMode="auto">
          <a:xfrm>
            <a:off x="4394200" y="2405063"/>
            <a:ext cx="152400" cy="1590675"/>
            <a:chOff x="2768" y="1774"/>
            <a:chExt cx="96" cy="1002"/>
          </a:xfrm>
        </p:grpSpPr>
        <p:grpSp>
          <p:nvGrpSpPr>
            <p:cNvPr id="22770" name="Group 242"/>
            <p:cNvGrpSpPr>
              <a:grpSpLocks/>
            </p:cNvGrpSpPr>
            <p:nvPr/>
          </p:nvGrpSpPr>
          <p:grpSpPr bwMode="auto">
            <a:xfrm>
              <a:off x="2768" y="1774"/>
              <a:ext cx="96" cy="96"/>
              <a:chOff x="1008" y="1104"/>
              <a:chExt cx="96" cy="96"/>
            </a:xfrm>
          </p:grpSpPr>
          <p:sp>
            <p:nvSpPr>
              <p:cNvPr id="22771" name="Line 243"/>
              <p:cNvSpPr>
                <a:spLocks noChangeShapeType="1"/>
              </p:cNvSpPr>
              <p:nvPr/>
            </p:nvSpPr>
            <p:spPr bwMode="auto">
              <a:xfrm>
                <a:off x="1008" y="1104"/>
                <a:ext cx="96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2772" name="Line 244"/>
              <p:cNvSpPr>
                <a:spLocks noChangeShapeType="1"/>
              </p:cNvSpPr>
              <p:nvPr/>
            </p:nvSpPr>
            <p:spPr bwMode="auto">
              <a:xfrm flipH="1">
                <a:off x="1008" y="1104"/>
                <a:ext cx="96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22773" name="Group 245"/>
            <p:cNvGrpSpPr>
              <a:grpSpLocks/>
            </p:cNvGrpSpPr>
            <p:nvPr/>
          </p:nvGrpSpPr>
          <p:grpSpPr bwMode="auto">
            <a:xfrm>
              <a:off x="2768" y="2230"/>
              <a:ext cx="96" cy="96"/>
              <a:chOff x="1008" y="1104"/>
              <a:chExt cx="96" cy="96"/>
            </a:xfrm>
          </p:grpSpPr>
          <p:sp>
            <p:nvSpPr>
              <p:cNvPr id="22774" name="Line 246"/>
              <p:cNvSpPr>
                <a:spLocks noChangeShapeType="1"/>
              </p:cNvSpPr>
              <p:nvPr/>
            </p:nvSpPr>
            <p:spPr bwMode="auto">
              <a:xfrm>
                <a:off x="1008" y="1104"/>
                <a:ext cx="96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2775" name="Line 247"/>
              <p:cNvSpPr>
                <a:spLocks noChangeShapeType="1"/>
              </p:cNvSpPr>
              <p:nvPr/>
            </p:nvSpPr>
            <p:spPr bwMode="auto">
              <a:xfrm flipH="1">
                <a:off x="1008" y="1104"/>
                <a:ext cx="96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22776" name="Group 248"/>
            <p:cNvGrpSpPr>
              <a:grpSpLocks/>
            </p:cNvGrpSpPr>
            <p:nvPr/>
          </p:nvGrpSpPr>
          <p:grpSpPr bwMode="auto">
            <a:xfrm>
              <a:off x="2768" y="2452"/>
              <a:ext cx="96" cy="96"/>
              <a:chOff x="1008" y="1104"/>
              <a:chExt cx="96" cy="96"/>
            </a:xfrm>
          </p:grpSpPr>
          <p:sp>
            <p:nvSpPr>
              <p:cNvPr id="22777" name="Line 249"/>
              <p:cNvSpPr>
                <a:spLocks noChangeShapeType="1"/>
              </p:cNvSpPr>
              <p:nvPr/>
            </p:nvSpPr>
            <p:spPr bwMode="auto">
              <a:xfrm>
                <a:off x="1008" y="1104"/>
                <a:ext cx="96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2778" name="Line 250"/>
              <p:cNvSpPr>
                <a:spLocks noChangeShapeType="1"/>
              </p:cNvSpPr>
              <p:nvPr/>
            </p:nvSpPr>
            <p:spPr bwMode="auto">
              <a:xfrm flipH="1">
                <a:off x="1008" y="1104"/>
                <a:ext cx="96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22779" name="Group 251"/>
            <p:cNvGrpSpPr>
              <a:grpSpLocks/>
            </p:cNvGrpSpPr>
            <p:nvPr/>
          </p:nvGrpSpPr>
          <p:grpSpPr bwMode="auto">
            <a:xfrm>
              <a:off x="2768" y="2680"/>
              <a:ext cx="96" cy="96"/>
              <a:chOff x="1008" y="1104"/>
              <a:chExt cx="96" cy="96"/>
            </a:xfrm>
          </p:grpSpPr>
          <p:sp>
            <p:nvSpPr>
              <p:cNvPr id="22780" name="Line 252"/>
              <p:cNvSpPr>
                <a:spLocks noChangeShapeType="1"/>
              </p:cNvSpPr>
              <p:nvPr/>
            </p:nvSpPr>
            <p:spPr bwMode="auto">
              <a:xfrm>
                <a:off x="1008" y="1104"/>
                <a:ext cx="96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2781" name="Line 253"/>
              <p:cNvSpPr>
                <a:spLocks noChangeShapeType="1"/>
              </p:cNvSpPr>
              <p:nvPr/>
            </p:nvSpPr>
            <p:spPr bwMode="auto">
              <a:xfrm flipH="1">
                <a:off x="1008" y="1104"/>
                <a:ext cx="96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</p:grpSp>
      <p:grpSp>
        <p:nvGrpSpPr>
          <p:cNvPr id="22846" name="Group 318"/>
          <p:cNvGrpSpPr>
            <a:grpSpLocks/>
          </p:cNvGrpSpPr>
          <p:nvPr/>
        </p:nvGrpSpPr>
        <p:grpSpPr bwMode="auto">
          <a:xfrm>
            <a:off x="4756150" y="2405063"/>
            <a:ext cx="152400" cy="2295525"/>
            <a:chOff x="2996" y="1774"/>
            <a:chExt cx="96" cy="1446"/>
          </a:xfrm>
        </p:grpSpPr>
        <p:grpSp>
          <p:nvGrpSpPr>
            <p:cNvPr id="22782" name="Group 254"/>
            <p:cNvGrpSpPr>
              <a:grpSpLocks/>
            </p:cNvGrpSpPr>
            <p:nvPr/>
          </p:nvGrpSpPr>
          <p:grpSpPr bwMode="auto">
            <a:xfrm>
              <a:off x="2996" y="1774"/>
              <a:ext cx="96" cy="96"/>
              <a:chOff x="1008" y="1104"/>
              <a:chExt cx="96" cy="96"/>
            </a:xfrm>
          </p:grpSpPr>
          <p:sp>
            <p:nvSpPr>
              <p:cNvPr id="22783" name="Line 255"/>
              <p:cNvSpPr>
                <a:spLocks noChangeShapeType="1"/>
              </p:cNvSpPr>
              <p:nvPr/>
            </p:nvSpPr>
            <p:spPr bwMode="auto">
              <a:xfrm>
                <a:off x="1008" y="1104"/>
                <a:ext cx="96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2784" name="Line 256"/>
              <p:cNvSpPr>
                <a:spLocks noChangeShapeType="1"/>
              </p:cNvSpPr>
              <p:nvPr/>
            </p:nvSpPr>
            <p:spPr bwMode="auto">
              <a:xfrm flipH="1">
                <a:off x="1008" y="1104"/>
                <a:ext cx="96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22785" name="Group 257"/>
            <p:cNvGrpSpPr>
              <a:grpSpLocks/>
            </p:cNvGrpSpPr>
            <p:nvPr/>
          </p:nvGrpSpPr>
          <p:grpSpPr bwMode="auto">
            <a:xfrm>
              <a:off x="2996" y="2008"/>
              <a:ext cx="96" cy="96"/>
              <a:chOff x="1008" y="1104"/>
              <a:chExt cx="96" cy="96"/>
            </a:xfrm>
          </p:grpSpPr>
          <p:sp>
            <p:nvSpPr>
              <p:cNvPr id="22786" name="Line 258"/>
              <p:cNvSpPr>
                <a:spLocks noChangeShapeType="1"/>
              </p:cNvSpPr>
              <p:nvPr/>
            </p:nvSpPr>
            <p:spPr bwMode="auto">
              <a:xfrm>
                <a:off x="1008" y="1104"/>
                <a:ext cx="96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2787" name="Line 259"/>
              <p:cNvSpPr>
                <a:spLocks noChangeShapeType="1"/>
              </p:cNvSpPr>
              <p:nvPr/>
            </p:nvSpPr>
            <p:spPr bwMode="auto">
              <a:xfrm flipH="1">
                <a:off x="1008" y="1104"/>
                <a:ext cx="96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22788" name="Group 260"/>
            <p:cNvGrpSpPr>
              <a:grpSpLocks/>
            </p:cNvGrpSpPr>
            <p:nvPr/>
          </p:nvGrpSpPr>
          <p:grpSpPr bwMode="auto">
            <a:xfrm>
              <a:off x="2996" y="2230"/>
              <a:ext cx="96" cy="96"/>
              <a:chOff x="1008" y="1104"/>
              <a:chExt cx="96" cy="96"/>
            </a:xfrm>
          </p:grpSpPr>
          <p:sp>
            <p:nvSpPr>
              <p:cNvPr id="22789" name="Line 261"/>
              <p:cNvSpPr>
                <a:spLocks noChangeShapeType="1"/>
              </p:cNvSpPr>
              <p:nvPr/>
            </p:nvSpPr>
            <p:spPr bwMode="auto">
              <a:xfrm>
                <a:off x="1008" y="1104"/>
                <a:ext cx="96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2790" name="Line 262"/>
              <p:cNvSpPr>
                <a:spLocks noChangeShapeType="1"/>
              </p:cNvSpPr>
              <p:nvPr/>
            </p:nvSpPr>
            <p:spPr bwMode="auto">
              <a:xfrm flipH="1">
                <a:off x="1008" y="1104"/>
                <a:ext cx="96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22791" name="Group 263"/>
            <p:cNvGrpSpPr>
              <a:grpSpLocks/>
            </p:cNvGrpSpPr>
            <p:nvPr/>
          </p:nvGrpSpPr>
          <p:grpSpPr bwMode="auto">
            <a:xfrm>
              <a:off x="2996" y="2452"/>
              <a:ext cx="96" cy="96"/>
              <a:chOff x="1008" y="1104"/>
              <a:chExt cx="96" cy="96"/>
            </a:xfrm>
          </p:grpSpPr>
          <p:sp>
            <p:nvSpPr>
              <p:cNvPr id="22792" name="Line 264"/>
              <p:cNvSpPr>
                <a:spLocks noChangeShapeType="1"/>
              </p:cNvSpPr>
              <p:nvPr/>
            </p:nvSpPr>
            <p:spPr bwMode="auto">
              <a:xfrm>
                <a:off x="1008" y="1104"/>
                <a:ext cx="96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2793" name="Line 265"/>
              <p:cNvSpPr>
                <a:spLocks noChangeShapeType="1"/>
              </p:cNvSpPr>
              <p:nvPr/>
            </p:nvSpPr>
            <p:spPr bwMode="auto">
              <a:xfrm flipH="1">
                <a:off x="1008" y="1104"/>
                <a:ext cx="96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22794" name="Group 266"/>
            <p:cNvGrpSpPr>
              <a:grpSpLocks/>
            </p:cNvGrpSpPr>
            <p:nvPr/>
          </p:nvGrpSpPr>
          <p:grpSpPr bwMode="auto">
            <a:xfrm>
              <a:off x="2996" y="3124"/>
              <a:ext cx="96" cy="96"/>
              <a:chOff x="1008" y="1104"/>
              <a:chExt cx="96" cy="96"/>
            </a:xfrm>
          </p:grpSpPr>
          <p:sp>
            <p:nvSpPr>
              <p:cNvPr id="22795" name="Line 267"/>
              <p:cNvSpPr>
                <a:spLocks noChangeShapeType="1"/>
              </p:cNvSpPr>
              <p:nvPr/>
            </p:nvSpPr>
            <p:spPr bwMode="auto">
              <a:xfrm>
                <a:off x="1008" y="1104"/>
                <a:ext cx="96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2796" name="Line 268"/>
              <p:cNvSpPr>
                <a:spLocks noChangeShapeType="1"/>
              </p:cNvSpPr>
              <p:nvPr/>
            </p:nvSpPr>
            <p:spPr bwMode="auto">
              <a:xfrm flipH="1">
                <a:off x="1008" y="1104"/>
                <a:ext cx="96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</p:grpSp>
      <p:grpSp>
        <p:nvGrpSpPr>
          <p:cNvPr id="22847" name="Group 319"/>
          <p:cNvGrpSpPr>
            <a:grpSpLocks/>
          </p:cNvGrpSpPr>
          <p:nvPr/>
        </p:nvGrpSpPr>
        <p:grpSpPr bwMode="auto">
          <a:xfrm>
            <a:off x="5118100" y="1671638"/>
            <a:ext cx="1238250" cy="3028950"/>
            <a:chOff x="3224" y="1312"/>
            <a:chExt cx="780" cy="1908"/>
          </a:xfrm>
        </p:grpSpPr>
        <p:grpSp>
          <p:nvGrpSpPr>
            <p:cNvPr id="22797" name="Group 269"/>
            <p:cNvGrpSpPr>
              <a:grpSpLocks/>
            </p:cNvGrpSpPr>
            <p:nvPr/>
          </p:nvGrpSpPr>
          <p:grpSpPr bwMode="auto">
            <a:xfrm>
              <a:off x="3224" y="2008"/>
              <a:ext cx="96" cy="96"/>
              <a:chOff x="1008" y="1104"/>
              <a:chExt cx="96" cy="96"/>
            </a:xfrm>
          </p:grpSpPr>
          <p:sp>
            <p:nvSpPr>
              <p:cNvPr id="22798" name="Line 270"/>
              <p:cNvSpPr>
                <a:spLocks noChangeShapeType="1"/>
              </p:cNvSpPr>
              <p:nvPr/>
            </p:nvSpPr>
            <p:spPr bwMode="auto">
              <a:xfrm>
                <a:off x="1008" y="1104"/>
                <a:ext cx="96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2799" name="Line 271"/>
              <p:cNvSpPr>
                <a:spLocks noChangeShapeType="1"/>
              </p:cNvSpPr>
              <p:nvPr/>
            </p:nvSpPr>
            <p:spPr bwMode="auto">
              <a:xfrm flipH="1">
                <a:off x="1008" y="1104"/>
                <a:ext cx="96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22800" name="Group 272"/>
            <p:cNvGrpSpPr>
              <a:grpSpLocks/>
            </p:cNvGrpSpPr>
            <p:nvPr/>
          </p:nvGrpSpPr>
          <p:grpSpPr bwMode="auto">
            <a:xfrm>
              <a:off x="3224" y="1774"/>
              <a:ext cx="96" cy="96"/>
              <a:chOff x="1008" y="1104"/>
              <a:chExt cx="96" cy="96"/>
            </a:xfrm>
          </p:grpSpPr>
          <p:sp>
            <p:nvSpPr>
              <p:cNvPr id="22801" name="Line 273"/>
              <p:cNvSpPr>
                <a:spLocks noChangeShapeType="1"/>
              </p:cNvSpPr>
              <p:nvPr/>
            </p:nvSpPr>
            <p:spPr bwMode="auto">
              <a:xfrm>
                <a:off x="1008" y="1104"/>
                <a:ext cx="96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2802" name="Line 274"/>
              <p:cNvSpPr>
                <a:spLocks noChangeShapeType="1"/>
              </p:cNvSpPr>
              <p:nvPr/>
            </p:nvSpPr>
            <p:spPr bwMode="auto">
              <a:xfrm flipH="1">
                <a:off x="1008" y="1104"/>
                <a:ext cx="96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22803" name="Group 275"/>
            <p:cNvGrpSpPr>
              <a:grpSpLocks/>
            </p:cNvGrpSpPr>
            <p:nvPr/>
          </p:nvGrpSpPr>
          <p:grpSpPr bwMode="auto">
            <a:xfrm>
              <a:off x="3224" y="2680"/>
              <a:ext cx="96" cy="96"/>
              <a:chOff x="1008" y="1104"/>
              <a:chExt cx="96" cy="96"/>
            </a:xfrm>
          </p:grpSpPr>
          <p:sp>
            <p:nvSpPr>
              <p:cNvPr id="22804" name="Line 276"/>
              <p:cNvSpPr>
                <a:spLocks noChangeShapeType="1"/>
              </p:cNvSpPr>
              <p:nvPr/>
            </p:nvSpPr>
            <p:spPr bwMode="auto">
              <a:xfrm>
                <a:off x="1008" y="1104"/>
                <a:ext cx="96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2805" name="Line 277"/>
              <p:cNvSpPr>
                <a:spLocks noChangeShapeType="1"/>
              </p:cNvSpPr>
              <p:nvPr/>
            </p:nvSpPr>
            <p:spPr bwMode="auto">
              <a:xfrm flipH="1">
                <a:off x="1008" y="1104"/>
                <a:ext cx="96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22806" name="Group 278"/>
            <p:cNvGrpSpPr>
              <a:grpSpLocks/>
            </p:cNvGrpSpPr>
            <p:nvPr/>
          </p:nvGrpSpPr>
          <p:grpSpPr bwMode="auto">
            <a:xfrm>
              <a:off x="3224" y="3124"/>
              <a:ext cx="96" cy="96"/>
              <a:chOff x="1008" y="1104"/>
              <a:chExt cx="96" cy="96"/>
            </a:xfrm>
          </p:grpSpPr>
          <p:sp>
            <p:nvSpPr>
              <p:cNvPr id="22807" name="Line 279"/>
              <p:cNvSpPr>
                <a:spLocks noChangeShapeType="1"/>
              </p:cNvSpPr>
              <p:nvPr/>
            </p:nvSpPr>
            <p:spPr bwMode="auto">
              <a:xfrm>
                <a:off x="1008" y="1104"/>
                <a:ext cx="96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2808" name="Line 280"/>
              <p:cNvSpPr>
                <a:spLocks noChangeShapeType="1"/>
              </p:cNvSpPr>
              <p:nvPr/>
            </p:nvSpPr>
            <p:spPr bwMode="auto">
              <a:xfrm flipH="1">
                <a:off x="1008" y="1104"/>
                <a:ext cx="96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22809" name="Group 281"/>
            <p:cNvGrpSpPr>
              <a:grpSpLocks/>
            </p:cNvGrpSpPr>
            <p:nvPr/>
          </p:nvGrpSpPr>
          <p:grpSpPr bwMode="auto">
            <a:xfrm>
              <a:off x="3458" y="2680"/>
              <a:ext cx="96" cy="96"/>
              <a:chOff x="1008" y="1104"/>
              <a:chExt cx="96" cy="96"/>
            </a:xfrm>
          </p:grpSpPr>
          <p:sp>
            <p:nvSpPr>
              <p:cNvPr id="22810" name="Line 282"/>
              <p:cNvSpPr>
                <a:spLocks noChangeShapeType="1"/>
              </p:cNvSpPr>
              <p:nvPr/>
            </p:nvSpPr>
            <p:spPr bwMode="auto">
              <a:xfrm>
                <a:off x="1008" y="1104"/>
                <a:ext cx="96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2811" name="Line 283"/>
              <p:cNvSpPr>
                <a:spLocks noChangeShapeType="1"/>
              </p:cNvSpPr>
              <p:nvPr/>
            </p:nvSpPr>
            <p:spPr bwMode="auto">
              <a:xfrm flipH="1">
                <a:off x="1008" y="1104"/>
                <a:ext cx="96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22812" name="Group 284"/>
            <p:cNvGrpSpPr>
              <a:grpSpLocks/>
            </p:cNvGrpSpPr>
            <p:nvPr/>
          </p:nvGrpSpPr>
          <p:grpSpPr bwMode="auto">
            <a:xfrm>
              <a:off x="3458" y="3124"/>
              <a:ext cx="96" cy="96"/>
              <a:chOff x="1008" y="1104"/>
              <a:chExt cx="96" cy="96"/>
            </a:xfrm>
          </p:grpSpPr>
          <p:sp>
            <p:nvSpPr>
              <p:cNvPr id="22813" name="Line 285"/>
              <p:cNvSpPr>
                <a:spLocks noChangeShapeType="1"/>
              </p:cNvSpPr>
              <p:nvPr/>
            </p:nvSpPr>
            <p:spPr bwMode="auto">
              <a:xfrm>
                <a:off x="1008" y="1104"/>
                <a:ext cx="96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2814" name="Line 286"/>
              <p:cNvSpPr>
                <a:spLocks noChangeShapeType="1"/>
              </p:cNvSpPr>
              <p:nvPr/>
            </p:nvSpPr>
            <p:spPr bwMode="auto">
              <a:xfrm flipH="1">
                <a:off x="1008" y="1104"/>
                <a:ext cx="96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22815" name="Group 287"/>
            <p:cNvGrpSpPr>
              <a:grpSpLocks/>
            </p:cNvGrpSpPr>
            <p:nvPr/>
          </p:nvGrpSpPr>
          <p:grpSpPr bwMode="auto">
            <a:xfrm>
              <a:off x="3680" y="3124"/>
              <a:ext cx="96" cy="96"/>
              <a:chOff x="1008" y="1104"/>
              <a:chExt cx="96" cy="96"/>
            </a:xfrm>
          </p:grpSpPr>
          <p:sp>
            <p:nvSpPr>
              <p:cNvPr id="22816" name="Line 288"/>
              <p:cNvSpPr>
                <a:spLocks noChangeShapeType="1"/>
              </p:cNvSpPr>
              <p:nvPr/>
            </p:nvSpPr>
            <p:spPr bwMode="auto">
              <a:xfrm>
                <a:off x="1008" y="1104"/>
                <a:ext cx="96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2817" name="Line 289"/>
              <p:cNvSpPr>
                <a:spLocks noChangeShapeType="1"/>
              </p:cNvSpPr>
              <p:nvPr/>
            </p:nvSpPr>
            <p:spPr bwMode="auto">
              <a:xfrm flipH="1">
                <a:off x="1008" y="1104"/>
                <a:ext cx="96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22818" name="Group 290"/>
            <p:cNvGrpSpPr>
              <a:grpSpLocks/>
            </p:cNvGrpSpPr>
            <p:nvPr/>
          </p:nvGrpSpPr>
          <p:grpSpPr bwMode="auto">
            <a:xfrm>
              <a:off x="3680" y="2008"/>
              <a:ext cx="96" cy="96"/>
              <a:chOff x="1008" y="1104"/>
              <a:chExt cx="96" cy="96"/>
            </a:xfrm>
          </p:grpSpPr>
          <p:sp>
            <p:nvSpPr>
              <p:cNvPr id="22819" name="Line 291"/>
              <p:cNvSpPr>
                <a:spLocks noChangeShapeType="1"/>
              </p:cNvSpPr>
              <p:nvPr/>
            </p:nvSpPr>
            <p:spPr bwMode="auto">
              <a:xfrm>
                <a:off x="1008" y="1104"/>
                <a:ext cx="96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2820" name="Line 292"/>
              <p:cNvSpPr>
                <a:spLocks noChangeShapeType="1"/>
              </p:cNvSpPr>
              <p:nvPr/>
            </p:nvSpPr>
            <p:spPr bwMode="auto">
              <a:xfrm flipH="1">
                <a:off x="1008" y="1104"/>
                <a:ext cx="96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22821" name="Group 293"/>
            <p:cNvGrpSpPr>
              <a:grpSpLocks/>
            </p:cNvGrpSpPr>
            <p:nvPr/>
          </p:nvGrpSpPr>
          <p:grpSpPr bwMode="auto">
            <a:xfrm>
              <a:off x="3680" y="2230"/>
              <a:ext cx="96" cy="96"/>
              <a:chOff x="1008" y="1104"/>
              <a:chExt cx="96" cy="96"/>
            </a:xfrm>
          </p:grpSpPr>
          <p:sp>
            <p:nvSpPr>
              <p:cNvPr id="22822" name="Line 294"/>
              <p:cNvSpPr>
                <a:spLocks noChangeShapeType="1"/>
              </p:cNvSpPr>
              <p:nvPr/>
            </p:nvSpPr>
            <p:spPr bwMode="auto">
              <a:xfrm>
                <a:off x="1008" y="1104"/>
                <a:ext cx="96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2823" name="Line 295"/>
              <p:cNvSpPr>
                <a:spLocks noChangeShapeType="1"/>
              </p:cNvSpPr>
              <p:nvPr/>
            </p:nvSpPr>
            <p:spPr bwMode="auto">
              <a:xfrm flipH="1">
                <a:off x="1008" y="1104"/>
                <a:ext cx="96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22824" name="Group 296"/>
            <p:cNvGrpSpPr>
              <a:grpSpLocks/>
            </p:cNvGrpSpPr>
            <p:nvPr/>
          </p:nvGrpSpPr>
          <p:grpSpPr bwMode="auto">
            <a:xfrm>
              <a:off x="3680" y="2902"/>
              <a:ext cx="96" cy="96"/>
              <a:chOff x="1008" y="1104"/>
              <a:chExt cx="96" cy="96"/>
            </a:xfrm>
          </p:grpSpPr>
          <p:sp>
            <p:nvSpPr>
              <p:cNvPr id="22825" name="Line 297"/>
              <p:cNvSpPr>
                <a:spLocks noChangeShapeType="1"/>
              </p:cNvSpPr>
              <p:nvPr/>
            </p:nvSpPr>
            <p:spPr bwMode="auto">
              <a:xfrm>
                <a:off x="1008" y="1104"/>
                <a:ext cx="96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2826" name="Line 298"/>
              <p:cNvSpPr>
                <a:spLocks noChangeShapeType="1"/>
              </p:cNvSpPr>
              <p:nvPr/>
            </p:nvSpPr>
            <p:spPr bwMode="auto">
              <a:xfrm flipH="1">
                <a:off x="1008" y="1104"/>
                <a:ext cx="96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22827" name="Group 299"/>
            <p:cNvGrpSpPr>
              <a:grpSpLocks/>
            </p:cNvGrpSpPr>
            <p:nvPr/>
          </p:nvGrpSpPr>
          <p:grpSpPr bwMode="auto">
            <a:xfrm>
              <a:off x="3908" y="1540"/>
              <a:ext cx="96" cy="96"/>
              <a:chOff x="1008" y="1104"/>
              <a:chExt cx="96" cy="96"/>
            </a:xfrm>
          </p:grpSpPr>
          <p:sp>
            <p:nvSpPr>
              <p:cNvPr id="22828" name="Line 300"/>
              <p:cNvSpPr>
                <a:spLocks noChangeShapeType="1"/>
              </p:cNvSpPr>
              <p:nvPr/>
            </p:nvSpPr>
            <p:spPr bwMode="auto">
              <a:xfrm>
                <a:off x="1008" y="1104"/>
                <a:ext cx="96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2829" name="Line 301"/>
              <p:cNvSpPr>
                <a:spLocks noChangeShapeType="1"/>
              </p:cNvSpPr>
              <p:nvPr/>
            </p:nvSpPr>
            <p:spPr bwMode="auto">
              <a:xfrm flipH="1">
                <a:off x="1008" y="1104"/>
                <a:ext cx="96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22830" name="Group 302"/>
            <p:cNvGrpSpPr>
              <a:grpSpLocks/>
            </p:cNvGrpSpPr>
            <p:nvPr/>
          </p:nvGrpSpPr>
          <p:grpSpPr bwMode="auto">
            <a:xfrm>
              <a:off x="3908" y="1312"/>
              <a:ext cx="96" cy="96"/>
              <a:chOff x="1008" y="1104"/>
              <a:chExt cx="96" cy="96"/>
            </a:xfrm>
          </p:grpSpPr>
          <p:sp>
            <p:nvSpPr>
              <p:cNvPr id="22831" name="Line 303"/>
              <p:cNvSpPr>
                <a:spLocks noChangeShapeType="1"/>
              </p:cNvSpPr>
              <p:nvPr/>
            </p:nvSpPr>
            <p:spPr bwMode="auto">
              <a:xfrm>
                <a:off x="1008" y="1104"/>
                <a:ext cx="96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2832" name="Line 304"/>
              <p:cNvSpPr>
                <a:spLocks noChangeShapeType="1"/>
              </p:cNvSpPr>
              <p:nvPr/>
            </p:nvSpPr>
            <p:spPr bwMode="auto">
              <a:xfrm flipH="1">
                <a:off x="1008" y="1104"/>
                <a:ext cx="96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22833" name="Group 305"/>
            <p:cNvGrpSpPr>
              <a:grpSpLocks/>
            </p:cNvGrpSpPr>
            <p:nvPr/>
          </p:nvGrpSpPr>
          <p:grpSpPr bwMode="auto">
            <a:xfrm>
              <a:off x="3908" y="3124"/>
              <a:ext cx="96" cy="96"/>
              <a:chOff x="1008" y="1104"/>
              <a:chExt cx="96" cy="96"/>
            </a:xfrm>
          </p:grpSpPr>
          <p:sp>
            <p:nvSpPr>
              <p:cNvPr id="22834" name="Line 306"/>
              <p:cNvSpPr>
                <a:spLocks noChangeShapeType="1"/>
              </p:cNvSpPr>
              <p:nvPr/>
            </p:nvSpPr>
            <p:spPr bwMode="auto">
              <a:xfrm>
                <a:off x="1008" y="1104"/>
                <a:ext cx="96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2835" name="Line 307"/>
              <p:cNvSpPr>
                <a:spLocks noChangeShapeType="1"/>
              </p:cNvSpPr>
              <p:nvPr/>
            </p:nvSpPr>
            <p:spPr bwMode="auto">
              <a:xfrm flipH="1">
                <a:off x="1008" y="1104"/>
                <a:ext cx="96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22836" name="Group 308"/>
            <p:cNvGrpSpPr>
              <a:grpSpLocks/>
            </p:cNvGrpSpPr>
            <p:nvPr/>
          </p:nvGrpSpPr>
          <p:grpSpPr bwMode="auto">
            <a:xfrm>
              <a:off x="3908" y="2902"/>
              <a:ext cx="96" cy="96"/>
              <a:chOff x="1008" y="1104"/>
              <a:chExt cx="96" cy="96"/>
            </a:xfrm>
          </p:grpSpPr>
          <p:sp>
            <p:nvSpPr>
              <p:cNvPr id="22837" name="Line 309"/>
              <p:cNvSpPr>
                <a:spLocks noChangeShapeType="1"/>
              </p:cNvSpPr>
              <p:nvPr/>
            </p:nvSpPr>
            <p:spPr bwMode="auto">
              <a:xfrm>
                <a:off x="1008" y="1104"/>
                <a:ext cx="96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2838" name="Line 310"/>
              <p:cNvSpPr>
                <a:spLocks noChangeShapeType="1"/>
              </p:cNvSpPr>
              <p:nvPr/>
            </p:nvSpPr>
            <p:spPr bwMode="auto">
              <a:xfrm flipH="1">
                <a:off x="1008" y="1104"/>
                <a:ext cx="96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5631</TotalTime>
  <Pages>43</Pages>
  <Words>3779</Words>
  <Application>Microsoft Office PowerPoint</Application>
  <PresentationFormat>사용자 지정</PresentationFormat>
  <Paragraphs>1309</Paragraphs>
  <Slides>54</Slides>
  <Notes>43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54</vt:i4>
      </vt:variant>
    </vt:vector>
  </HeadingPairs>
  <TitlesOfParts>
    <vt:vector size="55" baseType="lpstr">
      <vt:lpstr>Edge</vt:lpstr>
      <vt:lpstr>Chap. 5 Combinational Logic Case Studies</vt:lpstr>
      <vt:lpstr>Agenda</vt:lpstr>
      <vt:lpstr>Combinational logic design case studies</vt:lpstr>
      <vt:lpstr>General design procedure for combinational logic</vt:lpstr>
      <vt:lpstr>BCD to 7-segment display controller</vt:lpstr>
      <vt:lpstr>Formalize the problem</vt:lpstr>
      <vt:lpstr>Implementation as minimized sum-of-products</vt:lpstr>
      <vt:lpstr>Implementation as minimized S-o-P (cont'd)</vt:lpstr>
      <vt:lpstr>PLA implementation</vt:lpstr>
      <vt:lpstr>PAL implementation vs. Discrete gate implementation</vt:lpstr>
      <vt:lpstr>Logical function unit</vt:lpstr>
      <vt:lpstr>Formalize the problem</vt:lpstr>
      <vt:lpstr>5 Variable K-Maps</vt:lpstr>
      <vt:lpstr>Production line control</vt:lpstr>
      <vt:lpstr>Sketch of problem</vt:lpstr>
      <vt:lpstr>Formalize the problem</vt:lpstr>
      <vt:lpstr>Calendar subsystem</vt:lpstr>
      <vt:lpstr>Formalize the problem</vt:lpstr>
      <vt:lpstr>Choose implementation target and perform mapping</vt:lpstr>
      <vt:lpstr>Leap year flag</vt:lpstr>
      <vt:lpstr>How to determine the leap year?</vt:lpstr>
      <vt:lpstr>Activity: divisible-by-4 circuit</vt:lpstr>
      <vt:lpstr>Divisible-by-100 and divisible-by-400 circuits</vt:lpstr>
      <vt:lpstr>Combining to determine leap year flag</vt:lpstr>
      <vt:lpstr>Implementation of leap year flag</vt:lpstr>
      <vt:lpstr>Arithmetic circuits</vt:lpstr>
      <vt:lpstr>Number systems</vt:lpstr>
      <vt:lpstr>Sign and magnitude</vt:lpstr>
      <vt:lpstr>1s complement</vt:lpstr>
      <vt:lpstr>1s complement (cont'd)</vt:lpstr>
      <vt:lpstr>Subtraction in One’s Complement</vt:lpstr>
      <vt:lpstr>2s complement</vt:lpstr>
      <vt:lpstr>2s complement (cont’d)</vt:lpstr>
      <vt:lpstr>2s complement addition and subtraction</vt:lpstr>
      <vt:lpstr>Why can the carry-out be ignored?</vt:lpstr>
      <vt:lpstr>Overflow in 2s complement addition/subtraction</vt:lpstr>
      <vt:lpstr>Overflow conditions</vt:lpstr>
      <vt:lpstr>Flags affected by Arithmetic  (from Computer System course)</vt:lpstr>
      <vt:lpstr>Circuits for binary addition</vt:lpstr>
      <vt:lpstr>Full adder implementations</vt:lpstr>
      <vt:lpstr>Adder/subtractor</vt:lpstr>
      <vt:lpstr>Ripple-carry adders</vt:lpstr>
      <vt:lpstr>Ripple-carry adders (cont’d)</vt:lpstr>
      <vt:lpstr>Carry-lookahead logic</vt:lpstr>
      <vt:lpstr>Carry-lookahead logic (cont’d)</vt:lpstr>
      <vt:lpstr>Carry-lookahead implementation</vt:lpstr>
      <vt:lpstr>Carry-lookahead implementation (cont’d)</vt:lpstr>
      <vt:lpstr>Carry-lookahead adder with cascaded carry-lookahead logic</vt:lpstr>
      <vt:lpstr>Carry-select adder</vt:lpstr>
      <vt:lpstr>Arithmetic logic unit design specification</vt:lpstr>
      <vt:lpstr>Arithmetic logic unit design (cont’d)</vt:lpstr>
      <vt:lpstr>Arithmetic logic unit design (cont’d)</vt:lpstr>
      <vt:lpstr>Arithmetic logic unit design (cont’d)</vt:lpstr>
      <vt:lpstr>Summary for examples of combinational logic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Combinational Logic Examples</dc:title>
  <dc:creator>Gaetano Borriello</dc:creator>
  <cp:lastModifiedBy>kyoung</cp:lastModifiedBy>
  <cp:revision>72</cp:revision>
  <cp:lastPrinted>2000-04-21T18:43:25Z</cp:lastPrinted>
  <dcterms:created xsi:type="dcterms:W3CDTF">1997-03-21T11:47:20Z</dcterms:created>
  <dcterms:modified xsi:type="dcterms:W3CDTF">2013-11-05T06:14:19Z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1</vt:i4>
  </property>
  <property fmtid="{D5CDD505-2E9C-101B-9397-08002B2CF9AE}" pid="7" name="MailAddress">
    <vt:lpwstr>cse370-webmaster@cs.washington.edu</vt:lpwstr>
  </property>
  <property fmtid="{D5CDD505-2E9C-101B-9397-08002B2CF9AE}" pid="8" name="HomePage">
    <vt:lpwstr>http://www.cs.washington.edu/education/courses/cse370/99sp/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2</vt:i4>
  </property>
  <property fmtid="{D5CDD505-2E9C-101B-9397-08002B2CF9AE}" pid="19" name="ShowNotes">
    <vt:bool>false</vt:bool>
  </property>
  <property fmtid="{D5CDD505-2E9C-101B-9397-08002B2CF9AE}" pid="20" name="NavBtnPos">
    <vt:i4>4</vt:i4>
  </property>
  <property fmtid="{D5CDD505-2E9C-101B-9397-08002B2CF9AE}" pid="21" name="OutputDir">
    <vt:lpwstr>C:\gaetano\Edu\cse370_s99\</vt:lpwstr>
  </property>
</Properties>
</file>