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63"/>
  </p:notesMasterIdLst>
  <p:handoutMasterIdLst>
    <p:handoutMasterId r:id="rId64"/>
  </p:handoutMasterIdLst>
  <p:sldIdLst>
    <p:sldId id="323" r:id="rId2"/>
    <p:sldId id="32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6" r:id="rId23"/>
    <p:sldId id="274" r:id="rId24"/>
    <p:sldId id="327" r:id="rId25"/>
    <p:sldId id="328" r:id="rId26"/>
    <p:sldId id="275" r:id="rId27"/>
    <p:sldId id="276" r:id="rId28"/>
    <p:sldId id="277" r:id="rId29"/>
    <p:sldId id="279" r:id="rId30"/>
    <p:sldId id="278" r:id="rId31"/>
    <p:sldId id="280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4" r:id="rId50"/>
    <p:sldId id="299" r:id="rId51"/>
    <p:sldId id="300" r:id="rId52"/>
    <p:sldId id="301" r:id="rId53"/>
    <p:sldId id="305" r:id="rId54"/>
    <p:sldId id="306" r:id="rId55"/>
    <p:sldId id="307" r:id="rId56"/>
    <p:sldId id="309" r:id="rId57"/>
    <p:sldId id="319" r:id="rId58"/>
    <p:sldId id="320" r:id="rId59"/>
    <p:sldId id="321" r:id="rId60"/>
    <p:sldId id="322" r:id="rId61"/>
    <p:sldId id="302" r:id="rId62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 snapToGrid="0">
      <p:cViewPr varScale="1">
        <p:scale>
          <a:sx n="116" d="100"/>
          <a:sy n="116" d="100"/>
        </p:scale>
        <p:origin x="-114" y="-168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81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4" tIns="46973" rIns="95624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44749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B967D8-D12F-42CF-9258-52D1D8FD63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848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21DB9-0653-4DD5-A45D-4DDF6226B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0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83D67-D4F7-4E4B-B629-2AE0CE70A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5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3E73-96F9-447B-9B30-25552096F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8E25E-1F20-47FA-BCD6-5AF79134A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65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C18B-8EA7-4E15-AA83-334F96EA2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8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109D6-9C2F-4720-93E4-550B73082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1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95CAA-093F-49C7-925E-F8926678C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F5EC-24AE-47FD-8356-242AD131D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0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44CF9-937B-47B4-B61C-5E7C7C6B7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92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36366-B1EE-4959-889E-6E6DED8FB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4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VI - Sequential Logic</a:t>
            </a:r>
            <a:endParaRPr lang="en-US" altLang="en-US">
              <a:ea typeface="+mn-ea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C88B52A6-CB5A-4363-A9A9-8C7F580960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7463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6 Sequential Logic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2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89AC-90B9-4592-AF17-82C4B01DA4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84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Theoretical R-S latch behavior</a:t>
            </a:r>
          </a:p>
        </p:txBody>
      </p:sp>
      <p:sp>
        <p:nvSpPr>
          <p:cNvPr id="1848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3505200" cy="1371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State diagram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states: possible values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transitions: changes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based on inputs</a:t>
            </a:r>
          </a:p>
        </p:txBody>
      </p:sp>
      <p:grpSp>
        <p:nvGrpSpPr>
          <p:cNvPr id="18523" name="Group 91"/>
          <p:cNvGrpSpPr>
            <a:grpSpLocks/>
          </p:cNvGrpSpPr>
          <p:nvPr/>
        </p:nvGrpSpPr>
        <p:grpSpPr bwMode="auto">
          <a:xfrm>
            <a:off x="4343400" y="2362200"/>
            <a:ext cx="3505200" cy="3962400"/>
            <a:chOff x="2736" y="1584"/>
            <a:chExt cx="2208" cy="2496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0  1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0  0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1  1</a:t>
              </a:r>
            </a:p>
          </p:txBody>
        </p:sp>
        <p:sp>
          <p:nvSpPr>
            <p:cNvPr id="18486" name="Oval 54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7" name="Oval 55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4" name="Oval 6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531" name="Group 99"/>
          <p:cNvGrpSpPr>
            <a:grpSpLocks/>
          </p:cNvGrpSpPr>
          <p:nvPr/>
        </p:nvGrpSpPr>
        <p:grpSpPr bwMode="auto">
          <a:xfrm>
            <a:off x="6240463" y="4465638"/>
            <a:ext cx="1290637" cy="1208087"/>
            <a:chOff x="3931" y="2909"/>
            <a:chExt cx="813" cy="761"/>
          </a:xfrm>
        </p:grpSpPr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3984" y="3072"/>
              <a:ext cx="76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</a:t>
              </a:r>
            </a:p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SR=11</a:t>
              </a:r>
            </a:p>
          </p:txBody>
        </p:sp>
        <p:cxnSp>
          <p:nvCxnSpPr>
            <p:cNvPr id="18498" name="AutoShape 66"/>
            <p:cNvCxnSpPr>
              <a:cxnSpLocks noChangeShapeType="1"/>
              <a:stCxn id="18494" idx="7"/>
              <a:endCxn id="18488" idx="4"/>
            </p:cNvCxnSpPr>
            <p:nvPr/>
          </p:nvCxnSpPr>
          <p:spPr bwMode="auto">
            <a:xfrm rot="5400000" flipH="1">
              <a:off x="3590" y="3250"/>
              <a:ext cx="761" cy="79"/>
            </a:xfrm>
            <a:prstGeom prst="curvedConnector3">
              <a:avLst>
                <a:gd name="adj1" fmla="val 484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4724400" y="4465638"/>
            <a:ext cx="1223963" cy="1208087"/>
            <a:chOff x="2976" y="2909"/>
            <a:chExt cx="771" cy="761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2976" y="3168"/>
              <a:ext cx="7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</a:t>
              </a:r>
            </a:p>
          </p:txBody>
        </p:sp>
        <p:cxnSp>
          <p:nvCxnSpPr>
            <p:cNvPr id="18499" name="AutoShape 67"/>
            <p:cNvCxnSpPr>
              <a:cxnSpLocks noChangeShapeType="1"/>
              <a:stCxn id="18488" idx="3"/>
              <a:endCxn id="18494" idx="1"/>
            </p:cNvCxnSpPr>
            <p:nvPr/>
          </p:nvCxnSpPr>
          <p:spPr bwMode="auto">
            <a:xfrm rot="5400000">
              <a:off x="3328" y="3251"/>
              <a:ext cx="761" cy="77"/>
            </a:xfrm>
            <a:prstGeom prst="curvedConnector3">
              <a:avLst>
                <a:gd name="adj1" fmla="val 5138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25" name="Group 93"/>
          <p:cNvGrpSpPr>
            <a:grpSpLocks/>
          </p:cNvGrpSpPr>
          <p:nvPr/>
        </p:nvGrpSpPr>
        <p:grpSpPr bwMode="auto">
          <a:xfrm>
            <a:off x="4994275" y="1905000"/>
            <a:ext cx="2203450" cy="569913"/>
            <a:chOff x="3146" y="1296"/>
            <a:chExt cx="1388" cy="359"/>
          </a:xfrm>
        </p:grpSpPr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3504" y="1296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SR=10</a:t>
              </a:r>
            </a:p>
          </p:txBody>
        </p:sp>
        <p:cxnSp>
          <p:nvCxnSpPr>
            <p:cNvPr id="18500" name="AutoShape 68"/>
            <p:cNvCxnSpPr>
              <a:cxnSpLocks noChangeShapeType="1"/>
              <a:stCxn id="18486" idx="7"/>
              <a:endCxn id="18487" idx="1"/>
            </p:cNvCxnSpPr>
            <p:nvPr/>
          </p:nvCxnSpPr>
          <p:spPr bwMode="auto">
            <a:xfrm rot="5400000" flipV="1">
              <a:off x="3839" y="961"/>
              <a:ext cx="1" cy="1388"/>
            </a:xfrm>
            <a:prstGeom prst="curvedConnector3">
              <a:avLst>
                <a:gd name="adj1" fmla="val -21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5105400" y="2514600"/>
            <a:ext cx="1981200" cy="304800"/>
            <a:chOff x="3216" y="1584"/>
            <a:chExt cx="1248" cy="192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504" y="1584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SR=01</a:t>
              </a:r>
            </a:p>
          </p:txBody>
        </p:sp>
        <p:cxnSp>
          <p:nvCxnSpPr>
            <p:cNvPr id="18501" name="AutoShape 69"/>
            <p:cNvCxnSpPr>
              <a:cxnSpLocks noChangeShapeType="1"/>
              <a:stCxn id="18487" idx="2"/>
              <a:endCxn id="18486" idx="6"/>
            </p:cNvCxnSpPr>
            <p:nvPr/>
          </p:nvCxnSpPr>
          <p:spPr bwMode="auto">
            <a:xfrm rot="10800000">
              <a:off x="3216" y="1728"/>
              <a:ext cx="12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26" name="Group 94"/>
          <p:cNvGrpSpPr>
            <a:grpSpLocks/>
          </p:cNvGrpSpPr>
          <p:nvPr/>
        </p:nvGrpSpPr>
        <p:grpSpPr bwMode="auto">
          <a:xfrm>
            <a:off x="7467600" y="2209800"/>
            <a:ext cx="1752600" cy="533400"/>
            <a:chOff x="4704" y="1488"/>
            <a:chExt cx="1104" cy="336"/>
          </a:xfrm>
        </p:grpSpPr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5136" y="1488"/>
              <a:ext cx="67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</a:t>
              </a:r>
            </a:p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SR=10</a:t>
              </a:r>
            </a:p>
          </p:txBody>
        </p:sp>
        <p:cxnSp>
          <p:nvCxnSpPr>
            <p:cNvPr id="18506" name="AutoShape 74"/>
            <p:cNvCxnSpPr>
              <a:cxnSpLocks noChangeShapeType="1"/>
              <a:stCxn id="18487" idx="6"/>
              <a:endCxn id="18487" idx="0"/>
            </p:cNvCxnSpPr>
            <p:nvPr/>
          </p:nvCxnSpPr>
          <p:spPr bwMode="auto">
            <a:xfrm flipH="1" flipV="1">
              <a:off x="4704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24" name="Group 92"/>
          <p:cNvGrpSpPr>
            <a:grpSpLocks/>
          </p:cNvGrpSpPr>
          <p:nvPr/>
        </p:nvGrpSpPr>
        <p:grpSpPr bwMode="auto">
          <a:xfrm>
            <a:off x="2971800" y="2209800"/>
            <a:ext cx="1752600" cy="533400"/>
            <a:chOff x="1872" y="1488"/>
            <a:chExt cx="1104" cy="336"/>
          </a:xfrm>
        </p:grpSpPr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872" y="1488"/>
              <a:ext cx="68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</a:t>
              </a:r>
            </a:p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SR=01</a:t>
              </a:r>
            </a:p>
          </p:txBody>
        </p:sp>
        <p:cxnSp>
          <p:nvCxnSpPr>
            <p:cNvPr id="18507" name="AutoShape 75"/>
            <p:cNvCxnSpPr>
              <a:cxnSpLocks noChangeShapeType="1"/>
              <a:stCxn id="18486" idx="2"/>
              <a:endCxn id="18486" idx="0"/>
            </p:cNvCxnSpPr>
            <p:nvPr/>
          </p:nvCxnSpPr>
          <p:spPr bwMode="auto">
            <a:xfrm rot="10800000" flipH="1">
              <a:off x="2736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3" name="Group 101"/>
          <p:cNvGrpSpPr>
            <a:grpSpLocks/>
          </p:cNvGrpSpPr>
          <p:nvPr/>
        </p:nvGrpSpPr>
        <p:grpSpPr bwMode="auto">
          <a:xfrm>
            <a:off x="4343400" y="3124200"/>
            <a:ext cx="1400175" cy="1447800"/>
            <a:chOff x="2736" y="1968"/>
            <a:chExt cx="882" cy="912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2736" y="2688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SR=11</a:t>
              </a:r>
            </a:p>
          </p:txBody>
        </p:sp>
        <p:cxnSp>
          <p:nvCxnSpPr>
            <p:cNvPr id="18502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2939" y="2005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4" name="Group 102"/>
          <p:cNvGrpSpPr>
            <a:grpSpLocks/>
          </p:cNvGrpSpPr>
          <p:nvPr/>
        </p:nvGrpSpPr>
        <p:grpSpPr bwMode="auto">
          <a:xfrm>
            <a:off x="6477000" y="3159125"/>
            <a:ext cx="1219200" cy="1412875"/>
            <a:chOff x="4080" y="1990"/>
            <a:chExt cx="768" cy="890"/>
          </a:xfrm>
        </p:grpSpPr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216" y="2688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SR=11</a:t>
              </a:r>
            </a:p>
          </p:txBody>
        </p:sp>
        <p:cxnSp>
          <p:nvCxnSpPr>
            <p:cNvPr id="18512" name="AutoShape 80"/>
            <p:cNvCxnSpPr>
              <a:cxnSpLocks noChangeShapeType="1"/>
            </p:cNvCxnSpPr>
            <p:nvPr/>
          </p:nvCxnSpPr>
          <p:spPr bwMode="auto">
            <a:xfrm rot="5400000">
              <a:off x="4043" y="2027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6" name="Group 104"/>
          <p:cNvGrpSpPr>
            <a:grpSpLocks/>
          </p:cNvGrpSpPr>
          <p:nvPr/>
        </p:nvGrpSpPr>
        <p:grpSpPr bwMode="auto">
          <a:xfrm>
            <a:off x="3810000" y="3013075"/>
            <a:ext cx="4584700" cy="2930525"/>
            <a:chOff x="2400" y="1898"/>
            <a:chExt cx="2888" cy="1846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608" y="3264"/>
              <a:ext cx="6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SR=10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2400" y="3216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SR=01 </a:t>
              </a:r>
            </a:p>
          </p:txBody>
        </p:sp>
        <p:cxnSp>
          <p:nvCxnSpPr>
            <p:cNvPr id="18496" name="AutoShape 64"/>
            <p:cNvCxnSpPr>
              <a:cxnSpLocks noChangeShapeType="1"/>
            </p:cNvCxnSpPr>
            <p:nvPr/>
          </p:nvCxnSpPr>
          <p:spPr bwMode="auto">
            <a:xfrm rot="10800000">
              <a:off x="2806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97" name="AutoShape 65"/>
            <p:cNvCxnSpPr>
              <a:cxnSpLocks noChangeShapeType="1"/>
            </p:cNvCxnSpPr>
            <p:nvPr/>
          </p:nvCxnSpPr>
          <p:spPr bwMode="auto">
            <a:xfrm flipV="1">
              <a:off x="4080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35" name="Group 103"/>
          <p:cNvGrpSpPr>
            <a:grpSpLocks/>
          </p:cNvGrpSpPr>
          <p:nvPr/>
        </p:nvGrpSpPr>
        <p:grpSpPr bwMode="auto">
          <a:xfrm>
            <a:off x="4994275" y="3013075"/>
            <a:ext cx="2232025" cy="989013"/>
            <a:chOff x="3146" y="1898"/>
            <a:chExt cx="1406" cy="623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240" y="1920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744" y="1920"/>
              <a:ext cx="7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SR=10</a:t>
              </a:r>
            </a:p>
          </p:txBody>
        </p:sp>
        <p:cxnSp>
          <p:nvCxnSpPr>
            <p:cNvPr id="18505" name="AutoShape 73"/>
            <p:cNvCxnSpPr>
              <a:cxnSpLocks noChangeShapeType="1"/>
            </p:cNvCxnSpPr>
            <p:nvPr/>
          </p:nvCxnSpPr>
          <p:spPr bwMode="auto">
            <a:xfrm rot="5400000" flipH="1">
              <a:off x="3081" y="1963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13" name="AutoShape 81"/>
            <p:cNvCxnSpPr>
              <a:cxnSpLocks noChangeShapeType="1"/>
            </p:cNvCxnSpPr>
            <p:nvPr/>
          </p:nvCxnSpPr>
          <p:spPr bwMode="auto">
            <a:xfrm rot="16200000">
              <a:off x="4015" y="1985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5562600" y="3429000"/>
            <a:ext cx="1104900" cy="334963"/>
            <a:chOff x="3504" y="2256"/>
            <a:chExt cx="696" cy="211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3504" y="2256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SR=11</a:t>
              </a:r>
            </a:p>
          </p:txBody>
        </p:sp>
        <p:cxnSp>
          <p:nvCxnSpPr>
            <p:cNvPr id="18515" name="AutoShape 83"/>
            <p:cNvCxnSpPr>
              <a:cxnSpLocks noChangeShapeType="1"/>
              <a:stCxn id="18488" idx="0"/>
              <a:endCxn id="18488" idx="7"/>
            </p:cNvCxnSpPr>
            <p:nvPr/>
          </p:nvCxnSpPr>
          <p:spPr bwMode="auto">
            <a:xfrm rot="5400000" flipV="1">
              <a:off x="3839" y="2375"/>
              <a:ext cx="1" cy="184"/>
            </a:xfrm>
            <a:prstGeom prst="curvedConnector3">
              <a:avLst>
                <a:gd name="adj1" fmla="val -23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22" name="Group 90"/>
          <p:cNvGrpSpPr>
            <a:grpSpLocks/>
          </p:cNvGrpSpPr>
          <p:nvPr/>
        </p:nvGrpSpPr>
        <p:grpSpPr bwMode="auto">
          <a:xfrm>
            <a:off x="1371600" y="4495800"/>
            <a:ext cx="5029200" cy="1893888"/>
            <a:chOff x="864" y="2832"/>
            <a:chExt cx="3168" cy="1192"/>
          </a:xfrm>
        </p:grpSpPr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>
              <a:off x="864" y="3504"/>
              <a:ext cx="15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possible oscillation</a:t>
              </a:r>
              <a:b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between states 00 and 11</a:t>
              </a:r>
            </a:p>
            <a:p>
              <a:endPara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519" name="Oval 87"/>
            <p:cNvSpPr>
              <a:spLocks noChangeArrowheads="1"/>
            </p:cNvSpPr>
            <p:nvPr/>
          </p:nvSpPr>
          <p:spPr bwMode="auto">
            <a:xfrm>
              <a:off x="3696" y="2832"/>
              <a:ext cx="288" cy="8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0" name="AutoShape 88"/>
            <p:cNvSpPr>
              <a:spLocks noChangeArrowheads="1"/>
            </p:cNvSpPr>
            <p:nvPr/>
          </p:nvSpPr>
          <p:spPr bwMode="auto">
            <a:xfrm>
              <a:off x="3936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1" name="AutoShape 89"/>
            <p:cNvSpPr>
              <a:spLocks noChangeArrowheads="1"/>
            </p:cNvSpPr>
            <p:nvPr/>
          </p:nvSpPr>
          <p:spPr bwMode="auto">
            <a:xfrm flipV="1">
              <a:off x="3648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537" name="Group 105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18538" name="Picture 1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539" name="Rectangle 107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8540" name="Rectangle 108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8541" name="Rectangle 109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8542" name="Rectangle 110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335-5268-47D9-B2FA-6249D1A7BFA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52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Observed R-S latch behavior</a:t>
            </a:r>
          </a:p>
        </p:txBody>
      </p:sp>
      <p:sp>
        <p:nvSpPr>
          <p:cNvPr id="20527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Very difficult to observe R-S latch in the 1-1 state</a:t>
            </a:r>
          </a:p>
          <a:p>
            <a:pPr lvl="1"/>
            <a:r>
              <a:rPr lang="en-US" altLang="ko-KR">
                <a:ea typeface="굴림" charset="-127"/>
              </a:rPr>
              <a:t>one of R or S usually changes first</a:t>
            </a:r>
          </a:p>
          <a:p>
            <a:r>
              <a:rPr lang="en-US" altLang="ko-KR">
                <a:ea typeface="굴림" charset="-127"/>
              </a:rPr>
              <a:t>Ambiguously returns to state 0-1 or 1-0</a:t>
            </a:r>
          </a:p>
          <a:p>
            <a:pPr lvl="1"/>
            <a:r>
              <a:rPr lang="en-US" altLang="ko-KR">
                <a:ea typeface="굴림" charset="-127"/>
              </a:rPr>
              <a:t>a so-called "race condition"</a:t>
            </a:r>
          </a:p>
          <a:p>
            <a:pPr lvl="1"/>
            <a:r>
              <a:rPr lang="en-US" altLang="ko-KR">
                <a:ea typeface="굴림" charset="-127"/>
              </a:rPr>
              <a:t>or non-deterministic transition</a:t>
            </a:r>
          </a:p>
        </p:txBody>
      </p:sp>
      <p:grpSp>
        <p:nvGrpSpPr>
          <p:cNvPr id="20574" name="Group 94"/>
          <p:cNvGrpSpPr>
            <a:grpSpLocks/>
          </p:cNvGrpSpPr>
          <p:nvPr/>
        </p:nvGrpSpPr>
        <p:grpSpPr bwMode="auto">
          <a:xfrm>
            <a:off x="2133600" y="4578350"/>
            <a:ext cx="4965700" cy="1981200"/>
            <a:chOff x="1344" y="2884"/>
            <a:chExt cx="3128" cy="1248"/>
          </a:xfrm>
        </p:grpSpPr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3792" y="3940"/>
              <a:ext cx="6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</a:t>
              </a:r>
            </a:p>
          </p:txBody>
        </p:sp>
        <p:sp>
          <p:nvSpPr>
            <p:cNvPr id="20563" name="Rectangle 83"/>
            <p:cNvSpPr>
              <a:spLocks noChangeArrowheads="1"/>
            </p:cNvSpPr>
            <p:nvPr/>
          </p:nvSpPr>
          <p:spPr bwMode="auto">
            <a:xfrm>
              <a:off x="1344" y="3892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SR=00 </a:t>
              </a:r>
            </a:p>
          </p:txBody>
        </p:sp>
        <p:cxnSp>
          <p:nvCxnSpPr>
            <p:cNvPr id="20564" name="AutoShape 84"/>
            <p:cNvCxnSpPr>
              <a:cxnSpLocks noChangeShapeType="1"/>
              <a:stCxn id="20535" idx="3"/>
            </p:cNvCxnSpPr>
            <p:nvPr/>
          </p:nvCxnSpPr>
          <p:spPr bwMode="auto">
            <a:xfrm rot="16200000" flipV="1">
              <a:off x="1907" y="2871"/>
              <a:ext cx="915" cy="941"/>
            </a:xfrm>
            <a:prstGeom prst="curvedConnector4">
              <a:avLst>
                <a:gd name="adj1" fmla="val -25792"/>
                <a:gd name="adj2" fmla="val 10584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5" name="AutoShape 85"/>
            <p:cNvCxnSpPr>
              <a:cxnSpLocks noChangeShapeType="1"/>
              <a:stCxn id="20535" idx="4"/>
            </p:cNvCxnSpPr>
            <p:nvPr/>
          </p:nvCxnSpPr>
          <p:spPr bwMode="auto">
            <a:xfrm rot="5400000" flipH="1" flipV="1">
              <a:off x="3033" y="2870"/>
              <a:ext cx="915" cy="943"/>
            </a:xfrm>
            <a:prstGeom prst="curvedConnector4">
              <a:avLst>
                <a:gd name="adj1" fmla="val -25792"/>
                <a:gd name="adj2" fmla="val 10720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575" name="Group 95"/>
          <p:cNvGrpSpPr>
            <a:grpSpLocks/>
          </p:cNvGrpSpPr>
          <p:nvPr/>
        </p:nvGrpSpPr>
        <p:grpSpPr bwMode="auto">
          <a:xfrm>
            <a:off x="1524000" y="3470275"/>
            <a:ext cx="6248400" cy="2667000"/>
            <a:chOff x="960" y="2186"/>
            <a:chExt cx="3936" cy="1680"/>
          </a:xfrm>
        </p:grpSpPr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1872" y="257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0  1</a:t>
              </a: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3600" y="257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1  0</a:t>
              </a:r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2736" y="3434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0  0</a:t>
              </a:r>
            </a:p>
          </p:txBody>
        </p:sp>
        <p:sp>
          <p:nvSpPr>
            <p:cNvPr id="20533" name="Oval 53"/>
            <p:cNvSpPr>
              <a:spLocks noChangeArrowheads="1"/>
            </p:cNvSpPr>
            <p:nvPr/>
          </p:nvSpPr>
          <p:spPr bwMode="auto">
            <a:xfrm>
              <a:off x="1824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4" name="Oval 54"/>
            <p:cNvSpPr>
              <a:spLocks noChangeArrowheads="1"/>
            </p:cNvSpPr>
            <p:nvPr/>
          </p:nvSpPr>
          <p:spPr bwMode="auto">
            <a:xfrm>
              <a:off x="3552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5" name="Oval 55"/>
            <p:cNvSpPr>
              <a:spLocks noChangeArrowheads="1"/>
            </p:cNvSpPr>
            <p:nvPr/>
          </p:nvSpPr>
          <p:spPr bwMode="auto">
            <a:xfrm rot="-1341584">
              <a:off x="2688" y="333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543" name="Group 63"/>
            <p:cNvGrpSpPr>
              <a:grpSpLocks/>
            </p:cNvGrpSpPr>
            <p:nvPr/>
          </p:nvGrpSpPr>
          <p:grpSpPr bwMode="auto">
            <a:xfrm>
              <a:off x="2234" y="2186"/>
              <a:ext cx="1388" cy="359"/>
              <a:chOff x="3146" y="1296"/>
              <a:chExt cx="1388" cy="359"/>
            </a:xfrm>
          </p:grpSpPr>
          <p:sp>
            <p:nvSpPr>
              <p:cNvPr id="20544" name="Rectangle 64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SR=10</a:t>
                </a:r>
              </a:p>
            </p:txBody>
          </p:sp>
          <p:cxnSp>
            <p:nvCxnSpPr>
              <p:cNvPr id="20545" name="AutoShape 65"/>
              <p:cNvCxnSpPr>
                <a:cxnSpLocks noChangeShapeType="1"/>
                <a:stCxn id="20533" idx="7"/>
                <a:endCxn id="20534" idx="1"/>
              </p:cNvCxnSpPr>
              <p:nvPr/>
            </p:nvCxnSpPr>
            <p:spPr bwMode="auto">
              <a:xfrm rot="5400000" flipV="1">
                <a:off x="3839" y="961"/>
                <a:ext cx="1" cy="1388"/>
              </a:xfrm>
              <a:prstGeom prst="curvedConnector3">
                <a:avLst>
                  <a:gd name="adj1" fmla="val -214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46" name="Group 66"/>
            <p:cNvGrpSpPr>
              <a:grpSpLocks/>
            </p:cNvGrpSpPr>
            <p:nvPr/>
          </p:nvGrpSpPr>
          <p:grpSpPr bwMode="auto">
            <a:xfrm>
              <a:off x="2304" y="2570"/>
              <a:ext cx="1248" cy="192"/>
              <a:chOff x="3216" y="1584"/>
              <a:chExt cx="1248" cy="192"/>
            </a:xfrm>
          </p:grpSpPr>
          <p:sp>
            <p:nvSpPr>
              <p:cNvPr id="20547" name="Rectangle 67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SR=01</a:t>
                </a:r>
              </a:p>
            </p:txBody>
          </p:sp>
          <p:cxnSp>
            <p:nvCxnSpPr>
              <p:cNvPr id="20548" name="AutoShape 68"/>
              <p:cNvCxnSpPr>
                <a:cxnSpLocks noChangeShapeType="1"/>
                <a:stCxn id="20534" idx="2"/>
                <a:endCxn id="20533" idx="6"/>
              </p:cNvCxnSpPr>
              <p:nvPr/>
            </p:nvCxnSpPr>
            <p:spPr bwMode="auto">
              <a:xfrm rot="10800000">
                <a:off x="3216" y="1728"/>
                <a:ext cx="124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49" name="Group 69"/>
            <p:cNvGrpSpPr>
              <a:grpSpLocks/>
            </p:cNvGrpSpPr>
            <p:nvPr/>
          </p:nvGrpSpPr>
          <p:grpSpPr bwMode="auto">
            <a:xfrm>
              <a:off x="3792" y="2378"/>
              <a:ext cx="1104" cy="336"/>
              <a:chOff x="4704" y="1488"/>
              <a:chExt cx="1104" cy="336"/>
            </a:xfrm>
          </p:grpSpPr>
          <p:sp>
            <p:nvSpPr>
              <p:cNvPr id="20550" name="Rectangle 70"/>
              <p:cNvSpPr>
                <a:spLocks noChangeArrowheads="1"/>
              </p:cNvSpPr>
              <p:nvPr/>
            </p:nvSpPr>
            <p:spPr bwMode="auto">
              <a:xfrm>
                <a:off x="5136" y="1488"/>
                <a:ext cx="672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SR=00</a:t>
                </a:r>
              </a:p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SR=10</a:t>
                </a:r>
              </a:p>
            </p:txBody>
          </p:sp>
          <p:cxnSp>
            <p:nvCxnSpPr>
              <p:cNvPr id="20551" name="AutoShape 71"/>
              <p:cNvCxnSpPr>
                <a:cxnSpLocks noChangeShapeType="1"/>
                <a:stCxn id="20534" idx="6"/>
                <a:endCxn id="20534" idx="0"/>
              </p:cNvCxnSpPr>
              <p:nvPr/>
            </p:nvCxnSpPr>
            <p:spPr bwMode="auto">
              <a:xfrm flipH="1" flipV="1">
                <a:off x="4704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52" name="Group 72"/>
            <p:cNvGrpSpPr>
              <a:grpSpLocks/>
            </p:cNvGrpSpPr>
            <p:nvPr/>
          </p:nvGrpSpPr>
          <p:grpSpPr bwMode="auto">
            <a:xfrm>
              <a:off x="960" y="2378"/>
              <a:ext cx="1104" cy="336"/>
              <a:chOff x="1872" y="1488"/>
              <a:chExt cx="1104" cy="336"/>
            </a:xfrm>
          </p:grpSpPr>
          <p:sp>
            <p:nvSpPr>
              <p:cNvPr id="20553" name="Rectangle 73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68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SR=00</a:t>
                </a:r>
              </a:p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SR=01</a:t>
                </a:r>
              </a:p>
            </p:txBody>
          </p:sp>
          <p:cxnSp>
            <p:nvCxnSpPr>
              <p:cNvPr id="20554" name="AutoShape 74"/>
              <p:cNvCxnSpPr>
                <a:cxnSpLocks noChangeShapeType="1"/>
                <a:stCxn id="20533" idx="2"/>
                <a:endCxn id="20533" idx="0"/>
              </p:cNvCxnSpPr>
              <p:nvPr/>
            </p:nvCxnSpPr>
            <p:spPr bwMode="auto">
              <a:xfrm rot="10800000" flipH="1">
                <a:off x="2736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55" name="Group 75"/>
            <p:cNvGrpSpPr>
              <a:grpSpLocks/>
            </p:cNvGrpSpPr>
            <p:nvPr/>
          </p:nvGrpSpPr>
          <p:grpSpPr bwMode="auto">
            <a:xfrm>
              <a:off x="1824" y="2954"/>
              <a:ext cx="882" cy="912"/>
              <a:chOff x="2736" y="1968"/>
              <a:chExt cx="882" cy="912"/>
            </a:xfrm>
          </p:grpSpPr>
          <p:sp>
            <p:nvSpPr>
              <p:cNvPr id="20556" name="Rectangle 7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7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SR=11</a:t>
                </a:r>
              </a:p>
            </p:txBody>
          </p:sp>
          <p:cxnSp>
            <p:nvCxnSpPr>
              <p:cNvPr id="20557" name="AutoShape 77"/>
              <p:cNvCxnSpPr>
                <a:cxnSpLocks noChangeShapeType="1"/>
              </p:cNvCxnSpPr>
              <p:nvPr/>
            </p:nvCxnSpPr>
            <p:spPr bwMode="auto">
              <a:xfrm rot="16200000" flipH="1">
                <a:off x="2939" y="2005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58" name="Group 78"/>
            <p:cNvGrpSpPr>
              <a:grpSpLocks/>
            </p:cNvGrpSpPr>
            <p:nvPr/>
          </p:nvGrpSpPr>
          <p:grpSpPr bwMode="auto">
            <a:xfrm>
              <a:off x="3168" y="2976"/>
              <a:ext cx="768" cy="890"/>
              <a:chOff x="4080" y="1990"/>
              <a:chExt cx="768" cy="890"/>
            </a:xfrm>
          </p:grpSpPr>
          <p:sp>
            <p:nvSpPr>
              <p:cNvPr id="20559" name="Rectangle 79"/>
              <p:cNvSpPr>
                <a:spLocks noChangeArrowheads="1"/>
              </p:cNvSpPr>
              <p:nvPr/>
            </p:nvSpPr>
            <p:spPr bwMode="auto">
              <a:xfrm>
                <a:off x="4216" y="2688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SR=11</a:t>
                </a:r>
              </a:p>
            </p:txBody>
          </p:sp>
          <p:cxnSp>
            <p:nvCxnSpPr>
              <p:cNvPr id="20560" name="AutoShape 80"/>
              <p:cNvCxnSpPr>
                <a:cxnSpLocks noChangeShapeType="1"/>
              </p:cNvCxnSpPr>
              <p:nvPr/>
            </p:nvCxnSpPr>
            <p:spPr bwMode="auto">
              <a:xfrm rot="5400000">
                <a:off x="4043" y="2027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2234" y="2884"/>
              <a:ext cx="1406" cy="623"/>
              <a:chOff x="3146" y="1898"/>
              <a:chExt cx="1406" cy="623"/>
            </a:xfrm>
          </p:grpSpPr>
          <p:sp>
            <p:nvSpPr>
              <p:cNvPr id="20567" name="Rectangle 87"/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7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SR=01</a:t>
                </a:r>
              </a:p>
            </p:txBody>
          </p:sp>
          <p:sp>
            <p:nvSpPr>
              <p:cNvPr id="20568" name="Rectangle 88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7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SR=10</a:t>
                </a:r>
              </a:p>
            </p:txBody>
          </p:sp>
          <p:cxnSp>
            <p:nvCxnSpPr>
              <p:cNvPr id="20569" name="AutoShape 89"/>
              <p:cNvCxnSpPr>
                <a:cxnSpLocks noChangeShapeType="1"/>
              </p:cNvCxnSpPr>
              <p:nvPr/>
            </p:nvCxnSpPr>
            <p:spPr bwMode="auto">
              <a:xfrm rot="5400000" flipH="1">
                <a:off x="3081" y="1963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70" name="AutoShape 90"/>
              <p:cNvCxnSpPr>
                <a:cxnSpLocks noChangeShapeType="1"/>
              </p:cNvCxnSpPr>
              <p:nvPr/>
            </p:nvCxnSpPr>
            <p:spPr bwMode="auto">
              <a:xfrm rot="16200000">
                <a:off x="4015" y="1985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2592" y="3146"/>
              <a:ext cx="696" cy="211"/>
              <a:chOff x="3504" y="2256"/>
              <a:chExt cx="696" cy="211"/>
            </a:xfrm>
          </p:grpSpPr>
          <p:sp>
            <p:nvSpPr>
              <p:cNvPr id="20572" name="Rectangle 92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SR=11</a:t>
                </a:r>
              </a:p>
            </p:txBody>
          </p:sp>
          <p:cxnSp>
            <p:nvCxnSpPr>
              <p:cNvPr id="20573" name="AutoShape 93"/>
              <p:cNvCxnSpPr>
                <a:cxnSpLocks noChangeShapeType="1"/>
                <a:stCxn id="20535" idx="0"/>
                <a:endCxn id="20535" idx="7"/>
              </p:cNvCxnSpPr>
              <p:nvPr/>
            </p:nvCxnSpPr>
            <p:spPr bwMode="auto">
              <a:xfrm rot="5400000" flipV="1">
                <a:off x="3839" y="2375"/>
                <a:ext cx="1" cy="184"/>
              </a:xfrm>
              <a:prstGeom prst="curvedConnector3">
                <a:avLst>
                  <a:gd name="adj1" fmla="val -236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576" name="Group 96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20577" name="Picture 9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78" name="Rectangle 98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20579" name="Rectangle 99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20580" name="Rectangle 100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20581" name="Rectangle 101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8043-2138-45D7-96DE-735DA39230F9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2259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905000"/>
            <a:ext cx="3729038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8178800" y="2743200"/>
            <a:ext cx="1092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051300" y="3111500"/>
            <a:ext cx="558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051300" y="2806700"/>
            <a:ext cx="558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3759200" y="2209800"/>
            <a:ext cx="850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Q(t)</a:t>
            </a:r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685800" y="3810000"/>
            <a:ext cx="4006850" cy="2527300"/>
            <a:chOff x="324" y="2184"/>
            <a:chExt cx="2524" cy="1592"/>
          </a:xfrm>
        </p:grpSpPr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76" y="2184"/>
              <a:ext cx="2000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828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	R	Q(t)	Q(t+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  <a:sym typeface="Symbol" pitchFamily="18" charset="2"/>
                </a:rPr>
                <a:t>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)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X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X</a:t>
              </a:r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24" y="2368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392" y="221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72" y="2704"/>
              <a:ext cx="1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356" y="3040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372" y="3376"/>
              <a:ext cx="1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1792" y="2432"/>
              <a:ext cx="5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hold</a:t>
              </a: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1776" y="2752"/>
              <a:ext cx="6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1776" y="3088"/>
              <a:ext cx="4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set</a:t>
              </a:r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1792" y="3408"/>
              <a:ext cx="10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allowed</a:t>
              </a:r>
            </a:p>
          </p:txBody>
        </p:sp>
      </p:grp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5257800" y="5765800"/>
            <a:ext cx="317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characteristic equation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= S + R’ Q(t)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R-S latch analysis</a:t>
            </a:r>
          </a:p>
        </p:txBody>
      </p:sp>
      <p:sp>
        <p:nvSpPr>
          <p:cNvPr id="22584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Break feedback path</a:t>
            </a:r>
          </a:p>
        </p:txBody>
      </p:sp>
      <p:grpSp>
        <p:nvGrpSpPr>
          <p:cNvPr id="22585" name="Group 57"/>
          <p:cNvGrpSpPr>
            <a:grpSpLocks/>
          </p:cNvGrpSpPr>
          <p:nvPr/>
        </p:nvGrpSpPr>
        <p:grpSpPr bwMode="auto">
          <a:xfrm>
            <a:off x="1219200" y="1981200"/>
            <a:ext cx="2540000" cy="1643063"/>
            <a:chOff x="5024" y="1392"/>
            <a:chExt cx="1600" cy="1035"/>
          </a:xfrm>
        </p:grpSpPr>
        <p:pic>
          <p:nvPicPr>
            <p:cNvPr id="22586" name="Picture 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5054600" y="2438400"/>
            <a:ext cx="2819400" cy="9906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6324600" y="1981200"/>
            <a:ext cx="3048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 flipH="1">
            <a:off x="6324600" y="1981200"/>
            <a:ext cx="3048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617" name="Group 89"/>
          <p:cNvGrpSpPr>
            <a:grpSpLocks/>
          </p:cNvGrpSpPr>
          <p:nvPr/>
        </p:nvGrpSpPr>
        <p:grpSpPr bwMode="auto">
          <a:xfrm>
            <a:off x="5562600" y="4191000"/>
            <a:ext cx="2384425" cy="1457325"/>
            <a:chOff x="4992" y="2768"/>
            <a:chExt cx="1502" cy="918"/>
          </a:xfrm>
        </p:grpSpPr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5388" y="296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5974" y="296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5864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6146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 flipH="1">
              <a:off x="5858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5864" y="29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>
              <a:off x="5570" y="34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0" name="Line 82"/>
            <p:cNvSpPr>
              <a:spLocks noChangeShapeType="1"/>
            </p:cNvSpPr>
            <p:nvPr/>
          </p:nvSpPr>
          <p:spPr bwMode="auto">
            <a:xfrm flipH="1">
              <a:off x="5288" y="32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4992" y="326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Q(t)</a:t>
              </a: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5826" y="347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6120" y="276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5288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5" name="Line 87"/>
            <p:cNvSpPr>
              <a:spLocks noChangeShapeType="1"/>
            </p:cNvSpPr>
            <p:nvPr/>
          </p:nvSpPr>
          <p:spPr bwMode="auto">
            <a:xfrm>
              <a:off x="5570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5282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37E1-B2E5-4D43-AACF-87F99D61D74A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11668" name="Group 52"/>
          <p:cNvGrpSpPr>
            <a:grpSpLocks/>
          </p:cNvGrpSpPr>
          <p:nvPr/>
        </p:nvGrpSpPr>
        <p:grpSpPr bwMode="auto">
          <a:xfrm>
            <a:off x="1177925" y="1863725"/>
            <a:ext cx="2754313" cy="1497013"/>
            <a:chOff x="750" y="1174"/>
            <a:chExt cx="1735" cy="943"/>
          </a:xfrm>
        </p:grpSpPr>
        <p:sp>
          <p:nvSpPr>
            <p:cNvPr id="111639" name="Rectangle 23"/>
            <p:cNvSpPr>
              <a:spLocks noChangeArrowheads="1"/>
            </p:cNvSpPr>
            <p:nvPr/>
          </p:nvSpPr>
          <p:spPr bwMode="auto">
            <a:xfrm>
              <a:off x="750" y="1174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R’</a:t>
              </a:r>
            </a:p>
          </p:txBody>
        </p:sp>
        <p:sp>
          <p:nvSpPr>
            <p:cNvPr id="111640" name="Rectangle 24"/>
            <p:cNvSpPr>
              <a:spLocks noChangeArrowheads="1"/>
            </p:cNvSpPr>
            <p:nvPr/>
          </p:nvSpPr>
          <p:spPr bwMode="auto">
            <a:xfrm>
              <a:off x="760" y="1869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S’</a:t>
              </a:r>
            </a:p>
          </p:txBody>
        </p:sp>
        <p:sp>
          <p:nvSpPr>
            <p:cNvPr id="111641" name="Rectangle 25"/>
            <p:cNvSpPr>
              <a:spLocks noChangeArrowheads="1"/>
            </p:cNvSpPr>
            <p:nvPr/>
          </p:nvSpPr>
          <p:spPr bwMode="auto">
            <a:xfrm>
              <a:off x="2239" y="1797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11642" name="Rectangle 26"/>
            <p:cNvSpPr>
              <a:spLocks noChangeArrowheads="1"/>
            </p:cNvSpPr>
            <p:nvPr/>
          </p:nvSpPr>
          <p:spPr bwMode="auto">
            <a:xfrm>
              <a:off x="2221" y="122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Activity: R-S latch using NAND gates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257800" y="5765800"/>
            <a:ext cx="317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characteristic equation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) = S + R’ Q(t)</a:t>
            </a:r>
          </a:p>
        </p:txBody>
      </p:sp>
      <p:grpSp>
        <p:nvGrpSpPr>
          <p:cNvPr id="111663" name="Group 47"/>
          <p:cNvGrpSpPr>
            <a:grpSpLocks/>
          </p:cNvGrpSpPr>
          <p:nvPr/>
        </p:nvGrpSpPr>
        <p:grpSpPr bwMode="auto">
          <a:xfrm>
            <a:off x="3952875" y="2070100"/>
            <a:ext cx="4273550" cy="1419225"/>
            <a:chOff x="2490" y="1304"/>
            <a:chExt cx="2692" cy="894"/>
          </a:xfrm>
        </p:grpSpPr>
        <p:pic>
          <p:nvPicPr>
            <p:cNvPr id="111662" name="Picture 4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" y="1304"/>
              <a:ext cx="2181" cy="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2683" y="1759"/>
              <a:ext cx="3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R’</a:t>
              </a:r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2664" y="1950"/>
              <a:ext cx="3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S’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2490" y="1358"/>
              <a:ext cx="5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Q(t)</a:t>
              </a:r>
            </a:p>
          </p:txBody>
        </p:sp>
        <p:sp>
          <p:nvSpPr>
            <p:cNvPr id="111643" name="Rectangle 27"/>
            <p:cNvSpPr>
              <a:spLocks noChangeArrowheads="1"/>
            </p:cNvSpPr>
            <p:nvPr/>
          </p:nvSpPr>
          <p:spPr bwMode="auto">
            <a:xfrm>
              <a:off x="3184" y="1536"/>
              <a:ext cx="1776" cy="62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3862" y="1344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flipH="1">
              <a:off x="3862" y="1344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5562600" y="4191000"/>
            <a:ext cx="2384425" cy="1457325"/>
            <a:chOff x="4992" y="2768"/>
            <a:chExt cx="1502" cy="918"/>
          </a:xfrm>
        </p:grpSpPr>
        <p:sp>
          <p:nvSpPr>
            <p:cNvPr id="111647" name="Rectangle 31"/>
            <p:cNvSpPr>
              <a:spLocks noChangeArrowheads="1"/>
            </p:cNvSpPr>
            <p:nvPr/>
          </p:nvSpPr>
          <p:spPr bwMode="auto">
            <a:xfrm>
              <a:off x="5388" y="296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>
              <a:off x="5974" y="296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111649" name="Rectangle 33"/>
            <p:cNvSpPr>
              <a:spLocks noChangeArrowheads="1"/>
            </p:cNvSpPr>
            <p:nvPr/>
          </p:nvSpPr>
          <p:spPr bwMode="auto">
            <a:xfrm>
              <a:off x="5864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0" name="Line 34"/>
            <p:cNvSpPr>
              <a:spLocks noChangeShapeType="1"/>
            </p:cNvSpPr>
            <p:nvPr/>
          </p:nvSpPr>
          <p:spPr bwMode="auto">
            <a:xfrm>
              <a:off x="6146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 flipH="1">
              <a:off x="5858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2" name="Line 36"/>
            <p:cNvSpPr>
              <a:spLocks noChangeShapeType="1"/>
            </p:cNvSpPr>
            <p:nvPr/>
          </p:nvSpPr>
          <p:spPr bwMode="auto">
            <a:xfrm>
              <a:off x="5864" y="29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3" name="Line 37"/>
            <p:cNvSpPr>
              <a:spLocks noChangeShapeType="1"/>
            </p:cNvSpPr>
            <p:nvPr/>
          </p:nvSpPr>
          <p:spPr bwMode="auto">
            <a:xfrm>
              <a:off x="5570" y="34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 flipH="1">
              <a:off x="5288" y="32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5" name="Rectangle 39"/>
            <p:cNvSpPr>
              <a:spLocks noChangeArrowheads="1"/>
            </p:cNvSpPr>
            <p:nvPr/>
          </p:nvSpPr>
          <p:spPr bwMode="auto">
            <a:xfrm>
              <a:off x="4992" y="326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Q(t)</a:t>
              </a:r>
            </a:p>
          </p:txBody>
        </p:sp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5826" y="347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6120" y="276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5288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9" name="Line 43"/>
            <p:cNvSpPr>
              <a:spLocks noChangeShapeType="1"/>
            </p:cNvSpPr>
            <p:nvPr/>
          </p:nvSpPr>
          <p:spPr bwMode="auto">
            <a:xfrm>
              <a:off x="5570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 flipH="1">
              <a:off x="5282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66" name="Group 50"/>
          <p:cNvGrpSpPr>
            <a:grpSpLocks/>
          </p:cNvGrpSpPr>
          <p:nvPr/>
        </p:nvGrpSpPr>
        <p:grpSpPr bwMode="auto">
          <a:xfrm>
            <a:off x="685800" y="3810000"/>
            <a:ext cx="5081588" cy="2527300"/>
            <a:chOff x="432" y="2400"/>
            <a:chExt cx="3201" cy="1592"/>
          </a:xfrm>
        </p:grpSpPr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484" y="2400"/>
              <a:ext cx="2000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63663" algn="l"/>
                  <a:tab pos="1833563" algn="l"/>
                  <a:tab pos="2516188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	R	S’ 	R’	Q(t)	Q(t+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  <a:sym typeface="Symbol" pitchFamily="18" charset="2"/>
                </a:rPr>
                <a:t>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)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0	X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1	X</a:t>
              </a:r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432" y="2584"/>
              <a:ext cx="25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>
              <a:off x="1941" y="2437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480" y="2920"/>
              <a:ext cx="21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>
              <a:off x="464" y="3256"/>
              <a:ext cx="21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>
              <a:off x="480" y="3592"/>
              <a:ext cx="21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>
              <a:off x="2577" y="2648"/>
              <a:ext cx="5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hold</a:t>
              </a:r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2577" y="2968"/>
              <a:ext cx="6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2577" y="3304"/>
              <a:ext cx="4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set</a:t>
              </a: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2577" y="3624"/>
              <a:ext cx="10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allowed</a:t>
              </a:r>
            </a:p>
          </p:txBody>
        </p:sp>
        <p:sp>
          <p:nvSpPr>
            <p:cNvPr id="111665" name="Line 49"/>
            <p:cNvSpPr>
              <a:spLocks noChangeShapeType="1"/>
            </p:cNvSpPr>
            <p:nvPr/>
          </p:nvSpPr>
          <p:spPr bwMode="auto">
            <a:xfrm>
              <a:off x="966" y="245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67" name="Rectangle 51"/>
          <p:cNvSpPr>
            <a:spLocks noChangeArrowheads="1"/>
          </p:cNvSpPr>
          <p:nvPr/>
        </p:nvSpPr>
        <p:spPr bwMode="auto">
          <a:xfrm>
            <a:off x="363538" y="1582738"/>
            <a:ext cx="8358187" cy="4986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661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/>
          <a:stretch>
            <a:fillRect/>
          </a:stretch>
        </p:blipFill>
        <p:spPr bwMode="auto">
          <a:xfrm>
            <a:off x="1468438" y="1676400"/>
            <a:ext cx="2062162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utoUpdateAnimBg="0"/>
      <p:bldP spid="1116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0E9-9FD0-43FB-92C9-25E7102BEC6C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24693" name="Group 117"/>
          <p:cNvGrpSpPr>
            <a:grpSpLocks/>
          </p:cNvGrpSpPr>
          <p:nvPr/>
        </p:nvGrpSpPr>
        <p:grpSpPr bwMode="auto">
          <a:xfrm>
            <a:off x="3657600" y="1752600"/>
            <a:ext cx="5448300" cy="2133600"/>
            <a:chOff x="2256" y="1248"/>
            <a:chExt cx="3432" cy="1344"/>
          </a:xfrm>
        </p:grpSpPr>
        <p:pic>
          <p:nvPicPr>
            <p:cNvPr id="24691" name="Picture 1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enable'</a:t>
              </a:r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S'</a:t>
              </a:r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  <p:sp>
          <p:nvSpPr>
            <p:cNvPr id="24679" name="Rectangle 103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24680" name="Rectangle 104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R'</a:t>
              </a:r>
            </a:p>
          </p:txBody>
        </p:sp>
        <p:sp>
          <p:nvSpPr>
            <p:cNvPr id="24681" name="Rectangle 105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24682" name="Rectangle 106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</p:grpSp>
      <p:sp>
        <p:nvSpPr>
          <p:cNvPr id="24688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Gated R-S latch</a:t>
            </a:r>
          </a:p>
        </p:txBody>
      </p:sp>
      <p:sp>
        <p:nvSpPr>
          <p:cNvPr id="24689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3136900" cy="45894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Control when R and S inputs matter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otherwise, the slightest glitch on R or S while enable is low could cause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change in value stored</a:t>
            </a:r>
          </a:p>
        </p:txBody>
      </p:sp>
      <p:grpSp>
        <p:nvGrpSpPr>
          <p:cNvPr id="24690" name="Group 114"/>
          <p:cNvGrpSpPr>
            <a:grpSpLocks/>
          </p:cNvGrpSpPr>
          <p:nvPr/>
        </p:nvGrpSpPr>
        <p:grpSpPr bwMode="auto">
          <a:xfrm>
            <a:off x="990600" y="4038600"/>
            <a:ext cx="5829300" cy="2476500"/>
            <a:chOff x="1136" y="2384"/>
            <a:chExt cx="3672" cy="1560"/>
          </a:xfrm>
        </p:grpSpPr>
        <p:pic>
          <p:nvPicPr>
            <p:cNvPr id="24585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" y="2560"/>
              <a:ext cx="3496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720" y="2400"/>
              <a:ext cx="37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Set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732" y="2604"/>
              <a:ext cx="192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8" name="Arc 12"/>
            <p:cNvSpPr>
              <a:spLocks/>
            </p:cNvSpPr>
            <p:nvPr/>
          </p:nvSpPr>
          <p:spPr bwMode="auto">
            <a:xfrm>
              <a:off x="2744" y="2843"/>
              <a:ext cx="80" cy="118"/>
            </a:xfrm>
            <a:custGeom>
              <a:avLst/>
              <a:gdLst>
                <a:gd name="G0" fmla="+- 0 0 0"/>
                <a:gd name="G1" fmla="+- 21301 0 0"/>
                <a:gd name="G2" fmla="+- 21600 0 0"/>
                <a:gd name="T0" fmla="*/ 3580 w 14350"/>
                <a:gd name="T1" fmla="*/ 0 h 21301"/>
                <a:gd name="T2" fmla="*/ 14350 w 14350"/>
                <a:gd name="T3" fmla="*/ 5157 h 21301"/>
                <a:gd name="T4" fmla="*/ 0 w 14350"/>
                <a:gd name="T5" fmla="*/ 21301 h 2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50" h="21301" fill="none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</a:path>
                <a:path w="14350" h="21301" stroke="0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  <a:lnTo>
                    <a:pt x="0" y="21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868" y="2596"/>
              <a:ext cx="56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0" name="Arc 14"/>
            <p:cNvSpPr>
              <a:spLocks/>
            </p:cNvSpPr>
            <p:nvPr/>
          </p:nvSpPr>
          <p:spPr bwMode="auto">
            <a:xfrm>
              <a:off x="2880" y="3273"/>
              <a:ext cx="68" cy="120"/>
            </a:xfrm>
            <a:custGeom>
              <a:avLst/>
              <a:gdLst>
                <a:gd name="G0" fmla="+- 0 0 0"/>
                <a:gd name="G1" fmla="+- 21573 0 0"/>
                <a:gd name="G2" fmla="+- 21600 0 0"/>
                <a:gd name="T0" fmla="*/ 1079 w 12229"/>
                <a:gd name="T1" fmla="*/ 0 h 21573"/>
                <a:gd name="T2" fmla="*/ 12229 w 12229"/>
                <a:gd name="T3" fmla="*/ 3768 h 21573"/>
                <a:gd name="T4" fmla="*/ 0 w 12229"/>
                <a:gd name="T5" fmla="*/ 21573 h 2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29" h="21573" fill="none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</a:path>
                <a:path w="12229" h="21573" stroke="0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  <a:lnTo>
                    <a:pt x="0" y="21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H="1">
              <a:off x="2764" y="2604"/>
              <a:ext cx="168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2" name="Arc 16"/>
            <p:cNvSpPr>
              <a:spLocks/>
            </p:cNvSpPr>
            <p:nvPr/>
          </p:nvSpPr>
          <p:spPr bwMode="auto">
            <a:xfrm>
              <a:off x="2776" y="3009"/>
              <a:ext cx="65" cy="120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60 w 11689"/>
                <a:gd name="T1" fmla="*/ 0 h 21597"/>
                <a:gd name="T2" fmla="*/ 11689 w 11689"/>
                <a:gd name="T3" fmla="*/ 3433 h 21597"/>
                <a:gd name="T4" fmla="*/ 0 w 11689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89" h="21597" fill="none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</a:path>
                <a:path w="11689" h="21597" stroke="0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  <a:lnTo>
                    <a:pt x="0" y="215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4280" y="2384"/>
              <a:ext cx="5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4196" y="2572"/>
              <a:ext cx="27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Arc 19"/>
            <p:cNvSpPr>
              <a:spLocks/>
            </p:cNvSpPr>
            <p:nvPr/>
          </p:nvSpPr>
          <p:spPr bwMode="auto">
            <a:xfrm>
              <a:off x="4208" y="2801"/>
              <a:ext cx="95" cy="112"/>
            </a:xfrm>
            <a:custGeom>
              <a:avLst/>
              <a:gdLst>
                <a:gd name="G0" fmla="+- 0 0 0"/>
                <a:gd name="G1" fmla="+- 20188 0 0"/>
                <a:gd name="G2" fmla="+- 21600 0 0"/>
                <a:gd name="T0" fmla="*/ 7682 w 17127"/>
                <a:gd name="T1" fmla="*/ 0 h 20188"/>
                <a:gd name="T2" fmla="*/ 17127 w 17127"/>
                <a:gd name="T3" fmla="*/ 7027 h 20188"/>
                <a:gd name="T4" fmla="*/ 0 w 17127"/>
                <a:gd name="T5" fmla="*/ 20188 h 20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27" h="20188" fill="none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</a:path>
                <a:path w="17127" h="20188" stroke="0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  <a:lnTo>
                    <a:pt x="0" y="20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4188" y="2572"/>
              <a:ext cx="296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7" name="Arc 21"/>
            <p:cNvSpPr>
              <a:spLocks/>
            </p:cNvSpPr>
            <p:nvPr/>
          </p:nvSpPr>
          <p:spPr bwMode="auto">
            <a:xfrm>
              <a:off x="4200" y="3058"/>
              <a:ext cx="78" cy="119"/>
            </a:xfrm>
            <a:custGeom>
              <a:avLst/>
              <a:gdLst>
                <a:gd name="G0" fmla="+- 0 0 0"/>
                <a:gd name="G1" fmla="+- 21357 0 0"/>
                <a:gd name="G2" fmla="+- 21600 0 0"/>
                <a:gd name="T0" fmla="*/ 3230 w 14057"/>
                <a:gd name="T1" fmla="*/ 0 h 21357"/>
                <a:gd name="T2" fmla="*/ 14057 w 14057"/>
                <a:gd name="T3" fmla="*/ 4957 h 21357"/>
                <a:gd name="T4" fmla="*/ 0 w 14057"/>
                <a:gd name="T5" fmla="*/ 21357 h 2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57" h="21357" fill="none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</a:path>
                <a:path w="14057" h="21357" stroke="0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  <a:lnTo>
                    <a:pt x="0" y="213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H="1">
              <a:off x="4284" y="2556"/>
              <a:ext cx="20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9" name="Arc 23"/>
            <p:cNvSpPr>
              <a:spLocks/>
            </p:cNvSpPr>
            <p:nvPr/>
          </p:nvSpPr>
          <p:spPr bwMode="auto">
            <a:xfrm>
              <a:off x="4296" y="3292"/>
              <a:ext cx="84" cy="117"/>
            </a:xfrm>
            <a:custGeom>
              <a:avLst/>
              <a:gdLst>
                <a:gd name="G0" fmla="+- 0 0 0"/>
                <a:gd name="G1" fmla="+- 21086 0 0"/>
                <a:gd name="G2" fmla="+- 21600 0 0"/>
                <a:gd name="T0" fmla="*/ 4686 w 15183"/>
                <a:gd name="T1" fmla="*/ 0 h 21086"/>
                <a:gd name="T2" fmla="*/ 15183 w 15183"/>
                <a:gd name="T3" fmla="*/ 5722 h 21086"/>
                <a:gd name="T4" fmla="*/ 0 w 15183"/>
                <a:gd name="T5" fmla="*/ 21086 h 2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83" h="21086" fill="none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</a:path>
                <a:path w="15183" h="21086" stroke="0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  <a:lnTo>
                    <a:pt x="0" y="21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" name="Rectangle 108"/>
            <p:cNvSpPr>
              <a:spLocks noChangeArrowheads="1"/>
            </p:cNvSpPr>
            <p:nvPr/>
          </p:nvSpPr>
          <p:spPr bwMode="auto">
            <a:xfrm>
              <a:off x="1136" y="2824"/>
              <a:ext cx="448" cy="1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" name="Rectangle 109"/>
            <p:cNvSpPr>
              <a:spLocks noChangeArrowheads="1"/>
            </p:cNvSpPr>
            <p:nvPr/>
          </p:nvSpPr>
          <p:spPr bwMode="auto">
            <a:xfrm>
              <a:off x="1144" y="2848"/>
              <a:ext cx="10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enable'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  <p:sp>
          <p:nvSpPr>
            <p:cNvPr id="24686" name="Rectangle 110"/>
            <p:cNvSpPr>
              <a:spLocks noChangeArrowheads="1"/>
            </p:cNvSpPr>
            <p:nvPr/>
          </p:nvSpPr>
          <p:spPr bwMode="auto">
            <a:xfrm>
              <a:off x="3912" y="2512"/>
              <a:ext cx="416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" name="Rectangle 111"/>
            <p:cNvSpPr>
              <a:spLocks noChangeArrowheads="1"/>
            </p:cNvSpPr>
            <p:nvPr/>
          </p:nvSpPr>
          <p:spPr bwMode="auto">
            <a:xfrm>
              <a:off x="3960" y="2496"/>
              <a:ext cx="30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4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D878-5E16-461D-ADBD-4B5FBF99C2E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5684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20193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0256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4765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4828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29337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9400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3909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3972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8481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8544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3053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116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47625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688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2197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2387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56896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6959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61468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1531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66040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66103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70612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70675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848100" y="54546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4762500" y="54546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3854450" y="46482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3771900" y="5562600"/>
            <a:ext cx="1066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period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848100" y="45402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4305300" y="45402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3854450" y="55626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4343400" y="4419600"/>
            <a:ext cx="3136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duty cycle (in this case, 50%)</a:t>
            </a:r>
          </a:p>
        </p:txBody>
      </p:sp>
      <p:sp>
        <p:nvSpPr>
          <p:cNvPr id="2666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Clocks</a:t>
            </a:r>
          </a:p>
        </p:txBody>
      </p:sp>
      <p:sp>
        <p:nvSpPr>
          <p:cNvPr id="26667" name="Rectangle 4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Used to keep time</a:t>
            </a:r>
          </a:p>
          <a:p>
            <a:pPr lvl="1"/>
            <a:r>
              <a:rPr lang="en-US" altLang="ko-KR">
                <a:ea typeface="굴림" charset="-127"/>
              </a:rPr>
              <a:t>wait long enough for inputs (R' and S') to settle</a:t>
            </a:r>
          </a:p>
          <a:p>
            <a:pPr lvl="1"/>
            <a:r>
              <a:rPr lang="en-US" altLang="ko-KR">
                <a:ea typeface="굴림" charset="-127"/>
              </a:rPr>
              <a:t>then allow to have effect on value stored</a:t>
            </a:r>
          </a:p>
          <a:p>
            <a:r>
              <a:rPr lang="en-US" altLang="ko-KR">
                <a:ea typeface="굴림" charset="-127"/>
              </a:rPr>
              <a:t>Clocks are regular periodic signals</a:t>
            </a:r>
          </a:p>
          <a:p>
            <a:pPr lvl="1"/>
            <a:r>
              <a:rPr lang="en-US" altLang="ko-KR">
                <a:ea typeface="굴림" charset="-127"/>
              </a:rPr>
              <a:t>period (time between ticks)</a:t>
            </a:r>
          </a:p>
          <a:p>
            <a:pPr lvl="1"/>
            <a:r>
              <a:rPr lang="en-US" altLang="ko-KR">
                <a:ea typeface="굴림" charset="-127"/>
              </a:rPr>
              <a:t>duty-cycle (time clock is high between ticks - expressed as % of period)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AF3-799A-4D77-8C58-C2C28B04F78A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28722" name="Group 50"/>
          <p:cNvGrpSpPr>
            <a:grpSpLocks/>
          </p:cNvGrpSpPr>
          <p:nvPr/>
        </p:nvGrpSpPr>
        <p:grpSpPr bwMode="auto">
          <a:xfrm>
            <a:off x="3657600" y="5334000"/>
            <a:ext cx="5016500" cy="1041400"/>
            <a:chOff x="2264" y="3064"/>
            <a:chExt cx="3160" cy="656"/>
          </a:xfrm>
        </p:grpSpPr>
        <p:sp>
          <p:nvSpPr>
            <p:cNvPr id="28681" name="Rectangle 9" descr="25%"/>
            <p:cNvSpPr>
              <a:spLocks noChangeArrowheads="1"/>
            </p:cNvSpPr>
            <p:nvPr/>
          </p:nvSpPr>
          <p:spPr bwMode="auto">
            <a:xfrm>
              <a:off x="3296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932" y="366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3256" y="3516"/>
              <a:ext cx="1076" cy="152"/>
              <a:chOff x="3256" y="3516"/>
              <a:chExt cx="1076" cy="152"/>
            </a:xfrm>
          </p:grpSpPr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V="1">
                <a:off x="3256" y="3516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3260" y="352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3792" y="3524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3804" y="3664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4336" y="351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4340" y="352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4872" y="35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884" y="3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2940" y="32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2940" y="337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696" name="Group 24"/>
            <p:cNvGrpSpPr>
              <a:grpSpLocks/>
            </p:cNvGrpSpPr>
            <p:nvPr/>
          </p:nvGrpSpPr>
          <p:grpSpPr bwMode="auto">
            <a:xfrm>
              <a:off x="3260" y="3228"/>
              <a:ext cx="32" cy="152"/>
              <a:chOff x="3260" y="3228"/>
              <a:chExt cx="32" cy="152"/>
            </a:xfrm>
          </p:grpSpPr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 flipV="1">
                <a:off x="3260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3260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3804" y="3228"/>
              <a:ext cx="32" cy="152"/>
              <a:chOff x="3804" y="3228"/>
              <a:chExt cx="32" cy="152"/>
            </a:xfrm>
          </p:grpSpPr>
          <p:sp>
            <p:nvSpPr>
              <p:cNvPr id="28697" name="Line 25"/>
              <p:cNvSpPr>
                <a:spLocks noChangeShapeType="1"/>
              </p:cNvSpPr>
              <p:nvPr/>
            </p:nvSpPr>
            <p:spPr bwMode="auto">
              <a:xfrm flipV="1">
                <a:off x="3804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8" name="Line 26"/>
              <p:cNvSpPr>
                <a:spLocks noChangeShapeType="1"/>
              </p:cNvSpPr>
              <p:nvPr/>
            </p:nvSpPr>
            <p:spPr bwMode="auto">
              <a:xfrm>
                <a:off x="3804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3844" y="323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3844" y="337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3300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3300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706" name="Group 34"/>
            <p:cNvGrpSpPr>
              <a:grpSpLocks/>
            </p:cNvGrpSpPr>
            <p:nvPr/>
          </p:nvGrpSpPr>
          <p:grpSpPr bwMode="auto">
            <a:xfrm>
              <a:off x="4332" y="3228"/>
              <a:ext cx="32" cy="152"/>
              <a:chOff x="4332" y="3228"/>
              <a:chExt cx="32" cy="152"/>
            </a:xfrm>
          </p:grpSpPr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 flipV="1">
                <a:off x="4332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/>
            </p:nvSpPr>
            <p:spPr bwMode="auto">
              <a:xfrm>
                <a:off x="4332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360" y="351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clock’</a:t>
              </a: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264" y="3224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R’  and  S’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3192" y="3064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changing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3808" y="3064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stable</a:t>
              </a:r>
            </a:p>
          </p:txBody>
        </p:sp>
        <p:sp>
          <p:nvSpPr>
            <p:cNvPr id="28711" name="Rectangle 39" descr="25%"/>
            <p:cNvSpPr>
              <a:spLocks noChangeArrowheads="1"/>
            </p:cNvSpPr>
            <p:nvPr/>
          </p:nvSpPr>
          <p:spPr bwMode="auto">
            <a:xfrm>
              <a:off x="4368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714" name="Group 42"/>
            <p:cNvGrpSpPr>
              <a:grpSpLocks/>
            </p:cNvGrpSpPr>
            <p:nvPr/>
          </p:nvGrpSpPr>
          <p:grpSpPr bwMode="auto">
            <a:xfrm>
              <a:off x="4876" y="3228"/>
              <a:ext cx="32" cy="152"/>
              <a:chOff x="4876" y="3228"/>
              <a:chExt cx="32" cy="152"/>
            </a:xfrm>
          </p:grpSpPr>
          <p:sp>
            <p:nvSpPr>
              <p:cNvPr id="28712" name="Line 40"/>
              <p:cNvSpPr>
                <a:spLocks noChangeShapeType="1"/>
              </p:cNvSpPr>
              <p:nvPr/>
            </p:nvSpPr>
            <p:spPr bwMode="auto">
              <a:xfrm flipV="1">
                <a:off x="4876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13" name="Line 41"/>
              <p:cNvSpPr>
                <a:spLocks noChangeShapeType="1"/>
              </p:cNvSpPr>
              <p:nvPr/>
            </p:nvSpPr>
            <p:spPr bwMode="auto">
              <a:xfrm>
                <a:off x="4876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4916" y="32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4916" y="337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>
              <a:off x="4372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372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4264" y="3064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changing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4880" y="3064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stable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2808" y="3064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stable</a:t>
              </a:r>
            </a:p>
          </p:txBody>
        </p:sp>
      </p:grpSp>
      <p:sp>
        <p:nvSpPr>
          <p:cNvPr id="28807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Clocks (cont’d)</a:t>
            </a:r>
          </a:p>
        </p:txBody>
      </p:sp>
      <p:sp>
        <p:nvSpPr>
          <p:cNvPr id="28808" name="Rectangle 1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Controlling an R-S latch with a clock</a:t>
            </a:r>
          </a:p>
          <a:p>
            <a:pPr lvl="1"/>
            <a:r>
              <a:rPr lang="en-US" altLang="ko-KR">
                <a:ea typeface="굴림" charset="-127"/>
              </a:rPr>
              <a:t>can't let R and S change while clock is active (allowing R and S to pass)</a:t>
            </a:r>
          </a:p>
          <a:p>
            <a:pPr lvl="1"/>
            <a:r>
              <a:rPr lang="en-US" altLang="ko-KR">
                <a:ea typeface="굴림" charset="-127"/>
              </a:rPr>
              <a:t>only have half of clock period for signal changes to propagate</a:t>
            </a:r>
          </a:p>
          <a:p>
            <a:pPr lvl="1"/>
            <a:r>
              <a:rPr lang="en-US" altLang="ko-KR">
                <a:ea typeface="굴림" charset="-127"/>
              </a:rPr>
              <a:t>signals must be stable for the other half of clock period</a:t>
            </a:r>
          </a:p>
        </p:txBody>
      </p:sp>
      <p:grpSp>
        <p:nvGrpSpPr>
          <p:cNvPr id="28809" name="Group 137"/>
          <p:cNvGrpSpPr>
            <a:grpSpLocks/>
          </p:cNvGrpSpPr>
          <p:nvPr/>
        </p:nvGrpSpPr>
        <p:grpSpPr bwMode="auto">
          <a:xfrm>
            <a:off x="335475" y="3403209"/>
            <a:ext cx="5448300" cy="2133600"/>
            <a:chOff x="2256" y="1248"/>
            <a:chExt cx="3432" cy="1344"/>
          </a:xfrm>
        </p:grpSpPr>
        <p:pic>
          <p:nvPicPr>
            <p:cNvPr id="28810" name="Picture 1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11" name="Rectangle 139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clock’</a:t>
              </a:r>
            </a:p>
          </p:txBody>
        </p:sp>
        <p:sp>
          <p:nvSpPr>
            <p:cNvPr id="28812" name="Rectangle 140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S’</a:t>
              </a:r>
            </a:p>
          </p:txBody>
        </p:sp>
        <p:sp>
          <p:nvSpPr>
            <p:cNvPr id="28813" name="Rectangle 141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Q’</a:t>
              </a:r>
            </a:p>
          </p:txBody>
        </p:sp>
        <p:sp>
          <p:nvSpPr>
            <p:cNvPr id="28814" name="Rectangle 142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28815" name="Rectangle 143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R’</a:t>
              </a:r>
            </a:p>
          </p:txBody>
        </p:sp>
        <p:sp>
          <p:nvSpPr>
            <p:cNvPr id="28816" name="Rectangle 144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28817" name="Rectangle 145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A5C-2DBD-4C91-A538-9D9460A5BE6F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30812" name="Group 92"/>
          <p:cNvGrpSpPr>
            <a:grpSpLocks/>
          </p:cNvGrpSpPr>
          <p:nvPr/>
        </p:nvGrpSpPr>
        <p:grpSpPr bwMode="auto">
          <a:xfrm>
            <a:off x="609600" y="4343400"/>
            <a:ext cx="7899400" cy="1657350"/>
            <a:chOff x="384" y="2736"/>
            <a:chExt cx="4976" cy="1044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84" y="3524"/>
              <a:ext cx="60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</a:t>
              </a:r>
            </a:p>
          </p:txBody>
        </p:sp>
        <p:grpSp>
          <p:nvGrpSpPr>
            <p:cNvPr id="30810" name="Group 90"/>
            <p:cNvGrpSpPr>
              <a:grpSpLocks/>
            </p:cNvGrpSpPr>
            <p:nvPr/>
          </p:nvGrpSpPr>
          <p:grpSpPr bwMode="auto">
            <a:xfrm>
              <a:off x="1440" y="2736"/>
              <a:ext cx="1760" cy="896"/>
              <a:chOff x="1440" y="2736"/>
              <a:chExt cx="1760" cy="896"/>
            </a:xfrm>
          </p:grpSpPr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3" name="Arc 13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4" name="Arc 14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5" name="Arc 15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6" name="Arc 16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7" name="Rectangle 17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8" name="Rectangle 18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0739" name="Rectangle 19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0740" name="Rectangle 20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0742" name="Line 22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5" name="Arc 25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6" name="Arc 26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7" name="Arc 27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8" name="Arc 28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0" name="Line 30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1" name="Line 31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2" name="Line 32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4" name="Line 34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7" name="Line 37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9" name="Line 39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0" name="Oval 40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811" name="Group 91"/>
            <p:cNvGrpSpPr>
              <a:grpSpLocks/>
            </p:cNvGrpSpPr>
            <p:nvPr/>
          </p:nvGrpSpPr>
          <p:grpSpPr bwMode="auto">
            <a:xfrm>
              <a:off x="3600" y="2736"/>
              <a:ext cx="1760" cy="896"/>
              <a:chOff x="3600" y="2736"/>
              <a:chExt cx="1760" cy="896"/>
            </a:xfrm>
          </p:grpSpPr>
          <p:sp>
            <p:nvSpPr>
              <p:cNvPr id="30766" name="Line 46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9" name="Arc 49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0" name="Arc 50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1" name="Arc 51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2" name="Arc 52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3" name="Rectangle 53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4" name="Rectangle 54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0775" name="Rectangle 55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0776" name="Rectangle 56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0777" name="Rectangle 57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9" name="Line 59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0" name="Line 60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1" name="Arc 61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2" name="Arc 62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3" name="Arc 63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4" name="Arc 64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5" name="Line 65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8" name="Line 68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0" name="Line 70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4" name="Line 74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5" name="Line 75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6" name="Oval 76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8" name="Line 78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 flipH="1">
              <a:off x="1000" y="3636"/>
              <a:ext cx="2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3" name="Rectangle 83"/>
            <p:cNvSpPr>
              <a:spLocks noChangeArrowheads="1"/>
            </p:cNvSpPr>
            <p:nvPr/>
          </p:nvSpPr>
          <p:spPr bwMode="auto">
            <a:xfrm>
              <a:off x="1244" y="2804"/>
              <a:ext cx="3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30804" name="Rectangle 84"/>
            <p:cNvSpPr>
              <a:spLocks noChangeArrowheads="1"/>
            </p:cNvSpPr>
            <p:nvPr/>
          </p:nvSpPr>
          <p:spPr bwMode="auto">
            <a:xfrm>
              <a:off x="1252" y="3180"/>
              <a:ext cx="36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30805" name="Line 85"/>
            <p:cNvSpPr>
              <a:spLocks noChangeShapeType="1"/>
            </p:cNvSpPr>
            <p:nvPr/>
          </p:nvSpPr>
          <p:spPr bwMode="auto">
            <a:xfrm flipH="1">
              <a:off x="3296" y="29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 flipH="1">
              <a:off x="3296" y="328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07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Cascading latches</a:t>
            </a:r>
          </a:p>
        </p:txBody>
      </p:sp>
      <p:sp>
        <p:nvSpPr>
          <p:cNvPr id="30808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Connect output of one latch to input of another</a:t>
            </a:r>
          </a:p>
          <a:p>
            <a:r>
              <a:rPr lang="en-US" altLang="ko-KR">
                <a:ea typeface="굴림" charset="-127"/>
              </a:rPr>
              <a:t>How to stop changes from racing through chain?</a:t>
            </a:r>
          </a:p>
          <a:p>
            <a:pPr lvl="1"/>
            <a:r>
              <a:rPr lang="en-US" altLang="ko-KR">
                <a:ea typeface="굴림" charset="-127"/>
              </a:rPr>
              <a:t>need to be able to control flow of data from one latch to the next</a:t>
            </a:r>
          </a:p>
          <a:p>
            <a:pPr lvl="1"/>
            <a:r>
              <a:rPr lang="en-US" altLang="ko-KR">
                <a:ea typeface="굴림" charset="-127"/>
              </a:rPr>
              <a:t>move one latch per clock period</a:t>
            </a:r>
          </a:p>
          <a:p>
            <a:pPr lvl="1"/>
            <a:r>
              <a:rPr lang="en-US" altLang="ko-KR">
                <a:ea typeface="굴림" charset="-127"/>
              </a:rPr>
              <a:t>have to worry about logic between latches (arrows) that is too fast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9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006D-2CCF-439A-9B54-0147AC80BC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869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Master-slave structure</a:t>
            </a:r>
          </a:p>
        </p:txBody>
      </p:sp>
      <p:sp>
        <p:nvSpPr>
          <p:cNvPr id="32870" name="Rectangle 1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Break flow by alternating clocks (like an air-lock)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use positive clock to latch inputs into one R-S latch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use negative clock to change outputs with another R-S latch</a:t>
            </a:r>
          </a:p>
          <a:p>
            <a:r>
              <a:rPr lang="en-US" altLang="ko-KR">
                <a:ea typeface="굴림" charset="-127"/>
              </a:rPr>
              <a:t>View pair as one basic unit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master-slave flip-flop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twice as much logic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output changes a few gate delays after the falling edge of clock but does not affect any cascaded flip-flops</a:t>
            </a:r>
          </a:p>
        </p:txBody>
      </p:sp>
      <p:grpSp>
        <p:nvGrpSpPr>
          <p:cNvPr id="32951" name="Group 183"/>
          <p:cNvGrpSpPr>
            <a:grpSpLocks/>
          </p:cNvGrpSpPr>
          <p:nvPr/>
        </p:nvGrpSpPr>
        <p:grpSpPr bwMode="auto">
          <a:xfrm>
            <a:off x="690563" y="4459288"/>
            <a:ext cx="7899400" cy="2073275"/>
            <a:chOff x="435" y="2809"/>
            <a:chExt cx="4976" cy="1306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773" y="2811"/>
              <a:ext cx="11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master stage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4043" y="2809"/>
              <a:ext cx="104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slave stage</a:t>
              </a:r>
            </a:p>
          </p:txBody>
        </p:sp>
        <p:grpSp>
          <p:nvGrpSpPr>
            <p:cNvPr id="32790" name="Group 22"/>
            <p:cNvGrpSpPr>
              <a:grpSpLocks/>
            </p:cNvGrpSpPr>
            <p:nvPr/>
          </p:nvGrpSpPr>
          <p:grpSpPr bwMode="auto">
            <a:xfrm>
              <a:off x="2009" y="3819"/>
              <a:ext cx="616" cy="296"/>
              <a:chOff x="1732" y="3524"/>
              <a:chExt cx="616" cy="296"/>
            </a:xfrm>
          </p:grpSpPr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9" name="Line 21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66" name="Rectangle 98"/>
            <p:cNvSpPr>
              <a:spLocks noChangeArrowheads="1"/>
            </p:cNvSpPr>
            <p:nvPr/>
          </p:nvSpPr>
          <p:spPr bwMode="auto">
            <a:xfrm>
              <a:off x="3173" y="3601"/>
              <a:ext cx="3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</a:p>
          </p:txBody>
        </p:sp>
        <p:sp>
          <p:nvSpPr>
            <p:cNvPr id="32867" name="Rectangle 99"/>
            <p:cNvSpPr>
              <a:spLocks noChangeArrowheads="1"/>
            </p:cNvSpPr>
            <p:nvPr/>
          </p:nvSpPr>
          <p:spPr bwMode="auto">
            <a:xfrm>
              <a:off x="3173" y="3041"/>
              <a:ext cx="41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P’</a:t>
              </a:r>
            </a:p>
          </p:txBody>
        </p:sp>
        <p:sp>
          <p:nvSpPr>
            <p:cNvPr id="32872" name="Rectangle 104"/>
            <p:cNvSpPr>
              <a:spLocks noChangeArrowheads="1"/>
            </p:cNvSpPr>
            <p:nvPr/>
          </p:nvSpPr>
          <p:spPr bwMode="auto">
            <a:xfrm>
              <a:off x="435" y="3839"/>
              <a:ext cx="60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grpSp>
          <p:nvGrpSpPr>
            <p:cNvPr id="32873" name="Group 105"/>
            <p:cNvGrpSpPr>
              <a:grpSpLocks/>
            </p:cNvGrpSpPr>
            <p:nvPr/>
          </p:nvGrpSpPr>
          <p:grpSpPr bwMode="auto">
            <a:xfrm>
              <a:off x="1491" y="3051"/>
              <a:ext cx="1760" cy="896"/>
              <a:chOff x="1440" y="2736"/>
              <a:chExt cx="1760" cy="896"/>
            </a:xfrm>
          </p:grpSpPr>
          <p:sp>
            <p:nvSpPr>
              <p:cNvPr id="32874" name="Line 106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7" name="Arc 109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8" name="Arc 110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9" name="Arc 111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0" name="Arc 112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1" name="Rectangle 113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2" name="Rectangle 114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2883" name="Rectangle 115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2884" name="Rectangle 116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2885" name="Rectangle 117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2886" name="Line 118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7" name="Line 119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8" name="Line 120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9" name="Arc 121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0" name="Arc 122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1" name="Arc 123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2" name="Arc 124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3" name="Line 125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4" name="Line 126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5" name="Line 127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6" name="Line 128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8" name="Line 130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9" name="Line 131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0" name="Line 132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1" name="Line 133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2" name="Line 134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3" name="Line 135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4" name="Oval 136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5" name="Line 137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6" name="Line 138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7" name="Line 139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8" name="Line 140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09" name="Group 141"/>
            <p:cNvGrpSpPr>
              <a:grpSpLocks/>
            </p:cNvGrpSpPr>
            <p:nvPr/>
          </p:nvGrpSpPr>
          <p:grpSpPr bwMode="auto">
            <a:xfrm>
              <a:off x="3651" y="3051"/>
              <a:ext cx="1760" cy="896"/>
              <a:chOff x="3600" y="2736"/>
              <a:chExt cx="1760" cy="896"/>
            </a:xfrm>
          </p:grpSpPr>
          <p:sp>
            <p:nvSpPr>
              <p:cNvPr id="32910" name="Line 142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1" name="Line 143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2" name="Line 144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3" name="Arc 145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4" name="Arc 146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5" name="Arc 147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6" name="Arc 148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7" name="Rectangle 149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8" name="Rectangle 150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2919" name="Rectangle 151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2920" name="Rectangle 152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2921" name="Rectangle 153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2922" name="Line 154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3" name="Line 155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4" name="Line 156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5" name="Arc 157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6" name="Arc 158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7" name="Arc 159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8" name="Arc 160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9" name="Line 161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0" name="Line 162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1" name="Line 163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2" name="Line 164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3" name="Line 165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4" name="Line 166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5" name="Line 167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6" name="Line 168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7" name="Line 169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8" name="Line 170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9" name="Line 171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0" name="Oval 172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1" name="Line 173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2" name="Line 174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3" name="Line 175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4" name="Line 176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 flipH="1">
              <a:off x="1051" y="3951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46" name="Rectangle 178"/>
            <p:cNvSpPr>
              <a:spLocks noChangeArrowheads="1"/>
            </p:cNvSpPr>
            <p:nvPr/>
          </p:nvSpPr>
          <p:spPr bwMode="auto">
            <a:xfrm>
              <a:off x="1295" y="3119"/>
              <a:ext cx="3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32947" name="Rectangle 179"/>
            <p:cNvSpPr>
              <a:spLocks noChangeArrowheads="1"/>
            </p:cNvSpPr>
            <p:nvPr/>
          </p:nvSpPr>
          <p:spPr bwMode="auto">
            <a:xfrm>
              <a:off x="1303" y="3495"/>
              <a:ext cx="36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32948" name="Line 180"/>
            <p:cNvSpPr>
              <a:spLocks noChangeShapeType="1"/>
            </p:cNvSpPr>
            <p:nvPr/>
          </p:nvSpPr>
          <p:spPr bwMode="auto">
            <a:xfrm flipH="1">
              <a:off x="3347" y="323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49" name="Line 181"/>
            <p:cNvSpPr>
              <a:spLocks noChangeShapeType="1"/>
            </p:cNvSpPr>
            <p:nvPr/>
          </p:nvSpPr>
          <p:spPr bwMode="auto">
            <a:xfrm flipH="1">
              <a:off x="3347" y="3599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H="1" flipV="1">
              <a:off x="2491" y="3955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3FA6-A4E3-4701-B0F8-32E05511D79B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35084" name="Group 268"/>
          <p:cNvGrpSpPr>
            <a:grpSpLocks/>
          </p:cNvGrpSpPr>
          <p:nvPr/>
        </p:nvGrpSpPr>
        <p:grpSpPr bwMode="auto">
          <a:xfrm>
            <a:off x="296863" y="3863975"/>
            <a:ext cx="4318000" cy="2794000"/>
            <a:chOff x="187" y="2434"/>
            <a:chExt cx="2720" cy="1760"/>
          </a:xfrm>
        </p:grpSpPr>
        <p:pic>
          <p:nvPicPr>
            <p:cNvPr id="34825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26"/>
            <a:stretch>
              <a:fillRect/>
            </a:stretch>
          </p:blipFill>
          <p:spPr bwMode="auto">
            <a:xfrm>
              <a:off x="291" y="2626"/>
              <a:ext cx="1956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828" name="Group 12"/>
            <p:cNvGrpSpPr>
              <a:grpSpLocks/>
            </p:cNvGrpSpPr>
            <p:nvPr/>
          </p:nvGrpSpPr>
          <p:grpSpPr bwMode="auto">
            <a:xfrm>
              <a:off x="1055" y="3478"/>
              <a:ext cx="237" cy="357"/>
              <a:chOff x="1188" y="3204"/>
              <a:chExt cx="237" cy="357"/>
            </a:xfrm>
          </p:grpSpPr>
          <p:sp>
            <p:nvSpPr>
              <p:cNvPr id="34826" name="Freeform 10"/>
              <p:cNvSpPr>
                <a:spLocks/>
              </p:cNvSpPr>
              <p:nvPr/>
            </p:nvSpPr>
            <p:spPr bwMode="auto">
              <a:xfrm>
                <a:off x="1304" y="3408"/>
                <a:ext cx="121" cy="153"/>
              </a:xfrm>
              <a:custGeom>
                <a:avLst/>
                <a:gdLst>
                  <a:gd name="T0" fmla="*/ 120 w 121"/>
                  <a:gd name="T1" fmla="*/ 152 h 153"/>
                  <a:gd name="T2" fmla="*/ 0 w 121"/>
                  <a:gd name="T3" fmla="*/ 56 h 153"/>
                  <a:gd name="T4" fmla="*/ 72 w 121"/>
                  <a:gd name="T5" fmla="*/ 72 h 153"/>
                  <a:gd name="T6" fmla="*/ 80 w 121"/>
                  <a:gd name="T7" fmla="*/ 0 h 153"/>
                  <a:gd name="T8" fmla="*/ 120 w 121"/>
                  <a:gd name="T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53">
                    <a:moveTo>
                      <a:pt x="120" y="152"/>
                    </a:moveTo>
                    <a:lnTo>
                      <a:pt x="0" y="56"/>
                    </a:lnTo>
                    <a:lnTo>
                      <a:pt x="72" y="72"/>
                    </a:lnTo>
                    <a:lnTo>
                      <a:pt x="80" y="0"/>
                    </a:lnTo>
                    <a:lnTo>
                      <a:pt x="120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1188" y="3204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1" name="Group 15"/>
            <p:cNvGrpSpPr>
              <a:grpSpLocks/>
            </p:cNvGrpSpPr>
            <p:nvPr/>
          </p:nvGrpSpPr>
          <p:grpSpPr bwMode="auto">
            <a:xfrm>
              <a:off x="1031" y="3710"/>
              <a:ext cx="245" cy="357"/>
              <a:chOff x="1164" y="3436"/>
              <a:chExt cx="245" cy="357"/>
            </a:xfrm>
          </p:grpSpPr>
          <p:sp>
            <p:nvSpPr>
              <p:cNvPr id="34829" name="Freeform 13"/>
              <p:cNvSpPr>
                <a:spLocks/>
              </p:cNvSpPr>
              <p:nvPr/>
            </p:nvSpPr>
            <p:spPr bwMode="auto">
              <a:xfrm>
                <a:off x="1288" y="3648"/>
                <a:ext cx="121" cy="145"/>
              </a:xfrm>
              <a:custGeom>
                <a:avLst/>
                <a:gdLst>
                  <a:gd name="T0" fmla="*/ 120 w 121"/>
                  <a:gd name="T1" fmla="*/ 144 h 145"/>
                  <a:gd name="T2" fmla="*/ 0 w 121"/>
                  <a:gd name="T3" fmla="*/ 56 h 145"/>
                  <a:gd name="T4" fmla="*/ 64 w 121"/>
                  <a:gd name="T5" fmla="*/ 64 h 145"/>
                  <a:gd name="T6" fmla="*/ 80 w 121"/>
                  <a:gd name="T7" fmla="*/ 0 h 145"/>
                  <a:gd name="T8" fmla="*/ 120 w 121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5">
                    <a:moveTo>
                      <a:pt x="120" y="144"/>
                    </a:moveTo>
                    <a:lnTo>
                      <a:pt x="0" y="56"/>
                    </a:lnTo>
                    <a:lnTo>
                      <a:pt x="64" y="64"/>
                    </a:lnTo>
                    <a:lnTo>
                      <a:pt x="80" y="0"/>
                    </a:lnTo>
                    <a:lnTo>
                      <a:pt x="120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" name="Line 14"/>
              <p:cNvSpPr>
                <a:spLocks noChangeShapeType="1"/>
              </p:cNvSpPr>
              <p:nvPr/>
            </p:nvSpPr>
            <p:spPr bwMode="auto">
              <a:xfrm>
                <a:off x="1164" y="3436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4" name="Group 18"/>
            <p:cNvGrpSpPr>
              <a:grpSpLocks/>
            </p:cNvGrpSpPr>
            <p:nvPr/>
          </p:nvGrpSpPr>
          <p:grpSpPr bwMode="auto">
            <a:xfrm>
              <a:off x="1575" y="3486"/>
              <a:ext cx="149" cy="349"/>
              <a:chOff x="1708" y="3212"/>
              <a:chExt cx="149" cy="349"/>
            </a:xfrm>
          </p:grpSpPr>
          <p:sp>
            <p:nvSpPr>
              <p:cNvPr id="34832" name="Freeform 16"/>
              <p:cNvSpPr>
                <a:spLocks/>
              </p:cNvSpPr>
              <p:nvPr/>
            </p:nvSpPr>
            <p:spPr bwMode="auto">
              <a:xfrm>
                <a:off x="1768" y="3408"/>
                <a:ext cx="89" cy="153"/>
              </a:xfrm>
              <a:custGeom>
                <a:avLst/>
                <a:gdLst>
                  <a:gd name="T0" fmla="*/ 88 w 89"/>
                  <a:gd name="T1" fmla="*/ 152 h 153"/>
                  <a:gd name="T2" fmla="*/ 0 w 89"/>
                  <a:gd name="T3" fmla="*/ 40 h 153"/>
                  <a:gd name="T4" fmla="*/ 56 w 89"/>
                  <a:gd name="T5" fmla="*/ 56 h 153"/>
                  <a:gd name="T6" fmla="*/ 80 w 89"/>
                  <a:gd name="T7" fmla="*/ 0 h 153"/>
                  <a:gd name="T8" fmla="*/ 88 w 89"/>
                  <a:gd name="T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3">
                    <a:moveTo>
                      <a:pt x="88" y="152"/>
                    </a:moveTo>
                    <a:lnTo>
                      <a:pt x="0" y="40"/>
                    </a:lnTo>
                    <a:lnTo>
                      <a:pt x="56" y="56"/>
                    </a:lnTo>
                    <a:lnTo>
                      <a:pt x="80" y="0"/>
                    </a:lnTo>
                    <a:lnTo>
                      <a:pt x="88" y="1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1708" y="3212"/>
                <a:ext cx="112" cy="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1599" y="3710"/>
              <a:ext cx="149" cy="349"/>
              <a:chOff x="1732" y="3436"/>
              <a:chExt cx="149" cy="349"/>
            </a:xfrm>
          </p:grpSpPr>
          <p:sp>
            <p:nvSpPr>
              <p:cNvPr id="34835" name="Freeform 19"/>
              <p:cNvSpPr>
                <a:spLocks/>
              </p:cNvSpPr>
              <p:nvPr/>
            </p:nvSpPr>
            <p:spPr bwMode="auto">
              <a:xfrm>
                <a:off x="1776" y="3640"/>
                <a:ext cx="105" cy="145"/>
              </a:xfrm>
              <a:custGeom>
                <a:avLst/>
                <a:gdLst>
                  <a:gd name="T0" fmla="*/ 104 w 105"/>
                  <a:gd name="T1" fmla="*/ 144 h 145"/>
                  <a:gd name="T2" fmla="*/ 0 w 105"/>
                  <a:gd name="T3" fmla="*/ 32 h 145"/>
                  <a:gd name="T4" fmla="*/ 56 w 105"/>
                  <a:gd name="T5" fmla="*/ 56 h 145"/>
                  <a:gd name="T6" fmla="*/ 88 w 105"/>
                  <a:gd name="T7" fmla="*/ 0 h 145"/>
                  <a:gd name="T8" fmla="*/ 104 w 105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45">
                    <a:moveTo>
                      <a:pt x="104" y="144"/>
                    </a:moveTo>
                    <a:lnTo>
                      <a:pt x="0" y="32"/>
                    </a:lnTo>
                    <a:lnTo>
                      <a:pt x="56" y="56"/>
                    </a:lnTo>
                    <a:lnTo>
                      <a:pt x="88" y="0"/>
                    </a:lnTo>
                    <a:lnTo>
                      <a:pt x="104" y="14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6" name="Line 20"/>
              <p:cNvSpPr>
                <a:spLocks noChangeShapeType="1"/>
              </p:cNvSpPr>
              <p:nvPr/>
            </p:nvSpPr>
            <p:spPr bwMode="auto">
              <a:xfrm>
                <a:off x="1732" y="3436"/>
                <a:ext cx="96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795" y="2586"/>
              <a:ext cx="3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609600" algn="l"/>
                  <a:tab pos="20447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Set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675" y="2434"/>
              <a:ext cx="4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1s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catch</a:t>
              </a:r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flipV="1">
              <a:off x="979" y="279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52" name="Group 36"/>
            <p:cNvGrpSpPr>
              <a:grpSpLocks/>
            </p:cNvGrpSpPr>
            <p:nvPr/>
          </p:nvGrpSpPr>
          <p:grpSpPr bwMode="auto">
            <a:xfrm>
              <a:off x="979" y="2826"/>
              <a:ext cx="0" cy="456"/>
              <a:chOff x="1112" y="2552"/>
              <a:chExt cx="0" cy="456"/>
            </a:xfrm>
          </p:grpSpPr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1112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>
                <a:off x="1112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1112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1112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1112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1112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1112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8" name="Line 32"/>
              <p:cNvSpPr>
                <a:spLocks noChangeShapeType="1"/>
              </p:cNvSpPr>
              <p:nvPr/>
            </p:nvSpPr>
            <p:spPr bwMode="auto">
              <a:xfrm>
                <a:off x="1112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>
                <a:off x="1112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0" name="Line 34"/>
              <p:cNvSpPr>
                <a:spLocks noChangeShapeType="1"/>
              </p:cNvSpPr>
              <p:nvPr/>
            </p:nvSpPr>
            <p:spPr bwMode="auto">
              <a:xfrm>
                <a:off x="1112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1" name="Line 35"/>
              <p:cNvSpPr>
                <a:spLocks noChangeShapeType="1"/>
              </p:cNvSpPr>
              <p:nvPr/>
            </p:nvSpPr>
            <p:spPr bwMode="auto">
              <a:xfrm>
                <a:off x="1112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 flipV="1">
              <a:off x="1435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65" name="Group 49"/>
            <p:cNvGrpSpPr>
              <a:grpSpLocks/>
            </p:cNvGrpSpPr>
            <p:nvPr/>
          </p:nvGrpSpPr>
          <p:grpSpPr bwMode="auto">
            <a:xfrm>
              <a:off x="1435" y="2826"/>
              <a:ext cx="0" cy="456"/>
              <a:chOff x="1568" y="2552"/>
              <a:chExt cx="0" cy="456"/>
            </a:xfrm>
          </p:grpSpPr>
          <p:sp>
            <p:nvSpPr>
              <p:cNvPr id="34854" name="Line 38"/>
              <p:cNvSpPr>
                <a:spLocks noChangeShapeType="1"/>
              </p:cNvSpPr>
              <p:nvPr/>
            </p:nvSpPr>
            <p:spPr bwMode="auto">
              <a:xfrm>
                <a:off x="1568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5" name="Line 39"/>
              <p:cNvSpPr>
                <a:spLocks noChangeShapeType="1"/>
              </p:cNvSpPr>
              <p:nvPr/>
            </p:nvSpPr>
            <p:spPr bwMode="auto">
              <a:xfrm>
                <a:off x="1568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6" name="Line 40"/>
              <p:cNvSpPr>
                <a:spLocks noChangeShapeType="1"/>
              </p:cNvSpPr>
              <p:nvPr/>
            </p:nvSpPr>
            <p:spPr bwMode="auto">
              <a:xfrm>
                <a:off x="1568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7" name="Line 41"/>
              <p:cNvSpPr>
                <a:spLocks noChangeShapeType="1"/>
              </p:cNvSpPr>
              <p:nvPr/>
            </p:nvSpPr>
            <p:spPr bwMode="auto">
              <a:xfrm>
                <a:off x="1568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8" name="Line 42"/>
              <p:cNvSpPr>
                <a:spLocks noChangeShapeType="1"/>
              </p:cNvSpPr>
              <p:nvPr/>
            </p:nvSpPr>
            <p:spPr bwMode="auto">
              <a:xfrm>
                <a:off x="1568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9" name="Line 43"/>
              <p:cNvSpPr>
                <a:spLocks noChangeShapeType="1"/>
              </p:cNvSpPr>
              <p:nvPr/>
            </p:nvSpPr>
            <p:spPr bwMode="auto">
              <a:xfrm>
                <a:off x="1568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0" name="Line 44"/>
              <p:cNvSpPr>
                <a:spLocks noChangeShapeType="1"/>
              </p:cNvSpPr>
              <p:nvPr/>
            </p:nvSpPr>
            <p:spPr bwMode="auto">
              <a:xfrm>
                <a:off x="1568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1" name="Line 45"/>
              <p:cNvSpPr>
                <a:spLocks noChangeShapeType="1"/>
              </p:cNvSpPr>
              <p:nvPr/>
            </p:nvSpPr>
            <p:spPr bwMode="auto">
              <a:xfrm>
                <a:off x="1568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2" name="Line 46"/>
              <p:cNvSpPr>
                <a:spLocks noChangeShapeType="1"/>
              </p:cNvSpPr>
              <p:nvPr/>
            </p:nvSpPr>
            <p:spPr bwMode="auto">
              <a:xfrm>
                <a:off x="1568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3" name="Line 47"/>
              <p:cNvSpPr>
                <a:spLocks noChangeShapeType="1"/>
              </p:cNvSpPr>
              <p:nvPr/>
            </p:nvSpPr>
            <p:spPr bwMode="auto">
              <a:xfrm>
                <a:off x="1568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4" name="Line 48"/>
              <p:cNvSpPr>
                <a:spLocks noChangeShapeType="1"/>
              </p:cNvSpPr>
              <p:nvPr/>
            </p:nvSpPr>
            <p:spPr bwMode="auto">
              <a:xfrm>
                <a:off x="1568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V="1">
              <a:off x="1891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78" name="Group 62"/>
            <p:cNvGrpSpPr>
              <a:grpSpLocks/>
            </p:cNvGrpSpPr>
            <p:nvPr/>
          </p:nvGrpSpPr>
          <p:grpSpPr bwMode="auto">
            <a:xfrm>
              <a:off x="1891" y="2826"/>
              <a:ext cx="0" cy="456"/>
              <a:chOff x="2024" y="2552"/>
              <a:chExt cx="0" cy="456"/>
            </a:xfrm>
          </p:grpSpPr>
          <p:sp>
            <p:nvSpPr>
              <p:cNvPr id="34867" name="Line 51"/>
              <p:cNvSpPr>
                <a:spLocks noChangeShapeType="1"/>
              </p:cNvSpPr>
              <p:nvPr/>
            </p:nvSpPr>
            <p:spPr bwMode="auto">
              <a:xfrm>
                <a:off x="2024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8" name="Line 52"/>
              <p:cNvSpPr>
                <a:spLocks noChangeShapeType="1"/>
              </p:cNvSpPr>
              <p:nvPr/>
            </p:nvSpPr>
            <p:spPr bwMode="auto">
              <a:xfrm>
                <a:off x="2024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9" name="Line 53"/>
              <p:cNvSpPr>
                <a:spLocks noChangeShapeType="1"/>
              </p:cNvSpPr>
              <p:nvPr/>
            </p:nvSpPr>
            <p:spPr bwMode="auto">
              <a:xfrm>
                <a:off x="2024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0" name="Line 54"/>
              <p:cNvSpPr>
                <a:spLocks noChangeShapeType="1"/>
              </p:cNvSpPr>
              <p:nvPr/>
            </p:nvSpPr>
            <p:spPr bwMode="auto">
              <a:xfrm>
                <a:off x="2024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1" name="Line 55"/>
              <p:cNvSpPr>
                <a:spLocks noChangeShapeType="1"/>
              </p:cNvSpPr>
              <p:nvPr/>
            </p:nvSpPr>
            <p:spPr bwMode="auto">
              <a:xfrm>
                <a:off x="2024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2" name="Line 56"/>
              <p:cNvSpPr>
                <a:spLocks noChangeShapeType="1"/>
              </p:cNvSpPr>
              <p:nvPr/>
            </p:nvSpPr>
            <p:spPr bwMode="auto">
              <a:xfrm>
                <a:off x="2024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3" name="Line 57"/>
              <p:cNvSpPr>
                <a:spLocks noChangeShapeType="1"/>
              </p:cNvSpPr>
              <p:nvPr/>
            </p:nvSpPr>
            <p:spPr bwMode="auto">
              <a:xfrm>
                <a:off x="2024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4" name="Line 58"/>
              <p:cNvSpPr>
                <a:spLocks noChangeShapeType="1"/>
              </p:cNvSpPr>
              <p:nvPr/>
            </p:nvSpPr>
            <p:spPr bwMode="auto">
              <a:xfrm>
                <a:off x="2024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5" name="Line 59"/>
              <p:cNvSpPr>
                <a:spLocks noChangeShapeType="1"/>
              </p:cNvSpPr>
              <p:nvPr/>
            </p:nvSpPr>
            <p:spPr bwMode="auto">
              <a:xfrm>
                <a:off x="2024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6" name="Line 60"/>
              <p:cNvSpPr>
                <a:spLocks noChangeShapeType="1"/>
              </p:cNvSpPr>
              <p:nvPr/>
            </p:nvSpPr>
            <p:spPr bwMode="auto">
              <a:xfrm>
                <a:off x="2024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7" name="Line 61"/>
              <p:cNvSpPr>
                <a:spLocks noChangeShapeType="1"/>
              </p:cNvSpPr>
              <p:nvPr/>
            </p:nvSpPr>
            <p:spPr bwMode="auto">
              <a:xfrm>
                <a:off x="2024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91" name="Group 75"/>
            <p:cNvGrpSpPr>
              <a:grpSpLocks/>
            </p:cNvGrpSpPr>
            <p:nvPr/>
          </p:nvGrpSpPr>
          <p:grpSpPr bwMode="auto">
            <a:xfrm>
              <a:off x="2347" y="2842"/>
              <a:ext cx="0" cy="448"/>
              <a:chOff x="2480" y="2568"/>
              <a:chExt cx="0" cy="448"/>
            </a:xfrm>
          </p:grpSpPr>
          <p:sp>
            <p:nvSpPr>
              <p:cNvPr id="34880" name="Line 64"/>
              <p:cNvSpPr>
                <a:spLocks noChangeShapeType="1"/>
              </p:cNvSpPr>
              <p:nvPr/>
            </p:nvSpPr>
            <p:spPr bwMode="auto">
              <a:xfrm>
                <a:off x="2480" y="30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1" name="Line 65"/>
              <p:cNvSpPr>
                <a:spLocks noChangeShapeType="1"/>
              </p:cNvSpPr>
              <p:nvPr/>
            </p:nvSpPr>
            <p:spPr bwMode="auto">
              <a:xfrm>
                <a:off x="2480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2480" y="2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3" name="Line 67"/>
              <p:cNvSpPr>
                <a:spLocks noChangeShapeType="1"/>
              </p:cNvSpPr>
              <p:nvPr/>
            </p:nvSpPr>
            <p:spPr bwMode="auto">
              <a:xfrm>
                <a:off x="2480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4" name="Line 68"/>
              <p:cNvSpPr>
                <a:spLocks noChangeShapeType="1"/>
              </p:cNvSpPr>
              <p:nvPr/>
            </p:nvSpPr>
            <p:spPr bwMode="auto">
              <a:xfrm>
                <a:off x="2480" y="2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5" name="Line 69"/>
              <p:cNvSpPr>
                <a:spLocks noChangeShapeType="1"/>
              </p:cNvSpPr>
              <p:nvPr/>
            </p:nvSpPr>
            <p:spPr bwMode="auto">
              <a:xfrm>
                <a:off x="2480" y="2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6" name="Line 70"/>
              <p:cNvSpPr>
                <a:spLocks noChangeShapeType="1"/>
              </p:cNvSpPr>
              <p:nvPr/>
            </p:nvSpPr>
            <p:spPr bwMode="auto">
              <a:xfrm>
                <a:off x="2480" y="27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2480" y="27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8" name="Line 72"/>
              <p:cNvSpPr>
                <a:spLocks noChangeShapeType="1"/>
              </p:cNvSpPr>
              <p:nvPr/>
            </p:nvSpPr>
            <p:spPr bwMode="auto">
              <a:xfrm>
                <a:off x="2480" y="26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9" name="Line 73"/>
              <p:cNvSpPr>
                <a:spLocks noChangeShapeType="1"/>
              </p:cNvSpPr>
              <p:nvPr/>
            </p:nvSpPr>
            <p:spPr bwMode="auto">
              <a:xfrm>
                <a:off x="2480" y="26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0" name="Line 74"/>
              <p:cNvSpPr>
                <a:spLocks noChangeShapeType="1"/>
              </p:cNvSpPr>
              <p:nvPr/>
            </p:nvSpPr>
            <p:spPr bwMode="auto">
              <a:xfrm>
                <a:off x="2480" y="25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92" name="Rectangle 76"/>
            <p:cNvSpPr>
              <a:spLocks noChangeArrowheads="1"/>
            </p:cNvSpPr>
            <p:nvPr/>
          </p:nvSpPr>
          <p:spPr bwMode="auto">
            <a:xfrm>
              <a:off x="299" y="2866"/>
              <a:ext cx="384" cy="1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3" name="Rectangle 77"/>
            <p:cNvSpPr>
              <a:spLocks noChangeArrowheads="1"/>
            </p:cNvSpPr>
            <p:nvPr/>
          </p:nvSpPr>
          <p:spPr bwMode="auto">
            <a:xfrm>
              <a:off x="187" y="2826"/>
              <a:ext cx="408" cy="1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P’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Q’</a:t>
              </a:r>
            </a:p>
          </p:txBody>
        </p:sp>
        <p:sp>
          <p:nvSpPr>
            <p:cNvPr id="34894" name="Rectangle 78"/>
            <p:cNvSpPr>
              <a:spLocks noChangeArrowheads="1"/>
            </p:cNvSpPr>
            <p:nvPr/>
          </p:nvSpPr>
          <p:spPr bwMode="auto">
            <a:xfrm>
              <a:off x="1235" y="2586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34896" name="Rectangle 80"/>
            <p:cNvSpPr>
              <a:spLocks noChangeArrowheads="1"/>
            </p:cNvSpPr>
            <p:nvPr/>
          </p:nvSpPr>
          <p:spPr bwMode="auto">
            <a:xfrm>
              <a:off x="2275" y="3418"/>
              <a:ext cx="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Master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Outputs</a:t>
              </a:r>
            </a:p>
          </p:txBody>
        </p:sp>
        <p:sp>
          <p:nvSpPr>
            <p:cNvPr id="34897" name="Rectangle 81"/>
            <p:cNvSpPr>
              <a:spLocks noChangeArrowheads="1"/>
            </p:cNvSpPr>
            <p:nvPr/>
          </p:nvSpPr>
          <p:spPr bwMode="auto">
            <a:xfrm>
              <a:off x="2299" y="3802"/>
              <a:ext cx="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Slave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Outputs</a:t>
              </a:r>
            </a:p>
          </p:txBody>
        </p:sp>
      </p:grpSp>
      <p:sp>
        <p:nvSpPr>
          <p:cNvPr id="34991" name="Rectangle 1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1s catching problem</a:t>
            </a:r>
          </a:p>
        </p:txBody>
      </p:sp>
      <p:sp>
        <p:nvSpPr>
          <p:cNvPr id="34992" name="Rectangle 176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45513" cy="45894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In first R-S stage of master-slave FF</a:t>
            </a:r>
          </a:p>
          <a:p>
            <a:pPr lvl="1"/>
            <a:r>
              <a:rPr lang="en-US" altLang="ko-KR">
                <a:ea typeface="굴림" charset="-127"/>
              </a:rPr>
              <a:t>0-1-0 glitch on R or S while clock is high is "caught" by master stage</a:t>
            </a:r>
          </a:p>
          <a:p>
            <a:pPr lvl="1"/>
            <a:r>
              <a:rPr lang="en-US" altLang="ko-KR">
                <a:ea typeface="굴림" charset="-127"/>
              </a:rPr>
              <a:t>leads to constraints on logic to be hazard-free</a:t>
            </a:r>
          </a:p>
        </p:txBody>
      </p:sp>
      <p:grpSp>
        <p:nvGrpSpPr>
          <p:cNvPr id="34993" name="Group 177"/>
          <p:cNvGrpSpPr>
            <a:grpSpLocks/>
          </p:cNvGrpSpPr>
          <p:nvPr/>
        </p:nvGrpSpPr>
        <p:grpSpPr bwMode="auto">
          <a:xfrm>
            <a:off x="3592513" y="2897188"/>
            <a:ext cx="5497512" cy="1443037"/>
            <a:chOff x="435" y="2809"/>
            <a:chExt cx="4976" cy="1306"/>
          </a:xfrm>
        </p:grpSpPr>
        <p:sp>
          <p:nvSpPr>
            <p:cNvPr id="34994" name="Rectangle 178"/>
            <p:cNvSpPr>
              <a:spLocks noChangeArrowheads="1"/>
            </p:cNvSpPr>
            <p:nvPr/>
          </p:nvSpPr>
          <p:spPr bwMode="auto">
            <a:xfrm>
              <a:off x="1773" y="2811"/>
              <a:ext cx="11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master stage</a:t>
              </a:r>
            </a:p>
          </p:txBody>
        </p:sp>
        <p:sp>
          <p:nvSpPr>
            <p:cNvPr id="34995" name="Rectangle 179"/>
            <p:cNvSpPr>
              <a:spLocks noChangeArrowheads="1"/>
            </p:cNvSpPr>
            <p:nvPr/>
          </p:nvSpPr>
          <p:spPr bwMode="auto">
            <a:xfrm>
              <a:off x="4043" y="2809"/>
              <a:ext cx="104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slave stage</a:t>
              </a:r>
            </a:p>
          </p:txBody>
        </p:sp>
        <p:grpSp>
          <p:nvGrpSpPr>
            <p:cNvPr id="34996" name="Group 180"/>
            <p:cNvGrpSpPr>
              <a:grpSpLocks/>
            </p:cNvGrpSpPr>
            <p:nvPr/>
          </p:nvGrpSpPr>
          <p:grpSpPr bwMode="auto">
            <a:xfrm>
              <a:off x="2009" y="3819"/>
              <a:ext cx="616" cy="296"/>
              <a:chOff x="1732" y="3524"/>
              <a:chExt cx="616" cy="296"/>
            </a:xfrm>
          </p:grpSpPr>
          <p:sp>
            <p:nvSpPr>
              <p:cNvPr id="34997" name="Line 181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98" name="Line 182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99" name="Line 183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0" name="Oval 184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1" name="Line 185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2" name="Line 186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003" name="Rectangle 187"/>
            <p:cNvSpPr>
              <a:spLocks noChangeArrowheads="1"/>
            </p:cNvSpPr>
            <p:nvPr/>
          </p:nvSpPr>
          <p:spPr bwMode="auto">
            <a:xfrm>
              <a:off x="3173" y="3601"/>
              <a:ext cx="3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</a:p>
          </p:txBody>
        </p:sp>
        <p:sp>
          <p:nvSpPr>
            <p:cNvPr id="35004" name="Rectangle 188"/>
            <p:cNvSpPr>
              <a:spLocks noChangeArrowheads="1"/>
            </p:cNvSpPr>
            <p:nvPr/>
          </p:nvSpPr>
          <p:spPr bwMode="auto">
            <a:xfrm>
              <a:off x="3173" y="3041"/>
              <a:ext cx="41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P’</a:t>
              </a:r>
            </a:p>
          </p:txBody>
        </p:sp>
        <p:sp>
          <p:nvSpPr>
            <p:cNvPr id="35005" name="Rectangle 189"/>
            <p:cNvSpPr>
              <a:spLocks noChangeArrowheads="1"/>
            </p:cNvSpPr>
            <p:nvPr/>
          </p:nvSpPr>
          <p:spPr bwMode="auto">
            <a:xfrm>
              <a:off x="435" y="3839"/>
              <a:ext cx="60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grpSp>
          <p:nvGrpSpPr>
            <p:cNvPr id="35006" name="Group 190"/>
            <p:cNvGrpSpPr>
              <a:grpSpLocks/>
            </p:cNvGrpSpPr>
            <p:nvPr/>
          </p:nvGrpSpPr>
          <p:grpSpPr bwMode="auto">
            <a:xfrm>
              <a:off x="1491" y="3051"/>
              <a:ext cx="1760" cy="896"/>
              <a:chOff x="1440" y="2736"/>
              <a:chExt cx="1760" cy="896"/>
            </a:xfrm>
          </p:grpSpPr>
          <p:sp>
            <p:nvSpPr>
              <p:cNvPr id="35007" name="Line 191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8" name="Line 192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9" name="Line 193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0" name="Arc 194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1" name="Arc 195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2" name="Arc 196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3" name="Arc 197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4" name="Rectangle 198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5" name="Rectangle 199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5016" name="Rectangle 200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5017" name="Rectangle 201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5018" name="Rectangle 202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5019" name="Line 203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0" name="Line 204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" name="Line 205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2" name="Arc 206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3" name="Arc 207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4" name="Arc 208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5" name="Arc 209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6" name="Line 210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" name="Line 211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8" name="Line 212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9" name="Line 213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0" name="Line 214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1" name="Line 215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2" name="Line 216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" name="Line 217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4" name="Line 218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5" name="Line 219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6" name="Line 220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7" name="Oval 22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8" name="Line 222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" name="Line 223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0" name="Line 224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1" name="Line 225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5042" name="Group 226"/>
            <p:cNvGrpSpPr>
              <a:grpSpLocks/>
            </p:cNvGrpSpPr>
            <p:nvPr/>
          </p:nvGrpSpPr>
          <p:grpSpPr bwMode="auto">
            <a:xfrm>
              <a:off x="3651" y="3051"/>
              <a:ext cx="1760" cy="896"/>
              <a:chOff x="3600" y="2736"/>
              <a:chExt cx="1760" cy="896"/>
            </a:xfrm>
          </p:grpSpPr>
          <p:sp>
            <p:nvSpPr>
              <p:cNvPr id="35043" name="Line 227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4" name="Line 228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5" name="Line 229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6" name="Arc 230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7" name="Arc 231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8" name="Arc 232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9" name="Arc 233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0" name="Rectangle 234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1" name="Rectangle 235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5052" name="Rectangle 236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5053" name="Rectangle 237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5054" name="Rectangle 238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5055" name="Line 239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6" name="Line 240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7" name="Line 241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8" name="Arc 242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9" name="Arc 243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0" name="Arc 244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1" name="Arc 245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2" name="Line 246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3" name="Line 247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4" name="Line 248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5" name="Line 249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6" name="Line 250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7" name="Line 251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8" name="Line 252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9" name="Line 253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0" name="Line 254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1" name="Line 255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2" name="Line 256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3" name="Oval 257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4" name="Line 258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5" name="Line 259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6" name="Line 260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7" name="Line 261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078" name="Line 262"/>
            <p:cNvSpPr>
              <a:spLocks noChangeShapeType="1"/>
            </p:cNvSpPr>
            <p:nvPr/>
          </p:nvSpPr>
          <p:spPr bwMode="auto">
            <a:xfrm flipH="1">
              <a:off x="1051" y="3951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79" name="Rectangle 263"/>
            <p:cNvSpPr>
              <a:spLocks noChangeArrowheads="1"/>
            </p:cNvSpPr>
            <p:nvPr/>
          </p:nvSpPr>
          <p:spPr bwMode="auto">
            <a:xfrm>
              <a:off x="1295" y="3119"/>
              <a:ext cx="3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35080" name="Rectangle 264"/>
            <p:cNvSpPr>
              <a:spLocks noChangeArrowheads="1"/>
            </p:cNvSpPr>
            <p:nvPr/>
          </p:nvSpPr>
          <p:spPr bwMode="auto">
            <a:xfrm>
              <a:off x="1303" y="3495"/>
              <a:ext cx="36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35081" name="Line 265"/>
            <p:cNvSpPr>
              <a:spLocks noChangeShapeType="1"/>
            </p:cNvSpPr>
            <p:nvPr/>
          </p:nvSpPr>
          <p:spPr bwMode="auto">
            <a:xfrm flipH="1">
              <a:off x="3347" y="323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82" name="Line 266"/>
            <p:cNvSpPr>
              <a:spLocks noChangeShapeType="1"/>
            </p:cNvSpPr>
            <p:nvPr/>
          </p:nvSpPr>
          <p:spPr bwMode="auto">
            <a:xfrm flipH="1">
              <a:off x="3347" y="3599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83" name="Line 267"/>
            <p:cNvSpPr>
              <a:spLocks noChangeShapeType="1"/>
            </p:cNvSpPr>
            <p:nvPr/>
          </p:nvSpPr>
          <p:spPr bwMode="auto">
            <a:xfrm flipH="1" flipV="1">
              <a:off x="2491" y="3955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 smtClean="0"/>
              <a:t>Chap 1. Introduction to Digital Logic</a:t>
            </a:r>
          </a:p>
          <a:p>
            <a:pPr lvl="2"/>
            <a:r>
              <a:rPr lang="en-US" altLang="ko-KR" dirty="0" smtClean="0"/>
              <a:t>Digital Logic Design</a:t>
            </a:r>
          </a:p>
          <a:p>
            <a:pPr lvl="2"/>
            <a:r>
              <a:rPr lang="en-US" altLang="ko-KR" dirty="0" smtClean="0"/>
              <a:t>Combinational Logic vs. Sequential Logic</a:t>
            </a:r>
          </a:p>
          <a:p>
            <a:pPr lvl="1"/>
            <a:r>
              <a:rPr lang="en-US" altLang="ko-KR" dirty="0"/>
              <a:t>Chap 2. Combinational </a:t>
            </a:r>
            <a:r>
              <a:rPr lang="en-US" altLang="ko-KR" dirty="0" smtClean="0"/>
              <a:t>Logic</a:t>
            </a:r>
          </a:p>
          <a:p>
            <a:pPr lvl="2">
              <a:lnSpc>
                <a:spcPct val="95000"/>
              </a:lnSpc>
            </a:pPr>
            <a:r>
              <a:rPr lang="en-US" altLang="ko-KR" sz="2100" dirty="0" smtClean="0">
                <a:ea typeface="굴림" charset="-127"/>
              </a:rPr>
              <a:t>Boolean Algebra</a:t>
            </a:r>
          </a:p>
          <a:p>
            <a:pPr lvl="2">
              <a:lnSpc>
                <a:spcPct val="95000"/>
              </a:lnSpc>
            </a:pPr>
            <a:r>
              <a:rPr lang="en-US" altLang="ko-KR" sz="2100" dirty="0" smtClean="0">
                <a:ea typeface="굴림" charset="-127"/>
              </a:rPr>
              <a:t>Theorems/Axioms</a:t>
            </a:r>
          </a:p>
          <a:p>
            <a:pPr lvl="2">
              <a:lnSpc>
                <a:spcPct val="95000"/>
              </a:lnSpc>
            </a:pPr>
            <a:r>
              <a:rPr lang="en-US" altLang="ko-KR" sz="2100" dirty="0" smtClean="0">
                <a:ea typeface="굴림" charset="-127"/>
              </a:rPr>
              <a:t>Truth Table and Implementation</a:t>
            </a:r>
          </a:p>
          <a:p>
            <a:pPr lvl="2">
              <a:lnSpc>
                <a:spcPct val="95000"/>
              </a:lnSpc>
            </a:pPr>
            <a:r>
              <a:rPr lang="en-US" altLang="ko-KR" sz="2100" dirty="0" smtClean="0">
                <a:ea typeface="굴림" charset="-127"/>
              </a:rPr>
              <a:t>Simplification</a:t>
            </a:r>
          </a:p>
          <a:p>
            <a:pPr lvl="1"/>
            <a:r>
              <a:rPr lang="en-US" altLang="ko-KR" dirty="0"/>
              <a:t>Chap 3. Working with Combinational Logic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K-Map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Mapping NAND/NOR Networks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Time </a:t>
            </a:r>
            <a:r>
              <a:rPr lang="en-US" altLang="ko-KR" dirty="0" smtClean="0">
                <a:ea typeface="굴림" charset="-127"/>
              </a:rPr>
              <a:t>Behavior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HDL</a:t>
            </a:r>
          </a:p>
          <a:p>
            <a:pPr lvl="2">
              <a:lnSpc>
                <a:spcPct val="95000"/>
              </a:lnSpc>
            </a:pPr>
            <a:endParaRPr lang="en-US" altLang="ko-KR" sz="16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200" dirty="0" smtClean="0"/>
              <a:t>So far (</a:t>
            </a:r>
            <a:r>
              <a:rPr lang="en-US" altLang="ko-KR" sz="2200" dirty="0" err="1" smtClean="0"/>
              <a:t>cont</a:t>
            </a:r>
            <a:r>
              <a:rPr lang="en-US" altLang="ko-KR" sz="2200" dirty="0" smtClean="0"/>
              <a:t>’)</a:t>
            </a:r>
          </a:p>
          <a:p>
            <a:pPr lvl="1"/>
            <a:r>
              <a:rPr lang="en-US" altLang="ko-KR" sz="1600" dirty="0"/>
              <a:t>Chap 4. Combinational Logic Techniques</a:t>
            </a:r>
          </a:p>
          <a:p>
            <a:pPr lvl="2"/>
            <a:r>
              <a:rPr lang="en-US" altLang="ko-KR" sz="1600" dirty="0" err="1"/>
              <a:t>Muxer</a:t>
            </a:r>
            <a:endParaRPr lang="en-US" altLang="ko-KR" sz="1600" dirty="0"/>
          </a:p>
          <a:p>
            <a:pPr lvl="2"/>
            <a:r>
              <a:rPr lang="en-US" altLang="ko-KR" sz="1600" dirty="0" err="1" smtClean="0"/>
              <a:t>Demuxer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PLA, PAL, </a:t>
            </a:r>
            <a:r>
              <a:rPr lang="en-US" altLang="ko-KR" sz="1600" dirty="0" smtClean="0"/>
              <a:t>ROM</a:t>
            </a:r>
          </a:p>
          <a:p>
            <a:pPr lvl="1"/>
            <a:r>
              <a:rPr lang="en-US" altLang="ko-KR" sz="1600" dirty="0"/>
              <a:t>Chap 5. Case Studies in Combinational Logic Design</a:t>
            </a:r>
            <a:endParaRPr lang="en-US" altLang="ko-KR" sz="1600" dirty="0" smtClean="0"/>
          </a:p>
          <a:p>
            <a:r>
              <a:rPr lang="en-US" altLang="ko-KR" sz="2200" dirty="0" smtClean="0"/>
              <a:t>Now</a:t>
            </a:r>
            <a:endParaRPr lang="en-US" altLang="ko-KR" sz="2200" dirty="0"/>
          </a:p>
          <a:p>
            <a:pPr lvl="1"/>
            <a:r>
              <a:rPr lang="en-US" altLang="ko-KR" sz="1600" dirty="0" smtClean="0"/>
              <a:t>Chap 6. Sequential Logic Design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Next</a:t>
            </a:r>
            <a:endParaRPr lang="en-US" altLang="ko-KR" sz="2200" dirty="0"/>
          </a:p>
          <a:p>
            <a:pPr lvl="1"/>
            <a:r>
              <a:rPr lang="en-US" altLang="ko-KR" sz="1600" dirty="0" smtClean="0"/>
              <a:t>Chap 6. Sequential Logic Design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38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0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D11-BB10-49B4-90AE-5BE34CF6A5D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7594600" y="6192838"/>
            <a:ext cx="1346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 gates</a:t>
            </a:r>
          </a:p>
        </p:txBody>
      </p:sp>
      <p:sp>
        <p:nvSpPr>
          <p:cNvPr id="36975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flip-flop</a:t>
            </a:r>
          </a:p>
        </p:txBody>
      </p:sp>
      <p:sp>
        <p:nvSpPr>
          <p:cNvPr id="36976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3288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Make S and R complements of each other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eliminates 1s catching problem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can't just hold previous value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(must have new value ready every clock period)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value of D just before clock goes low is what is stored in flip-flop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can make R-S flip-flop by adding logic to make D = S + R’ Q</a:t>
            </a:r>
          </a:p>
        </p:txBody>
      </p:sp>
      <p:grpSp>
        <p:nvGrpSpPr>
          <p:cNvPr id="37068" name="Group 204"/>
          <p:cNvGrpSpPr>
            <a:grpSpLocks/>
          </p:cNvGrpSpPr>
          <p:nvPr/>
        </p:nvGrpSpPr>
        <p:grpSpPr bwMode="auto">
          <a:xfrm>
            <a:off x="361950" y="3879850"/>
            <a:ext cx="8761413" cy="2073275"/>
            <a:chOff x="228" y="2444"/>
            <a:chExt cx="5519" cy="1306"/>
          </a:xfrm>
        </p:grpSpPr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28" y="3123"/>
              <a:ext cx="3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5331" y="3109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5331" y="2741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Q’</a:t>
              </a:r>
            </a:p>
          </p:txBody>
        </p:sp>
        <p:grpSp>
          <p:nvGrpSpPr>
            <p:cNvPr id="36969" name="Group 105"/>
            <p:cNvGrpSpPr>
              <a:grpSpLocks/>
            </p:cNvGrpSpPr>
            <p:nvPr/>
          </p:nvGrpSpPr>
          <p:grpSpPr bwMode="auto">
            <a:xfrm>
              <a:off x="761" y="2728"/>
              <a:ext cx="616" cy="296"/>
              <a:chOff x="1020" y="2412"/>
              <a:chExt cx="616" cy="296"/>
            </a:xfrm>
          </p:grpSpPr>
          <p:sp>
            <p:nvSpPr>
              <p:cNvPr id="36963" name="Line 99"/>
              <p:cNvSpPr>
                <a:spLocks noChangeShapeType="1"/>
              </p:cNvSpPr>
              <p:nvPr/>
            </p:nvSpPr>
            <p:spPr bwMode="auto">
              <a:xfrm>
                <a:off x="1180" y="2412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4" name="Line 100"/>
              <p:cNvSpPr>
                <a:spLocks noChangeShapeType="1"/>
              </p:cNvSpPr>
              <p:nvPr/>
            </p:nvSpPr>
            <p:spPr bwMode="auto">
              <a:xfrm flipV="1">
                <a:off x="1180" y="2548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5" name="Line 101"/>
              <p:cNvSpPr>
                <a:spLocks noChangeShapeType="1"/>
              </p:cNvSpPr>
              <p:nvPr/>
            </p:nvSpPr>
            <p:spPr bwMode="auto">
              <a:xfrm>
                <a:off x="1176" y="241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6" name="Oval 102"/>
              <p:cNvSpPr>
                <a:spLocks noChangeArrowheads="1"/>
              </p:cNvSpPr>
              <p:nvPr/>
            </p:nvSpPr>
            <p:spPr bwMode="auto">
              <a:xfrm>
                <a:off x="1412" y="2524"/>
                <a:ext cx="64" cy="6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7" name="Line 103"/>
              <p:cNvSpPr>
                <a:spLocks noChangeShapeType="1"/>
              </p:cNvSpPr>
              <p:nvPr/>
            </p:nvSpPr>
            <p:spPr bwMode="auto">
              <a:xfrm>
                <a:off x="1492" y="255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8" name="Line 104"/>
              <p:cNvSpPr>
                <a:spLocks noChangeShapeType="1"/>
              </p:cNvSpPr>
              <p:nvPr/>
            </p:nvSpPr>
            <p:spPr bwMode="auto">
              <a:xfrm>
                <a:off x="1020" y="2552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70" name="Line 106"/>
            <p:cNvSpPr>
              <a:spLocks noChangeShapeType="1"/>
            </p:cNvSpPr>
            <p:nvPr/>
          </p:nvSpPr>
          <p:spPr bwMode="auto">
            <a:xfrm flipH="1">
              <a:off x="609" y="3236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1" name="Line 107"/>
            <p:cNvSpPr>
              <a:spLocks noChangeShapeType="1"/>
            </p:cNvSpPr>
            <p:nvPr/>
          </p:nvSpPr>
          <p:spPr bwMode="auto">
            <a:xfrm>
              <a:off x="749" y="2872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2" name="Oval 108"/>
            <p:cNvSpPr>
              <a:spLocks noChangeArrowheads="1"/>
            </p:cNvSpPr>
            <p:nvPr/>
          </p:nvSpPr>
          <p:spPr bwMode="auto">
            <a:xfrm>
              <a:off x="737" y="322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8" name="Rectangle 114"/>
            <p:cNvSpPr>
              <a:spLocks noChangeArrowheads="1"/>
            </p:cNvSpPr>
            <p:nvPr/>
          </p:nvSpPr>
          <p:spPr bwMode="auto">
            <a:xfrm>
              <a:off x="1627" y="2446"/>
              <a:ext cx="11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master stage</a:t>
              </a:r>
            </a:p>
          </p:txBody>
        </p:sp>
        <p:sp>
          <p:nvSpPr>
            <p:cNvPr id="36979" name="Rectangle 115"/>
            <p:cNvSpPr>
              <a:spLocks noChangeArrowheads="1"/>
            </p:cNvSpPr>
            <p:nvPr/>
          </p:nvSpPr>
          <p:spPr bwMode="auto">
            <a:xfrm>
              <a:off x="3897" y="2444"/>
              <a:ext cx="104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slave stage</a:t>
              </a:r>
            </a:p>
          </p:txBody>
        </p:sp>
        <p:grpSp>
          <p:nvGrpSpPr>
            <p:cNvPr id="36980" name="Group 116"/>
            <p:cNvGrpSpPr>
              <a:grpSpLocks/>
            </p:cNvGrpSpPr>
            <p:nvPr/>
          </p:nvGrpSpPr>
          <p:grpSpPr bwMode="auto">
            <a:xfrm>
              <a:off x="1863" y="3454"/>
              <a:ext cx="616" cy="296"/>
              <a:chOff x="1732" y="3524"/>
              <a:chExt cx="616" cy="296"/>
            </a:xfrm>
          </p:grpSpPr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2" name="Line 118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3" name="Line 119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4" name="Oval 120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5" name="Line 121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6" name="Line 122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87" name="Rectangle 123"/>
            <p:cNvSpPr>
              <a:spLocks noChangeArrowheads="1"/>
            </p:cNvSpPr>
            <p:nvPr/>
          </p:nvSpPr>
          <p:spPr bwMode="auto">
            <a:xfrm>
              <a:off x="3027" y="3236"/>
              <a:ext cx="36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</a:p>
          </p:txBody>
        </p:sp>
        <p:sp>
          <p:nvSpPr>
            <p:cNvPr id="36988" name="Rectangle 124"/>
            <p:cNvSpPr>
              <a:spLocks noChangeArrowheads="1"/>
            </p:cNvSpPr>
            <p:nvPr/>
          </p:nvSpPr>
          <p:spPr bwMode="auto">
            <a:xfrm>
              <a:off x="3027" y="2676"/>
              <a:ext cx="41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P’</a:t>
              </a:r>
            </a:p>
          </p:txBody>
        </p:sp>
        <p:sp>
          <p:nvSpPr>
            <p:cNvPr id="36989" name="Rectangle 125"/>
            <p:cNvSpPr>
              <a:spLocks noChangeArrowheads="1"/>
            </p:cNvSpPr>
            <p:nvPr/>
          </p:nvSpPr>
          <p:spPr bwMode="auto">
            <a:xfrm>
              <a:off x="289" y="3474"/>
              <a:ext cx="60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grpSp>
          <p:nvGrpSpPr>
            <p:cNvPr id="36990" name="Group 126"/>
            <p:cNvGrpSpPr>
              <a:grpSpLocks/>
            </p:cNvGrpSpPr>
            <p:nvPr/>
          </p:nvGrpSpPr>
          <p:grpSpPr bwMode="auto">
            <a:xfrm>
              <a:off x="1345" y="2686"/>
              <a:ext cx="1760" cy="896"/>
              <a:chOff x="1440" y="2736"/>
              <a:chExt cx="1760" cy="896"/>
            </a:xfrm>
          </p:grpSpPr>
          <p:sp>
            <p:nvSpPr>
              <p:cNvPr id="36991" name="Line 127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3" name="Line 129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4" name="Arc 130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5" name="Arc 131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6" name="Arc 132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7" name="Arc 133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8" name="Rectangle 134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9" name="Rectangle 135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7000" name="Rectangle 136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7001" name="Rectangle 137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7002" name="Rectangle 138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7003" name="Line 139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4" name="Line 140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5" name="Line 141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6" name="Arc 142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7" name="Arc 143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8" name="Arc 144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9" name="Arc 145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0" name="Line 146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1" name="Line 147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2" name="Line 148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3" name="Line 149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4" name="Line 150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6" name="Line 152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7" name="Line 153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8" name="Line 154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9" name="Line 155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0" name="Line 156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1" name="Oval 15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2" name="Line 158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3" name="Line 159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4" name="Line 160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5" name="Line 161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7026" name="Group 162"/>
            <p:cNvGrpSpPr>
              <a:grpSpLocks/>
            </p:cNvGrpSpPr>
            <p:nvPr/>
          </p:nvGrpSpPr>
          <p:grpSpPr bwMode="auto">
            <a:xfrm>
              <a:off x="3505" y="2686"/>
              <a:ext cx="1760" cy="896"/>
              <a:chOff x="3600" y="2736"/>
              <a:chExt cx="1760" cy="896"/>
            </a:xfrm>
          </p:grpSpPr>
          <p:sp>
            <p:nvSpPr>
              <p:cNvPr id="37027" name="Line 163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8" name="Line 164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9" name="Line 165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0" name="Arc 166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1" name="Arc 167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2" name="Arc 168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3" name="Arc 169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4" name="Rectangle 170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5" name="Rectangle 171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R</a:t>
                </a:r>
              </a:p>
            </p:txBody>
          </p:sp>
          <p:sp>
            <p:nvSpPr>
              <p:cNvPr id="37036" name="Rectangle 172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S</a:t>
                </a:r>
              </a:p>
            </p:txBody>
          </p:sp>
          <p:sp>
            <p:nvSpPr>
              <p:cNvPr id="37037" name="Rectangle 173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</a:t>
                </a:r>
              </a:p>
            </p:txBody>
          </p:sp>
          <p:sp>
            <p:nvSpPr>
              <p:cNvPr id="37038" name="Rectangle 174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Q’</a:t>
                </a:r>
              </a:p>
            </p:txBody>
          </p:sp>
          <p:sp>
            <p:nvSpPr>
              <p:cNvPr id="37039" name="Line 175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0" name="Line 176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1" name="Line 177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2" name="Arc 178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3" name="Arc 179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4" name="Arc 180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5" name="Arc 181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6" name="Line 182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7" name="Line 183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8" name="Line 184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9" name="Line 185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0" name="Line 186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1" name="Line 187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2" name="Line 188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3" name="Line 189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4" name="Line 190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5" name="Line 191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6" name="Line 192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7" name="Oval 19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8" name="Line 194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9" name="Line 195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60" name="Line 196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61" name="Line 197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062" name="Line 198"/>
            <p:cNvSpPr>
              <a:spLocks noChangeShapeType="1"/>
            </p:cNvSpPr>
            <p:nvPr/>
          </p:nvSpPr>
          <p:spPr bwMode="auto">
            <a:xfrm flipH="1">
              <a:off x="905" y="3586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5" name="Line 201"/>
            <p:cNvSpPr>
              <a:spLocks noChangeShapeType="1"/>
            </p:cNvSpPr>
            <p:nvPr/>
          </p:nvSpPr>
          <p:spPr bwMode="auto">
            <a:xfrm flipH="1">
              <a:off x="3201" y="286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6" name="Line 202"/>
            <p:cNvSpPr>
              <a:spLocks noChangeShapeType="1"/>
            </p:cNvSpPr>
            <p:nvPr/>
          </p:nvSpPr>
          <p:spPr bwMode="auto">
            <a:xfrm flipH="1">
              <a:off x="3201" y="323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7" name="Line 203"/>
            <p:cNvSpPr>
              <a:spLocks noChangeShapeType="1"/>
            </p:cNvSpPr>
            <p:nvPr/>
          </p:nvSpPr>
          <p:spPr bwMode="auto">
            <a:xfrm flipH="1" flipV="1">
              <a:off x="2345" y="3590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6A4A-9970-41BC-9265-52F64E9BB6AA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39066" name="Picture 1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"/>
          <a:stretch>
            <a:fillRect/>
          </a:stretch>
        </p:blipFill>
        <p:spPr bwMode="auto">
          <a:xfrm>
            <a:off x="823913" y="2209800"/>
            <a:ext cx="40227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4718050" y="3902075"/>
            <a:ext cx="254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755650" y="6105525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auto">
          <a:xfrm>
            <a:off x="293688" y="4370388"/>
            <a:ext cx="71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Clk=1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2885095" y="3702270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2900970" y="4867495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3305175" y="5240338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3300413" y="6018213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auto">
          <a:xfrm>
            <a:off x="3289300" y="3330575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1182688" y="2492375"/>
            <a:ext cx="457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39059" name="Rectangle 147"/>
          <p:cNvSpPr>
            <a:spLocks noChangeArrowheads="1"/>
          </p:cNvSpPr>
          <p:nvPr/>
        </p:nvSpPr>
        <p:spPr bwMode="auto">
          <a:xfrm>
            <a:off x="3262313" y="2554288"/>
            <a:ext cx="33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4714875" y="4675188"/>
            <a:ext cx="342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Q’</a:t>
            </a:r>
          </a:p>
        </p:txBody>
      </p:sp>
      <p:pic>
        <p:nvPicPr>
          <p:cNvPr id="39067" name="Picture 1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1262063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549900" y="3000375"/>
            <a:ext cx="35052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negative edge-triggered 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flip-flop (D-FF)</a:t>
            </a:r>
          </a:p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4-5 gate delays</a:t>
            </a:r>
          </a:p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must respect setup and hold time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constraints to successfully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capture input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956300" y="5867400"/>
            <a:ext cx="2792413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characteristic equation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Q(t+1) = D</a:t>
            </a:r>
          </a:p>
        </p:txBody>
      </p:sp>
      <p:sp>
        <p:nvSpPr>
          <p:cNvPr id="39064" name="Rectangle 1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Edge-triggered flip-flops</a:t>
            </a:r>
          </a:p>
        </p:txBody>
      </p:sp>
      <p:sp>
        <p:nvSpPr>
          <p:cNvPr id="39065" name="Rectangle 153"/>
          <p:cNvSpPr>
            <a:spLocks noGrp="1" noChangeArrowheads="1"/>
          </p:cNvSpPr>
          <p:nvPr>
            <p:ph type="body" idx="1"/>
          </p:nvPr>
        </p:nvSpPr>
        <p:spPr>
          <a:xfrm>
            <a:off x="438944" y="1244600"/>
            <a:ext cx="8551862" cy="451485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More efficient solution: only 6 gates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sensitive to inputs only near edge of clock signal (not while high)</a:t>
            </a:r>
          </a:p>
        </p:txBody>
      </p:sp>
      <p:sp>
        <p:nvSpPr>
          <p:cNvPr id="39070" name="Oval 158"/>
          <p:cNvSpPr>
            <a:spLocks noChangeArrowheads="1"/>
          </p:cNvSpPr>
          <p:nvPr/>
        </p:nvSpPr>
        <p:spPr bwMode="auto">
          <a:xfrm>
            <a:off x="6886575" y="54864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913206" y="2391507"/>
            <a:ext cx="1213190" cy="1320617"/>
          </a:xfrm>
          <a:prstGeom prst="roundRect">
            <a:avLst/>
          </a:prstGeom>
          <a:noFill/>
          <a:ln w="381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938313" y="5069767"/>
            <a:ext cx="1203957" cy="1320617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224530" y="3716338"/>
            <a:ext cx="1319335" cy="132061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5745" y="220980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TOP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5403" y="6251059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BOTTOM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2381" y="33040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FINAL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Neg. Edge-Triggered D-FF when Clock is High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CAA-093F-49C7-925E-F8926678C464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Picture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"/>
          <a:stretch>
            <a:fillRect/>
          </a:stretch>
        </p:blipFill>
        <p:spPr bwMode="auto">
          <a:xfrm>
            <a:off x="755600" y="1643063"/>
            <a:ext cx="4022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4649737" y="3335338"/>
            <a:ext cx="254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8" name="Rectangle 134"/>
          <p:cNvSpPr>
            <a:spLocks noChangeArrowheads="1"/>
          </p:cNvSpPr>
          <p:nvPr/>
        </p:nvSpPr>
        <p:spPr bwMode="auto">
          <a:xfrm>
            <a:off x="687337" y="5538788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9" name="Rectangle 135"/>
          <p:cNvSpPr>
            <a:spLocks noChangeArrowheads="1"/>
          </p:cNvSpPr>
          <p:nvPr/>
        </p:nvSpPr>
        <p:spPr bwMode="auto">
          <a:xfrm>
            <a:off x="225375" y="3803651"/>
            <a:ext cx="71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Clk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=1</a:t>
            </a:r>
          </a:p>
        </p:txBody>
      </p:sp>
      <p:sp>
        <p:nvSpPr>
          <p:cNvPr id="10" name="Rectangle 137"/>
          <p:cNvSpPr>
            <a:spLocks noChangeArrowheads="1"/>
          </p:cNvSpPr>
          <p:nvPr/>
        </p:nvSpPr>
        <p:spPr bwMode="auto">
          <a:xfrm>
            <a:off x="2957462" y="3149601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</a:t>
            </a:r>
          </a:p>
        </p:txBody>
      </p:sp>
      <p:sp>
        <p:nvSpPr>
          <p:cNvPr id="11" name="Rectangle 138"/>
          <p:cNvSpPr>
            <a:spLocks noChangeArrowheads="1"/>
          </p:cNvSpPr>
          <p:nvPr/>
        </p:nvSpPr>
        <p:spPr bwMode="auto">
          <a:xfrm>
            <a:off x="2973337" y="4314826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12" name="Rectangle 140"/>
          <p:cNvSpPr>
            <a:spLocks noChangeArrowheads="1"/>
          </p:cNvSpPr>
          <p:nvPr/>
        </p:nvSpPr>
        <p:spPr bwMode="auto">
          <a:xfrm>
            <a:off x="3236862" y="4673601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13" name="Rectangle 141"/>
          <p:cNvSpPr>
            <a:spLocks noChangeArrowheads="1"/>
          </p:cNvSpPr>
          <p:nvPr/>
        </p:nvSpPr>
        <p:spPr bwMode="auto">
          <a:xfrm>
            <a:off x="3232100" y="5451476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14" name="Rectangle 139"/>
          <p:cNvSpPr>
            <a:spLocks noChangeArrowheads="1"/>
          </p:cNvSpPr>
          <p:nvPr/>
        </p:nvSpPr>
        <p:spPr bwMode="auto">
          <a:xfrm>
            <a:off x="3220987" y="2763838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15" name="Rectangle 142"/>
          <p:cNvSpPr>
            <a:spLocks noChangeArrowheads="1"/>
          </p:cNvSpPr>
          <p:nvPr/>
        </p:nvSpPr>
        <p:spPr bwMode="auto">
          <a:xfrm>
            <a:off x="1114375" y="1925638"/>
            <a:ext cx="457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16" name="Rectangle 147"/>
          <p:cNvSpPr>
            <a:spLocks noChangeArrowheads="1"/>
          </p:cNvSpPr>
          <p:nvPr/>
        </p:nvSpPr>
        <p:spPr bwMode="auto">
          <a:xfrm>
            <a:off x="3194000" y="1987551"/>
            <a:ext cx="33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4646562" y="4108451"/>
            <a:ext cx="342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Q’</a:t>
            </a:r>
          </a:p>
        </p:txBody>
      </p:sp>
      <p:sp>
        <p:nvSpPr>
          <p:cNvPr id="18" name="Rectangle 143"/>
          <p:cNvSpPr>
            <a:spLocks noChangeArrowheads="1"/>
          </p:cNvSpPr>
          <p:nvPr/>
        </p:nvSpPr>
        <p:spPr bwMode="auto">
          <a:xfrm>
            <a:off x="3862388" y="2229473"/>
            <a:ext cx="1549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holds D’ when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clock goes low</a:t>
            </a:r>
          </a:p>
        </p:txBody>
      </p:sp>
      <p:sp>
        <p:nvSpPr>
          <p:cNvPr id="19" name="Rectangle 146"/>
          <p:cNvSpPr>
            <a:spLocks noChangeArrowheads="1"/>
          </p:cNvSpPr>
          <p:nvPr/>
        </p:nvSpPr>
        <p:spPr bwMode="auto">
          <a:xfrm>
            <a:off x="3925888" y="5020298"/>
            <a:ext cx="1409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holds D when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clock goes low</a:t>
            </a:r>
          </a:p>
        </p:txBody>
      </p:sp>
      <p:sp>
        <p:nvSpPr>
          <p:cNvPr id="20" name="Line 148"/>
          <p:cNvSpPr>
            <a:spLocks noChangeShapeType="1"/>
          </p:cNvSpPr>
          <p:nvPr/>
        </p:nvSpPr>
        <p:spPr bwMode="auto">
          <a:xfrm flipH="1" flipV="1">
            <a:off x="3484563" y="4893298"/>
            <a:ext cx="3810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Line 149"/>
          <p:cNvSpPr>
            <a:spLocks noChangeShapeType="1"/>
          </p:cNvSpPr>
          <p:nvPr/>
        </p:nvSpPr>
        <p:spPr bwMode="auto">
          <a:xfrm flipH="1">
            <a:off x="3481388" y="2521573"/>
            <a:ext cx="342900" cy="292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913206" y="1828787"/>
            <a:ext cx="1213190" cy="1320617"/>
          </a:xfrm>
          <a:prstGeom prst="roundRect">
            <a:avLst/>
          </a:prstGeom>
          <a:noFill/>
          <a:ln w="381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938313" y="4507047"/>
            <a:ext cx="1203957" cy="1320617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224530" y="3153618"/>
            <a:ext cx="1319335" cy="132061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5745" y="164708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TOP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5403" y="5688339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BOTTOM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2381" y="27413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FINAL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Rectangle 143"/>
          <p:cNvSpPr>
            <a:spLocks noChangeArrowheads="1"/>
          </p:cNvSpPr>
          <p:nvPr/>
        </p:nvSpPr>
        <p:spPr bwMode="auto">
          <a:xfrm>
            <a:off x="0" y="5715746"/>
            <a:ext cx="1549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D input does not 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affect </a:t>
            </a:r>
            <a:endParaRPr lang="en-US" altLang="ko-KR" sz="1600" dirty="0">
              <a:solidFill>
                <a:srgbClr val="FF0000"/>
              </a:solidFill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19" grpId="0"/>
      <p:bldP spid="20" grpId="0" animBg="1"/>
      <p:bldP spid="21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4643-E417-4D40-BC73-4F63E02E8713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41249" name="Picture 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"/>
          <a:stretch>
            <a:fillRect/>
          </a:stretch>
        </p:blipFill>
        <p:spPr bwMode="auto">
          <a:xfrm>
            <a:off x="530225" y="1752600"/>
            <a:ext cx="40227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2" name="Rectangle 292"/>
          <p:cNvSpPr>
            <a:spLocks noChangeArrowheads="1"/>
          </p:cNvSpPr>
          <p:nvPr/>
        </p:nvSpPr>
        <p:spPr bwMode="auto">
          <a:xfrm>
            <a:off x="4424363" y="3444875"/>
            <a:ext cx="254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41253" name="Rectangle 293"/>
          <p:cNvSpPr>
            <a:spLocks noChangeArrowheads="1"/>
          </p:cNvSpPr>
          <p:nvPr/>
        </p:nvSpPr>
        <p:spPr bwMode="auto">
          <a:xfrm>
            <a:off x="461963" y="5648325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41254" name="Rectangle 294"/>
          <p:cNvSpPr>
            <a:spLocks noChangeArrowheads="1"/>
          </p:cNvSpPr>
          <p:nvPr/>
        </p:nvSpPr>
        <p:spPr bwMode="auto">
          <a:xfrm>
            <a:off x="0" y="3913188"/>
            <a:ext cx="71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 b="1" dirty="0" err="1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Clk</a:t>
            </a:r>
            <a:r>
              <a:rPr lang="en-US" altLang="ko-KR" sz="1600" b="1" dirty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=0</a:t>
            </a:r>
          </a:p>
        </p:txBody>
      </p:sp>
      <p:sp>
        <p:nvSpPr>
          <p:cNvPr id="41255" name="Rectangle 295"/>
          <p:cNvSpPr>
            <a:spLocks noChangeArrowheads="1"/>
          </p:cNvSpPr>
          <p:nvPr/>
        </p:nvSpPr>
        <p:spPr bwMode="auto">
          <a:xfrm>
            <a:off x="2732088" y="3259138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R</a:t>
            </a:r>
          </a:p>
        </p:txBody>
      </p:sp>
      <p:sp>
        <p:nvSpPr>
          <p:cNvPr id="41256" name="Rectangle 296"/>
          <p:cNvSpPr>
            <a:spLocks noChangeArrowheads="1"/>
          </p:cNvSpPr>
          <p:nvPr/>
        </p:nvSpPr>
        <p:spPr bwMode="auto">
          <a:xfrm>
            <a:off x="2747963" y="4424363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41257" name="Rectangle 297"/>
          <p:cNvSpPr>
            <a:spLocks noChangeArrowheads="1"/>
          </p:cNvSpPr>
          <p:nvPr/>
        </p:nvSpPr>
        <p:spPr bwMode="auto">
          <a:xfrm>
            <a:off x="3011488" y="4783138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41258" name="Rectangle 298"/>
          <p:cNvSpPr>
            <a:spLocks noChangeArrowheads="1"/>
          </p:cNvSpPr>
          <p:nvPr/>
        </p:nvSpPr>
        <p:spPr bwMode="auto">
          <a:xfrm>
            <a:off x="3006725" y="5561013"/>
            <a:ext cx="304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41259" name="Rectangle 299"/>
          <p:cNvSpPr>
            <a:spLocks noChangeArrowheads="1"/>
          </p:cNvSpPr>
          <p:nvPr/>
        </p:nvSpPr>
        <p:spPr bwMode="auto">
          <a:xfrm>
            <a:off x="2995613" y="2873375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 b="1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41260" name="Rectangle 300"/>
          <p:cNvSpPr>
            <a:spLocks noChangeArrowheads="1"/>
          </p:cNvSpPr>
          <p:nvPr/>
        </p:nvSpPr>
        <p:spPr bwMode="auto">
          <a:xfrm>
            <a:off x="889000" y="2035175"/>
            <a:ext cx="457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D’</a:t>
            </a:r>
          </a:p>
        </p:txBody>
      </p:sp>
      <p:sp>
        <p:nvSpPr>
          <p:cNvPr id="41261" name="Rectangle 301"/>
          <p:cNvSpPr>
            <a:spLocks noChangeArrowheads="1"/>
          </p:cNvSpPr>
          <p:nvPr/>
        </p:nvSpPr>
        <p:spPr bwMode="auto">
          <a:xfrm>
            <a:off x="2968625" y="2097088"/>
            <a:ext cx="33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23900" y="6197600"/>
            <a:ext cx="3263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clock goes high-to-low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 is latched</a:t>
            </a:r>
          </a:p>
        </p:txBody>
      </p:sp>
      <p:sp>
        <p:nvSpPr>
          <p:cNvPr id="41246" name="Rectangle 2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Neg. Edge-Triggered D-FF when Clock </a:t>
            </a:r>
            <a:r>
              <a:rPr lang="en-US" altLang="ko-KR" dirty="0" smtClean="0"/>
              <a:t>goes from High to Low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1247" name="Rectangle 287"/>
          <p:cNvSpPr>
            <a:spLocks noGrp="1" noChangeArrowheads="1"/>
          </p:cNvSpPr>
          <p:nvPr>
            <p:ph type="body" idx="1"/>
          </p:nvPr>
        </p:nvSpPr>
        <p:spPr>
          <a:xfrm>
            <a:off x="379413" y="1223963"/>
            <a:ext cx="8343900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Step-by-step analysis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659982" y="1969467"/>
            <a:ext cx="1213190" cy="1320617"/>
          </a:xfrm>
          <a:prstGeom prst="roundRect">
            <a:avLst/>
          </a:prstGeom>
          <a:noFill/>
          <a:ln w="381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685089" y="4647727"/>
            <a:ext cx="1203957" cy="1320617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971306" y="3294298"/>
            <a:ext cx="1319335" cy="132061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52521" y="178776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TOP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2179" y="5829019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BOTTOM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29157" y="2881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FINAL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478" y="3100290"/>
            <a:ext cx="4172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clock goes from High to Low,</a:t>
            </a:r>
          </a:p>
          <a:p>
            <a:r>
              <a:rPr lang="en-US" altLang="ko-KR" dirty="0" smtClean="0"/>
              <a:t>R = D’ &amp; S = D</a:t>
            </a:r>
          </a:p>
          <a:p>
            <a:r>
              <a:rPr lang="en-US" altLang="ko-KR" dirty="0" smtClean="0"/>
              <a:t>Thus, RS-latch (FINAL) stores 1 (Q)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 D = 1</a:t>
            </a:r>
          </a:p>
          <a:p>
            <a:r>
              <a:rPr lang="en-US" altLang="ko-KR" dirty="0" smtClean="0"/>
              <a:t>           RS-latch stores 0 (Q), otherwise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2" grpId="0"/>
      <p:bldP spid="41255" grpId="0"/>
      <p:bldP spid="41256" grpId="0"/>
      <p:bldP spid="41257" grpId="0"/>
      <p:bldP spid="41259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6" name="Rectangle 2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Neg. Edge-Triggered D-FF when Clock </a:t>
            </a:r>
            <a:r>
              <a:rPr lang="en-US" altLang="ko-KR" dirty="0" smtClean="0"/>
              <a:t>is Low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3550" y="1283206"/>
            <a:ext cx="8343900" cy="4589462"/>
          </a:xfrm>
        </p:spPr>
        <p:txBody>
          <a:bodyPr/>
          <a:lstStyle/>
          <a:p>
            <a:r>
              <a:rPr lang="en-US" altLang="ko-KR" dirty="0" smtClean="0"/>
              <a:t>new D = 1</a:t>
            </a:r>
            <a:endParaRPr lang="ko-KR" altLang="en-US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4643-E417-4D40-BC73-4F63E02E871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395788" y="6222971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clock is low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 is held</a:t>
            </a:r>
          </a:p>
        </p:txBody>
      </p:sp>
      <p:grpSp>
        <p:nvGrpSpPr>
          <p:cNvPr id="41278" name="Group 318"/>
          <p:cNvGrpSpPr>
            <a:grpSpLocks/>
          </p:cNvGrpSpPr>
          <p:nvPr/>
        </p:nvGrpSpPr>
        <p:grpSpPr bwMode="auto">
          <a:xfrm>
            <a:off x="307003" y="1803371"/>
            <a:ext cx="4678362" cy="4419600"/>
            <a:chOff x="2893" y="1104"/>
            <a:chExt cx="2947" cy="2784"/>
          </a:xfrm>
        </p:grpSpPr>
        <p:pic>
          <p:nvPicPr>
            <p:cNvPr id="41263" name="Picture 3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4"/>
            <a:stretch>
              <a:fillRect/>
            </a:stretch>
          </p:blipFill>
          <p:spPr bwMode="auto">
            <a:xfrm>
              <a:off x="3227" y="1104"/>
              <a:ext cx="2534" cy="2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66" name="Rectangle 306"/>
            <p:cNvSpPr>
              <a:spLocks noChangeArrowheads="1"/>
            </p:cNvSpPr>
            <p:nvPr/>
          </p:nvSpPr>
          <p:spPr bwMode="auto">
            <a:xfrm>
              <a:off x="5680" y="2170"/>
              <a:ext cx="1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41267" name="Rectangle 307"/>
            <p:cNvSpPr>
              <a:spLocks noChangeArrowheads="1"/>
            </p:cNvSpPr>
            <p:nvPr/>
          </p:nvSpPr>
          <p:spPr bwMode="auto">
            <a:xfrm>
              <a:off x="3184" y="3558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new D</a:t>
              </a:r>
            </a:p>
          </p:txBody>
        </p:sp>
        <p:sp>
          <p:nvSpPr>
            <p:cNvPr id="41268" name="Rectangle 308"/>
            <p:cNvSpPr>
              <a:spLocks noChangeArrowheads="1"/>
            </p:cNvSpPr>
            <p:nvPr/>
          </p:nvSpPr>
          <p:spPr bwMode="auto">
            <a:xfrm>
              <a:off x="2893" y="2465"/>
              <a:ext cx="4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Clk=0</a:t>
              </a:r>
            </a:p>
          </p:txBody>
        </p:sp>
        <p:sp>
          <p:nvSpPr>
            <p:cNvPr id="41269" name="Rectangle 309"/>
            <p:cNvSpPr>
              <a:spLocks noChangeArrowheads="1"/>
            </p:cNvSpPr>
            <p:nvPr/>
          </p:nvSpPr>
          <p:spPr bwMode="auto">
            <a:xfrm>
              <a:off x="4614" y="2053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41270" name="Rectangle 310"/>
            <p:cNvSpPr>
              <a:spLocks noChangeArrowheads="1"/>
            </p:cNvSpPr>
            <p:nvPr/>
          </p:nvSpPr>
          <p:spPr bwMode="auto">
            <a:xfrm>
              <a:off x="4624" y="2787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41271" name="Rectangle 311"/>
            <p:cNvSpPr>
              <a:spLocks noChangeArrowheads="1"/>
            </p:cNvSpPr>
            <p:nvPr/>
          </p:nvSpPr>
          <p:spPr bwMode="auto">
            <a:xfrm>
              <a:off x="4790" y="3013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41272" name="Rectangle 312"/>
            <p:cNvSpPr>
              <a:spLocks noChangeArrowheads="1"/>
            </p:cNvSpPr>
            <p:nvPr/>
          </p:nvSpPr>
          <p:spPr bwMode="auto">
            <a:xfrm>
              <a:off x="4787" y="3503"/>
              <a:ext cx="1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3" name="Rectangle 313"/>
            <p:cNvSpPr>
              <a:spLocks noChangeArrowheads="1"/>
            </p:cNvSpPr>
            <p:nvPr/>
          </p:nvSpPr>
          <p:spPr bwMode="auto">
            <a:xfrm>
              <a:off x="4780" y="1810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4" name="Rectangle 314"/>
            <p:cNvSpPr>
              <a:spLocks noChangeArrowheads="1"/>
            </p:cNvSpPr>
            <p:nvPr/>
          </p:nvSpPr>
          <p:spPr bwMode="auto">
            <a:xfrm>
              <a:off x="3453" y="1282"/>
              <a:ext cx="2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5" name="Rectangle 315"/>
            <p:cNvSpPr>
              <a:spLocks noChangeArrowheads="1"/>
            </p:cNvSpPr>
            <p:nvPr/>
          </p:nvSpPr>
          <p:spPr bwMode="auto">
            <a:xfrm>
              <a:off x="4763" y="1321"/>
              <a:ext cx="20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</p:grpSp>
      <p:sp>
        <p:nvSpPr>
          <p:cNvPr id="41276" name="Rectangle 316"/>
          <p:cNvSpPr>
            <a:spLocks noChangeArrowheads="1"/>
          </p:cNvSpPr>
          <p:nvPr/>
        </p:nvSpPr>
        <p:spPr bwMode="auto">
          <a:xfrm>
            <a:off x="-94635" y="5918171"/>
            <a:ext cx="146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 D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old D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912393" y="1977260"/>
            <a:ext cx="1213190" cy="1320617"/>
          </a:xfrm>
          <a:prstGeom prst="roundRect">
            <a:avLst/>
          </a:prstGeom>
          <a:noFill/>
          <a:ln w="381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937500" y="4655520"/>
            <a:ext cx="1203957" cy="1320617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223717" y="3302091"/>
            <a:ext cx="1319335" cy="132061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4932" y="179555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TOP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44590" y="5836812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BOTTOM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1568" y="288978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FINAL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0512" y="5530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1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6459" y="4794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2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1462" y="2847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3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67409" y="2112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4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2576" y="4192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5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8523" y="3456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6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555" y="5428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0265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55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63077" y="2889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9009" y="2147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4684" y="204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32505" y="476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7090" y="557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59996" y="5572652"/>
            <a:ext cx="528537" cy="369332"/>
            <a:chOff x="3944404" y="5572652"/>
            <a:chExt cx="528537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160035" y="55726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 bwMode="auto">
            <a:xfrm>
              <a:off x="3944404" y="5699096"/>
              <a:ext cx="215631" cy="1651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97828" y="2332525"/>
            <a:ext cx="528537" cy="369332"/>
            <a:chOff x="3944404" y="5572652"/>
            <a:chExt cx="528537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4160035" y="55726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오른쪽 화살표 58"/>
            <p:cNvSpPr/>
            <p:nvPr/>
          </p:nvSpPr>
          <p:spPr bwMode="auto">
            <a:xfrm>
              <a:off x="3944404" y="5699096"/>
              <a:ext cx="215631" cy="1651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04645" y="5057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5023" y="4671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81047" y="4375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5940" y="2270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59953" y="345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7364" y="2707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07423" y="3066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514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  <p:bldP spid="48" grpId="0"/>
      <p:bldP spid="60" grpId="0"/>
      <p:bldP spid="61" grpId="0"/>
      <p:bldP spid="62" grpId="0"/>
      <p:bldP spid="63" grpId="0"/>
      <p:bldP spid="65" grpId="0"/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6" name="Rectangle 2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Neg. Edge-Triggered D-FF when Clock </a:t>
            </a:r>
            <a:r>
              <a:rPr lang="en-US" altLang="ko-KR" dirty="0" smtClean="0"/>
              <a:t>is Low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4643-E417-4D40-BC73-4F63E02E87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395788" y="6222971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clock is low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 is held</a:t>
            </a:r>
          </a:p>
        </p:txBody>
      </p:sp>
      <p:grpSp>
        <p:nvGrpSpPr>
          <p:cNvPr id="41278" name="Group 318"/>
          <p:cNvGrpSpPr>
            <a:grpSpLocks/>
          </p:cNvGrpSpPr>
          <p:nvPr/>
        </p:nvGrpSpPr>
        <p:grpSpPr bwMode="auto">
          <a:xfrm>
            <a:off x="307003" y="1803371"/>
            <a:ext cx="4678362" cy="4419600"/>
            <a:chOff x="2893" y="1104"/>
            <a:chExt cx="2947" cy="2784"/>
          </a:xfrm>
        </p:grpSpPr>
        <p:pic>
          <p:nvPicPr>
            <p:cNvPr id="41263" name="Picture 3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4"/>
            <a:stretch>
              <a:fillRect/>
            </a:stretch>
          </p:blipFill>
          <p:spPr bwMode="auto">
            <a:xfrm>
              <a:off x="3227" y="1104"/>
              <a:ext cx="2534" cy="2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66" name="Rectangle 306"/>
            <p:cNvSpPr>
              <a:spLocks noChangeArrowheads="1"/>
            </p:cNvSpPr>
            <p:nvPr/>
          </p:nvSpPr>
          <p:spPr bwMode="auto">
            <a:xfrm>
              <a:off x="5680" y="2170"/>
              <a:ext cx="16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41267" name="Rectangle 307"/>
            <p:cNvSpPr>
              <a:spLocks noChangeArrowheads="1"/>
            </p:cNvSpPr>
            <p:nvPr/>
          </p:nvSpPr>
          <p:spPr bwMode="auto">
            <a:xfrm>
              <a:off x="3184" y="3558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new D</a:t>
              </a:r>
            </a:p>
          </p:txBody>
        </p:sp>
        <p:sp>
          <p:nvSpPr>
            <p:cNvPr id="41268" name="Rectangle 308"/>
            <p:cNvSpPr>
              <a:spLocks noChangeArrowheads="1"/>
            </p:cNvSpPr>
            <p:nvPr/>
          </p:nvSpPr>
          <p:spPr bwMode="auto">
            <a:xfrm>
              <a:off x="2893" y="2465"/>
              <a:ext cx="4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Clk=0</a:t>
              </a:r>
            </a:p>
          </p:txBody>
        </p:sp>
        <p:sp>
          <p:nvSpPr>
            <p:cNvPr id="41269" name="Rectangle 309"/>
            <p:cNvSpPr>
              <a:spLocks noChangeArrowheads="1"/>
            </p:cNvSpPr>
            <p:nvPr/>
          </p:nvSpPr>
          <p:spPr bwMode="auto">
            <a:xfrm>
              <a:off x="4614" y="2053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41270" name="Rectangle 310"/>
            <p:cNvSpPr>
              <a:spLocks noChangeArrowheads="1"/>
            </p:cNvSpPr>
            <p:nvPr/>
          </p:nvSpPr>
          <p:spPr bwMode="auto">
            <a:xfrm>
              <a:off x="4624" y="2787"/>
              <a:ext cx="1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41271" name="Rectangle 311"/>
            <p:cNvSpPr>
              <a:spLocks noChangeArrowheads="1"/>
            </p:cNvSpPr>
            <p:nvPr/>
          </p:nvSpPr>
          <p:spPr bwMode="auto">
            <a:xfrm>
              <a:off x="4790" y="3013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41272" name="Rectangle 312"/>
            <p:cNvSpPr>
              <a:spLocks noChangeArrowheads="1"/>
            </p:cNvSpPr>
            <p:nvPr/>
          </p:nvSpPr>
          <p:spPr bwMode="auto">
            <a:xfrm>
              <a:off x="4787" y="3503"/>
              <a:ext cx="1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3" name="Rectangle 313"/>
            <p:cNvSpPr>
              <a:spLocks noChangeArrowheads="1"/>
            </p:cNvSpPr>
            <p:nvPr/>
          </p:nvSpPr>
          <p:spPr bwMode="auto">
            <a:xfrm>
              <a:off x="4780" y="1810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4" name="Rectangle 314"/>
            <p:cNvSpPr>
              <a:spLocks noChangeArrowheads="1"/>
            </p:cNvSpPr>
            <p:nvPr/>
          </p:nvSpPr>
          <p:spPr bwMode="auto">
            <a:xfrm>
              <a:off x="3453" y="1282"/>
              <a:ext cx="2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D’</a:t>
              </a:r>
            </a:p>
          </p:txBody>
        </p:sp>
        <p:sp>
          <p:nvSpPr>
            <p:cNvPr id="41275" name="Rectangle 315"/>
            <p:cNvSpPr>
              <a:spLocks noChangeArrowheads="1"/>
            </p:cNvSpPr>
            <p:nvPr/>
          </p:nvSpPr>
          <p:spPr bwMode="auto">
            <a:xfrm>
              <a:off x="4763" y="1321"/>
              <a:ext cx="20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</p:grpSp>
      <p:sp>
        <p:nvSpPr>
          <p:cNvPr id="41276" name="Rectangle 316"/>
          <p:cNvSpPr>
            <a:spLocks noChangeArrowheads="1"/>
          </p:cNvSpPr>
          <p:nvPr/>
        </p:nvSpPr>
        <p:spPr bwMode="auto">
          <a:xfrm>
            <a:off x="-94635" y="5918171"/>
            <a:ext cx="146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 D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old D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912393" y="1977260"/>
            <a:ext cx="1213190" cy="1320617"/>
          </a:xfrm>
          <a:prstGeom prst="roundRect">
            <a:avLst/>
          </a:prstGeom>
          <a:noFill/>
          <a:ln w="381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937500" y="4655520"/>
            <a:ext cx="1203957" cy="1320617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223717" y="3302091"/>
            <a:ext cx="1319335" cy="1320617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4932" y="1795553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TOP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44590" y="5836812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BOTTOM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1568" y="288978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FINAL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0512" y="5530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1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6459" y="4794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2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1462" y="2847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3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67409" y="2112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4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2576" y="4192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5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8523" y="3456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6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555" y="5428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0265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550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63077" y="2889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9009" y="2147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4684" y="204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32505" y="476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7090" y="557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59996" y="5572652"/>
            <a:ext cx="528537" cy="369332"/>
            <a:chOff x="3944404" y="5572652"/>
            <a:chExt cx="528537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160035" y="55726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 bwMode="auto">
            <a:xfrm>
              <a:off x="3944404" y="5699096"/>
              <a:ext cx="215631" cy="1651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97828" y="2332525"/>
            <a:ext cx="528537" cy="369332"/>
            <a:chOff x="3944404" y="5572652"/>
            <a:chExt cx="528537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4160035" y="55726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오른쪽 화살표 58"/>
            <p:cNvSpPr/>
            <p:nvPr/>
          </p:nvSpPr>
          <p:spPr bwMode="auto">
            <a:xfrm>
              <a:off x="3944404" y="5699096"/>
              <a:ext cx="215631" cy="1651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04645" y="5057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5023" y="4671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81047" y="4375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5940" y="2270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59953" y="345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7364" y="2707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07423" y="3066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내용 개체 틀 6"/>
          <p:cNvSpPr txBox="1">
            <a:spLocks/>
          </p:cNvSpPr>
          <p:nvPr/>
        </p:nvSpPr>
        <p:spPr>
          <a:xfrm>
            <a:off x="615950" y="1435606"/>
            <a:ext cx="8343900" cy="4589462"/>
          </a:xfrm>
          <a:prstGeom prst="rect">
            <a:avLst/>
          </a:prstGeom>
        </p:spPr>
        <p:txBody>
          <a:bodyPr/>
          <a:lstStyle>
            <a:lvl1pPr marL="347663" indent="-347663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9450" indent="-330200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2pPr>
            <a:lvl3pPr marL="1036638" indent="-355600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357313" indent="-3190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4pPr>
            <a:lvl5pPr marL="1703388" indent="-3444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60588" indent="-3444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617788" indent="-3444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74988" indent="-3444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32188" indent="-344488" algn="l" defTabSz="9271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smtClean="0"/>
              <a:t>new D = 0</a:t>
            </a:r>
            <a:endParaRPr lang="ko-KR" altLang="en-US" kern="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250228" y="2484925"/>
            <a:ext cx="528537" cy="369332"/>
            <a:chOff x="3944404" y="5572652"/>
            <a:chExt cx="52853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4160035" y="55726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오른쪽 화살표 67"/>
            <p:cNvSpPr/>
            <p:nvPr/>
          </p:nvSpPr>
          <p:spPr bwMode="auto">
            <a:xfrm>
              <a:off x="3944404" y="5699096"/>
              <a:ext cx="215631" cy="1651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697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  <p:bldP spid="48" grpId="0"/>
      <p:bldP spid="60" grpId="0"/>
      <p:bldP spid="61" grpId="0"/>
      <p:bldP spid="62" grpId="0"/>
      <p:bldP spid="63" grpId="0"/>
      <p:bldP spid="65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BBA2-8F0D-4758-962E-FCC952F078FF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43017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54864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096000" y="4965700"/>
            <a:ext cx="261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positive edge-triggered FF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273800" y="55499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negative edge-triggered FF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812800" y="4152900"/>
            <a:ext cx="660400" cy="1854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09600" y="4089400"/>
            <a:ext cx="8001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Qpos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Qpos’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Qneg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Qneg’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4876800" y="3619500"/>
            <a:ext cx="6604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4953000" y="3594100"/>
            <a:ext cx="482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464050" y="4718050"/>
            <a:ext cx="5080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3740150" y="4705350"/>
            <a:ext cx="889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016250" y="4705350"/>
            <a:ext cx="889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292350" y="4718050"/>
            <a:ext cx="101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Edge-triggered flip-flops (cont’d)</a:t>
            </a:r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Positive edge-triggered</a:t>
            </a:r>
          </a:p>
          <a:p>
            <a:pPr lvl="1"/>
            <a:r>
              <a:rPr lang="en-US" altLang="ko-KR">
                <a:ea typeface="굴림" charset="-127"/>
              </a:rPr>
              <a:t>inputs sampled on rising edge; outputs change after rising edge</a:t>
            </a:r>
          </a:p>
          <a:p>
            <a:r>
              <a:rPr lang="en-US" altLang="ko-KR">
                <a:ea typeface="굴림" charset="-127"/>
              </a:rPr>
              <a:t>Negative edge-triggered flip-flops</a:t>
            </a:r>
          </a:p>
          <a:p>
            <a:pPr lvl="1"/>
            <a:r>
              <a:rPr lang="en-US" altLang="ko-KR">
                <a:ea typeface="굴림" charset="-127"/>
              </a:rPr>
              <a:t>inputs sampled on falling edge; outputs change after falling edge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C61-CFC7-426B-A9C8-19AD8990483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Timing methodologies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Rules for interconnecting components and clocks</a:t>
            </a:r>
          </a:p>
          <a:p>
            <a:pPr lvl="1"/>
            <a:r>
              <a:rPr lang="en-US" altLang="ko-KR">
                <a:ea typeface="굴림" charset="-127"/>
              </a:rPr>
              <a:t>guarantee proper operation of system when strictly followed</a:t>
            </a:r>
          </a:p>
          <a:p>
            <a:r>
              <a:rPr lang="en-US" altLang="ko-KR">
                <a:ea typeface="굴림" charset="-127"/>
              </a:rPr>
              <a:t>Approach depends on building blocks used for memory elements</a:t>
            </a:r>
          </a:p>
          <a:p>
            <a:pPr lvl="1"/>
            <a:r>
              <a:rPr lang="en-US" altLang="ko-KR">
                <a:ea typeface="굴림" charset="-127"/>
              </a:rPr>
              <a:t>we'll focus on systems with edge-triggered flip-flops</a:t>
            </a:r>
          </a:p>
          <a:p>
            <a:pPr lvl="2"/>
            <a:r>
              <a:rPr lang="en-US" altLang="ko-KR">
                <a:ea typeface="굴림" charset="-127"/>
              </a:rPr>
              <a:t>found in programmable logic devices</a:t>
            </a:r>
          </a:p>
          <a:p>
            <a:pPr lvl="1"/>
            <a:r>
              <a:rPr lang="en-US" altLang="ko-KR">
                <a:ea typeface="굴림" charset="-127"/>
              </a:rPr>
              <a:t>many custom integrated circuits focus on level-sensitive latches</a:t>
            </a:r>
          </a:p>
          <a:p>
            <a:r>
              <a:rPr lang="en-US" altLang="ko-KR">
                <a:ea typeface="굴림" charset="-127"/>
              </a:rPr>
              <a:t>Basic rules for correct timing:</a:t>
            </a:r>
          </a:p>
          <a:p>
            <a:pPr lvl="1"/>
            <a:r>
              <a:rPr lang="en-US" altLang="ko-KR">
                <a:ea typeface="굴림" charset="-127"/>
              </a:rPr>
              <a:t>(1) correct inputs, with respect to time, are provided to the flip-flops</a:t>
            </a:r>
          </a:p>
          <a:p>
            <a:pPr lvl="1"/>
            <a:r>
              <a:rPr lang="en-US" altLang="ko-KR">
                <a:ea typeface="굴림" charset="-127"/>
              </a:rPr>
              <a:t>(2) no flip-flop changes state more than once per clocking event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9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575D-FF80-443B-9755-E14A562441B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265" name="Rectangle 161"/>
          <p:cNvSpPr>
            <a:spLocks noChangeArrowheads="1"/>
          </p:cNvSpPr>
          <p:nvPr/>
        </p:nvSpPr>
        <p:spPr bwMode="auto">
          <a:xfrm>
            <a:off x="277813" y="5376863"/>
            <a:ext cx="2514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there is a timing "window"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around the clocking event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during which the input must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remain stable and unchanged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 order to be recognized</a:t>
            </a:r>
          </a:p>
        </p:txBody>
      </p:sp>
      <p:sp>
        <p:nvSpPr>
          <p:cNvPr id="47266" name="Rectangle 162" descr="25%"/>
          <p:cNvSpPr>
            <a:spLocks noChangeArrowheads="1"/>
          </p:cNvSpPr>
          <p:nvPr/>
        </p:nvSpPr>
        <p:spPr bwMode="auto">
          <a:xfrm>
            <a:off x="6678613" y="5657850"/>
            <a:ext cx="322262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7" name="Rectangle 163" descr="25%"/>
          <p:cNvSpPr>
            <a:spLocks noChangeArrowheads="1"/>
          </p:cNvSpPr>
          <p:nvPr/>
        </p:nvSpPr>
        <p:spPr bwMode="auto">
          <a:xfrm>
            <a:off x="4232275" y="5657850"/>
            <a:ext cx="635000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8" name="Rectangle 164" descr="25%"/>
          <p:cNvSpPr>
            <a:spLocks noChangeArrowheads="1"/>
          </p:cNvSpPr>
          <p:nvPr/>
        </p:nvSpPr>
        <p:spPr bwMode="auto">
          <a:xfrm>
            <a:off x="5121275" y="5657850"/>
            <a:ext cx="1303338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9" name="Line 165"/>
          <p:cNvSpPr>
            <a:spLocks noChangeShapeType="1"/>
          </p:cNvSpPr>
          <p:nvPr/>
        </p:nvSpPr>
        <p:spPr bwMode="auto">
          <a:xfrm>
            <a:off x="4238625" y="6280150"/>
            <a:ext cx="773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70" name="Group 166"/>
          <p:cNvGrpSpPr>
            <a:grpSpLocks/>
          </p:cNvGrpSpPr>
          <p:nvPr/>
        </p:nvGrpSpPr>
        <p:grpSpPr bwMode="auto">
          <a:xfrm>
            <a:off x="5018088" y="6067425"/>
            <a:ext cx="1550987" cy="219075"/>
            <a:chOff x="3392" y="3644"/>
            <a:chExt cx="1076" cy="152"/>
          </a:xfrm>
        </p:grpSpPr>
        <p:sp>
          <p:nvSpPr>
            <p:cNvPr id="47271" name="Line 167"/>
            <p:cNvSpPr>
              <a:spLocks noChangeShapeType="1"/>
            </p:cNvSpPr>
            <p:nvPr/>
          </p:nvSpPr>
          <p:spPr bwMode="auto">
            <a:xfrm flipV="1">
              <a:off x="3392" y="364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2" name="Line 168"/>
            <p:cNvSpPr>
              <a:spLocks noChangeShapeType="1"/>
            </p:cNvSpPr>
            <p:nvPr/>
          </p:nvSpPr>
          <p:spPr bwMode="auto">
            <a:xfrm>
              <a:off x="3396" y="3648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3" name="Line 169"/>
            <p:cNvSpPr>
              <a:spLocks noChangeShapeType="1"/>
            </p:cNvSpPr>
            <p:nvPr/>
          </p:nvSpPr>
          <p:spPr bwMode="auto">
            <a:xfrm>
              <a:off x="3928" y="365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4" name="Line 170"/>
            <p:cNvSpPr>
              <a:spLocks noChangeShapeType="1"/>
            </p:cNvSpPr>
            <p:nvPr/>
          </p:nvSpPr>
          <p:spPr bwMode="auto">
            <a:xfrm>
              <a:off x="3940" y="3792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75" name="Group 171"/>
          <p:cNvGrpSpPr>
            <a:grpSpLocks/>
          </p:cNvGrpSpPr>
          <p:nvPr/>
        </p:nvGrpSpPr>
        <p:grpSpPr bwMode="auto">
          <a:xfrm>
            <a:off x="6575425" y="6067425"/>
            <a:ext cx="1550988" cy="219075"/>
            <a:chOff x="4472" y="3644"/>
            <a:chExt cx="1076" cy="152"/>
          </a:xfrm>
        </p:grpSpPr>
        <p:sp>
          <p:nvSpPr>
            <p:cNvPr id="47276" name="Line 172"/>
            <p:cNvSpPr>
              <a:spLocks noChangeShapeType="1"/>
            </p:cNvSpPr>
            <p:nvPr/>
          </p:nvSpPr>
          <p:spPr bwMode="auto">
            <a:xfrm flipV="1">
              <a:off x="4472" y="364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7" name="Line 173"/>
            <p:cNvSpPr>
              <a:spLocks noChangeShapeType="1"/>
            </p:cNvSpPr>
            <p:nvPr/>
          </p:nvSpPr>
          <p:spPr bwMode="auto">
            <a:xfrm>
              <a:off x="4476" y="3648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8" name="Line 174"/>
            <p:cNvSpPr>
              <a:spLocks noChangeShapeType="1"/>
            </p:cNvSpPr>
            <p:nvPr/>
          </p:nvSpPr>
          <p:spPr bwMode="auto">
            <a:xfrm>
              <a:off x="5008" y="365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9" name="Line 175"/>
            <p:cNvSpPr>
              <a:spLocks noChangeShapeType="1"/>
            </p:cNvSpPr>
            <p:nvPr/>
          </p:nvSpPr>
          <p:spPr bwMode="auto">
            <a:xfrm>
              <a:off x="5020" y="3792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80" name="Group 176"/>
          <p:cNvGrpSpPr>
            <a:grpSpLocks/>
          </p:cNvGrpSpPr>
          <p:nvPr/>
        </p:nvGrpSpPr>
        <p:grpSpPr bwMode="auto">
          <a:xfrm>
            <a:off x="4860925" y="5651500"/>
            <a:ext cx="47625" cy="219075"/>
            <a:chOff x="3284" y="3356"/>
            <a:chExt cx="32" cy="152"/>
          </a:xfrm>
        </p:grpSpPr>
        <p:sp>
          <p:nvSpPr>
            <p:cNvPr id="47281" name="Line 177"/>
            <p:cNvSpPr>
              <a:spLocks noChangeShapeType="1"/>
            </p:cNvSpPr>
            <p:nvPr/>
          </p:nvSpPr>
          <p:spPr bwMode="auto">
            <a:xfrm flipV="1">
              <a:off x="3284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82" name="Line 178"/>
            <p:cNvSpPr>
              <a:spLocks noChangeShapeType="1"/>
            </p:cNvSpPr>
            <p:nvPr/>
          </p:nvSpPr>
          <p:spPr bwMode="auto">
            <a:xfrm>
              <a:off x="3284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283" name="Line 179"/>
          <p:cNvSpPr>
            <a:spLocks noChangeShapeType="1"/>
          </p:cNvSpPr>
          <p:nvPr/>
        </p:nvSpPr>
        <p:spPr bwMode="auto">
          <a:xfrm>
            <a:off x="4919663" y="5657850"/>
            <a:ext cx="138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4" name="Line 180"/>
          <p:cNvSpPr>
            <a:spLocks noChangeShapeType="1"/>
          </p:cNvSpPr>
          <p:nvPr/>
        </p:nvSpPr>
        <p:spPr bwMode="auto">
          <a:xfrm>
            <a:off x="4919663" y="5865813"/>
            <a:ext cx="138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5" name="Line 181"/>
          <p:cNvSpPr>
            <a:spLocks noChangeShapeType="1"/>
          </p:cNvSpPr>
          <p:nvPr/>
        </p:nvSpPr>
        <p:spPr bwMode="auto">
          <a:xfrm flipH="1">
            <a:off x="4227513" y="5657850"/>
            <a:ext cx="622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6" name="Line 182"/>
          <p:cNvSpPr>
            <a:spLocks noChangeShapeType="1"/>
          </p:cNvSpPr>
          <p:nvPr/>
        </p:nvSpPr>
        <p:spPr bwMode="auto">
          <a:xfrm flipH="1">
            <a:off x="4227513" y="5865813"/>
            <a:ext cx="622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87" name="Group 183"/>
          <p:cNvGrpSpPr>
            <a:grpSpLocks/>
          </p:cNvGrpSpPr>
          <p:nvPr/>
        </p:nvGrpSpPr>
        <p:grpSpPr bwMode="auto">
          <a:xfrm>
            <a:off x="5068888" y="5651500"/>
            <a:ext cx="46037" cy="219075"/>
            <a:chOff x="3428" y="3356"/>
            <a:chExt cx="32" cy="152"/>
          </a:xfrm>
        </p:grpSpPr>
        <p:sp>
          <p:nvSpPr>
            <p:cNvPr id="47288" name="Line 184"/>
            <p:cNvSpPr>
              <a:spLocks noChangeShapeType="1"/>
            </p:cNvSpPr>
            <p:nvPr/>
          </p:nvSpPr>
          <p:spPr bwMode="auto">
            <a:xfrm flipV="1">
              <a:off x="3428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89" name="Line 185"/>
            <p:cNvSpPr>
              <a:spLocks noChangeShapeType="1"/>
            </p:cNvSpPr>
            <p:nvPr/>
          </p:nvSpPr>
          <p:spPr bwMode="auto">
            <a:xfrm>
              <a:off x="3428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90" name="Group 186"/>
          <p:cNvGrpSpPr>
            <a:grpSpLocks/>
          </p:cNvGrpSpPr>
          <p:nvPr/>
        </p:nvGrpSpPr>
        <p:grpSpPr bwMode="auto">
          <a:xfrm>
            <a:off x="6418263" y="5651500"/>
            <a:ext cx="47625" cy="219075"/>
            <a:chOff x="4364" y="3356"/>
            <a:chExt cx="32" cy="152"/>
          </a:xfrm>
        </p:grpSpPr>
        <p:sp>
          <p:nvSpPr>
            <p:cNvPr id="47291" name="Line 187"/>
            <p:cNvSpPr>
              <a:spLocks noChangeShapeType="1"/>
            </p:cNvSpPr>
            <p:nvPr/>
          </p:nvSpPr>
          <p:spPr bwMode="auto">
            <a:xfrm flipV="1">
              <a:off x="4364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2" name="Line 188"/>
            <p:cNvSpPr>
              <a:spLocks noChangeShapeType="1"/>
            </p:cNvSpPr>
            <p:nvPr/>
          </p:nvSpPr>
          <p:spPr bwMode="auto">
            <a:xfrm>
              <a:off x="4364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293" name="Line 189"/>
          <p:cNvSpPr>
            <a:spLocks noChangeShapeType="1"/>
          </p:cNvSpPr>
          <p:nvPr/>
        </p:nvSpPr>
        <p:spPr bwMode="auto">
          <a:xfrm>
            <a:off x="6477000" y="5657850"/>
            <a:ext cx="138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4" name="Line 190"/>
          <p:cNvSpPr>
            <a:spLocks noChangeShapeType="1"/>
          </p:cNvSpPr>
          <p:nvPr/>
        </p:nvSpPr>
        <p:spPr bwMode="auto">
          <a:xfrm>
            <a:off x="6477000" y="5865813"/>
            <a:ext cx="138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5" name="Line 191"/>
          <p:cNvSpPr>
            <a:spLocks noChangeShapeType="1"/>
          </p:cNvSpPr>
          <p:nvPr/>
        </p:nvSpPr>
        <p:spPr bwMode="auto">
          <a:xfrm>
            <a:off x="5127625" y="5657850"/>
            <a:ext cx="127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6" name="Line 192"/>
          <p:cNvSpPr>
            <a:spLocks noChangeShapeType="1"/>
          </p:cNvSpPr>
          <p:nvPr/>
        </p:nvSpPr>
        <p:spPr bwMode="auto">
          <a:xfrm>
            <a:off x="5127625" y="5865813"/>
            <a:ext cx="127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97" name="Group 193"/>
          <p:cNvGrpSpPr>
            <a:grpSpLocks/>
          </p:cNvGrpSpPr>
          <p:nvPr/>
        </p:nvGrpSpPr>
        <p:grpSpPr bwMode="auto">
          <a:xfrm>
            <a:off x="6626225" y="5651500"/>
            <a:ext cx="46038" cy="219075"/>
            <a:chOff x="4508" y="3356"/>
            <a:chExt cx="32" cy="152"/>
          </a:xfrm>
        </p:grpSpPr>
        <p:sp>
          <p:nvSpPr>
            <p:cNvPr id="47298" name="Line 194"/>
            <p:cNvSpPr>
              <a:spLocks noChangeShapeType="1"/>
            </p:cNvSpPr>
            <p:nvPr/>
          </p:nvSpPr>
          <p:spPr bwMode="auto">
            <a:xfrm flipV="1">
              <a:off x="4508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9" name="Line 195"/>
            <p:cNvSpPr>
              <a:spLocks noChangeShapeType="1"/>
            </p:cNvSpPr>
            <p:nvPr/>
          </p:nvSpPr>
          <p:spPr bwMode="auto">
            <a:xfrm>
              <a:off x="4508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00" name="Line 196"/>
          <p:cNvSpPr>
            <a:spLocks noChangeShapeType="1"/>
          </p:cNvSpPr>
          <p:nvPr/>
        </p:nvSpPr>
        <p:spPr bwMode="auto">
          <a:xfrm>
            <a:off x="6684963" y="5657850"/>
            <a:ext cx="300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01" name="Line 197"/>
          <p:cNvSpPr>
            <a:spLocks noChangeShapeType="1"/>
          </p:cNvSpPr>
          <p:nvPr/>
        </p:nvSpPr>
        <p:spPr bwMode="auto">
          <a:xfrm>
            <a:off x="6684963" y="5865813"/>
            <a:ext cx="300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02" name="Rectangle 198"/>
          <p:cNvSpPr>
            <a:spLocks noChangeArrowheads="1"/>
          </p:cNvSpPr>
          <p:nvPr/>
        </p:nvSpPr>
        <p:spPr bwMode="auto">
          <a:xfrm>
            <a:off x="3783013" y="6073775"/>
            <a:ext cx="7381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</a:p>
        </p:txBody>
      </p:sp>
      <p:sp>
        <p:nvSpPr>
          <p:cNvPr id="47303" name="Rectangle 199"/>
          <p:cNvSpPr>
            <a:spLocks noChangeArrowheads="1"/>
          </p:cNvSpPr>
          <p:nvPr/>
        </p:nvSpPr>
        <p:spPr bwMode="auto">
          <a:xfrm>
            <a:off x="3817938" y="5668963"/>
            <a:ext cx="668337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</a:t>
            </a:r>
          </a:p>
        </p:txBody>
      </p:sp>
      <p:sp>
        <p:nvSpPr>
          <p:cNvPr id="47304" name="Rectangle 200"/>
          <p:cNvSpPr>
            <a:spLocks noChangeArrowheads="1"/>
          </p:cNvSpPr>
          <p:nvPr/>
        </p:nvSpPr>
        <p:spPr bwMode="auto">
          <a:xfrm>
            <a:off x="5397500" y="5381625"/>
            <a:ext cx="10048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changing</a:t>
            </a:r>
          </a:p>
        </p:txBody>
      </p:sp>
      <p:sp>
        <p:nvSpPr>
          <p:cNvPr id="47305" name="Rectangle 201"/>
          <p:cNvSpPr>
            <a:spLocks noChangeArrowheads="1"/>
          </p:cNvSpPr>
          <p:nvPr/>
        </p:nvSpPr>
        <p:spPr bwMode="auto">
          <a:xfrm>
            <a:off x="4718050" y="5381625"/>
            <a:ext cx="784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stable</a:t>
            </a:r>
          </a:p>
        </p:txBody>
      </p:sp>
      <p:grpSp>
        <p:nvGrpSpPr>
          <p:cNvPr id="47306" name="Group 202"/>
          <p:cNvGrpSpPr>
            <a:grpSpLocks/>
          </p:cNvGrpSpPr>
          <p:nvPr/>
        </p:nvGrpSpPr>
        <p:grpSpPr bwMode="auto">
          <a:xfrm>
            <a:off x="811213" y="3929063"/>
            <a:ext cx="2322512" cy="1382712"/>
            <a:chOff x="576" y="2496"/>
            <a:chExt cx="1463" cy="871"/>
          </a:xfrm>
        </p:grpSpPr>
        <p:sp>
          <p:nvSpPr>
            <p:cNvPr id="47307" name="Line 203"/>
            <p:cNvSpPr>
              <a:spLocks noChangeShapeType="1"/>
            </p:cNvSpPr>
            <p:nvPr/>
          </p:nvSpPr>
          <p:spPr bwMode="auto">
            <a:xfrm>
              <a:off x="912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08" name="Line 204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09" name="Line 205"/>
            <p:cNvSpPr>
              <a:spLocks noChangeShapeType="1"/>
            </p:cNvSpPr>
            <p:nvPr/>
          </p:nvSpPr>
          <p:spPr bwMode="auto">
            <a:xfrm>
              <a:off x="1488" y="3120"/>
              <a:ext cx="5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0" name="Line 206"/>
            <p:cNvSpPr>
              <a:spLocks noChangeShapeType="1"/>
            </p:cNvSpPr>
            <p:nvPr/>
          </p:nvSpPr>
          <p:spPr bwMode="auto">
            <a:xfrm>
              <a:off x="912" y="2976"/>
              <a:ext cx="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1" name="Line 207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2" name="Line 208"/>
            <p:cNvSpPr>
              <a:spLocks noChangeShapeType="1"/>
            </p:cNvSpPr>
            <p:nvPr/>
          </p:nvSpPr>
          <p:spPr bwMode="auto">
            <a:xfrm>
              <a:off x="1248" y="27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3" name="Line 209"/>
            <p:cNvSpPr>
              <a:spLocks noChangeShapeType="1"/>
            </p:cNvSpPr>
            <p:nvPr/>
          </p:nvSpPr>
          <p:spPr bwMode="auto">
            <a:xfrm>
              <a:off x="1680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4" name="Line 210"/>
            <p:cNvSpPr>
              <a:spLocks noChangeShapeType="1"/>
            </p:cNvSpPr>
            <p:nvPr/>
          </p:nvSpPr>
          <p:spPr bwMode="auto">
            <a:xfrm>
              <a:off x="1776" y="2976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5" name="Line 211"/>
            <p:cNvSpPr>
              <a:spLocks noChangeShapeType="1"/>
            </p:cNvSpPr>
            <p:nvPr/>
          </p:nvSpPr>
          <p:spPr bwMode="auto">
            <a:xfrm flipV="1">
              <a:off x="1496" y="2646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6" name="Line 212"/>
            <p:cNvSpPr>
              <a:spLocks noChangeShapeType="1"/>
            </p:cNvSpPr>
            <p:nvPr/>
          </p:nvSpPr>
          <p:spPr bwMode="auto">
            <a:xfrm>
              <a:off x="1200" y="2640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7" name="Line 213"/>
            <p:cNvSpPr>
              <a:spLocks noChangeShapeType="1"/>
            </p:cNvSpPr>
            <p:nvPr/>
          </p:nvSpPr>
          <p:spPr bwMode="auto">
            <a:xfrm>
              <a:off x="1726" y="2632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8" name="Line 214"/>
            <p:cNvSpPr>
              <a:spLocks noChangeShapeType="1"/>
            </p:cNvSpPr>
            <p:nvPr/>
          </p:nvSpPr>
          <p:spPr bwMode="auto">
            <a:xfrm>
              <a:off x="912" y="2736"/>
              <a:ext cx="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9" name="Line 215"/>
            <p:cNvSpPr>
              <a:spLocks noChangeShapeType="1"/>
            </p:cNvSpPr>
            <p:nvPr/>
          </p:nvSpPr>
          <p:spPr bwMode="auto">
            <a:xfrm>
              <a:off x="1152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0" name="Line 216"/>
            <p:cNvSpPr>
              <a:spLocks noChangeShapeType="1"/>
            </p:cNvSpPr>
            <p:nvPr/>
          </p:nvSpPr>
          <p:spPr bwMode="auto">
            <a:xfrm>
              <a:off x="1248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1" name="Line 217"/>
            <p:cNvSpPr>
              <a:spLocks noChangeShapeType="1"/>
            </p:cNvSpPr>
            <p:nvPr/>
          </p:nvSpPr>
          <p:spPr bwMode="auto">
            <a:xfrm flipV="1">
              <a:off x="1680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2" name="Line 218"/>
            <p:cNvSpPr>
              <a:spLocks noChangeShapeType="1"/>
            </p:cNvSpPr>
            <p:nvPr/>
          </p:nvSpPr>
          <p:spPr bwMode="auto">
            <a:xfrm>
              <a:off x="1776" y="2736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3" name="Rectangle 219"/>
            <p:cNvSpPr>
              <a:spLocks noChangeArrowheads="1"/>
            </p:cNvSpPr>
            <p:nvPr/>
          </p:nvSpPr>
          <p:spPr bwMode="auto">
            <a:xfrm>
              <a:off x="576" y="2736"/>
              <a:ext cx="4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</a:t>
              </a:r>
            </a:p>
          </p:txBody>
        </p:sp>
        <p:sp>
          <p:nvSpPr>
            <p:cNvPr id="47324" name="Rectangle 220"/>
            <p:cNvSpPr>
              <a:spLocks noChangeArrowheads="1"/>
            </p:cNvSpPr>
            <p:nvPr/>
          </p:nvSpPr>
          <p:spPr bwMode="auto">
            <a:xfrm>
              <a:off x="576" y="3116"/>
              <a:ext cx="50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</a:t>
              </a:r>
            </a:p>
          </p:txBody>
        </p:sp>
        <p:sp>
          <p:nvSpPr>
            <p:cNvPr id="47325" name="Rectangle 221"/>
            <p:cNvSpPr>
              <a:spLocks noChangeArrowheads="1"/>
            </p:cNvSpPr>
            <p:nvPr/>
          </p:nvSpPr>
          <p:spPr bwMode="auto">
            <a:xfrm>
              <a:off x="1248" y="2496"/>
              <a:ext cx="3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</a:t>
              </a:r>
            </a:p>
          </p:txBody>
        </p:sp>
        <p:sp>
          <p:nvSpPr>
            <p:cNvPr id="47326" name="Rectangle 222"/>
            <p:cNvSpPr>
              <a:spLocks noChangeArrowheads="1"/>
            </p:cNvSpPr>
            <p:nvPr/>
          </p:nvSpPr>
          <p:spPr bwMode="auto">
            <a:xfrm>
              <a:off x="1503" y="2510"/>
              <a:ext cx="34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</a:t>
              </a:r>
            </a:p>
          </p:txBody>
        </p:sp>
        <p:sp>
          <p:nvSpPr>
            <p:cNvPr id="47327" name="Line 223"/>
            <p:cNvSpPr>
              <a:spLocks noChangeShapeType="1"/>
            </p:cNvSpPr>
            <p:nvPr/>
          </p:nvSpPr>
          <p:spPr bwMode="auto">
            <a:xfrm>
              <a:off x="1534" y="2844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8" name="Line 224"/>
            <p:cNvSpPr>
              <a:spLocks noChangeShapeType="1"/>
            </p:cNvSpPr>
            <p:nvPr/>
          </p:nvSpPr>
          <p:spPr bwMode="auto">
            <a:xfrm>
              <a:off x="1304" y="2844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29" name="Rectangle 225"/>
          <p:cNvSpPr>
            <a:spLocks noChangeArrowheads="1"/>
          </p:cNvSpPr>
          <p:nvPr/>
        </p:nvSpPr>
        <p:spPr bwMode="auto">
          <a:xfrm>
            <a:off x="3706813" y="4995863"/>
            <a:ext cx="738187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</a:p>
        </p:txBody>
      </p:sp>
      <p:sp>
        <p:nvSpPr>
          <p:cNvPr id="47330" name="Rectangle 226"/>
          <p:cNvSpPr>
            <a:spLocks noChangeArrowheads="1"/>
          </p:cNvSpPr>
          <p:nvPr/>
        </p:nvSpPr>
        <p:spPr bwMode="auto">
          <a:xfrm>
            <a:off x="3706813" y="3929063"/>
            <a:ext cx="6683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</a:t>
            </a:r>
          </a:p>
        </p:txBody>
      </p:sp>
      <p:sp>
        <p:nvSpPr>
          <p:cNvPr id="47331" name="Line 227"/>
          <p:cNvSpPr>
            <a:spLocks noChangeShapeType="1"/>
          </p:cNvSpPr>
          <p:nvPr/>
        </p:nvSpPr>
        <p:spPr bwMode="auto">
          <a:xfrm>
            <a:off x="7669213" y="4157663"/>
            <a:ext cx="7239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332" name="Group 228"/>
          <p:cNvGrpSpPr>
            <a:grpSpLocks/>
          </p:cNvGrpSpPr>
          <p:nvPr/>
        </p:nvGrpSpPr>
        <p:grpSpPr bwMode="auto">
          <a:xfrm>
            <a:off x="4773613" y="4005263"/>
            <a:ext cx="533400" cy="762000"/>
            <a:chOff x="2976" y="1920"/>
            <a:chExt cx="336" cy="480"/>
          </a:xfrm>
        </p:grpSpPr>
        <p:sp>
          <p:nvSpPr>
            <p:cNvPr id="47333" name="Rectangle 229"/>
            <p:cNvSpPr>
              <a:spLocks noChangeArrowheads="1"/>
            </p:cNvSpPr>
            <p:nvPr/>
          </p:nvSpPr>
          <p:spPr bwMode="auto">
            <a:xfrm>
              <a:off x="3000" y="1968"/>
              <a:ext cx="1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47334" name="Rectangle 230"/>
            <p:cNvSpPr>
              <a:spLocks noChangeArrowheads="1"/>
            </p:cNvSpPr>
            <p:nvPr/>
          </p:nvSpPr>
          <p:spPr bwMode="auto">
            <a:xfrm>
              <a:off x="3120" y="1968"/>
              <a:ext cx="1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47335" name="Rectangle 231"/>
            <p:cNvSpPr>
              <a:spLocks noChangeArrowheads="1"/>
            </p:cNvSpPr>
            <p:nvPr/>
          </p:nvSpPr>
          <p:spPr bwMode="auto">
            <a:xfrm>
              <a:off x="2976" y="1920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36" name="Line 232"/>
            <p:cNvSpPr>
              <a:spLocks noChangeShapeType="1"/>
            </p:cNvSpPr>
            <p:nvPr/>
          </p:nvSpPr>
          <p:spPr bwMode="auto">
            <a:xfrm>
              <a:off x="2976" y="22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37" name="Line 233"/>
            <p:cNvSpPr>
              <a:spLocks noChangeShapeType="1"/>
            </p:cNvSpPr>
            <p:nvPr/>
          </p:nvSpPr>
          <p:spPr bwMode="auto">
            <a:xfrm flipH="1">
              <a:off x="2976" y="23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38" name="Line 234"/>
          <p:cNvSpPr>
            <a:spLocks noChangeShapeType="1"/>
          </p:cNvSpPr>
          <p:nvPr/>
        </p:nvSpPr>
        <p:spPr bwMode="auto">
          <a:xfrm flipH="1">
            <a:off x="4011613" y="41576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39" name="Line 235"/>
          <p:cNvSpPr>
            <a:spLocks noChangeShapeType="1"/>
          </p:cNvSpPr>
          <p:nvPr/>
        </p:nvSpPr>
        <p:spPr bwMode="auto">
          <a:xfrm flipH="1">
            <a:off x="5307013" y="41576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340" name="Group 236"/>
          <p:cNvGrpSpPr>
            <a:grpSpLocks/>
          </p:cNvGrpSpPr>
          <p:nvPr/>
        </p:nvGrpSpPr>
        <p:grpSpPr bwMode="auto">
          <a:xfrm>
            <a:off x="7135813" y="4005263"/>
            <a:ext cx="533400" cy="762000"/>
            <a:chOff x="2976" y="1920"/>
            <a:chExt cx="336" cy="480"/>
          </a:xfrm>
        </p:grpSpPr>
        <p:sp>
          <p:nvSpPr>
            <p:cNvPr id="47341" name="Rectangle 237"/>
            <p:cNvSpPr>
              <a:spLocks noChangeArrowheads="1"/>
            </p:cNvSpPr>
            <p:nvPr/>
          </p:nvSpPr>
          <p:spPr bwMode="auto">
            <a:xfrm>
              <a:off x="3000" y="1968"/>
              <a:ext cx="1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47342" name="Rectangle 238"/>
            <p:cNvSpPr>
              <a:spLocks noChangeArrowheads="1"/>
            </p:cNvSpPr>
            <p:nvPr/>
          </p:nvSpPr>
          <p:spPr bwMode="auto">
            <a:xfrm>
              <a:off x="3120" y="1968"/>
              <a:ext cx="1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47343" name="Rectangle 239"/>
            <p:cNvSpPr>
              <a:spLocks noChangeArrowheads="1"/>
            </p:cNvSpPr>
            <p:nvPr/>
          </p:nvSpPr>
          <p:spPr bwMode="auto">
            <a:xfrm>
              <a:off x="2976" y="1920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44" name="Line 240"/>
            <p:cNvSpPr>
              <a:spLocks noChangeShapeType="1"/>
            </p:cNvSpPr>
            <p:nvPr/>
          </p:nvSpPr>
          <p:spPr bwMode="auto">
            <a:xfrm>
              <a:off x="2976" y="22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45" name="Line 241"/>
            <p:cNvSpPr>
              <a:spLocks noChangeShapeType="1"/>
            </p:cNvSpPr>
            <p:nvPr/>
          </p:nvSpPr>
          <p:spPr bwMode="auto">
            <a:xfrm flipH="1">
              <a:off x="2976" y="23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46" name="Line 242"/>
          <p:cNvSpPr>
            <a:spLocks noChangeShapeType="1"/>
          </p:cNvSpPr>
          <p:nvPr/>
        </p:nvSpPr>
        <p:spPr bwMode="auto">
          <a:xfrm flipH="1">
            <a:off x="6754813" y="46148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7" name="Line 243"/>
          <p:cNvSpPr>
            <a:spLocks noChangeShapeType="1"/>
          </p:cNvSpPr>
          <p:nvPr/>
        </p:nvSpPr>
        <p:spPr bwMode="auto">
          <a:xfrm>
            <a:off x="6754813" y="46148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8" name="Line 244"/>
          <p:cNvSpPr>
            <a:spLocks noChangeShapeType="1"/>
          </p:cNvSpPr>
          <p:nvPr/>
        </p:nvSpPr>
        <p:spPr bwMode="auto">
          <a:xfrm flipH="1">
            <a:off x="4011613" y="5224463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9" name="Line 245"/>
          <p:cNvSpPr>
            <a:spLocks noChangeShapeType="1"/>
          </p:cNvSpPr>
          <p:nvPr/>
        </p:nvSpPr>
        <p:spPr bwMode="auto">
          <a:xfrm flipH="1">
            <a:off x="4392613" y="46148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0" name="Line 246"/>
          <p:cNvSpPr>
            <a:spLocks noChangeShapeType="1"/>
          </p:cNvSpPr>
          <p:nvPr/>
        </p:nvSpPr>
        <p:spPr bwMode="auto">
          <a:xfrm>
            <a:off x="4392613" y="46148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1" name="Line 247"/>
          <p:cNvSpPr>
            <a:spLocks noChangeShapeType="1"/>
          </p:cNvSpPr>
          <p:nvPr/>
        </p:nvSpPr>
        <p:spPr bwMode="auto">
          <a:xfrm flipH="1">
            <a:off x="6754813" y="41576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2" name="Rectangle 2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Timing methodologies (cont’d)</a:t>
            </a:r>
          </a:p>
        </p:txBody>
      </p:sp>
      <p:sp>
        <p:nvSpPr>
          <p:cNvPr id="47353" name="Rectangle 2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51050" algn="l"/>
              </a:tabLst>
            </a:pPr>
            <a:r>
              <a:rPr lang="en-US" altLang="ko-KR">
                <a:ea typeface="굴림" charset="-127"/>
              </a:rPr>
              <a:t>Definition of terms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charset="-127"/>
              </a:rPr>
              <a:t>clock: 	periodic event, causes state of memory element to change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can be rising edge or falling edge or high level or low level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charset="-127"/>
              </a:rPr>
              <a:t>setup time:	minimum time before the clocking event by which the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input must be stable (Tsu)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charset="-127"/>
              </a:rPr>
              <a:t>hold time:	minimum time after the clocking event until which the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	input must remain stable (Th)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9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5100-122E-44C2-9543-48C184AC551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575050" y="5876925"/>
            <a:ext cx="5194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behavior is the same unless input changes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while the clock is high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1168400" y="1857375"/>
            <a:ext cx="774700" cy="635000"/>
            <a:chOff x="756" y="844"/>
            <a:chExt cx="488" cy="400"/>
          </a:xfrm>
        </p:grpSpPr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844" y="844"/>
              <a:ext cx="320" cy="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V="1">
              <a:off x="964" y="1076"/>
              <a:ext cx="3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004" y="1084"/>
              <a:ext cx="3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832" y="920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	Q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756" y="1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172" y="1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000" y="11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1174750" y="2473325"/>
            <a:ext cx="787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30250" y="2892425"/>
            <a:ext cx="170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positive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edge-triggered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flip-flop</a:t>
            </a:r>
          </a:p>
        </p:txBody>
      </p: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1181100" y="4435475"/>
            <a:ext cx="774700" cy="635000"/>
            <a:chOff x="764" y="2468"/>
            <a:chExt cx="488" cy="400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852" y="2468"/>
              <a:ext cx="320" cy="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832" y="2544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	Q</a:t>
              </a:r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>
              <a:off x="7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1180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1008" y="2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856" y="2648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</a:t>
              </a: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1187450" y="5064125"/>
            <a:ext cx="787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17550" y="5432425"/>
            <a:ext cx="1790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transparent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(level-sensitive)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latch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581400" y="2209800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9" name="Line 69"/>
          <p:cNvSpPr>
            <a:spLocks noChangeShapeType="1"/>
          </p:cNvSpPr>
          <p:nvPr/>
        </p:nvSpPr>
        <p:spPr bwMode="auto">
          <a:xfrm flipV="1">
            <a:off x="3962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 flipV="1">
            <a:off x="4724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 flipV="1">
            <a:off x="5486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 flipV="1">
            <a:off x="6248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3" name="Line 73"/>
          <p:cNvSpPr>
            <a:spLocks noChangeShapeType="1"/>
          </p:cNvSpPr>
          <p:nvPr/>
        </p:nvSpPr>
        <p:spPr bwMode="auto">
          <a:xfrm flipV="1">
            <a:off x="7011988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4" name="Line 74"/>
          <p:cNvSpPr>
            <a:spLocks noChangeShapeType="1"/>
          </p:cNvSpPr>
          <p:nvPr/>
        </p:nvSpPr>
        <p:spPr bwMode="auto">
          <a:xfrm flipV="1">
            <a:off x="7772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 flipV="1">
            <a:off x="8534400" y="2219325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8" name="Rectangle 118"/>
          <p:cNvSpPr>
            <a:spLocks noChangeArrowheads="1"/>
          </p:cNvSpPr>
          <p:nvPr/>
        </p:nvSpPr>
        <p:spPr bwMode="auto">
          <a:xfrm>
            <a:off x="2609850" y="2346325"/>
            <a:ext cx="914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Qedge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Qlatch</a:t>
            </a:r>
          </a:p>
        </p:txBody>
      </p:sp>
      <p:sp>
        <p:nvSpPr>
          <p:cNvPr id="51319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Comparison of latches and flip-flops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3581400" y="26685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8" name="Line 128"/>
          <p:cNvSpPr>
            <a:spLocks noChangeShapeType="1"/>
          </p:cNvSpPr>
          <p:nvPr/>
        </p:nvSpPr>
        <p:spPr bwMode="auto">
          <a:xfrm flipV="1">
            <a:off x="38862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9" name="Line 129"/>
          <p:cNvSpPr>
            <a:spLocks noChangeShapeType="1"/>
          </p:cNvSpPr>
          <p:nvPr/>
        </p:nvSpPr>
        <p:spPr bwMode="auto">
          <a:xfrm>
            <a:off x="3886200" y="2438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0" name="Line 130"/>
          <p:cNvSpPr>
            <a:spLocks noChangeShapeType="1"/>
          </p:cNvSpPr>
          <p:nvPr/>
        </p:nvSpPr>
        <p:spPr bwMode="auto">
          <a:xfrm>
            <a:off x="5334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1" name="Line 131"/>
          <p:cNvSpPr>
            <a:spLocks noChangeShapeType="1"/>
          </p:cNvSpPr>
          <p:nvPr/>
        </p:nvSpPr>
        <p:spPr bwMode="auto">
          <a:xfrm>
            <a:off x="5334000" y="26685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2" name="Line 132"/>
          <p:cNvSpPr>
            <a:spLocks noChangeShapeType="1"/>
          </p:cNvSpPr>
          <p:nvPr/>
        </p:nvSpPr>
        <p:spPr bwMode="auto">
          <a:xfrm flipV="1">
            <a:off x="6858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3" name="Line 133"/>
          <p:cNvSpPr>
            <a:spLocks noChangeShapeType="1"/>
          </p:cNvSpPr>
          <p:nvPr/>
        </p:nvSpPr>
        <p:spPr bwMode="auto">
          <a:xfrm>
            <a:off x="6858000" y="243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4" name="Line 134"/>
          <p:cNvSpPr>
            <a:spLocks noChangeShapeType="1"/>
          </p:cNvSpPr>
          <p:nvPr/>
        </p:nvSpPr>
        <p:spPr bwMode="auto">
          <a:xfrm>
            <a:off x="71628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5" name="Line 135"/>
          <p:cNvSpPr>
            <a:spLocks noChangeShapeType="1"/>
          </p:cNvSpPr>
          <p:nvPr/>
        </p:nvSpPr>
        <p:spPr bwMode="auto">
          <a:xfrm>
            <a:off x="7162800" y="26685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6" name="Line 136"/>
          <p:cNvSpPr>
            <a:spLocks noChangeShapeType="1"/>
          </p:cNvSpPr>
          <p:nvPr/>
        </p:nvSpPr>
        <p:spPr bwMode="auto">
          <a:xfrm flipV="1">
            <a:off x="78486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7" name="Line 137"/>
          <p:cNvSpPr>
            <a:spLocks noChangeShapeType="1"/>
          </p:cNvSpPr>
          <p:nvPr/>
        </p:nvSpPr>
        <p:spPr bwMode="auto">
          <a:xfrm>
            <a:off x="78486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8" name="Line 138"/>
          <p:cNvSpPr>
            <a:spLocks noChangeShapeType="1"/>
          </p:cNvSpPr>
          <p:nvPr/>
        </p:nvSpPr>
        <p:spPr bwMode="auto">
          <a:xfrm>
            <a:off x="8001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9" name="Line 139"/>
          <p:cNvSpPr>
            <a:spLocks noChangeShapeType="1"/>
          </p:cNvSpPr>
          <p:nvPr/>
        </p:nvSpPr>
        <p:spPr bwMode="auto">
          <a:xfrm>
            <a:off x="8001000" y="26685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2" name="Line 142"/>
          <p:cNvSpPr>
            <a:spLocks noChangeShapeType="1"/>
          </p:cNvSpPr>
          <p:nvPr/>
        </p:nvSpPr>
        <p:spPr bwMode="auto">
          <a:xfrm>
            <a:off x="3581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3" name="Line 143"/>
          <p:cNvSpPr>
            <a:spLocks noChangeShapeType="1"/>
          </p:cNvSpPr>
          <p:nvPr/>
        </p:nvSpPr>
        <p:spPr bwMode="auto">
          <a:xfrm flipV="1">
            <a:off x="3962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4" name="Line 144"/>
          <p:cNvSpPr>
            <a:spLocks noChangeShapeType="1"/>
          </p:cNvSpPr>
          <p:nvPr/>
        </p:nvSpPr>
        <p:spPr bwMode="auto">
          <a:xfrm>
            <a:off x="3962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5" name="Line 145"/>
          <p:cNvSpPr>
            <a:spLocks noChangeShapeType="1"/>
          </p:cNvSpPr>
          <p:nvPr/>
        </p:nvSpPr>
        <p:spPr bwMode="auto">
          <a:xfrm>
            <a:off x="4343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6" name="Line 146"/>
          <p:cNvSpPr>
            <a:spLocks noChangeShapeType="1"/>
          </p:cNvSpPr>
          <p:nvPr/>
        </p:nvSpPr>
        <p:spPr bwMode="auto">
          <a:xfrm>
            <a:off x="4343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0" name="Line 150"/>
          <p:cNvSpPr>
            <a:spLocks noChangeShapeType="1"/>
          </p:cNvSpPr>
          <p:nvPr/>
        </p:nvSpPr>
        <p:spPr bwMode="auto">
          <a:xfrm flipV="1">
            <a:off x="4724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1" name="Line 151"/>
          <p:cNvSpPr>
            <a:spLocks noChangeShapeType="1"/>
          </p:cNvSpPr>
          <p:nvPr/>
        </p:nvSpPr>
        <p:spPr bwMode="auto">
          <a:xfrm>
            <a:off x="4724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2" name="Line 152"/>
          <p:cNvSpPr>
            <a:spLocks noChangeShapeType="1"/>
          </p:cNvSpPr>
          <p:nvPr/>
        </p:nvSpPr>
        <p:spPr bwMode="auto">
          <a:xfrm>
            <a:off x="5105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3" name="Line 153"/>
          <p:cNvSpPr>
            <a:spLocks noChangeShapeType="1"/>
          </p:cNvSpPr>
          <p:nvPr/>
        </p:nvSpPr>
        <p:spPr bwMode="auto">
          <a:xfrm>
            <a:off x="5105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4" name="Line 154"/>
          <p:cNvSpPr>
            <a:spLocks noChangeShapeType="1"/>
          </p:cNvSpPr>
          <p:nvPr/>
        </p:nvSpPr>
        <p:spPr bwMode="auto">
          <a:xfrm flipV="1">
            <a:off x="5486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5" name="Line 155"/>
          <p:cNvSpPr>
            <a:spLocks noChangeShapeType="1"/>
          </p:cNvSpPr>
          <p:nvPr/>
        </p:nvSpPr>
        <p:spPr bwMode="auto">
          <a:xfrm>
            <a:off x="5486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6" name="Line 156"/>
          <p:cNvSpPr>
            <a:spLocks noChangeShapeType="1"/>
          </p:cNvSpPr>
          <p:nvPr/>
        </p:nvSpPr>
        <p:spPr bwMode="auto">
          <a:xfrm>
            <a:off x="5867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7" name="Line 157"/>
          <p:cNvSpPr>
            <a:spLocks noChangeShapeType="1"/>
          </p:cNvSpPr>
          <p:nvPr/>
        </p:nvSpPr>
        <p:spPr bwMode="auto">
          <a:xfrm>
            <a:off x="5867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8" name="Line 158"/>
          <p:cNvSpPr>
            <a:spLocks noChangeShapeType="1"/>
          </p:cNvSpPr>
          <p:nvPr/>
        </p:nvSpPr>
        <p:spPr bwMode="auto">
          <a:xfrm flipV="1">
            <a:off x="6248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9" name="Line 159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0" name="Line 160"/>
          <p:cNvSpPr>
            <a:spLocks noChangeShapeType="1"/>
          </p:cNvSpPr>
          <p:nvPr/>
        </p:nvSpPr>
        <p:spPr bwMode="auto">
          <a:xfrm>
            <a:off x="6629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1" name="Line 161"/>
          <p:cNvSpPr>
            <a:spLocks noChangeShapeType="1"/>
          </p:cNvSpPr>
          <p:nvPr/>
        </p:nvSpPr>
        <p:spPr bwMode="auto">
          <a:xfrm>
            <a:off x="6629400" y="3429000"/>
            <a:ext cx="38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2" name="Line 162"/>
          <p:cNvSpPr>
            <a:spLocks noChangeShapeType="1"/>
          </p:cNvSpPr>
          <p:nvPr/>
        </p:nvSpPr>
        <p:spPr bwMode="auto">
          <a:xfrm flipV="1">
            <a:off x="7011988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3" name="Line 163"/>
          <p:cNvSpPr>
            <a:spLocks noChangeShapeType="1"/>
          </p:cNvSpPr>
          <p:nvPr/>
        </p:nvSpPr>
        <p:spPr bwMode="auto">
          <a:xfrm>
            <a:off x="7011988" y="3200400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4" name="Line 164"/>
          <p:cNvSpPr>
            <a:spLocks noChangeShapeType="1"/>
          </p:cNvSpPr>
          <p:nvPr/>
        </p:nvSpPr>
        <p:spPr bwMode="auto">
          <a:xfrm>
            <a:off x="7391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5" name="Line 165"/>
          <p:cNvSpPr>
            <a:spLocks noChangeShapeType="1"/>
          </p:cNvSpPr>
          <p:nvPr/>
        </p:nvSpPr>
        <p:spPr bwMode="auto">
          <a:xfrm>
            <a:off x="7391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6" name="Line 166"/>
          <p:cNvSpPr>
            <a:spLocks noChangeShapeType="1"/>
          </p:cNvSpPr>
          <p:nvPr/>
        </p:nvSpPr>
        <p:spPr bwMode="auto">
          <a:xfrm flipV="1">
            <a:off x="7772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7" name="Line 167"/>
          <p:cNvSpPr>
            <a:spLocks noChangeShapeType="1"/>
          </p:cNvSpPr>
          <p:nvPr/>
        </p:nvSpPr>
        <p:spPr bwMode="auto">
          <a:xfrm>
            <a:off x="7772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8" name="Line 168"/>
          <p:cNvSpPr>
            <a:spLocks noChangeShapeType="1"/>
          </p:cNvSpPr>
          <p:nvPr/>
        </p:nvSpPr>
        <p:spPr bwMode="auto">
          <a:xfrm>
            <a:off x="8153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9" name="Line 169"/>
          <p:cNvSpPr>
            <a:spLocks noChangeShapeType="1"/>
          </p:cNvSpPr>
          <p:nvPr/>
        </p:nvSpPr>
        <p:spPr bwMode="auto">
          <a:xfrm>
            <a:off x="8153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4" name="Line 174"/>
          <p:cNvSpPr>
            <a:spLocks noChangeShapeType="1"/>
          </p:cNvSpPr>
          <p:nvPr/>
        </p:nvSpPr>
        <p:spPr bwMode="auto">
          <a:xfrm>
            <a:off x="35814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5" name="Line 175"/>
          <p:cNvSpPr>
            <a:spLocks noChangeShapeType="1"/>
          </p:cNvSpPr>
          <p:nvPr/>
        </p:nvSpPr>
        <p:spPr bwMode="auto">
          <a:xfrm flipV="1">
            <a:off x="4038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6" name="Line 176"/>
          <p:cNvSpPr>
            <a:spLocks noChangeShapeType="1"/>
          </p:cNvSpPr>
          <p:nvPr/>
        </p:nvSpPr>
        <p:spPr bwMode="auto">
          <a:xfrm>
            <a:off x="4038600" y="3962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7" name="Line 177"/>
          <p:cNvSpPr>
            <a:spLocks noChangeShapeType="1"/>
          </p:cNvSpPr>
          <p:nvPr/>
        </p:nvSpPr>
        <p:spPr bwMode="auto">
          <a:xfrm>
            <a:off x="5562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8" name="Line 178"/>
          <p:cNvSpPr>
            <a:spLocks noChangeShapeType="1"/>
          </p:cNvSpPr>
          <p:nvPr/>
        </p:nvSpPr>
        <p:spPr bwMode="auto">
          <a:xfrm>
            <a:off x="5562600" y="4191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9" name="Line 179"/>
          <p:cNvSpPr>
            <a:spLocks noChangeShapeType="1"/>
          </p:cNvSpPr>
          <p:nvPr/>
        </p:nvSpPr>
        <p:spPr bwMode="auto">
          <a:xfrm flipV="1">
            <a:off x="7086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0" name="Line 180"/>
          <p:cNvSpPr>
            <a:spLocks noChangeShapeType="1"/>
          </p:cNvSpPr>
          <p:nvPr/>
        </p:nvSpPr>
        <p:spPr bwMode="auto">
          <a:xfrm>
            <a:off x="7086600" y="3962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1" name="Line 181"/>
          <p:cNvSpPr>
            <a:spLocks noChangeShapeType="1"/>
          </p:cNvSpPr>
          <p:nvPr/>
        </p:nvSpPr>
        <p:spPr bwMode="auto">
          <a:xfrm>
            <a:off x="7848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2" name="Line 182"/>
          <p:cNvSpPr>
            <a:spLocks noChangeShapeType="1"/>
          </p:cNvSpPr>
          <p:nvPr/>
        </p:nvSpPr>
        <p:spPr bwMode="auto">
          <a:xfrm>
            <a:off x="7848600" y="4191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3" name="Line 183"/>
          <p:cNvSpPr>
            <a:spLocks noChangeShapeType="1"/>
          </p:cNvSpPr>
          <p:nvPr/>
        </p:nvSpPr>
        <p:spPr bwMode="auto">
          <a:xfrm>
            <a:off x="35814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4" name="Line 184"/>
          <p:cNvSpPr>
            <a:spLocks noChangeShapeType="1"/>
          </p:cNvSpPr>
          <p:nvPr/>
        </p:nvSpPr>
        <p:spPr bwMode="auto">
          <a:xfrm flipV="1">
            <a:off x="4038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5" name="Line 185"/>
          <p:cNvSpPr>
            <a:spLocks noChangeShapeType="1"/>
          </p:cNvSpPr>
          <p:nvPr/>
        </p:nvSpPr>
        <p:spPr bwMode="auto">
          <a:xfrm>
            <a:off x="4038600" y="4724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6" name="Line 186"/>
          <p:cNvSpPr>
            <a:spLocks noChangeShapeType="1"/>
          </p:cNvSpPr>
          <p:nvPr/>
        </p:nvSpPr>
        <p:spPr bwMode="auto">
          <a:xfrm>
            <a:off x="5562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7" name="Line 187"/>
          <p:cNvSpPr>
            <a:spLocks noChangeShapeType="1"/>
          </p:cNvSpPr>
          <p:nvPr/>
        </p:nvSpPr>
        <p:spPr bwMode="auto">
          <a:xfrm>
            <a:off x="5562600" y="4953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8" name="Line 188"/>
          <p:cNvSpPr>
            <a:spLocks noChangeShapeType="1"/>
          </p:cNvSpPr>
          <p:nvPr/>
        </p:nvSpPr>
        <p:spPr bwMode="auto">
          <a:xfrm flipV="1">
            <a:off x="7086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7086600" y="4724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0" name="Line 190"/>
          <p:cNvSpPr>
            <a:spLocks noChangeShapeType="1"/>
          </p:cNvSpPr>
          <p:nvPr/>
        </p:nvSpPr>
        <p:spPr bwMode="auto">
          <a:xfrm>
            <a:off x="72390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1" name="Line 191"/>
          <p:cNvSpPr>
            <a:spLocks noChangeShapeType="1"/>
          </p:cNvSpPr>
          <p:nvPr/>
        </p:nvSpPr>
        <p:spPr bwMode="auto">
          <a:xfrm>
            <a:off x="7239000" y="4953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2" name="Line 192"/>
          <p:cNvSpPr>
            <a:spLocks noChangeShapeType="1"/>
          </p:cNvSpPr>
          <p:nvPr/>
        </p:nvSpPr>
        <p:spPr bwMode="auto">
          <a:xfrm flipV="1">
            <a:off x="7924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3" name="Line 193"/>
          <p:cNvSpPr>
            <a:spLocks noChangeShapeType="1"/>
          </p:cNvSpPr>
          <p:nvPr/>
        </p:nvSpPr>
        <p:spPr bwMode="auto">
          <a:xfrm>
            <a:off x="7924800" y="4724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80772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5" name="Line 195"/>
          <p:cNvSpPr>
            <a:spLocks noChangeShapeType="1"/>
          </p:cNvSpPr>
          <p:nvPr/>
        </p:nvSpPr>
        <p:spPr bwMode="auto">
          <a:xfrm>
            <a:off x="8077200" y="4953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FE15-49BE-4760-9213-675D69414C8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logic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Sequential circuits</a:t>
            </a:r>
          </a:p>
          <a:p>
            <a:pPr lvl="1"/>
            <a:r>
              <a:rPr lang="en-US" altLang="ko-KR" sz="1800">
                <a:ea typeface="굴림" charset="-127"/>
              </a:rPr>
              <a:t>simple circuits with feedback</a:t>
            </a:r>
          </a:p>
          <a:p>
            <a:pPr lvl="1"/>
            <a:r>
              <a:rPr lang="en-US" altLang="ko-KR" sz="1800">
                <a:ea typeface="굴림" charset="-127"/>
              </a:rPr>
              <a:t>latches</a:t>
            </a:r>
          </a:p>
          <a:p>
            <a:pPr lvl="1"/>
            <a:r>
              <a:rPr lang="en-US" altLang="ko-KR" sz="1800">
                <a:ea typeface="굴림" charset="-127"/>
              </a:rPr>
              <a:t>edge-triggered flip-flops</a:t>
            </a:r>
          </a:p>
          <a:p>
            <a:r>
              <a:rPr lang="en-US" altLang="ko-KR" sz="2000">
                <a:ea typeface="굴림" charset="-127"/>
              </a:rPr>
              <a:t>Timing methodologies</a:t>
            </a:r>
          </a:p>
          <a:p>
            <a:pPr lvl="1"/>
            <a:r>
              <a:rPr lang="en-US" altLang="ko-KR" sz="1800">
                <a:ea typeface="굴림" charset="-127"/>
              </a:rPr>
              <a:t>cascading flip-flops for proper operation</a:t>
            </a:r>
          </a:p>
          <a:p>
            <a:pPr lvl="1"/>
            <a:r>
              <a:rPr lang="en-US" altLang="ko-KR" sz="1800">
                <a:ea typeface="굴림" charset="-127"/>
              </a:rPr>
              <a:t>clock skew</a:t>
            </a:r>
          </a:p>
          <a:p>
            <a:r>
              <a:rPr lang="en-US" altLang="ko-KR" sz="2000">
                <a:ea typeface="굴림" charset="-127"/>
              </a:rPr>
              <a:t>Asynchronous inputs</a:t>
            </a:r>
          </a:p>
          <a:p>
            <a:pPr lvl="1"/>
            <a:r>
              <a:rPr lang="en-US" altLang="ko-KR" sz="1800">
                <a:ea typeface="굴림" charset="-127"/>
              </a:rPr>
              <a:t>metastability and synchronization</a:t>
            </a:r>
          </a:p>
          <a:p>
            <a:r>
              <a:rPr lang="en-US" altLang="ko-KR" sz="2000">
                <a:ea typeface="굴림" charset="-127"/>
              </a:rPr>
              <a:t>Basic registers</a:t>
            </a:r>
          </a:p>
          <a:p>
            <a:pPr lvl="1"/>
            <a:r>
              <a:rPr lang="en-US" altLang="ko-KR" sz="1800">
                <a:ea typeface="굴림" charset="-127"/>
              </a:rPr>
              <a:t>shift registers</a:t>
            </a:r>
          </a:p>
          <a:p>
            <a:pPr lvl="1"/>
            <a:r>
              <a:rPr lang="en-US" altLang="ko-KR" sz="1800">
                <a:ea typeface="굴림" charset="-127"/>
              </a:rPr>
              <a:t>simple counters</a:t>
            </a:r>
          </a:p>
          <a:p>
            <a:r>
              <a:rPr lang="en-US" altLang="ko-KR" sz="2000">
                <a:ea typeface="굴림" charset="-127"/>
              </a:rPr>
              <a:t>Hardware description languages and sequential logic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A0ED-765B-4CF8-ADB3-F024E684595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34975" y="1762125"/>
            <a:ext cx="84963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1828800" algn="l"/>
                <a:tab pos="4570413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Type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inputs are sampled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output is valid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unclocked	always	propagation delay from input change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latch		</a:t>
            </a:r>
          </a:p>
          <a:p>
            <a:pPr eaLnBrk="0" hangingPunct="0">
              <a:lnSpc>
                <a:spcPts val="2100"/>
              </a:lnSpc>
              <a:spcBef>
                <a:spcPts val="22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level-sensitive	clock high	propagation delay from input change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latch	(Tsu/Th around falling	or clock edge (whichever is later)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edge of clock)</a:t>
            </a: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master-slave	clock high	propagation delay from falling edge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flip-flop	(Tsu/Th around falling	of clock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edge of clock)</a:t>
            </a: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negative	clock hi-to-lo transition	propagation delay from falling edge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edge-triggered	(Tsu/Th around falling	of clock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flip-flop	edge of clock)</a:t>
            </a: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924425" y="1633538"/>
            <a:ext cx="0" cy="457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155825" y="1633538"/>
            <a:ext cx="0" cy="457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Comparison of latches and flip-flops (cont’d)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013E-F6E1-4361-B1A0-9E12339F84C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55600" y="6210300"/>
            <a:ext cx="8453438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all measurements are made from the clocking event (the rising edge of the clock)</a:t>
            </a:r>
          </a:p>
        </p:txBody>
      </p:sp>
      <p:sp>
        <p:nvSpPr>
          <p:cNvPr id="5330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Typical timing specifications</a:t>
            </a:r>
          </a:p>
        </p:txBody>
      </p:sp>
      <p:sp>
        <p:nvSpPr>
          <p:cNvPr id="5330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75650" cy="451485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Positive edge-triggered D flip-flop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setup and hold times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minimum clock width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propagation delays (low to high, high to low, max and typical)</a:t>
            </a:r>
          </a:p>
        </p:txBody>
      </p:sp>
      <p:grpSp>
        <p:nvGrpSpPr>
          <p:cNvPr id="53392" name="Group 144"/>
          <p:cNvGrpSpPr>
            <a:grpSpLocks/>
          </p:cNvGrpSpPr>
          <p:nvPr/>
        </p:nvGrpSpPr>
        <p:grpSpPr bwMode="auto">
          <a:xfrm>
            <a:off x="1790700" y="2959100"/>
            <a:ext cx="5499100" cy="3276600"/>
            <a:chOff x="1104" y="1152"/>
            <a:chExt cx="3464" cy="2064"/>
          </a:xfrm>
        </p:grpSpPr>
        <p:sp>
          <p:nvSpPr>
            <p:cNvPr id="53345" name="Line 97"/>
            <p:cNvSpPr>
              <a:spLocks noChangeShapeType="1"/>
            </p:cNvSpPr>
            <p:nvPr/>
          </p:nvSpPr>
          <p:spPr bwMode="auto">
            <a:xfrm flipV="1">
              <a:off x="1918" y="1248"/>
              <a:ext cx="1" cy="168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6" name="Line 98"/>
            <p:cNvSpPr>
              <a:spLocks noChangeShapeType="1"/>
            </p:cNvSpPr>
            <p:nvPr/>
          </p:nvSpPr>
          <p:spPr bwMode="auto">
            <a:xfrm>
              <a:off x="1519" y="1248"/>
              <a:ext cx="1" cy="542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7" name="Line 99"/>
            <p:cNvSpPr>
              <a:spLocks noChangeShapeType="1"/>
            </p:cNvSpPr>
            <p:nvPr/>
          </p:nvSpPr>
          <p:spPr bwMode="auto">
            <a:xfrm>
              <a:off x="2207" y="1248"/>
              <a:ext cx="1" cy="52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8" name="Line 100"/>
            <p:cNvSpPr>
              <a:spLocks noChangeShapeType="1"/>
            </p:cNvSpPr>
            <p:nvPr/>
          </p:nvSpPr>
          <p:spPr bwMode="auto">
            <a:xfrm>
              <a:off x="2365" y="1790"/>
              <a:ext cx="1" cy="50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9" name="Line 101"/>
            <p:cNvSpPr>
              <a:spLocks noChangeShapeType="1"/>
            </p:cNvSpPr>
            <p:nvPr/>
          </p:nvSpPr>
          <p:spPr bwMode="auto">
            <a:xfrm>
              <a:off x="2541" y="2331"/>
              <a:ext cx="1" cy="60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0" name="Line 102"/>
            <p:cNvSpPr>
              <a:spLocks noChangeShapeType="1"/>
            </p:cNvSpPr>
            <p:nvPr/>
          </p:nvSpPr>
          <p:spPr bwMode="auto">
            <a:xfrm flipV="1">
              <a:off x="3594" y="1248"/>
              <a:ext cx="1" cy="168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>
              <a:off x="4201" y="2331"/>
              <a:ext cx="1" cy="60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2" name="Rectangle 104"/>
            <p:cNvSpPr>
              <a:spLocks noChangeArrowheads="1"/>
            </p:cNvSpPr>
            <p:nvPr/>
          </p:nvSpPr>
          <p:spPr bwMode="auto">
            <a:xfrm>
              <a:off x="1104" y="174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D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53" name="Rectangle 105"/>
            <p:cNvSpPr>
              <a:spLocks noChangeArrowheads="1"/>
            </p:cNvSpPr>
            <p:nvPr/>
          </p:nvSpPr>
          <p:spPr bwMode="auto">
            <a:xfrm>
              <a:off x="1104" y="2284"/>
              <a:ext cx="2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Clk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54" name="Rectangle 106"/>
            <p:cNvSpPr>
              <a:spLocks noChangeArrowheads="1"/>
            </p:cNvSpPr>
            <p:nvPr/>
          </p:nvSpPr>
          <p:spPr bwMode="auto">
            <a:xfrm>
              <a:off x="1104" y="279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Q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55" name="Freeform 107"/>
            <p:cNvSpPr>
              <a:spLocks/>
            </p:cNvSpPr>
            <p:nvPr/>
          </p:nvSpPr>
          <p:spPr bwMode="auto">
            <a:xfrm>
              <a:off x="1120" y="1375"/>
              <a:ext cx="3448" cy="303"/>
            </a:xfrm>
            <a:custGeom>
              <a:avLst/>
              <a:gdLst>
                <a:gd name="T0" fmla="*/ 0 w 3448"/>
                <a:gd name="T1" fmla="*/ 303 h 303"/>
                <a:gd name="T2" fmla="*/ 271 w 3448"/>
                <a:gd name="T3" fmla="*/ 303 h 303"/>
                <a:gd name="T4" fmla="*/ 495 w 3448"/>
                <a:gd name="T5" fmla="*/ 0 h 303"/>
                <a:gd name="T6" fmla="*/ 1117 w 3448"/>
                <a:gd name="T7" fmla="*/ 0 h 303"/>
                <a:gd name="T8" fmla="*/ 1325 w 3448"/>
                <a:gd name="T9" fmla="*/ 303 h 303"/>
                <a:gd name="T10" fmla="*/ 2794 w 3448"/>
                <a:gd name="T11" fmla="*/ 303 h 303"/>
                <a:gd name="T12" fmla="*/ 2969 w 3448"/>
                <a:gd name="T13" fmla="*/ 32 h 303"/>
                <a:gd name="T14" fmla="*/ 3448 w 3448"/>
                <a:gd name="T15" fmla="*/ 3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8" h="303">
                  <a:moveTo>
                    <a:pt x="0" y="303"/>
                  </a:moveTo>
                  <a:lnTo>
                    <a:pt x="271" y="303"/>
                  </a:lnTo>
                  <a:lnTo>
                    <a:pt x="495" y="0"/>
                  </a:lnTo>
                  <a:lnTo>
                    <a:pt x="1117" y="0"/>
                  </a:lnTo>
                  <a:lnTo>
                    <a:pt x="1325" y="303"/>
                  </a:lnTo>
                  <a:lnTo>
                    <a:pt x="2794" y="303"/>
                  </a:lnTo>
                  <a:lnTo>
                    <a:pt x="2969" y="32"/>
                  </a:lnTo>
                  <a:lnTo>
                    <a:pt x="3448" y="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6" name="Freeform 108"/>
            <p:cNvSpPr>
              <a:spLocks/>
            </p:cNvSpPr>
            <p:nvPr/>
          </p:nvSpPr>
          <p:spPr bwMode="auto">
            <a:xfrm>
              <a:off x="1120" y="1901"/>
              <a:ext cx="3448" cy="287"/>
            </a:xfrm>
            <a:custGeom>
              <a:avLst/>
              <a:gdLst>
                <a:gd name="T0" fmla="*/ 0 w 3448"/>
                <a:gd name="T1" fmla="*/ 287 h 287"/>
                <a:gd name="T2" fmla="*/ 670 w 3448"/>
                <a:gd name="T3" fmla="*/ 287 h 287"/>
                <a:gd name="T4" fmla="*/ 878 w 3448"/>
                <a:gd name="T5" fmla="*/ 0 h 287"/>
                <a:gd name="T6" fmla="*/ 1149 w 3448"/>
                <a:gd name="T7" fmla="*/ 0 h 287"/>
                <a:gd name="T8" fmla="*/ 1341 w 3448"/>
                <a:gd name="T9" fmla="*/ 287 h 287"/>
                <a:gd name="T10" fmla="*/ 2378 w 3448"/>
                <a:gd name="T11" fmla="*/ 287 h 287"/>
                <a:gd name="T12" fmla="*/ 2538 w 3448"/>
                <a:gd name="T13" fmla="*/ 16 h 287"/>
                <a:gd name="T14" fmla="*/ 2857 w 3448"/>
                <a:gd name="T15" fmla="*/ 16 h 287"/>
                <a:gd name="T16" fmla="*/ 2985 w 3448"/>
                <a:gd name="T17" fmla="*/ 287 h 287"/>
                <a:gd name="T18" fmla="*/ 3001 w 3448"/>
                <a:gd name="T19" fmla="*/ 287 h 287"/>
                <a:gd name="T20" fmla="*/ 3097 w 3448"/>
                <a:gd name="T21" fmla="*/ 287 h 287"/>
                <a:gd name="T22" fmla="*/ 3240 w 3448"/>
                <a:gd name="T23" fmla="*/ 287 h 287"/>
                <a:gd name="T24" fmla="*/ 3448 w 3448"/>
                <a:gd name="T25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8" h="287">
                  <a:moveTo>
                    <a:pt x="0" y="287"/>
                  </a:moveTo>
                  <a:lnTo>
                    <a:pt x="670" y="287"/>
                  </a:lnTo>
                  <a:lnTo>
                    <a:pt x="878" y="0"/>
                  </a:lnTo>
                  <a:lnTo>
                    <a:pt x="1149" y="0"/>
                  </a:lnTo>
                  <a:lnTo>
                    <a:pt x="1341" y="287"/>
                  </a:lnTo>
                  <a:lnTo>
                    <a:pt x="2378" y="287"/>
                  </a:lnTo>
                  <a:lnTo>
                    <a:pt x="2538" y="16"/>
                  </a:lnTo>
                  <a:lnTo>
                    <a:pt x="2857" y="16"/>
                  </a:lnTo>
                  <a:lnTo>
                    <a:pt x="2985" y="287"/>
                  </a:lnTo>
                  <a:lnTo>
                    <a:pt x="3001" y="287"/>
                  </a:lnTo>
                  <a:lnTo>
                    <a:pt x="3097" y="287"/>
                  </a:lnTo>
                  <a:lnTo>
                    <a:pt x="3240" y="287"/>
                  </a:lnTo>
                  <a:lnTo>
                    <a:pt x="3448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7" name="Freeform 109"/>
            <p:cNvSpPr>
              <a:spLocks/>
            </p:cNvSpPr>
            <p:nvPr/>
          </p:nvSpPr>
          <p:spPr bwMode="auto">
            <a:xfrm>
              <a:off x="1120" y="2411"/>
              <a:ext cx="3448" cy="287"/>
            </a:xfrm>
            <a:custGeom>
              <a:avLst/>
              <a:gdLst>
                <a:gd name="T0" fmla="*/ 0 w 3448"/>
                <a:gd name="T1" fmla="*/ 287 h 287"/>
                <a:gd name="T2" fmla="*/ 1373 w 3448"/>
                <a:gd name="T3" fmla="*/ 287 h 287"/>
                <a:gd name="T4" fmla="*/ 1516 w 3448"/>
                <a:gd name="T5" fmla="*/ 0 h 287"/>
                <a:gd name="T6" fmla="*/ 3033 w 3448"/>
                <a:gd name="T7" fmla="*/ 0 h 287"/>
                <a:gd name="T8" fmla="*/ 3145 w 3448"/>
                <a:gd name="T9" fmla="*/ 287 h 287"/>
                <a:gd name="T10" fmla="*/ 3448 w 3448"/>
                <a:gd name="T11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8" h="287">
                  <a:moveTo>
                    <a:pt x="0" y="287"/>
                  </a:moveTo>
                  <a:lnTo>
                    <a:pt x="1373" y="287"/>
                  </a:lnTo>
                  <a:lnTo>
                    <a:pt x="1516" y="0"/>
                  </a:lnTo>
                  <a:lnTo>
                    <a:pt x="3033" y="0"/>
                  </a:lnTo>
                  <a:lnTo>
                    <a:pt x="3145" y="287"/>
                  </a:lnTo>
                  <a:lnTo>
                    <a:pt x="3448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" name="Rectangle 110"/>
            <p:cNvSpPr>
              <a:spLocks noChangeArrowheads="1"/>
            </p:cNvSpPr>
            <p:nvPr/>
          </p:nvSpPr>
          <p:spPr bwMode="auto">
            <a:xfrm>
              <a:off x="1631" y="1376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59" name="Rectangle 111"/>
            <p:cNvSpPr>
              <a:spLocks noChangeArrowheads="1"/>
            </p:cNvSpPr>
            <p:nvPr/>
          </p:nvSpPr>
          <p:spPr bwMode="auto">
            <a:xfrm>
              <a:off x="1711" y="1455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su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0" name="Rectangle 112"/>
            <p:cNvSpPr>
              <a:spLocks noChangeArrowheads="1"/>
            </p:cNvSpPr>
            <p:nvPr/>
          </p:nvSpPr>
          <p:spPr bwMode="auto">
            <a:xfrm>
              <a:off x="1636" y="157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1.8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1" name="Rectangle 113"/>
            <p:cNvSpPr>
              <a:spLocks noChangeArrowheads="1"/>
            </p:cNvSpPr>
            <p:nvPr/>
          </p:nvSpPr>
          <p:spPr bwMode="auto">
            <a:xfrm>
              <a:off x="1647" y="1718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2" name="Rectangle 114"/>
            <p:cNvSpPr>
              <a:spLocks noChangeArrowheads="1"/>
            </p:cNvSpPr>
            <p:nvPr/>
          </p:nvSpPr>
          <p:spPr bwMode="auto">
            <a:xfrm>
              <a:off x="1950" y="1376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3" name="Rectangle 115"/>
            <p:cNvSpPr>
              <a:spLocks noChangeArrowheads="1"/>
            </p:cNvSpPr>
            <p:nvPr/>
          </p:nvSpPr>
          <p:spPr bwMode="auto">
            <a:xfrm>
              <a:off x="2046" y="14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h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4" name="Rectangle 116"/>
            <p:cNvSpPr>
              <a:spLocks noChangeArrowheads="1"/>
            </p:cNvSpPr>
            <p:nvPr/>
          </p:nvSpPr>
          <p:spPr bwMode="auto">
            <a:xfrm>
              <a:off x="1955" y="157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0.5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5" name="Rectangle 117"/>
            <p:cNvSpPr>
              <a:spLocks noChangeArrowheads="1"/>
            </p:cNvSpPr>
            <p:nvPr/>
          </p:nvSpPr>
          <p:spPr bwMode="auto">
            <a:xfrm>
              <a:off x="1966" y="1718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6" name="Rectangle 118"/>
            <p:cNvSpPr>
              <a:spLocks noChangeArrowheads="1"/>
            </p:cNvSpPr>
            <p:nvPr/>
          </p:nvSpPr>
          <p:spPr bwMode="auto">
            <a:xfrm>
              <a:off x="2078" y="191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7" name="Rectangle 119"/>
            <p:cNvSpPr>
              <a:spLocks noChangeArrowheads="1"/>
            </p:cNvSpPr>
            <p:nvPr/>
          </p:nvSpPr>
          <p:spPr bwMode="auto">
            <a:xfrm>
              <a:off x="2158" y="199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w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8" name="Rectangle 120"/>
            <p:cNvSpPr>
              <a:spLocks noChangeArrowheads="1"/>
            </p:cNvSpPr>
            <p:nvPr/>
          </p:nvSpPr>
          <p:spPr bwMode="auto">
            <a:xfrm>
              <a:off x="2078" y="2103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3.3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69" name="Rectangle 121"/>
            <p:cNvSpPr>
              <a:spLocks noChangeArrowheads="1"/>
            </p:cNvSpPr>
            <p:nvPr/>
          </p:nvSpPr>
          <p:spPr bwMode="auto">
            <a:xfrm>
              <a:off x="2078" y="2246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0" name="Rectangle 122"/>
            <p:cNvSpPr>
              <a:spLocks noChangeArrowheads="1"/>
            </p:cNvSpPr>
            <p:nvPr/>
          </p:nvSpPr>
          <p:spPr bwMode="auto">
            <a:xfrm>
              <a:off x="2094" y="272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1" name="Rectangle 123"/>
            <p:cNvSpPr>
              <a:spLocks noChangeArrowheads="1"/>
            </p:cNvSpPr>
            <p:nvPr/>
          </p:nvSpPr>
          <p:spPr bwMode="auto">
            <a:xfrm>
              <a:off x="2174" y="280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pd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2" name="Rectangle 124"/>
            <p:cNvSpPr>
              <a:spLocks noChangeArrowheads="1"/>
            </p:cNvSpPr>
            <p:nvPr/>
          </p:nvSpPr>
          <p:spPr bwMode="auto">
            <a:xfrm>
              <a:off x="2062" y="291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3.6 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3" name="Rectangle 125"/>
            <p:cNvSpPr>
              <a:spLocks noChangeArrowheads="1"/>
            </p:cNvSpPr>
            <p:nvPr/>
          </p:nvSpPr>
          <p:spPr bwMode="auto">
            <a:xfrm>
              <a:off x="2062" y="306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1.1 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4" name="Line 126"/>
            <p:cNvSpPr>
              <a:spLocks noChangeShapeType="1"/>
            </p:cNvSpPr>
            <p:nvPr/>
          </p:nvSpPr>
          <p:spPr bwMode="auto">
            <a:xfrm>
              <a:off x="3217" y="1248"/>
              <a:ext cx="1" cy="542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75" name="Line 127"/>
            <p:cNvSpPr>
              <a:spLocks noChangeShapeType="1"/>
            </p:cNvSpPr>
            <p:nvPr/>
          </p:nvSpPr>
          <p:spPr bwMode="auto">
            <a:xfrm>
              <a:off x="3935" y="1248"/>
              <a:ext cx="1" cy="52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76" name="Rectangle 128"/>
            <p:cNvSpPr>
              <a:spLocks noChangeArrowheads="1"/>
            </p:cNvSpPr>
            <p:nvPr/>
          </p:nvSpPr>
          <p:spPr bwMode="auto">
            <a:xfrm>
              <a:off x="3329" y="115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7" name="Rectangle 129"/>
            <p:cNvSpPr>
              <a:spLocks noChangeArrowheads="1"/>
            </p:cNvSpPr>
            <p:nvPr/>
          </p:nvSpPr>
          <p:spPr bwMode="auto">
            <a:xfrm>
              <a:off x="3409" y="1231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su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8" name="Rectangle 130"/>
            <p:cNvSpPr>
              <a:spLocks noChangeArrowheads="1"/>
            </p:cNvSpPr>
            <p:nvPr/>
          </p:nvSpPr>
          <p:spPr bwMode="auto">
            <a:xfrm>
              <a:off x="3345" y="135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1.8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79" name="Rectangle 131"/>
            <p:cNvSpPr>
              <a:spLocks noChangeArrowheads="1"/>
            </p:cNvSpPr>
            <p:nvPr/>
          </p:nvSpPr>
          <p:spPr bwMode="auto">
            <a:xfrm>
              <a:off x="3345" y="149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0" name="Rectangle 132"/>
            <p:cNvSpPr>
              <a:spLocks noChangeArrowheads="1"/>
            </p:cNvSpPr>
            <p:nvPr/>
          </p:nvSpPr>
          <p:spPr bwMode="auto">
            <a:xfrm>
              <a:off x="3648" y="115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1" name="Rectangle 133"/>
            <p:cNvSpPr>
              <a:spLocks noChangeArrowheads="1"/>
            </p:cNvSpPr>
            <p:nvPr/>
          </p:nvSpPr>
          <p:spPr bwMode="auto">
            <a:xfrm>
              <a:off x="3744" y="123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h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2" name="Rectangle 134"/>
            <p:cNvSpPr>
              <a:spLocks noChangeArrowheads="1"/>
            </p:cNvSpPr>
            <p:nvPr/>
          </p:nvSpPr>
          <p:spPr bwMode="auto">
            <a:xfrm>
              <a:off x="3664" y="1350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0.5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3" name="Rectangle 135"/>
            <p:cNvSpPr>
              <a:spLocks noChangeArrowheads="1"/>
            </p:cNvSpPr>
            <p:nvPr/>
          </p:nvSpPr>
          <p:spPr bwMode="auto">
            <a:xfrm>
              <a:off x="3664" y="149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4" name="Rectangle 136"/>
            <p:cNvSpPr>
              <a:spLocks noChangeArrowheads="1"/>
            </p:cNvSpPr>
            <p:nvPr/>
          </p:nvSpPr>
          <p:spPr bwMode="auto">
            <a:xfrm>
              <a:off x="3776" y="249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5" name="Rectangle 137"/>
            <p:cNvSpPr>
              <a:spLocks noChangeArrowheads="1"/>
            </p:cNvSpPr>
            <p:nvPr/>
          </p:nvSpPr>
          <p:spPr bwMode="auto">
            <a:xfrm>
              <a:off x="3856" y="257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pd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6" name="Rectangle 138"/>
            <p:cNvSpPr>
              <a:spLocks noChangeArrowheads="1"/>
            </p:cNvSpPr>
            <p:nvPr/>
          </p:nvSpPr>
          <p:spPr bwMode="auto">
            <a:xfrm>
              <a:off x="3744" y="268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3.6 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7" name="Rectangle 139"/>
            <p:cNvSpPr>
              <a:spLocks noChangeArrowheads="1"/>
            </p:cNvSpPr>
            <p:nvPr/>
          </p:nvSpPr>
          <p:spPr bwMode="auto">
            <a:xfrm>
              <a:off x="3744" y="283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1.1 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8" name="Rectangle 140"/>
            <p:cNvSpPr>
              <a:spLocks noChangeArrowheads="1"/>
            </p:cNvSpPr>
            <p:nvPr/>
          </p:nvSpPr>
          <p:spPr bwMode="auto">
            <a:xfrm>
              <a:off x="3744" y="1920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T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89" name="Rectangle 141"/>
            <p:cNvSpPr>
              <a:spLocks noChangeArrowheads="1"/>
            </p:cNvSpPr>
            <p:nvPr/>
          </p:nvSpPr>
          <p:spPr bwMode="auto">
            <a:xfrm>
              <a:off x="3824" y="199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w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90" name="Rectangle 142"/>
            <p:cNvSpPr>
              <a:spLocks noChangeArrowheads="1"/>
            </p:cNvSpPr>
            <p:nvPr/>
          </p:nvSpPr>
          <p:spPr bwMode="auto">
            <a:xfrm>
              <a:off x="3744" y="2105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3.3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53391" name="Rectangle 143"/>
            <p:cNvSpPr>
              <a:spLocks noChangeArrowheads="1"/>
            </p:cNvSpPr>
            <p:nvPr/>
          </p:nvSpPr>
          <p:spPr bwMode="auto">
            <a:xfrm>
              <a:off x="3744" y="2248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ns 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7DDB-E17E-4F97-9274-A53192A6523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943600" y="3886200"/>
            <a:ext cx="26289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timing constraints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guarantee proper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operation of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cascaded components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007100" y="5334000"/>
            <a:ext cx="2514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  <a:spcBef>
                <a:spcPts val="11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assumes infinitely fast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distribution of the clock</a:t>
            </a:r>
          </a:p>
        </p:txBody>
      </p:sp>
      <p:sp>
        <p:nvSpPr>
          <p:cNvPr id="5944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Cascading edge-triggered flip-flops (cont’d)</a:t>
            </a:r>
          </a:p>
        </p:txBody>
      </p:sp>
      <p:sp>
        <p:nvSpPr>
          <p:cNvPr id="59450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this works</a:t>
            </a:r>
          </a:p>
          <a:p>
            <a:pPr lvl="1"/>
            <a:r>
              <a:rPr lang="en-US" altLang="ko-KR">
                <a:ea typeface="굴림" charset="-127"/>
              </a:rPr>
              <a:t>propagation delays exceed hold times</a:t>
            </a:r>
          </a:p>
          <a:p>
            <a:pPr lvl="1"/>
            <a:r>
              <a:rPr lang="en-US" altLang="ko-KR">
                <a:ea typeface="굴림" charset="-127"/>
              </a:rPr>
              <a:t>clock width constraint exceeds setup time</a:t>
            </a:r>
          </a:p>
          <a:p>
            <a:pPr lvl="1"/>
            <a:r>
              <a:rPr lang="en-US" altLang="ko-KR">
                <a:ea typeface="굴림" charset="-127"/>
              </a:rPr>
              <a:t>this guarantees following stage will latch current value before it changes to new value</a:t>
            </a:r>
          </a:p>
        </p:txBody>
      </p:sp>
      <p:grpSp>
        <p:nvGrpSpPr>
          <p:cNvPr id="59597" name="Group 205"/>
          <p:cNvGrpSpPr>
            <a:grpSpLocks/>
          </p:cNvGrpSpPr>
          <p:nvPr/>
        </p:nvGrpSpPr>
        <p:grpSpPr bwMode="auto">
          <a:xfrm>
            <a:off x="885825" y="3448050"/>
            <a:ext cx="4495800" cy="3048000"/>
            <a:chOff x="1584" y="1248"/>
            <a:chExt cx="2832" cy="1920"/>
          </a:xfrm>
        </p:grpSpPr>
        <p:grpSp>
          <p:nvGrpSpPr>
            <p:cNvPr id="59547" name="Group 155"/>
            <p:cNvGrpSpPr>
              <a:grpSpLocks/>
            </p:cNvGrpSpPr>
            <p:nvPr/>
          </p:nvGrpSpPr>
          <p:grpSpPr bwMode="auto">
            <a:xfrm>
              <a:off x="2064" y="1313"/>
              <a:ext cx="672" cy="1680"/>
              <a:chOff x="1008" y="2321"/>
              <a:chExt cx="672" cy="1327"/>
            </a:xfrm>
          </p:grpSpPr>
          <p:sp>
            <p:nvSpPr>
              <p:cNvPr id="59548" name="Line 156"/>
              <p:cNvSpPr>
                <a:spLocks noChangeShapeType="1"/>
              </p:cNvSpPr>
              <p:nvPr/>
            </p:nvSpPr>
            <p:spPr bwMode="auto">
              <a:xfrm>
                <a:off x="1008" y="2321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49" name="Line 157"/>
              <p:cNvSpPr>
                <a:spLocks noChangeShapeType="1"/>
              </p:cNvSpPr>
              <p:nvPr/>
            </p:nvSpPr>
            <p:spPr bwMode="auto">
              <a:xfrm>
                <a:off x="1584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0" name="Line 158"/>
              <p:cNvSpPr>
                <a:spLocks noChangeShapeType="1"/>
              </p:cNvSpPr>
              <p:nvPr/>
            </p:nvSpPr>
            <p:spPr bwMode="auto">
              <a:xfrm>
                <a:off x="1680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1" name="Line 159"/>
              <p:cNvSpPr>
                <a:spLocks noChangeShapeType="1"/>
              </p:cNvSpPr>
              <p:nvPr/>
            </p:nvSpPr>
            <p:spPr bwMode="auto">
              <a:xfrm>
                <a:off x="1392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552" name="Group 160"/>
            <p:cNvGrpSpPr>
              <a:grpSpLocks/>
            </p:cNvGrpSpPr>
            <p:nvPr/>
          </p:nvGrpSpPr>
          <p:grpSpPr bwMode="auto">
            <a:xfrm>
              <a:off x="3312" y="1296"/>
              <a:ext cx="672" cy="1680"/>
              <a:chOff x="1008" y="2321"/>
              <a:chExt cx="672" cy="1327"/>
            </a:xfrm>
          </p:grpSpPr>
          <p:sp>
            <p:nvSpPr>
              <p:cNvPr id="59553" name="Line 161"/>
              <p:cNvSpPr>
                <a:spLocks noChangeShapeType="1"/>
              </p:cNvSpPr>
              <p:nvPr/>
            </p:nvSpPr>
            <p:spPr bwMode="auto">
              <a:xfrm>
                <a:off x="1008" y="2321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4" name="Line 162"/>
              <p:cNvSpPr>
                <a:spLocks noChangeShapeType="1"/>
              </p:cNvSpPr>
              <p:nvPr/>
            </p:nvSpPr>
            <p:spPr bwMode="auto">
              <a:xfrm>
                <a:off x="1584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5" name="Line 163"/>
              <p:cNvSpPr>
                <a:spLocks noChangeShapeType="1"/>
              </p:cNvSpPr>
              <p:nvPr/>
            </p:nvSpPr>
            <p:spPr bwMode="auto">
              <a:xfrm>
                <a:off x="1680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6" name="Line 164"/>
              <p:cNvSpPr>
                <a:spLocks noChangeShapeType="1"/>
              </p:cNvSpPr>
              <p:nvPr/>
            </p:nvSpPr>
            <p:spPr bwMode="auto">
              <a:xfrm>
                <a:off x="1392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57" name="Line 165"/>
            <p:cNvSpPr>
              <a:spLocks noChangeShapeType="1"/>
            </p:cNvSpPr>
            <p:nvPr/>
          </p:nvSpPr>
          <p:spPr bwMode="auto">
            <a:xfrm flipV="1">
              <a:off x="1920" y="1307"/>
              <a:ext cx="12" cy="16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58" name="Rectangle 166"/>
            <p:cNvSpPr>
              <a:spLocks noChangeArrowheads="1"/>
            </p:cNvSpPr>
            <p:nvPr/>
          </p:nvSpPr>
          <p:spPr bwMode="auto">
            <a:xfrm>
              <a:off x="2160" y="1456"/>
              <a:ext cx="32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1.8ns</a:t>
              </a:r>
            </a:p>
          </p:txBody>
        </p:sp>
        <p:sp>
          <p:nvSpPr>
            <p:cNvPr id="59559" name="Rectangle 167"/>
            <p:cNvSpPr>
              <a:spLocks noChangeArrowheads="1"/>
            </p:cNvSpPr>
            <p:nvPr/>
          </p:nvSpPr>
          <p:spPr bwMode="auto">
            <a:xfrm>
              <a:off x="2745" y="1920"/>
              <a:ext cx="32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1.1-3.6ns</a:t>
              </a:r>
            </a:p>
          </p:txBody>
        </p:sp>
        <p:sp>
          <p:nvSpPr>
            <p:cNvPr id="59560" name="Rectangle 168"/>
            <p:cNvSpPr>
              <a:spLocks noChangeArrowheads="1"/>
            </p:cNvSpPr>
            <p:nvPr/>
          </p:nvSpPr>
          <p:spPr bwMode="auto">
            <a:xfrm>
              <a:off x="2451" y="2875"/>
              <a:ext cx="33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0.5ns</a:t>
              </a:r>
            </a:p>
          </p:txBody>
        </p:sp>
        <p:sp>
          <p:nvSpPr>
            <p:cNvPr id="59561" name="Rectangle 169"/>
            <p:cNvSpPr>
              <a:spLocks noChangeArrowheads="1"/>
            </p:cNvSpPr>
            <p:nvPr/>
          </p:nvSpPr>
          <p:spPr bwMode="auto">
            <a:xfrm>
              <a:off x="1584" y="1248"/>
              <a:ext cx="288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Q0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Q1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59562" name="Line 170"/>
            <p:cNvSpPr>
              <a:spLocks noChangeShapeType="1"/>
            </p:cNvSpPr>
            <p:nvPr/>
          </p:nvSpPr>
          <p:spPr bwMode="auto">
            <a:xfrm flipH="1" flipV="1">
              <a:off x="2064" y="163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63" name="Line 171"/>
            <p:cNvSpPr>
              <a:spLocks noChangeShapeType="1"/>
            </p:cNvSpPr>
            <p:nvPr/>
          </p:nvSpPr>
          <p:spPr bwMode="auto">
            <a:xfrm>
              <a:off x="2448" y="20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564" name="Group 172"/>
            <p:cNvGrpSpPr>
              <a:grpSpLocks/>
            </p:cNvGrpSpPr>
            <p:nvPr/>
          </p:nvGrpSpPr>
          <p:grpSpPr bwMode="auto">
            <a:xfrm>
              <a:off x="1920" y="1392"/>
              <a:ext cx="2496" cy="96"/>
              <a:chOff x="864" y="2400"/>
              <a:chExt cx="2496" cy="96"/>
            </a:xfrm>
          </p:grpSpPr>
          <p:sp>
            <p:nvSpPr>
              <p:cNvPr id="59565" name="Line 173"/>
              <p:cNvSpPr>
                <a:spLocks noChangeShapeType="1"/>
              </p:cNvSpPr>
              <p:nvPr/>
            </p:nvSpPr>
            <p:spPr bwMode="auto">
              <a:xfrm>
                <a:off x="864" y="24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6" name="Line 174"/>
              <p:cNvSpPr>
                <a:spLocks noChangeShapeType="1"/>
              </p:cNvSpPr>
              <p:nvPr/>
            </p:nvSpPr>
            <p:spPr bwMode="auto">
              <a:xfrm flipV="1">
                <a:off x="960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7" name="Line 175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8" name="Line 176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9" name="Line 177"/>
              <p:cNvSpPr>
                <a:spLocks noChangeShapeType="1"/>
              </p:cNvSpPr>
              <p:nvPr/>
            </p:nvSpPr>
            <p:spPr bwMode="auto">
              <a:xfrm>
                <a:off x="1632" y="2496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70" name="Line 178"/>
            <p:cNvSpPr>
              <a:spLocks noChangeShapeType="1"/>
            </p:cNvSpPr>
            <p:nvPr/>
          </p:nvSpPr>
          <p:spPr bwMode="auto">
            <a:xfrm>
              <a:off x="2448" y="2875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571" name="Group 179"/>
            <p:cNvGrpSpPr>
              <a:grpSpLocks/>
            </p:cNvGrpSpPr>
            <p:nvPr/>
          </p:nvGrpSpPr>
          <p:grpSpPr bwMode="auto">
            <a:xfrm>
              <a:off x="1920" y="1824"/>
              <a:ext cx="2448" cy="96"/>
              <a:chOff x="864" y="2784"/>
              <a:chExt cx="2448" cy="96"/>
            </a:xfrm>
          </p:grpSpPr>
          <p:sp>
            <p:nvSpPr>
              <p:cNvPr id="59572" name="Line 180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3" name="Line 181"/>
              <p:cNvSpPr>
                <a:spLocks noChangeShapeType="1"/>
              </p:cNvSpPr>
              <p:nvPr/>
            </p:nvSpPr>
            <p:spPr bwMode="auto">
              <a:xfrm flipV="1">
                <a:off x="1680" y="27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4" name="Line 18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5" name="Line 183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6" name="Line 184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77" name="Rectangle 185"/>
            <p:cNvSpPr>
              <a:spLocks noChangeArrowheads="1"/>
            </p:cNvSpPr>
            <p:nvPr/>
          </p:nvSpPr>
          <p:spPr bwMode="auto">
            <a:xfrm>
              <a:off x="3408" y="1456"/>
              <a:ext cx="32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su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1.8ns</a:t>
              </a:r>
            </a:p>
          </p:txBody>
        </p:sp>
        <p:sp>
          <p:nvSpPr>
            <p:cNvPr id="59578" name="Rectangle 186"/>
            <p:cNvSpPr>
              <a:spLocks noChangeArrowheads="1"/>
            </p:cNvSpPr>
            <p:nvPr/>
          </p:nvSpPr>
          <p:spPr bwMode="auto">
            <a:xfrm>
              <a:off x="3993" y="1920"/>
              <a:ext cx="32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1.1-3.6ns</a:t>
              </a:r>
            </a:p>
          </p:txBody>
        </p:sp>
        <p:sp>
          <p:nvSpPr>
            <p:cNvPr id="59579" name="Line 187"/>
            <p:cNvSpPr>
              <a:spLocks noChangeShapeType="1"/>
            </p:cNvSpPr>
            <p:nvPr/>
          </p:nvSpPr>
          <p:spPr bwMode="auto">
            <a:xfrm flipH="1" flipV="1">
              <a:off x="3312" y="163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0" name="Line 188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1" name="Line 189"/>
            <p:cNvSpPr>
              <a:spLocks noChangeShapeType="1"/>
            </p:cNvSpPr>
            <p:nvPr/>
          </p:nvSpPr>
          <p:spPr bwMode="auto">
            <a:xfrm>
              <a:off x="3696" y="2875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2" name="Rectangle 190"/>
            <p:cNvSpPr>
              <a:spLocks noChangeArrowheads="1"/>
            </p:cNvSpPr>
            <p:nvPr/>
          </p:nvSpPr>
          <p:spPr bwMode="auto">
            <a:xfrm>
              <a:off x="3696" y="2875"/>
              <a:ext cx="33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h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0.5ns</a:t>
              </a:r>
            </a:p>
          </p:txBody>
        </p:sp>
        <p:grpSp>
          <p:nvGrpSpPr>
            <p:cNvPr id="59583" name="Group 191"/>
            <p:cNvGrpSpPr>
              <a:grpSpLocks/>
            </p:cNvGrpSpPr>
            <p:nvPr/>
          </p:nvGrpSpPr>
          <p:grpSpPr bwMode="auto">
            <a:xfrm>
              <a:off x="1920" y="2688"/>
              <a:ext cx="2448" cy="96"/>
              <a:chOff x="864" y="3504"/>
              <a:chExt cx="2448" cy="96"/>
            </a:xfrm>
          </p:grpSpPr>
          <p:sp>
            <p:nvSpPr>
              <p:cNvPr id="59584" name="Line 192"/>
              <p:cNvSpPr>
                <a:spLocks noChangeShapeType="1"/>
              </p:cNvSpPr>
              <p:nvPr/>
            </p:nvSpPr>
            <p:spPr bwMode="auto">
              <a:xfrm>
                <a:off x="864" y="360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5" name="Line 193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6" name="Line 194"/>
              <p:cNvSpPr>
                <a:spLocks noChangeShapeType="1"/>
              </p:cNvSpPr>
              <p:nvPr/>
            </p:nvSpPr>
            <p:spPr bwMode="auto">
              <a:xfrm>
                <a:off x="1392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7" name="Line 195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8" name="Line 196"/>
              <p:cNvSpPr>
                <a:spLocks noChangeShapeType="1"/>
              </p:cNvSpPr>
              <p:nvPr/>
            </p:nvSpPr>
            <p:spPr bwMode="auto">
              <a:xfrm>
                <a:off x="1872" y="36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9" name="Line 197"/>
              <p:cNvSpPr>
                <a:spLocks noChangeShapeType="1"/>
              </p:cNvSpPr>
              <p:nvPr/>
            </p:nvSpPr>
            <p:spPr bwMode="auto">
              <a:xfrm flipV="1">
                <a:off x="2640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0" name="Line 198"/>
              <p:cNvSpPr>
                <a:spLocks noChangeShapeType="1"/>
              </p:cNvSpPr>
              <p:nvPr/>
            </p:nvSpPr>
            <p:spPr bwMode="auto">
              <a:xfrm>
                <a:off x="2640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1" name="Line 199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2" name="Line 200"/>
              <p:cNvSpPr>
                <a:spLocks noChangeShapeType="1"/>
              </p:cNvSpPr>
              <p:nvPr/>
            </p:nvSpPr>
            <p:spPr bwMode="auto">
              <a:xfrm>
                <a:off x="3120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593" name="Group 201"/>
            <p:cNvGrpSpPr>
              <a:grpSpLocks/>
            </p:cNvGrpSpPr>
            <p:nvPr/>
          </p:nvGrpSpPr>
          <p:grpSpPr bwMode="auto">
            <a:xfrm>
              <a:off x="1920" y="2256"/>
              <a:ext cx="2448" cy="96"/>
              <a:chOff x="864" y="3168"/>
              <a:chExt cx="2448" cy="96"/>
            </a:xfrm>
          </p:grpSpPr>
          <p:sp>
            <p:nvSpPr>
              <p:cNvPr id="59594" name="Line 202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5" name="Line 203"/>
              <p:cNvSpPr>
                <a:spLocks noChangeShapeType="1"/>
              </p:cNvSpPr>
              <p:nvPr/>
            </p:nvSpPr>
            <p:spPr bwMode="auto">
              <a:xfrm flipV="1">
                <a:off x="2928" y="316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6" name="Line 204"/>
              <p:cNvSpPr>
                <a:spLocks noChangeShapeType="1"/>
              </p:cNvSpPr>
              <p:nvPr/>
            </p:nvSpPr>
            <p:spPr bwMode="auto">
              <a:xfrm>
                <a:off x="2928" y="31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071F-3780-4CB4-ADAB-A74DD68BE10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2819400" y="4572000"/>
            <a:ext cx="5929313" cy="162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7387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59182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2819400" y="5003800"/>
            <a:ext cx="660400" cy="1193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2565400" y="4927600"/>
            <a:ext cx="8001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IN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Q0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Q1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CLK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908800" y="4483100"/>
            <a:ext cx="6604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6985000" y="4457700"/>
            <a:ext cx="482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100</a:t>
            </a:r>
          </a:p>
        </p:txBody>
      </p:sp>
      <p:sp>
        <p:nvSpPr>
          <p:cNvPr id="57392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Cascading edge-triggered flip-flops</a:t>
            </a:r>
          </a:p>
        </p:txBody>
      </p:sp>
      <p:sp>
        <p:nvSpPr>
          <p:cNvPr id="57393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Shift register</a:t>
            </a:r>
          </a:p>
          <a:p>
            <a:pPr lvl="1"/>
            <a:r>
              <a:rPr lang="en-US" altLang="ko-KR">
                <a:ea typeface="굴림" charset="-127"/>
              </a:rPr>
              <a:t>new value goes into first stage</a:t>
            </a:r>
          </a:p>
          <a:p>
            <a:pPr lvl="1"/>
            <a:r>
              <a:rPr lang="en-US" altLang="ko-KR">
                <a:ea typeface="굴림" charset="-127"/>
              </a:rPr>
              <a:t>while previous value of first stage goes into second stage</a:t>
            </a:r>
          </a:p>
          <a:p>
            <a:pPr lvl="1"/>
            <a:r>
              <a:rPr lang="en-US" altLang="ko-KR">
                <a:ea typeface="굴림" charset="-127"/>
              </a:rPr>
              <a:t>consider setup/hold/propagation delays (prop must be &gt; hold)</a:t>
            </a:r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V="1">
            <a:off x="3886200" y="62230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 flipV="1">
            <a:off x="4622800" y="62230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V="1">
            <a:off x="53594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V="1">
            <a:off x="60960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V="1">
            <a:off x="68326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 flipV="1">
            <a:off x="75692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V="1">
            <a:off x="83058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7431" name="Group 87"/>
          <p:cNvGrpSpPr>
            <a:grpSpLocks/>
          </p:cNvGrpSpPr>
          <p:nvPr/>
        </p:nvGrpSpPr>
        <p:grpSpPr bwMode="auto">
          <a:xfrm>
            <a:off x="533400" y="3124200"/>
            <a:ext cx="5410200" cy="1638300"/>
            <a:chOff x="1104" y="1864"/>
            <a:chExt cx="3408" cy="1032"/>
          </a:xfrm>
        </p:grpSpPr>
        <p:sp>
          <p:nvSpPr>
            <p:cNvPr id="57405" name="Rectangle 61"/>
            <p:cNvSpPr>
              <a:spLocks noChangeArrowheads="1"/>
            </p:cNvSpPr>
            <p:nvPr/>
          </p:nvSpPr>
          <p:spPr bwMode="auto">
            <a:xfrm>
              <a:off x="1104" y="2680"/>
              <a:ext cx="2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grpSp>
          <p:nvGrpSpPr>
            <p:cNvPr id="57429" name="Group 85"/>
            <p:cNvGrpSpPr>
              <a:grpSpLocks/>
            </p:cNvGrpSpPr>
            <p:nvPr/>
          </p:nvGrpSpPr>
          <p:grpSpPr bwMode="auto">
            <a:xfrm>
              <a:off x="1152" y="1864"/>
              <a:ext cx="3360" cy="864"/>
              <a:chOff x="1152" y="1864"/>
              <a:chExt cx="3360" cy="864"/>
            </a:xfrm>
          </p:grpSpPr>
          <p:sp>
            <p:nvSpPr>
              <p:cNvPr id="57403" name="Line 59"/>
              <p:cNvSpPr>
                <a:spLocks noChangeShapeType="1"/>
              </p:cNvSpPr>
              <p:nvPr/>
            </p:nvSpPr>
            <p:spPr bwMode="auto">
              <a:xfrm>
                <a:off x="3696" y="2056"/>
                <a:ext cx="456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04" name="Rectangle 60"/>
              <p:cNvSpPr>
                <a:spLocks noChangeArrowheads="1"/>
              </p:cNvSpPr>
              <p:nvPr/>
            </p:nvSpPr>
            <p:spPr bwMode="auto">
              <a:xfrm>
                <a:off x="1152" y="2008"/>
                <a:ext cx="184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IN</a:t>
                </a:r>
              </a:p>
            </p:txBody>
          </p:sp>
          <p:sp>
            <p:nvSpPr>
              <p:cNvPr id="57406" name="Rectangle 62"/>
              <p:cNvSpPr>
                <a:spLocks noChangeArrowheads="1"/>
              </p:cNvSpPr>
              <p:nvPr/>
            </p:nvSpPr>
            <p:spPr bwMode="auto">
              <a:xfrm>
                <a:off x="2208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Q0</a:t>
                </a:r>
              </a:p>
            </p:txBody>
          </p:sp>
          <p:sp>
            <p:nvSpPr>
              <p:cNvPr id="57407" name="Rectangle 63"/>
              <p:cNvSpPr>
                <a:spLocks noChangeArrowheads="1"/>
              </p:cNvSpPr>
              <p:nvPr/>
            </p:nvSpPr>
            <p:spPr bwMode="auto">
              <a:xfrm>
                <a:off x="3696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Q1</a:t>
                </a:r>
              </a:p>
            </p:txBody>
          </p:sp>
          <p:grpSp>
            <p:nvGrpSpPr>
              <p:cNvPr id="57408" name="Group 64"/>
              <p:cNvGrpSpPr>
                <a:grpSpLocks/>
              </p:cNvGrpSpPr>
              <p:nvPr/>
            </p:nvGrpSpPr>
            <p:grpSpPr bwMode="auto">
              <a:xfrm>
                <a:off x="1872" y="1960"/>
                <a:ext cx="336" cy="480"/>
                <a:chOff x="2976" y="1920"/>
                <a:chExt cx="336" cy="480"/>
              </a:xfrm>
            </p:grpSpPr>
            <p:sp>
              <p:nvSpPr>
                <p:cNvPr id="57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D</a:t>
                  </a:r>
                </a:p>
              </p:txBody>
            </p:sp>
            <p:sp>
              <p:nvSpPr>
                <p:cNvPr id="57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r"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Q</a:t>
                  </a:r>
                </a:p>
              </p:txBody>
            </p:sp>
            <p:sp>
              <p:nvSpPr>
                <p:cNvPr id="57411" name="Rectangle 67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12" name="Line 68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1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7414" name="Line 70"/>
              <p:cNvSpPr>
                <a:spLocks noChangeShapeType="1"/>
              </p:cNvSpPr>
              <p:nvPr/>
            </p:nvSpPr>
            <p:spPr bwMode="auto">
              <a:xfrm flipH="1">
                <a:off x="1392" y="20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 flipH="1">
                <a:off x="2208" y="2056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7416" name="Group 72"/>
              <p:cNvGrpSpPr>
                <a:grpSpLocks/>
              </p:cNvGrpSpPr>
              <p:nvPr/>
            </p:nvGrpSpPr>
            <p:grpSpPr bwMode="auto">
              <a:xfrm>
                <a:off x="3360" y="1960"/>
                <a:ext cx="336" cy="480"/>
                <a:chOff x="2976" y="1920"/>
                <a:chExt cx="336" cy="480"/>
              </a:xfrm>
            </p:grpSpPr>
            <p:sp>
              <p:nvSpPr>
                <p:cNvPr id="57417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D</a:t>
                  </a:r>
                </a:p>
              </p:txBody>
            </p:sp>
            <p:sp>
              <p:nvSpPr>
                <p:cNvPr id="57418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r"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Q</a:t>
                  </a:r>
                </a:p>
              </p:txBody>
            </p:sp>
            <p:sp>
              <p:nvSpPr>
                <p:cNvPr id="57419" name="Rectangle 75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20" name="Line 76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2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7422" name="Line 78"/>
              <p:cNvSpPr>
                <a:spLocks noChangeShapeType="1"/>
              </p:cNvSpPr>
              <p:nvPr/>
            </p:nvSpPr>
            <p:spPr bwMode="auto">
              <a:xfrm flipH="1">
                <a:off x="3120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3" name="Line 79"/>
              <p:cNvSpPr>
                <a:spLocks noChangeShapeType="1"/>
              </p:cNvSpPr>
              <p:nvPr/>
            </p:nvSpPr>
            <p:spPr bwMode="auto">
              <a:xfrm>
                <a:off x="3120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4" name="Line 80"/>
              <p:cNvSpPr>
                <a:spLocks noChangeShapeType="1"/>
              </p:cNvSpPr>
              <p:nvPr/>
            </p:nvSpPr>
            <p:spPr bwMode="auto">
              <a:xfrm flipH="1">
                <a:off x="1392" y="272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5" name="Line 81"/>
              <p:cNvSpPr>
                <a:spLocks noChangeShapeType="1"/>
              </p:cNvSpPr>
              <p:nvPr/>
            </p:nvSpPr>
            <p:spPr bwMode="auto">
              <a:xfrm flipH="1">
                <a:off x="1632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6" name="Line 82"/>
              <p:cNvSpPr>
                <a:spLocks noChangeShapeType="1"/>
              </p:cNvSpPr>
              <p:nvPr/>
            </p:nvSpPr>
            <p:spPr bwMode="auto">
              <a:xfrm>
                <a:off x="1632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7" name="Rectangle 83"/>
              <p:cNvSpPr>
                <a:spLocks noChangeArrowheads="1"/>
              </p:cNvSpPr>
              <p:nvPr/>
            </p:nvSpPr>
            <p:spPr bwMode="auto">
              <a:xfrm>
                <a:off x="4176" y="2008"/>
                <a:ext cx="336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OUT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491-3AB9-4C76-B119-6AFD8D76FED3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6144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47117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09600" y="5956300"/>
            <a:ext cx="8089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original state: IN = 0, Q0 = 1, Q1 = 1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due to skew, next state becomes: Q0 = 0, Q1 = 0, and not Q0 = 0, Q1 = 1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3752850" y="4946650"/>
            <a:ext cx="823913" cy="7493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489700" y="4191000"/>
            <a:ext cx="2120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CLK1 is a delayed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version of CLK0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257300" y="4076700"/>
            <a:ext cx="736600" cy="149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079500" y="4000500"/>
            <a:ext cx="8001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Q1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CLK1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511800" y="3568700"/>
            <a:ext cx="6604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588000" y="3543300"/>
            <a:ext cx="482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4616450" y="4387850"/>
            <a:ext cx="1931988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 skew</a:t>
            </a:r>
          </a:p>
        </p:txBody>
      </p:sp>
      <p:sp>
        <p:nvSpPr>
          <p:cNvPr id="6145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problem</a:t>
            </a:r>
          </a:p>
          <a:p>
            <a:pPr lvl="1"/>
            <a:r>
              <a:rPr lang="en-US" altLang="ko-KR">
                <a:ea typeface="굴림" charset="-127"/>
              </a:rPr>
              <a:t>correct behavior assumes next state of all storage elements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determined by all storage elements at the same time</a:t>
            </a:r>
          </a:p>
          <a:p>
            <a:pPr lvl="1"/>
            <a:r>
              <a:rPr lang="en-US" altLang="ko-KR">
                <a:ea typeface="굴림" charset="-127"/>
              </a:rPr>
              <a:t>this is difficult in high-performance systems because time for clock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to arrive at flip-flop is comparable to delays through logic</a:t>
            </a:r>
          </a:p>
          <a:p>
            <a:pPr lvl="1"/>
            <a:r>
              <a:rPr lang="en-US" altLang="ko-KR">
                <a:ea typeface="굴림" charset="-127"/>
              </a:rPr>
              <a:t>effect of skew on cascaded flip-flops: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2395-1C0A-4D78-A6B3-9660DD38FE4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028700" y="3390900"/>
            <a:ext cx="6908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500"/>
              </a:lnSpc>
              <a:spcBef>
                <a:spcPts val="800"/>
              </a:spcBef>
            </a:pPr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     </a:t>
            </a: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 of latches and flip-flops</a:t>
            </a:r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807450" cy="451485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Development of D-FF</a:t>
            </a:r>
          </a:p>
          <a:p>
            <a:pPr lvl="1"/>
            <a:r>
              <a:rPr lang="en-US" altLang="ko-KR" sz="1800">
                <a:ea typeface="굴림" charset="-127"/>
              </a:rPr>
              <a:t>level-sensitive used in custom integrated circuits</a:t>
            </a:r>
          </a:p>
          <a:p>
            <a:pPr lvl="2"/>
            <a:r>
              <a:rPr lang="en-US" altLang="ko-KR" sz="1600">
                <a:ea typeface="굴림" charset="-127"/>
              </a:rPr>
              <a:t>can be made with 4 switches</a:t>
            </a:r>
          </a:p>
          <a:p>
            <a:pPr lvl="1"/>
            <a:r>
              <a:rPr lang="en-US" altLang="ko-KR" sz="1800">
                <a:ea typeface="굴림" charset="-127"/>
              </a:rPr>
              <a:t>edge-triggered used in programmable logic devices</a:t>
            </a:r>
          </a:p>
          <a:p>
            <a:pPr lvl="1"/>
            <a:r>
              <a:rPr lang="en-US" altLang="ko-KR" sz="1800">
                <a:ea typeface="굴림" charset="-127"/>
              </a:rPr>
              <a:t>good choice for data storage register</a:t>
            </a:r>
          </a:p>
          <a:p>
            <a:r>
              <a:rPr lang="en-US" altLang="ko-KR" sz="2000">
                <a:ea typeface="굴림" charset="-127"/>
              </a:rPr>
              <a:t>Historically J-K FF was popular but now never used</a:t>
            </a:r>
          </a:p>
          <a:p>
            <a:pPr lvl="1"/>
            <a:r>
              <a:rPr lang="en-US" altLang="ko-KR" sz="1800">
                <a:ea typeface="굴림" charset="-127"/>
              </a:rPr>
              <a:t>similar to R-S but with 1-1 being used to toggle output (complement state)</a:t>
            </a:r>
          </a:p>
          <a:p>
            <a:pPr lvl="1"/>
            <a:r>
              <a:rPr lang="en-US" altLang="ko-KR" sz="1800">
                <a:ea typeface="굴림" charset="-127"/>
              </a:rPr>
              <a:t>good in days of TTL/SSI (more complex input function: D = J Q’ + K’ Q</a:t>
            </a:r>
          </a:p>
          <a:p>
            <a:pPr lvl="1"/>
            <a:r>
              <a:rPr lang="en-US" altLang="ko-KR" sz="1800">
                <a:ea typeface="굴림" charset="-127"/>
              </a:rPr>
              <a:t>not a good choice for PALs/PLAs as it requires 2 inputs</a:t>
            </a:r>
          </a:p>
          <a:p>
            <a:pPr lvl="1"/>
            <a:r>
              <a:rPr lang="en-US" altLang="ko-KR" sz="1800">
                <a:ea typeface="굴림" charset="-127"/>
              </a:rPr>
              <a:t>can always be implemented using D-FF</a:t>
            </a:r>
          </a:p>
          <a:p>
            <a:r>
              <a:rPr lang="en-US" altLang="ko-KR" sz="2000">
                <a:ea typeface="굴림" charset="-127"/>
              </a:rPr>
              <a:t>Preset and clear inputs are highly desirable on flip-flops</a:t>
            </a:r>
          </a:p>
          <a:p>
            <a:pPr lvl="1"/>
            <a:r>
              <a:rPr lang="en-US" altLang="ko-KR" sz="1800">
                <a:ea typeface="굴림" charset="-127"/>
              </a:rPr>
              <a:t>used at start-up or to reset system to a known state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A077-F194-40DF-9DB3-9511691872E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679700" y="520700"/>
            <a:ext cx="441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Metastability and asynchronous inputs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Clocked synchronous circuits</a:t>
            </a:r>
          </a:p>
          <a:p>
            <a:pPr lvl="1"/>
            <a:r>
              <a:rPr lang="en-US" altLang="ko-KR">
                <a:ea typeface="굴림" charset="-127"/>
              </a:rPr>
              <a:t>inputs, state, and outputs sampled or changed in relation to a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common reference signal (called the clock)</a:t>
            </a:r>
          </a:p>
          <a:p>
            <a:pPr lvl="1"/>
            <a:r>
              <a:rPr lang="en-US" altLang="ko-KR">
                <a:ea typeface="굴림" charset="-127"/>
              </a:rPr>
              <a:t>e.g., master/slave, edge-triggered</a:t>
            </a:r>
          </a:p>
          <a:p>
            <a:r>
              <a:rPr lang="en-US" altLang="ko-KR">
                <a:ea typeface="굴림" charset="-127"/>
              </a:rPr>
              <a:t>Asynchronous circuits</a:t>
            </a:r>
          </a:p>
          <a:p>
            <a:pPr lvl="1"/>
            <a:r>
              <a:rPr lang="en-US" altLang="ko-KR">
                <a:ea typeface="굴림" charset="-127"/>
              </a:rPr>
              <a:t>inputs, state, and outputs sampled or changed independently of a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common reference signal (glitches/hazards a major concern)</a:t>
            </a:r>
          </a:p>
          <a:p>
            <a:pPr lvl="1"/>
            <a:r>
              <a:rPr lang="en-US" altLang="ko-KR">
                <a:ea typeface="굴림" charset="-127"/>
              </a:rPr>
              <a:t>e.g., R-S latch</a:t>
            </a:r>
          </a:p>
          <a:p>
            <a:r>
              <a:rPr lang="en-US" altLang="ko-KR">
                <a:ea typeface="굴림" charset="-127"/>
              </a:rPr>
              <a:t>Asynchronous inputs to synchronous circuits</a:t>
            </a:r>
          </a:p>
          <a:p>
            <a:pPr lvl="1"/>
            <a:r>
              <a:rPr lang="en-US" altLang="ko-KR">
                <a:ea typeface="굴림" charset="-127"/>
              </a:rPr>
              <a:t>inputs can change at any time, will not meet setup/hold times</a:t>
            </a:r>
          </a:p>
          <a:p>
            <a:pPr lvl="1"/>
            <a:r>
              <a:rPr lang="en-US" altLang="ko-KR">
                <a:ea typeface="굴림" charset="-127"/>
              </a:rPr>
              <a:t>dangerous, synchronous inputs are greatly preferred</a:t>
            </a:r>
          </a:p>
          <a:p>
            <a:pPr lvl="1"/>
            <a:r>
              <a:rPr lang="en-US" altLang="ko-KR">
                <a:ea typeface="굴림" charset="-127"/>
              </a:rPr>
              <a:t>cannot be avoided (e.g., reset signal, memory wait, user input)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C6B-A43E-470C-AC50-6089DE6258D8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6759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0400"/>
            <a:ext cx="44323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467100" y="1422400"/>
            <a:ext cx="4051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b="1">
                <a:solidFill>
                  <a:srgbClr val="000000"/>
                </a:solidFill>
                <a:ea typeface="굴림" charset="-127"/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95300" y="5930900"/>
            <a:ext cx="3530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small, but non-zero probability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that the FF output will get stuck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 an in-between state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749800" y="5918200"/>
            <a:ext cx="4064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oscilloscope traces demonstrating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synchronizer failure and eventual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decay to steady state</a:t>
            </a:r>
          </a:p>
        </p:txBody>
      </p:sp>
      <p:sp>
        <p:nvSpPr>
          <p:cNvPr id="67597" name="Arc 13"/>
          <p:cNvSpPr>
            <a:spLocks/>
          </p:cNvSpPr>
          <p:nvPr/>
        </p:nvSpPr>
        <p:spPr bwMode="auto">
          <a:xfrm>
            <a:off x="863600" y="3765550"/>
            <a:ext cx="1358900" cy="145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8" name="Arc 14"/>
          <p:cNvSpPr>
            <a:spLocks/>
          </p:cNvSpPr>
          <p:nvPr/>
        </p:nvSpPr>
        <p:spPr bwMode="auto">
          <a:xfrm>
            <a:off x="2224088" y="3765550"/>
            <a:ext cx="1358900" cy="1454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2451100" y="3797300"/>
            <a:ext cx="6477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1282700" y="3797300"/>
            <a:ext cx="723900" cy="876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787400" y="5283200"/>
            <a:ext cx="1117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0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2451100" y="5308600"/>
            <a:ext cx="1117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1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546600" y="5232400"/>
            <a:ext cx="850900" cy="330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0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33900" y="3238500"/>
            <a:ext cx="850900" cy="330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 1</a:t>
            </a:r>
          </a:p>
        </p:txBody>
      </p:sp>
      <p:sp>
        <p:nvSpPr>
          <p:cNvPr id="6761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Synchronization failure</a:t>
            </a:r>
          </a:p>
        </p:txBody>
      </p:sp>
      <p:sp>
        <p:nvSpPr>
          <p:cNvPr id="6761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Occurs when FF input changes close to clock edge</a:t>
            </a:r>
          </a:p>
          <a:p>
            <a:pPr lvl="1"/>
            <a:r>
              <a:rPr lang="en-US" altLang="ko-KR">
                <a:ea typeface="굴림" charset="-127"/>
              </a:rPr>
              <a:t>the FF may enter a metastable state – neither a logic 0 nor 1 –</a:t>
            </a:r>
          </a:p>
          <a:p>
            <a:pPr lvl="1"/>
            <a:r>
              <a:rPr lang="en-US" altLang="ko-KR">
                <a:ea typeface="굴림" charset="-127"/>
              </a:rPr>
              <a:t>it may stay in this state an indefinite amount of time</a:t>
            </a:r>
          </a:p>
          <a:p>
            <a:pPr lvl="1"/>
            <a:r>
              <a:rPr lang="en-US" altLang="ko-KR">
                <a:ea typeface="굴림" charset="-127"/>
              </a:rPr>
              <a:t>this is not likely in practice but has some probability</a:t>
            </a:r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762000" y="4724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1998663" y="32766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58B-F869-45A4-9835-9BF3E7E718F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067050" y="4711700"/>
            <a:ext cx="787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4819650" y="4699000"/>
            <a:ext cx="787400" cy="83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060700" y="4933950"/>
            <a:ext cx="317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826000" y="4946650"/>
            <a:ext cx="317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517900" y="4933950"/>
            <a:ext cx="342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965700" y="4819650"/>
            <a:ext cx="10017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3600"/>
              </a:lnSpc>
            </a:pP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3854450" y="5060950"/>
            <a:ext cx="952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8" name="Arc 16"/>
          <p:cNvSpPr>
            <a:spLocks/>
          </p:cNvSpPr>
          <p:nvPr/>
        </p:nvSpPr>
        <p:spPr bwMode="auto">
          <a:xfrm>
            <a:off x="4624388" y="5008563"/>
            <a:ext cx="190500" cy="106362"/>
          </a:xfrm>
          <a:custGeom>
            <a:avLst/>
            <a:gdLst>
              <a:gd name="G0" fmla="+- 21600 0 0"/>
              <a:gd name="G1" fmla="+- 6075 0 0"/>
              <a:gd name="G2" fmla="+- 21600 0 0"/>
              <a:gd name="T0" fmla="*/ 824 w 21600"/>
              <a:gd name="T1" fmla="*/ 11985 h 11985"/>
              <a:gd name="T2" fmla="*/ 872 w 21600"/>
              <a:gd name="T3" fmla="*/ 0 h 11985"/>
              <a:gd name="T4" fmla="*/ 21600 w 21600"/>
              <a:gd name="T5" fmla="*/ 6075 h 1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2216150" y="508635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0" name="Arc 18"/>
          <p:cNvSpPr>
            <a:spLocks/>
          </p:cNvSpPr>
          <p:nvPr/>
        </p:nvSpPr>
        <p:spPr bwMode="auto">
          <a:xfrm>
            <a:off x="2871788" y="5033963"/>
            <a:ext cx="190500" cy="106362"/>
          </a:xfrm>
          <a:custGeom>
            <a:avLst/>
            <a:gdLst>
              <a:gd name="G0" fmla="+- 21600 0 0"/>
              <a:gd name="G1" fmla="+- 6075 0 0"/>
              <a:gd name="G2" fmla="+- 21600 0 0"/>
              <a:gd name="T0" fmla="*/ 824 w 21600"/>
              <a:gd name="T1" fmla="*/ 11985 h 11985"/>
              <a:gd name="T2" fmla="*/ 872 w 21600"/>
              <a:gd name="T3" fmla="*/ 0 h 11985"/>
              <a:gd name="T4" fmla="*/ 21600 w 21600"/>
              <a:gd name="T5" fmla="*/ 6075 h 1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5607050" y="5086350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2" name="Arc 20"/>
          <p:cNvSpPr>
            <a:spLocks/>
          </p:cNvSpPr>
          <p:nvPr/>
        </p:nvSpPr>
        <p:spPr bwMode="auto">
          <a:xfrm>
            <a:off x="6199188" y="5033963"/>
            <a:ext cx="190500" cy="106362"/>
          </a:xfrm>
          <a:custGeom>
            <a:avLst/>
            <a:gdLst>
              <a:gd name="G0" fmla="+- 21600 0 0"/>
              <a:gd name="G1" fmla="+- 6075 0 0"/>
              <a:gd name="G2" fmla="+- 21600 0 0"/>
              <a:gd name="T0" fmla="*/ 824 w 21600"/>
              <a:gd name="T1" fmla="*/ 11985 h 11985"/>
              <a:gd name="T2" fmla="*/ 872 w 21600"/>
              <a:gd name="T3" fmla="*/ 0 h 11985"/>
              <a:gd name="T4" fmla="*/ 21600 w 21600"/>
              <a:gd name="T5" fmla="*/ 6075 h 1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H="1">
            <a:off x="3359150" y="5334000"/>
            <a:ext cx="1143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3473450" y="5359400"/>
            <a:ext cx="762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 flipH="1">
            <a:off x="5111750" y="5308600"/>
            <a:ext cx="1143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5226050" y="5334000"/>
            <a:ext cx="762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3467100" y="556260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473450" y="5784850"/>
            <a:ext cx="306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5219700" y="55499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57200" y="4845050"/>
            <a:ext cx="175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asynchronous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6527800" y="4845050"/>
            <a:ext cx="1663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synchronized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</a:t>
            </a:r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2393950" y="4216400"/>
            <a:ext cx="6540500" cy="1879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6445250" y="5969000"/>
            <a:ext cx="2501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synchronous system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5943600" y="5340350"/>
            <a:ext cx="81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3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</p:txBody>
      </p:sp>
      <p:sp>
        <p:nvSpPr>
          <p:cNvPr id="6966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Dealing with synchronization failure</a:t>
            </a:r>
          </a:p>
        </p:txBody>
      </p:sp>
      <p:sp>
        <p:nvSpPr>
          <p:cNvPr id="69666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Probability of failure can never be reduced to 0, but it can be reduced</a:t>
            </a:r>
          </a:p>
          <a:p>
            <a:pPr lvl="1"/>
            <a:r>
              <a:rPr lang="en-US" altLang="ko-KR" sz="1800">
                <a:ea typeface="굴림" charset="-127"/>
              </a:rPr>
              <a:t>(1)  slow down the system clock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this gives the synchronizer more time to decay into a steady state;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synchronizer failure becomes a big problem for very high speed systems</a:t>
            </a:r>
          </a:p>
          <a:p>
            <a:pPr lvl="1"/>
            <a:r>
              <a:rPr lang="en-US" altLang="ko-KR" sz="1800">
                <a:ea typeface="굴림" charset="-127"/>
              </a:rPr>
              <a:t>(2)  use fastest possible logic technology in the synchronizer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this makes for a very sharp "peak" upon which to balance</a:t>
            </a:r>
          </a:p>
          <a:p>
            <a:pPr lvl="1"/>
            <a:r>
              <a:rPr lang="en-US" altLang="ko-KR" sz="1800">
                <a:ea typeface="굴림" charset="-127"/>
              </a:rPr>
              <a:t>(3) cascade two synchronizers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this effectively synchronizes twice (both would have to fail)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57-48F7-4B1C-A4F6-22959F030D1C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2746375" y="3648075"/>
            <a:ext cx="482600" cy="758825"/>
            <a:chOff x="1730" y="2298"/>
            <a:chExt cx="304" cy="478"/>
          </a:xfrm>
        </p:grpSpPr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730" y="229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50" y="232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 flipV="1">
              <a:off x="1822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1894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926" y="232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2746375" y="4724400"/>
            <a:ext cx="482600" cy="758825"/>
            <a:chOff x="1730" y="2976"/>
            <a:chExt cx="304" cy="478"/>
          </a:xfrm>
        </p:grpSpPr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730" y="2976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1750" y="3003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 flipV="1">
              <a:off x="1822" y="3323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894" y="3322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1926" y="3003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1446213" y="3781425"/>
            <a:ext cx="133191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2284413" y="3781425"/>
            <a:ext cx="1587" cy="1049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2284413" y="4843463"/>
            <a:ext cx="4683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2017713" y="3097213"/>
            <a:ext cx="76200" cy="2682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3235325" y="3781425"/>
            <a:ext cx="67151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3222625" y="4881563"/>
            <a:ext cx="6969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3006725" y="4387850"/>
            <a:ext cx="1588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3006725" y="4514850"/>
            <a:ext cx="7858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>
            <a:off x="3006725" y="5489575"/>
            <a:ext cx="1588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3006725" y="5614988"/>
            <a:ext cx="8620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3665538" y="3565525"/>
            <a:ext cx="22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Q0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3309938" y="4298950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3348038" y="540067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17" name="Rectangle 37"/>
          <p:cNvSpPr>
            <a:spLocks noChangeArrowheads="1"/>
          </p:cNvSpPr>
          <p:nvPr/>
        </p:nvSpPr>
        <p:spPr bwMode="auto">
          <a:xfrm>
            <a:off x="3703638" y="4678363"/>
            <a:ext cx="22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Q1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1446213" y="357822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Async 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19" name="Rectangle 39"/>
          <p:cNvSpPr>
            <a:spLocks noChangeArrowheads="1"/>
          </p:cNvSpPr>
          <p:nvPr/>
        </p:nvSpPr>
        <p:spPr bwMode="auto">
          <a:xfrm>
            <a:off x="1497013" y="3779838"/>
            <a:ext cx="4206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20" name="Oval 40"/>
          <p:cNvSpPr>
            <a:spLocks noChangeArrowheads="1"/>
          </p:cNvSpPr>
          <p:nvPr/>
        </p:nvSpPr>
        <p:spPr bwMode="auto">
          <a:xfrm>
            <a:off x="1028700" y="2806700"/>
            <a:ext cx="3371850" cy="339090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1630363" y="3211513"/>
            <a:ext cx="2219325" cy="2606675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7069138" y="3622675"/>
            <a:ext cx="482600" cy="758825"/>
            <a:chOff x="4453" y="2282"/>
            <a:chExt cx="304" cy="478"/>
          </a:xfrm>
        </p:grpSpPr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453" y="2282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4473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 flipV="1">
              <a:off x="4553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4617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4649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7069138" y="4711700"/>
            <a:ext cx="482600" cy="758825"/>
            <a:chOff x="4453" y="2968"/>
            <a:chExt cx="304" cy="478"/>
          </a:xfrm>
        </p:grpSpPr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4453" y="296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4473" y="299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1730" name="Line 50"/>
            <p:cNvSpPr>
              <a:spLocks noChangeShapeType="1"/>
            </p:cNvSpPr>
            <p:nvPr/>
          </p:nvSpPr>
          <p:spPr bwMode="auto">
            <a:xfrm flipV="1">
              <a:off x="4553" y="3315"/>
              <a:ext cx="56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31" name="Line 51"/>
            <p:cNvSpPr>
              <a:spLocks noChangeShapeType="1"/>
            </p:cNvSpPr>
            <p:nvPr/>
          </p:nvSpPr>
          <p:spPr bwMode="auto">
            <a:xfrm>
              <a:off x="4617" y="3314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4649" y="299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5300663" y="3768725"/>
            <a:ext cx="1800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5" name="Line 55"/>
          <p:cNvSpPr>
            <a:spLocks noChangeShapeType="1"/>
          </p:cNvSpPr>
          <p:nvPr/>
        </p:nvSpPr>
        <p:spPr bwMode="auto">
          <a:xfrm>
            <a:off x="6607175" y="3768725"/>
            <a:ext cx="1588" cy="1036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6" name="Line 56"/>
          <p:cNvSpPr>
            <a:spLocks noChangeShapeType="1"/>
          </p:cNvSpPr>
          <p:nvPr/>
        </p:nvSpPr>
        <p:spPr bwMode="auto">
          <a:xfrm>
            <a:off x="6607175" y="4830763"/>
            <a:ext cx="4683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7" name="Rectangle 57"/>
          <p:cNvSpPr>
            <a:spLocks noChangeArrowheads="1"/>
          </p:cNvSpPr>
          <p:nvPr/>
        </p:nvSpPr>
        <p:spPr bwMode="auto">
          <a:xfrm>
            <a:off x="5948363" y="3097213"/>
            <a:ext cx="74612" cy="2682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 flipV="1">
            <a:off x="7558088" y="3768725"/>
            <a:ext cx="671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7545388" y="4856163"/>
            <a:ext cx="6969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0" name="Line 60"/>
          <p:cNvSpPr>
            <a:spLocks noChangeShapeType="1"/>
          </p:cNvSpPr>
          <p:nvPr/>
        </p:nvSpPr>
        <p:spPr bwMode="auto">
          <a:xfrm>
            <a:off x="7329488" y="4375150"/>
            <a:ext cx="1587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1" name="Line 61"/>
          <p:cNvSpPr>
            <a:spLocks noChangeShapeType="1"/>
          </p:cNvSpPr>
          <p:nvPr/>
        </p:nvSpPr>
        <p:spPr bwMode="auto">
          <a:xfrm>
            <a:off x="6199188" y="4502150"/>
            <a:ext cx="19161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>
            <a:off x="7329488" y="5476875"/>
            <a:ext cx="1587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3" name="Line 63"/>
          <p:cNvSpPr>
            <a:spLocks noChangeShapeType="1"/>
          </p:cNvSpPr>
          <p:nvPr/>
        </p:nvSpPr>
        <p:spPr bwMode="auto">
          <a:xfrm>
            <a:off x="7329488" y="5602288"/>
            <a:ext cx="8620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7988300" y="3540125"/>
            <a:ext cx="22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Q0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45" name="Rectangle 65"/>
          <p:cNvSpPr>
            <a:spLocks noChangeArrowheads="1"/>
          </p:cNvSpPr>
          <p:nvPr/>
        </p:nvSpPr>
        <p:spPr bwMode="auto">
          <a:xfrm>
            <a:off x="7634288" y="4286250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46" name="Rectangle 66"/>
          <p:cNvSpPr>
            <a:spLocks noChangeArrowheads="1"/>
          </p:cNvSpPr>
          <p:nvPr/>
        </p:nvSpPr>
        <p:spPr bwMode="auto">
          <a:xfrm>
            <a:off x="7672388" y="5387975"/>
            <a:ext cx="415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47" name="Rectangle 67"/>
          <p:cNvSpPr>
            <a:spLocks noChangeArrowheads="1"/>
          </p:cNvSpPr>
          <p:nvPr/>
        </p:nvSpPr>
        <p:spPr bwMode="auto">
          <a:xfrm>
            <a:off x="8026400" y="4665663"/>
            <a:ext cx="22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Q1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48" name="Rectangle 68"/>
          <p:cNvSpPr>
            <a:spLocks noChangeArrowheads="1"/>
          </p:cNvSpPr>
          <p:nvPr/>
        </p:nvSpPr>
        <p:spPr bwMode="auto">
          <a:xfrm>
            <a:off x="5300663" y="356552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Async 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49" name="Rectangle 69"/>
          <p:cNvSpPr>
            <a:spLocks noChangeArrowheads="1"/>
          </p:cNvSpPr>
          <p:nvPr/>
        </p:nvSpPr>
        <p:spPr bwMode="auto">
          <a:xfrm>
            <a:off x="5351463" y="3754438"/>
            <a:ext cx="4206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grpSp>
        <p:nvGrpSpPr>
          <p:cNvPr id="71755" name="Group 75"/>
          <p:cNvGrpSpPr>
            <a:grpSpLocks/>
          </p:cNvGrpSpPr>
          <p:nvPr/>
        </p:nvGrpSpPr>
        <p:grpSpPr bwMode="auto">
          <a:xfrm>
            <a:off x="5942013" y="3622675"/>
            <a:ext cx="481012" cy="758825"/>
            <a:chOff x="3743" y="2282"/>
            <a:chExt cx="303" cy="478"/>
          </a:xfrm>
        </p:grpSpPr>
        <p:sp>
          <p:nvSpPr>
            <p:cNvPr id="71750" name="Rectangle 70"/>
            <p:cNvSpPr>
              <a:spLocks noChangeArrowheads="1"/>
            </p:cNvSpPr>
            <p:nvPr/>
          </p:nvSpPr>
          <p:spPr bwMode="auto">
            <a:xfrm>
              <a:off x="3743" y="2282"/>
              <a:ext cx="303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1" name="Rectangle 71"/>
            <p:cNvSpPr>
              <a:spLocks noChangeArrowheads="1"/>
            </p:cNvSpPr>
            <p:nvPr/>
          </p:nvSpPr>
          <p:spPr bwMode="auto">
            <a:xfrm>
              <a:off x="3755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1752" name="Line 72"/>
            <p:cNvSpPr>
              <a:spLocks noChangeShapeType="1"/>
            </p:cNvSpPr>
            <p:nvPr/>
          </p:nvSpPr>
          <p:spPr bwMode="auto">
            <a:xfrm flipV="1">
              <a:off x="3834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3" name="Line 73"/>
            <p:cNvSpPr>
              <a:spLocks noChangeShapeType="1"/>
            </p:cNvSpPr>
            <p:nvPr/>
          </p:nvSpPr>
          <p:spPr bwMode="auto">
            <a:xfrm>
              <a:off x="3906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4" name="Rectangle 74"/>
            <p:cNvSpPr>
              <a:spLocks noChangeArrowheads="1"/>
            </p:cNvSpPr>
            <p:nvPr/>
          </p:nvSpPr>
          <p:spPr bwMode="auto">
            <a:xfrm>
              <a:off x="3938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  <a:endParaRPr lang="en-US" altLang="ko-KR" sz="1400"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71756" name="Line 76"/>
          <p:cNvSpPr>
            <a:spLocks noChangeShapeType="1"/>
          </p:cNvSpPr>
          <p:nvPr/>
        </p:nvSpPr>
        <p:spPr bwMode="auto">
          <a:xfrm flipV="1">
            <a:off x="6199188" y="4375150"/>
            <a:ext cx="317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57" name="Oval 77"/>
          <p:cNvSpPr>
            <a:spLocks noChangeArrowheads="1"/>
          </p:cNvSpPr>
          <p:nvPr/>
        </p:nvSpPr>
        <p:spPr bwMode="auto">
          <a:xfrm>
            <a:off x="2278063" y="377507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8" name="Oval 78"/>
          <p:cNvSpPr>
            <a:spLocks noChangeArrowheads="1"/>
          </p:cNvSpPr>
          <p:nvPr/>
        </p:nvSpPr>
        <p:spPr bwMode="auto">
          <a:xfrm>
            <a:off x="6600825" y="3749675"/>
            <a:ext cx="381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9" name="Oval 79"/>
          <p:cNvSpPr>
            <a:spLocks noChangeArrowheads="1"/>
          </p:cNvSpPr>
          <p:nvPr/>
        </p:nvSpPr>
        <p:spPr bwMode="auto">
          <a:xfrm>
            <a:off x="7323138" y="4495800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60" name="Rectangle 80"/>
          <p:cNvSpPr>
            <a:spLocks noChangeArrowheads="1"/>
          </p:cNvSpPr>
          <p:nvPr/>
        </p:nvSpPr>
        <p:spPr bwMode="auto">
          <a:xfrm>
            <a:off x="2460625" y="2944813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Clocked  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61" name="Rectangle 81"/>
          <p:cNvSpPr>
            <a:spLocks noChangeArrowheads="1"/>
          </p:cNvSpPr>
          <p:nvPr/>
        </p:nvSpPr>
        <p:spPr bwMode="auto">
          <a:xfrm>
            <a:off x="2284413" y="3148013"/>
            <a:ext cx="10556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Synchronous 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762" name="Rectangle 82"/>
          <p:cNvSpPr>
            <a:spLocks noChangeArrowheads="1"/>
          </p:cNvSpPr>
          <p:nvPr/>
        </p:nvSpPr>
        <p:spPr bwMode="auto">
          <a:xfrm>
            <a:off x="2524125" y="3349625"/>
            <a:ext cx="56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System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grpSp>
        <p:nvGrpSpPr>
          <p:cNvPr id="71765" name="Group 85"/>
          <p:cNvGrpSpPr>
            <a:grpSpLocks/>
          </p:cNvGrpSpPr>
          <p:nvPr/>
        </p:nvGrpSpPr>
        <p:grpSpPr bwMode="auto">
          <a:xfrm>
            <a:off x="6289675" y="3262313"/>
            <a:ext cx="341313" cy="341312"/>
            <a:chOff x="3962" y="2055"/>
            <a:chExt cx="215" cy="215"/>
          </a:xfrm>
        </p:grpSpPr>
        <p:sp>
          <p:nvSpPr>
            <p:cNvPr id="71763" name="Freeform 83"/>
            <p:cNvSpPr>
              <a:spLocks/>
            </p:cNvSpPr>
            <p:nvPr/>
          </p:nvSpPr>
          <p:spPr bwMode="auto">
            <a:xfrm>
              <a:off x="3962" y="2143"/>
              <a:ext cx="120" cy="127"/>
            </a:xfrm>
            <a:custGeom>
              <a:avLst/>
              <a:gdLst>
                <a:gd name="T0" fmla="*/ 0 w 120"/>
                <a:gd name="T1" fmla="*/ 127 h 127"/>
                <a:gd name="T2" fmla="*/ 64 w 120"/>
                <a:gd name="T3" fmla="*/ 0 h 127"/>
                <a:gd name="T4" fmla="*/ 64 w 120"/>
                <a:gd name="T5" fmla="*/ 55 h 127"/>
                <a:gd name="T6" fmla="*/ 120 w 120"/>
                <a:gd name="T7" fmla="*/ 55 h 127"/>
                <a:gd name="T8" fmla="*/ 0 w 120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7">
                  <a:moveTo>
                    <a:pt x="0" y="127"/>
                  </a:moveTo>
                  <a:lnTo>
                    <a:pt x="64" y="0"/>
                  </a:lnTo>
                  <a:lnTo>
                    <a:pt x="64" y="55"/>
                  </a:lnTo>
                  <a:lnTo>
                    <a:pt x="120" y="5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64" name="Line 84"/>
            <p:cNvSpPr>
              <a:spLocks noChangeShapeType="1"/>
            </p:cNvSpPr>
            <p:nvPr/>
          </p:nvSpPr>
          <p:spPr bwMode="auto">
            <a:xfrm flipH="1">
              <a:off x="4026" y="2055"/>
              <a:ext cx="151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6670675" y="3021013"/>
            <a:ext cx="1003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Synchronizer</a:t>
            </a:r>
            <a:endParaRPr lang="en-US" altLang="ko-KR" sz="1400">
              <a:latin typeface="Tahoma" pitchFamily="34" charset="0"/>
              <a:ea typeface="굴림" charset="-127"/>
            </a:endParaRPr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Handling asynchronous inputs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Never allow asynchronous inputs to fan-out to more than one flip-flop</a:t>
            </a:r>
          </a:p>
          <a:p>
            <a:pPr lvl="1"/>
            <a:r>
              <a:rPr lang="en-US" altLang="ko-KR" sz="1800">
                <a:ea typeface="굴림" charset="-127"/>
              </a:rPr>
              <a:t>synchronize as soon as possible and then treat as synchronous signal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FAA-FEB9-453A-B00A-C1DC6CFD8E8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2415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9273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6131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327150" y="5403850"/>
            <a:ext cx="13716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41550" y="4946650"/>
            <a:ext cx="1828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1778000" y="460375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273300" y="4546600"/>
            <a:ext cx="419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C1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781300" y="4546600"/>
            <a:ext cx="736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467100" y="4546600"/>
            <a:ext cx="736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C3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4638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1496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38354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3149600" y="51752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2228850" y="5283200"/>
            <a:ext cx="927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2235200" y="52895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1524000" y="5384800"/>
            <a:ext cx="1028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comparator</a:t>
            </a: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006600" y="56324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1295400" y="4292600"/>
            <a:ext cx="977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value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1524000" y="6007100"/>
            <a:ext cx="977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equal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2679700" y="4927600"/>
            <a:ext cx="990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multiplexer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5327650" y="4794250"/>
            <a:ext cx="18288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6921500" y="4337050"/>
            <a:ext cx="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832600" y="4038600"/>
            <a:ext cx="863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reset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4914900" y="6083300"/>
            <a:ext cx="1549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open/closed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5715000" y="5187950"/>
            <a:ext cx="0" cy="954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5549900" y="4337050"/>
            <a:ext cx="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00600" y="4038600"/>
            <a:ext cx="850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</a:t>
            </a:r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6235700" y="4337050"/>
            <a:ext cx="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5791200" y="4038600"/>
            <a:ext cx="863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equal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292600" y="4775200"/>
            <a:ext cx="86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mux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</a:t>
            </a:r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>
            <a:off x="4057650" y="5067300"/>
            <a:ext cx="1409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 flipV="1">
            <a:off x="6915150" y="5492750"/>
            <a:ext cx="1270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V="1">
            <a:off x="6927850" y="5378450"/>
            <a:ext cx="1016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7042150" y="5511800"/>
            <a:ext cx="546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7594600" y="5334000"/>
            <a:ext cx="850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6356350" y="5391150"/>
            <a:ext cx="6858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5467350" y="4933950"/>
            <a:ext cx="1587500" cy="26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V="1">
            <a:off x="6070600" y="51879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6064250" y="55118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6680200" y="52006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5702300" y="4914900"/>
            <a:ext cx="1587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comb. logic</a:t>
            </a: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6388100" y="5346700"/>
            <a:ext cx="927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state</a:t>
            </a:r>
          </a:p>
        </p:txBody>
      </p:sp>
      <p:sp>
        <p:nvSpPr>
          <p:cNvPr id="619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circuits</a:t>
            </a:r>
          </a:p>
        </p:txBody>
      </p:sp>
      <p:sp>
        <p:nvSpPr>
          <p:cNvPr id="619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Circuits with feedback</a:t>
            </a:r>
          </a:p>
          <a:p>
            <a:pPr lvl="1"/>
            <a:r>
              <a:rPr lang="en-US" altLang="ko-KR">
                <a:ea typeface="굴림" charset="-127"/>
              </a:rPr>
              <a:t>outputs = f(inputs, past inputs, past outputs)</a:t>
            </a:r>
          </a:p>
          <a:p>
            <a:pPr lvl="1"/>
            <a:r>
              <a:rPr lang="en-US" altLang="ko-KR">
                <a:ea typeface="굴림" charset="-127"/>
              </a:rPr>
              <a:t>basis for building "memory" into logic circuits</a:t>
            </a:r>
          </a:p>
          <a:p>
            <a:pPr lvl="1"/>
            <a:r>
              <a:rPr lang="en-US" altLang="ko-KR">
                <a:ea typeface="굴림" charset="-127"/>
              </a:rPr>
              <a:t>door combination lock is an example of a sequential circuit</a:t>
            </a:r>
          </a:p>
          <a:p>
            <a:pPr lvl="2"/>
            <a:r>
              <a:rPr lang="en-US" altLang="ko-KR">
                <a:ea typeface="굴림" charset="-127"/>
              </a:rPr>
              <a:t>state is memory</a:t>
            </a:r>
          </a:p>
          <a:p>
            <a:pPr lvl="2"/>
            <a:r>
              <a:rPr lang="en-US" altLang="ko-KR">
                <a:ea typeface="굴림" charset="-127"/>
              </a:rPr>
              <a:t>state is an "output" and an "input" to combinational logic</a:t>
            </a:r>
          </a:p>
          <a:p>
            <a:pPr lvl="2"/>
            <a:r>
              <a:rPr lang="en-US" altLang="ko-KR">
                <a:ea typeface="굴림" charset="-127"/>
              </a:rPr>
              <a:t>combination storage elements are also memory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1A-7ED6-4027-81F1-CC7095E3443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715000" y="3683000"/>
            <a:ext cx="26797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marL="114300" indent="-114300"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 is asynchronous and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fans out to D0 and D1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one FF catches the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signal, one does not</a:t>
            </a:r>
          </a:p>
          <a:p>
            <a:pPr marL="114300" indent="-114300"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inconsistent state may </a:t>
            </a:r>
            <a:b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be reached!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 flipV="1">
            <a:off x="5181600" y="4267200"/>
            <a:ext cx="9906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H="1">
            <a:off x="5257800" y="4648200"/>
            <a:ext cx="9144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60350" y="3459163"/>
            <a:ext cx="9144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Q0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Q1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</p:txBody>
      </p:sp>
      <p:sp>
        <p:nvSpPr>
          <p:cNvPr id="7376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Handling asynchronous inputs (cont’d)</a:t>
            </a:r>
          </a:p>
        </p:txBody>
      </p:sp>
      <p:sp>
        <p:nvSpPr>
          <p:cNvPr id="73766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can go wrong?</a:t>
            </a:r>
          </a:p>
          <a:p>
            <a:pPr lvl="1"/>
            <a:r>
              <a:rPr lang="en-US" altLang="ko-KR">
                <a:ea typeface="굴림" charset="-127"/>
              </a:rPr>
              <a:t>input changes too close to clock edge (violating setup time constraint)</a:t>
            </a:r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1295400" y="388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 flipV="1">
            <a:off x="19050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1905000" y="3657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1295400" y="4495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20574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2057400" y="4267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>
            <a:off x="1295400" y="5181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2057400" y="49530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2133600" y="49530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>
            <a:off x="2209800" y="5181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12954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1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556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971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>
            <a:off x="2971800" y="579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0" name="Line 62"/>
          <p:cNvSpPr>
            <a:spLocks noChangeShapeType="1"/>
          </p:cNvSpPr>
          <p:nvPr/>
        </p:nvSpPr>
        <p:spPr bwMode="auto">
          <a:xfrm flipV="1">
            <a:off x="3886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1" name="Line 63"/>
          <p:cNvSpPr>
            <a:spLocks noChangeShapeType="1"/>
          </p:cNvSpPr>
          <p:nvPr/>
        </p:nvSpPr>
        <p:spPr bwMode="auto">
          <a:xfrm>
            <a:off x="3886200" y="556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4876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48768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5C66-AE3C-446B-B79E-75046B2B8AD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 features</a:t>
            </a:r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Reset (set state to 0) – R</a:t>
            </a:r>
          </a:p>
          <a:p>
            <a:pPr lvl="1"/>
            <a:r>
              <a:rPr lang="en-US" altLang="ko-KR" sz="1800">
                <a:ea typeface="굴림" charset="-127"/>
              </a:rPr>
              <a:t>synchronous: Dnew = R' • Dold (when next clock edge arrives)</a:t>
            </a:r>
          </a:p>
          <a:p>
            <a:pPr lvl="1"/>
            <a:r>
              <a:rPr lang="en-US" altLang="ko-KR" sz="1800">
                <a:ea typeface="굴림" charset="-127"/>
              </a:rPr>
              <a:t>asynchronous: doesn't wait for clock, quick but dangerous</a:t>
            </a:r>
          </a:p>
          <a:p>
            <a:r>
              <a:rPr lang="en-US" altLang="ko-KR" sz="2000">
                <a:ea typeface="굴림" charset="-127"/>
              </a:rPr>
              <a:t>Preset or set (set state to 1) – S (or sometimes P)</a:t>
            </a:r>
          </a:p>
          <a:p>
            <a:pPr lvl="1"/>
            <a:r>
              <a:rPr lang="en-US" altLang="ko-KR" sz="1800">
                <a:ea typeface="굴림" charset="-127"/>
              </a:rPr>
              <a:t>synchronous: Dnew = Dold + S (when next clock edge arrives)</a:t>
            </a:r>
          </a:p>
          <a:p>
            <a:pPr lvl="1"/>
            <a:r>
              <a:rPr lang="en-US" altLang="ko-KR" sz="1800">
                <a:ea typeface="굴림" charset="-127"/>
              </a:rPr>
              <a:t>asynchronous: doesn't wait for clock, quick but dangerous</a:t>
            </a:r>
          </a:p>
          <a:p>
            <a:r>
              <a:rPr lang="en-US" altLang="ko-KR" sz="2000">
                <a:ea typeface="굴림" charset="-127"/>
              </a:rPr>
              <a:t>Both reset and preset</a:t>
            </a:r>
          </a:p>
          <a:p>
            <a:pPr lvl="1"/>
            <a:r>
              <a:rPr lang="en-US" altLang="ko-KR" sz="1800">
                <a:ea typeface="굴림" charset="-127"/>
              </a:rPr>
              <a:t>Dnew = R' • Dold + S 	(set-dominant)</a:t>
            </a:r>
          </a:p>
          <a:p>
            <a:pPr lvl="1"/>
            <a:r>
              <a:rPr lang="en-US" altLang="ko-KR" sz="1800">
                <a:ea typeface="굴림" charset="-127"/>
              </a:rPr>
              <a:t>Dnew = R' • Dold + R'S	(reset-dominant)</a:t>
            </a:r>
          </a:p>
          <a:p>
            <a:r>
              <a:rPr lang="en-US" altLang="ko-KR" sz="2000">
                <a:ea typeface="굴림" charset="-127"/>
              </a:rPr>
              <a:t>Selective input capability (input enable or load) – LD or EN</a:t>
            </a:r>
          </a:p>
          <a:p>
            <a:pPr lvl="1"/>
            <a:r>
              <a:rPr lang="en-US" altLang="ko-KR" sz="1800">
                <a:ea typeface="굴림" charset="-127"/>
              </a:rPr>
              <a:t>multiplexor at input: Dnew = LD' • Q + LD • Dold</a:t>
            </a:r>
          </a:p>
          <a:p>
            <a:pPr lvl="1"/>
            <a:r>
              <a:rPr lang="en-US" altLang="ko-KR" sz="1800">
                <a:ea typeface="굴림" charset="-127"/>
              </a:rPr>
              <a:t>load may or may not override reset/set (usually R/S have priority)</a:t>
            </a:r>
          </a:p>
          <a:p>
            <a:r>
              <a:rPr lang="en-US" altLang="ko-KR" sz="2000">
                <a:ea typeface="굴림" charset="-127"/>
              </a:rPr>
              <a:t>Complementary outputs – Q and Q'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9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E2A6-8E23-4A4F-BE1F-F30A093D882B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77922" name="Group 98"/>
          <p:cNvGrpSpPr>
            <a:grpSpLocks/>
          </p:cNvGrpSpPr>
          <p:nvPr/>
        </p:nvGrpSpPr>
        <p:grpSpPr bwMode="auto">
          <a:xfrm>
            <a:off x="2438400" y="3962400"/>
            <a:ext cx="6121400" cy="2413000"/>
            <a:chOff x="1072" y="2256"/>
            <a:chExt cx="3856" cy="1520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81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1824" y="2784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984" y="2784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263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2648" y="2784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2808" y="2784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345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3464" y="2784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3624" y="2784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V="1">
              <a:off x="193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 flipV="1">
              <a:off x="197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1824" y="297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1992" y="297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V="1">
              <a:off x="275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 flipV="1">
              <a:off x="278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2648" y="297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2808" y="297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 flipV="1">
              <a:off x="357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H="1" flipV="1">
              <a:off x="361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3464" y="297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7853" name="Rectangle 29"/>
            <p:cNvSpPr>
              <a:spLocks noChangeArrowheads="1"/>
            </p:cNvSpPr>
            <p:nvPr/>
          </p:nvSpPr>
          <p:spPr bwMode="auto">
            <a:xfrm>
              <a:off x="3632" y="297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427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V="1">
              <a:off x="439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 flipH="1" flipV="1">
              <a:off x="442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4288" y="297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448" y="297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173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214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254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21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2000" y="2256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296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337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304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2824" y="225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>
              <a:off x="418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378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385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3640" y="225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460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468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4464" y="2256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97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196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279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2784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>
              <a:off x="361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360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1" name="Line 57"/>
            <p:cNvSpPr>
              <a:spLocks noChangeShapeType="1"/>
            </p:cNvSpPr>
            <p:nvPr/>
          </p:nvSpPr>
          <p:spPr bwMode="auto">
            <a:xfrm>
              <a:off x="443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2" name="Line 58"/>
            <p:cNvSpPr>
              <a:spLocks noChangeShapeType="1"/>
            </p:cNvSpPr>
            <p:nvPr/>
          </p:nvSpPr>
          <p:spPr bwMode="auto">
            <a:xfrm>
              <a:off x="1404" y="332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3" name="Line 59"/>
            <p:cNvSpPr>
              <a:spLocks noChangeShapeType="1"/>
            </p:cNvSpPr>
            <p:nvPr/>
          </p:nvSpPr>
          <p:spPr bwMode="auto">
            <a:xfrm>
              <a:off x="198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>
              <a:off x="2796" y="332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5" name="Line 61"/>
            <p:cNvSpPr>
              <a:spLocks noChangeShapeType="1"/>
            </p:cNvSpPr>
            <p:nvPr/>
          </p:nvSpPr>
          <p:spPr bwMode="auto">
            <a:xfrm>
              <a:off x="362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6" name="Rectangle 62"/>
            <p:cNvSpPr>
              <a:spLocks noChangeArrowheads="1"/>
            </p:cNvSpPr>
            <p:nvPr/>
          </p:nvSpPr>
          <p:spPr bwMode="auto">
            <a:xfrm>
              <a:off x="1080" y="3232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77887" name="Line 63"/>
            <p:cNvSpPr>
              <a:spLocks noChangeShapeType="1"/>
            </p:cNvSpPr>
            <p:nvPr/>
          </p:nvSpPr>
          <p:spPr bwMode="auto">
            <a:xfrm>
              <a:off x="172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8" name="Line 64"/>
            <p:cNvSpPr>
              <a:spLocks noChangeShapeType="1"/>
            </p:cNvSpPr>
            <p:nvPr/>
          </p:nvSpPr>
          <p:spPr bwMode="auto">
            <a:xfrm>
              <a:off x="254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9" name="Line 65"/>
            <p:cNvSpPr>
              <a:spLocks noChangeShapeType="1"/>
            </p:cNvSpPr>
            <p:nvPr/>
          </p:nvSpPr>
          <p:spPr bwMode="auto">
            <a:xfrm>
              <a:off x="336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0" name="Line 66"/>
            <p:cNvSpPr>
              <a:spLocks noChangeShapeType="1"/>
            </p:cNvSpPr>
            <p:nvPr/>
          </p:nvSpPr>
          <p:spPr bwMode="auto">
            <a:xfrm>
              <a:off x="418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1" name="Rectangle 67"/>
            <p:cNvSpPr>
              <a:spLocks noChangeArrowheads="1"/>
            </p:cNvSpPr>
            <p:nvPr/>
          </p:nvSpPr>
          <p:spPr bwMode="auto">
            <a:xfrm>
              <a:off x="1504" y="3560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IN1</a:t>
              </a:r>
            </a:p>
          </p:txBody>
        </p:sp>
        <p:sp>
          <p:nvSpPr>
            <p:cNvPr id="77892" name="Rectangle 68"/>
            <p:cNvSpPr>
              <a:spLocks noChangeArrowheads="1"/>
            </p:cNvSpPr>
            <p:nvPr/>
          </p:nvSpPr>
          <p:spPr bwMode="auto">
            <a:xfrm>
              <a:off x="2328" y="3560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IN2</a:t>
              </a:r>
            </a:p>
          </p:txBody>
        </p:sp>
        <p:sp>
          <p:nvSpPr>
            <p:cNvPr id="77893" name="Rectangle 69"/>
            <p:cNvSpPr>
              <a:spLocks noChangeArrowheads="1"/>
            </p:cNvSpPr>
            <p:nvPr/>
          </p:nvSpPr>
          <p:spPr bwMode="auto">
            <a:xfrm>
              <a:off x="3144" y="3560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IN3</a:t>
              </a:r>
            </a:p>
          </p:txBody>
        </p:sp>
        <p:sp>
          <p:nvSpPr>
            <p:cNvPr id="77894" name="Rectangle 70"/>
            <p:cNvSpPr>
              <a:spLocks noChangeArrowheads="1"/>
            </p:cNvSpPr>
            <p:nvPr/>
          </p:nvSpPr>
          <p:spPr bwMode="auto">
            <a:xfrm>
              <a:off x="3968" y="3560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IN4</a:t>
              </a:r>
            </a:p>
          </p:txBody>
        </p:sp>
        <p:sp>
          <p:nvSpPr>
            <p:cNvPr id="77895" name="Rectangle 71"/>
            <p:cNvSpPr>
              <a:spLocks noChangeArrowheads="1"/>
            </p:cNvSpPr>
            <p:nvPr/>
          </p:nvSpPr>
          <p:spPr bwMode="auto">
            <a:xfrm>
              <a:off x="4288" y="2784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77896" name="Rectangle 72"/>
            <p:cNvSpPr>
              <a:spLocks noChangeArrowheads="1"/>
            </p:cNvSpPr>
            <p:nvPr/>
          </p:nvSpPr>
          <p:spPr bwMode="auto">
            <a:xfrm>
              <a:off x="4448" y="2784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>
              <a:off x="4604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 flipV="1">
              <a:off x="4640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 flipH="1">
              <a:off x="1396" y="2592"/>
              <a:ext cx="3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 flipH="1">
              <a:off x="4228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 flipV="1">
              <a:off x="4224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>
              <a:off x="378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 flipV="1">
              <a:off x="3816" y="25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4" name="Line 80"/>
            <p:cNvSpPr>
              <a:spLocks noChangeShapeType="1"/>
            </p:cNvSpPr>
            <p:nvPr/>
          </p:nvSpPr>
          <p:spPr bwMode="auto">
            <a:xfrm flipH="1">
              <a:off x="340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 flipV="1">
              <a:off x="340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>
              <a:off x="2964" y="284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7" name="Line 83"/>
            <p:cNvSpPr>
              <a:spLocks noChangeShapeType="1"/>
            </p:cNvSpPr>
            <p:nvPr/>
          </p:nvSpPr>
          <p:spPr bwMode="auto">
            <a:xfrm flipV="1">
              <a:off x="3000" y="2580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8" name="Line 84"/>
            <p:cNvSpPr>
              <a:spLocks noChangeShapeType="1"/>
            </p:cNvSpPr>
            <p:nvPr/>
          </p:nvSpPr>
          <p:spPr bwMode="auto">
            <a:xfrm flipH="1">
              <a:off x="2588" y="284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9" name="Line 85"/>
            <p:cNvSpPr>
              <a:spLocks noChangeShapeType="1"/>
            </p:cNvSpPr>
            <p:nvPr/>
          </p:nvSpPr>
          <p:spPr bwMode="auto">
            <a:xfrm flipV="1">
              <a:off x="2584" y="2596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0" name="Line 86"/>
            <p:cNvSpPr>
              <a:spLocks noChangeShapeType="1"/>
            </p:cNvSpPr>
            <p:nvPr/>
          </p:nvSpPr>
          <p:spPr bwMode="auto">
            <a:xfrm>
              <a:off x="214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1" name="Line 87"/>
            <p:cNvSpPr>
              <a:spLocks noChangeShapeType="1"/>
            </p:cNvSpPr>
            <p:nvPr/>
          </p:nvSpPr>
          <p:spPr bwMode="auto">
            <a:xfrm flipV="1">
              <a:off x="2176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 flipH="1">
              <a:off x="176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3" name="Line 89"/>
            <p:cNvSpPr>
              <a:spLocks noChangeShapeType="1"/>
            </p:cNvSpPr>
            <p:nvPr/>
          </p:nvSpPr>
          <p:spPr bwMode="auto">
            <a:xfrm flipV="1">
              <a:off x="176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4" name="Rectangle 90"/>
            <p:cNvSpPr>
              <a:spLocks noChangeArrowheads="1"/>
            </p:cNvSpPr>
            <p:nvPr/>
          </p:nvSpPr>
          <p:spPr bwMode="auto">
            <a:xfrm>
              <a:off x="2168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5" name="Rectangle 91"/>
            <p:cNvSpPr>
              <a:spLocks noChangeArrowheads="1"/>
            </p:cNvSpPr>
            <p:nvPr/>
          </p:nvSpPr>
          <p:spPr bwMode="auto">
            <a:xfrm>
              <a:off x="175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6" name="Rectangle 92"/>
            <p:cNvSpPr>
              <a:spLocks noChangeArrowheads="1"/>
            </p:cNvSpPr>
            <p:nvPr/>
          </p:nvSpPr>
          <p:spPr bwMode="auto">
            <a:xfrm>
              <a:off x="299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7" name="Rectangle 93"/>
            <p:cNvSpPr>
              <a:spLocks noChangeArrowheads="1"/>
            </p:cNvSpPr>
            <p:nvPr/>
          </p:nvSpPr>
          <p:spPr bwMode="auto">
            <a:xfrm>
              <a:off x="2576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8" name="Rectangle 94"/>
            <p:cNvSpPr>
              <a:spLocks noChangeArrowheads="1"/>
            </p:cNvSpPr>
            <p:nvPr/>
          </p:nvSpPr>
          <p:spPr bwMode="auto">
            <a:xfrm>
              <a:off x="3808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9" name="Rectangle 95"/>
            <p:cNvSpPr>
              <a:spLocks noChangeArrowheads="1"/>
            </p:cNvSpPr>
            <p:nvPr/>
          </p:nvSpPr>
          <p:spPr bwMode="auto">
            <a:xfrm>
              <a:off x="339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0" name="Rectangle 96"/>
            <p:cNvSpPr>
              <a:spLocks noChangeArrowheads="1"/>
            </p:cNvSpPr>
            <p:nvPr/>
          </p:nvSpPr>
          <p:spPr bwMode="auto">
            <a:xfrm>
              <a:off x="4216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1" name="Rectangle 97"/>
            <p:cNvSpPr>
              <a:spLocks noChangeArrowheads="1"/>
            </p:cNvSpPr>
            <p:nvPr/>
          </p:nvSpPr>
          <p:spPr bwMode="auto">
            <a:xfrm>
              <a:off x="1072" y="2504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"0"</a:t>
              </a:r>
            </a:p>
          </p:txBody>
        </p:sp>
      </p:grpSp>
      <p:sp>
        <p:nvSpPr>
          <p:cNvPr id="77923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Registers</a:t>
            </a:r>
          </a:p>
        </p:txBody>
      </p:sp>
      <p:sp>
        <p:nvSpPr>
          <p:cNvPr id="77924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Collections of flip-flops with similar controls and logic</a:t>
            </a:r>
          </a:p>
          <a:p>
            <a:pPr lvl="1"/>
            <a:r>
              <a:rPr lang="en-US" altLang="ko-KR">
                <a:ea typeface="굴림" charset="-127"/>
              </a:rPr>
              <a:t>stored values somehow related (for example, form binary value)</a:t>
            </a:r>
          </a:p>
          <a:p>
            <a:pPr lvl="1"/>
            <a:r>
              <a:rPr lang="en-US" altLang="ko-KR">
                <a:ea typeface="굴림" charset="-127"/>
              </a:rPr>
              <a:t>share clock, reset, and set lines</a:t>
            </a:r>
          </a:p>
          <a:p>
            <a:pPr lvl="1"/>
            <a:r>
              <a:rPr lang="en-US" altLang="ko-KR">
                <a:ea typeface="굴림" charset="-127"/>
              </a:rPr>
              <a:t>similar logic at each stage</a:t>
            </a:r>
          </a:p>
          <a:p>
            <a:r>
              <a:rPr lang="en-US" altLang="ko-KR">
                <a:ea typeface="굴림" charset="-127"/>
              </a:rPr>
              <a:t>Examples</a:t>
            </a:r>
          </a:p>
          <a:p>
            <a:pPr lvl="1"/>
            <a:r>
              <a:rPr lang="en-US" altLang="ko-KR">
                <a:ea typeface="굴림" charset="-127"/>
              </a:rPr>
              <a:t>shift registers</a:t>
            </a:r>
          </a:p>
          <a:p>
            <a:pPr lvl="1"/>
            <a:r>
              <a:rPr lang="en-US" altLang="ko-KR">
                <a:ea typeface="굴림" charset="-127"/>
              </a:rPr>
              <a:t>counters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0CB-9317-4923-9209-C9078CFC346D}" type="slidenum">
              <a:rPr lang="en-US" altLang="en-US"/>
              <a:pPr/>
              <a:t>43</a:t>
            </a:fld>
            <a:endParaRPr lang="en-US" altLang="en-US"/>
          </a:p>
        </p:txBody>
      </p:sp>
      <p:grpSp>
        <p:nvGrpSpPr>
          <p:cNvPr id="79944" name="Group 72"/>
          <p:cNvGrpSpPr>
            <a:grpSpLocks/>
          </p:cNvGrpSpPr>
          <p:nvPr/>
        </p:nvGrpSpPr>
        <p:grpSpPr bwMode="auto">
          <a:xfrm>
            <a:off x="1371600" y="3352800"/>
            <a:ext cx="6781800" cy="1422400"/>
            <a:chOff x="864" y="2112"/>
            <a:chExt cx="4272" cy="896"/>
          </a:xfrm>
        </p:grpSpPr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64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 flipV="1">
              <a:off x="176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H="1" flipV="1">
              <a:off x="180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1656" y="25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1824" y="25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246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 flipV="1">
              <a:off x="258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 flipH="1" flipV="1">
              <a:off x="262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2480" y="25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2640" y="25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28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 flipV="1">
              <a:off x="340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 flipH="1" flipV="1">
              <a:off x="344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3296" y="25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3464" y="25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410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 flipV="1">
              <a:off x="422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 flipV="1">
              <a:off x="426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4120" y="25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4280" y="25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15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1236" y="26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3" name="Rectangle 31"/>
            <p:cNvSpPr>
              <a:spLocks noChangeArrowheads="1"/>
            </p:cNvSpPr>
            <p:nvPr/>
          </p:nvSpPr>
          <p:spPr bwMode="auto">
            <a:xfrm>
              <a:off x="864" y="2552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</a:t>
              </a:r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197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238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205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7" name="Rectangle 35"/>
            <p:cNvSpPr>
              <a:spLocks noChangeArrowheads="1"/>
            </p:cNvSpPr>
            <p:nvPr/>
          </p:nvSpPr>
          <p:spPr bwMode="auto">
            <a:xfrm>
              <a:off x="220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22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221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0" name="Rectangle 38"/>
            <p:cNvSpPr>
              <a:spLocks noChangeArrowheads="1"/>
            </p:cNvSpPr>
            <p:nvPr/>
          </p:nvSpPr>
          <p:spPr bwMode="auto">
            <a:xfrm>
              <a:off x="2216" y="2112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279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32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287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Rectangle 42"/>
            <p:cNvSpPr>
              <a:spLocks noChangeArrowheads="1"/>
            </p:cNvSpPr>
            <p:nvPr/>
          </p:nvSpPr>
          <p:spPr bwMode="auto">
            <a:xfrm>
              <a:off x="3024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036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303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Rectangle 45"/>
            <p:cNvSpPr>
              <a:spLocks noChangeArrowheads="1"/>
            </p:cNvSpPr>
            <p:nvPr/>
          </p:nvSpPr>
          <p:spPr bwMode="auto">
            <a:xfrm>
              <a:off x="3032" y="2112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>
              <a:off x="402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9" name="Line 47"/>
            <p:cNvSpPr>
              <a:spLocks noChangeShapeType="1"/>
            </p:cNvSpPr>
            <p:nvPr/>
          </p:nvSpPr>
          <p:spPr bwMode="auto">
            <a:xfrm>
              <a:off x="361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369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1" name="Rectangle 49"/>
            <p:cNvSpPr>
              <a:spLocks noChangeArrowheads="1"/>
            </p:cNvSpPr>
            <p:nvPr/>
          </p:nvSpPr>
          <p:spPr bwMode="auto">
            <a:xfrm>
              <a:off x="384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386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385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Rectangle 52"/>
            <p:cNvSpPr>
              <a:spLocks noChangeArrowheads="1"/>
            </p:cNvSpPr>
            <p:nvPr/>
          </p:nvSpPr>
          <p:spPr bwMode="auto">
            <a:xfrm>
              <a:off x="3856" y="2112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443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451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467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Rectangle 56"/>
            <p:cNvSpPr>
              <a:spLocks noChangeArrowheads="1"/>
            </p:cNvSpPr>
            <p:nvPr/>
          </p:nvSpPr>
          <p:spPr bwMode="auto">
            <a:xfrm>
              <a:off x="4672" y="2112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180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Rectangle 58"/>
            <p:cNvSpPr>
              <a:spLocks noChangeArrowheads="1"/>
            </p:cNvSpPr>
            <p:nvPr/>
          </p:nvSpPr>
          <p:spPr bwMode="auto">
            <a:xfrm>
              <a:off x="1792" y="28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262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2" name="Rectangle 60"/>
            <p:cNvSpPr>
              <a:spLocks noChangeArrowheads="1"/>
            </p:cNvSpPr>
            <p:nvPr/>
          </p:nvSpPr>
          <p:spPr bwMode="auto">
            <a:xfrm>
              <a:off x="2616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44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4" name="Rectangle 62"/>
            <p:cNvSpPr>
              <a:spLocks noChangeArrowheads="1"/>
            </p:cNvSpPr>
            <p:nvPr/>
          </p:nvSpPr>
          <p:spPr bwMode="auto">
            <a:xfrm>
              <a:off x="3440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426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1236" y="28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181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2628" y="28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345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912" y="2792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</p:grpSp>
      <p:sp>
        <p:nvSpPr>
          <p:cNvPr id="79942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Shift register</a:t>
            </a:r>
          </a:p>
        </p:txBody>
      </p:sp>
      <p:sp>
        <p:nvSpPr>
          <p:cNvPr id="79943" name="Rectangle 7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Holds samples of input</a:t>
            </a:r>
          </a:p>
          <a:p>
            <a:pPr lvl="1"/>
            <a:r>
              <a:rPr lang="en-US" altLang="ko-KR">
                <a:ea typeface="굴림" charset="-127"/>
              </a:rPr>
              <a:t>store last 4 input values in sequence</a:t>
            </a:r>
          </a:p>
          <a:p>
            <a:pPr lvl="1"/>
            <a:r>
              <a:rPr lang="en-US" altLang="ko-KR">
                <a:ea typeface="굴림" charset="-127"/>
              </a:rPr>
              <a:t>4-bit shift register: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1D7-6BB9-4362-A8E5-8502924A434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321300" y="3657600"/>
            <a:ext cx="38989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46844" rIns="19047" bIns="26983"/>
          <a:lstStyle/>
          <a:p>
            <a:pPr eaLnBrk="0" hangingPunct="0">
              <a:lnSpc>
                <a:spcPts val="1600"/>
              </a:lnSpc>
              <a:spcBef>
                <a:spcPts val="15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clear sets the register contents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 output to 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s1 and s0 determine the shift 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s0	s1	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0	hold state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1	shift right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1	0	shift left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1	1	load new input</a:t>
            </a: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5683250" y="5111750"/>
            <a:ext cx="2273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H="1">
            <a:off x="6553200" y="4953000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76200" y="3505200"/>
            <a:ext cx="4851400" cy="2667000"/>
            <a:chOff x="96" y="1912"/>
            <a:chExt cx="3056" cy="1680"/>
          </a:xfrm>
        </p:grpSpPr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152" y="2432"/>
              <a:ext cx="5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left_in</a:t>
              </a: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96" y="2576"/>
              <a:ext cx="6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left_out</a:t>
              </a: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2448" y="2432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right_out</a:t>
              </a: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136" y="2704"/>
              <a:ext cx="4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clear</a:t>
              </a: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1012" y="2380"/>
              <a:ext cx="1152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72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216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215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H="1">
              <a:off x="71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V="1">
              <a:off x="2016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V="1">
              <a:off x="1728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V="1">
              <a:off x="1440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 flipV="1">
              <a:off x="1152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2016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>
              <a:off x="1728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440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1152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580" y="280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>
              <a:off x="580" y="2880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580" y="2952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2448" y="2576"/>
              <a:ext cx="6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right_in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1272" y="1912"/>
              <a:ext cx="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output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1344" y="3400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184" y="2800"/>
              <a:ext cx="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</a:t>
              </a: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184" y="2896"/>
              <a:ext cx="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>
              <a:off x="2156" y="288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2600" y="2808"/>
              <a:ext cx="4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</a:t>
              </a:r>
            </a:p>
          </p:txBody>
        </p:sp>
      </p:grpSp>
      <p:sp>
        <p:nvSpPr>
          <p:cNvPr id="81960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Universal shift register</a:t>
            </a:r>
          </a:p>
        </p:txBody>
      </p:sp>
      <p:sp>
        <p:nvSpPr>
          <p:cNvPr id="81961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Holds 4 values</a:t>
            </a:r>
          </a:p>
          <a:p>
            <a:pPr lvl="1"/>
            <a:r>
              <a:rPr lang="en-US" altLang="ko-KR" sz="1800">
                <a:ea typeface="굴림" charset="-127"/>
              </a:rPr>
              <a:t>serial or parallel inputs</a:t>
            </a:r>
          </a:p>
          <a:p>
            <a:pPr lvl="1"/>
            <a:r>
              <a:rPr lang="en-US" altLang="ko-KR" sz="1800">
                <a:ea typeface="굴림" charset="-127"/>
              </a:rPr>
              <a:t>serial or parallel outputs</a:t>
            </a:r>
          </a:p>
          <a:p>
            <a:pPr lvl="1"/>
            <a:r>
              <a:rPr lang="en-US" altLang="ko-KR" sz="1800">
                <a:ea typeface="굴림" charset="-127"/>
              </a:rPr>
              <a:t>permits shift left or right</a:t>
            </a:r>
          </a:p>
          <a:p>
            <a:pPr lvl="1"/>
            <a:r>
              <a:rPr lang="en-US" altLang="ko-KR" sz="1800">
                <a:ea typeface="굴림" charset="-127"/>
              </a:rPr>
              <a:t>shift in new values from left or right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F45C-2816-4E1F-9BCD-21D7E33C804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210300" y="3124200"/>
            <a:ext cx="1257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Nth cell</a:t>
            </a:r>
          </a:p>
        </p:txBody>
      </p:sp>
      <p:grpSp>
        <p:nvGrpSpPr>
          <p:cNvPr id="84010" name="Group 42"/>
          <p:cNvGrpSpPr>
            <a:grpSpLocks/>
          </p:cNvGrpSpPr>
          <p:nvPr/>
        </p:nvGrpSpPr>
        <p:grpSpPr bwMode="auto">
          <a:xfrm>
            <a:off x="488950" y="3397250"/>
            <a:ext cx="4127500" cy="1511300"/>
            <a:chOff x="284" y="1860"/>
            <a:chExt cx="2600" cy="952"/>
          </a:xfrm>
        </p:grpSpPr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580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868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>
              <a:off x="284" y="215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>
              <a:off x="860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H="1">
              <a:off x="284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1156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1444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 flipH="1">
              <a:off x="1436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6" name="Rectangle 18"/>
            <p:cNvSpPr>
              <a:spLocks noChangeArrowheads="1"/>
            </p:cNvSpPr>
            <p:nvPr/>
          </p:nvSpPr>
          <p:spPr bwMode="auto">
            <a:xfrm>
              <a:off x="1732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2020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 flipH="1">
              <a:off x="2012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2308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2596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 flipH="1">
              <a:off x="2588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 flipV="1">
              <a:off x="2448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 flipV="1">
              <a:off x="1872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V="1">
              <a:off x="1296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V="1">
              <a:off x="720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V="1">
              <a:off x="2448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 flipV="1">
              <a:off x="1872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V="1">
              <a:off x="1296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 flipV="1">
              <a:off x="720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 flipV="1">
              <a:off x="2520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 flipV="1">
              <a:off x="2376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 flipV="1">
              <a:off x="1944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V="1">
              <a:off x="1800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 flipV="1">
              <a:off x="1368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V="1">
              <a:off x="1224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 flipV="1">
              <a:off x="792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 flipV="1">
              <a:off x="648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 flipH="1">
              <a:off x="788" y="2512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>
              <a:off x="284" y="2656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012" name="Line 44"/>
          <p:cNvSpPr>
            <a:spLocks noChangeShapeType="1"/>
          </p:cNvSpPr>
          <p:nvPr/>
        </p:nvSpPr>
        <p:spPr bwMode="auto">
          <a:xfrm flipV="1">
            <a:off x="3702050" y="3181350"/>
            <a:ext cx="158750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3702050" y="4222750"/>
            <a:ext cx="1587500" cy="238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4" name="Line 46"/>
          <p:cNvSpPr>
            <a:spLocks noChangeShapeType="1"/>
          </p:cNvSpPr>
          <p:nvPr/>
        </p:nvSpPr>
        <p:spPr bwMode="auto">
          <a:xfrm flipV="1">
            <a:off x="4159250" y="3638550"/>
            <a:ext cx="11303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4159250" y="4235450"/>
            <a:ext cx="113030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5302250" y="3194050"/>
            <a:ext cx="35433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49" name="Rectangle 81"/>
          <p:cNvSpPr>
            <a:spLocks noChangeArrowheads="1"/>
          </p:cNvSpPr>
          <p:nvPr/>
        </p:nvSpPr>
        <p:spPr bwMode="auto">
          <a:xfrm>
            <a:off x="6394450" y="3765550"/>
            <a:ext cx="5461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>
            <a:off x="6394450" y="3956050"/>
            <a:ext cx="127000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6394450" y="4006850"/>
            <a:ext cx="1270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2" name="Rectangle 84"/>
          <p:cNvSpPr>
            <a:spLocks noChangeArrowheads="1"/>
          </p:cNvSpPr>
          <p:nvPr/>
        </p:nvSpPr>
        <p:spPr bwMode="auto">
          <a:xfrm>
            <a:off x="6565900" y="4025900"/>
            <a:ext cx="241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6553200" y="3721100"/>
            <a:ext cx="254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 flipH="1">
            <a:off x="6267450" y="4013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>
            <a:off x="6273800" y="4030663"/>
            <a:ext cx="0" cy="369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7" name="Line 89"/>
          <p:cNvSpPr>
            <a:spLocks noChangeShapeType="1"/>
          </p:cNvSpPr>
          <p:nvPr/>
        </p:nvSpPr>
        <p:spPr bwMode="auto">
          <a:xfrm>
            <a:off x="5784850" y="4394200"/>
            <a:ext cx="240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9" name="Oval 91"/>
          <p:cNvSpPr>
            <a:spLocks noChangeArrowheads="1"/>
          </p:cNvSpPr>
          <p:nvPr/>
        </p:nvSpPr>
        <p:spPr bwMode="auto">
          <a:xfrm>
            <a:off x="6245225" y="4368800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0" name="Rectangle 92"/>
          <p:cNvSpPr>
            <a:spLocks noChangeArrowheads="1"/>
          </p:cNvSpPr>
          <p:nvPr/>
        </p:nvSpPr>
        <p:spPr bwMode="auto">
          <a:xfrm>
            <a:off x="7683500" y="4152900"/>
            <a:ext cx="762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CLK</a:t>
            </a:r>
          </a:p>
        </p:txBody>
      </p:sp>
      <p:grpSp>
        <p:nvGrpSpPr>
          <p:cNvPr id="84079" name="Group 111"/>
          <p:cNvGrpSpPr>
            <a:grpSpLocks/>
          </p:cNvGrpSpPr>
          <p:nvPr/>
        </p:nvGrpSpPr>
        <p:grpSpPr bwMode="auto">
          <a:xfrm>
            <a:off x="5257800" y="5708650"/>
            <a:ext cx="1857375" cy="869950"/>
            <a:chOff x="3312" y="3596"/>
            <a:chExt cx="1170" cy="548"/>
          </a:xfrm>
        </p:grpSpPr>
        <p:sp>
          <p:nvSpPr>
            <p:cNvPr id="84028" name="Line 60"/>
            <p:cNvSpPr>
              <a:spLocks noChangeShapeType="1"/>
            </p:cNvSpPr>
            <p:nvPr/>
          </p:nvSpPr>
          <p:spPr bwMode="auto">
            <a:xfrm>
              <a:off x="4480" y="359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6" name="Line 68"/>
            <p:cNvSpPr>
              <a:spLocks noChangeShapeType="1"/>
            </p:cNvSpPr>
            <p:nvPr/>
          </p:nvSpPr>
          <p:spPr bwMode="auto">
            <a:xfrm>
              <a:off x="3650" y="3938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auto">
            <a:xfrm>
              <a:off x="3312" y="3792"/>
              <a:ext cx="48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Q[N-1]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(left)</a:t>
              </a:r>
            </a:p>
          </p:txBody>
        </p:sp>
      </p:grpSp>
      <p:grpSp>
        <p:nvGrpSpPr>
          <p:cNvPr id="84080" name="Group 112"/>
          <p:cNvGrpSpPr>
            <a:grpSpLocks/>
          </p:cNvGrpSpPr>
          <p:nvPr/>
        </p:nvGrpSpPr>
        <p:grpSpPr bwMode="auto">
          <a:xfrm>
            <a:off x="7362825" y="5708650"/>
            <a:ext cx="1425575" cy="869950"/>
            <a:chOff x="4638" y="3596"/>
            <a:chExt cx="898" cy="548"/>
          </a:xfrm>
        </p:grpSpPr>
        <p:sp>
          <p:nvSpPr>
            <p:cNvPr id="84026" name="Line 58"/>
            <p:cNvSpPr>
              <a:spLocks noChangeShapeType="1"/>
            </p:cNvSpPr>
            <p:nvPr/>
          </p:nvSpPr>
          <p:spPr bwMode="auto">
            <a:xfrm>
              <a:off x="4640" y="359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7" name="Line 69"/>
            <p:cNvSpPr>
              <a:spLocks noChangeShapeType="1"/>
            </p:cNvSpPr>
            <p:nvPr/>
          </p:nvSpPr>
          <p:spPr bwMode="auto">
            <a:xfrm>
              <a:off x="4638" y="3938"/>
              <a:ext cx="5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3" name="Rectangle 95"/>
            <p:cNvSpPr>
              <a:spLocks noChangeArrowheads="1"/>
            </p:cNvSpPr>
            <p:nvPr/>
          </p:nvSpPr>
          <p:spPr bwMode="auto">
            <a:xfrm>
              <a:off x="5056" y="3792"/>
              <a:ext cx="48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Q[N+1]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(right)</a:t>
              </a:r>
            </a:p>
          </p:txBody>
        </p:sp>
      </p:grpSp>
      <p:grpSp>
        <p:nvGrpSpPr>
          <p:cNvPr id="84081" name="Group 113"/>
          <p:cNvGrpSpPr>
            <a:grpSpLocks/>
          </p:cNvGrpSpPr>
          <p:nvPr/>
        </p:nvGrpSpPr>
        <p:grpSpPr bwMode="auto">
          <a:xfrm>
            <a:off x="6553200" y="5708650"/>
            <a:ext cx="1155700" cy="996950"/>
            <a:chOff x="4128" y="3596"/>
            <a:chExt cx="728" cy="628"/>
          </a:xfrm>
        </p:grpSpPr>
        <p:sp>
          <p:nvSpPr>
            <p:cNvPr id="84027" name="Line 59"/>
            <p:cNvSpPr>
              <a:spLocks noChangeShapeType="1"/>
            </p:cNvSpPr>
            <p:nvPr/>
          </p:nvSpPr>
          <p:spPr bwMode="auto">
            <a:xfrm>
              <a:off x="4800" y="3596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auto">
            <a:xfrm>
              <a:off x="4128" y="4008"/>
              <a:ext cx="72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Input[N]</a:t>
              </a:r>
            </a:p>
          </p:txBody>
        </p:sp>
      </p:grpSp>
      <p:grpSp>
        <p:nvGrpSpPr>
          <p:cNvPr id="84083" name="Group 115"/>
          <p:cNvGrpSpPr>
            <a:grpSpLocks/>
          </p:cNvGrpSpPr>
          <p:nvPr/>
        </p:nvGrpSpPr>
        <p:grpSpPr bwMode="auto">
          <a:xfrm>
            <a:off x="5105400" y="3556000"/>
            <a:ext cx="3581400" cy="571500"/>
            <a:chOff x="3216" y="2240"/>
            <a:chExt cx="2256" cy="360"/>
          </a:xfrm>
        </p:grpSpPr>
        <p:sp>
          <p:nvSpPr>
            <p:cNvPr id="84034" name="Line 66"/>
            <p:cNvSpPr>
              <a:spLocks noChangeShapeType="1"/>
            </p:cNvSpPr>
            <p:nvPr/>
          </p:nvSpPr>
          <p:spPr bwMode="auto">
            <a:xfrm>
              <a:off x="3660" y="2248"/>
              <a:ext cx="1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5" name="Rectangle 97"/>
            <p:cNvSpPr>
              <a:spLocks noChangeArrowheads="1"/>
            </p:cNvSpPr>
            <p:nvPr/>
          </p:nvSpPr>
          <p:spPr bwMode="auto">
            <a:xfrm>
              <a:off x="3216" y="2240"/>
              <a:ext cx="6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to N-1th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cell</a:t>
              </a:r>
            </a:p>
          </p:txBody>
        </p:sp>
        <p:sp>
          <p:nvSpPr>
            <p:cNvPr id="84066" name="Rectangle 98"/>
            <p:cNvSpPr>
              <a:spLocks noChangeArrowheads="1"/>
            </p:cNvSpPr>
            <p:nvPr/>
          </p:nvSpPr>
          <p:spPr bwMode="auto">
            <a:xfrm>
              <a:off x="4856" y="2248"/>
              <a:ext cx="61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to N+1th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cell</a:t>
              </a:r>
            </a:p>
          </p:txBody>
        </p:sp>
      </p:grpSp>
      <p:sp>
        <p:nvSpPr>
          <p:cNvPr id="84067" name="Rectangle 99"/>
          <p:cNvSpPr>
            <a:spLocks noChangeArrowheads="1"/>
          </p:cNvSpPr>
          <p:nvPr/>
        </p:nvSpPr>
        <p:spPr bwMode="auto">
          <a:xfrm>
            <a:off x="4413250" y="1600200"/>
            <a:ext cx="50292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  <a:tab pos="18288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clear	s0	s1	new value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1	–	–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0	0	output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0	1	output value of FF to left (shift right)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1	0	output value of FF to right (shift left)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0	1	1	input</a:t>
            </a:r>
          </a:p>
        </p:txBody>
      </p:sp>
      <p:sp>
        <p:nvSpPr>
          <p:cNvPr id="84068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of universal shift register</a:t>
            </a:r>
          </a:p>
        </p:txBody>
      </p:sp>
      <p:sp>
        <p:nvSpPr>
          <p:cNvPr id="84069" name="Rectangle 1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Consider one of the four flip-flops</a:t>
            </a:r>
          </a:p>
          <a:p>
            <a:pPr lvl="1"/>
            <a:r>
              <a:rPr lang="en-US" altLang="ko-KR" sz="1800">
                <a:ea typeface="굴림" charset="-127"/>
              </a:rPr>
              <a:t>new value at next clock cycle:</a:t>
            </a:r>
          </a:p>
        </p:txBody>
      </p:sp>
      <p:grpSp>
        <p:nvGrpSpPr>
          <p:cNvPr id="84078" name="Group 110"/>
          <p:cNvGrpSpPr>
            <a:grpSpLocks/>
          </p:cNvGrpSpPr>
          <p:nvPr/>
        </p:nvGrpSpPr>
        <p:grpSpPr bwMode="auto">
          <a:xfrm>
            <a:off x="6169025" y="3568700"/>
            <a:ext cx="701675" cy="2559050"/>
            <a:chOff x="3886" y="2248"/>
            <a:chExt cx="442" cy="1612"/>
          </a:xfrm>
        </p:grpSpPr>
        <p:sp>
          <p:nvSpPr>
            <p:cNvPr id="84032" name="Line 64"/>
            <p:cNvSpPr>
              <a:spLocks noChangeShapeType="1"/>
            </p:cNvSpPr>
            <p:nvPr/>
          </p:nvSpPr>
          <p:spPr bwMode="auto">
            <a:xfrm>
              <a:off x="3886" y="3858"/>
              <a:ext cx="4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4077" name="Group 109"/>
            <p:cNvGrpSpPr>
              <a:grpSpLocks/>
            </p:cNvGrpSpPr>
            <p:nvPr/>
          </p:nvGrpSpPr>
          <p:grpSpPr bwMode="auto">
            <a:xfrm>
              <a:off x="3888" y="2248"/>
              <a:ext cx="432" cy="1612"/>
              <a:chOff x="3888" y="2248"/>
              <a:chExt cx="432" cy="1612"/>
            </a:xfrm>
          </p:grpSpPr>
          <p:sp>
            <p:nvSpPr>
              <p:cNvPr id="84029" name="Line 61"/>
              <p:cNvSpPr>
                <a:spLocks noChangeShapeType="1"/>
              </p:cNvSpPr>
              <p:nvPr/>
            </p:nvSpPr>
            <p:spPr bwMode="auto">
              <a:xfrm>
                <a:off x="4320" y="3596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3" name="Line 65"/>
              <p:cNvSpPr>
                <a:spLocks noChangeShapeType="1"/>
              </p:cNvSpPr>
              <p:nvPr/>
            </p:nvSpPr>
            <p:spPr bwMode="auto">
              <a:xfrm>
                <a:off x="3888" y="2252"/>
                <a:ext cx="0" cy="16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5" name="Line 67"/>
              <p:cNvSpPr>
                <a:spLocks noChangeShapeType="1"/>
              </p:cNvSpPr>
              <p:nvPr/>
            </p:nvSpPr>
            <p:spPr bwMode="auto">
              <a:xfrm>
                <a:off x="4200" y="2252"/>
                <a:ext cx="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70" name="Line 102"/>
              <p:cNvSpPr>
                <a:spLocks noChangeShapeType="1"/>
              </p:cNvSpPr>
              <p:nvPr/>
            </p:nvSpPr>
            <p:spPr bwMode="auto">
              <a:xfrm>
                <a:off x="3888" y="2248"/>
                <a:ext cx="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4082" name="Group 114"/>
          <p:cNvGrpSpPr>
            <a:grpSpLocks/>
          </p:cNvGrpSpPr>
          <p:nvPr/>
        </p:nvGrpSpPr>
        <p:grpSpPr bwMode="auto">
          <a:xfrm>
            <a:off x="6667500" y="4298950"/>
            <a:ext cx="2476500" cy="1631950"/>
            <a:chOff x="4200" y="2708"/>
            <a:chExt cx="1560" cy="1028"/>
          </a:xfrm>
        </p:grpSpPr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4888" y="3384"/>
              <a:ext cx="8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s0 and s1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control mux</a:t>
              </a:r>
            </a:p>
          </p:txBody>
        </p:sp>
        <p:grpSp>
          <p:nvGrpSpPr>
            <p:cNvPr id="84075" name="Group 107"/>
            <p:cNvGrpSpPr>
              <a:grpSpLocks/>
            </p:cNvGrpSpPr>
            <p:nvPr/>
          </p:nvGrpSpPr>
          <p:grpSpPr bwMode="auto">
            <a:xfrm>
              <a:off x="4200" y="2708"/>
              <a:ext cx="684" cy="956"/>
              <a:chOff x="4200" y="2708"/>
              <a:chExt cx="684" cy="956"/>
            </a:xfrm>
          </p:grpSpPr>
          <p:sp>
            <p:nvSpPr>
              <p:cNvPr id="84025" name="Line 57"/>
              <p:cNvSpPr>
                <a:spLocks noChangeShapeType="1"/>
              </p:cNvSpPr>
              <p:nvPr/>
            </p:nvSpPr>
            <p:spPr bwMode="auto">
              <a:xfrm>
                <a:off x="4240" y="315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0" name="Line 62"/>
              <p:cNvSpPr>
                <a:spLocks noChangeShapeType="1"/>
              </p:cNvSpPr>
              <p:nvPr/>
            </p:nvSpPr>
            <p:spPr bwMode="auto">
              <a:xfrm>
                <a:off x="4244" y="3220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1" name="Line 63"/>
              <p:cNvSpPr>
                <a:spLocks noChangeShapeType="1"/>
              </p:cNvSpPr>
              <p:nvPr/>
            </p:nvSpPr>
            <p:spPr bwMode="auto">
              <a:xfrm>
                <a:off x="4560" y="3224"/>
                <a:ext cx="0" cy="2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8" name="Line 70"/>
              <p:cNvSpPr>
                <a:spLocks noChangeShapeType="1"/>
              </p:cNvSpPr>
              <p:nvPr/>
            </p:nvSpPr>
            <p:spPr bwMode="auto">
              <a:xfrm>
                <a:off x="4200" y="2708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84048" name="Group 80"/>
              <p:cNvGrpSpPr>
                <a:grpSpLocks/>
              </p:cNvGrpSpPr>
              <p:nvPr/>
            </p:nvGrpSpPr>
            <p:grpSpPr bwMode="auto">
              <a:xfrm>
                <a:off x="4228" y="3448"/>
                <a:ext cx="656" cy="216"/>
                <a:chOff x="4204" y="3168"/>
                <a:chExt cx="656" cy="216"/>
              </a:xfrm>
            </p:grpSpPr>
            <p:sp>
              <p:nvSpPr>
                <p:cNvPr id="84040" name="Line 72"/>
                <p:cNvSpPr>
                  <a:spLocks noChangeShapeType="1"/>
                </p:cNvSpPr>
                <p:nvPr/>
              </p:nvSpPr>
              <p:spPr bwMode="auto">
                <a:xfrm>
                  <a:off x="4300" y="3184"/>
                  <a:ext cx="47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1" name="Line 73"/>
                <p:cNvSpPr>
                  <a:spLocks noChangeShapeType="1"/>
                </p:cNvSpPr>
                <p:nvPr/>
              </p:nvSpPr>
              <p:spPr bwMode="auto">
                <a:xfrm>
                  <a:off x="4212" y="3312"/>
                  <a:ext cx="6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2" name="Line 74"/>
                <p:cNvSpPr>
                  <a:spLocks noChangeShapeType="1"/>
                </p:cNvSpPr>
                <p:nvPr/>
              </p:nvSpPr>
              <p:spPr bwMode="auto">
                <a:xfrm>
                  <a:off x="4780" y="3188"/>
                  <a:ext cx="80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3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4204" y="3188"/>
                  <a:ext cx="96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4" name="Rectangle 76"/>
                <p:cNvSpPr>
                  <a:spLocks noChangeArrowheads="1"/>
                </p:cNvSpPr>
                <p:nvPr/>
              </p:nvSpPr>
              <p:spPr bwMode="auto">
                <a:xfrm>
                  <a:off x="4224" y="3168"/>
                  <a:ext cx="144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</a:t>
                  </a:r>
                </a:p>
              </p:txBody>
            </p:sp>
            <p:sp>
              <p:nvSpPr>
                <p:cNvPr id="84045" name="Rectangle 77"/>
                <p:cNvSpPr>
                  <a:spLocks noChangeArrowheads="1"/>
                </p:cNvSpPr>
                <p:nvPr/>
              </p:nvSpPr>
              <p:spPr bwMode="auto">
                <a:xfrm>
                  <a:off x="4384" y="3168"/>
                  <a:ext cx="144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1</a:t>
                  </a:r>
                </a:p>
              </p:txBody>
            </p:sp>
            <p:sp>
              <p:nvSpPr>
                <p:cNvPr id="84046" name="Rectangle 78"/>
                <p:cNvSpPr>
                  <a:spLocks noChangeArrowheads="1"/>
                </p:cNvSpPr>
                <p:nvPr/>
              </p:nvSpPr>
              <p:spPr bwMode="auto">
                <a:xfrm>
                  <a:off x="4544" y="3168"/>
                  <a:ext cx="144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2</a:t>
                  </a:r>
                </a:p>
              </p:txBody>
            </p:sp>
            <p:sp>
              <p:nvSpPr>
                <p:cNvPr id="84047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4" y="3168"/>
                  <a:ext cx="144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3</a:t>
                  </a:r>
                </a:p>
              </p:txBody>
            </p:sp>
          </p:grpSp>
          <p:sp>
            <p:nvSpPr>
              <p:cNvPr id="84072" name="Line 104"/>
              <p:cNvSpPr>
                <a:spLocks noChangeShapeType="1"/>
              </p:cNvSpPr>
              <p:nvPr/>
            </p:nvSpPr>
            <p:spPr bwMode="auto">
              <a:xfrm flipH="1" flipV="1">
                <a:off x="4200" y="2868"/>
                <a:ext cx="42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4076" name="Group 108"/>
          <p:cNvGrpSpPr>
            <a:grpSpLocks/>
          </p:cNvGrpSpPr>
          <p:nvPr/>
        </p:nvGrpSpPr>
        <p:grpSpPr bwMode="auto">
          <a:xfrm>
            <a:off x="5797550" y="4552950"/>
            <a:ext cx="2889250" cy="869950"/>
            <a:chOff x="3652" y="2868"/>
            <a:chExt cx="1820" cy="548"/>
          </a:xfrm>
        </p:grpSpPr>
        <p:sp>
          <p:nvSpPr>
            <p:cNvPr id="84039" name="Line 71"/>
            <p:cNvSpPr>
              <a:spLocks noChangeShapeType="1"/>
            </p:cNvSpPr>
            <p:nvPr/>
          </p:nvSpPr>
          <p:spPr bwMode="auto">
            <a:xfrm>
              <a:off x="4160" y="3188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4" name="Line 86"/>
            <p:cNvSpPr>
              <a:spLocks noChangeShapeType="1"/>
            </p:cNvSpPr>
            <p:nvPr/>
          </p:nvSpPr>
          <p:spPr bwMode="auto">
            <a:xfrm>
              <a:off x="3652" y="3368"/>
              <a:ext cx="1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4142" y="3350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1" name="Rectangle 93"/>
            <p:cNvSpPr>
              <a:spLocks noChangeArrowheads="1"/>
            </p:cNvSpPr>
            <p:nvPr/>
          </p:nvSpPr>
          <p:spPr bwMode="auto">
            <a:xfrm>
              <a:off x="4832" y="3200"/>
              <a:ext cx="64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CLEAR</a:t>
              </a:r>
            </a:p>
          </p:txBody>
        </p:sp>
        <p:grpSp>
          <p:nvGrpSpPr>
            <p:cNvPr id="84074" name="Group 106"/>
            <p:cNvGrpSpPr>
              <a:grpSpLocks/>
            </p:cNvGrpSpPr>
            <p:nvPr/>
          </p:nvGrpSpPr>
          <p:grpSpPr bwMode="auto">
            <a:xfrm>
              <a:off x="4100" y="2868"/>
              <a:ext cx="200" cy="320"/>
              <a:chOff x="4100" y="2868"/>
              <a:chExt cx="200" cy="320"/>
            </a:xfrm>
          </p:grpSpPr>
          <p:grpSp>
            <p:nvGrpSpPr>
              <p:cNvPr id="84071" name="Group 103"/>
              <p:cNvGrpSpPr>
                <a:grpSpLocks/>
              </p:cNvGrpSpPr>
              <p:nvPr/>
            </p:nvGrpSpPr>
            <p:grpSpPr bwMode="auto">
              <a:xfrm>
                <a:off x="4100" y="2869"/>
                <a:ext cx="200" cy="319"/>
                <a:chOff x="4100" y="2869"/>
                <a:chExt cx="200" cy="319"/>
              </a:xfrm>
            </p:grpSpPr>
            <p:sp>
              <p:nvSpPr>
                <p:cNvPr id="840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04" y="2956"/>
                  <a:ext cx="0" cy="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1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296" y="294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1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100" y="3152"/>
                  <a:ext cx="20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0" name="Arc 52"/>
                <p:cNvSpPr>
                  <a:spLocks/>
                </p:cNvSpPr>
                <p:nvPr/>
              </p:nvSpPr>
              <p:spPr bwMode="auto">
                <a:xfrm>
                  <a:off x="4113" y="2873"/>
                  <a:ext cx="96" cy="8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375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57"/>
                        <a:pt x="9534" y="123"/>
                        <a:pt x="21375" y="0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57"/>
                        <a:pt x="9534" y="123"/>
                        <a:pt x="21375" y="0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1" name="Arc 53"/>
                <p:cNvSpPr>
                  <a:spLocks/>
                </p:cNvSpPr>
                <p:nvPr/>
              </p:nvSpPr>
              <p:spPr bwMode="auto">
                <a:xfrm>
                  <a:off x="4103" y="2869"/>
                  <a:ext cx="100" cy="92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384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53"/>
                        <a:pt x="9539" y="118"/>
                        <a:pt x="21384" y="0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53"/>
                        <a:pt x="9539" y="118"/>
                        <a:pt x="21384" y="0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2" name="Arc 54"/>
                <p:cNvSpPr>
                  <a:spLocks/>
                </p:cNvSpPr>
                <p:nvPr/>
              </p:nvSpPr>
              <p:spPr bwMode="auto">
                <a:xfrm>
                  <a:off x="4194" y="2873"/>
                  <a:ext cx="96" cy="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3" name="Arc 55"/>
                <p:cNvSpPr>
                  <a:spLocks/>
                </p:cNvSpPr>
                <p:nvPr/>
              </p:nvSpPr>
              <p:spPr bwMode="auto">
                <a:xfrm>
                  <a:off x="4194" y="2869"/>
                  <a:ext cx="100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4" name="Oval 56"/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84073" name="Line 105"/>
              <p:cNvSpPr>
                <a:spLocks noChangeShapeType="1"/>
              </p:cNvSpPr>
              <p:nvPr/>
            </p:nvSpPr>
            <p:spPr bwMode="auto">
              <a:xfrm>
                <a:off x="4200" y="2868"/>
                <a:ext cx="42" cy="28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84084" name="Line 116"/>
          <p:cNvSpPr>
            <a:spLocks noChangeShapeType="1"/>
          </p:cNvSpPr>
          <p:nvPr/>
        </p:nvSpPr>
        <p:spPr bwMode="auto">
          <a:xfrm>
            <a:off x="4752975" y="1847850"/>
            <a:ext cx="451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85" name="Line 117"/>
          <p:cNvSpPr>
            <a:spLocks noChangeShapeType="1"/>
          </p:cNvSpPr>
          <p:nvPr/>
        </p:nvSpPr>
        <p:spPr bwMode="auto">
          <a:xfrm>
            <a:off x="6124575" y="1619250"/>
            <a:ext cx="0" cy="135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DBD-B266-4DEA-9D36-CDA143429FF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331913" y="4381500"/>
            <a:ext cx="1995487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parallel inputs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032500" y="2527300"/>
            <a:ext cx="2019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parallel outputs</a:t>
            </a:r>
          </a:p>
        </p:txBody>
      </p: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438150" y="2927350"/>
            <a:ext cx="3683000" cy="1371600"/>
            <a:chOff x="276" y="1724"/>
            <a:chExt cx="2320" cy="864"/>
          </a:xfrm>
        </p:grpSpPr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572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284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1292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 flipH="1">
              <a:off x="1284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>
              <a:off x="276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V="1">
              <a:off x="114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 flipV="1">
              <a:off x="100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 flipV="1">
              <a:off x="84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V="1">
              <a:off x="71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114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100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85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71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1588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1300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2308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 flipH="1">
              <a:off x="2300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 flipH="1">
              <a:off x="1292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 flipV="1">
              <a:off x="216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 flipV="1">
              <a:off x="201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V="1">
              <a:off x="186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8" name="Line 32"/>
            <p:cNvSpPr>
              <a:spLocks noChangeShapeType="1"/>
            </p:cNvSpPr>
            <p:nvPr/>
          </p:nvSpPr>
          <p:spPr bwMode="auto">
            <a:xfrm flipV="1">
              <a:off x="172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216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201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187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>
              <a:off x="172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80" name="Group 64"/>
          <p:cNvGrpSpPr>
            <a:grpSpLocks/>
          </p:cNvGrpSpPr>
          <p:nvPr/>
        </p:nvGrpSpPr>
        <p:grpSpPr bwMode="auto">
          <a:xfrm>
            <a:off x="5149850" y="2927350"/>
            <a:ext cx="3683000" cy="1371600"/>
            <a:chOff x="3244" y="1724"/>
            <a:chExt cx="2320" cy="864"/>
          </a:xfrm>
        </p:grpSpPr>
        <p:sp>
          <p:nvSpPr>
            <p:cNvPr id="86054" name="Rectangle 38"/>
            <p:cNvSpPr>
              <a:spLocks noChangeArrowheads="1"/>
            </p:cNvSpPr>
            <p:nvPr/>
          </p:nvSpPr>
          <p:spPr bwMode="auto">
            <a:xfrm>
              <a:off x="3540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3252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4260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 flipH="1">
              <a:off x="4252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 flipH="1">
              <a:off x="3244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 flipV="1">
              <a:off x="411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V="1">
              <a:off x="396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V="1">
              <a:off x="381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2" name="Line 46"/>
            <p:cNvSpPr>
              <a:spLocks noChangeShapeType="1"/>
            </p:cNvSpPr>
            <p:nvPr/>
          </p:nvSpPr>
          <p:spPr bwMode="auto">
            <a:xfrm flipV="1">
              <a:off x="368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3" name="Line 47"/>
            <p:cNvSpPr>
              <a:spLocks noChangeShapeType="1"/>
            </p:cNvSpPr>
            <p:nvPr/>
          </p:nvSpPr>
          <p:spPr bwMode="auto">
            <a:xfrm>
              <a:off x="411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4" name="Line 48"/>
            <p:cNvSpPr>
              <a:spLocks noChangeShapeType="1"/>
            </p:cNvSpPr>
            <p:nvPr/>
          </p:nvSpPr>
          <p:spPr bwMode="auto">
            <a:xfrm>
              <a:off x="396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>
              <a:off x="382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>
              <a:off x="368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4556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8" name="Line 52"/>
            <p:cNvSpPr>
              <a:spLocks noChangeShapeType="1"/>
            </p:cNvSpPr>
            <p:nvPr/>
          </p:nvSpPr>
          <p:spPr bwMode="auto">
            <a:xfrm>
              <a:off x="4268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9" name="Line 53"/>
            <p:cNvSpPr>
              <a:spLocks noChangeShapeType="1"/>
            </p:cNvSpPr>
            <p:nvPr/>
          </p:nvSpPr>
          <p:spPr bwMode="auto">
            <a:xfrm>
              <a:off x="5276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 flipH="1">
              <a:off x="5268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1" name="Line 55"/>
            <p:cNvSpPr>
              <a:spLocks noChangeShapeType="1"/>
            </p:cNvSpPr>
            <p:nvPr/>
          </p:nvSpPr>
          <p:spPr bwMode="auto">
            <a:xfrm flipH="1">
              <a:off x="4260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2" name="Line 56"/>
            <p:cNvSpPr>
              <a:spLocks noChangeShapeType="1"/>
            </p:cNvSpPr>
            <p:nvPr/>
          </p:nvSpPr>
          <p:spPr bwMode="auto">
            <a:xfrm flipV="1">
              <a:off x="512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3" name="Line 57"/>
            <p:cNvSpPr>
              <a:spLocks noChangeShapeType="1"/>
            </p:cNvSpPr>
            <p:nvPr/>
          </p:nvSpPr>
          <p:spPr bwMode="auto">
            <a:xfrm flipV="1">
              <a:off x="498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4" name="Line 58"/>
            <p:cNvSpPr>
              <a:spLocks noChangeShapeType="1"/>
            </p:cNvSpPr>
            <p:nvPr/>
          </p:nvSpPr>
          <p:spPr bwMode="auto">
            <a:xfrm flipV="1">
              <a:off x="483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 flipV="1">
              <a:off x="469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512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498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484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469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81" name="Rectangle 65"/>
          <p:cNvSpPr>
            <a:spLocks noChangeArrowheads="1"/>
          </p:cNvSpPr>
          <p:nvPr/>
        </p:nvSpPr>
        <p:spPr bwMode="auto">
          <a:xfrm>
            <a:off x="4025900" y="5283200"/>
            <a:ext cx="3022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serial transmission</a:t>
            </a:r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>
            <a:off x="4686300" y="3860800"/>
            <a:ext cx="647700" cy="138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6091" name="Group 75"/>
          <p:cNvGrpSpPr>
            <a:grpSpLocks/>
          </p:cNvGrpSpPr>
          <p:nvPr/>
        </p:nvGrpSpPr>
        <p:grpSpPr bwMode="auto">
          <a:xfrm>
            <a:off x="4057650" y="3200400"/>
            <a:ext cx="1155700" cy="609600"/>
            <a:chOff x="2556" y="1896"/>
            <a:chExt cx="728" cy="384"/>
          </a:xfrm>
        </p:grpSpPr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2596" y="20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 flipH="1">
              <a:off x="2588" y="216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2556" y="2020"/>
              <a:ext cx="8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6" name="Oval 70"/>
            <p:cNvSpPr>
              <a:spLocks noChangeArrowheads="1"/>
            </p:cNvSpPr>
            <p:nvPr/>
          </p:nvSpPr>
          <p:spPr bwMode="auto">
            <a:xfrm>
              <a:off x="3212" y="2020"/>
              <a:ext cx="72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2596" y="2028"/>
              <a:ext cx="64" cy="1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8" name="Rectangle 72"/>
            <p:cNvSpPr>
              <a:spLocks noChangeArrowheads="1"/>
            </p:cNvSpPr>
            <p:nvPr/>
          </p:nvSpPr>
          <p:spPr bwMode="auto">
            <a:xfrm>
              <a:off x="2564" y="2068"/>
              <a:ext cx="56" cy="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9" name="Oval 73"/>
            <p:cNvSpPr>
              <a:spLocks noChangeArrowheads="1"/>
            </p:cNvSpPr>
            <p:nvPr/>
          </p:nvSpPr>
          <p:spPr bwMode="auto">
            <a:xfrm>
              <a:off x="2864" y="1896"/>
              <a:ext cx="112" cy="38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0" name="Rectangle 74"/>
            <p:cNvSpPr>
              <a:spLocks noChangeArrowheads="1"/>
            </p:cNvSpPr>
            <p:nvPr/>
          </p:nvSpPr>
          <p:spPr bwMode="auto">
            <a:xfrm>
              <a:off x="2940" y="2028"/>
              <a:ext cx="64" cy="1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92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Shift register application</a:t>
            </a:r>
          </a:p>
        </p:txBody>
      </p:sp>
      <p:sp>
        <p:nvSpPr>
          <p:cNvPr id="86093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Parallel-to-serial conversion for serial transmission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1B0-B439-4D1A-9BBF-02B96916756F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88175" name="Group 111"/>
          <p:cNvGrpSpPr>
            <a:grpSpLocks/>
          </p:cNvGrpSpPr>
          <p:nvPr/>
        </p:nvGrpSpPr>
        <p:grpSpPr bwMode="auto">
          <a:xfrm>
            <a:off x="685800" y="2990850"/>
            <a:ext cx="7785100" cy="2419350"/>
            <a:chOff x="432" y="1884"/>
            <a:chExt cx="4904" cy="1524"/>
          </a:xfrm>
        </p:grpSpPr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3140" y="1924"/>
              <a:ext cx="11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 flipV="1">
              <a:off x="3140" y="1996"/>
              <a:ext cx="11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3136" y="192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3260" y="198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508" y="2004"/>
              <a:ext cx="11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 flipV="1">
              <a:off x="3508" y="2084"/>
              <a:ext cx="11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3504" y="200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3628" y="207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4332" y="1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4332" y="21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4328" y="194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4" name="Arc 20"/>
            <p:cNvSpPr>
              <a:spLocks/>
            </p:cNvSpPr>
            <p:nvPr/>
          </p:nvSpPr>
          <p:spPr bwMode="auto">
            <a:xfrm>
              <a:off x="4528" y="1953"/>
              <a:ext cx="88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5" name="Arc 21"/>
            <p:cNvSpPr>
              <a:spLocks/>
            </p:cNvSpPr>
            <p:nvPr/>
          </p:nvSpPr>
          <p:spPr bwMode="auto">
            <a:xfrm>
              <a:off x="4528" y="1949"/>
              <a:ext cx="92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6" name="Arc 22"/>
            <p:cNvSpPr>
              <a:spLocks/>
            </p:cNvSpPr>
            <p:nvPr/>
          </p:nvSpPr>
          <p:spPr bwMode="auto">
            <a:xfrm>
              <a:off x="4528" y="2044"/>
              <a:ext cx="88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7" name="Arc 23"/>
            <p:cNvSpPr>
              <a:spLocks/>
            </p:cNvSpPr>
            <p:nvPr/>
          </p:nvSpPr>
          <p:spPr bwMode="auto">
            <a:xfrm>
              <a:off x="4528" y="2044"/>
              <a:ext cx="92" cy="1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8" name="Oval 24"/>
            <p:cNvSpPr>
              <a:spLocks noChangeArrowheads="1"/>
            </p:cNvSpPr>
            <p:nvPr/>
          </p:nvSpPr>
          <p:spPr bwMode="auto">
            <a:xfrm>
              <a:off x="4632" y="2032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4620" y="202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4328" y="188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4328" y="21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3428" y="2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3424" y="2092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3052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2600" y="2004"/>
              <a:ext cx="0" cy="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>
              <a:off x="2604" y="200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4244" y="19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780" y="1920"/>
              <a:ext cx="2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 flipH="1">
              <a:off x="1773" y="1924"/>
              <a:ext cx="3" cy="1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3300" y="2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4244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>
              <a:off x="3380" y="200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>
              <a:off x="3668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4244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>
              <a:off x="3756" y="208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>
              <a:off x="4244" y="2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>
              <a:off x="4240" y="2172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>
              <a:off x="466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>
              <a:off x="474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0" name="Rectangle 46"/>
            <p:cNvSpPr>
              <a:spLocks noChangeArrowheads="1"/>
            </p:cNvSpPr>
            <p:nvPr/>
          </p:nvSpPr>
          <p:spPr bwMode="auto">
            <a:xfrm>
              <a:off x="121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 flipV="1">
              <a:off x="133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 flipH="1" flipV="1">
              <a:off x="137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3" name="Rectangle 49"/>
            <p:cNvSpPr>
              <a:spLocks noChangeArrowheads="1"/>
            </p:cNvSpPr>
            <p:nvPr/>
          </p:nvSpPr>
          <p:spPr bwMode="auto">
            <a:xfrm>
              <a:off x="1224" y="29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88114" name="Rectangle 50"/>
            <p:cNvSpPr>
              <a:spLocks noChangeArrowheads="1"/>
            </p:cNvSpPr>
            <p:nvPr/>
          </p:nvSpPr>
          <p:spPr bwMode="auto">
            <a:xfrm>
              <a:off x="1392" y="29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88115" name="Rectangle 51"/>
            <p:cNvSpPr>
              <a:spLocks noChangeArrowheads="1"/>
            </p:cNvSpPr>
            <p:nvPr/>
          </p:nvSpPr>
          <p:spPr bwMode="auto">
            <a:xfrm>
              <a:off x="203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 flipV="1">
              <a:off x="215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7" name="Line 53"/>
            <p:cNvSpPr>
              <a:spLocks noChangeShapeType="1"/>
            </p:cNvSpPr>
            <p:nvPr/>
          </p:nvSpPr>
          <p:spPr bwMode="auto">
            <a:xfrm flipH="1" flipV="1">
              <a:off x="218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8" name="Rectangle 54"/>
            <p:cNvSpPr>
              <a:spLocks noChangeArrowheads="1"/>
            </p:cNvSpPr>
            <p:nvPr/>
          </p:nvSpPr>
          <p:spPr bwMode="auto">
            <a:xfrm>
              <a:off x="2048" y="29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88119" name="Rectangle 55"/>
            <p:cNvSpPr>
              <a:spLocks noChangeArrowheads="1"/>
            </p:cNvSpPr>
            <p:nvPr/>
          </p:nvSpPr>
          <p:spPr bwMode="auto">
            <a:xfrm>
              <a:off x="2208" y="29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88120" name="Rectangle 56"/>
            <p:cNvSpPr>
              <a:spLocks noChangeArrowheads="1"/>
            </p:cNvSpPr>
            <p:nvPr/>
          </p:nvSpPr>
          <p:spPr bwMode="auto">
            <a:xfrm>
              <a:off x="285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 flipV="1">
              <a:off x="297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 flipH="1" flipV="1">
              <a:off x="301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3" name="Rectangle 59"/>
            <p:cNvSpPr>
              <a:spLocks noChangeArrowheads="1"/>
            </p:cNvSpPr>
            <p:nvPr/>
          </p:nvSpPr>
          <p:spPr bwMode="auto">
            <a:xfrm>
              <a:off x="2864" y="29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88124" name="Rectangle 60"/>
            <p:cNvSpPr>
              <a:spLocks noChangeArrowheads="1"/>
            </p:cNvSpPr>
            <p:nvPr/>
          </p:nvSpPr>
          <p:spPr bwMode="auto">
            <a:xfrm>
              <a:off x="3032" y="29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88125" name="Rectangle 61"/>
            <p:cNvSpPr>
              <a:spLocks noChangeArrowheads="1"/>
            </p:cNvSpPr>
            <p:nvPr/>
          </p:nvSpPr>
          <p:spPr bwMode="auto">
            <a:xfrm>
              <a:off x="367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 flipV="1">
              <a:off x="379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 flipH="1" flipV="1">
              <a:off x="382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3688" y="293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88129" name="Rectangle 65"/>
            <p:cNvSpPr>
              <a:spLocks noChangeArrowheads="1"/>
            </p:cNvSpPr>
            <p:nvPr/>
          </p:nvSpPr>
          <p:spPr bwMode="auto">
            <a:xfrm>
              <a:off x="3848" y="293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113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804" y="30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2" name="Rectangle 68"/>
            <p:cNvSpPr>
              <a:spLocks noChangeArrowheads="1"/>
            </p:cNvSpPr>
            <p:nvPr/>
          </p:nvSpPr>
          <p:spPr bwMode="auto">
            <a:xfrm>
              <a:off x="432" y="2952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</a:t>
              </a:r>
            </a:p>
          </p:txBody>
        </p:sp>
        <p:sp>
          <p:nvSpPr>
            <p:cNvPr id="88133" name="Line 69"/>
            <p:cNvSpPr>
              <a:spLocks noChangeShapeType="1"/>
            </p:cNvSpPr>
            <p:nvPr/>
          </p:nvSpPr>
          <p:spPr bwMode="auto">
            <a:xfrm>
              <a:off x="154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194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5" name="Line 71"/>
            <p:cNvSpPr>
              <a:spLocks noChangeShapeType="1"/>
            </p:cNvSpPr>
            <p:nvPr/>
          </p:nvSpPr>
          <p:spPr bwMode="auto">
            <a:xfrm>
              <a:off x="162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6" name="Rectangle 72"/>
            <p:cNvSpPr>
              <a:spLocks noChangeArrowheads="1"/>
            </p:cNvSpPr>
            <p:nvPr/>
          </p:nvSpPr>
          <p:spPr bwMode="auto">
            <a:xfrm>
              <a:off x="1761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178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8" name="Line 74"/>
            <p:cNvSpPr>
              <a:spLocks noChangeShapeType="1"/>
            </p:cNvSpPr>
            <p:nvPr/>
          </p:nvSpPr>
          <p:spPr bwMode="auto">
            <a:xfrm>
              <a:off x="1769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9" name="Rectangle 75"/>
            <p:cNvSpPr>
              <a:spLocks noChangeArrowheads="1"/>
            </p:cNvSpPr>
            <p:nvPr/>
          </p:nvSpPr>
          <p:spPr bwMode="auto">
            <a:xfrm>
              <a:off x="1832" y="2608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>
              <a:off x="236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>
              <a:off x="277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2" name="Line 78"/>
            <p:cNvSpPr>
              <a:spLocks noChangeShapeType="1"/>
            </p:cNvSpPr>
            <p:nvPr/>
          </p:nvSpPr>
          <p:spPr bwMode="auto">
            <a:xfrm>
              <a:off x="244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3" name="Rectangle 79"/>
            <p:cNvSpPr>
              <a:spLocks noChangeArrowheads="1"/>
            </p:cNvSpPr>
            <p:nvPr/>
          </p:nvSpPr>
          <p:spPr bwMode="auto">
            <a:xfrm>
              <a:off x="2592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4" name="Line 80"/>
            <p:cNvSpPr>
              <a:spLocks noChangeShapeType="1"/>
            </p:cNvSpPr>
            <p:nvPr/>
          </p:nvSpPr>
          <p:spPr bwMode="auto">
            <a:xfrm>
              <a:off x="2604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5" name="Line 81"/>
            <p:cNvSpPr>
              <a:spLocks noChangeShapeType="1"/>
            </p:cNvSpPr>
            <p:nvPr/>
          </p:nvSpPr>
          <p:spPr bwMode="auto">
            <a:xfrm>
              <a:off x="260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6" name="Rectangle 82"/>
            <p:cNvSpPr>
              <a:spLocks noChangeArrowheads="1"/>
            </p:cNvSpPr>
            <p:nvPr/>
          </p:nvSpPr>
          <p:spPr bwMode="auto">
            <a:xfrm>
              <a:off x="2648" y="260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88147" name="Line 83"/>
            <p:cNvSpPr>
              <a:spLocks noChangeShapeType="1"/>
            </p:cNvSpPr>
            <p:nvPr/>
          </p:nvSpPr>
          <p:spPr bwMode="auto">
            <a:xfrm>
              <a:off x="358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8" name="Line 84"/>
            <p:cNvSpPr>
              <a:spLocks noChangeShapeType="1"/>
            </p:cNvSpPr>
            <p:nvPr/>
          </p:nvSpPr>
          <p:spPr bwMode="auto">
            <a:xfrm>
              <a:off x="318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9" name="Line 85"/>
            <p:cNvSpPr>
              <a:spLocks noChangeShapeType="1"/>
            </p:cNvSpPr>
            <p:nvPr/>
          </p:nvSpPr>
          <p:spPr bwMode="auto">
            <a:xfrm>
              <a:off x="326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0" name="Rectangle 86"/>
            <p:cNvSpPr>
              <a:spLocks noChangeArrowheads="1"/>
            </p:cNvSpPr>
            <p:nvPr/>
          </p:nvSpPr>
          <p:spPr bwMode="auto">
            <a:xfrm>
              <a:off x="3416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1" name="Line 87"/>
            <p:cNvSpPr>
              <a:spLocks noChangeShapeType="1"/>
            </p:cNvSpPr>
            <p:nvPr/>
          </p:nvSpPr>
          <p:spPr bwMode="auto">
            <a:xfrm>
              <a:off x="342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2" name="Line 88"/>
            <p:cNvSpPr>
              <a:spLocks noChangeShapeType="1"/>
            </p:cNvSpPr>
            <p:nvPr/>
          </p:nvSpPr>
          <p:spPr bwMode="auto">
            <a:xfrm>
              <a:off x="3424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3" name="Rectangle 89"/>
            <p:cNvSpPr>
              <a:spLocks noChangeArrowheads="1"/>
            </p:cNvSpPr>
            <p:nvPr/>
          </p:nvSpPr>
          <p:spPr bwMode="auto">
            <a:xfrm>
              <a:off x="3472" y="260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88154" name="Line 90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5" name="Line 91"/>
            <p:cNvSpPr>
              <a:spLocks noChangeShapeType="1"/>
            </p:cNvSpPr>
            <p:nvPr/>
          </p:nvSpPr>
          <p:spPr bwMode="auto">
            <a:xfrm>
              <a:off x="408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6" name="Line 92"/>
            <p:cNvSpPr>
              <a:spLocks noChangeShapeType="1"/>
            </p:cNvSpPr>
            <p:nvPr/>
          </p:nvSpPr>
          <p:spPr bwMode="auto">
            <a:xfrm>
              <a:off x="424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7" name="Rectangle 93"/>
            <p:cNvSpPr>
              <a:spLocks noChangeArrowheads="1"/>
            </p:cNvSpPr>
            <p:nvPr/>
          </p:nvSpPr>
          <p:spPr bwMode="auto">
            <a:xfrm>
              <a:off x="4288" y="2608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>
              <a:off x="137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9" name="Rectangle 95"/>
            <p:cNvSpPr>
              <a:spLocks noChangeArrowheads="1"/>
            </p:cNvSpPr>
            <p:nvPr/>
          </p:nvSpPr>
          <p:spPr bwMode="auto">
            <a:xfrm>
              <a:off x="1360" y="32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>
              <a:off x="219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1" name="Rectangle 97"/>
            <p:cNvSpPr>
              <a:spLocks noChangeArrowheads="1"/>
            </p:cNvSpPr>
            <p:nvPr/>
          </p:nvSpPr>
          <p:spPr bwMode="auto">
            <a:xfrm>
              <a:off x="2184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2" name="Line 98"/>
            <p:cNvSpPr>
              <a:spLocks noChangeShapeType="1"/>
            </p:cNvSpPr>
            <p:nvPr/>
          </p:nvSpPr>
          <p:spPr bwMode="auto">
            <a:xfrm>
              <a:off x="301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3" name="Rectangle 99"/>
            <p:cNvSpPr>
              <a:spLocks noChangeArrowheads="1"/>
            </p:cNvSpPr>
            <p:nvPr/>
          </p:nvSpPr>
          <p:spPr bwMode="auto">
            <a:xfrm>
              <a:off x="3008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4" name="Line 100"/>
            <p:cNvSpPr>
              <a:spLocks noChangeShapeType="1"/>
            </p:cNvSpPr>
            <p:nvPr/>
          </p:nvSpPr>
          <p:spPr bwMode="auto">
            <a:xfrm>
              <a:off x="383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5" name="Line 101"/>
            <p:cNvSpPr>
              <a:spLocks noChangeShapeType="1"/>
            </p:cNvSpPr>
            <p:nvPr/>
          </p:nvSpPr>
          <p:spPr bwMode="auto">
            <a:xfrm>
              <a:off x="804" y="32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6" name="Line 102"/>
            <p:cNvSpPr>
              <a:spLocks noChangeShapeType="1"/>
            </p:cNvSpPr>
            <p:nvPr/>
          </p:nvSpPr>
          <p:spPr bwMode="auto">
            <a:xfrm>
              <a:off x="138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7" name="Line 103"/>
            <p:cNvSpPr>
              <a:spLocks noChangeShapeType="1"/>
            </p:cNvSpPr>
            <p:nvPr/>
          </p:nvSpPr>
          <p:spPr bwMode="auto">
            <a:xfrm>
              <a:off x="2196" y="32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302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9" name="Rectangle 105"/>
            <p:cNvSpPr>
              <a:spLocks noChangeArrowheads="1"/>
            </p:cNvSpPr>
            <p:nvPr/>
          </p:nvSpPr>
          <p:spPr bwMode="auto">
            <a:xfrm>
              <a:off x="480" y="3192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88171" name="Rectangle 107"/>
            <p:cNvSpPr>
              <a:spLocks noChangeArrowheads="1"/>
            </p:cNvSpPr>
            <p:nvPr/>
          </p:nvSpPr>
          <p:spPr bwMode="auto">
            <a:xfrm>
              <a:off x="4832" y="1952"/>
              <a:ext cx="50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</a:t>
              </a:r>
            </a:p>
          </p:txBody>
        </p:sp>
      </p:grpSp>
      <p:sp>
        <p:nvSpPr>
          <p:cNvPr id="88173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Pattern recognizer</a:t>
            </a:r>
          </a:p>
        </p:txBody>
      </p:sp>
      <p:sp>
        <p:nvSpPr>
          <p:cNvPr id="88174" name="Rectangle 1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function of input samples</a:t>
            </a:r>
          </a:p>
          <a:p>
            <a:pPr lvl="1"/>
            <a:r>
              <a:rPr lang="en-US" altLang="ko-KR">
                <a:ea typeface="굴림" charset="-127"/>
              </a:rPr>
              <a:t>in this case, recognizing the pattern 1001 on the single input signal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B9E-D88C-40B8-BB9D-B263642EFB6D}" type="slidenum">
              <a:rPr lang="en-US" altLang="en-US"/>
              <a:pPr/>
              <a:t>48</a:t>
            </a:fld>
            <a:endParaRPr lang="en-US" altLang="en-US"/>
          </a:p>
        </p:txBody>
      </p:sp>
      <p:grpSp>
        <p:nvGrpSpPr>
          <p:cNvPr id="90265" name="Group 153"/>
          <p:cNvGrpSpPr>
            <a:grpSpLocks/>
          </p:cNvGrpSpPr>
          <p:nvPr/>
        </p:nvGrpSpPr>
        <p:grpSpPr bwMode="auto">
          <a:xfrm>
            <a:off x="1208088" y="3271838"/>
            <a:ext cx="7016750" cy="1416050"/>
            <a:chOff x="860" y="1656"/>
            <a:chExt cx="4420" cy="892"/>
          </a:xfrm>
        </p:grpSpPr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74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 flipV="1">
              <a:off x="186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 flipH="1" flipV="1">
              <a:off x="190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1752" y="2008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920" y="2008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256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V="1">
              <a:off x="268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H="1" flipV="1">
              <a:off x="271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2576" y="2008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2736" y="2008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338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 flipV="1">
              <a:off x="350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 flipH="1" flipV="1">
              <a:off x="354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3392" y="2008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3560" y="2008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420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 flipV="1">
              <a:off x="432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 flipH="1" flipV="1">
              <a:off x="435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216" y="2008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376" y="2008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0141" name="Line 29"/>
            <p:cNvSpPr>
              <a:spLocks noChangeShapeType="1"/>
            </p:cNvSpPr>
            <p:nvPr/>
          </p:nvSpPr>
          <p:spPr bwMode="auto">
            <a:xfrm>
              <a:off x="166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>
              <a:off x="1332" y="209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960" y="2024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</a:t>
              </a:r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206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>
              <a:off x="247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>
              <a:off x="214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230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>
              <a:off x="231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>
              <a:off x="231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>
              <a:off x="2360" y="1656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>
              <a:off x="289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330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>
              <a:off x="297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3120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3132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6" name="Line 44"/>
            <p:cNvSpPr>
              <a:spLocks noChangeShapeType="1"/>
            </p:cNvSpPr>
            <p:nvPr/>
          </p:nvSpPr>
          <p:spPr bwMode="auto">
            <a:xfrm>
              <a:off x="312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3176" y="165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>
              <a:off x="411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370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378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394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>
              <a:off x="395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>
              <a:off x="395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4000" y="165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>
              <a:off x="453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>
              <a:off x="461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76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8" name="Rectangle 56"/>
            <p:cNvSpPr>
              <a:spLocks noChangeArrowheads="1"/>
            </p:cNvSpPr>
            <p:nvPr/>
          </p:nvSpPr>
          <p:spPr bwMode="auto">
            <a:xfrm>
              <a:off x="4816" y="1656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90169" name="Line 57"/>
            <p:cNvSpPr>
              <a:spLocks noChangeShapeType="1"/>
            </p:cNvSpPr>
            <p:nvPr/>
          </p:nvSpPr>
          <p:spPr bwMode="auto">
            <a:xfrm>
              <a:off x="190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1888" y="23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1" name="Line 59"/>
            <p:cNvSpPr>
              <a:spLocks noChangeShapeType="1"/>
            </p:cNvSpPr>
            <p:nvPr/>
          </p:nvSpPr>
          <p:spPr bwMode="auto">
            <a:xfrm>
              <a:off x="272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2712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>
              <a:off x="354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536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5" name="Line 63"/>
            <p:cNvSpPr>
              <a:spLocks noChangeShapeType="1"/>
            </p:cNvSpPr>
            <p:nvPr/>
          </p:nvSpPr>
          <p:spPr bwMode="auto">
            <a:xfrm>
              <a:off x="436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6" name="Line 64"/>
            <p:cNvSpPr>
              <a:spLocks noChangeShapeType="1"/>
            </p:cNvSpPr>
            <p:nvPr/>
          </p:nvSpPr>
          <p:spPr bwMode="auto">
            <a:xfrm>
              <a:off x="1332" y="236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7" name="Line 65"/>
            <p:cNvSpPr>
              <a:spLocks noChangeShapeType="1"/>
            </p:cNvSpPr>
            <p:nvPr/>
          </p:nvSpPr>
          <p:spPr bwMode="auto">
            <a:xfrm>
              <a:off x="190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8" name="Line 66"/>
            <p:cNvSpPr>
              <a:spLocks noChangeShapeType="1"/>
            </p:cNvSpPr>
            <p:nvPr/>
          </p:nvSpPr>
          <p:spPr bwMode="auto">
            <a:xfrm>
              <a:off x="2724" y="236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9" name="Line 67"/>
            <p:cNvSpPr>
              <a:spLocks noChangeShapeType="1"/>
            </p:cNvSpPr>
            <p:nvPr/>
          </p:nvSpPr>
          <p:spPr bwMode="auto">
            <a:xfrm>
              <a:off x="354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1008" y="2264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90182" name="Line 70"/>
            <p:cNvSpPr>
              <a:spLocks noChangeShapeType="1"/>
            </p:cNvSpPr>
            <p:nvPr/>
          </p:nvSpPr>
          <p:spPr bwMode="auto">
            <a:xfrm>
              <a:off x="4768" y="209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3" name="Line 71"/>
            <p:cNvSpPr>
              <a:spLocks noChangeShapeType="1"/>
            </p:cNvSpPr>
            <p:nvPr/>
          </p:nvSpPr>
          <p:spPr bwMode="auto">
            <a:xfrm flipH="1">
              <a:off x="860" y="254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4" name="Line 72"/>
            <p:cNvSpPr>
              <a:spLocks noChangeShapeType="1"/>
            </p:cNvSpPr>
            <p:nvPr/>
          </p:nvSpPr>
          <p:spPr bwMode="auto">
            <a:xfrm flipV="1">
              <a:off x="864" y="2084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5" name="Line 73"/>
            <p:cNvSpPr>
              <a:spLocks noChangeShapeType="1"/>
            </p:cNvSpPr>
            <p:nvPr/>
          </p:nvSpPr>
          <p:spPr bwMode="auto">
            <a:xfrm>
              <a:off x="876" y="208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6" name="Rectangle 74"/>
            <p:cNvSpPr>
              <a:spLocks noChangeArrowheads="1"/>
            </p:cNvSpPr>
            <p:nvPr/>
          </p:nvSpPr>
          <p:spPr bwMode="auto">
            <a:xfrm>
              <a:off x="4760" y="208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262" name="Rectangle 1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Counters</a:t>
            </a:r>
          </a:p>
        </p:txBody>
      </p:sp>
      <p:sp>
        <p:nvSpPr>
          <p:cNvPr id="90263" name="Rectangle 1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Sequences through a fixed set of patterns</a:t>
            </a:r>
          </a:p>
          <a:p>
            <a:pPr lvl="1"/>
            <a:r>
              <a:rPr lang="en-US" altLang="ko-KR">
                <a:ea typeface="굴림" charset="-127"/>
              </a:rPr>
              <a:t>in this case, 1000, 0100, 0010, 0001</a:t>
            </a:r>
          </a:p>
          <a:p>
            <a:pPr lvl="1"/>
            <a:r>
              <a:rPr lang="en-US" altLang="ko-KR">
                <a:ea typeface="굴림" charset="-127"/>
              </a:rPr>
              <a:t>if one of the patterns is its initial state (by loading or set/reset)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D4A0-5323-4604-89FD-73D3A8CD635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does this counter work?</a:t>
            </a: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1350963" y="2260600"/>
            <a:ext cx="7016750" cy="1503363"/>
            <a:chOff x="860" y="3188"/>
            <a:chExt cx="4420" cy="947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74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V="1">
              <a:off x="186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 flipH="1" flipV="1">
              <a:off x="190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1752" y="351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1920" y="351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256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 flipV="1">
              <a:off x="268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 flipH="1" flipV="1">
              <a:off x="271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2576" y="351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2736" y="351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338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 flipV="1">
              <a:off x="350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 flipH="1" flipV="1">
              <a:off x="354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3392" y="351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3560" y="351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420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 flipV="1">
              <a:off x="432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H="1" flipV="1">
              <a:off x="435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4216" y="3516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4376" y="3516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>
              <a:off x="166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1332" y="36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960" y="3532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</a:t>
              </a:r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206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247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214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230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231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231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2360" y="3188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>
              <a:off x="289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330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1" name="Line 37"/>
            <p:cNvSpPr>
              <a:spLocks noChangeShapeType="1"/>
            </p:cNvSpPr>
            <p:nvPr/>
          </p:nvSpPr>
          <p:spPr bwMode="auto">
            <a:xfrm>
              <a:off x="297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2" name="Rectangle 38"/>
            <p:cNvSpPr>
              <a:spLocks noChangeArrowheads="1"/>
            </p:cNvSpPr>
            <p:nvPr/>
          </p:nvSpPr>
          <p:spPr bwMode="auto">
            <a:xfrm>
              <a:off x="3120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3132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312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5" name="Rectangle 41"/>
            <p:cNvSpPr>
              <a:spLocks noChangeArrowheads="1"/>
            </p:cNvSpPr>
            <p:nvPr/>
          </p:nvSpPr>
          <p:spPr bwMode="auto">
            <a:xfrm>
              <a:off x="3176" y="318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113706" name="Line 42"/>
            <p:cNvSpPr>
              <a:spLocks noChangeShapeType="1"/>
            </p:cNvSpPr>
            <p:nvPr/>
          </p:nvSpPr>
          <p:spPr bwMode="auto">
            <a:xfrm>
              <a:off x="411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7" name="Line 43"/>
            <p:cNvSpPr>
              <a:spLocks noChangeShapeType="1"/>
            </p:cNvSpPr>
            <p:nvPr/>
          </p:nvSpPr>
          <p:spPr bwMode="auto">
            <a:xfrm>
              <a:off x="370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8" name="Line 44"/>
            <p:cNvSpPr>
              <a:spLocks noChangeShapeType="1"/>
            </p:cNvSpPr>
            <p:nvPr/>
          </p:nvSpPr>
          <p:spPr bwMode="auto">
            <a:xfrm>
              <a:off x="378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9" name="Rectangle 45"/>
            <p:cNvSpPr>
              <a:spLocks noChangeArrowheads="1"/>
            </p:cNvSpPr>
            <p:nvPr/>
          </p:nvSpPr>
          <p:spPr bwMode="auto">
            <a:xfrm>
              <a:off x="394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0" name="Line 46"/>
            <p:cNvSpPr>
              <a:spLocks noChangeShapeType="1"/>
            </p:cNvSpPr>
            <p:nvPr/>
          </p:nvSpPr>
          <p:spPr bwMode="auto">
            <a:xfrm>
              <a:off x="395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1" name="Line 47"/>
            <p:cNvSpPr>
              <a:spLocks noChangeShapeType="1"/>
            </p:cNvSpPr>
            <p:nvPr/>
          </p:nvSpPr>
          <p:spPr bwMode="auto">
            <a:xfrm>
              <a:off x="395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2" name="Rectangle 48"/>
            <p:cNvSpPr>
              <a:spLocks noChangeArrowheads="1"/>
            </p:cNvSpPr>
            <p:nvPr/>
          </p:nvSpPr>
          <p:spPr bwMode="auto">
            <a:xfrm>
              <a:off x="4000" y="318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113713" name="Line 49"/>
            <p:cNvSpPr>
              <a:spLocks noChangeShapeType="1"/>
            </p:cNvSpPr>
            <p:nvPr/>
          </p:nvSpPr>
          <p:spPr bwMode="auto">
            <a:xfrm>
              <a:off x="453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4" name="Line 50"/>
            <p:cNvSpPr>
              <a:spLocks noChangeShapeType="1"/>
            </p:cNvSpPr>
            <p:nvPr/>
          </p:nvSpPr>
          <p:spPr bwMode="auto">
            <a:xfrm>
              <a:off x="461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5" name="Line 51"/>
            <p:cNvSpPr>
              <a:spLocks noChangeShapeType="1"/>
            </p:cNvSpPr>
            <p:nvPr/>
          </p:nvSpPr>
          <p:spPr bwMode="auto">
            <a:xfrm>
              <a:off x="476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6" name="Rectangle 52"/>
            <p:cNvSpPr>
              <a:spLocks noChangeArrowheads="1"/>
            </p:cNvSpPr>
            <p:nvPr/>
          </p:nvSpPr>
          <p:spPr bwMode="auto">
            <a:xfrm>
              <a:off x="4816" y="3188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113717" name="Line 53"/>
            <p:cNvSpPr>
              <a:spLocks noChangeShapeType="1"/>
            </p:cNvSpPr>
            <p:nvPr/>
          </p:nvSpPr>
          <p:spPr bwMode="auto">
            <a:xfrm>
              <a:off x="190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1888" y="386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9" name="Line 55"/>
            <p:cNvSpPr>
              <a:spLocks noChangeShapeType="1"/>
            </p:cNvSpPr>
            <p:nvPr/>
          </p:nvSpPr>
          <p:spPr bwMode="auto">
            <a:xfrm>
              <a:off x="272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0" name="Rectangle 56"/>
            <p:cNvSpPr>
              <a:spLocks noChangeArrowheads="1"/>
            </p:cNvSpPr>
            <p:nvPr/>
          </p:nvSpPr>
          <p:spPr bwMode="auto">
            <a:xfrm>
              <a:off x="2712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1" name="Line 57"/>
            <p:cNvSpPr>
              <a:spLocks noChangeShapeType="1"/>
            </p:cNvSpPr>
            <p:nvPr/>
          </p:nvSpPr>
          <p:spPr bwMode="auto">
            <a:xfrm>
              <a:off x="354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3536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3" name="Line 59"/>
            <p:cNvSpPr>
              <a:spLocks noChangeShapeType="1"/>
            </p:cNvSpPr>
            <p:nvPr/>
          </p:nvSpPr>
          <p:spPr bwMode="auto">
            <a:xfrm>
              <a:off x="436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4" name="Line 60"/>
            <p:cNvSpPr>
              <a:spLocks noChangeShapeType="1"/>
            </p:cNvSpPr>
            <p:nvPr/>
          </p:nvSpPr>
          <p:spPr bwMode="auto">
            <a:xfrm>
              <a:off x="1332" y="386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5" name="Line 61"/>
            <p:cNvSpPr>
              <a:spLocks noChangeShapeType="1"/>
            </p:cNvSpPr>
            <p:nvPr/>
          </p:nvSpPr>
          <p:spPr bwMode="auto">
            <a:xfrm>
              <a:off x="190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6" name="Line 62"/>
            <p:cNvSpPr>
              <a:spLocks noChangeShapeType="1"/>
            </p:cNvSpPr>
            <p:nvPr/>
          </p:nvSpPr>
          <p:spPr bwMode="auto">
            <a:xfrm>
              <a:off x="2724" y="386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7" name="Line 63"/>
            <p:cNvSpPr>
              <a:spLocks noChangeShapeType="1"/>
            </p:cNvSpPr>
            <p:nvPr/>
          </p:nvSpPr>
          <p:spPr bwMode="auto">
            <a:xfrm>
              <a:off x="354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8" name="Rectangle 64"/>
            <p:cNvSpPr>
              <a:spLocks noChangeArrowheads="1"/>
            </p:cNvSpPr>
            <p:nvPr/>
          </p:nvSpPr>
          <p:spPr bwMode="auto">
            <a:xfrm>
              <a:off x="1008" y="3772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113729" name="Line 65"/>
            <p:cNvSpPr>
              <a:spLocks noChangeShapeType="1"/>
            </p:cNvSpPr>
            <p:nvPr/>
          </p:nvSpPr>
          <p:spPr bwMode="auto">
            <a:xfrm>
              <a:off x="4768" y="3600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0" name="Line 66"/>
            <p:cNvSpPr>
              <a:spLocks noChangeShapeType="1"/>
            </p:cNvSpPr>
            <p:nvPr/>
          </p:nvSpPr>
          <p:spPr bwMode="auto">
            <a:xfrm flipH="1">
              <a:off x="2828" y="4052"/>
              <a:ext cx="19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1" name="Line 67"/>
            <p:cNvSpPr>
              <a:spLocks noChangeShapeType="1"/>
            </p:cNvSpPr>
            <p:nvPr/>
          </p:nvSpPr>
          <p:spPr bwMode="auto">
            <a:xfrm flipV="1">
              <a:off x="864" y="3592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2" name="Line 68"/>
            <p:cNvSpPr>
              <a:spLocks noChangeShapeType="1"/>
            </p:cNvSpPr>
            <p:nvPr/>
          </p:nvSpPr>
          <p:spPr bwMode="auto">
            <a:xfrm>
              <a:off x="876" y="359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3" name="Rectangle 69"/>
            <p:cNvSpPr>
              <a:spLocks noChangeArrowheads="1"/>
            </p:cNvSpPr>
            <p:nvPr/>
          </p:nvSpPr>
          <p:spPr bwMode="auto">
            <a:xfrm>
              <a:off x="4760" y="359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4" name="Line 70"/>
            <p:cNvSpPr>
              <a:spLocks noChangeShapeType="1"/>
            </p:cNvSpPr>
            <p:nvPr/>
          </p:nvSpPr>
          <p:spPr bwMode="auto">
            <a:xfrm flipH="1">
              <a:off x="2708" y="3975"/>
              <a:ext cx="12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5" name="Line 71"/>
            <p:cNvSpPr>
              <a:spLocks noChangeShapeType="1"/>
            </p:cNvSpPr>
            <p:nvPr/>
          </p:nvSpPr>
          <p:spPr bwMode="auto">
            <a:xfrm flipH="1" flipV="1">
              <a:off x="2708" y="4047"/>
              <a:ext cx="12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6" name="Line 72"/>
            <p:cNvSpPr>
              <a:spLocks noChangeShapeType="1"/>
            </p:cNvSpPr>
            <p:nvPr/>
          </p:nvSpPr>
          <p:spPr bwMode="auto">
            <a:xfrm>
              <a:off x="2832" y="397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684" y="4039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8" name="Line 74"/>
            <p:cNvSpPr>
              <a:spLocks noChangeShapeType="1"/>
            </p:cNvSpPr>
            <p:nvPr/>
          </p:nvSpPr>
          <p:spPr bwMode="auto">
            <a:xfrm>
              <a:off x="2836" y="405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9" name="Line 75"/>
            <p:cNvSpPr>
              <a:spLocks noChangeShapeType="1"/>
            </p:cNvSpPr>
            <p:nvPr/>
          </p:nvSpPr>
          <p:spPr bwMode="auto">
            <a:xfrm>
              <a:off x="2588" y="405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40" name="Line 76"/>
            <p:cNvSpPr>
              <a:spLocks noChangeShapeType="1"/>
            </p:cNvSpPr>
            <p:nvPr/>
          </p:nvSpPr>
          <p:spPr bwMode="auto">
            <a:xfrm flipH="1">
              <a:off x="860" y="405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741" name="Rectangle 77"/>
          <p:cNvSpPr>
            <a:spLocks noChangeArrowheads="1"/>
          </p:cNvSpPr>
          <p:nvPr/>
        </p:nvSpPr>
        <p:spPr bwMode="auto">
          <a:xfrm>
            <a:off x="460375" y="4124325"/>
            <a:ext cx="88106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1" rIns="91424" bIns="45711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altLang="ko-KR">
                <a:latin typeface="Tahoma" pitchFamily="34" charset="0"/>
                <a:ea typeface="굴림" charset="-127"/>
              </a:rPr>
              <a:t>  Counts through the sequence: 1000, 1100, 1110, 1111, 0111, 0011, 0001, 0000</a:t>
            </a:r>
          </a:p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altLang="ko-KR">
                <a:latin typeface="Tahoma" pitchFamily="34" charset="0"/>
                <a:ea typeface="굴림" charset="-127"/>
              </a:rPr>
              <a:t>  Known as Mobius (or Johnson) counter</a:t>
            </a:r>
          </a:p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altLang="ko-KR">
              <a:latin typeface="Tahoma" pitchFamily="34" charset="0"/>
              <a:ea typeface="굴림" charset="-127"/>
            </a:endParaRPr>
          </a:p>
        </p:txBody>
      </p:sp>
      <p:sp>
        <p:nvSpPr>
          <p:cNvPr id="113743" name="Rectangle 79"/>
          <p:cNvSpPr>
            <a:spLocks noChangeArrowheads="1"/>
          </p:cNvSpPr>
          <p:nvPr/>
        </p:nvSpPr>
        <p:spPr bwMode="auto">
          <a:xfrm>
            <a:off x="307975" y="3917950"/>
            <a:ext cx="8786813" cy="12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41" grpId="0" build="p" autoUpdateAnimBg="0"/>
      <p:bldP spid="1137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7CD9-D1C9-4A66-8E02-7E93913C2E30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1857375" y="4629150"/>
            <a:ext cx="4946650" cy="1217613"/>
            <a:chOff x="1170" y="2916"/>
            <a:chExt cx="3116" cy="767"/>
          </a:xfrm>
        </p:grpSpPr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1170" y="2992"/>
              <a:ext cx="3116" cy="6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1817" y="2916"/>
              <a:ext cx="2008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857500" y="3225800"/>
            <a:ext cx="457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Xn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860800" y="3746500"/>
            <a:ext cx="1219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switching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network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626100" y="3238500"/>
            <a:ext cx="457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Zn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0" y="3200400"/>
            <a:ext cx="1295400" cy="1854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5118100" y="34290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118100" y="36957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118100" y="48260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303588" y="3403600"/>
            <a:ext cx="506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303588" y="3683000"/>
            <a:ext cx="506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303588" y="48006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Circuits with feedback</a:t>
            </a:r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to control feedback?</a:t>
            </a:r>
          </a:p>
          <a:p>
            <a:pPr lvl="1"/>
            <a:r>
              <a:rPr lang="en-US" altLang="ko-KR">
                <a:ea typeface="굴림" charset="-127"/>
              </a:rPr>
              <a:t>what stops values from cycling around endlessly</a:t>
            </a:r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951288" y="5846763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BE40-9BDB-4C4F-A771-D8815985FC60}" type="slidenum">
              <a:rPr lang="en-US" altLang="en-US"/>
              <a:pPr/>
              <a:t>50</a:t>
            </a:fld>
            <a:endParaRPr lang="en-US" altLang="en-US"/>
          </a:p>
        </p:txBody>
      </p:sp>
      <p:grpSp>
        <p:nvGrpSpPr>
          <p:cNvPr id="92327" name="Group 167"/>
          <p:cNvGrpSpPr>
            <a:grpSpLocks/>
          </p:cNvGrpSpPr>
          <p:nvPr/>
        </p:nvGrpSpPr>
        <p:grpSpPr bwMode="auto">
          <a:xfrm>
            <a:off x="1328738" y="3478213"/>
            <a:ext cx="6524625" cy="2930525"/>
            <a:chOff x="837" y="2191"/>
            <a:chExt cx="4110" cy="1846"/>
          </a:xfrm>
        </p:grpSpPr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1569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flipV="1">
              <a:off x="1689" y="274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flipH="1" flipV="1">
              <a:off x="1729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1581" y="257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1749" y="257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393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flipV="1">
              <a:off x="2513" y="274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H="1" flipV="1">
              <a:off x="2545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2405" y="257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2565" y="257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209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3329" y="274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H="1" flipV="1">
              <a:off x="3369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3221" y="257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389" y="257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4033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4153" y="274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H="1" flipV="1">
              <a:off x="4185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>
              <a:off x="4045" y="257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4205" y="257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>
              <a:off x="1489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1457" y="266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1897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321" y="2661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1981" y="265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>
              <a:off x="1989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2019" y="2191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OUT1</a:t>
              </a:r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2721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>
              <a:off x="3145" y="2661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2805" y="265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>
              <a:off x="2813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843" y="2191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OUT2</a:t>
              </a:r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3969" y="2661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>
              <a:off x="3537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3629" y="265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>
              <a:off x="3637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3667" y="2191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OUT3</a:t>
              </a:r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>
              <a:off x="4361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4441" y="2661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4453" y="2289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9" name="Rectangle 49"/>
            <p:cNvSpPr>
              <a:spLocks noChangeArrowheads="1"/>
            </p:cNvSpPr>
            <p:nvPr/>
          </p:nvSpPr>
          <p:spPr bwMode="auto">
            <a:xfrm>
              <a:off x="4483" y="2199"/>
              <a:ext cx="4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OUT4</a:t>
              </a:r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1733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1" name="Rectangle 51"/>
            <p:cNvSpPr>
              <a:spLocks noChangeArrowheads="1"/>
            </p:cNvSpPr>
            <p:nvPr/>
          </p:nvSpPr>
          <p:spPr bwMode="auto">
            <a:xfrm>
              <a:off x="1717" y="2917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2549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2541" y="291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>
              <a:off x="3373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3365" y="291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4189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1161" y="292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>
              <a:off x="1737" y="292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2553" y="292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>
              <a:off x="3377" y="292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1" name="Rectangle 61"/>
            <p:cNvSpPr>
              <a:spLocks noChangeArrowheads="1"/>
            </p:cNvSpPr>
            <p:nvPr/>
          </p:nvSpPr>
          <p:spPr bwMode="auto">
            <a:xfrm>
              <a:off x="837" y="2829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CLK</a:t>
              </a:r>
            </a:p>
          </p:txBody>
        </p:sp>
        <p:sp>
          <p:nvSpPr>
            <p:cNvPr id="92222" name="Arc 62"/>
            <p:cNvSpPr>
              <a:spLocks/>
            </p:cNvSpPr>
            <p:nvPr/>
          </p:nvSpPr>
          <p:spPr bwMode="auto">
            <a:xfrm>
              <a:off x="2234" y="3314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3" name="Arc 63"/>
            <p:cNvSpPr>
              <a:spLocks/>
            </p:cNvSpPr>
            <p:nvPr/>
          </p:nvSpPr>
          <p:spPr bwMode="auto">
            <a:xfrm>
              <a:off x="2317" y="3314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277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357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6" name="Arc 66"/>
            <p:cNvSpPr>
              <a:spLocks/>
            </p:cNvSpPr>
            <p:nvPr/>
          </p:nvSpPr>
          <p:spPr bwMode="auto">
            <a:xfrm>
              <a:off x="2234" y="3274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7" name="Arc 67"/>
            <p:cNvSpPr>
              <a:spLocks/>
            </p:cNvSpPr>
            <p:nvPr/>
          </p:nvSpPr>
          <p:spPr bwMode="auto">
            <a:xfrm>
              <a:off x="2234" y="3018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8" name="Arc 68"/>
            <p:cNvSpPr>
              <a:spLocks/>
            </p:cNvSpPr>
            <p:nvPr/>
          </p:nvSpPr>
          <p:spPr bwMode="auto">
            <a:xfrm>
              <a:off x="2317" y="3018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9" name="Arc 69"/>
            <p:cNvSpPr>
              <a:spLocks/>
            </p:cNvSpPr>
            <p:nvPr/>
          </p:nvSpPr>
          <p:spPr bwMode="auto">
            <a:xfrm>
              <a:off x="2317" y="3274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0" name="Arc 70"/>
            <p:cNvSpPr>
              <a:spLocks/>
            </p:cNvSpPr>
            <p:nvPr/>
          </p:nvSpPr>
          <p:spPr bwMode="auto">
            <a:xfrm>
              <a:off x="3050" y="3314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1" name="Arc 71"/>
            <p:cNvSpPr>
              <a:spLocks/>
            </p:cNvSpPr>
            <p:nvPr/>
          </p:nvSpPr>
          <p:spPr bwMode="auto">
            <a:xfrm>
              <a:off x="3137" y="3314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101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181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4" name="Arc 74"/>
            <p:cNvSpPr>
              <a:spLocks/>
            </p:cNvSpPr>
            <p:nvPr/>
          </p:nvSpPr>
          <p:spPr bwMode="auto">
            <a:xfrm>
              <a:off x="3050" y="3274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5" name="Arc 75"/>
            <p:cNvSpPr>
              <a:spLocks/>
            </p:cNvSpPr>
            <p:nvPr/>
          </p:nvSpPr>
          <p:spPr bwMode="auto">
            <a:xfrm>
              <a:off x="3050" y="3018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6" name="Arc 76"/>
            <p:cNvSpPr>
              <a:spLocks/>
            </p:cNvSpPr>
            <p:nvPr/>
          </p:nvSpPr>
          <p:spPr bwMode="auto">
            <a:xfrm>
              <a:off x="3137" y="3018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7" name="Arc 77"/>
            <p:cNvSpPr>
              <a:spLocks/>
            </p:cNvSpPr>
            <p:nvPr/>
          </p:nvSpPr>
          <p:spPr bwMode="auto">
            <a:xfrm>
              <a:off x="3137" y="3274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8" name="Arc 78"/>
            <p:cNvSpPr>
              <a:spLocks/>
            </p:cNvSpPr>
            <p:nvPr/>
          </p:nvSpPr>
          <p:spPr bwMode="auto">
            <a:xfrm>
              <a:off x="3874" y="3314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9" name="Arc 79"/>
            <p:cNvSpPr>
              <a:spLocks/>
            </p:cNvSpPr>
            <p:nvPr/>
          </p:nvSpPr>
          <p:spPr bwMode="auto">
            <a:xfrm>
              <a:off x="3961" y="3314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925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4005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2" name="Arc 82"/>
            <p:cNvSpPr>
              <a:spLocks/>
            </p:cNvSpPr>
            <p:nvPr/>
          </p:nvSpPr>
          <p:spPr bwMode="auto">
            <a:xfrm>
              <a:off x="3874" y="3274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3" name="Arc 83"/>
            <p:cNvSpPr>
              <a:spLocks/>
            </p:cNvSpPr>
            <p:nvPr/>
          </p:nvSpPr>
          <p:spPr bwMode="auto">
            <a:xfrm>
              <a:off x="3874" y="3018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4" name="Arc 84"/>
            <p:cNvSpPr>
              <a:spLocks/>
            </p:cNvSpPr>
            <p:nvPr/>
          </p:nvSpPr>
          <p:spPr bwMode="auto">
            <a:xfrm>
              <a:off x="3961" y="3018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5" name="Arc 85"/>
            <p:cNvSpPr>
              <a:spLocks/>
            </p:cNvSpPr>
            <p:nvPr/>
          </p:nvSpPr>
          <p:spPr bwMode="auto">
            <a:xfrm>
              <a:off x="3961" y="3274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flipV="1">
              <a:off x="2957" y="3585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flipV="1">
              <a:off x="3157" y="3577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H="1">
              <a:off x="2953" y="378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9" name="Arc 89"/>
            <p:cNvSpPr>
              <a:spLocks/>
            </p:cNvSpPr>
            <p:nvPr/>
          </p:nvSpPr>
          <p:spPr bwMode="auto">
            <a:xfrm>
              <a:off x="2966" y="3502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0" name="Arc 90"/>
            <p:cNvSpPr>
              <a:spLocks/>
            </p:cNvSpPr>
            <p:nvPr/>
          </p:nvSpPr>
          <p:spPr bwMode="auto">
            <a:xfrm>
              <a:off x="2962" y="3498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1" name="Arc 91"/>
            <p:cNvSpPr>
              <a:spLocks/>
            </p:cNvSpPr>
            <p:nvPr/>
          </p:nvSpPr>
          <p:spPr bwMode="auto">
            <a:xfrm>
              <a:off x="3057" y="3502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2" name="Arc 92"/>
            <p:cNvSpPr>
              <a:spLocks/>
            </p:cNvSpPr>
            <p:nvPr/>
          </p:nvSpPr>
          <p:spPr bwMode="auto">
            <a:xfrm>
              <a:off x="3057" y="3498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3781" y="3585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flipV="1">
              <a:off x="3981" y="3577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>
              <a:off x="3785" y="3781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6" name="Arc 96"/>
            <p:cNvSpPr>
              <a:spLocks/>
            </p:cNvSpPr>
            <p:nvPr/>
          </p:nvSpPr>
          <p:spPr bwMode="auto">
            <a:xfrm>
              <a:off x="3790" y="3502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7" name="Arc 97"/>
            <p:cNvSpPr>
              <a:spLocks/>
            </p:cNvSpPr>
            <p:nvPr/>
          </p:nvSpPr>
          <p:spPr bwMode="auto">
            <a:xfrm>
              <a:off x="3786" y="3498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8" name="Arc 98"/>
            <p:cNvSpPr>
              <a:spLocks/>
            </p:cNvSpPr>
            <p:nvPr/>
          </p:nvSpPr>
          <p:spPr bwMode="auto">
            <a:xfrm>
              <a:off x="3881" y="3502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9" name="Arc 99"/>
            <p:cNvSpPr>
              <a:spLocks/>
            </p:cNvSpPr>
            <p:nvPr/>
          </p:nvSpPr>
          <p:spPr bwMode="auto">
            <a:xfrm>
              <a:off x="3881" y="3498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0" name="Arc 100"/>
            <p:cNvSpPr>
              <a:spLocks/>
            </p:cNvSpPr>
            <p:nvPr/>
          </p:nvSpPr>
          <p:spPr bwMode="auto">
            <a:xfrm>
              <a:off x="1370" y="3314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1" name="Arc 101"/>
            <p:cNvSpPr>
              <a:spLocks/>
            </p:cNvSpPr>
            <p:nvPr/>
          </p:nvSpPr>
          <p:spPr bwMode="auto">
            <a:xfrm>
              <a:off x="1453" y="3314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V="1">
              <a:off x="1413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flipV="1">
              <a:off x="1493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4" name="Arc 104"/>
            <p:cNvSpPr>
              <a:spLocks/>
            </p:cNvSpPr>
            <p:nvPr/>
          </p:nvSpPr>
          <p:spPr bwMode="auto">
            <a:xfrm>
              <a:off x="1370" y="3274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5" name="Arc 105"/>
            <p:cNvSpPr>
              <a:spLocks/>
            </p:cNvSpPr>
            <p:nvPr/>
          </p:nvSpPr>
          <p:spPr bwMode="auto">
            <a:xfrm>
              <a:off x="1370" y="3018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6" name="Arc 106"/>
            <p:cNvSpPr>
              <a:spLocks/>
            </p:cNvSpPr>
            <p:nvPr/>
          </p:nvSpPr>
          <p:spPr bwMode="auto">
            <a:xfrm>
              <a:off x="1453" y="3018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7" name="Arc 107"/>
            <p:cNvSpPr>
              <a:spLocks/>
            </p:cNvSpPr>
            <p:nvPr/>
          </p:nvSpPr>
          <p:spPr bwMode="auto">
            <a:xfrm>
              <a:off x="1453" y="3274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>
              <a:off x="4005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>
              <a:off x="4453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>
              <a:off x="4009" y="3421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2317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>
              <a:off x="3877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>
              <a:off x="3013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>
              <a:off x="2357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>
              <a:off x="2813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6" name="Rectangle 116"/>
            <p:cNvSpPr>
              <a:spLocks noChangeArrowheads="1"/>
            </p:cNvSpPr>
            <p:nvPr/>
          </p:nvSpPr>
          <p:spPr bwMode="auto">
            <a:xfrm>
              <a:off x="2805" y="341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>
              <a:off x="2813" y="3425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2361" y="3421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>
              <a:off x="2817" y="3941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0" name="Rectangle 120"/>
            <p:cNvSpPr>
              <a:spLocks noChangeArrowheads="1"/>
            </p:cNvSpPr>
            <p:nvPr/>
          </p:nvSpPr>
          <p:spPr bwMode="auto">
            <a:xfrm>
              <a:off x="3005" y="393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017" y="3941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2" name="Line 122"/>
            <p:cNvSpPr>
              <a:spLocks noChangeShapeType="1"/>
            </p:cNvSpPr>
            <p:nvPr/>
          </p:nvSpPr>
          <p:spPr bwMode="auto">
            <a:xfrm>
              <a:off x="3013" y="386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>
              <a:off x="3877" y="386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3141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5" name="Line 125"/>
            <p:cNvSpPr>
              <a:spLocks noChangeShapeType="1"/>
            </p:cNvSpPr>
            <p:nvPr/>
          </p:nvSpPr>
          <p:spPr bwMode="auto">
            <a:xfrm>
              <a:off x="3797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>
              <a:off x="3181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637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8" name="Rectangle 128"/>
            <p:cNvSpPr>
              <a:spLocks noChangeArrowheads="1"/>
            </p:cNvSpPr>
            <p:nvPr/>
          </p:nvSpPr>
          <p:spPr bwMode="auto">
            <a:xfrm>
              <a:off x="3621" y="3413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9" name="Line 129"/>
            <p:cNvSpPr>
              <a:spLocks noChangeShapeType="1"/>
            </p:cNvSpPr>
            <p:nvPr/>
          </p:nvSpPr>
          <p:spPr bwMode="auto">
            <a:xfrm>
              <a:off x="3637" y="3425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0" name="Line 130"/>
            <p:cNvSpPr>
              <a:spLocks noChangeShapeType="1"/>
            </p:cNvSpPr>
            <p:nvPr/>
          </p:nvSpPr>
          <p:spPr bwMode="auto">
            <a:xfrm>
              <a:off x="3185" y="3421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1" name="Line 131"/>
            <p:cNvSpPr>
              <a:spLocks noChangeShapeType="1"/>
            </p:cNvSpPr>
            <p:nvPr/>
          </p:nvSpPr>
          <p:spPr bwMode="auto">
            <a:xfrm>
              <a:off x="3641" y="386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2" name="Line 132"/>
            <p:cNvSpPr>
              <a:spLocks noChangeShapeType="1"/>
            </p:cNvSpPr>
            <p:nvPr/>
          </p:nvSpPr>
          <p:spPr bwMode="auto">
            <a:xfrm>
              <a:off x="3965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3" name="Line 133"/>
            <p:cNvSpPr>
              <a:spLocks noChangeShapeType="1"/>
            </p:cNvSpPr>
            <p:nvPr/>
          </p:nvSpPr>
          <p:spPr bwMode="auto">
            <a:xfrm>
              <a:off x="3101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>
              <a:off x="3053" y="342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057" y="342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6" name="Line 136"/>
            <p:cNvSpPr>
              <a:spLocks noChangeShapeType="1"/>
            </p:cNvSpPr>
            <p:nvPr/>
          </p:nvSpPr>
          <p:spPr bwMode="auto">
            <a:xfrm>
              <a:off x="3925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7" name="Line 137"/>
            <p:cNvSpPr>
              <a:spLocks noChangeShapeType="1"/>
            </p:cNvSpPr>
            <p:nvPr/>
          </p:nvSpPr>
          <p:spPr bwMode="auto">
            <a:xfrm>
              <a:off x="3877" y="342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8" name="Line 138"/>
            <p:cNvSpPr>
              <a:spLocks noChangeShapeType="1"/>
            </p:cNvSpPr>
            <p:nvPr/>
          </p:nvSpPr>
          <p:spPr bwMode="auto">
            <a:xfrm>
              <a:off x="3881" y="342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9" name="Line 139"/>
            <p:cNvSpPr>
              <a:spLocks noChangeShapeType="1"/>
            </p:cNvSpPr>
            <p:nvPr/>
          </p:nvSpPr>
          <p:spPr bwMode="auto">
            <a:xfrm>
              <a:off x="1413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0" name="Line 140"/>
            <p:cNvSpPr>
              <a:spLocks noChangeShapeType="1"/>
            </p:cNvSpPr>
            <p:nvPr/>
          </p:nvSpPr>
          <p:spPr bwMode="auto">
            <a:xfrm>
              <a:off x="1413" y="342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1" name="Rectangle 141"/>
            <p:cNvSpPr>
              <a:spLocks noChangeArrowheads="1"/>
            </p:cNvSpPr>
            <p:nvPr/>
          </p:nvSpPr>
          <p:spPr bwMode="auto">
            <a:xfrm>
              <a:off x="1277" y="3709"/>
              <a:ext cx="29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"1"</a:t>
              </a:r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965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3" name="Line 143"/>
            <p:cNvSpPr>
              <a:spLocks noChangeShapeType="1"/>
            </p:cNvSpPr>
            <p:nvPr/>
          </p:nvSpPr>
          <p:spPr bwMode="auto">
            <a:xfrm>
              <a:off x="3101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>
              <a:off x="2277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1493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6" name="Line 146"/>
            <p:cNvSpPr>
              <a:spLocks noChangeShapeType="1"/>
            </p:cNvSpPr>
            <p:nvPr/>
          </p:nvSpPr>
          <p:spPr bwMode="auto">
            <a:xfrm>
              <a:off x="3965" y="386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>
              <a:off x="1993" y="40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8" name="Rectangle 148"/>
            <p:cNvSpPr>
              <a:spLocks noChangeArrowheads="1"/>
            </p:cNvSpPr>
            <p:nvPr/>
          </p:nvSpPr>
          <p:spPr bwMode="auto">
            <a:xfrm>
              <a:off x="2269" y="4013"/>
              <a:ext cx="24" cy="24"/>
            </a:xfrm>
            <a:prstGeom prst="rect">
              <a:avLst/>
            </a:prstGeom>
            <a:solidFill>
              <a:srgbClr val="D5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9" name="Line 149"/>
            <p:cNvSpPr>
              <a:spLocks noChangeShapeType="1"/>
            </p:cNvSpPr>
            <p:nvPr/>
          </p:nvSpPr>
          <p:spPr bwMode="auto">
            <a:xfrm>
              <a:off x="2281" y="4021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0" name="Rectangle 150"/>
            <p:cNvSpPr>
              <a:spLocks noChangeArrowheads="1"/>
            </p:cNvSpPr>
            <p:nvPr/>
          </p:nvSpPr>
          <p:spPr bwMode="auto">
            <a:xfrm>
              <a:off x="3093" y="401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05" y="4021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2" name="Line 152"/>
            <p:cNvSpPr>
              <a:spLocks noChangeShapeType="1"/>
            </p:cNvSpPr>
            <p:nvPr/>
          </p:nvSpPr>
          <p:spPr bwMode="auto">
            <a:xfrm>
              <a:off x="3101" y="386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>
              <a:off x="2277" y="3425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1989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5" name="Rectangle 155"/>
            <p:cNvSpPr>
              <a:spLocks noChangeArrowheads="1"/>
            </p:cNvSpPr>
            <p:nvPr/>
          </p:nvSpPr>
          <p:spPr bwMode="auto">
            <a:xfrm>
              <a:off x="1981" y="341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6" name="Line 156"/>
            <p:cNvSpPr>
              <a:spLocks noChangeShapeType="1"/>
            </p:cNvSpPr>
            <p:nvPr/>
          </p:nvSpPr>
          <p:spPr bwMode="auto">
            <a:xfrm>
              <a:off x="1989" y="3425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7" name="Line 157"/>
            <p:cNvSpPr>
              <a:spLocks noChangeShapeType="1"/>
            </p:cNvSpPr>
            <p:nvPr/>
          </p:nvSpPr>
          <p:spPr bwMode="auto">
            <a:xfrm>
              <a:off x="1497" y="3421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8" name="Line 158"/>
            <p:cNvSpPr>
              <a:spLocks noChangeShapeType="1"/>
            </p:cNvSpPr>
            <p:nvPr/>
          </p:nvSpPr>
          <p:spPr bwMode="auto">
            <a:xfrm>
              <a:off x="1453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9" name="Line 159"/>
            <p:cNvSpPr>
              <a:spLocks noChangeShapeType="1"/>
            </p:cNvSpPr>
            <p:nvPr/>
          </p:nvSpPr>
          <p:spPr bwMode="auto">
            <a:xfrm>
              <a:off x="2317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0" name="Line 160"/>
            <p:cNvSpPr>
              <a:spLocks noChangeShapeType="1"/>
            </p:cNvSpPr>
            <p:nvPr/>
          </p:nvSpPr>
          <p:spPr bwMode="auto">
            <a:xfrm>
              <a:off x="3141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1" name="Line 161"/>
            <p:cNvSpPr>
              <a:spLocks noChangeShapeType="1"/>
            </p:cNvSpPr>
            <p:nvPr/>
          </p:nvSpPr>
          <p:spPr bwMode="auto">
            <a:xfrm>
              <a:off x="3965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2" name="Line 162"/>
            <p:cNvSpPr>
              <a:spLocks noChangeShapeType="1"/>
            </p:cNvSpPr>
            <p:nvPr/>
          </p:nvSpPr>
          <p:spPr bwMode="auto">
            <a:xfrm>
              <a:off x="1453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4445" y="265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325" name="Rectangle 1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counter</a:t>
            </a:r>
          </a:p>
        </p:txBody>
      </p:sp>
      <p:sp>
        <p:nvSpPr>
          <p:cNvPr id="92326" name="Rectangle 1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Logic between registers (not just multiplexer)</a:t>
            </a:r>
          </a:p>
          <a:p>
            <a:pPr lvl="1"/>
            <a:r>
              <a:rPr lang="en-US" altLang="ko-KR" dirty="0">
                <a:ea typeface="굴림" charset="-127"/>
              </a:rPr>
              <a:t>XOR decides when bit should be toggled</a:t>
            </a:r>
          </a:p>
          <a:p>
            <a:pPr lvl="1"/>
            <a:r>
              <a:rPr lang="en-US" altLang="ko-KR" dirty="0">
                <a:ea typeface="굴림" charset="-127"/>
              </a:rPr>
              <a:t>always for low-order bit,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only when first bit is true for second bit,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and so 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1035" y="359465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906958" y="357462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218092" y="361973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524015" y="359970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12755" y="359230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918678" y="357227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229812" y="361738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535735" y="359735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06431" y="358904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912354" y="356901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223488" y="361412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529411" y="35940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82271" y="360402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88194" y="35839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99328" y="362910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505251" y="360907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10407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916330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7464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33387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96339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02262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13396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19319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582271" y="360402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88194" y="35839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199328" y="362910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505251" y="360907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610407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916330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227464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533387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610407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916330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27464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533387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596339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902262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213396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519319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96339" y="357589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902262" y="355586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213396" y="360097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19319" y="358094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596339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902262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213396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519319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624475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930398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241532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47455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596339" y="357589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902262" y="355586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3396" y="360097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519319" y="358094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596339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902262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213396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519319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10407" y="357589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916330" y="355586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227464" y="360097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533387" y="358094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610407" y="358996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16330" y="356993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227464" y="361504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33387" y="359501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E94D-9315-49C4-B597-C56F2EB090C2}" type="slidenum">
              <a:rPr lang="en-US" altLang="en-US"/>
              <a:pPr/>
              <a:t>51</a:t>
            </a:fld>
            <a:endParaRPr lang="en-US" altLang="en-US"/>
          </a:p>
        </p:txBody>
      </p: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7342188" y="2844800"/>
            <a:ext cx="1466850" cy="2178050"/>
            <a:chOff x="4240" y="612"/>
            <a:chExt cx="924" cy="1372"/>
          </a:xfrm>
        </p:grpSpPr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4432" y="672"/>
              <a:ext cx="488" cy="1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EN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/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D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C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B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A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LOAD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CLK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CLR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4396" y="612"/>
              <a:ext cx="648" cy="13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396" y="1612"/>
              <a:ext cx="4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4396" y="1652"/>
              <a:ext cx="4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276" y="14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4276" y="13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5052" y="16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4276" y="12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5052" y="15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4276" y="10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5052" y="1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276" y="16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4276" y="18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5052" y="12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4276" y="96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4240" y="1056"/>
              <a:ext cx="816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RCO</a:t>
              </a:r>
            </a:p>
            <a:p>
              <a:pPr algn="r"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QD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QC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QB</a:t>
              </a:r>
              <a:b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charset="-127"/>
                </a:rPr>
                <a:t>QA</a:t>
              </a: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5052" y="11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4276" y="7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385763" y="4071938"/>
            <a:ext cx="4457700" cy="264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4237" name="Picture 2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071938"/>
            <a:ext cx="4445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157163" y="6497638"/>
            <a:ext cx="47625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5237163" y="5811838"/>
            <a:ext cx="2438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(1) Low order 4-bits = 1111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249863" y="3932238"/>
            <a:ext cx="2197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(2) RCO goes high</a:t>
            </a: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5211763" y="4960938"/>
            <a:ext cx="19558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(3) High order 4-bits </a:t>
            </a:r>
            <a:br>
              <a:rPr lang="en-US" altLang="ko-KR" sz="140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are incremented</a:t>
            </a: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auto">
          <a:xfrm>
            <a:off x="4494213" y="5665788"/>
            <a:ext cx="1397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 flipV="1">
            <a:off x="4633913" y="5957888"/>
            <a:ext cx="584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V="1">
            <a:off x="4786313" y="5106988"/>
            <a:ext cx="4191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4659313" y="4103688"/>
            <a:ext cx="55880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Four-bit binary synchronous up-counter</a:t>
            </a:r>
          </a:p>
        </p:txBody>
      </p:sp>
      <p:sp>
        <p:nvSpPr>
          <p:cNvPr id="94247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Standard component with many applications</a:t>
            </a:r>
          </a:p>
          <a:p>
            <a:pPr lvl="1"/>
            <a:r>
              <a:rPr lang="en-US" altLang="ko-KR" sz="1800">
                <a:ea typeface="굴림" charset="-127"/>
              </a:rPr>
              <a:t>positive edge-triggered FFs w/ synchronous load and clear inputs</a:t>
            </a:r>
          </a:p>
          <a:p>
            <a:pPr lvl="1"/>
            <a:r>
              <a:rPr lang="en-US" altLang="ko-KR" sz="1800">
                <a:ea typeface="굴림" charset="-127"/>
              </a:rPr>
              <a:t>parallel load data from D, C, B, A</a:t>
            </a:r>
          </a:p>
          <a:p>
            <a:pPr lvl="1"/>
            <a:r>
              <a:rPr lang="en-US" altLang="ko-KR" sz="1800">
                <a:ea typeface="굴림" charset="-127"/>
              </a:rPr>
              <a:t>enable inputs: must be asserted to enable counting</a:t>
            </a:r>
          </a:p>
          <a:p>
            <a:pPr lvl="1"/>
            <a:r>
              <a:rPr lang="en-US" altLang="ko-KR" sz="1800">
                <a:ea typeface="굴림" charset="-127"/>
              </a:rPr>
              <a:t>RCO: ripple-carry out used for cascading counters</a:t>
            </a:r>
          </a:p>
          <a:p>
            <a:pPr lvl="2"/>
            <a:r>
              <a:rPr lang="en-US" altLang="ko-KR" sz="1600">
                <a:ea typeface="굴림" charset="-127"/>
              </a:rPr>
              <a:t>high when counter is in its highest state 1111</a:t>
            </a:r>
          </a:p>
          <a:p>
            <a:pPr lvl="2"/>
            <a:r>
              <a:rPr lang="en-US" altLang="ko-KR" sz="1600">
                <a:ea typeface="굴림" charset="-127"/>
              </a:rPr>
              <a:t>implemented using an AND gate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C0E1-D5B0-4F59-A858-D2E46BBB4F95}" type="slidenum">
              <a:rPr lang="en-US" altLang="en-US"/>
              <a:pPr/>
              <a:t>52</a:t>
            </a:fld>
            <a:endParaRPr lang="en-US" altLang="en-US"/>
          </a:p>
        </p:txBody>
      </p:sp>
      <p:grpSp>
        <p:nvGrpSpPr>
          <p:cNvPr id="96317" name="Group 61"/>
          <p:cNvGrpSpPr>
            <a:grpSpLocks/>
          </p:cNvGrpSpPr>
          <p:nvPr/>
        </p:nvGrpSpPr>
        <p:grpSpPr bwMode="auto">
          <a:xfrm>
            <a:off x="6608763" y="4238625"/>
            <a:ext cx="2381250" cy="2108200"/>
            <a:chOff x="4064" y="2508"/>
            <a:chExt cx="1500" cy="1328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4352" y="2600"/>
              <a:ext cx="648" cy="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EN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D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B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A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LOAD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CLK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CLR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4368" y="2512"/>
              <a:ext cx="51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4364" y="2508"/>
              <a:ext cx="520" cy="12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4364" y="3460"/>
              <a:ext cx="4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V="1">
              <a:off x="4364" y="3492"/>
              <a:ext cx="4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4276" y="33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4276" y="32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4876" y="322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4276" y="31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4876" y="313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4276" y="304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4268" y="26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876" y="30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276" y="34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276" y="363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876" y="295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276" y="29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4232" y="2736"/>
              <a:ext cx="64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RCO</a:t>
              </a:r>
            </a:p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QD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QC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QB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QA</a:t>
              </a:r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876" y="281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4064" y="2600"/>
              <a:ext cx="29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"1"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</a:p>
            <a:p>
              <a:pPr eaLnBrk="0" latinLnBrk="1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968" y="295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V="1">
              <a:off x="4968" y="312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 flipV="1">
              <a:off x="4968" y="31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>
              <a:off x="5560" y="3100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H="1">
              <a:off x="4268" y="3832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4272" y="363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4972" y="29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4972" y="305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4972" y="31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4972" y="31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5068" y="3060"/>
              <a:ext cx="8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5068" y="3124"/>
              <a:ext cx="8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5064" y="3060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8" name="Oval 42"/>
            <p:cNvSpPr>
              <a:spLocks noChangeArrowheads="1"/>
            </p:cNvSpPr>
            <p:nvPr/>
          </p:nvSpPr>
          <p:spPr bwMode="auto">
            <a:xfrm>
              <a:off x="5156" y="3124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>
              <a:off x="5292" y="300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5292" y="317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 flipV="1">
              <a:off x="5288" y="3004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5288" y="2964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3" name="Arc 47"/>
            <p:cNvSpPr>
              <a:spLocks/>
            </p:cNvSpPr>
            <p:nvPr/>
          </p:nvSpPr>
          <p:spPr bwMode="auto">
            <a:xfrm>
              <a:off x="5440" y="3017"/>
              <a:ext cx="72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4" name="Arc 48"/>
            <p:cNvSpPr>
              <a:spLocks/>
            </p:cNvSpPr>
            <p:nvPr/>
          </p:nvSpPr>
          <p:spPr bwMode="auto">
            <a:xfrm>
              <a:off x="5440" y="3013"/>
              <a:ext cx="76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5" name="Arc 49"/>
            <p:cNvSpPr>
              <a:spLocks/>
            </p:cNvSpPr>
            <p:nvPr/>
          </p:nvSpPr>
          <p:spPr bwMode="auto">
            <a:xfrm>
              <a:off x="5440" y="3092"/>
              <a:ext cx="7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6" name="Arc 50"/>
            <p:cNvSpPr>
              <a:spLocks/>
            </p:cNvSpPr>
            <p:nvPr/>
          </p:nvSpPr>
          <p:spPr bwMode="auto">
            <a:xfrm>
              <a:off x="5440" y="3096"/>
              <a:ext cx="7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4996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5220" y="29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4996" y="2992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5220" y="305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4996" y="305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5188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>
              <a:off x="5220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5220" y="31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4996" y="3192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5516" y="30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6345" name="Group 89"/>
          <p:cNvGrpSpPr>
            <a:grpSpLocks/>
          </p:cNvGrpSpPr>
          <p:nvPr/>
        </p:nvGrpSpPr>
        <p:grpSpPr bwMode="auto">
          <a:xfrm>
            <a:off x="7085013" y="1606550"/>
            <a:ext cx="1676400" cy="2222500"/>
            <a:chOff x="4028" y="1004"/>
            <a:chExt cx="1056" cy="1400"/>
          </a:xfrm>
        </p:grpSpPr>
        <p:sp>
          <p:nvSpPr>
            <p:cNvPr id="96318" name="Rectangle 62"/>
            <p:cNvSpPr>
              <a:spLocks noChangeArrowheads="1"/>
            </p:cNvSpPr>
            <p:nvPr/>
          </p:nvSpPr>
          <p:spPr bwMode="auto">
            <a:xfrm>
              <a:off x="4376" y="1008"/>
              <a:ext cx="512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9" name="Rectangle 63"/>
            <p:cNvSpPr>
              <a:spLocks noChangeArrowheads="1"/>
            </p:cNvSpPr>
            <p:nvPr/>
          </p:nvSpPr>
          <p:spPr bwMode="auto">
            <a:xfrm>
              <a:off x="4372" y="1004"/>
              <a:ext cx="528" cy="1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4372" y="1988"/>
              <a:ext cx="32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 flipV="1">
              <a:off x="4372" y="2020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4276" y="188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4276" y="17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4892" y="17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4276" y="1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4892" y="1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4276" y="15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>
              <a:off x="4268" y="118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>
              <a:off x="4892" y="15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4276" y="202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>
              <a:off x="4276" y="21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4892" y="146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4276" y="146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92" y="132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4988" y="132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6" name="Line 80"/>
            <p:cNvSpPr>
              <a:spLocks noChangeShapeType="1"/>
            </p:cNvSpPr>
            <p:nvPr/>
          </p:nvSpPr>
          <p:spPr bwMode="auto">
            <a:xfrm>
              <a:off x="5080" y="1332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7" name="Line 81"/>
            <p:cNvSpPr>
              <a:spLocks noChangeShapeType="1"/>
            </p:cNvSpPr>
            <p:nvPr/>
          </p:nvSpPr>
          <p:spPr bwMode="auto">
            <a:xfrm flipH="1">
              <a:off x="4412" y="240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8" name="Line 82"/>
            <p:cNvSpPr>
              <a:spLocks noChangeShapeType="1"/>
            </p:cNvSpPr>
            <p:nvPr/>
          </p:nvSpPr>
          <p:spPr bwMode="auto">
            <a:xfrm flipH="1">
              <a:off x="4028" y="2400"/>
              <a:ext cx="5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9" name="Line 83"/>
            <p:cNvSpPr>
              <a:spLocks noChangeShapeType="1"/>
            </p:cNvSpPr>
            <p:nvPr/>
          </p:nvSpPr>
          <p:spPr bwMode="auto">
            <a:xfrm flipV="1">
              <a:off x="4032" y="1884"/>
              <a:ext cx="0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>
              <a:off x="4036" y="18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1" name="Rectangle 85"/>
            <p:cNvSpPr>
              <a:spLocks noChangeArrowheads="1"/>
            </p:cNvSpPr>
            <p:nvPr/>
          </p:nvSpPr>
          <p:spPr bwMode="auto">
            <a:xfrm>
              <a:off x="4096" y="2096"/>
              <a:ext cx="3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</a:p>
          </p:txBody>
        </p:sp>
        <p:sp>
          <p:nvSpPr>
            <p:cNvPr id="96342" name="Rectangle 86"/>
            <p:cNvSpPr>
              <a:spLocks noChangeArrowheads="1"/>
            </p:cNvSpPr>
            <p:nvPr/>
          </p:nvSpPr>
          <p:spPr bwMode="auto">
            <a:xfrm>
              <a:off x="4368" y="1128"/>
              <a:ext cx="624" cy="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EN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D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B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A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LOAD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CLK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CLR</a:t>
              </a:r>
            </a:p>
          </p:txBody>
        </p:sp>
        <p:sp>
          <p:nvSpPr>
            <p:cNvPr id="96343" name="Rectangle 87"/>
            <p:cNvSpPr>
              <a:spLocks noChangeArrowheads="1"/>
            </p:cNvSpPr>
            <p:nvPr/>
          </p:nvSpPr>
          <p:spPr bwMode="auto">
            <a:xfrm>
              <a:off x="4248" y="1256"/>
              <a:ext cx="62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RCO</a:t>
              </a:r>
            </a:p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QD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QC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QB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QA</a:t>
              </a:r>
            </a:p>
          </p:txBody>
        </p:sp>
        <p:sp>
          <p:nvSpPr>
            <p:cNvPr id="96344" name="Rectangle 88"/>
            <p:cNvSpPr>
              <a:spLocks noChangeArrowheads="1"/>
            </p:cNvSpPr>
            <p:nvPr/>
          </p:nvSpPr>
          <p:spPr bwMode="auto">
            <a:xfrm>
              <a:off x="4088" y="1128"/>
              <a:ext cx="28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"1"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"1"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"1"</a:t>
              </a:r>
              <a:b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charset="-127"/>
                </a:rPr>
                <a:t>"0"</a:t>
              </a:r>
            </a:p>
            <a:p>
              <a:pPr eaLnBrk="0" latinLnBrk="1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charset="-127"/>
              </a:endParaRPr>
            </a:p>
          </p:txBody>
        </p:sp>
      </p:grpSp>
      <p:sp>
        <p:nvSpPr>
          <p:cNvPr id="96346" name="Line 90"/>
          <p:cNvSpPr>
            <a:spLocks noChangeShapeType="1"/>
          </p:cNvSpPr>
          <p:nvPr/>
        </p:nvSpPr>
        <p:spPr bwMode="auto">
          <a:xfrm flipH="1">
            <a:off x="5321300" y="2328863"/>
            <a:ext cx="1555750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347" name="Line 91"/>
          <p:cNvSpPr>
            <a:spLocks noChangeShapeType="1"/>
          </p:cNvSpPr>
          <p:nvPr/>
        </p:nvSpPr>
        <p:spPr bwMode="auto">
          <a:xfrm flipH="1" flipV="1">
            <a:off x="4997450" y="4475163"/>
            <a:ext cx="1368425" cy="60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348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Offset counters</a:t>
            </a:r>
          </a:p>
        </p:txBody>
      </p:sp>
      <p:sp>
        <p:nvSpPr>
          <p:cNvPr id="96349" name="Rectangle 9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Starting offset counters – use of synchronous load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e.g., 0110, 0111, 1000, 1001,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1010, 1011, 1100, 1101, 1111, 0110, . . .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Ending offset counter – comparator for ending value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e.g., 0000, 0001, 0010, ..., 1100, 1101, 0000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Combinations of the above (start and stop value)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E3A-4F30-43F9-84BC-1C67BB5EE55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Hardware Description Languages and Sequential Logic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Flip-flops</a:t>
            </a:r>
          </a:p>
          <a:p>
            <a:pPr lvl="1"/>
            <a:r>
              <a:rPr lang="en-US" altLang="ko-KR">
                <a:ea typeface="굴림" charset="-127"/>
              </a:rPr>
              <a:t>representation of clocks - timing of state changes</a:t>
            </a:r>
          </a:p>
          <a:p>
            <a:pPr lvl="1"/>
            <a:r>
              <a:rPr lang="en-US" altLang="ko-KR">
                <a:ea typeface="굴림" charset="-127"/>
              </a:rPr>
              <a:t>asynchronous vs. synchronous</a:t>
            </a:r>
          </a:p>
          <a:p>
            <a:r>
              <a:rPr lang="en-US" altLang="ko-KR">
                <a:ea typeface="굴림" charset="-127"/>
              </a:rPr>
              <a:t>Shift registers</a:t>
            </a:r>
          </a:p>
          <a:p>
            <a:r>
              <a:rPr lang="en-US" altLang="ko-KR">
                <a:ea typeface="굴림" charset="-127"/>
              </a:rPr>
              <a:t>Simple counters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D1C-B4D4-4B37-92EE-A4D179478D3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2743200" y="2668588"/>
            <a:ext cx="3886200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dff (clk, d, q);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clk, d;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q;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   q;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clk)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q = d;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 in Verilog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 always block's sensitivity list to wait for clock edge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DF09-33CF-4165-AC01-95D36143566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85800" y="3476625"/>
            <a:ext cx="44069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dff (clk, s, r, d, q);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clk, s, r, d;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q;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   q;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if (r)      q = 1'b0;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else if (s) q = 1'b1;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else        q = d;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864100" y="3476625"/>
            <a:ext cx="4406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dff (clk, s, r, d, q);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clk, s, r, d;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q;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   q;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r)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q = 1'b0;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s)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q = 1'b1;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q = d;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Flip-flops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Synchronous/asynchronous reset/set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charset="-127"/>
              </a:rPr>
              <a:t>single thread that waits for the clock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charset="-127"/>
              </a:rPr>
              <a:t>three parallel threads – only one of which waits for the clock</a:t>
            </a:r>
          </a:p>
          <a:p>
            <a:pPr lvl="1"/>
            <a:endParaRPr lang="en-US" altLang="ko-KR" sz="120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509713" y="2894013"/>
            <a:ext cx="180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2000" b="1">
                <a:solidFill>
                  <a:srgbClr val="00FF00"/>
                </a:solidFill>
                <a:latin typeface="Arial" charset="0"/>
                <a:ea typeface="굴림" charset="-127"/>
              </a:rPr>
              <a:t>Synchronous</a:t>
            </a:r>
            <a:endParaRPr lang="en-US" altLang="ko-KR" sz="2000">
              <a:latin typeface="Arial" charset="0"/>
              <a:ea typeface="굴림" charset="-127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243513" y="2894013"/>
            <a:ext cx="196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2000" b="1">
                <a:solidFill>
                  <a:srgbClr val="F80000"/>
                </a:solidFill>
                <a:latin typeface="Arial" charset="0"/>
                <a:ea typeface="굴림" charset="-127"/>
              </a:rPr>
              <a:t>Asynchronous</a:t>
            </a:r>
            <a:endParaRPr lang="en-US" altLang="ko-KR" sz="2000"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CBC1-B4C3-4A26-B27B-7541F322028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752600" y="2668588"/>
            <a:ext cx="3886200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dff (clk, d, q);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clk, d;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q;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   q;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@(clk)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q = d;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Incorrect Flip-flop in Verilog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 always block's sensitivity list to wait for clock to change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4113213" y="3886200"/>
            <a:ext cx="1449387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622925" y="3440113"/>
            <a:ext cx="18780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400">
                <a:solidFill>
                  <a:srgbClr val="F80000"/>
                </a:solidFill>
                <a:latin typeface="Arial" charset="0"/>
                <a:ea typeface="굴림" charset="-127"/>
              </a:rPr>
              <a:t>Not correct!  Q will</a:t>
            </a:r>
          </a:p>
          <a:p>
            <a:r>
              <a:rPr lang="en-US" altLang="ko-KR" sz="1400">
                <a:solidFill>
                  <a:srgbClr val="F80000"/>
                </a:solidFill>
                <a:latin typeface="Arial" charset="0"/>
                <a:ea typeface="굴림" charset="-127"/>
              </a:rPr>
              <a:t>change whenever the</a:t>
            </a:r>
          </a:p>
          <a:p>
            <a:r>
              <a:rPr lang="en-US" altLang="ko-KR" sz="1400">
                <a:solidFill>
                  <a:srgbClr val="F80000"/>
                </a:solidFill>
                <a:latin typeface="Arial" charset="0"/>
                <a:ea typeface="굴림" charset="-127"/>
              </a:rPr>
              <a:t>clock changes, not</a:t>
            </a:r>
          </a:p>
          <a:p>
            <a:r>
              <a:rPr lang="en-US" altLang="ko-KR" sz="1400">
                <a:solidFill>
                  <a:srgbClr val="F80000"/>
                </a:solidFill>
                <a:latin typeface="Arial" charset="0"/>
                <a:ea typeface="굴림" charset="-127"/>
              </a:rPr>
              <a:t>just on an edge.</a:t>
            </a:r>
            <a:endParaRPr lang="en-US" altLang="ko-KR"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62C2-285E-480A-9B67-84C0ACDB612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667000" y="4292600"/>
            <a:ext cx="236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temp 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B 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A = temp;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end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638800" y="4292600"/>
            <a:ext cx="2362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A &lt;=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B &lt;=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end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Blocking and Non-Blocking Assignments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1513" cy="2209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Blocking assignments (X=A)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completes the assignment before continuing on to next statement</a:t>
            </a:r>
          </a:p>
          <a:p>
            <a:r>
              <a:rPr lang="en-US" altLang="ko-KR">
                <a:ea typeface="굴림" charset="-127"/>
              </a:rPr>
              <a:t>Non-blocking assignments (X&lt;=A)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completes in zero time and doesn’t change the value of the target until a blocking point (delay/wait) is encountered</a:t>
            </a:r>
          </a:p>
          <a:p>
            <a:r>
              <a:rPr lang="en-US" altLang="ko-KR">
                <a:ea typeface="굴림" charset="-127"/>
              </a:rPr>
              <a:t>Example: swap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0C4-4333-4A80-9884-7189788D288E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33400" y="3219450"/>
            <a:ext cx="3719513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343400" y="4648200"/>
            <a:ext cx="403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Register-transfer-level (RTL) Assignment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Non-blocking assignment is also known as an RTL assignment</a:t>
            </a:r>
          </a:p>
          <a:p>
            <a:pPr lvl="1"/>
            <a:r>
              <a:rPr lang="en-US" altLang="ko-KR">
                <a:ea typeface="굴림" charset="-127"/>
              </a:rPr>
              <a:t>if used in an always block triggered by a clock edge</a:t>
            </a:r>
          </a:p>
          <a:p>
            <a:pPr lvl="1"/>
            <a:r>
              <a:rPr lang="en-US" altLang="ko-KR">
                <a:ea typeface="굴림" charset="-127"/>
              </a:rPr>
              <a:t>all flip-flops change together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09600" y="3284538"/>
            <a:ext cx="457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// B,C,D all get the value of A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B 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C 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D 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end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4419600" y="4724400"/>
            <a:ext cx="419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// implements a shift register too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B &lt;=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C &lt;=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D &lt;=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299-26BB-4D51-B4FF-B8AAC8726F3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Mobius Counter in Verilog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648" tIns="46325" rIns="92648" bIns="46325"/>
          <a:lstStyle/>
          <a:p>
            <a:pPr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initial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begin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A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B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C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D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end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always @(posedge clk)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begin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A &lt;= ~D;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B &lt;= A;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C &lt;= B;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D &lt;= C;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C50F-6068-4193-BA3C-DC1F1FDF963F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0311" name="Group 71"/>
          <p:cNvGrpSpPr>
            <a:grpSpLocks/>
          </p:cNvGrpSpPr>
          <p:nvPr/>
        </p:nvGrpSpPr>
        <p:grpSpPr bwMode="auto">
          <a:xfrm>
            <a:off x="1485900" y="5135563"/>
            <a:ext cx="6819900" cy="1417637"/>
            <a:chOff x="2256" y="2592"/>
            <a:chExt cx="4296" cy="893"/>
          </a:xfrm>
        </p:grpSpPr>
        <p:pic>
          <p:nvPicPr>
            <p:cNvPr id="10310" name="Picture 7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" y="2592"/>
              <a:ext cx="3120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032" y="2616"/>
              <a:ext cx="100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"remember"</a:t>
              </a: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144" y="2952"/>
              <a:ext cx="45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"load"</a:t>
              </a: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256" y="3072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"data"</a:t>
              </a: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5424" y="3000"/>
              <a:ext cx="11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"stored value"</a:t>
              </a:r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3771900" y="2544763"/>
            <a:ext cx="4419600" cy="1220787"/>
            <a:chOff x="1536" y="1584"/>
            <a:chExt cx="2784" cy="769"/>
          </a:xfrm>
        </p:grpSpPr>
        <p:pic>
          <p:nvPicPr>
            <p:cNvPr id="10308" name="Picture 6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32"/>
              <a:ext cx="2075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2176" y="2064"/>
              <a:ext cx="32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"0"</a:t>
              </a:r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2176" y="1584"/>
              <a:ext cx="32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"1"</a:t>
              </a:r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192" y="1872"/>
              <a:ext cx="112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"stored value"</a:t>
              </a:r>
            </a:p>
          </p:txBody>
        </p:sp>
      </p:grpSp>
      <p:sp>
        <p:nvSpPr>
          <p:cNvPr id="1030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Simplest circuits with feedback</a:t>
            </a:r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99450" cy="451485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Two inverters form a static memory cell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will hold value as long as it has power applied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How to get a new value into the memory cell?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selectively break feedback path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load new value into cell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A75B-7A1F-4884-80BC-8451504D3FE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Counter in Verilog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20838"/>
            <a:ext cx="4637087" cy="476408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648" tIns="46325" rIns="92648" bIns="46325"/>
          <a:lstStyle/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binary_counter (clk, c8, c4, c2, c1);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c8, c4, c2, c1;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[3:0] count;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initial begin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		count = 0;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end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clk) begin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		count = count + 4’b0001;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end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c8 = count[3];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c4 = count[2];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c2 = count[1];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c1 = count[0];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endParaRPr lang="en-US" altLang="ko-KR" sz="12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217988" y="2147888"/>
            <a:ext cx="4802187" cy="4348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48" tIns="46325" rIns="92648" bIns="46325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binary_counter (clk, c8, c4, c2, c1, rco);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input  clk;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output c8, c4, c2, c1, rco;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[3:0] count;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reg rco;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initial begin . . . end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always @(posedge clk) begin . . . end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c8 = count[3];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c4 = count[2];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c2 = count[1];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c1 = count[0];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assign rco = (count == 4b’1111);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697D-6F94-40B4-9D5F-BA83DF018EE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logic summary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Fundamental building block of circuits with state</a:t>
            </a:r>
          </a:p>
          <a:p>
            <a:pPr lvl="1"/>
            <a:r>
              <a:rPr lang="en-US" altLang="ko-KR" sz="1800">
                <a:ea typeface="굴림" charset="-127"/>
              </a:rPr>
              <a:t>latch and flip-flop</a:t>
            </a:r>
          </a:p>
          <a:p>
            <a:pPr lvl="1"/>
            <a:r>
              <a:rPr lang="en-US" altLang="ko-KR" sz="1800">
                <a:ea typeface="굴림" charset="-127"/>
              </a:rPr>
              <a:t>R-S latch, R-S master/slave, D master/slave, edge-triggered D flip-flop</a:t>
            </a:r>
          </a:p>
          <a:p>
            <a:r>
              <a:rPr lang="en-US" altLang="ko-KR" sz="2000">
                <a:ea typeface="굴림" charset="-127"/>
              </a:rPr>
              <a:t>Timing methodologies</a:t>
            </a:r>
          </a:p>
          <a:p>
            <a:pPr lvl="1"/>
            <a:r>
              <a:rPr lang="en-US" altLang="ko-KR" sz="1800">
                <a:ea typeface="굴림" charset="-127"/>
              </a:rPr>
              <a:t>use of clocks</a:t>
            </a:r>
          </a:p>
          <a:p>
            <a:pPr lvl="1"/>
            <a:r>
              <a:rPr lang="en-US" altLang="ko-KR" sz="1800">
                <a:ea typeface="굴림" charset="-127"/>
              </a:rPr>
              <a:t>cascaded FFs work because propagation delays exceed hold times</a:t>
            </a:r>
          </a:p>
          <a:p>
            <a:pPr lvl="1"/>
            <a:r>
              <a:rPr lang="en-US" altLang="ko-KR" sz="1800">
                <a:ea typeface="굴림" charset="-127"/>
              </a:rPr>
              <a:t>beware of clock skew</a:t>
            </a:r>
          </a:p>
          <a:p>
            <a:r>
              <a:rPr lang="en-US" altLang="ko-KR" sz="2000">
                <a:ea typeface="굴림" charset="-127"/>
              </a:rPr>
              <a:t>Asynchronous inputs and their dangers</a:t>
            </a:r>
          </a:p>
          <a:p>
            <a:pPr lvl="1"/>
            <a:r>
              <a:rPr lang="en-US" altLang="ko-KR" sz="1800">
                <a:ea typeface="굴림" charset="-127"/>
              </a:rPr>
              <a:t>synchronizer failure: what it is and how to minimize its impact</a:t>
            </a:r>
          </a:p>
          <a:p>
            <a:r>
              <a:rPr lang="en-US" altLang="ko-KR" sz="2000">
                <a:ea typeface="굴림" charset="-127"/>
              </a:rPr>
              <a:t>Basic registers</a:t>
            </a:r>
          </a:p>
          <a:p>
            <a:pPr lvl="1"/>
            <a:r>
              <a:rPr lang="en-US" altLang="ko-KR" sz="1800">
                <a:ea typeface="굴림" charset="-127"/>
              </a:rPr>
              <a:t>shift registers</a:t>
            </a:r>
          </a:p>
          <a:p>
            <a:pPr lvl="1"/>
            <a:r>
              <a:rPr lang="en-US" altLang="ko-KR" sz="1800">
                <a:ea typeface="굴림" charset="-127"/>
              </a:rPr>
              <a:t>counters</a:t>
            </a:r>
          </a:p>
          <a:p>
            <a:r>
              <a:rPr lang="en-US" altLang="ko-KR" sz="2000">
                <a:ea typeface="굴림" charset="-127"/>
              </a:rPr>
              <a:t>Hardware description languages and sequential logic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7DD3-ACCC-4DAB-992C-83464F52BE98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2420" name="Group 132"/>
          <p:cNvGrpSpPr>
            <a:grpSpLocks/>
          </p:cNvGrpSpPr>
          <p:nvPr/>
        </p:nvGrpSpPr>
        <p:grpSpPr bwMode="auto">
          <a:xfrm>
            <a:off x="5486400" y="2471738"/>
            <a:ext cx="2540000" cy="1643062"/>
            <a:chOff x="5024" y="1392"/>
            <a:chExt cx="1600" cy="1035"/>
          </a:xfrm>
        </p:grpSpPr>
        <p:pic>
          <p:nvPicPr>
            <p:cNvPr id="12416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  <p:grpSp>
        <p:nvGrpSpPr>
          <p:cNvPr id="12419" name="Group 131"/>
          <p:cNvGrpSpPr>
            <a:grpSpLocks/>
          </p:cNvGrpSpPr>
          <p:nvPr/>
        </p:nvGrpSpPr>
        <p:grpSpPr bwMode="auto">
          <a:xfrm>
            <a:off x="1600200" y="2700338"/>
            <a:ext cx="3238500" cy="1219200"/>
            <a:chOff x="1056" y="864"/>
            <a:chExt cx="2040" cy="768"/>
          </a:xfrm>
        </p:grpSpPr>
        <p:pic>
          <p:nvPicPr>
            <p:cNvPr id="12414" name="Picture 1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64"/>
              <a:ext cx="1992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57" name="Rectangle 69"/>
            <p:cNvSpPr>
              <a:spLocks noChangeArrowheads="1"/>
            </p:cNvSpPr>
            <p:nvPr/>
          </p:nvSpPr>
          <p:spPr bwMode="auto">
            <a:xfrm>
              <a:off x="1056" y="1192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1064" y="1384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2112" y="1056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</p:grpSp>
      <p:grpSp>
        <p:nvGrpSpPr>
          <p:cNvPr id="12422" name="Group 134"/>
          <p:cNvGrpSpPr>
            <a:grpSpLocks/>
          </p:cNvGrpSpPr>
          <p:nvPr/>
        </p:nvGrpSpPr>
        <p:grpSpPr bwMode="auto">
          <a:xfrm>
            <a:off x="1752600" y="5062538"/>
            <a:ext cx="3238500" cy="1231900"/>
            <a:chOff x="1344" y="3024"/>
            <a:chExt cx="2040" cy="776"/>
          </a:xfrm>
        </p:grpSpPr>
        <p:pic>
          <p:nvPicPr>
            <p:cNvPr id="12418" name="Picture 1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024"/>
              <a:ext cx="1992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66" name="Rectangle 78"/>
            <p:cNvSpPr>
              <a:spLocks noChangeArrowheads="1"/>
            </p:cNvSpPr>
            <p:nvPr/>
          </p:nvSpPr>
          <p:spPr bwMode="auto">
            <a:xfrm>
              <a:off x="1344" y="3552"/>
              <a:ext cx="28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R'</a:t>
              </a:r>
            </a:p>
          </p:txBody>
        </p:sp>
        <p:sp>
          <p:nvSpPr>
            <p:cNvPr id="12367" name="Rectangle 79"/>
            <p:cNvSpPr>
              <a:spLocks noChangeArrowheads="1"/>
            </p:cNvSpPr>
            <p:nvPr/>
          </p:nvSpPr>
          <p:spPr bwMode="auto">
            <a:xfrm>
              <a:off x="1352" y="3360"/>
              <a:ext cx="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S'</a:t>
              </a:r>
            </a:p>
          </p:txBody>
        </p:sp>
        <p:sp>
          <p:nvSpPr>
            <p:cNvPr id="12368" name="Rectangle 80"/>
            <p:cNvSpPr>
              <a:spLocks noChangeArrowheads="1"/>
            </p:cNvSpPr>
            <p:nvPr/>
          </p:nvSpPr>
          <p:spPr bwMode="auto">
            <a:xfrm>
              <a:off x="2400" y="3216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</p:grpSp>
      <p:grpSp>
        <p:nvGrpSpPr>
          <p:cNvPr id="12421" name="Group 133"/>
          <p:cNvGrpSpPr>
            <a:grpSpLocks/>
          </p:cNvGrpSpPr>
          <p:nvPr/>
        </p:nvGrpSpPr>
        <p:grpSpPr bwMode="auto">
          <a:xfrm>
            <a:off x="5562600" y="4910138"/>
            <a:ext cx="2501900" cy="1643062"/>
            <a:chOff x="4944" y="3360"/>
            <a:chExt cx="1576" cy="1035"/>
          </a:xfrm>
        </p:grpSpPr>
        <p:pic>
          <p:nvPicPr>
            <p:cNvPr id="12417" name="Picture 1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3360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07" name="Rectangle 119"/>
            <p:cNvSpPr>
              <a:spLocks noChangeArrowheads="1"/>
            </p:cNvSpPr>
            <p:nvPr/>
          </p:nvSpPr>
          <p:spPr bwMode="auto">
            <a:xfrm>
              <a:off x="6240" y="355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2408" name="Rectangle 120"/>
            <p:cNvSpPr>
              <a:spLocks noChangeArrowheads="1"/>
            </p:cNvSpPr>
            <p:nvPr/>
          </p:nvSpPr>
          <p:spPr bwMode="auto">
            <a:xfrm>
              <a:off x="6256" y="404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  <p:sp>
          <p:nvSpPr>
            <p:cNvPr id="12409" name="Rectangle 121"/>
            <p:cNvSpPr>
              <a:spLocks noChangeArrowheads="1"/>
            </p:cNvSpPr>
            <p:nvPr/>
          </p:nvSpPr>
          <p:spPr bwMode="auto">
            <a:xfrm>
              <a:off x="4944" y="3504"/>
              <a:ext cx="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S'</a:t>
              </a:r>
            </a:p>
          </p:txBody>
        </p:sp>
        <p:sp>
          <p:nvSpPr>
            <p:cNvPr id="12410" name="Rectangle 122"/>
            <p:cNvSpPr>
              <a:spLocks noChangeArrowheads="1"/>
            </p:cNvSpPr>
            <p:nvPr/>
          </p:nvSpPr>
          <p:spPr bwMode="auto">
            <a:xfrm>
              <a:off x="4944" y="4120"/>
              <a:ext cx="28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R'</a:t>
              </a:r>
            </a:p>
          </p:txBody>
        </p:sp>
      </p:grpSp>
      <p:sp>
        <p:nvSpPr>
          <p:cNvPr id="12412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Memory with cross-coupled gates</a:t>
            </a:r>
          </a:p>
        </p:txBody>
      </p:sp>
      <p:sp>
        <p:nvSpPr>
          <p:cNvPr id="12413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9945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Cross-coupled NOR gates</a:t>
            </a:r>
          </a:p>
          <a:p>
            <a:pPr marL="750888" lvl="1" indent="-288925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similar to inverter pair, with capability to force output to 0 (reset=1) or 1 (set=1)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Cross-coupled NAND gates</a:t>
            </a:r>
          </a:p>
          <a:p>
            <a:pPr marL="750888" lvl="1" indent="-288925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similar to inverter pair, with capability to force output to 0 (reset=0) or 1 (set=0)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4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180C-4961-4860-AB79-C32A212A601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5800" y="4267200"/>
            <a:ext cx="7518400" cy="210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Rectangle 9" descr="20%"/>
          <p:cNvSpPr>
            <a:spLocks noChangeArrowheads="1"/>
          </p:cNvSpPr>
          <p:nvPr/>
        </p:nvSpPr>
        <p:spPr bwMode="auto">
          <a:xfrm>
            <a:off x="3987800" y="4813300"/>
            <a:ext cx="647700" cy="1536700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Rectangle 10" descr="20%"/>
          <p:cNvSpPr>
            <a:spLocks noChangeArrowheads="1"/>
          </p:cNvSpPr>
          <p:nvPr/>
        </p:nvSpPr>
        <p:spPr bwMode="auto">
          <a:xfrm>
            <a:off x="6375400" y="4826000"/>
            <a:ext cx="1193800" cy="1511300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347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/>
          <a:stretch>
            <a:fillRect/>
          </a:stretch>
        </p:blipFill>
        <p:spPr bwMode="auto">
          <a:xfrm>
            <a:off x="1089025" y="4267200"/>
            <a:ext cx="71024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562100" y="41529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Reset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667000" y="4140200"/>
            <a:ext cx="647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Hold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911350" y="4476750"/>
            <a:ext cx="3683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Arc 15"/>
          <p:cNvSpPr>
            <a:spLocks/>
          </p:cNvSpPr>
          <p:nvPr/>
        </p:nvSpPr>
        <p:spPr bwMode="auto">
          <a:xfrm>
            <a:off x="2130425" y="4754563"/>
            <a:ext cx="157163" cy="174625"/>
          </a:xfrm>
          <a:custGeom>
            <a:avLst/>
            <a:gdLst>
              <a:gd name="G0" fmla="+- 17862 0 0"/>
              <a:gd name="G1" fmla="+- 19731 0 0"/>
              <a:gd name="G2" fmla="+- 21600 0 0"/>
              <a:gd name="T0" fmla="*/ 0 w 17862"/>
              <a:gd name="T1" fmla="*/ 7585 h 19731"/>
              <a:gd name="T2" fmla="*/ 9073 w 17862"/>
              <a:gd name="T3" fmla="*/ 0 h 19731"/>
              <a:gd name="T4" fmla="*/ 17862 w 17862"/>
              <a:gd name="T5" fmla="*/ 19731 h 19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62" h="19731" fill="none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</a:path>
              <a:path w="17862" h="19731" stroke="0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  <a:lnTo>
                  <a:pt x="17862" y="19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873250" y="4476750"/>
            <a:ext cx="152400" cy="96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Arc 17"/>
          <p:cNvSpPr>
            <a:spLocks/>
          </p:cNvSpPr>
          <p:nvPr/>
        </p:nvSpPr>
        <p:spPr bwMode="auto">
          <a:xfrm>
            <a:off x="1960563" y="5259388"/>
            <a:ext cx="103187" cy="190500"/>
          </a:xfrm>
          <a:custGeom>
            <a:avLst/>
            <a:gdLst>
              <a:gd name="G0" fmla="+- 9516 0 0"/>
              <a:gd name="G1" fmla="+- 21600 0 0"/>
              <a:gd name="G2" fmla="+- 21600 0 0"/>
              <a:gd name="T0" fmla="*/ 0 w 11665"/>
              <a:gd name="T1" fmla="*/ 2209 h 21600"/>
              <a:gd name="T2" fmla="*/ 11665 w 11665"/>
              <a:gd name="T3" fmla="*/ 107 h 21600"/>
              <a:gd name="T4" fmla="*/ 9516 w 116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5" h="21600" fill="none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</a:path>
              <a:path w="11665" h="21600" stroke="0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  <a:lnTo>
                  <a:pt x="951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940050" y="4476750"/>
            <a:ext cx="1778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5" name="Arc 19"/>
          <p:cNvSpPr>
            <a:spLocks/>
          </p:cNvSpPr>
          <p:nvPr/>
        </p:nvSpPr>
        <p:spPr bwMode="auto">
          <a:xfrm>
            <a:off x="3028950" y="4852988"/>
            <a:ext cx="109538" cy="190500"/>
          </a:xfrm>
          <a:custGeom>
            <a:avLst/>
            <a:gdLst>
              <a:gd name="G0" fmla="+- 12351 0 0"/>
              <a:gd name="G1" fmla="+- 21563 0 0"/>
              <a:gd name="G2" fmla="+- 21600 0 0"/>
              <a:gd name="T0" fmla="*/ 0 w 12351"/>
              <a:gd name="T1" fmla="*/ 3842 h 21563"/>
              <a:gd name="T2" fmla="*/ 11093 w 12351"/>
              <a:gd name="T3" fmla="*/ 0 h 21563"/>
              <a:gd name="T4" fmla="*/ 12351 w 12351"/>
              <a:gd name="T5" fmla="*/ 21563 h 2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51" h="21563" fill="none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</a:path>
              <a:path w="12351" h="21563" stroke="0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  <a:lnTo>
                  <a:pt x="12351" y="215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940050" y="4502150"/>
            <a:ext cx="76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Arc 21"/>
          <p:cNvSpPr>
            <a:spLocks/>
          </p:cNvSpPr>
          <p:nvPr/>
        </p:nvSpPr>
        <p:spPr bwMode="auto">
          <a:xfrm>
            <a:off x="2965450" y="5233988"/>
            <a:ext cx="103188" cy="190500"/>
          </a:xfrm>
          <a:custGeom>
            <a:avLst/>
            <a:gdLst>
              <a:gd name="G0" fmla="+- 8053 0 0"/>
              <a:gd name="G1" fmla="+- 21600 0 0"/>
              <a:gd name="G2" fmla="+- 21600 0 0"/>
              <a:gd name="T0" fmla="*/ 0 w 11633"/>
              <a:gd name="T1" fmla="*/ 1557 h 21600"/>
              <a:gd name="T2" fmla="*/ 11633 w 11633"/>
              <a:gd name="T3" fmla="*/ 299 h 21600"/>
              <a:gd name="T4" fmla="*/ 8053 w 116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33" h="21600" fill="none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</a:path>
              <a:path w="11633" h="21600" stroke="0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  <a:lnTo>
                  <a:pt x="805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3816350" y="4502150"/>
            <a:ext cx="635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Arc 23"/>
          <p:cNvSpPr>
            <a:spLocks/>
          </p:cNvSpPr>
          <p:nvPr/>
        </p:nvSpPr>
        <p:spPr bwMode="auto">
          <a:xfrm>
            <a:off x="3830638" y="5145088"/>
            <a:ext cx="104775" cy="190500"/>
          </a:xfrm>
          <a:custGeom>
            <a:avLst/>
            <a:gdLst>
              <a:gd name="G0" fmla="+- 7837 0 0"/>
              <a:gd name="G1" fmla="+- 21600 0 0"/>
              <a:gd name="G2" fmla="+- 21600 0 0"/>
              <a:gd name="T0" fmla="*/ 0 w 11796"/>
              <a:gd name="T1" fmla="*/ 1472 h 21600"/>
              <a:gd name="T2" fmla="*/ 11796 w 11796"/>
              <a:gd name="T3" fmla="*/ 366 h 21600"/>
              <a:gd name="T4" fmla="*/ 7837 w 117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96" h="21600" fill="none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</a:path>
              <a:path w="11796" h="21600" stroke="0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  <a:lnTo>
                  <a:pt x="7837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3663950" y="4502150"/>
            <a:ext cx="1524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Arc 25"/>
          <p:cNvSpPr>
            <a:spLocks/>
          </p:cNvSpPr>
          <p:nvPr/>
        </p:nvSpPr>
        <p:spPr bwMode="auto">
          <a:xfrm>
            <a:off x="3683000" y="4859338"/>
            <a:ext cx="136525" cy="184150"/>
          </a:xfrm>
          <a:custGeom>
            <a:avLst/>
            <a:gdLst>
              <a:gd name="G0" fmla="+- 0 0 0"/>
              <a:gd name="G1" fmla="+- 20966 0 0"/>
              <a:gd name="G2" fmla="+- 21600 0 0"/>
              <a:gd name="T0" fmla="*/ 5197 w 15452"/>
              <a:gd name="T1" fmla="*/ 0 h 20966"/>
              <a:gd name="T2" fmla="*/ 15452 w 15452"/>
              <a:gd name="T3" fmla="*/ 5873 h 20966"/>
              <a:gd name="T4" fmla="*/ 0 w 15452"/>
              <a:gd name="T5" fmla="*/ 20966 h 20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52" h="20966" fill="none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</a:path>
              <a:path w="15452" h="20966" stroke="0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  <a:lnTo>
                  <a:pt x="0" y="209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4794250" y="4514850"/>
            <a:ext cx="381000" cy="927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Arc 27"/>
          <p:cNvSpPr>
            <a:spLocks/>
          </p:cNvSpPr>
          <p:nvPr/>
        </p:nvSpPr>
        <p:spPr bwMode="auto">
          <a:xfrm>
            <a:off x="4813300" y="5260975"/>
            <a:ext cx="115888" cy="188913"/>
          </a:xfrm>
          <a:custGeom>
            <a:avLst/>
            <a:gdLst>
              <a:gd name="G0" fmla="+- 0 0 0"/>
              <a:gd name="G1" fmla="+- 21493 0 0"/>
              <a:gd name="G2" fmla="+- 21600 0 0"/>
              <a:gd name="T0" fmla="*/ 2149 w 13161"/>
              <a:gd name="T1" fmla="*/ 0 h 21493"/>
              <a:gd name="T2" fmla="*/ 13161 w 13161"/>
              <a:gd name="T3" fmla="*/ 4366 h 21493"/>
              <a:gd name="T4" fmla="*/ 0 w 13161"/>
              <a:gd name="T5" fmla="*/ 21493 h 2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1" h="21493" fill="none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</a:path>
              <a:path w="13161" h="21493" stroke="0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  <a:lnTo>
                  <a:pt x="0" y="214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4781550" y="4502150"/>
            <a:ext cx="393700" cy="419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>
            <a:off x="4800600" y="4756150"/>
            <a:ext cx="158750" cy="173038"/>
          </a:xfrm>
          <a:custGeom>
            <a:avLst/>
            <a:gdLst>
              <a:gd name="G0" fmla="+- 0 0 0"/>
              <a:gd name="G1" fmla="+- 19633 0 0"/>
              <a:gd name="G2" fmla="+- 21600 0 0"/>
              <a:gd name="T0" fmla="*/ 9006 w 18028"/>
              <a:gd name="T1" fmla="*/ 0 h 19633"/>
              <a:gd name="T2" fmla="*/ 18028 w 18028"/>
              <a:gd name="T3" fmla="*/ 7735 h 19633"/>
              <a:gd name="T4" fmla="*/ 0 w 18028"/>
              <a:gd name="T5" fmla="*/ 19633 h 19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28" h="19633" fill="none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</a:path>
              <a:path w="18028" h="19633" stroke="0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  <a:lnTo>
                  <a:pt x="0" y="196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5746750" y="4502150"/>
            <a:ext cx="3302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Arc 31"/>
          <p:cNvSpPr>
            <a:spLocks/>
          </p:cNvSpPr>
          <p:nvPr/>
        </p:nvSpPr>
        <p:spPr bwMode="auto">
          <a:xfrm>
            <a:off x="5943600" y="4860925"/>
            <a:ext cx="139700" cy="182563"/>
          </a:xfrm>
          <a:custGeom>
            <a:avLst/>
            <a:gdLst>
              <a:gd name="G0" fmla="+- 16055 0 0"/>
              <a:gd name="G1" fmla="+- 20728 0 0"/>
              <a:gd name="G2" fmla="+- 21600 0 0"/>
              <a:gd name="T0" fmla="*/ 0 w 16055"/>
              <a:gd name="T1" fmla="*/ 6278 h 20728"/>
              <a:gd name="T2" fmla="*/ 9980 w 16055"/>
              <a:gd name="T3" fmla="*/ 0 h 20728"/>
              <a:gd name="T4" fmla="*/ 16055 w 16055"/>
              <a:gd name="T5" fmla="*/ 20728 h 20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55" h="20728" fill="none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</a:path>
              <a:path w="16055" h="20728" stroke="0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  <a:lnTo>
                  <a:pt x="16055" y="207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721350" y="4476750"/>
            <a:ext cx="177800" cy="850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Arc 33"/>
          <p:cNvSpPr>
            <a:spLocks/>
          </p:cNvSpPr>
          <p:nvPr/>
        </p:nvSpPr>
        <p:spPr bwMode="auto">
          <a:xfrm>
            <a:off x="5826125" y="5145088"/>
            <a:ext cx="103188" cy="190500"/>
          </a:xfrm>
          <a:custGeom>
            <a:avLst/>
            <a:gdLst>
              <a:gd name="G0" fmla="+- 10581 0 0"/>
              <a:gd name="G1" fmla="+- 21600 0 0"/>
              <a:gd name="G2" fmla="+- 21600 0 0"/>
              <a:gd name="T0" fmla="*/ 0 w 11660"/>
              <a:gd name="T1" fmla="*/ 2769 h 21600"/>
              <a:gd name="T2" fmla="*/ 11660 w 11660"/>
              <a:gd name="T3" fmla="*/ 27 h 21600"/>
              <a:gd name="T4" fmla="*/ 10581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</a:path>
              <a:path w="11660" h="21600" stroke="0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  <a:lnTo>
                  <a:pt x="10581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7715250" y="4502150"/>
            <a:ext cx="584200" cy="118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1" name="Arc 35"/>
          <p:cNvSpPr>
            <a:spLocks/>
          </p:cNvSpPr>
          <p:nvPr/>
        </p:nvSpPr>
        <p:spPr bwMode="auto">
          <a:xfrm>
            <a:off x="7734300" y="5503863"/>
            <a:ext cx="127000" cy="187325"/>
          </a:xfrm>
          <a:custGeom>
            <a:avLst/>
            <a:gdLst>
              <a:gd name="G0" fmla="+- 0 0 0"/>
              <a:gd name="G1" fmla="+- 21301 0 0"/>
              <a:gd name="G2" fmla="+- 21600 0 0"/>
              <a:gd name="T0" fmla="*/ 3580 w 14350"/>
              <a:gd name="T1" fmla="*/ 0 h 21301"/>
              <a:gd name="T2" fmla="*/ 14350 w 14350"/>
              <a:gd name="T3" fmla="*/ 5157 h 21301"/>
              <a:gd name="T4" fmla="*/ 0 w 14350"/>
              <a:gd name="T5" fmla="*/ 21301 h 2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50" h="21301" fill="none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</a:path>
              <a:path w="14350" h="21301" stroke="0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  <a:lnTo>
                  <a:pt x="0" y="213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7905750" y="4502150"/>
            <a:ext cx="39370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3" name="Arc 37"/>
          <p:cNvSpPr>
            <a:spLocks/>
          </p:cNvSpPr>
          <p:nvPr/>
        </p:nvSpPr>
        <p:spPr bwMode="auto">
          <a:xfrm>
            <a:off x="7924800" y="5911850"/>
            <a:ext cx="133350" cy="185738"/>
          </a:xfrm>
          <a:custGeom>
            <a:avLst/>
            <a:gdLst>
              <a:gd name="G0" fmla="+- 0 0 0"/>
              <a:gd name="G1" fmla="+- 21086 0 0"/>
              <a:gd name="G2" fmla="+- 21600 0 0"/>
              <a:gd name="T0" fmla="*/ 4686 w 15183"/>
              <a:gd name="T1" fmla="*/ 0 h 21086"/>
              <a:gd name="T2" fmla="*/ 15183 w 15183"/>
              <a:gd name="T3" fmla="*/ 5722 h 21086"/>
              <a:gd name="T4" fmla="*/ 0 w 15183"/>
              <a:gd name="T5" fmla="*/ 21086 h 2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83" h="21086" fill="none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</a:path>
              <a:path w="15183" h="21086" stroke="0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  <a:lnTo>
                  <a:pt x="0" y="210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3517900" y="4152900"/>
            <a:ext cx="647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Set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5448300" y="4152900"/>
            <a:ext cx="647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Set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4673600" y="41529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Reset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7924800" y="41402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Race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1181100" y="4724400"/>
            <a:ext cx="5715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Q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\Q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6134100" y="4216400"/>
            <a:ext cx="508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5956300" y="4216400"/>
            <a:ext cx="838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</a:t>
            </a:r>
          </a:p>
        </p:txBody>
      </p:sp>
      <p:sp>
        <p:nvSpPr>
          <p:cNvPr id="14420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Timing behavior</a:t>
            </a:r>
          </a:p>
        </p:txBody>
      </p:sp>
      <p:grpSp>
        <p:nvGrpSpPr>
          <p:cNvPr id="14422" name="Group 86"/>
          <p:cNvGrpSpPr>
            <a:grpSpLocks/>
          </p:cNvGrpSpPr>
          <p:nvPr/>
        </p:nvGrpSpPr>
        <p:grpSpPr bwMode="auto">
          <a:xfrm>
            <a:off x="3733800" y="1524000"/>
            <a:ext cx="2540000" cy="1643063"/>
            <a:chOff x="5024" y="1392"/>
            <a:chExt cx="1600" cy="1035"/>
          </a:xfrm>
        </p:grpSpPr>
        <p:pic>
          <p:nvPicPr>
            <p:cNvPr id="14423" name="Picture 8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20508" y="6372661"/>
            <a:ext cx="144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Forbidden</a:t>
            </a:r>
          </a:p>
          <a:p>
            <a:r>
              <a:rPr lang="en-US" altLang="ko-KR" dirty="0" smtClean="0"/>
              <a:t>Input Values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78536" y="6370313"/>
            <a:ext cx="144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Forbidden</a:t>
            </a:r>
          </a:p>
          <a:p>
            <a:r>
              <a:rPr lang="en-US" altLang="ko-KR" dirty="0" smtClean="0"/>
              <a:t>Input Values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 - Sequential Logic</a:t>
            </a:r>
            <a:endParaRPr lang="en-US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069E-B4B9-4008-BEC8-CCD45BFC5B8B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1371600" y="2819400"/>
            <a:ext cx="2146300" cy="1803400"/>
            <a:chOff x="656" y="1096"/>
            <a:chExt cx="1352" cy="1136"/>
          </a:xfrm>
        </p:grpSpPr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672" y="1096"/>
              <a:ext cx="1336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	R	Q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hold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unstable</a:t>
              </a:r>
            </a:p>
          </p:txBody>
        </p: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656" y="1128"/>
              <a:ext cx="1296" cy="888"/>
              <a:chOff x="656" y="1128"/>
              <a:chExt cx="1296" cy="888"/>
            </a:xfrm>
          </p:grpSpPr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1208" y="1128"/>
                <a:ext cx="0" cy="8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129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4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behavior or R-S latch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 of R-S latch behavior</a:t>
            </a:r>
          </a:p>
        </p:txBody>
      </p:sp>
      <p:grpSp>
        <p:nvGrpSpPr>
          <p:cNvPr id="16408" name="Group 24"/>
          <p:cNvGrpSpPr>
            <a:grpSpLocks/>
          </p:cNvGrpSpPr>
          <p:nvPr/>
        </p:nvGrpSpPr>
        <p:grpSpPr bwMode="auto">
          <a:xfrm>
            <a:off x="4648200" y="2057400"/>
            <a:ext cx="3505200" cy="3962400"/>
            <a:chOff x="2736" y="1584"/>
            <a:chExt cx="2208" cy="2496"/>
          </a:xfrm>
        </p:grpSpPr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0  1</a:t>
              </a: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1  0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0  0</a:t>
              </a: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1  1</a:t>
              </a:r>
            </a:p>
          </p:txBody>
        </p:sp>
        <p:sp>
          <p:nvSpPr>
            <p:cNvPr id="16413" name="Oval 29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6" name="Oval 3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16418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</a:t>
              </a:r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</a:t>
              </a:r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</a:t>
              </a:r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5236</TotalTime>
  <Pages>47</Pages>
  <Words>3347</Words>
  <Application>Microsoft Office PowerPoint</Application>
  <PresentationFormat>사용자 지정</PresentationFormat>
  <Paragraphs>1276</Paragraphs>
  <Slides>61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Edge</vt:lpstr>
      <vt:lpstr>Chap. 6 Sequential Logic</vt:lpstr>
      <vt:lpstr>Agenda</vt:lpstr>
      <vt:lpstr>Sequential logic</vt:lpstr>
      <vt:lpstr>Sequential circuits</vt:lpstr>
      <vt:lpstr>Circuits with feedback</vt:lpstr>
      <vt:lpstr>Simplest circuits with feedback</vt:lpstr>
      <vt:lpstr>Memory with cross-coupled gates</vt:lpstr>
      <vt:lpstr>Timing behavior</vt:lpstr>
      <vt:lpstr>State behavior or R-S latch</vt:lpstr>
      <vt:lpstr>Theoretical R-S latch behavior</vt:lpstr>
      <vt:lpstr>Observed R-S latch behavior</vt:lpstr>
      <vt:lpstr>R-S latch analysis</vt:lpstr>
      <vt:lpstr>Activity: R-S latch using NAND gates</vt:lpstr>
      <vt:lpstr>Gated R-S latch</vt:lpstr>
      <vt:lpstr>Clocks</vt:lpstr>
      <vt:lpstr>Clocks (cont’d)</vt:lpstr>
      <vt:lpstr>Cascading latches</vt:lpstr>
      <vt:lpstr>Master-slave structure</vt:lpstr>
      <vt:lpstr>The 1s catching problem</vt:lpstr>
      <vt:lpstr>D flip-flop</vt:lpstr>
      <vt:lpstr>Edge-triggered flip-flops</vt:lpstr>
      <vt:lpstr>Neg. Edge-Triggered D-FF when Clock is High</vt:lpstr>
      <vt:lpstr>Neg. Edge-Triggered D-FF when Clock goes from High to Low</vt:lpstr>
      <vt:lpstr>Neg. Edge-Triggered D-FF when Clock is Low</vt:lpstr>
      <vt:lpstr>Neg. Edge-Triggered D-FF when Clock is Low</vt:lpstr>
      <vt:lpstr>Edge-triggered flip-flops (cont’d)</vt:lpstr>
      <vt:lpstr>Timing methodologies</vt:lpstr>
      <vt:lpstr>Timing methodologies (cont’d)</vt:lpstr>
      <vt:lpstr>Comparison of latches and flip-flops</vt:lpstr>
      <vt:lpstr>Comparison of latches and flip-flops (cont’d)</vt:lpstr>
      <vt:lpstr>Typical timing specifications</vt:lpstr>
      <vt:lpstr>Cascading edge-triggered flip-flops (cont’d)</vt:lpstr>
      <vt:lpstr>Cascading edge-triggered flip-flops</vt:lpstr>
      <vt:lpstr>Clock skew</vt:lpstr>
      <vt:lpstr>Summary of latches and flip-flops</vt:lpstr>
      <vt:lpstr>Metastability and asynchronous inputs</vt:lpstr>
      <vt:lpstr>Synchronization failure</vt:lpstr>
      <vt:lpstr>Dealing with synchronization failure</vt:lpstr>
      <vt:lpstr>Handling asynchronous inputs</vt:lpstr>
      <vt:lpstr>Handling asynchronous inputs (cont’d)</vt:lpstr>
      <vt:lpstr>Flip-flop features</vt:lpstr>
      <vt:lpstr>Registers</vt:lpstr>
      <vt:lpstr>Shift register</vt:lpstr>
      <vt:lpstr>Universal shift register</vt:lpstr>
      <vt:lpstr>Design of universal shift register</vt:lpstr>
      <vt:lpstr>Shift register application</vt:lpstr>
      <vt:lpstr>Pattern recognizer</vt:lpstr>
      <vt:lpstr>Counters</vt:lpstr>
      <vt:lpstr>Activity</vt:lpstr>
      <vt:lpstr>Binary counter</vt:lpstr>
      <vt:lpstr>Four-bit binary synchronous up-counter</vt:lpstr>
      <vt:lpstr>Offset counters</vt:lpstr>
      <vt:lpstr>Hardware Description Languages and Sequential Logic</vt:lpstr>
      <vt:lpstr>Flip-flop in Verilog</vt:lpstr>
      <vt:lpstr>More Flip-flops</vt:lpstr>
      <vt:lpstr>Incorrect Flip-flop in Verilog</vt:lpstr>
      <vt:lpstr>Blocking and Non-Blocking Assignments</vt:lpstr>
      <vt:lpstr>Register-transfer-level (RTL) Assignment</vt:lpstr>
      <vt:lpstr>Mobius Counter in Verilog</vt:lpstr>
      <vt:lpstr>Binary Counter in Verilog</vt:lpstr>
      <vt:lpstr>Sequential logic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Gaetano Borriello</dc:creator>
  <cp:lastModifiedBy>Registered User</cp:lastModifiedBy>
  <cp:revision>63</cp:revision>
  <cp:lastPrinted>2000-05-11T18:59:43Z</cp:lastPrinted>
  <dcterms:created xsi:type="dcterms:W3CDTF">1997-03-21T11:55:38Z</dcterms:created>
  <dcterms:modified xsi:type="dcterms:W3CDTF">2014-11-06T01:32:02Z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