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5" r:id="rId1"/>
  </p:sldMasterIdLst>
  <p:notesMasterIdLst>
    <p:notesMasterId r:id="rId49"/>
  </p:notesMasterIdLst>
  <p:handoutMasterIdLst>
    <p:handoutMasterId r:id="rId50"/>
  </p:handoutMasterIdLst>
  <p:sldIdLst>
    <p:sldId id="343" r:id="rId2"/>
    <p:sldId id="256" r:id="rId3"/>
    <p:sldId id="293" r:id="rId4"/>
    <p:sldId id="294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2" r:id="rId17"/>
    <p:sldId id="271" r:id="rId18"/>
    <p:sldId id="314" r:id="rId19"/>
    <p:sldId id="315" r:id="rId20"/>
    <p:sldId id="316" r:id="rId21"/>
    <p:sldId id="295" r:id="rId22"/>
    <p:sldId id="296" r:id="rId23"/>
    <p:sldId id="330" r:id="rId24"/>
    <p:sldId id="331" r:id="rId25"/>
    <p:sldId id="275" r:id="rId26"/>
    <p:sldId id="276" r:id="rId27"/>
    <p:sldId id="313" r:id="rId28"/>
    <p:sldId id="332" r:id="rId29"/>
    <p:sldId id="333" r:id="rId30"/>
    <p:sldId id="334" r:id="rId31"/>
    <p:sldId id="335" r:id="rId32"/>
    <p:sldId id="336" r:id="rId33"/>
    <p:sldId id="337" r:id="rId34"/>
    <p:sldId id="338" r:id="rId35"/>
    <p:sldId id="339" r:id="rId36"/>
    <p:sldId id="340" r:id="rId37"/>
    <p:sldId id="341" r:id="rId38"/>
    <p:sldId id="342" r:id="rId39"/>
    <p:sldId id="278" r:id="rId40"/>
    <p:sldId id="279" r:id="rId41"/>
    <p:sldId id="317" r:id="rId42"/>
    <p:sldId id="322" r:id="rId43"/>
    <p:sldId id="318" r:id="rId44"/>
    <p:sldId id="319" r:id="rId45"/>
    <p:sldId id="320" r:id="rId46"/>
    <p:sldId id="321" r:id="rId47"/>
    <p:sldId id="292" r:id="rId48"/>
  </p:sldIdLst>
  <p:sldSz cx="9271000" cy="6946900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FF00FF"/>
    <a:srgbClr val="00FFFF"/>
    <a:srgbClr val="0000FF"/>
    <a:srgbClr val="00FF00"/>
    <a:srgbClr val="FF0000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93" autoAdjust="0"/>
  </p:normalViewPr>
  <p:slideViewPr>
    <p:cSldViewPr>
      <p:cViewPr varScale="1">
        <p:scale>
          <a:sx n="176" d="100"/>
          <a:sy n="176" d="100"/>
        </p:scale>
        <p:origin x="-1596" y="-90"/>
      </p:cViewPr>
      <p:guideLst>
        <p:guide orient="horz" pos="2176"/>
        <p:guide pos="29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5049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8" tIns="46975" rIns="95628" bIns="469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0"/>
            <a:r>
              <a:rPr lang="en-US" altLang="ko-KR" smtClean="0"/>
              <a:t>Second level</a:t>
            </a:r>
          </a:p>
          <a:p>
            <a:pPr lvl="0"/>
            <a:r>
              <a:rPr lang="en-US" altLang="ko-KR" smtClean="0"/>
              <a:t>Third level</a:t>
            </a:r>
          </a:p>
          <a:p>
            <a:pPr lvl="0"/>
            <a:r>
              <a:rPr lang="en-US" altLang="ko-KR" smtClean="0"/>
              <a:t>Fourth level</a:t>
            </a:r>
          </a:p>
          <a:p>
            <a:pPr lvl="0"/>
            <a:r>
              <a:rPr lang="en-US" altLang="ko-KR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33488" y="727075"/>
            <a:ext cx="4849812" cy="36337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6195444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235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256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296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317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57350" y="327025"/>
            <a:ext cx="4179888" cy="3132138"/>
          </a:xfrm>
          <a:ln cap="flat"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337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378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358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3138" y="4559300"/>
            <a:ext cx="5360987" cy="43227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538" tIns="46931" rIns="95538" bIns="46931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0987" cy="4322763"/>
          </a:xfrm>
          <a:ln/>
        </p:spPr>
        <p:txBody>
          <a:bodyPr lIns="95538" tIns="46931" rIns="95538" bIns="46931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0987" cy="4322763"/>
          </a:xfrm>
          <a:ln/>
        </p:spPr>
        <p:txBody>
          <a:bodyPr lIns="95538" tIns="46931" rIns="95538" bIns="46931"/>
          <a:lstStyle/>
          <a:p>
            <a:endParaRPr lang="ko-KR" altLang="ko-KR"/>
          </a:p>
        </p:txBody>
      </p:sp>
      <p:sp>
        <p:nvSpPr>
          <p:cNvPr id="901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27075"/>
            <a:ext cx="4849812" cy="3633788"/>
          </a:xfrm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0987" cy="4322763"/>
          </a:xfrm>
          <a:ln/>
        </p:spPr>
        <p:txBody>
          <a:bodyPr lIns="95538" tIns="46931" rIns="95538" bIns="46931"/>
          <a:lstStyle/>
          <a:p>
            <a:endParaRPr lang="ko-KR" altLang="ko-KR"/>
          </a:p>
        </p:txBody>
      </p:sp>
      <p:sp>
        <p:nvSpPr>
          <p:cNvPr id="829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27075"/>
            <a:ext cx="4849812" cy="3633788"/>
          </a:xfrm>
          <a:ln cap="flat"/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5617" tIns="46969" rIns="95617" bIns="46969"/>
          <a:lstStyle/>
          <a:p>
            <a:endParaRPr lang="ko-KR" altLang="ko-KR"/>
          </a:p>
        </p:txBody>
      </p:sp>
      <p:sp>
        <p:nvSpPr>
          <p:cNvPr id="2273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440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460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0987" cy="4322763"/>
          </a:xfrm>
          <a:ln/>
        </p:spPr>
        <p:txBody>
          <a:bodyPr lIns="95538" tIns="46931" rIns="95538" bIns="46931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0987" cy="4322763"/>
          </a:xfrm>
          <a:ln/>
        </p:spPr>
        <p:txBody>
          <a:bodyPr lIns="95528" tIns="46926" rIns="95528" bIns="46926"/>
          <a:lstStyle/>
          <a:p>
            <a:endParaRPr lang="ko-KR" altLang="ko-KR"/>
          </a:p>
        </p:txBody>
      </p:sp>
      <p:sp>
        <p:nvSpPr>
          <p:cNvPr id="2304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27075"/>
            <a:ext cx="4849812" cy="3633788"/>
          </a:xfrm>
          <a:ln cap="flat"/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0987" cy="4322763"/>
          </a:xfrm>
          <a:ln/>
        </p:spPr>
        <p:txBody>
          <a:bodyPr lIns="95528" tIns="46926" rIns="95528" bIns="46926"/>
          <a:lstStyle/>
          <a:p>
            <a:endParaRPr lang="ko-KR" altLang="ko-KR"/>
          </a:p>
        </p:txBody>
      </p:sp>
      <p:sp>
        <p:nvSpPr>
          <p:cNvPr id="2324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27075"/>
            <a:ext cx="4849812" cy="3633788"/>
          </a:xfrm>
          <a:ln cap="flat"/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0987" cy="4322763"/>
          </a:xfrm>
          <a:ln/>
        </p:spPr>
        <p:txBody>
          <a:bodyPr lIns="95528" tIns="46926" rIns="95528" bIns="46926"/>
          <a:lstStyle/>
          <a:p>
            <a:endParaRPr lang="ko-KR" altLang="ko-KR"/>
          </a:p>
        </p:txBody>
      </p:sp>
      <p:sp>
        <p:nvSpPr>
          <p:cNvPr id="2344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27075"/>
            <a:ext cx="4849812" cy="3633788"/>
          </a:xfrm>
          <a:ln cap="flat"/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0987" cy="4322763"/>
          </a:xfrm>
          <a:ln/>
        </p:spPr>
        <p:txBody>
          <a:bodyPr lIns="95528" tIns="46926" rIns="95528" bIns="46926"/>
          <a:lstStyle/>
          <a:p>
            <a:endParaRPr lang="ko-KR" altLang="ko-KR"/>
          </a:p>
        </p:txBody>
      </p:sp>
      <p:sp>
        <p:nvSpPr>
          <p:cNvPr id="2365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27075"/>
            <a:ext cx="4849812" cy="3633788"/>
          </a:xfrm>
          <a:ln cap="flat"/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0987" cy="4322763"/>
          </a:xfrm>
          <a:ln/>
        </p:spPr>
        <p:txBody>
          <a:bodyPr lIns="95528" tIns="46926" rIns="95528" bIns="46926"/>
          <a:lstStyle/>
          <a:p>
            <a:endParaRPr lang="ko-KR" altLang="ko-KR"/>
          </a:p>
        </p:txBody>
      </p:sp>
      <p:sp>
        <p:nvSpPr>
          <p:cNvPr id="2385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27075"/>
            <a:ext cx="4849812" cy="3633788"/>
          </a:xfrm>
          <a:ln cap="flat"/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0987" cy="4322763"/>
          </a:xfrm>
          <a:ln/>
        </p:spPr>
        <p:txBody>
          <a:bodyPr lIns="95528" tIns="46926" rIns="95528" bIns="46926"/>
          <a:lstStyle/>
          <a:p>
            <a:endParaRPr lang="ko-KR" altLang="ko-KR"/>
          </a:p>
        </p:txBody>
      </p:sp>
      <p:sp>
        <p:nvSpPr>
          <p:cNvPr id="2406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27075"/>
            <a:ext cx="4849812" cy="3633788"/>
          </a:xfrm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0987" cy="4322763"/>
          </a:xfrm>
          <a:ln/>
        </p:spPr>
        <p:txBody>
          <a:bodyPr lIns="95538" tIns="46931" rIns="95538" bIns="46931"/>
          <a:lstStyle/>
          <a:p>
            <a:endParaRPr lang="ko-KR" altLang="ko-KR"/>
          </a:p>
        </p:txBody>
      </p:sp>
      <p:sp>
        <p:nvSpPr>
          <p:cNvPr id="849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27075"/>
            <a:ext cx="4849812" cy="3633788"/>
          </a:xfrm>
          <a:ln cap="flat"/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0987" cy="4322763"/>
          </a:xfrm>
          <a:ln/>
        </p:spPr>
        <p:txBody>
          <a:bodyPr lIns="95528" tIns="46926" rIns="95528" bIns="46926"/>
          <a:lstStyle/>
          <a:p>
            <a:endParaRPr lang="ko-KR" altLang="ko-KR"/>
          </a:p>
        </p:txBody>
      </p:sp>
      <p:sp>
        <p:nvSpPr>
          <p:cNvPr id="2426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27075"/>
            <a:ext cx="4849812" cy="3633788"/>
          </a:xfrm>
          <a:ln cap="flat"/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3138" y="4557713"/>
            <a:ext cx="5360987" cy="4324350"/>
          </a:xfrm>
          <a:ln/>
        </p:spPr>
        <p:txBody>
          <a:bodyPr lIns="95632" tIns="46978" rIns="95632" bIns="46978"/>
          <a:lstStyle/>
          <a:p>
            <a:endParaRPr lang="ko-KR" altLang="ko-KR"/>
          </a:p>
        </p:txBody>
      </p:sp>
      <p:sp>
        <p:nvSpPr>
          <p:cNvPr id="2467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27075"/>
            <a:ext cx="4849812" cy="3633788"/>
          </a:xfrm>
          <a:ln cap="flat"/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501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522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788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112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153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174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194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215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7100" y="1543050"/>
            <a:ext cx="7729538" cy="1776413"/>
          </a:xfrm>
        </p:spPr>
        <p:txBody>
          <a:bodyPr/>
          <a:lstStyle>
            <a:lvl1pPr>
              <a:defRPr sz="42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08188" y="4013200"/>
            <a:ext cx="6645275" cy="1776413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21606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VII - Finite State Machines</a:t>
            </a:r>
            <a:endParaRPr lang="en-US" altLang="en-US"/>
          </a:p>
        </p:txBody>
      </p:sp>
      <p:sp>
        <p:nvSpPr>
          <p:cNvPr id="21606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67063" y="6324600"/>
            <a:ext cx="2936875" cy="4635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© Copyright 2004, Gaetano Borriello and Randy H. Katz</a:t>
            </a:r>
          </a:p>
        </p:txBody>
      </p:sp>
      <p:sp>
        <p:nvSpPr>
          <p:cNvPr id="21607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75B2243-A1DC-497B-BD68-96B9D178755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6071" name="Freeform 7"/>
          <p:cNvSpPr>
            <a:spLocks noChangeArrowheads="1"/>
          </p:cNvSpPr>
          <p:nvPr/>
        </p:nvSpPr>
        <p:spPr bwMode="auto">
          <a:xfrm>
            <a:off x="617538" y="1235075"/>
            <a:ext cx="8035925" cy="925513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6072" name="Line 8"/>
          <p:cNvSpPr>
            <a:spLocks noChangeShapeType="1"/>
          </p:cNvSpPr>
          <p:nvPr/>
        </p:nvSpPr>
        <p:spPr bwMode="auto">
          <a:xfrm>
            <a:off x="2008188" y="4013200"/>
            <a:ext cx="66024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VII - Finite State Machines</a:t>
            </a:r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Copyright 2004, Gaetano Borriello and Randy H. Katz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AABF6C-386F-4068-A024-31E9C99ECE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404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21475" y="280988"/>
            <a:ext cx="2085975" cy="59293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3550" y="280988"/>
            <a:ext cx="6105525" cy="59293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VII - Finite State Machines</a:t>
            </a:r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Copyright 2004, Gaetano Borriello and Randy H. Katz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BD735F-A69A-4559-A4C7-5B1EF0B7C7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6122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3550" y="280988"/>
            <a:ext cx="8343900" cy="11557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3550" y="1620838"/>
            <a:ext cx="4095750" cy="458946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11700" y="1620838"/>
            <a:ext cx="4095750" cy="458946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63550" y="6324600"/>
            <a:ext cx="2163763" cy="4635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VII - Finite State Machines</a:t>
            </a:r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709863" y="6329363"/>
            <a:ext cx="3862387" cy="4635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© Copyright 2004, Gaetano Borriello and Randy H. Katz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643688" y="6324600"/>
            <a:ext cx="2163762" cy="463550"/>
          </a:xfrm>
        </p:spPr>
        <p:txBody>
          <a:bodyPr/>
          <a:lstStyle>
            <a:lvl1pPr>
              <a:defRPr/>
            </a:lvl1pPr>
          </a:lstStyle>
          <a:p>
            <a:fld id="{39C5E9CC-F431-4412-9E05-F015942BAF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07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VII - Finite State Machines</a:t>
            </a:r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Copyright 2004, Gaetano Borriello and Randy H. Katz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91F6B6-0BB5-4F87-888B-6938C9B7BF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8070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1838" y="4464050"/>
            <a:ext cx="7880350" cy="1379538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1838" y="2944813"/>
            <a:ext cx="7880350" cy="15192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VII - Finite State Machines</a:t>
            </a:r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Copyright 2004, Gaetano Borriello and Randy H. Katz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605C89-F1BE-4886-B9B4-51A09D0BDA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3776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3550" y="1620838"/>
            <a:ext cx="4095750" cy="4589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11700" y="1620838"/>
            <a:ext cx="4095750" cy="4589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VII - Finite State Machines</a:t>
            </a:r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Copyright 2004, Gaetano Borriello and Randy H. Katz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1181AA-AFF8-47DA-94CC-912240D4CE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1067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3550" y="277813"/>
            <a:ext cx="8343900" cy="115887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3550" y="1555750"/>
            <a:ext cx="4095750" cy="6477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3550" y="2203450"/>
            <a:ext cx="4095750" cy="4002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10113" y="1555750"/>
            <a:ext cx="4097337" cy="6477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0113" y="2203450"/>
            <a:ext cx="4097337" cy="4002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VII - Finite State Machines</a:t>
            </a:r>
            <a:endParaRPr lang="en-US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Copyright 2004, Gaetano Borriello and Randy H. Katz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DE1946-7B85-4FCD-9499-4AD521F00C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0820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VII - Finite State Machines</a:t>
            </a:r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Copyright 2004, Gaetano Borriello and Randy H. Katz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B69D11-BAFE-49A9-B926-A6BEC4C52C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444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VII - Finite State Machines</a:t>
            </a:r>
            <a:endParaRPr lang="en-US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Copyright 2004, Gaetano Borriello and Randy H. Katz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875072-86E3-4C9B-B58A-41200A9E7E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6869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3550" y="276225"/>
            <a:ext cx="3049588" cy="1177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24263" y="276225"/>
            <a:ext cx="5183187" cy="59293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3550" y="1454150"/>
            <a:ext cx="3049588" cy="47513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VII - Finite State Machines</a:t>
            </a:r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Copyright 2004, Gaetano Borriello and Randy H. Katz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F9C711-EAAF-4AA6-9AD9-BF6D89BB79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4914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7688" y="4862513"/>
            <a:ext cx="5562600" cy="5746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17688" y="620713"/>
            <a:ext cx="5562600" cy="4168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17688" y="5437188"/>
            <a:ext cx="5562600" cy="814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VII - Finite State Machines</a:t>
            </a:r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Copyright 2004, Gaetano Borriello and Randy H. Katz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704FD8-80BA-479A-B00E-C69D61FC9A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031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3550" y="280988"/>
            <a:ext cx="8343900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32" tIns="46316" rIns="92632" bIns="463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3550" y="1620838"/>
            <a:ext cx="8343900" cy="458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32" tIns="46316" rIns="92632" bIns="463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150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3550" y="6324600"/>
            <a:ext cx="21637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32" tIns="46316" rIns="92632" bIns="46316" numCol="1" anchor="b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+mj-lt"/>
                <a:ea typeface="Gulim" pitchFamily="50" charset="-127"/>
              </a:defRPr>
            </a:lvl1pPr>
          </a:lstStyle>
          <a:p>
            <a:r>
              <a:rPr lang="en-US" altLang="ko-KR" smtClean="0"/>
              <a:t>VII - Finite State Machines</a:t>
            </a:r>
            <a:endParaRPr lang="en-US" altLang="en-US">
              <a:ea typeface="+mn-ea"/>
            </a:endParaRPr>
          </a:p>
        </p:txBody>
      </p:sp>
      <p:sp>
        <p:nvSpPr>
          <p:cNvPr id="2150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09863" y="6329363"/>
            <a:ext cx="386238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32" tIns="46316" rIns="92632" bIns="46316" numCol="1" anchor="b" anchorCtr="0" compatLnSpc="1">
            <a:prstTxWarp prst="textNoShape">
              <a:avLst/>
            </a:prstTxWarp>
          </a:bodyPr>
          <a:lstStyle>
            <a:lvl1pPr algn="ctr" defTabSz="927100">
              <a:defRPr sz="1200">
                <a:latin typeface="+mj-lt"/>
              </a:defRPr>
            </a:lvl1pPr>
          </a:lstStyle>
          <a:p>
            <a:r>
              <a:rPr lang="en-US" altLang="en-US"/>
              <a:t>© Copyright 2004, Gaetano Borriello and Randy H. Katz</a:t>
            </a:r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3688" y="6324600"/>
            <a:ext cx="216376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32" tIns="46316" rIns="92632" bIns="46316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+mj-lt"/>
              </a:defRPr>
            </a:lvl1pPr>
          </a:lstStyle>
          <a:p>
            <a:fld id="{86DBD639-8B41-4C30-9965-B729086D4C0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5047" name="Freeform 7"/>
          <p:cNvSpPr>
            <a:spLocks noChangeArrowheads="1"/>
          </p:cNvSpPr>
          <p:nvPr/>
        </p:nvSpPr>
        <p:spPr bwMode="auto">
          <a:xfrm>
            <a:off x="385763" y="231775"/>
            <a:ext cx="8343900" cy="617538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2pPr>
      <a:lvl3pPr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3pPr>
      <a:lvl4pPr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4pPr>
      <a:lvl5pPr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5pPr>
      <a:lvl6pPr marL="457200"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6pPr>
      <a:lvl7pPr marL="914400"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7pPr>
      <a:lvl8pPr marL="1371600"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8pPr>
      <a:lvl9pPr marL="1828800"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9pPr>
    </p:titleStyle>
    <p:bodyStyle>
      <a:lvl1pPr marL="347663" indent="-347663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79450" indent="-330200" algn="l" defTabSz="927100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2pPr>
      <a:lvl3pPr marL="1036638" indent="-355600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3pPr>
      <a:lvl4pPr marL="1357313" indent="-319088" algn="l" defTabSz="927100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1600">
          <a:solidFill>
            <a:schemeClr val="tx1"/>
          </a:solidFill>
          <a:latin typeface="+mn-lt"/>
        </a:defRPr>
      </a:lvl4pPr>
      <a:lvl5pPr marL="1703388" indent="-344488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60588" indent="-344488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617788" indent="-344488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74988" indent="-344488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32188" indent="-344488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Chap. 7 Finite</a:t>
            </a:r>
            <a:r>
              <a:rPr lang="ko-KR" altLang="en-US" dirty="0" smtClean="0"/>
              <a:t> </a:t>
            </a:r>
            <a:r>
              <a:rPr lang="en-US" altLang="ko-KR" dirty="0" smtClean="0"/>
              <a:t>State Machines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Digital Logic (CSI2111-02)</a:t>
            </a:r>
          </a:p>
          <a:p>
            <a:endParaRPr lang="en-US" altLang="ko-KR" dirty="0"/>
          </a:p>
          <a:p>
            <a:r>
              <a:rPr lang="en-US" altLang="ko-KR" dirty="0" err="1" smtClean="0"/>
              <a:t>Kyoungwoo</a:t>
            </a:r>
            <a:r>
              <a:rPr lang="en-US" altLang="ko-KR" dirty="0" smtClean="0"/>
              <a:t> Lee </a:t>
            </a:r>
          </a:p>
          <a:p>
            <a:r>
              <a:rPr lang="en-US" altLang="ko-KR" dirty="0" smtClean="0"/>
              <a:t>(Courtesy of Textbook Authors)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 smtClean="0"/>
              <a:t>VII - Finite State Machines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810457-D6E4-4848-9364-996BF8DB578F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7" name="바닥글 개체 틀 4"/>
          <p:cNvSpPr txBox="1">
            <a:spLocks/>
          </p:cNvSpPr>
          <p:nvPr/>
        </p:nvSpPr>
        <p:spPr>
          <a:xfrm>
            <a:off x="1741825" y="6324574"/>
            <a:ext cx="6883015" cy="463127"/>
          </a:xfrm>
          <a:prstGeom prst="rect">
            <a:avLst/>
          </a:prstGeom>
        </p:spPr>
        <p:txBody>
          <a:bodyPr lIns="92665" tIns="46333" rIns="92665" bIns="46333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en-US" smtClean="0"/>
              <a:t>© Copyright 2004, Gaetano Borriello and Randy H. Katz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627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VII - Finite State Machines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5871-848D-48F8-80F6-5358366332D3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048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pitchFamily="50" charset="-127"/>
              </a:rPr>
              <a:t>FSM design procedure</a:t>
            </a:r>
          </a:p>
        </p:txBody>
      </p:sp>
      <p:sp>
        <p:nvSpPr>
          <p:cNvPr id="20490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Gulim" pitchFamily="50" charset="-127"/>
              </a:rPr>
              <a:t>Start with counters</a:t>
            </a:r>
          </a:p>
          <a:p>
            <a:pPr lvl="1"/>
            <a:r>
              <a:rPr lang="en-US" altLang="ko-KR" sz="1800">
                <a:ea typeface="Gulim" pitchFamily="50" charset="-127"/>
              </a:rPr>
              <a:t>simple because output is just state</a:t>
            </a:r>
          </a:p>
          <a:p>
            <a:pPr lvl="1"/>
            <a:r>
              <a:rPr lang="en-US" altLang="ko-KR" sz="1800">
                <a:ea typeface="Gulim" pitchFamily="50" charset="-127"/>
              </a:rPr>
              <a:t>simple because no choice of next state based on input</a:t>
            </a:r>
            <a:br>
              <a:rPr lang="en-US" altLang="ko-KR" sz="1800">
                <a:ea typeface="Gulim" pitchFamily="50" charset="-127"/>
              </a:rPr>
            </a:br>
            <a:r>
              <a:rPr lang="en-US" altLang="ko-KR" sz="1800">
                <a:ea typeface="Gulim" pitchFamily="50" charset="-127"/>
              </a:rPr>
              <a:t/>
            </a:r>
            <a:br>
              <a:rPr lang="en-US" altLang="ko-KR" sz="1800">
                <a:ea typeface="Gulim" pitchFamily="50" charset="-127"/>
              </a:rPr>
            </a:br>
            <a:endParaRPr lang="en-US" altLang="ko-KR" sz="1800">
              <a:ea typeface="Gulim" pitchFamily="50" charset="-127"/>
            </a:endParaRPr>
          </a:p>
          <a:p>
            <a:r>
              <a:rPr lang="en-US" altLang="ko-KR" sz="2000">
                <a:ea typeface="Gulim" pitchFamily="50" charset="-127"/>
              </a:rPr>
              <a:t>State diagram to state transition table</a:t>
            </a:r>
          </a:p>
          <a:p>
            <a:pPr lvl="1"/>
            <a:r>
              <a:rPr lang="en-US" altLang="ko-KR" sz="1800">
                <a:ea typeface="Gulim" pitchFamily="50" charset="-127"/>
              </a:rPr>
              <a:t>tabular form of state diagram</a:t>
            </a:r>
          </a:p>
          <a:p>
            <a:pPr lvl="1"/>
            <a:r>
              <a:rPr lang="en-US" altLang="ko-KR" sz="1800">
                <a:ea typeface="Gulim" pitchFamily="50" charset="-127"/>
              </a:rPr>
              <a:t>like a truth-table</a:t>
            </a:r>
          </a:p>
          <a:p>
            <a:r>
              <a:rPr lang="en-US" altLang="ko-KR" sz="2000">
                <a:ea typeface="Gulim" pitchFamily="50" charset="-127"/>
              </a:rPr>
              <a:t>State encoding</a:t>
            </a:r>
          </a:p>
          <a:p>
            <a:pPr lvl="1"/>
            <a:r>
              <a:rPr lang="en-US" altLang="ko-KR" sz="1800">
                <a:ea typeface="Gulim" pitchFamily="50" charset="-127"/>
              </a:rPr>
              <a:t>decide on representation of states</a:t>
            </a:r>
          </a:p>
          <a:p>
            <a:pPr lvl="1"/>
            <a:r>
              <a:rPr lang="en-US" altLang="ko-KR" sz="1800">
                <a:ea typeface="Gulim" pitchFamily="50" charset="-127"/>
              </a:rPr>
              <a:t>for counters it is simple: just its value</a:t>
            </a:r>
          </a:p>
          <a:p>
            <a:r>
              <a:rPr lang="en-US" altLang="ko-KR" sz="2000">
                <a:ea typeface="Gulim" pitchFamily="50" charset="-127"/>
              </a:rPr>
              <a:t>Implementation</a:t>
            </a:r>
          </a:p>
          <a:p>
            <a:pPr lvl="1"/>
            <a:r>
              <a:rPr lang="en-US" altLang="ko-KR" sz="1800">
                <a:ea typeface="Gulim" pitchFamily="50" charset="-127"/>
              </a:rPr>
              <a:t>flip-flop for each state bit</a:t>
            </a:r>
          </a:p>
          <a:p>
            <a:pPr lvl="1"/>
            <a:r>
              <a:rPr lang="en-US" altLang="ko-KR" sz="1800">
                <a:ea typeface="Gulim" pitchFamily="50" charset="-127"/>
              </a:rPr>
              <a:t>combinational logic based on encoding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VII - Finite State Machines</a:t>
            </a:r>
            <a:endParaRPr lang="en-US" altLang="en-US"/>
          </a:p>
        </p:txBody>
      </p:sp>
      <p:sp>
        <p:nvSpPr>
          <p:cNvPr id="3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AEE5-D18A-4199-97AC-F5527E9B4394}" type="slidenum">
              <a:rPr lang="en-US" altLang="en-US"/>
              <a:pPr/>
              <a:t>11</a:t>
            </a:fld>
            <a:endParaRPr lang="en-US" altLang="en-US"/>
          </a:p>
        </p:txBody>
      </p:sp>
      <p:grpSp>
        <p:nvGrpSpPr>
          <p:cNvPr id="22562" name="Group 34"/>
          <p:cNvGrpSpPr>
            <a:grpSpLocks/>
          </p:cNvGrpSpPr>
          <p:nvPr/>
        </p:nvGrpSpPr>
        <p:grpSpPr bwMode="auto">
          <a:xfrm>
            <a:off x="609600" y="3663950"/>
            <a:ext cx="3911600" cy="1771650"/>
            <a:chOff x="384" y="2308"/>
            <a:chExt cx="2464" cy="1116"/>
          </a:xfrm>
        </p:grpSpPr>
        <p:sp>
          <p:nvSpPr>
            <p:cNvPr id="22537" name="Oval 9"/>
            <p:cNvSpPr>
              <a:spLocks noChangeArrowheads="1"/>
            </p:cNvSpPr>
            <p:nvPr/>
          </p:nvSpPr>
          <p:spPr bwMode="auto">
            <a:xfrm>
              <a:off x="2148" y="2308"/>
              <a:ext cx="224" cy="22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38" name="Oval 10"/>
            <p:cNvSpPr>
              <a:spLocks noChangeArrowheads="1"/>
            </p:cNvSpPr>
            <p:nvPr/>
          </p:nvSpPr>
          <p:spPr bwMode="auto">
            <a:xfrm>
              <a:off x="2596" y="2748"/>
              <a:ext cx="224" cy="21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39" name="Oval 11"/>
            <p:cNvSpPr>
              <a:spLocks noChangeArrowheads="1"/>
            </p:cNvSpPr>
            <p:nvPr/>
          </p:nvSpPr>
          <p:spPr bwMode="auto">
            <a:xfrm>
              <a:off x="1500" y="2308"/>
              <a:ext cx="224" cy="22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40" name="Oval 12"/>
            <p:cNvSpPr>
              <a:spLocks noChangeArrowheads="1"/>
            </p:cNvSpPr>
            <p:nvPr/>
          </p:nvSpPr>
          <p:spPr bwMode="auto">
            <a:xfrm>
              <a:off x="1500" y="3188"/>
              <a:ext cx="224" cy="20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41" name="Oval 13"/>
            <p:cNvSpPr>
              <a:spLocks noChangeArrowheads="1"/>
            </p:cNvSpPr>
            <p:nvPr/>
          </p:nvSpPr>
          <p:spPr bwMode="auto">
            <a:xfrm>
              <a:off x="836" y="2308"/>
              <a:ext cx="224" cy="22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42" name="Line 14"/>
            <p:cNvSpPr>
              <a:spLocks noChangeShapeType="1"/>
            </p:cNvSpPr>
            <p:nvPr/>
          </p:nvSpPr>
          <p:spPr bwMode="auto">
            <a:xfrm>
              <a:off x="1060" y="2416"/>
              <a:ext cx="4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43" name="Line 15"/>
            <p:cNvSpPr>
              <a:spLocks noChangeShapeType="1"/>
            </p:cNvSpPr>
            <p:nvPr/>
          </p:nvSpPr>
          <p:spPr bwMode="auto">
            <a:xfrm flipH="1" flipV="1">
              <a:off x="2340" y="2484"/>
              <a:ext cx="280" cy="3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44" name="Line 16"/>
            <p:cNvSpPr>
              <a:spLocks noChangeShapeType="1"/>
            </p:cNvSpPr>
            <p:nvPr/>
          </p:nvSpPr>
          <p:spPr bwMode="auto">
            <a:xfrm flipV="1">
              <a:off x="572" y="2492"/>
              <a:ext cx="288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45" name="Rectangle 17"/>
            <p:cNvSpPr>
              <a:spLocks noChangeArrowheads="1"/>
            </p:cNvSpPr>
            <p:nvPr/>
          </p:nvSpPr>
          <p:spPr bwMode="auto">
            <a:xfrm>
              <a:off x="1488" y="2328"/>
              <a:ext cx="264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010</a:t>
              </a:r>
            </a:p>
          </p:txBody>
        </p:sp>
        <p:sp>
          <p:nvSpPr>
            <p:cNvPr id="22546" name="Rectangle 18"/>
            <p:cNvSpPr>
              <a:spLocks noChangeArrowheads="1"/>
            </p:cNvSpPr>
            <p:nvPr/>
          </p:nvSpPr>
          <p:spPr bwMode="auto">
            <a:xfrm>
              <a:off x="2584" y="2760"/>
              <a:ext cx="264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100</a:t>
              </a:r>
            </a:p>
          </p:txBody>
        </p:sp>
        <p:sp>
          <p:nvSpPr>
            <p:cNvPr id="22547" name="Rectangle 19"/>
            <p:cNvSpPr>
              <a:spLocks noChangeArrowheads="1"/>
            </p:cNvSpPr>
            <p:nvPr/>
          </p:nvSpPr>
          <p:spPr bwMode="auto">
            <a:xfrm>
              <a:off x="1488" y="3192"/>
              <a:ext cx="264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110</a:t>
              </a:r>
            </a:p>
          </p:txBody>
        </p:sp>
        <p:sp>
          <p:nvSpPr>
            <p:cNvPr id="22548" name="Rectangle 20"/>
            <p:cNvSpPr>
              <a:spLocks noChangeArrowheads="1"/>
            </p:cNvSpPr>
            <p:nvPr/>
          </p:nvSpPr>
          <p:spPr bwMode="auto">
            <a:xfrm>
              <a:off x="2144" y="2328"/>
              <a:ext cx="264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011</a:t>
              </a:r>
            </a:p>
          </p:txBody>
        </p:sp>
        <p:sp>
          <p:nvSpPr>
            <p:cNvPr id="22549" name="Rectangle 21"/>
            <p:cNvSpPr>
              <a:spLocks noChangeArrowheads="1"/>
            </p:cNvSpPr>
            <p:nvPr/>
          </p:nvSpPr>
          <p:spPr bwMode="auto">
            <a:xfrm>
              <a:off x="824" y="2336"/>
              <a:ext cx="264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001</a:t>
              </a:r>
            </a:p>
          </p:txBody>
        </p:sp>
        <p:sp>
          <p:nvSpPr>
            <p:cNvPr id="22550" name="Oval 22"/>
            <p:cNvSpPr>
              <a:spLocks noChangeArrowheads="1"/>
            </p:cNvSpPr>
            <p:nvPr/>
          </p:nvSpPr>
          <p:spPr bwMode="auto">
            <a:xfrm>
              <a:off x="2148" y="3188"/>
              <a:ext cx="224" cy="20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51" name="Oval 23"/>
            <p:cNvSpPr>
              <a:spLocks noChangeArrowheads="1"/>
            </p:cNvSpPr>
            <p:nvPr/>
          </p:nvSpPr>
          <p:spPr bwMode="auto">
            <a:xfrm>
              <a:off x="404" y="2748"/>
              <a:ext cx="216" cy="21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52" name="Oval 24"/>
            <p:cNvSpPr>
              <a:spLocks noChangeArrowheads="1"/>
            </p:cNvSpPr>
            <p:nvPr/>
          </p:nvSpPr>
          <p:spPr bwMode="auto">
            <a:xfrm>
              <a:off x="836" y="3188"/>
              <a:ext cx="224" cy="20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53" name="Line 25"/>
            <p:cNvSpPr>
              <a:spLocks noChangeShapeType="1"/>
            </p:cNvSpPr>
            <p:nvPr/>
          </p:nvSpPr>
          <p:spPr bwMode="auto">
            <a:xfrm>
              <a:off x="1724" y="3280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54" name="Rectangle 26"/>
            <p:cNvSpPr>
              <a:spLocks noChangeArrowheads="1"/>
            </p:cNvSpPr>
            <p:nvPr/>
          </p:nvSpPr>
          <p:spPr bwMode="auto">
            <a:xfrm>
              <a:off x="384" y="2760"/>
              <a:ext cx="264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000</a:t>
              </a:r>
            </a:p>
          </p:txBody>
        </p:sp>
        <p:sp>
          <p:nvSpPr>
            <p:cNvPr id="22555" name="Rectangle 27"/>
            <p:cNvSpPr>
              <a:spLocks noChangeArrowheads="1"/>
            </p:cNvSpPr>
            <p:nvPr/>
          </p:nvSpPr>
          <p:spPr bwMode="auto">
            <a:xfrm>
              <a:off x="2144" y="3192"/>
              <a:ext cx="264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101</a:t>
              </a:r>
            </a:p>
          </p:txBody>
        </p:sp>
        <p:sp>
          <p:nvSpPr>
            <p:cNvPr id="22556" name="Rectangle 28"/>
            <p:cNvSpPr>
              <a:spLocks noChangeArrowheads="1"/>
            </p:cNvSpPr>
            <p:nvPr/>
          </p:nvSpPr>
          <p:spPr bwMode="auto">
            <a:xfrm>
              <a:off x="824" y="3208"/>
              <a:ext cx="264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111</a:t>
              </a:r>
            </a:p>
          </p:txBody>
        </p:sp>
        <p:sp>
          <p:nvSpPr>
            <p:cNvPr id="22557" name="Line 29"/>
            <p:cNvSpPr>
              <a:spLocks noChangeShapeType="1"/>
            </p:cNvSpPr>
            <p:nvPr/>
          </p:nvSpPr>
          <p:spPr bwMode="auto">
            <a:xfrm>
              <a:off x="1724" y="2408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58" name="Line 30"/>
            <p:cNvSpPr>
              <a:spLocks noChangeShapeType="1"/>
            </p:cNvSpPr>
            <p:nvPr/>
          </p:nvSpPr>
          <p:spPr bwMode="auto">
            <a:xfrm>
              <a:off x="1068" y="3280"/>
              <a:ext cx="4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59" name="Rectangle 31"/>
            <p:cNvSpPr>
              <a:spLocks noChangeArrowheads="1"/>
            </p:cNvSpPr>
            <p:nvPr/>
          </p:nvSpPr>
          <p:spPr bwMode="auto">
            <a:xfrm>
              <a:off x="1128" y="2784"/>
              <a:ext cx="976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3-bit up-counter</a:t>
              </a:r>
            </a:p>
          </p:txBody>
        </p:sp>
        <p:sp>
          <p:nvSpPr>
            <p:cNvPr id="22560" name="Line 32"/>
            <p:cNvSpPr>
              <a:spLocks noChangeShapeType="1"/>
            </p:cNvSpPr>
            <p:nvPr/>
          </p:nvSpPr>
          <p:spPr bwMode="auto">
            <a:xfrm flipH="1" flipV="1">
              <a:off x="564" y="2932"/>
              <a:ext cx="288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61" name="Line 33"/>
            <p:cNvSpPr>
              <a:spLocks noChangeShapeType="1"/>
            </p:cNvSpPr>
            <p:nvPr/>
          </p:nvSpPr>
          <p:spPr bwMode="auto">
            <a:xfrm flipV="1">
              <a:off x="2348" y="2932"/>
              <a:ext cx="272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2571" name="Group 43"/>
          <p:cNvGrpSpPr>
            <a:grpSpLocks/>
          </p:cNvGrpSpPr>
          <p:nvPr/>
        </p:nvGrpSpPr>
        <p:grpSpPr bwMode="auto">
          <a:xfrm>
            <a:off x="5268913" y="3073400"/>
            <a:ext cx="3476625" cy="3175000"/>
            <a:chOff x="3319" y="1936"/>
            <a:chExt cx="2190" cy="2000"/>
          </a:xfrm>
        </p:grpSpPr>
        <p:sp>
          <p:nvSpPr>
            <p:cNvPr id="22563" name="Rectangle 35"/>
            <p:cNvSpPr>
              <a:spLocks noChangeArrowheads="1"/>
            </p:cNvSpPr>
            <p:nvPr/>
          </p:nvSpPr>
          <p:spPr bwMode="auto">
            <a:xfrm>
              <a:off x="3456" y="1936"/>
              <a:ext cx="2053" cy="2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74271" rIns="19047" bIns="26983"/>
            <a:lstStyle/>
            <a:p>
              <a:pPr eaLnBrk="0" hangingPunct="0">
                <a:lnSpc>
                  <a:spcPts val="2200"/>
                </a:lnSpc>
                <a:spcBef>
                  <a:spcPts val="2000"/>
                </a:spcBef>
                <a:tabLst>
                  <a:tab pos="457200" algn="l"/>
                  <a:tab pos="1598613" algn="l"/>
                  <a:tab pos="1828800" algn="l"/>
                  <a:tab pos="2513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present state	  next state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0	000		001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1	001		010	2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2	010		011	3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3	011		100	4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4	100		101	5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5	101		110	6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6	110		111	7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7	111		000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endPara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endParaRPr>
            </a:p>
          </p:txBody>
        </p:sp>
        <p:sp>
          <p:nvSpPr>
            <p:cNvPr id="22564" name="Line 36"/>
            <p:cNvSpPr>
              <a:spLocks noChangeShapeType="1"/>
            </p:cNvSpPr>
            <p:nvPr/>
          </p:nvSpPr>
          <p:spPr bwMode="auto">
            <a:xfrm>
              <a:off x="3319" y="2296"/>
              <a:ext cx="190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endParaRPr lang="ko-KR" altLang="en-US"/>
            </a:p>
          </p:txBody>
        </p:sp>
        <p:sp>
          <p:nvSpPr>
            <p:cNvPr id="22565" name="Line 37"/>
            <p:cNvSpPr>
              <a:spLocks noChangeShapeType="1"/>
            </p:cNvSpPr>
            <p:nvPr/>
          </p:nvSpPr>
          <p:spPr bwMode="auto">
            <a:xfrm>
              <a:off x="4300" y="2136"/>
              <a:ext cx="0" cy="157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endParaRPr lang="ko-KR" altLang="en-US"/>
            </a:p>
          </p:txBody>
        </p:sp>
        <p:sp>
          <p:nvSpPr>
            <p:cNvPr id="22566" name="Line 38"/>
            <p:cNvSpPr>
              <a:spLocks noChangeShapeType="1"/>
            </p:cNvSpPr>
            <p:nvPr/>
          </p:nvSpPr>
          <p:spPr bwMode="auto">
            <a:xfrm>
              <a:off x="4932" y="2308"/>
              <a:ext cx="0" cy="13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endParaRPr lang="ko-KR" altLang="en-US"/>
            </a:p>
          </p:txBody>
        </p:sp>
        <p:sp>
          <p:nvSpPr>
            <p:cNvPr id="22567" name="Line 39"/>
            <p:cNvSpPr>
              <a:spLocks noChangeShapeType="1"/>
            </p:cNvSpPr>
            <p:nvPr/>
          </p:nvSpPr>
          <p:spPr bwMode="auto">
            <a:xfrm>
              <a:off x="3642" y="2308"/>
              <a:ext cx="0" cy="13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endParaRPr lang="ko-KR" altLang="en-US"/>
            </a:p>
          </p:txBody>
        </p:sp>
      </p:grpSp>
      <p:sp>
        <p:nvSpPr>
          <p:cNvPr id="22569" name="Rectangle 4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pitchFamily="50" charset="-127"/>
              </a:rPr>
              <a:t>FSM design procedure: state diagram to encoded state transition table</a:t>
            </a:r>
          </a:p>
        </p:txBody>
      </p:sp>
      <p:sp>
        <p:nvSpPr>
          <p:cNvPr id="22570" name="Rectangle 4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Gulim" pitchFamily="50" charset="-127"/>
              </a:rPr>
              <a:t>Tabular form of state diagram</a:t>
            </a:r>
          </a:p>
          <a:p>
            <a:r>
              <a:rPr lang="en-US" altLang="ko-KR" sz="2000">
                <a:ea typeface="Gulim" pitchFamily="50" charset="-127"/>
              </a:rPr>
              <a:t>Like a truth-table (specify output for all input combinations)</a:t>
            </a:r>
          </a:p>
          <a:p>
            <a:r>
              <a:rPr lang="en-US" altLang="ko-KR" sz="2000">
                <a:ea typeface="Gulim" pitchFamily="50" charset="-127"/>
              </a:rPr>
              <a:t>Encoding of states: easy for counters – just use value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VII - Finite State Machines</a:t>
            </a:r>
            <a:endParaRPr lang="en-US" altLang="en-US"/>
          </a:p>
        </p:txBody>
      </p:sp>
      <p:sp>
        <p:nvSpPr>
          <p:cNvPr id="7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FBDF6-437D-4C45-A0A5-96698163CE93}" type="slidenum">
              <a:rPr lang="en-US" altLang="en-US"/>
              <a:pPr/>
              <a:t>12</a:t>
            </a:fld>
            <a:endParaRPr lang="en-US" altLang="en-US"/>
          </a:p>
        </p:txBody>
      </p:sp>
      <p:grpSp>
        <p:nvGrpSpPr>
          <p:cNvPr id="24588" name="Group 12"/>
          <p:cNvGrpSpPr>
            <a:grpSpLocks/>
          </p:cNvGrpSpPr>
          <p:nvPr/>
        </p:nvGrpSpPr>
        <p:grpSpPr bwMode="auto">
          <a:xfrm>
            <a:off x="1365250" y="2251075"/>
            <a:ext cx="2882900" cy="2895600"/>
            <a:chOff x="860" y="1088"/>
            <a:chExt cx="1816" cy="1824"/>
          </a:xfrm>
        </p:grpSpPr>
        <p:sp>
          <p:nvSpPr>
            <p:cNvPr id="24585" name="Rectangle 9"/>
            <p:cNvSpPr>
              <a:spLocks noChangeArrowheads="1"/>
            </p:cNvSpPr>
            <p:nvPr/>
          </p:nvSpPr>
          <p:spPr bwMode="auto">
            <a:xfrm>
              <a:off x="904" y="1088"/>
              <a:ext cx="1728" cy="1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319982" rIns="19047" bIns="26983"/>
            <a:lstStyle/>
            <a:p>
              <a:pPr eaLnBrk="0" hangingPunct="0">
                <a:lnSpc>
                  <a:spcPts val="2200"/>
                </a:lnSpc>
                <a:spcBef>
                  <a:spcPts val="2000"/>
                </a:spcBef>
                <a:tabLst>
                  <a:tab pos="457200" algn="l"/>
                  <a:tab pos="914400" algn="l"/>
                  <a:tab pos="1370013" algn="l"/>
                  <a:tab pos="1828800" algn="l"/>
                  <a:tab pos="22860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C3	C2	C1	N3	N2	N1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0	0	0	0	0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0	0	1	0	1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0	1	0	0	1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0	1	1	1	0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1	0	0	1	0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1	0	1	1	1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1	1	0	1	1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1	1	1	0	0	0</a:t>
              </a:r>
            </a:p>
          </p:txBody>
        </p:sp>
        <p:sp>
          <p:nvSpPr>
            <p:cNvPr id="24586" name="Line 10"/>
            <p:cNvSpPr>
              <a:spLocks noChangeShapeType="1"/>
            </p:cNvSpPr>
            <p:nvPr/>
          </p:nvSpPr>
          <p:spPr bwMode="auto">
            <a:xfrm>
              <a:off x="860" y="1448"/>
              <a:ext cx="18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320040" anchor="ctr"/>
            <a:lstStyle/>
            <a:p>
              <a:endParaRPr lang="ko-KR" altLang="en-US"/>
            </a:p>
          </p:txBody>
        </p:sp>
        <p:sp>
          <p:nvSpPr>
            <p:cNvPr id="24587" name="Line 11"/>
            <p:cNvSpPr>
              <a:spLocks noChangeShapeType="1"/>
            </p:cNvSpPr>
            <p:nvPr/>
          </p:nvSpPr>
          <p:spPr bwMode="auto">
            <a:xfrm>
              <a:off x="1728" y="1296"/>
              <a:ext cx="0" cy="157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320040" anchor="ctr"/>
            <a:lstStyle/>
            <a:p>
              <a:endParaRPr lang="ko-KR" altLang="en-US"/>
            </a:p>
          </p:txBody>
        </p:sp>
      </p:grpSp>
      <p:sp>
        <p:nvSpPr>
          <p:cNvPr id="24642" name="Rectangle 66"/>
          <p:cNvSpPr>
            <a:spLocks noChangeArrowheads="1"/>
          </p:cNvSpPr>
          <p:nvPr/>
        </p:nvSpPr>
        <p:spPr bwMode="auto">
          <a:xfrm>
            <a:off x="5040313" y="3140075"/>
            <a:ext cx="3862387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800"/>
              </a:lnSpc>
              <a:tabLst>
                <a:tab pos="3429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N1	&lt;= C1’</a:t>
            </a:r>
          </a:p>
          <a:p>
            <a:pPr eaLnBrk="0" hangingPunct="0">
              <a:lnSpc>
                <a:spcPts val="1800"/>
              </a:lnSpc>
              <a:tabLst>
                <a:tab pos="3429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N2	&lt;= C1C2’ + C1’C2</a:t>
            </a:r>
          </a:p>
          <a:p>
            <a:pPr eaLnBrk="0" hangingPunct="0">
              <a:lnSpc>
                <a:spcPts val="1800"/>
              </a:lnSpc>
              <a:tabLst>
                <a:tab pos="3429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	&lt;= C1 </a:t>
            </a:r>
            <a:r>
              <a:rPr lang="en-US" altLang="ko-KR" sz="1600" u="sng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xor</a:t>
            </a: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 C2</a:t>
            </a:r>
          </a:p>
          <a:p>
            <a:pPr eaLnBrk="0" hangingPunct="0">
              <a:lnSpc>
                <a:spcPts val="1800"/>
              </a:lnSpc>
              <a:tabLst>
                <a:tab pos="3429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N3	&lt;= C1C2C3’ + C1’C3 + C2’C3</a:t>
            </a:r>
          </a:p>
          <a:p>
            <a:pPr eaLnBrk="0" hangingPunct="0">
              <a:lnSpc>
                <a:spcPts val="1800"/>
              </a:lnSpc>
              <a:tabLst>
                <a:tab pos="3429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	&lt;= (C1C2)C3’ + (C1’ + C2’)C3</a:t>
            </a:r>
          </a:p>
          <a:p>
            <a:pPr eaLnBrk="0" hangingPunct="0">
              <a:lnSpc>
                <a:spcPts val="1800"/>
              </a:lnSpc>
              <a:tabLst>
                <a:tab pos="3429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	&lt;= (C1C2)C3’ + (C1C2)’C3</a:t>
            </a:r>
          </a:p>
          <a:p>
            <a:pPr eaLnBrk="0" hangingPunct="0">
              <a:lnSpc>
                <a:spcPts val="1800"/>
              </a:lnSpc>
              <a:tabLst>
                <a:tab pos="3429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	&lt;= (C1C2) </a:t>
            </a:r>
            <a:r>
              <a:rPr lang="en-US" altLang="ko-KR" sz="1600" u="sng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xor</a:t>
            </a: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 C3</a:t>
            </a:r>
          </a:p>
        </p:txBody>
      </p:sp>
      <p:sp>
        <p:nvSpPr>
          <p:cNvPr id="24643" name="Line 67"/>
          <p:cNvSpPr>
            <a:spLocks noChangeShapeType="1"/>
          </p:cNvSpPr>
          <p:nvPr/>
        </p:nvSpPr>
        <p:spPr bwMode="auto">
          <a:xfrm flipV="1">
            <a:off x="5594350" y="2293938"/>
            <a:ext cx="762000" cy="8778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44" name="Rectangle 68"/>
          <p:cNvSpPr>
            <a:spLocks noChangeArrowheads="1"/>
          </p:cNvSpPr>
          <p:nvPr/>
        </p:nvSpPr>
        <p:spPr bwMode="auto">
          <a:xfrm>
            <a:off x="6489700" y="1844675"/>
            <a:ext cx="2082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8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Verilog notation to show</a:t>
            </a:r>
          </a:p>
          <a:p>
            <a:pPr eaLnBrk="0" hangingPunct="0">
              <a:lnSpc>
                <a:spcPts val="18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function represents an 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input to D-FF</a:t>
            </a:r>
          </a:p>
        </p:txBody>
      </p:sp>
      <p:sp>
        <p:nvSpPr>
          <p:cNvPr id="24645" name="Rectangle 6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pitchFamily="50" charset="-127"/>
              </a:rPr>
              <a:t>Implementation</a:t>
            </a:r>
          </a:p>
        </p:txBody>
      </p:sp>
      <p:sp>
        <p:nvSpPr>
          <p:cNvPr id="24646" name="Rectangle 7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Gulim" pitchFamily="50" charset="-127"/>
              </a:rPr>
              <a:t>D flip-flop for each state bit</a:t>
            </a:r>
          </a:p>
          <a:p>
            <a:r>
              <a:rPr lang="en-US" altLang="ko-KR" sz="2000">
                <a:ea typeface="Gulim" pitchFamily="50" charset="-127"/>
              </a:rPr>
              <a:t>Combinational logic based on encoding</a:t>
            </a:r>
          </a:p>
        </p:txBody>
      </p:sp>
      <p:grpSp>
        <p:nvGrpSpPr>
          <p:cNvPr id="24664" name="Group 88"/>
          <p:cNvGrpSpPr>
            <a:grpSpLocks/>
          </p:cNvGrpSpPr>
          <p:nvPr/>
        </p:nvGrpSpPr>
        <p:grpSpPr bwMode="auto">
          <a:xfrm>
            <a:off x="600075" y="5195888"/>
            <a:ext cx="2373313" cy="1574800"/>
            <a:chOff x="428" y="2988"/>
            <a:chExt cx="1495" cy="992"/>
          </a:xfrm>
        </p:grpSpPr>
        <p:grpSp>
          <p:nvGrpSpPr>
            <p:cNvPr id="24662" name="Group 86"/>
            <p:cNvGrpSpPr>
              <a:grpSpLocks/>
            </p:cNvGrpSpPr>
            <p:nvPr/>
          </p:nvGrpSpPr>
          <p:grpSpPr bwMode="auto">
            <a:xfrm>
              <a:off x="541" y="3042"/>
              <a:ext cx="1382" cy="938"/>
              <a:chOff x="2434" y="-10"/>
              <a:chExt cx="1382" cy="938"/>
            </a:xfrm>
          </p:grpSpPr>
          <p:sp>
            <p:nvSpPr>
              <p:cNvPr id="24648" name="Rectangle 72"/>
              <p:cNvSpPr>
                <a:spLocks noChangeArrowheads="1"/>
              </p:cNvSpPr>
              <p:nvPr/>
            </p:nvSpPr>
            <p:spPr bwMode="auto">
              <a:xfrm>
                <a:off x="2710" y="192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0	0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0	1</a:t>
                </a:r>
              </a:p>
            </p:txBody>
          </p:sp>
          <p:sp>
            <p:nvSpPr>
              <p:cNvPr id="24649" name="Rectangle 73"/>
              <p:cNvSpPr>
                <a:spLocks noChangeArrowheads="1"/>
              </p:cNvSpPr>
              <p:nvPr/>
            </p:nvSpPr>
            <p:spPr bwMode="auto">
              <a:xfrm>
                <a:off x="3296" y="192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1	1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0	1</a:t>
                </a:r>
              </a:p>
            </p:txBody>
          </p:sp>
          <p:sp>
            <p:nvSpPr>
              <p:cNvPr id="24650" name="Rectangle 74"/>
              <p:cNvSpPr>
                <a:spLocks noChangeArrowheads="1"/>
              </p:cNvSpPr>
              <p:nvPr/>
            </p:nvSpPr>
            <p:spPr bwMode="auto">
              <a:xfrm>
                <a:off x="3186" y="144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651" name="Line 75"/>
              <p:cNvSpPr>
                <a:spLocks noChangeShapeType="1"/>
              </p:cNvSpPr>
              <p:nvPr/>
            </p:nvSpPr>
            <p:spPr bwMode="auto">
              <a:xfrm>
                <a:off x="3468" y="146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652" name="Line 76"/>
              <p:cNvSpPr>
                <a:spLocks noChangeShapeType="1"/>
              </p:cNvSpPr>
              <p:nvPr/>
            </p:nvSpPr>
            <p:spPr bwMode="auto">
              <a:xfrm flipH="1">
                <a:off x="3180" y="428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653" name="Line 77"/>
              <p:cNvSpPr>
                <a:spLocks noChangeShapeType="1"/>
              </p:cNvSpPr>
              <p:nvPr/>
            </p:nvSpPr>
            <p:spPr bwMode="auto">
              <a:xfrm>
                <a:off x="3186" y="144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654" name="Line 78"/>
              <p:cNvSpPr>
                <a:spLocks noChangeShapeType="1"/>
              </p:cNvSpPr>
              <p:nvPr/>
            </p:nvSpPr>
            <p:spPr bwMode="auto">
              <a:xfrm>
                <a:off x="2892" y="720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655" name="Line 79"/>
              <p:cNvSpPr>
                <a:spLocks noChangeShapeType="1"/>
              </p:cNvSpPr>
              <p:nvPr/>
            </p:nvSpPr>
            <p:spPr bwMode="auto">
              <a:xfrm flipH="1">
                <a:off x="2610" y="432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656" name="Rectangle 80"/>
              <p:cNvSpPr>
                <a:spLocks noChangeArrowheads="1"/>
              </p:cNvSpPr>
              <p:nvPr/>
            </p:nvSpPr>
            <p:spPr bwMode="auto">
              <a:xfrm>
                <a:off x="2434" y="502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C1</a:t>
                </a:r>
              </a:p>
            </p:txBody>
          </p:sp>
          <p:sp>
            <p:nvSpPr>
              <p:cNvPr id="24657" name="Rectangle 81"/>
              <p:cNvSpPr>
                <a:spLocks noChangeArrowheads="1"/>
              </p:cNvSpPr>
              <p:nvPr/>
            </p:nvSpPr>
            <p:spPr bwMode="auto">
              <a:xfrm>
                <a:off x="3148" y="720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C2</a:t>
                </a:r>
              </a:p>
            </p:txBody>
          </p:sp>
          <p:sp>
            <p:nvSpPr>
              <p:cNvPr id="24658" name="Rectangle 82"/>
              <p:cNvSpPr>
                <a:spLocks noChangeArrowheads="1"/>
              </p:cNvSpPr>
              <p:nvPr/>
            </p:nvSpPr>
            <p:spPr bwMode="auto">
              <a:xfrm>
                <a:off x="3442" y="-10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C3</a:t>
                </a:r>
              </a:p>
            </p:txBody>
          </p:sp>
          <p:sp>
            <p:nvSpPr>
              <p:cNvPr id="24659" name="Rectangle 83"/>
              <p:cNvSpPr>
                <a:spLocks noChangeArrowheads="1"/>
              </p:cNvSpPr>
              <p:nvPr/>
            </p:nvSpPr>
            <p:spPr bwMode="auto">
              <a:xfrm>
                <a:off x="2610" y="144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660" name="Line 84"/>
              <p:cNvSpPr>
                <a:spLocks noChangeShapeType="1"/>
              </p:cNvSpPr>
              <p:nvPr/>
            </p:nvSpPr>
            <p:spPr bwMode="auto">
              <a:xfrm>
                <a:off x="2892" y="146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661" name="Line 85"/>
              <p:cNvSpPr>
                <a:spLocks noChangeShapeType="1"/>
              </p:cNvSpPr>
              <p:nvPr/>
            </p:nvSpPr>
            <p:spPr bwMode="auto">
              <a:xfrm flipH="1">
                <a:off x="2604" y="428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4663" name="Text Box 87"/>
            <p:cNvSpPr txBox="1">
              <a:spLocks noChangeArrowheads="1"/>
            </p:cNvSpPr>
            <p:nvPr/>
          </p:nvSpPr>
          <p:spPr bwMode="auto">
            <a:xfrm>
              <a:off x="428" y="2988"/>
              <a:ext cx="27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00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ko-KR" sz="1600">
                  <a:latin typeface="Tahoma" pitchFamily="34" charset="0"/>
                  <a:ea typeface="Gulim" pitchFamily="50" charset="-127"/>
                </a:rPr>
                <a:t>N3</a:t>
              </a:r>
            </a:p>
          </p:txBody>
        </p:sp>
      </p:grpSp>
      <p:grpSp>
        <p:nvGrpSpPr>
          <p:cNvPr id="24665" name="Group 89"/>
          <p:cNvGrpSpPr>
            <a:grpSpLocks/>
          </p:cNvGrpSpPr>
          <p:nvPr/>
        </p:nvGrpSpPr>
        <p:grpSpPr bwMode="auto">
          <a:xfrm>
            <a:off x="3460750" y="5195888"/>
            <a:ext cx="2373313" cy="1574800"/>
            <a:chOff x="428" y="2988"/>
            <a:chExt cx="1495" cy="992"/>
          </a:xfrm>
        </p:grpSpPr>
        <p:grpSp>
          <p:nvGrpSpPr>
            <p:cNvPr id="24666" name="Group 90"/>
            <p:cNvGrpSpPr>
              <a:grpSpLocks/>
            </p:cNvGrpSpPr>
            <p:nvPr/>
          </p:nvGrpSpPr>
          <p:grpSpPr bwMode="auto">
            <a:xfrm>
              <a:off x="541" y="3042"/>
              <a:ext cx="1382" cy="938"/>
              <a:chOff x="2434" y="-10"/>
              <a:chExt cx="1382" cy="938"/>
            </a:xfrm>
          </p:grpSpPr>
          <p:sp>
            <p:nvSpPr>
              <p:cNvPr id="24667" name="Rectangle 91"/>
              <p:cNvSpPr>
                <a:spLocks noChangeArrowheads="1"/>
              </p:cNvSpPr>
              <p:nvPr/>
            </p:nvSpPr>
            <p:spPr bwMode="auto">
              <a:xfrm>
                <a:off x="2710" y="192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0	1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1	0</a:t>
                </a:r>
              </a:p>
            </p:txBody>
          </p:sp>
          <p:sp>
            <p:nvSpPr>
              <p:cNvPr id="24668" name="Rectangle 92"/>
              <p:cNvSpPr>
                <a:spLocks noChangeArrowheads="1"/>
              </p:cNvSpPr>
              <p:nvPr/>
            </p:nvSpPr>
            <p:spPr bwMode="auto">
              <a:xfrm>
                <a:off x="3296" y="192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1	0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0	1</a:t>
                </a:r>
              </a:p>
            </p:txBody>
          </p:sp>
          <p:sp>
            <p:nvSpPr>
              <p:cNvPr id="24669" name="Rectangle 93"/>
              <p:cNvSpPr>
                <a:spLocks noChangeArrowheads="1"/>
              </p:cNvSpPr>
              <p:nvPr/>
            </p:nvSpPr>
            <p:spPr bwMode="auto">
              <a:xfrm>
                <a:off x="3186" y="144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670" name="Line 94"/>
              <p:cNvSpPr>
                <a:spLocks noChangeShapeType="1"/>
              </p:cNvSpPr>
              <p:nvPr/>
            </p:nvSpPr>
            <p:spPr bwMode="auto">
              <a:xfrm>
                <a:off x="3468" y="146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671" name="Line 95"/>
              <p:cNvSpPr>
                <a:spLocks noChangeShapeType="1"/>
              </p:cNvSpPr>
              <p:nvPr/>
            </p:nvSpPr>
            <p:spPr bwMode="auto">
              <a:xfrm flipH="1">
                <a:off x="3180" y="428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672" name="Line 96"/>
              <p:cNvSpPr>
                <a:spLocks noChangeShapeType="1"/>
              </p:cNvSpPr>
              <p:nvPr/>
            </p:nvSpPr>
            <p:spPr bwMode="auto">
              <a:xfrm>
                <a:off x="3186" y="144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673" name="Line 97"/>
              <p:cNvSpPr>
                <a:spLocks noChangeShapeType="1"/>
              </p:cNvSpPr>
              <p:nvPr/>
            </p:nvSpPr>
            <p:spPr bwMode="auto">
              <a:xfrm>
                <a:off x="2892" y="720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674" name="Line 98"/>
              <p:cNvSpPr>
                <a:spLocks noChangeShapeType="1"/>
              </p:cNvSpPr>
              <p:nvPr/>
            </p:nvSpPr>
            <p:spPr bwMode="auto">
              <a:xfrm flipH="1">
                <a:off x="2610" y="432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675" name="Rectangle 99"/>
              <p:cNvSpPr>
                <a:spLocks noChangeArrowheads="1"/>
              </p:cNvSpPr>
              <p:nvPr/>
            </p:nvSpPr>
            <p:spPr bwMode="auto">
              <a:xfrm>
                <a:off x="2434" y="502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C1</a:t>
                </a:r>
              </a:p>
            </p:txBody>
          </p:sp>
          <p:sp>
            <p:nvSpPr>
              <p:cNvPr id="24676" name="Rectangle 100"/>
              <p:cNvSpPr>
                <a:spLocks noChangeArrowheads="1"/>
              </p:cNvSpPr>
              <p:nvPr/>
            </p:nvSpPr>
            <p:spPr bwMode="auto">
              <a:xfrm>
                <a:off x="3148" y="720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C2</a:t>
                </a:r>
              </a:p>
            </p:txBody>
          </p:sp>
          <p:sp>
            <p:nvSpPr>
              <p:cNvPr id="24677" name="Rectangle 101"/>
              <p:cNvSpPr>
                <a:spLocks noChangeArrowheads="1"/>
              </p:cNvSpPr>
              <p:nvPr/>
            </p:nvSpPr>
            <p:spPr bwMode="auto">
              <a:xfrm>
                <a:off x="3442" y="-10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C3</a:t>
                </a:r>
              </a:p>
            </p:txBody>
          </p:sp>
          <p:sp>
            <p:nvSpPr>
              <p:cNvPr id="24678" name="Rectangle 102"/>
              <p:cNvSpPr>
                <a:spLocks noChangeArrowheads="1"/>
              </p:cNvSpPr>
              <p:nvPr/>
            </p:nvSpPr>
            <p:spPr bwMode="auto">
              <a:xfrm>
                <a:off x="2610" y="144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679" name="Line 103"/>
              <p:cNvSpPr>
                <a:spLocks noChangeShapeType="1"/>
              </p:cNvSpPr>
              <p:nvPr/>
            </p:nvSpPr>
            <p:spPr bwMode="auto">
              <a:xfrm>
                <a:off x="2892" y="146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680" name="Line 104"/>
              <p:cNvSpPr>
                <a:spLocks noChangeShapeType="1"/>
              </p:cNvSpPr>
              <p:nvPr/>
            </p:nvSpPr>
            <p:spPr bwMode="auto">
              <a:xfrm flipH="1">
                <a:off x="2604" y="428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4681" name="Text Box 105"/>
            <p:cNvSpPr txBox="1">
              <a:spLocks noChangeArrowheads="1"/>
            </p:cNvSpPr>
            <p:nvPr/>
          </p:nvSpPr>
          <p:spPr bwMode="auto">
            <a:xfrm>
              <a:off x="428" y="2988"/>
              <a:ext cx="27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00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ko-KR" sz="1600">
                  <a:latin typeface="Tahoma" pitchFamily="34" charset="0"/>
                  <a:ea typeface="Gulim" pitchFamily="50" charset="-127"/>
                </a:rPr>
                <a:t>N2</a:t>
              </a:r>
            </a:p>
          </p:txBody>
        </p:sp>
      </p:grpSp>
      <p:grpSp>
        <p:nvGrpSpPr>
          <p:cNvPr id="24682" name="Group 106"/>
          <p:cNvGrpSpPr>
            <a:grpSpLocks/>
          </p:cNvGrpSpPr>
          <p:nvPr/>
        </p:nvGrpSpPr>
        <p:grpSpPr bwMode="auto">
          <a:xfrm>
            <a:off x="6323013" y="5194300"/>
            <a:ext cx="2373312" cy="1574800"/>
            <a:chOff x="428" y="2988"/>
            <a:chExt cx="1495" cy="992"/>
          </a:xfrm>
        </p:grpSpPr>
        <p:grpSp>
          <p:nvGrpSpPr>
            <p:cNvPr id="24683" name="Group 107"/>
            <p:cNvGrpSpPr>
              <a:grpSpLocks/>
            </p:cNvGrpSpPr>
            <p:nvPr/>
          </p:nvGrpSpPr>
          <p:grpSpPr bwMode="auto">
            <a:xfrm>
              <a:off x="541" y="3042"/>
              <a:ext cx="1382" cy="938"/>
              <a:chOff x="2434" y="-10"/>
              <a:chExt cx="1382" cy="938"/>
            </a:xfrm>
          </p:grpSpPr>
          <p:sp>
            <p:nvSpPr>
              <p:cNvPr id="24684" name="Rectangle 108"/>
              <p:cNvSpPr>
                <a:spLocks noChangeArrowheads="1"/>
              </p:cNvSpPr>
              <p:nvPr/>
            </p:nvSpPr>
            <p:spPr bwMode="auto">
              <a:xfrm>
                <a:off x="2710" y="192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1	1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0	0</a:t>
                </a:r>
              </a:p>
            </p:txBody>
          </p:sp>
          <p:sp>
            <p:nvSpPr>
              <p:cNvPr id="24685" name="Rectangle 109"/>
              <p:cNvSpPr>
                <a:spLocks noChangeArrowheads="1"/>
              </p:cNvSpPr>
              <p:nvPr/>
            </p:nvSpPr>
            <p:spPr bwMode="auto">
              <a:xfrm>
                <a:off x="3296" y="192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1	1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0	0</a:t>
                </a:r>
              </a:p>
            </p:txBody>
          </p:sp>
          <p:sp>
            <p:nvSpPr>
              <p:cNvPr id="24686" name="Rectangle 110"/>
              <p:cNvSpPr>
                <a:spLocks noChangeArrowheads="1"/>
              </p:cNvSpPr>
              <p:nvPr/>
            </p:nvSpPr>
            <p:spPr bwMode="auto">
              <a:xfrm>
                <a:off x="3186" y="144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687" name="Line 111"/>
              <p:cNvSpPr>
                <a:spLocks noChangeShapeType="1"/>
              </p:cNvSpPr>
              <p:nvPr/>
            </p:nvSpPr>
            <p:spPr bwMode="auto">
              <a:xfrm>
                <a:off x="3468" y="146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688" name="Line 112"/>
              <p:cNvSpPr>
                <a:spLocks noChangeShapeType="1"/>
              </p:cNvSpPr>
              <p:nvPr/>
            </p:nvSpPr>
            <p:spPr bwMode="auto">
              <a:xfrm flipH="1">
                <a:off x="3180" y="428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689" name="Line 113"/>
              <p:cNvSpPr>
                <a:spLocks noChangeShapeType="1"/>
              </p:cNvSpPr>
              <p:nvPr/>
            </p:nvSpPr>
            <p:spPr bwMode="auto">
              <a:xfrm>
                <a:off x="3186" y="144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690" name="Line 114"/>
              <p:cNvSpPr>
                <a:spLocks noChangeShapeType="1"/>
              </p:cNvSpPr>
              <p:nvPr/>
            </p:nvSpPr>
            <p:spPr bwMode="auto">
              <a:xfrm>
                <a:off x="2892" y="720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691" name="Line 115"/>
              <p:cNvSpPr>
                <a:spLocks noChangeShapeType="1"/>
              </p:cNvSpPr>
              <p:nvPr/>
            </p:nvSpPr>
            <p:spPr bwMode="auto">
              <a:xfrm flipH="1">
                <a:off x="2610" y="432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692" name="Rectangle 116"/>
              <p:cNvSpPr>
                <a:spLocks noChangeArrowheads="1"/>
              </p:cNvSpPr>
              <p:nvPr/>
            </p:nvSpPr>
            <p:spPr bwMode="auto">
              <a:xfrm>
                <a:off x="2434" y="502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C1</a:t>
                </a:r>
              </a:p>
            </p:txBody>
          </p:sp>
          <p:sp>
            <p:nvSpPr>
              <p:cNvPr id="24693" name="Rectangle 117"/>
              <p:cNvSpPr>
                <a:spLocks noChangeArrowheads="1"/>
              </p:cNvSpPr>
              <p:nvPr/>
            </p:nvSpPr>
            <p:spPr bwMode="auto">
              <a:xfrm>
                <a:off x="3148" y="720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C2</a:t>
                </a:r>
              </a:p>
            </p:txBody>
          </p:sp>
          <p:sp>
            <p:nvSpPr>
              <p:cNvPr id="24694" name="Rectangle 118"/>
              <p:cNvSpPr>
                <a:spLocks noChangeArrowheads="1"/>
              </p:cNvSpPr>
              <p:nvPr/>
            </p:nvSpPr>
            <p:spPr bwMode="auto">
              <a:xfrm>
                <a:off x="3442" y="-10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C3</a:t>
                </a:r>
              </a:p>
            </p:txBody>
          </p:sp>
          <p:sp>
            <p:nvSpPr>
              <p:cNvPr id="24695" name="Rectangle 119"/>
              <p:cNvSpPr>
                <a:spLocks noChangeArrowheads="1"/>
              </p:cNvSpPr>
              <p:nvPr/>
            </p:nvSpPr>
            <p:spPr bwMode="auto">
              <a:xfrm>
                <a:off x="2610" y="144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696" name="Line 120"/>
              <p:cNvSpPr>
                <a:spLocks noChangeShapeType="1"/>
              </p:cNvSpPr>
              <p:nvPr/>
            </p:nvSpPr>
            <p:spPr bwMode="auto">
              <a:xfrm>
                <a:off x="2892" y="146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697" name="Line 121"/>
              <p:cNvSpPr>
                <a:spLocks noChangeShapeType="1"/>
              </p:cNvSpPr>
              <p:nvPr/>
            </p:nvSpPr>
            <p:spPr bwMode="auto">
              <a:xfrm flipH="1">
                <a:off x="2604" y="428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4698" name="Text Box 122"/>
            <p:cNvSpPr txBox="1">
              <a:spLocks noChangeArrowheads="1"/>
            </p:cNvSpPr>
            <p:nvPr/>
          </p:nvSpPr>
          <p:spPr bwMode="auto">
            <a:xfrm>
              <a:off x="428" y="2988"/>
              <a:ext cx="27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00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ko-KR" sz="1600">
                  <a:latin typeface="Tahoma" pitchFamily="34" charset="0"/>
                  <a:ea typeface="Gulim" pitchFamily="50" charset="-127"/>
                </a:rPr>
                <a:t>N1</a:t>
              </a:r>
            </a:p>
          </p:txBody>
        </p:sp>
      </p:grpSp>
      <p:sp>
        <p:nvSpPr>
          <p:cNvPr id="24699" name="AutoShape 123"/>
          <p:cNvSpPr>
            <a:spLocks noChangeArrowheads="1"/>
          </p:cNvSpPr>
          <p:nvPr/>
        </p:nvSpPr>
        <p:spPr bwMode="auto">
          <a:xfrm>
            <a:off x="2019300" y="5551488"/>
            <a:ext cx="822325" cy="377825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700" name="AutoShape 124"/>
          <p:cNvSpPr>
            <a:spLocks noChangeArrowheads="1"/>
          </p:cNvSpPr>
          <p:nvPr/>
        </p:nvSpPr>
        <p:spPr bwMode="auto">
          <a:xfrm>
            <a:off x="2463800" y="5600700"/>
            <a:ext cx="328613" cy="771525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701" name="AutoShape 125"/>
          <p:cNvSpPr>
            <a:spLocks noChangeArrowheads="1"/>
          </p:cNvSpPr>
          <p:nvPr/>
        </p:nvSpPr>
        <p:spPr bwMode="auto">
          <a:xfrm>
            <a:off x="1576388" y="6043613"/>
            <a:ext cx="328612" cy="328612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702" name="AutoShape 126"/>
          <p:cNvSpPr>
            <a:spLocks noChangeArrowheads="1"/>
          </p:cNvSpPr>
          <p:nvPr/>
        </p:nvSpPr>
        <p:spPr bwMode="auto">
          <a:xfrm>
            <a:off x="4418013" y="5567363"/>
            <a:ext cx="820737" cy="36195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703" name="AutoShape 127"/>
          <p:cNvSpPr>
            <a:spLocks noChangeArrowheads="1"/>
          </p:cNvSpPr>
          <p:nvPr/>
        </p:nvSpPr>
        <p:spPr bwMode="auto">
          <a:xfrm>
            <a:off x="6848475" y="5567363"/>
            <a:ext cx="1692275" cy="344487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704" name="AutoShape 128"/>
          <p:cNvSpPr>
            <a:spLocks/>
          </p:cNvSpPr>
          <p:nvPr/>
        </p:nvSpPr>
        <p:spPr bwMode="auto">
          <a:xfrm>
            <a:off x="5337175" y="6043613"/>
            <a:ext cx="476250" cy="328612"/>
          </a:xfrm>
          <a:prstGeom prst="leftBracket">
            <a:avLst>
              <a:gd name="adj" fmla="val 8333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705" name="AutoShape 129"/>
          <p:cNvSpPr>
            <a:spLocks/>
          </p:cNvSpPr>
          <p:nvPr/>
        </p:nvSpPr>
        <p:spPr bwMode="auto">
          <a:xfrm flipH="1">
            <a:off x="3846513" y="6048375"/>
            <a:ext cx="476250" cy="328613"/>
          </a:xfrm>
          <a:prstGeom prst="leftBracket">
            <a:avLst>
              <a:gd name="adj" fmla="val 8333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VII - Finite State Machines</a:t>
            </a:r>
            <a:endParaRPr lang="en-US" altLang="en-US"/>
          </a:p>
        </p:txBody>
      </p:sp>
      <p:sp>
        <p:nvSpPr>
          <p:cNvPr id="13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ED60-318D-4A02-8237-A28F39EE95CC}" type="slidenum">
              <a:rPr lang="en-US" altLang="en-US"/>
              <a:pPr/>
              <a:t>13</a:t>
            </a:fld>
            <a:endParaRPr lang="en-US" altLang="en-US"/>
          </a:p>
        </p:txBody>
      </p:sp>
      <p:grpSp>
        <p:nvGrpSpPr>
          <p:cNvPr id="28782" name="Group 110"/>
          <p:cNvGrpSpPr>
            <a:grpSpLocks/>
          </p:cNvGrpSpPr>
          <p:nvPr/>
        </p:nvGrpSpPr>
        <p:grpSpPr bwMode="auto">
          <a:xfrm>
            <a:off x="317500" y="2195513"/>
            <a:ext cx="3232150" cy="4051300"/>
            <a:chOff x="436" y="1368"/>
            <a:chExt cx="2036" cy="2552"/>
          </a:xfrm>
        </p:grpSpPr>
        <p:sp>
          <p:nvSpPr>
            <p:cNvPr id="28778" name="Rectangle 106"/>
            <p:cNvSpPr>
              <a:spLocks noChangeArrowheads="1"/>
            </p:cNvSpPr>
            <p:nvPr/>
          </p:nvSpPr>
          <p:spPr bwMode="auto">
            <a:xfrm>
              <a:off x="440" y="1368"/>
              <a:ext cx="2032" cy="25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319982" rIns="19047" bIns="26983"/>
            <a:lstStyle/>
            <a:p>
              <a:pPr eaLnBrk="0" hangingPunct="0">
                <a:lnSpc>
                  <a:spcPts val="1700"/>
                </a:lnSpc>
                <a:spcBef>
                  <a:spcPts val="2000"/>
                </a:spcBef>
                <a:tabLst>
                  <a:tab pos="457200" algn="l"/>
                  <a:tab pos="914400" algn="l"/>
                  <a:tab pos="1370013" algn="l"/>
                  <a:tab pos="1828800" algn="l"/>
                  <a:tab pos="2286000" algn="l"/>
                  <a:tab pos="27432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In	C1	C2	C3	N1	N2	N3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0	0	0	0	0	0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0	0	0	1	0	0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0	0	1	0	0	0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0	0	1	1	0	0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0	1	0	0	0	1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0	1	0	1	0	1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0	1	1	0	0	1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0	1	1	1	0	1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1	0	0	0	1	0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1	0	0	1	1	0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1	0	1	0	1	0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1	0	1	1	1	0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1	1	0	0	1	1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1	1	0	1	1	1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1	1	1	0	1	1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1	1	1	1	1	1	1</a:t>
              </a:r>
            </a:p>
          </p:txBody>
        </p:sp>
        <p:sp>
          <p:nvSpPr>
            <p:cNvPr id="28779" name="Line 107"/>
            <p:cNvSpPr>
              <a:spLocks noChangeShapeType="1"/>
            </p:cNvSpPr>
            <p:nvPr/>
          </p:nvSpPr>
          <p:spPr bwMode="auto">
            <a:xfrm>
              <a:off x="436" y="1696"/>
              <a:ext cx="19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320040" anchor="ctr"/>
            <a:lstStyle/>
            <a:p>
              <a:endParaRPr lang="ko-KR" altLang="en-US"/>
            </a:p>
          </p:txBody>
        </p:sp>
        <p:sp>
          <p:nvSpPr>
            <p:cNvPr id="28780" name="Line 108"/>
            <p:cNvSpPr>
              <a:spLocks noChangeShapeType="1"/>
            </p:cNvSpPr>
            <p:nvPr/>
          </p:nvSpPr>
          <p:spPr bwMode="auto">
            <a:xfrm>
              <a:off x="1544" y="1560"/>
              <a:ext cx="0" cy="22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320040" anchor="ctr"/>
            <a:lstStyle/>
            <a:p>
              <a:endParaRPr lang="ko-KR" altLang="en-US"/>
            </a:p>
          </p:txBody>
        </p:sp>
        <p:sp>
          <p:nvSpPr>
            <p:cNvPr id="28781" name="Line 109"/>
            <p:cNvSpPr>
              <a:spLocks noChangeShapeType="1"/>
            </p:cNvSpPr>
            <p:nvPr/>
          </p:nvSpPr>
          <p:spPr bwMode="auto">
            <a:xfrm>
              <a:off x="672" y="1700"/>
              <a:ext cx="0" cy="2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320040" anchor="ctr"/>
            <a:lstStyle/>
            <a:p>
              <a:endParaRPr lang="ko-KR" altLang="en-US"/>
            </a:p>
          </p:txBody>
        </p:sp>
      </p:grpSp>
      <p:sp>
        <p:nvSpPr>
          <p:cNvPr id="28783" name="Rectangle 111"/>
          <p:cNvSpPr>
            <a:spLocks noChangeArrowheads="1"/>
          </p:cNvSpPr>
          <p:nvPr/>
        </p:nvSpPr>
        <p:spPr bwMode="auto">
          <a:xfrm>
            <a:off x="3810000" y="4737100"/>
            <a:ext cx="13716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800"/>
              </a:lnSpc>
              <a:tabLst>
                <a:tab pos="3429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N1	&lt;= In</a:t>
            </a:r>
          </a:p>
          <a:p>
            <a:pPr eaLnBrk="0" hangingPunct="0">
              <a:lnSpc>
                <a:spcPts val="1800"/>
              </a:lnSpc>
              <a:tabLst>
                <a:tab pos="3429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N2	&lt;= C1</a:t>
            </a:r>
          </a:p>
          <a:p>
            <a:pPr eaLnBrk="0" hangingPunct="0">
              <a:lnSpc>
                <a:spcPts val="1800"/>
              </a:lnSpc>
              <a:tabLst>
                <a:tab pos="3429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N3	&lt;= C2</a:t>
            </a:r>
          </a:p>
        </p:txBody>
      </p:sp>
      <p:sp>
        <p:nvSpPr>
          <p:cNvPr id="28784" name="Rectangle 112"/>
          <p:cNvSpPr>
            <a:spLocks noChangeArrowheads="1"/>
          </p:cNvSpPr>
          <p:nvPr/>
        </p:nvSpPr>
        <p:spPr bwMode="auto">
          <a:xfrm>
            <a:off x="8648700" y="3937000"/>
            <a:ext cx="5207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8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>
                <a:solidFill>
                  <a:srgbClr val="000000"/>
                </a:solidFill>
                <a:ea typeface="Gulim" pitchFamily="50" charset="-127"/>
              </a:rPr>
              <a:t> </a:t>
            </a:r>
          </a:p>
        </p:txBody>
      </p:sp>
      <p:sp>
        <p:nvSpPr>
          <p:cNvPr id="28785" name="Rectangle 1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pitchFamily="50" charset="-127"/>
              </a:rPr>
              <a:t>Back to the shift register</a:t>
            </a:r>
          </a:p>
        </p:txBody>
      </p:sp>
      <p:sp>
        <p:nvSpPr>
          <p:cNvPr id="28786" name="Rectangle 11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Gulim" pitchFamily="50" charset="-127"/>
              </a:rPr>
              <a:t>Input determines next state</a:t>
            </a:r>
          </a:p>
        </p:txBody>
      </p:sp>
      <p:grpSp>
        <p:nvGrpSpPr>
          <p:cNvPr id="28907" name="Group 235"/>
          <p:cNvGrpSpPr>
            <a:grpSpLocks/>
          </p:cNvGrpSpPr>
          <p:nvPr/>
        </p:nvGrpSpPr>
        <p:grpSpPr bwMode="auto">
          <a:xfrm>
            <a:off x="3940175" y="2693988"/>
            <a:ext cx="5114925" cy="1865312"/>
            <a:chOff x="5647" y="2271"/>
            <a:chExt cx="4382" cy="1598"/>
          </a:xfrm>
        </p:grpSpPr>
        <p:grpSp>
          <p:nvGrpSpPr>
            <p:cNvPr id="28787" name="Group 115"/>
            <p:cNvGrpSpPr>
              <a:grpSpLocks/>
            </p:cNvGrpSpPr>
            <p:nvPr/>
          </p:nvGrpSpPr>
          <p:grpSpPr bwMode="auto">
            <a:xfrm>
              <a:off x="5991" y="2271"/>
              <a:ext cx="3712" cy="1536"/>
              <a:chOff x="1149" y="2333"/>
              <a:chExt cx="3712" cy="1536"/>
            </a:xfrm>
          </p:grpSpPr>
          <p:grpSp>
            <p:nvGrpSpPr>
              <p:cNvPr id="28788" name="Group 116"/>
              <p:cNvGrpSpPr>
                <a:grpSpLocks/>
              </p:cNvGrpSpPr>
              <p:nvPr/>
            </p:nvGrpSpPr>
            <p:grpSpPr bwMode="auto">
              <a:xfrm>
                <a:off x="1725" y="2333"/>
                <a:ext cx="445" cy="384"/>
                <a:chOff x="1725" y="2333"/>
                <a:chExt cx="445" cy="384"/>
              </a:xfrm>
            </p:grpSpPr>
            <p:sp>
              <p:nvSpPr>
                <p:cNvPr id="28789" name="Oval 117"/>
                <p:cNvSpPr>
                  <a:spLocks noChangeArrowheads="1"/>
                </p:cNvSpPr>
                <p:nvPr/>
              </p:nvSpPr>
              <p:spPr bwMode="auto">
                <a:xfrm>
                  <a:off x="1725" y="2333"/>
                  <a:ext cx="384" cy="38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8790" name="Text Box 118"/>
                <p:cNvSpPr txBox="1">
                  <a:spLocks noChangeArrowheads="1"/>
                </p:cNvSpPr>
                <p:nvPr/>
              </p:nvSpPr>
              <p:spPr bwMode="auto">
                <a:xfrm>
                  <a:off x="1764" y="2442"/>
                  <a:ext cx="406" cy="2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370013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altLang="ko-KR" sz="1400">
                      <a:latin typeface="Tahoma" pitchFamily="34" charset="0"/>
                      <a:ea typeface="Gulim" pitchFamily="50" charset="-127"/>
                    </a:rPr>
                    <a:t>100</a:t>
                  </a:r>
                </a:p>
              </p:txBody>
            </p:sp>
          </p:grpSp>
          <p:grpSp>
            <p:nvGrpSpPr>
              <p:cNvPr id="28791" name="Group 119"/>
              <p:cNvGrpSpPr>
                <a:grpSpLocks/>
              </p:cNvGrpSpPr>
              <p:nvPr/>
            </p:nvGrpSpPr>
            <p:grpSpPr bwMode="auto">
              <a:xfrm>
                <a:off x="3837" y="2333"/>
                <a:ext cx="439" cy="384"/>
                <a:chOff x="3837" y="2333"/>
                <a:chExt cx="439" cy="384"/>
              </a:xfrm>
            </p:grpSpPr>
            <p:sp>
              <p:nvSpPr>
                <p:cNvPr id="28792" name="Oval 120"/>
                <p:cNvSpPr>
                  <a:spLocks noChangeArrowheads="1"/>
                </p:cNvSpPr>
                <p:nvPr/>
              </p:nvSpPr>
              <p:spPr bwMode="auto">
                <a:xfrm>
                  <a:off x="3837" y="2333"/>
                  <a:ext cx="384" cy="38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8793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3869" y="2432"/>
                  <a:ext cx="407" cy="2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370013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altLang="ko-KR" sz="1400">
                      <a:latin typeface="Tahoma" pitchFamily="34" charset="0"/>
                      <a:ea typeface="Gulim" pitchFamily="50" charset="-127"/>
                    </a:rPr>
                    <a:t>110</a:t>
                  </a:r>
                </a:p>
              </p:txBody>
            </p:sp>
          </p:grpSp>
          <p:grpSp>
            <p:nvGrpSpPr>
              <p:cNvPr id="28794" name="Group 122"/>
              <p:cNvGrpSpPr>
                <a:grpSpLocks/>
              </p:cNvGrpSpPr>
              <p:nvPr/>
            </p:nvGrpSpPr>
            <p:grpSpPr bwMode="auto">
              <a:xfrm>
                <a:off x="4413" y="2909"/>
                <a:ext cx="448" cy="384"/>
                <a:chOff x="4413" y="2909"/>
                <a:chExt cx="448" cy="384"/>
              </a:xfrm>
            </p:grpSpPr>
            <p:sp>
              <p:nvSpPr>
                <p:cNvPr id="28795" name="Oval 123"/>
                <p:cNvSpPr>
                  <a:spLocks noChangeArrowheads="1"/>
                </p:cNvSpPr>
                <p:nvPr/>
              </p:nvSpPr>
              <p:spPr bwMode="auto">
                <a:xfrm>
                  <a:off x="4413" y="2909"/>
                  <a:ext cx="384" cy="38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8796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4454" y="3009"/>
                  <a:ext cx="407" cy="2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370013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altLang="ko-KR" sz="1400">
                      <a:latin typeface="Tahoma" pitchFamily="34" charset="0"/>
                      <a:ea typeface="Gulim" pitchFamily="50" charset="-127"/>
                    </a:rPr>
                    <a:t>111</a:t>
                  </a:r>
                </a:p>
              </p:txBody>
            </p:sp>
          </p:grpSp>
          <p:grpSp>
            <p:nvGrpSpPr>
              <p:cNvPr id="28797" name="Group 125"/>
              <p:cNvGrpSpPr>
                <a:grpSpLocks/>
              </p:cNvGrpSpPr>
              <p:nvPr/>
            </p:nvGrpSpPr>
            <p:grpSpPr bwMode="auto">
              <a:xfrm>
                <a:off x="3837" y="3485"/>
                <a:ext cx="446" cy="384"/>
                <a:chOff x="3837" y="3485"/>
                <a:chExt cx="446" cy="384"/>
              </a:xfrm>
            </p:grpSpPr>
            <p:sp>
              <p:nvSpPr>
                <p:cNvPr id="28798" name="Oval 126"/>
                <p:cNvSpPr>
                  <a:spLocks noChangeArrowheads="1"/>
                </p:cNvSpPr>
                <p:nvPr/>
              </p:nvSpPr>
              <p:spPr bwMode="auto">
                <a:xfrm>
                  <a:off x="3837" y="3485"/>
                  <a:ext cx="384" cy="38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8799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3876" y="3584"/>
                  <a:ext cx="407" cy="2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370013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altLang="ko-KR" sz="1400">
                      <a:latin typeface="Tahoma" pitchFamily="34" charset="0"/>
                      <a:ea typeface="Gulim" pitchFamily="50" charset="-127"/>
                    </a:rPr>
                    <a:t>011</a:t>
                  </a:r>
                </a:p>
              </p:txBody>
            </p:sp>
          </p:grpSp>
          <p:grpSp>
            <p:nvGrpSpPr>
              <p:cNvPr id="28800" name="Group 128"/>
              <p:cNvGrpSpPr>
                <a:grpSpLocks/>
              </p:cNvGrpSpPr>
              <p:nvPr/>
            </p:nvGrpSpPr>
            <p:grpSpPr bwMode="auto">
              <a:xfrm>
                <a:off x="3261" y="2909"/>
                <a:ext cx="435" cy="384"/>
                <a:chOff x="3261" y="2909"/>
                <a:chExt cx="435" cy="384"/>
              </a:xfrm>
            </p:grpSpPr>
            <p:sp>
              <p:nvSpPr>
                <p:cNvPr id="28801" name="Oval 129"/>
                <p:cNvSpPr>
                  <a:spLocks noChangeArrowheads="1"/>
                </p:cNvSpPr>
                <p:nvPr/>
              </p:nvSpPr>
              <p:spPr bwMode="auto">
                <a:xfrm>
                  <a:off x="3261" y="2909"/>
                  <a:ext cx="384" cy="38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8802" name="Text Box 130"/>
                <p:cNvSpPr txBox="1">
                  <a:spLocks noChangeArrowheads="1"/>
                </p:cNvSpPr>
                <p:nvPr/>
              </p:nvSpPr>
              <p:spPr bwMode="auto">
                <a:xfrm>
                  <a:off x="3290" y="3009"/>
                  <a:ext cx="406" cy="2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370013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altLang="ko-KR" sz="1400">
                      <a:latin typeface="Tahoma" pitchFamily="34" charset="0"/>
                      <a:ea typeface="Gulim" pitchFamily="50" charset="-127"/>
                    </a:rPr>
                    <a:t>101</a:t>
                  </a:r>
                </a:p>
              </p:txBody>
            </p:sp>
          </p:grpSp>
          <p:grpSp>
            <p:nvGrpSpPr>
              <p:cNvPr id="28803" name="Group 131"/>
              <p:cNvGrpSpPr>
                <a:grpSpLocks/>
              </p:cNvGrpSpPr>
              <p:nvPr/>
            </p:nvGrpSpPr>
            <p:grpSpPr bwMode="auto">
              <a:xfrm>
                <a:off x="2301" y="2909"/>
                <a:ext cx="434" cy="384"/>
                <a:chOff x="2301" y="2909"/>
                <a:chExt cx="434" cy="384"/>
              </a:xfrm>
            </p:grpSpPr>
            <p:sp>
              <p:nvSpPr>
                <p:cNvPr id="28804" name="Oval 132"/>
                <p:cNvSpPr>
                  <a:spLocks noChangeArrowheads="1"/>
                </p:cNvSpPr>
                <p:nvPr/>
              </p:nvSpPr>
              <p:spPr bwMode="auto">
                <a:xfrm>
                  <a:off x="2301" y="2909"/>
                  <a:ext cx="384" cy="38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8805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2328" y="3009"/>
                  <a:ext cx="407" cy="2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370013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altLang="ko-KR" sz="1400">
                      <a:latin typeface="Tahoma" pitchFamily="34" charset="0"/>
                      <a:ea typeface="Gulim" pitchFamily="50" charset="-127"/>
                    </a:rPr>
                    <a:t>010</a:t>
                  </a:r>
                </a:p>
              </p:txBody>
            </p:sp>
          </p:grpSp>
          <p:grpSp>
            <p:nvGrpSpPr>
              <p:cNvPr id="28806" name="Group 134"/>
              <p:cNvGrpSpPr>
                <a:grpSpLocks/>
              </p:cNvGrpSpPr>
              <p:nvPr/>
            </p:nvGrpSpPr>
            <p:grpSpPr bwMode="auto">
              <a:xfrm>
                <a:off x="1149" y="2909"/>
                <a:ext cx="437" cy="384"/>
                <a:chOff x="1149" y="2909"/>
                <a:chExt cx="437" cy="384"/>
              </a:xfrm>
            </p:grpSpPr>
            <p:sp>
              <p:nvSpPr>
                <p:cNvPr id="28807" name="Oval 135"/>
                <p:cNvSpPr>
                  <a:spLocks noChangeArrowheads="1"/>
                </p:cNvSpPr>
                <p:nvPr/>
              </p:nvSpPr>
              <p:spPr bwMode="auto">
                <a:xfrm>
                  <a:off x="1149" y="2909"/>
                  <a:ext cx="384" cy="38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8808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1179" y="3021"/>
                  <a:ext cx="407" cy="2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370013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altLang="ko-KR" sz="1400">
                      <a:latin typeface="Tahoma" pitchFamily="34" charset="0"/>
                      <a:ea typeface="Gulim" pitchFamily="50" charset="-127"/>
                    </a:rPr>
                    <a:t>000</a:t>
                  </a:r>
                </a:p>
              </p:txBody>
            </p:sp>
          </p:grpSp>
          <p:grpSp>
            <p:nvGrpSpPr>
              <p:cNvPr id="28809" name="Group 137"/>
              <p:cNvGrpSpPr>
                <a:grpSpLocks/>
              </p:cNvGrpSpPr>
              <p:nvPr/>
            </p:nvGrpSpPr>
            <p:grpSpPr bwMode="auto">
              <a:xfrm>
                <a:off x="1725" y="3485"/>
                <a:ext cx="445" cy="384"/>
                <a:chOff x="1725" y="3485"/>
                <a:chExt cx="445" cy="384"/>
              </a:xfrm>
            </p:grpSpPr>
            <p:sp>
              <p:nvSpPr>
                <p:cNvPr id="28810" name="Oval 138"/>
                <p:cNvSpPr>
                  <a:spLocks noChangeArrowheads="1"/>
                </p:cNvSpPr>
                <p:nvPr/>
              </p:nvSpPr>
              <p:spPr bwMode="auto">
                <a:xfrm>
                  <a:off x="1725" y="3485"/>
                  <a:ext cx="384" cy="38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8811" name="Text Box 139"/>
                <p:cNvSpPr txBox="1">
                  <a:spLocks noChangeArrowheads="1"/>
                </p:cNvSpPr>
                <p:nvPr/>
              </p:nvSpPr>
              <p:spPr bwMode="auto">
                <a:xfrm>
                  <a:off x="1764" y="3583"/>
                  <a:ext cx="406" cy="2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370013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altLang="ko-KR" sz="1400">
                      <a:latin typeface="Tahoma" pitchFamily="34" charset="0"/>
                      <a:ea typeface="Gulim" pitchFamily="50" charset="-127"/>
                    </a:rPr>
                    <a:t>001</a:t>
                  </a:r>
                </a:p>
              </p:txBody>
            </p:sp>
          </p:grpSp>
        </p:grpSp>
        <p:grpSp>
          <p:nvGrpSpPr>
            <p:cNvPr id="28812" name="Group 140"/>
            <p:cNvGrpSpPr>
              <a:grpSpLocks/>
            </p:cNvGrpSpPr>
            <p:nvPr/>
          </p:nvGrpSpPr>
          <p:grpSpPr bwMode="auto">
            <a:xfrm>
              <a:off x="5647" y="2304"/>
              <a:ext cx="4382" cy="1565"/>
              <a:chOff x="805" y="2366"/>
              <a:chExt cx="4382" cy="1565"/>
            </a:xfrm>
          </p:grpSpPr>
          <p:grpSp>
            <p:nvGrpSpPr>
              <p:cNvPr id="28813" name="Group 141"/>
              <p:cNvGrpSpPr>
                <a:grpSpLocks/>
              </p:cNvGrpSpPr>
              <p:nvPr/>
            </p:nvGrpSpPr>
            <p:grpSpPr bwMode="auto">
              <a:xfrm>
                <a:off x="2629" y="3237"/>
                <a:ext cx="688" cy="295"/>
                <a:chOff x="2536" y="3496"/>
                <a:chExt cx="688" cy="295"/>
              </a:xfrm>
            </p:grpSpPr>
            <p:cxnSp>
              <p:nvCxnSpPr>
                <p:cNvPr id="28814" name="AutoShape 142"/>
                <p:cNvCxnSpPr>
                  <a:cxnSpLocks noChangeShapeType="1"/>
                  <a:stCxn id="28801" idx="3"/>
                  <a:endCxn id="28804" idx="5"/>
                </p:cNvCxnSpPr>
                <p:nvPr/>
              </p:nvCxnSpPr>
              <p:spPr bwMode="auto">
                <a:xfrm rot="5400000">
                  <a:off x="2879" y="3153"/>
                  <a:ext cx="1" cy="688"/>
                </a:xfrm>
                <a:prstGeom prst="curvedConnector3">
                  <a:avLst>
                    <a:gd name="adj1" fmla="val 2000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8815" name="Text Box 143"/>
                <p:cNvSpPr txBox="1">
                  <a:spLocks noChangeArrowheads="1"/>
                </p:cNvSpPr>
                <p:nvPr/>
              </p:nvSpPr>
              <p:spPr bwMode="auto">
                <a:xfrm>
                  <a:off x="2809" y="3530"/>
                  <a:ext cx="241" cy="2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370013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altLang="ko-KR" sz="1400">
                      <a:latin typeface="Tahoma" pitchFamily="34" charset="0"/>
                      <a:ea typeface="Gulim" pitchFamily="50" charset="-127"/>
                    </a:rPr>
                    <a:t>0</a:t>
                  </a:r>
                </a:p>
              </p:txBody>
            </p:sp>
          </p:grpSp>
          <p:grpSp>
            <p:nvGrpSpPr>
              <p:cNvPr id="28816" name="Group 144"/>
              <p:cNvGrpSpPr>
                <a:grpSpLocks/>
              </p:cNvGrpSpPr>
              <p:nvPr/>
            </p:nvGrpSpPr>
            <p:grpSpPr bwMode="auto">
              <a:xfrm>
                <a:off x="2109" y="2366"/>
                <a:ext cx="1728" cy="261"/>
                <a:chOff x="2016" y="2625"/>
                <a:chExt cx="1728" cy="261"/>
              </a:xfrm>
            </p:grpSpPr>
            <p:cxnSp>
              <p:nvCxnSpPr>
                <p:cNvPr id="28817" name="AutoShape 145"/>
                <p:cNvCxnSpPr>
                  <a:cxnSpLocks noChangeShapeType="1"/>
                  <a:stCxn id="28789" idx="6"/>
                  <a:endCxn id="28792" idx="2"/>
                </p:cNvCxnSpPr>
                <p:nvPr/>
              </p:nvCxnSpPr>
              <p:spPr bwMode="auto">
                <a:xfrm>
                  <a:off x="2016" y="2784"/>
                  <a:ext cx="1728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8818" name="Text Box 146"/>
                <p:cNvSpPr txBox="1">
                  <a:spLocks noChangeArrowheads="1"/>
                </p:cNvSpPr>
                <p:nvPr/>
              </p:nvSpPr>
              <p:spPr bwMode="auto">
                <a:xfrm>
                  <a:off x="2805" y="2625"/>
                  <a:ext cx="241" cy="2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370013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altLang="ko-KR" sz="1400">
                      <a:latin typeface="Tahoma" pitchFamily="34" charset="0"/>
                      <a:ea typeface="Gulim" pitchFamily="50" charset="-127"/>
                    </a:rPr>
                    <a:t>1</a:t>
                  </a:r>
                </a:p>
              </p:txBody>
            </p:sp>
          </p:grpSp>
          <p:grpSp>
            <p:nvGrpSpPr>
              <p:cNvPr id="28819" name="Group 147"/>
              <p:cNvGrpSpPr>
                <a:grpSpLocks/>
              </p:cNvGrpSpPr>
              <p:nvPr/>
            </p:nvGrpSpPr>
            <p:grpSpPr bwMode="auto">
              <a:xfrm>
                <a:off x="2629" y="2761"/>
                <a:ext cx="688" cy="262"/>
                <a:chOff x="2536" y="3020"/>
                <a:chExt cx="688" cy="262"/>
              </a:xfrm>
            </p:grpSpPr>
            <p:cxnSp>
              <p:nvCxnSpPr>
                <p:cNvPr id="28820" name="AutoShape 148"/>
                <p:cNvCxnSpPr>
                  <a:cxnSpLocks noChangeShapeType="1"/>
                  <a:stCxn id="28804" idx="7"/>
                  <a:endCxn id="28801" idx="1"/>
                </p:cNvCxnSpPr>
                <p:nvPr/>
              </p:nvCxnSpPr>
              <p:spPr bwMode="auto">
                <a:xfrm rot="5400000" flipV="1">
                  <a:off x="2879" y="2881"/>
                  <a:ext cx="1" cy="688"/>
                </a:xfrm>
                <a:prstGeom prst="curvedConnector3">
                  <a:avLst>
                    <a:gd name="adj1" fmla="val -2000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8821" name="Text Box 149"/>
                <p:cNvSpPr txBox="1">
                  <a:spLocks noChangeArrowheads="1"/>
                </p:cNvSpPr>
                <p:nvPr/>
              </p:nvSpPr>
              <p:spPr bwMode="auto">
                <a:xfrm>
                  <a:off x="2809" y="3020"/>
                  <a:ext cx="241" cy="2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370013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altLang="ko-KR" sz="1400">
                      <a:latin typeface="Tahoma" pitchFamily="34" charset="0"/>
                      <a:ea typeface="Gulim" pitchFamily="50" charset="-127"/>
                    </a:rPr>
                    <a:t>1</a:t>
                  </a:r>
                </a:p>
              </p:txBody>
            </p:sp>
          </p:grpSp>
          <p:grpSp>
            <p:nvGrpSpPr>
              <p:cNvPr id="28822" name="Group 150"/>
              <p:cNvGrpSpPr>
                <a:grpSpLocks/>
              </p:cNvGrpSpPr>
              <p:nvPr/>
            </p:nvGrpSpPr>
            <p:grpSpPr bwMode="auto">
              <a:xfrm>
                <a:off x="3589" y="2661"/>
                <a:ext cx="304" cy="311"/>
                <a:chOff x="3496" y="2920"/>
                <a:chExt cx="304" cy="311"/>
              </a:xfrm>
            </p:grpSpPr>
            <p:cxnSp>
              <p:nvCxnSpPr>
                <p:cNvPr id="28823" name="AutoShape 151"/>
                <p:cNvCxnSpPr>
                  <a:cxnSpLocks noChangeShapeType="1"/>
                  <a:stCxn id="28801" idx="7"/>
                  <a:endCxn id="28792" idx="3"/>
                </p:cNvCxnSpPr>
                <p:nvPr/>
              </p:nvCxnSpPr>
              <p:spPr bwMode="auto">
                <a:xfrm flipV="1">
                  <a:off x="3496" y="2920"/>
                  <a:ext cx="304" cy="30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8824" name="Text Box 152"/>
                <p:cNvSpPr txBox="1">
                  <a:spLocks noChangeArrowheads="1"/>
                </p:cNvSpPr>
                <p:nvPr/>
              </p:nvSpPr>
              <p:spPr bwMode="auto">
                <a:xfrm>
                  <a:off x="3496" y="2970"/>
                  <a:ext cx="241" cy="2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370013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altLang="ko-KR" sz="1400">
                      <a:latin typeface="Tahoma" pitchFamily="34" charset="0"/>
                      <a:ea typeface="Gulim" pitchFamily="50" charset="-127"/>
                    </a:rPr>
                    <a:t>1</a:t>
                  </a:r>
                </a:p>
              </p:txBody>
            </p:sp>
          </p:grpSp>
          <p:grpSp>
            <p:nvGrpSpPr>
              <p:cNvPr id="28825" name="Group 153"/>
              <p:cNvGrpSpPr>
                <a:grpSpLocks/>
              </p:cNvGrpSpPr>
              <p:nvPr/>
            </p:nvGrpSpPr>
            <p:grpSpPr bwMode="auto">
              <a:xfrm>
                <a:off x="4741" y="2965"/>
                <a:ext cx="446" cy="293"/>
                <a:chOff x="4648" y="3224"/>
                <a:chExt cx="446" cy="293"/>
              </a:xfrm>
            </p:grpSpPr>
            <p:cxnSp>
              <p:nvCxnSpPr>
                <p:cNvPr id="28826" name="AutoShape 154"/>
                <p:cNvCxnSpPr>
                  <a:cxnSpLocks noChangeShapeType="1"/>
                  <a:stCxn id="28795" idx="5"/>
                  <a:endCxn id="28795" idx="7"/>
                </p:cNvCxnSpPr>
                <p:nvPr/>
              </p:nvCxnSpPr>
              <p:spPr bwMode="auto">
                <a:xfrm rot="5400000" flipH="1" flipV="1">
                  <a:off x="4513" y="3359"/>
                  <a:ext cx="272" cy="1"/>
                </a:xfrm>
                <a:prstGeom prst="curvedConnector5">
                  <a:avLst>
                    <a:gd name="adj1" fmla="val -73528"/>
                    <a:gd name="adj2" fmla="val 36399995"/>
                    <a:gd name="adj3" fmla="val 173528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8827" name="Text Box 155"/>
                <p:cNvSpPr txBox="1">
                  <a:spLocks noChangeArrowheads="1"/>
                </p:cNvSpPr>
                <p:nvPr/>
              </p:nvSpPr>
              <p:spPr bwMode="auto">
                <a:xfrm>
                  <a:off x="4853" y="3256"/>
                  <a:ext cx="241" cy="2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370013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altLang="ko-KR" sz="1400">
                      <a:latin typeface="Tahoma" pitchFamily="34" charset="0"/>
                      <a:ea typeface="Gulim" pitchFamily="50" charset="-127"/>
                    </a:rPr>
                    <a:t>1</a:t>
                  </a:r>
                </a:p>
              </p:txBody>
            </p:sp>
          </p:grpSp>
          <p:grpSp>
            <p:nvGrpSpPr>
              <p:cNvPr id="28828" name="Group 156"/>
              <p:cNvGrpSpPr>
                <a:grpSpLocks/>
              </p:cNvGrpSpPr>
              <p:nvPr/>
            </p:nvGrpSpPr>
            <p:grpSpPr bwMode="auto">
              <a:xfrm>
                <a:off x="1762" y="2717"/>
                <a:ext cx="241" cy="768"/>
                <a:chOff x="1669" y="2976"/>
                <a:chExt cx="241" cy="768"/>
              </a:xfrm>
            </p:grpSpPr>
            <p:cxnSp>
              <p:nvCxnSpPr>
                <p:cNvPr id="28829" name="AutoShape 157"/>
                <p:cNvCxnSpPr>
                  <a:cxnSpLocks noChangeShapeType="1"/>
                  <a:stCxn id="28810" idx="0"/>
                  <a:endCxn id="28789" idx="4"/>
                </p:cNvCxnSpPr>
                <p:nvPr/>
              </p:nvCxnSpPr>
              <p:spPr bwMode="auto">
                <a:xfrm flipV="1">
                  <a:off x="1824" y="2976"/>
                  <a:ext cx="0" cy="768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8830" name="Text Box 158"/>
                <p:cNvSpPr txBox="1">
                  <a:spLocks noChangeArrowheads="1"/>
                </p:cNvSpPr>
                <p:nvPr/>
              </p:nvSpPr>
              <p:spPr bwMode="auto">
                <a:xfrm>
                  <a:off x="1669" y="3276"/>
                  <a:ext cx="241" cy="2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370013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altLang="ko-KR" sz="1400">
                      <a:latin typeface="Tahoma" pitchFamily="34" charset="0"/>
                      <a:ea typeface="Gulim" pitchFamily="50" charset="-127"/>
                    </a:rPr>
                    <a:t>1</a:t>
                  </a:r>
                </a:p>
              </p:txBody>
            </p:sp>
          </p:grpSp>
          <p:grpSp>
            <p:nvGrpSpPr>
              <p:cNvPr id="28831" name="Group 159"/>
              <p:cNvGrpSpPr>
                <a:grpSpLocks/>
              </p:cNvGrpSpPr>
              <p:nvPr/>
            </p:nvGrpSpPr>
            <p:grpSpPr bwMode="auto">
              <a:xfrm>
                <a:off x="1477" y="2661"/>
                <a:ext cx="304" cy="304"/>
                <a:chOff x="1384" y="2920"/>
                <a:chExt cx="304" cy="304"/>
              </a:xfrm>
            </p:grpSpPr>
            <p:cxnSp>
              <p:nvCxnSpPr>
                <p:cNvPr id="28832" name="AutoShape 160"/>
                <p:cNvCxnSpPr>
                  <a:cxnSpLocks noChangeShapeType="1"/>
                  <a:stCxn id="28807" idx="7"/>
                  <a:endCxn id="28789" idx="3"/>
                </p:cNvCxnSpPr>
                <p:nvPr/>
              </p:nvCxnSpPr>
              <p:spPr bwMode="auto">
                <a:xfrm flipV="1">
                  <a:off x="1384" y="2920"/>
                  <a:ext cx="304" cy="30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8833" name="Text Box 161"/>
                <p:cNvSpPr txBox="1">
                  <a:spLocks noChangeArrowheads="1"/>
                </p:cNvSpPr>
                <p:nvPr/>
              </p:nvSpPr>
              <p:spPr bwMode="auto">
                <a:xfrm>
                  <a:off x="1392" y="2940"/>
                  <a:ext cx="241" cy="2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370013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altLang="ko-KR" sz="1400">
                      <a:latin typeface="Tahoma" pitchFamily="34" charset="0"/>
                      <a:ea typeface="Gulim" pitchFamily="50" charset="-127"/>
                    </a:rPr>
                    <a:t>1</a:t>
                  </a:r>
                </a:p>
              </p:txBody>
            </p:sp>
          </p:grpSp>
          <p:grpSp>
            <p:nvGrpSpPr>
              <p:cNvPr id="28834" name="Group 162"/>
              <p:cNvGrpSpPr>
                <a:grpSpLocks/>
              </p:cNvGrpSpPr>
              <p:nvPr/>
            </p:nvGrpSpPr>
            <p:grpSpPr bwMode="auto">
              <a:xfrm>
                <a:off x="3589" y="3237"/>
                <a:ext cx="304" cy="372"/>
                <a:chOff x="3496" y="3496"/>
                <a:chExt cx="304" cy="372"/>
              </a:xfrm>
            </p:grpSpPr>
            <p:cxnSp>
              <p:nvCxnSpPr>
                <p:cNvPr id="28835" name="AutoShape 163"/>
                <p:cNvCxnSpPr>
                  <a:cxnSpLocks noChangeShapeType="1"/>
                  <a:stCxn id="28798" idx="1"/>
                  <a:endCxn id="28801" idx="5"/>
                </p:cNvCxnSpPr>
                <p:nvPr/>
              </p:nvCxnSpPr>
              <p:spPr bwMode="auto">
                <a:xfrm flipH="1" flipV="1">
                  <a:off x="3496" y="3496"/>
                  <a:ext cx="304" cy="30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8836" name="Text Box 164"/>
                <p:cNvSpPr txBox="1">
                  <a:spLocks noChangeArrowheads="1"/>
                </p:cNvSpPr>
                <p:nvPr/>
              </p:nvSpPr>
              <p:spPr bwMode="auto">
                <a:xfrm>
                  <a:off x="3515" y="3607"/>
                  <a:ext cx="241" cy="2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370013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altLang="ko-KR" sz="1400">
                      <a:latin typeface="Tahoma" pitchFamily="34" charset="0"/>
                      <a:ea typeface="Gulim" pitchFamily="50" charset="-127"/>
                    </a:rPr>
                    <a:t>1</a:t>
                  </a:r>
                </a:p>
              </p:txBody>
            </p:sp>
          </p:grpSp>
          <p:grpSp>
            <p:nvGrpSpPr>
              <p:cNvPr id="28837" name="Group 165"/>
              <p:cNvGrpSpPr>
                <a:grpSpLocks/>
              </p:cNvGrpSpPr>
              <p:nvPr/>
            </p:nvGrpSpPr>
            <p:grpSpPr bwMode="auto">
              <a:xfrm>
                <a:off x="2109" y="3670"/>
                <a:ext cx="1728" cy="261"/>
                <a:chOff x="2016" y="3929"/>
                <a:chExt cx="1728" cy="261"/>
              </a:xfrm>
            </p:grpSpPr>
            <p:cxnSp>
              <p:nvCxnSpPr>
                <p:cNvPr id="28838" name="AutoShape 166"/>
                <p:cNvCxnSpPr>
                  <a:cxnSpLocks noChangeShapeType="1"/>
                  <a:stCxn id="28798" idx="2"/>
                  <a:endCxn id="28810" idx="6"/>
                </p:cNvCxnSpPr>
                <p:nvPr/>
              </p:nvCxnSpPr>
              <p:spPr bwMode="auto">
                <a:xfrm flipH="1">
                  <a:off x="2016" y="3936"/>
                  <a:ext cx="1728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8839" name="Text Box 167"/>
                <p:cNvSpPr txBox="1">
                  <a:spLocks noChangeArrowheads="1"/>
                </p:cNvSpPr>
                <p:nvPr/>
              </p:nvSpPr>
              <p:spPr bwMode="auto">
                <a:xfrm>
                  <a:off x="2824" y="3929"/>
                  <a:ext cx="241" cy="2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370013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altLang="ko-KR" sz="1400">
                      <a:latin typeface="Tahoma" pitchFamily="34" charset="0"/>
                      <a:ea typeface="Gulim" pitchFamily="50" charset="-127"/>
                    </a:rPr>
                    <a:t>0</a:t>
                  </a:r>
                </a:p>
              </p:txBody>
            </p:sp>
          </p:grpSp>
          <p:grpSp>
            <p:nvGrpSpPr>
              <p:cNvPr id="28840" name="Group 168"/>
              <p:cNvGrpSpPr>
                <a:grpSpLocks/>
              </p:cNvGrpSpPr>
              <p:nvPr/>
            </p:nvGrpSpPr>
            <p:grpSpPr bwMode="auto">
              <a:xfrm>
                <a:off x="2053" y="3237"/>
                <a:ext cx="353" cy="396"/>
                <a:chOff x="1960" y="3496"/>
                <a:chExt cx="353" cy="396"/>
              </a:xfrm>
            </p:grpSpPr>
            <p:cxnSp>
              <p:nvCxnSpPr>
                <p:cNvPr id="28841" name="AutoShape 169"/>
                <p:cNvCxnSpPr>
                  <a:cxnSpLocks noChangeShapeType="1"/>
                  <a:stCxn id="28804" idx="3"/>
                  <a:endCxn id="28810" idx="7"/>
                </p:cNvCxnSpPr>
                <p:nvPr/>
              </p:nvCxnSpPr>
              <p:spPr bwMode="auto">
                <a:xfrm flipH="1">
                  <a:off x="1960" y="3496"/>
                  <a:ext cx="304" cy="30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8842" name="Text Box 170"/>
                <p:cNvSpPr txBox="1">
                  <a:spLocks noChangeArrowheads="1"/>
                </p:cNvSpPr>
                <p:nvPr/>
              </p:nvSpPr>
              <p:spPr bwMode="auto">
                <a:xfrm>
                  <a:off x="2072" y="3631"/>
                  <a:ext cx="241" cy="2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370013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altLang="ko-KR" sz="1400">
                      <a:latin typeface="Tahoma" pitchFamily="34" charset="0"/>
                      <a:ea typeface="Gulim" pitchFamily="50" charset="-127"/>
                    </a:rPr>
                    <a:t>0</a:t>
                  </a:r>
                </a:p>
              </p:txBody>
            </p:sp>
          </p:grpSp>
          <p:grpSp>
            <p:nvGrpSpPr>
              <p:cNvPr id="28843" name="Group 171"/>
              <p:cNvGrpSpPr>
                <a:grpSpLocks/>
              </p:cNvGrpSpPr>
              <p:nvPr/>
            </p:nvGrpSpPr>
            <p:grpSpPr bwMode="auto">
              <a:xfrm>
                <a:off x="2053" y="2658"/>
                <a:ext cx="345" cy="307"/>
                <a:chOff x="1960" y="2917"/>
                <a:chExt cx="345" cy="307"/>
              </a:xfrm>
            </p:grpSpPr>
            <p:cxnSp>
              <p:nvCxnSpPr>
                <p:cNvPr id="28844" name="AutoShape 172"/>
                <p:cNvCxnSpPr>
                  <a:cxnSpLocks noChangeShapeType="1"/>
                  <a:stCxn id="28789" idx="5"/>
                  <a:endCxn id="28804" idx="1"/>
                </p:cNvCxnSpPr>
                <p:nvPr/>
              </p:nvCxnSpPr>
              <p:spPr bwMode="auto">
                <a:xfrm>
                  <a:off x="1960" y="2920"/>
                  <a:ext cx="304" cy="30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8845" name="Text Box 173"/>
                <p:cNvSpPr txBox="1">
                  <a:spLocks noChangeArrowheads="1"/>
                </p:cNvSpPr>
                <p:nvPr/>
              </p:nvSpPr>
              <p:spPr bwMode="auto">
                <a:xfrm>
                  <a:off x="2064" y="2917"/>
                  <a:ext cx="241" cy="2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370013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altLang="ko-KR" sz="1400">
                      <a:latin typeface="Tahoma" pitchFamily="34" charset="0"/>
                      <a:ea typeface="Gulim" pitchFamily="50" charset="-127"/>
                    </a:rPr>
                    <a:t>0</a:t>
                  </a:r>
                </a:p>
              </p:txBody>
            </p:sp>
          </p:grpSp>
          <p:grpSp>
            <p:nvGrpSpPr>
              <p:cNvPr id="28846" name="Group 174"/>
              <p:cNvGrpSpPr>
                <a:grpSpLocks/>
              </p:cNvGrpSpPr>
              <p:nvPr/>
            </p:nvGrpSpPr>
            <p:grpSpPr bwMode="auto">
              <a:xfrm>
                <a:off x="1477" y="3237"/>
                <a:ext cx="304" cy="381"/>
                <a:chOff x="1384" y="3496"/>
                <a:chExt cx="304" cy="381"/>
              </a:xfrm>
            </p:grpSpPr>
            <p:cxnSp>
              <p:nvCxnSpPr>
                <p:cNvPr id="28847" name="AutoShape 175"/>
                <p:cNvCxnSpPr>
                  <a:cxnSpLocks noChangeShapeType="1"/>
                  <a:stCxn id="28810" idx="1"/>
                  <a:endCxn id="28807" idx="5"/>
                </p:cNvCxnSpPr>
                <p:nvPr/>
              </p:nvCxnSpPr>
              <p:spPr bwMode="auto">
                <a:xfrm flipH="1" flipV="1">
                  <a:off x="1384" y="3496"/>
                  <a:ext cx="304" cy="30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8848" name="Text Box 176"/>
                <p:cNvSpPr txBox="1">
                  <a:spLocks noChangeArrowheads="1"/>
                </p:cNvSpPr>
                <p:nvPr/>
              </p:nvSpPr>
              <p:spPr bwMode="auto">
                <a:xfrm>
                  <a:off x="1393" y="3616"/>
                  <a:ext cx="241" cy="2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370013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altLang="ko-KR" sz="1400">
                      <a:latin typeface="Tahoma" pitchFamily="34" charset="0"/>
                      <a:ea typeface="Gulim" pitchFamily="50" charset="-127"/>
                    </a:rPr>
                    <a:t>0</a:t>
                  </a:r>
                </a:p>
              </p:txBody>
            </p:sp>
          </p:grpSp>
          <p:grpSp>
            <p:nvGrpSpPr>
              <p:cNvPr id="28849" name="Group 177"/>
              <p:cNvGrpSpPr>
                <a:grpSpLocks/>
              </p:cNvGrpSpPr>
              <p:nvPr/>
            </p:nvGrpSpPr>
            <p:grpSpPr bwMode="auto">
              <a:xfrm>
                <a:off x="4165" y="3237"/>
                <a:ext cx="402" cy="374"/>
                <a:chOff x="4072" y="3496"/>
                <a:chExt cx="402" cy="374"/>
              </a:xfrm>
            </p:grpSpPr>
            <p:cxnSp>
              <p:nvCxnSpPr>
                <p:cNvPr id="28850" name="AutoShape 178"/>
                <p:cNvCxnSpPr>
                  <a:cxnSpLocks noChangeShapeType="1"/>
                  <a:stCxn id="28795" idx="3"/>
                  <a:endCxn id="28798" idx="7"/>
                </p:cNvCxnSpPr>
                <p:nvPr/>
              </p:nvCxnSpPr>
              <p:spPr bwMode="auto">
                <a:xfrm flipH="1">
                  <a:off x="4072" y="3496"/>
                  <a:ext cx="304" cy="30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8851" name="Text Box 179"/>
                <p:cNvSpPr txBox="1">
                  <a:spLocks noChangeArrowheads="1"/>
                </p:cNvSpPr>
                <p:nvPr/>
              </p:nvSpPr>
              <p:spPr bwMode="auto">
                <a:xfrm>
                  <a:off x="4233" y="3609"/>
                  <a:ext cx="241" cy="2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370013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altLang="ko-KR" sz="1400">
                      <a:latin typeface="Tahoma" pitchFamily="34" charset="0"/>
                      <a:ea typeface="Gulim" pitchFamily="50" charset="-127"/>
                    </a:rPr>
                    <a:t>0</a:t>
                  </a:r>
                </a:p>
              </p:txBody>
            </p:sp>
          </p:grpSp>
          <p:grpSp>
            <p:nvGrpSpPr>
              <p:cNvPr id="28852" name="Group 180"/>
              <p:cNvGrpSpPr>
                <a:grpSpLocks/>
              </p:cNvGrpSpPr>
              <p:nvPr/>
            </p:nvGrpSpPr>
            <p:grpSpPr bwMode="auto">
              <a:xfrm>
                <a:off x="4165" y="2658"/>
                <a:ext cx="372" cy="307"/>
                <a:chOff x="4072" y="2917"/>
                <a:chExt cx="372" cy="307"/>
              </a:xfrm>
            </p:grpSpPr>
            <p:cxnSp>
              <p:nvCxnSpPr>
                <p:cNvPr id="28853" name="AutoShape 181"/>
                <p:cNvCxnSpPr>
                  <a:cxnSpLocks noChangeShapeType="1"/>
                  <a:stCxn id="28792" idx="5"/>
                  <a:endCxn id="28795" idx="1"/>
                </p:cNvCxnSpPr>
                <p:nvPr/>
              </p:nvCxnSpPr>
              <p:spPr bwMode="auto">
                <a:xfrm>
                  <a:off x="4072" y="2920"/>
                  <a:ext cx="304" cy="30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8854" name="Text Box 182"/>
                <p:cNvSpPr txBox="1">
                  <a:spLocks noChangeArrowheads="1"/>
                </p:cNvSpPr>
                <p:nvPr/>
              </p:nvSpPr>
              <p:spPr bwMode="auto">
                <a:xfrm>
                  <a:off x="4203" y="2917"/>
                  <a:ext cx="241" cy="2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370013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altLang="ko-KR" sz="1400">
                      <a:latin typeface="Tahoma" pitchFamily="34" charset="0"/>
                      <a:ea typeface="Gulim" pitchFamily="50" charset="-127"/>
                    </a:rPr>
                    <a:t>1</a:t>
                  </a:r>
                </a:p>
              </p:txBody>
            </p:sp>
          </p:grpSp>
          <p:grpSp>
            <p:nvGrpSpPr>
              <p:cNvPr id="28855" name="Group 183"/>
              <p:cNvGrpSpPr>
                <a:grpSpLocks/>
              </p:cNvGrpSpPr>
              <p:nvPr/>
            </p:nvGrpSpPr>
            <p:grpSpPr bwMode="auto">
              <a:xfrm>
                <a:off x="4008" y="2717"/>
                <a:ext cx="241" cy="768"/>
                <a:chOff x="3915" y="2976"/>
                <a:chExt cx="241" cy="768"/>
              </a:xfrm>
            </p:grpSpPr>
            <p:cxnSp>
              <p:nvCxnSpPr>
                <p:cNvPr id="28856" name="AutoShape 184"/>
                <p:cNvCxnSpPr>
                  <a:cxnSpLocks noChangeShapeType="1"/>
                  <a:stCxn id="28792" idx="4"/>
                  <a:endCxn id="28798" idx="0"/>
                </p:cNvCxnSpPr>
                <p:nvPr/>
              </p:nvCxnSpPr>
              <p:spPr bwMode="auto">
                <a:xfrm>
                  <a:off x="3936" y="2976"/>
                  <a:ext cx="0" cy="768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8857" name="Text Box 185"/>
                <p:cNvSpPr txBox="1">
                  <a:spLocks noChangeArrowheads="1"/>
                </p:cNvSpPr>
                <p:nvPr/>
              </p:nvSpPr>
              <p:spPr bwMode="auto">
                <a:xfrm>
                  <a:off x="3915" y="3272"/>
                  <a:ext cx="241" cy="2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370013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altLang="ko-KR" sz="1400">
                      <a:latin typeface="Tahoma" pitchFamily="34" charset="0"/>
                      <a:ea typeface="Gulim" pitchFamily="50" charset="-127"/>
                    </a:rPr>
                    <a:t>0</a:t>
                  </a:r>
                </a:p>
              </p:txBody>
            </p:sp>
          </p:grpSp>
          <p:grpSp>
            <p:nvGrpSpPr>
              <p:cNvPr id="28858" name="Group 186"/>
              <p:cNvGrpSpPr>
                <a:grpSpLocks/>
              </p:cNvGrpSpPr>
              <p:nvPr/>
            </p:nvGrpSpPr>
            <p:grpSpPr bwMode="auto">
              <a:xfrm>
                <a:off x="805" y="2965"/>
                <a:ext cx="401" cy="325"/>
                <a:chOff x="712" y="3224"/>
                <a:chExt cx="401" cy="325"/>
              </a:xfrm>
            </p:grpSpPr>
            <p:cxnSp>
              <p:nvCxnSpPr>
                <p:cNvPr id="28859" name="AutoShape 187"/>
                <p:cNvCxnSpPr>
                  <a:cxnSpLocks noChangeShapeType="1"/>
                  <a:stCxn id="28807" idx="3"/>
                  <a:endCxn id="28807" idx="1"/>
                </p:cNvCxnSpPr>
                <p:nvPr/>
              </p:nvCxnSpPr>
              <p:spPr bwMode="auto">
                <a:xfrm rot="5400000" flipH="1" flipV="1">
                  <a:off x="977" y="3359"/>
                  <a:ext cx="272" cy="1"/>
                </a:xfrm>
                <a:prstGeom prst="curvedConnector5">
                  <a:avLst>
                    <a:gd name="adj1" fmla="val -73528"/>
                    <a:gd name="adj2" fmla="val -38800005"/>
                    <a:gd name="adj3" fmla="val 173528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8860" name="Text Box 188"/>
                <p:cNvSpPr txBox="1">
                  <a:spLocks noChangeArrowheads="1"/>
                </p:cNvSpPr>
                <p:nvPr/>
              </p:nvSpPr>
              <p:spPr bwMode="auto">
                <a:xfrm>
                  <a:off x="712" y="3288"/>
                  <a:ext cx="241" cy="2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370013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altLang="ko-KR" sz="1400">
                      <a:latin typeface="Tahoma" pitchFamily="34" charset="0"/>
                      <a:ea typeface="Gulim" pitchFamily="50" charset="-127"/>
                    </a:rPr>
                    <a:t>0</a:t>
                  </a:r>
                </a:p>
              </p:txBody>
            </p:sp>
          </p:grpSp>
        </p:grpSp>
      </p:grpSp>
      <p:grpSp>
        <p:nvGrpSpPr>
          <p:cNvPr id="28861" name="Group 189"/>
          <p:cNvGrpSpPr>
            <a:grpSpLocks/>
          </p:cNvGrpSpPr>
          <p:nvPr/>
        </p:nvGrpSpPr>
        <p:grpSpPr bwMode="auto">
          <a:xfrm>
            <a:off x="4019550" y="5222875"/>
            <a:ext cx="4894263" cy="1274763"/>
            <a:chOff x="1206" y="1719"/>
            <a:chExt cx="3440" cy="896"/>
          </a:xfrm>
        </p:grpSpPr>
        <p:sp>
          <p:nvSpPr>
            <p:cNvPr id="28862" name="Rectangle 190"/>
            <p:cNvSpPr>
              <a:spLocks noChangeArrowheads="1"/>
            </p:cNvSpPr>
            <p:nvPr/>
          </p:nvSpPr>
          <p:spPr bwMode="auto">
            <a:xfrm>
              <a:off x="1986" y="2067"/>
              <a:ext cx="328" cy="3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863" name="Line 191"/>
            <p:cNvSpPr>
              <a:spLocks noChangeShapeType="1"/>
            </p:cNvSpPr>
            <p:nvPr/>
          </p:nvSpPr>
          <p:spPr bwMode="auto">
            <a:xfrm flipV="1">
              <a:off x="2106" y="2315"/>
              <a:ext cx="40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864" name="Line 192"/>
            <p:cNvSpPr>
              <a:spLocks noChangeShapeType="1"/>
            </p:cNvSpPr>
            <p:nvPr/>
          </p:nvSpPr>
          <p:spPr bwMode="auto">
            <a:xfrm flipH="1" flipV="1">
              <a:off x="2146" y="2315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865" name="Rectangle 193"/>
            <p:cNvSpPr>
              <a:spLocks noChangeArrowheads="1"/>
            </p:cNvSpPr>
            <p:nvPr/>
          </p:nvSpPr>
          <p:spPr bwMode="auto">
            <a:xfrm>
              <a:off x="1998" y="2143"/>
              <a:ext cx="160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D</a:t>
              </a:r>
            </a:p>
          </p:txBody>
        </p:sp>
        <p:sp>
          <p:nvSpPr>
            <p:cNvPr id="28866" name="Rectangle 194"/>
            <p:cNvSpPr>
              <a:spLocks noChangeArrowheads="1"/>
            </p:cNvSpPr>
            <p:nvPr/>
          </p:nvSpPr>
          <p:spPr bwMode="auto">
            <a:xfrm>
              <a:off x="2166" y="2143"/>
              <a:ext cx="15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Q</a:t>
              </a:r>
            </a:p>
          </p:txBody>
        </p:sp>
        <p:sp>
          <p:nvSpPr>
            <p:cNvPr id="28867" name="Rectangle 195"/>
            <p:cNvSpPr>
              <a:spLocks noChangeArrowheads="1"/>
            </p:cNvSpPr>
            <p:nvPr/>
          </p:nvSpPr>
          <p:spPr bwMode="auto">
            <a:xfrm>
              <a:off x="2810" y="2067"/>
              <a:ext cx="328" cy="3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868" name="Line 196"/>
            <p:cNvSpPr>
              <a:spLocks noChangeShapeType="1"/>
            </p:cNvSpPr>
            <p:nvPr/>
          </p:nvSpPr>
          <p:spPr bwMode="auto">
            <a:xfrm flipV="1">
              <a:off x="2930" y="2315"/>
              <a:ext cx="32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869" name="Line 197"/>
            <p:cNvSpPr>
              <a:spLocks noChangeShapeType="1"/>
            </p:cNvSpPr>
            <p:nvPr/>
          </p:nvSpPr>
          <p:spPr bwMode="auto">
            <a:xfrm flipH="1" flipV="1">
              <a:off x="2962" y="2315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870" name="Rectangle 198"/>
            <p:cNvSpPr>
              <a:spLocks noChangeArrowheads="1"/>
            </p:cNvSpPr>
            <p:nvPr/>
          </p:nvSpPr>
          <p:spPr bwMode="auto">
            <a:xfrm>
              <a:off x="2822" y="2143"/>
              <a:ext cx="15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D</a:t>
              </a:r>
            </a:p>
          </p:txBody>
        </p:sp>
        <p:sp>
          <p:nvSpPr>
            <p:cNvPr id="28871" name="Rectangle 199"/>
            <p:cNvSpPr>
              <a:spLocks noChangeArrowheads="1"/>
            </p:cNvSpPr>
            <p:nvPr/>
          </p:nvSpPr>
          <p:spPr bwMode="auto">
            <a:xfrm>
              <a:off x="2982" y="2143"/>
              <a:ext cx="160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Q</a:t>
              </a:r>
            </a:p>
          </p:txBody>
        </p:sp>
        <p:sp>
          <p:nvSpPr>
            <p:cNvPr id="28872" name="Rectangle 200"/>
            <p:cNvSpPr>
              <a:spLocks noChangeArrowheads="1"/>
            </p:cNvSpPr>
            <p:nvPr/>
          </p:nvSpPr>
          <p:spPr bwMode="auto">
            <a:xfrm>
              <a:off x="3626" y="2067"/>
              <a:ext cx="328" cy="3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873" name="Line 201"/>
            <p:cNvSpPr>
              <a:spLocks noChangeShapeType="1"/>
            </p:cNvSpPr>
            <p:nvPr/>
          </p:nvSpPr>
          <p:spPr bwMode="auto">
            <a:xfrm flipV="1">
              <a:off x="3746" y="2315"/>
              <a:ext cx="40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874" name="Line 202"/>
            <p:cNvSpPr>
              <a:spLocks noChangeShapeType="1"/>
            </p:cNvSpPr>
            <p:nvPr/>
          </p:nvSpPr>
          <p:spPr bwMode="auto">
            <a:xfrm flipH="1" flipV="1">
              <a:off x="3786" y="2315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875" name="Rectangle 203"/>
            <p:cNvSpPr>
              <a:spLocks noChangeArrowheads="1"/>
            </p:cNvSpPr>
            <p:nvPr/>
          </p:nvSpPr>
          <p:spPr bwMode="auto">
            <a:xfrm>
              <a:off x="3638" y="2143"/>
              <a:ext cx="160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D</a:t>
              </a:r>
            </a:p>
          </p:txBody>
        </p:sp>
        <p:sp>
          <p:nvSpPr>
            <p:cNvPr id="28876" name="Rectangle 204"/>
            <p:cNvSpPr>
              <a:spLocks noChangeArrowheads="1"/>
            </p:cNvSpPr>
            <p:nvPr/>
          </p:nvSpPr>
          <p:spPr bwMode="auto">
            <a:xfrm>
              <a:off x="3806" y="2143"/>
              <a:ext cx="15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Q</a:t>
              </a:r>
            </a:p>
          </p:txBody>
        </p:sp>
        <p:sp>
          <p:nvSpPr>
            <p:cNvPr id="28877" name="Line 205"/>
            <p:cNvSpPr>
              <a:spLocks noChangeShapeType="1"/>
            </p:cNvSpPr>
            <p:nvPr/>
          </p:nvSpPr>
          <p:spPr bwMode="auto">
            <a:xfrm>
              <a:off x="1906" y="2231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878" name="Line 206"/>
            <p:cNvSpPr>
              <a:spLocks noChangeShapeType="1"/>
            </p:cNvSpPr>
            <p:nvPr/>
          </p:nvSpPr>
          <p:spPr bwMode="auto">
            <a:xfrm>
              <a:off x="1578" y="2231"/>
              <a:ext cx="3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879" name="Rectangle 207"/>
            <p:cNvSpPr>
              <a:spLocks noChangeArrowheads="1"/>
            </p:cNvSpPr>
            <p:nvPr/>
          </p:nvSpPr>
          <p:spPr bwMode="auto">
            <a:xfrm>
              <a:off x="1206" y="2159"/>
              <a:ext cx="336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IN</a:t>
              </a:r>
            </a:p>
          </p:txBody>
        </p:sp>
        <p:sp>
          <p:nvSpPr>
            <p:cNvPr id="28880" name="Line 208"/>
            <p:cNvSpPr>
              <a:spLocks noChangeShapeType="1"/>
            </p:cNvSpPr>
            <p:nvPr/>
          </p:nvSpPr>
          <p:spPr bwMode="auto">
            <a:xfrm>
              <a:off x="2314" y="2231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881" name="Line 209"/>
            <p:cNvSpPr>
              <a:spLocks noChangeShapeType="1"/>
            </p:cNvSpPr>
            <p:nvPr/>
          </p:nvSpPr>
          <p:spPr bwMode="auto">
            <a:xfrm>
              <a:off x="2722" y="2231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882" name="Line 210"/>
            <p:cNvSpPr>
              <a:spLocks noChangeShapeType="1"/>
            </p:cNvSpPr>
            <p:nvPr/>
          </p:nvSpPr>
          <p:spPr bwMode="auto">
            <a:xfrm>
              <a:off x="2394" y="2231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883" name="Rectangle 211"/>
            <p:cNvSpPr>
              <a:spLocks noChangeArrowheads="1"/>
            </p:cNvSpPr>
            <p:nvPr/>
          </p:nvSpPr>
          <p:spPr bwMode="auto">
            <a:xfrm>
              <a:off x="2550" y="2223"/>
              <a:ext cx="24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884" name="Line 212"/>
            <p:cNvSpPr>
              <a:spLocks noChangeShapeType="1"/>
            </p:cNvSpPr>
            <p:nvPr/>
          </p:nvSpPr>
          <p:spPr bwMode="auto">
            <a:xfrm>
              <a:off x="2562" y="2231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885" name="Line 213"/>
            <p:cNvSpPr>
              <a:spLocks noChangeShapeType="1"/>
            </p:cNvSpPr>
            <p:nvPr/>
          </p:nvSpPr>
          <p:spPr bwMode="auto">
            <a:xfrm>
              <a:off x="2558" y="1851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886" name="Rectangle 214"/>
            <p:cNvSpPr>
              <a:spLocks noChangeArrowheads="1"/>
            </p:cNvSpPr>
            <p:nvPr/>
          </p:nvSpPr>
          <p:spPr bwMode="auto">
            <a:xfrm>
              <a:off x="2558" y="1719"/>
              <a:ext cx="456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OUT1</a:t>
              </a:r>
            </a:p>
          </p:txBody>
        </p:sp>
        <p:sp>
          <p:nvSpPr>
            <p:cNvPr id="28887" name="Line 215"/>
            <p:cNvSpPr>
              <a:spLocks noChangeShapeType="1"/>
            </p:cNvSpPr>
            <p:nvPr/>
          </p:nvSpPr>
          <p:spPr bwMode="auto">
            <a:xfrm>
              <a:off x="3138" y="2231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888" name="Line 216"/>
            <p:cNvSpPr>
              <a:spLocks noChangeShapeType="1"/>
            </p:cNvSpPr>
            <p:nvPr/>
          </p:nvSpPr>
          <p:spPr bwMode="auto">
            <a:xfrm>
              <a:off x="3546" y="2231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889" name="Line 217"/>
            <p:cNvSpPr>
              <a:spLocks noChangeShapeType="1"/>
            </p:cNvSpPr>
            <p:nvPr/>
          </p:nvSpPr>
          <p:spPr bwMode="auto">
            <a:xfrm>
              <a:off x="3218" y="2231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890" name="Rectangle 218"/>
            <p:cNvSpPr>
              <a:spLocks noChangeArrowheads="1"/>
            </p:cNvSpPr>
            <p:nvPr/>
          </p:nvSpPr>
          <p:spPr bwMode="auto">
            <a:xfrm>
              <a:off x="3366" y="2223"/>
              <a:ext cx="24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891" name="Line 219"/>
            <p:cNvSpPr>
              <a:spLocks noChangeShapeType="1"/>
            </p:cNvSpPr>
            <p:nvPr/>
          </p:nvSpPr>
          <p:spPr bwMode="auto">
            <a:xfrm>
              <a:off x="3378" y="2231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892" name="Line 220"/>
            <p:cNvSpPr>
              <a:spLocks noChangeShapeType="1"/>
            </p:cNvSpPr>
            <p:nvPr/>
          </p:nvSpPr>
          <p:spPr bwMode="auto">
            <a:xfrm>
              <a:off x="3374" y="1851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893" name="Rectangle 221"/>
            <p:cNvSpPr>
              <a:spLocks noChangeArrowheads="1"/>
            </p:cNvSpPr>
            <p:nvPr/>
          </p:nvSpPr>
          <p:spPr bwMode="auto">
            <a:xfrm>
              <a:off x="3374" y="1719"/>
              <a:ext cx="448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OUT2</a:t>
              </a:r>
            </a:p>
          </p:txBody>
        </p:sp>
        <p:sp>
          <p:nvSpPr>
            <p:cNvPr id="28894" name="Line 222"/>
            <p:cNvSpPr>
              <a:spLocks noChangeShapeType="1"/>
            </p:cNvSpPr>
            <p:nvPr/>
          </p:nvSpPr>
          <p:spPr bwMode="auto">
            <a:xfrm>
              <a:off x="3954" y="2231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895" name="Line 223"/>
            <p:cNvSpPr>
              <a:spLocks noChangeShapeType="1"/>
            </p:cNvSpPr>
            <p:nvPr/>
          </p:nvSpPr>
          <p:spPr bwMode="auto">
            <a:xfrm>
              <a:off x="4034" y="2231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896" name="Line 224"/>
            <p:cNvSpPr>
              <a:spLocks noChangeShapeType="1"/>
            </p:cNvSpPr>
            <p:nvPr/>
          </p:nvSpPr>
          <p:spPr bwMode="auto">
            <a:xfrm>
              <a:off x="4198" y="1851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897" name="Rectangle 225"/>
            <p:cNvSpPr>
              <a:spLocks noChangeArrowheads="1"/>
            </p:cNvSpPr>
            <p:nvPr/>
          </p:nvSpPr>
          <p:spPr bwMode="auto">
            <a:xfrm>
              <a:off x="4198" y="1719"/>
              <a:ext cx="448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OUT3</a:t>
              </a:r>
            </a:p>
          </p:txBody>
        </p:sp>
        <p:sp>
          <p:nvSpPr>
            <p:cNvPr id="28898" name="Line 226"/>
            <p:cNvSpPr>
              <a:spLocks noChangeShapeType="1"/>
            </p:cNvSpPr>
            <p:nvPr/>
          </p:nvSpPr>
          <p:spPr bwMode="auto">
            <a:xfrm>
              <a:off x="2150" y="2411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899" name="Rectangle 227"/>
            <p:cNvSpPr>
              <a:spLocks noChangeArrowheads="1"/>
            </p:cNvSpPr>
            <p:nvPr/>
          </p:nvSpPr>
          <p:spPr bwMode="auto">
            <a:xfrm>
              <a:off x="2134" y="2487"/>
              <a:ext cx="32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900" name="Line 228"/>
            <p:cNvSpPr>
              <a:spLocks noChangeShapeType="1"/>
            </p:cNvSpPr>
            <p:nvPr/>
          </p:nvSpPr>
          <p:spPr bwMode="auto">
            <a:xfrm>
              <a:off x="2966" y="2411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901" name="Rectangle 229"/>
            <p:cNvSpPr>
              <a:spLocks noChangeArrowheads="1"/>
            </p:cNvSpPr>
            <p:nvPr/>
          </p:nvSpPr>
          <p:spPr bwMode="auto">
            <a:xfrm>
              <a:off x="2958" y="2487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902" name="Line 230"/>
            <p:cNvSpPr>
              <a:spLocks noChangeShapeType="1"/>
            </p:cNvSpPr>
            <p:nvPr/>
          </p:nvSpPr>
          <p:spPr bwMode="auto">
            <a:xfrm>
              <a:off x="3790" y="2411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903" name="Line 231"/>
            <p:cNvSpPr>
              <a:spLocks noChangeShapeType="1"/>
            </p:cNvSpPr>
            <p:nvPr/>
          </p:nvSpPr>
          <p:spPr bwMode="auto">
            <a:xfrm>
              <a:off x="1578" y="2495"/>
              <a:ext cx="5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904" name="Line 232"/>
            <p:cNvSpPr>
              <a:spLocks noChangeShapeType="1"/>
            </p:cNvSpPr>
            <p:nvPr/>
          </p:nvSpPr>
          <p:spPr bwMode="auto">
            <a:xfrm>
              <a:off x="2154" y="2495"/>
              <a:ext cx="8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905" name="Line 233"/>
            <p:cNvSpPr>
              <a:spLocks noChangeShapeType="1"/>
            </p:cNvSpPr>
            <p:nvPr/>
          </p:nvSpPr>
          <p:spPr bwMode="auto">
            <a:xfrm>
              <a:off x="2970" y="2495"/>
              <a:ext cx="8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906" name="Rectangle 234"/>
            <p:cNvSpPr>
              <a:spLocks noChangeArrowheads="1"/>
            </p:cNvSpPr>
            <p:nvPr/>
          </p:nvSpPr>
          <p:spPr bwMode="auto">
            <a:xfrm>
              <a:off x="1254" y="2399"/>
              <a:ext cx="320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CLK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VII - Finite State Machines</a:t>
            </a:r>
            <a:endParaRPr lang="en-US" altLang="en-US"/>
          </a:p>
        </p:txBody>
      </p:sp>
      <p:sp>
        <p:nvSpPr>
          <p:cNvPr id="2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8A7D-A80D-4907-A3E8-336766D8AD68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0755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pitchFamily="50" charset="-127"/>
              </a:rPr>
              <a:t>More complex counter example</a:t>
            </a:r>
          </a:p>
        </p:txBody>
      </p:sp>
      <p:sp>
        <p:nvSpPr>
          <p:cNvPr id="30756" name="Rectangle 3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>
                <a:ea typeface="Gulim" pitchFamily="50" charset="-127"/>
              </a:rPr>
              <a:t>Complex counter</a:t>
            </a:r>
          </a:p>
          <a:p>
            <a:pPr lvl="1"/>
            <a:r>
              <a:rPr lang="en-US" altLang="ko-KR" sz="1600">
                <a:ea typeface="Gulim" pitchFamily="50" charset="-127"/>
              </a:rPr>
              <a:t>repeats 5 states in sequence</a:t>
            </a:r>
          </a:p>
          <a:p>
            <a:pPr lvl="1"/>
            <a:r>
              <a:rPr lang="en-US" altLang="ko-KR" sz="1600">
                <a:ea typeface="Gulim" pitchFamily="50" charset="-127"/>
              </a:rPr>
              <a:t>not a binary number representation</a:t>
            </a:r>
          </a:p>
          <a:p>
            <a:r>
              <a:rPr lang="en-US" altLang="ko-KR" sz="1800">
                <a:ea typeface="Gulim" pitchFamily="50" charset="-127"/>
              </a:rPr>
              <a:t>Step 1: derive the state transition diagram</a:t>
            </a:r>
          </a:p>
          <a:p>
            <a:pPr lvl="1"/>
            <a:r>
              <a:rPr lang="en-US" altLang="ko-KR" sz="1600">
                <a:ea typeface="Gulim" pitchFamily="50" charset="-127"/>
              </a:rPr>
              <a:t>count sequence: 000, 010, 011, 101, 110</a:t>
            </a:r>
          </a:p>
          <a:p>
            <a:r>
              <a:rPr lang="en-US" altLang="ko-KR" sz="1800">
                <a:ea typeface="Gulim" pitchFamily="50" charset="-127"/>
              </a:rPr>
              <a:t>Step 2: derive the state transition table from the state transition diagram</a:t>
            </a:r>
          </a:p>
        </p:txBody>
      </p:sp>
      <p:grpSp>
        <p:nvGrpSpPr>
          <p:cNvPr id="30773" name="Group 53"/>
          <p:cNvGrpSpPr>
            <a:grpSpLocks/>
          </p:cNvGrpSpPr>
          <p:nvPr/>
        </p:nvGrpSpPr>
        <p:grpSpPr bwMode="auto">
          <a:xfrm>
            <a:off x="5375275" y="4029075"/>
            <a:ext cx="2805113" cy="2201863"/>
            <a:chOff x="3386" y="2538"/>
            <a:chExt cx="1767" cy="1387"/>
          </a:xfrm>
        </p:grpSpPr>
        <p:sp>
          <p:nvSpPr>
            <p:cNvPr id="30758" name="Rectangle 38"/>
            <p:cNvSpPr>
              <a:spLocks noChangeArrowheads="1"/>
            </p:cNvSpPr>
            <p:nvPr/>
          </p:nvSpPr>
          <p:spPr bwMode="auto">
            <a:xfrm>
              <a:off x="3449" y="2570"/>
              <a:ext cx="1704" cy="1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  <a:tab pos="1828800" algn="l"/>
                  <a:tab pos="2286000" algn="l"/>
                  <a:tab pos="2743200" algn="l"/>
                  <a:tab pos="3200400" algn="l"/>
                  <a:tab pos="3656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Present State	Next State		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  <a:tab pos="1828800" algn="l"/>
                  <a:tab pos="2286000" algn="l"/>
                  <a:tab pos="2743200" algn="l"/>
                  <a:tab pos="3200400" algn="l"/>
                  <a:tab pos="3656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C	B	A	C+	B+	A+	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  <a:tab pos="1828800" algn="l"/>
                  <a:tab pos="2286000" algn="l"/>
                  <a:tab pos="2743200" algn="l"/>
                  <a:tab pos="3200400" algn="l"/>
                  <a:tab pos="3656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0	0	0	0	1	0	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  <a:tab pos="1828800" algn="l"/>
                  <a:tab pos="2286000" algn="l"/>
                  <a:tab pos="2743200" algn="l"/>
                  <a:tab pos="3200400" algn="l"/>
                  <a:tab pos="3656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0	0	1	–	–	–	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  <a:tab pos="1828800" algn="l"/>
                  <a:tab pos="2286000" algn="l"/>
                  <a:tab pos="2743200" algn="l"/>
                  <a:tab pos="3200400" algn="l"/>
                  <a:tab pos="3656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0	1	0	0	1	1	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  <a:tab pos="1828800" algn="l"/>
                  <a:tab pos="2286000" algn="l"/>
                  <a:tab pos="2743200" algn="l"/>
                  <a:tab pos="3200400" algn="l"/>
                  <a:tab pos="3656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0	1	1	1	0	1	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  <a:tab pos="1828800" algn="l"/>
                  <a:tab pos="2286000" algn="l"/>
                  <a:tab pos="2743200" algn="l"/>
                  <a:tab pos="3200400" algn="l"/>
                  <a:tab pos="3656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1	0	0	–	–	–	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  <a:tab pos="1828800" algn="l"/>
                  <a:tab pos="2286000" algn="l"/>
                  <a:tab pos="2743200" algn="l"/>
                  <a:tab pos="3200400" algn="l"/>
                  <a:tab pos="3656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1	0	1	1	1	0	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  <a:tab pos="1828800" algn="l"/>
                  <a:tab pos="2286000" algn="l"/>
                  <a:tab pos="2743200" algn="l"/>
                  <a:tab pos="3200400" algn="l"/>
                  <a:tab pos="3656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1	1	0	0	0	0	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  <a:tab pos="1828800" algn="l"/>
                  <a:tab pos="2286000" algn="l"/>
                  <a:tab pos="2743200" algn="l"/>
                  <a:tab pos="3200400" algn="l"/>
                  <a:tab pos="3656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1	1	1	–	–	–</a:t>
              </a:r>
            </a:p>
          </p:txBody>
        </p:sp>
        <p:sp>
          <p:nvSpPr>
            <p:cNvPr id="30759" name="Line 39"/>
            <p:cNvSpPr>
              <a:spLocks noChangeShapeType="1"/>
            </p:cNvSpPr>
            <p:nvPr/>
          </p:nvSpPr>
          <p:spPr bwMode="auto">
            <a:xfrm>
              <a:off x="3386" y="2840"/>
              <a:ext cx="172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760" name="Line 40"/>
            <p:cNvSpPr>
              <a:spLocks noChangeShapeType="1"/>
            </p:cNvSpPr>
            <p:nvPr/>
          </p:nvSpPr>
          <p:spPr bwMode="auto">
            <a:xfrm flipH="1">
              <a:off x="4230" y="2538"/>
              <a:ext cx="11" cy="138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0761" name="Rectangle 41"/>
          <p:cNvSpPr>
            <a:spLocks noChangeArrowheads="1"/>
          </p:cNvSpPr>
          <p:nvPr/>
        </p:nvSpPr>
        <p:spPr bwMode="auto">
          <a:xfrm>
            <a:off x="1398588" y="6343650"/>
            <a:ext cx="6477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note the don't care conditions that arise from the unused state codes</a:t>
            </a:r>
          </a:p>
        </p:txBody>
      </p:sp>
      <p:grpSp>
        <p:nvGrpSpPr>
          <p:cNvPr id="30762" name="Group 42"/>
          <p:cNvGrpSpPr>
            <a:grpSpLocks/>
          </p:cNvGrpSpPr>
          <p:nvPr/>
        </p:nvGrpSpPr>
        <p:grpSpPr bwMode="auto">
          <a:xfrm>
            <a:off x="1169988" y="4051300"/>
            <a:ext cx="2438400" cy="2133600"/>
            <a:chOff x="1296" y="1920"/>
            <a:chExt cx="1536" cy="1344"/>
          </a:xfrm>
        </p:grpSpPr>
        <p:sp>
          <p:nvSpPr>
            <p:cNvPr id="30763" name="Oval 43"/>
            <p:cNvSpPr>
              <a:spLocks noChangeArrowheads="1"/>
            </p:cNvSpPr>
            <p:nvPr/>
          </p:nvSpPr>
          <p:spPr bwMode="auto">
            <a:xfrm>
              <a:off x="1296" y="2544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600">
                  <a:latin typeface="Tahoma" pitchFamily="34" charset="0"/>
                  <a:ea typeface="Gulim" pitchFamily="50" charset="-127"/>
                </a:rPr>
                <a:t>010</a:t>
              </a:r>
            </a:p>
          </p:txBody>
        </p:sp>
        <p:sp>
          <p:nvSpPr>
            <p:cNvPr id="30764" name="Oval 44"/>
            <p:cNvSpPr>
              <a:spLocks noChangeArrowheads="1"/>
            </p:cNvSpPr>
            <p:nvPr/>
          </p:nvSpPr>
          <p:spPr bwMode="auto">
            <a:xfrm>
              <a:off x="1536" y="1920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600">
                  <a:latin typeface="Tahoma" pitchFamily="34" charset="0"/>
                  <a:ea typeface="Gulim" pitchFamily="50" charset="-127"/>
                </a:rPr>
                <a:t>000</a:t>
              </a:r>
            </a:p>
          </p:txBody>
        </p:sp>
        <p:sp>
          <p:nvSpPr>
            <p:cNvPr id="30765" name="Oval 45"/>
            <p:cNvSpPr>
              <a:spLocks noChangeArrowheads="1"/>
            </p:cNvSpPr>
            <p:nvPr/>
          </p:nvSpPr>
          <p:spPr bwMode="auto">
            <a:xfrm>
              <a:off x="2208" y="1920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600">
                  <a:latin typeface="Tahoma" pitchFamily="34" charset="0"/>
                  <a:ea typeface="Gulim" pitchFamily="50" charset="-127"/>
                </a:rPr>
                <a:t>110</a:t>
              </a:r>
            </a:p>
          </p:txBody>
        </p:sp>
        <p:sp>
          <p:nvSpPr>
            <p:cNvPr id="30766" name="Oval 46"/>
            <p:cNvSpPr>
              <a:spLocks noChangeArrowheads="1"/>
            </p:cNvSpPr>
            <p:nvPr/>
          </p:nvSpPr>
          <p:spPr bwMode="auto">
            <a:xfrm>
              <a:off x="2496" y="2544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600">
                  <a:latin typeface="Tahoma" pitchFamily="34" charset="0"/>
                  <a:ea typeface="Gulim" pitchFamily="50" charset="-127"/>
                </a:rPr>
                <a:t>101</a:t>
              </a:r>
            </a:p>
          </p:txBody>
        </p:sp>
        <p:sp>
          <p:nvSpPr>
            <p:cNvPr id="30767" name="Oval 47"/>
            <p:cNvSpPr>
              <a:spLocks noChangeArrowheads="1"/>
            </p:cNvSpPr>
            <p:nvPr/>
          </p:nvSpPr>
          <p:spPr bwMode="auto">
            <a:xfrm>
              <a:off x="1920" y="2928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600">
                  <a:latin typeface="Tahoma" pitchFamily="34" charset="0"/>
                  <a:ea typeface="Gulim" pitchFamily="50" charset="-127"/>
                </a:rPr>
                <a:t>011</a:t>
              </a:r>
            </a:p>
          </p:txBody>
        </p:sp>
        <p:cxnSp>
          <p:nvCxnSpPr>
            <p:cNvPr id="30768" name="AutoShape 48"/>
            <p:cNvCxnSpPr>
              <a:cxnSpLocks noChangeShapeType="1"/>
              <a:stCxn id="30764" idx="3"/>
              <a:endCxn id="30763" idx="0"/>
            </p:cNvCxnSpPr>
            <p:nvPr/>
          </p:nvCxnSpPr>
          <p:spPr bwMode="auto">
            <a:xfrm flipH="1">
              <a:off x="1464" y="2207"/>
              <a:ext cx="121" cy="33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69" name="AutoShape 49"/>
            <p:cNvCxnSpPr>
              <a:cxnSpLocks noChangeShapeType="1"/>
              <a:stCxn id="30763" idx="5"/>
              <a:endCxn id="30767" idx="2"/>
            </p:cNvCxnSpPr>
            <p:nvPr/>
          </p:nvCxnSpPr>
          <p:spPr bwMode="auto">
            <a:xfrm>
              <a:off x="1583" y="2831"/>
              <a:ext cx="337" cy="26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70" name="AutoShape 50"/>
            <p:cNvCxnSpPr>
              <a:cxnSpLocks noChangeShapeType="1"/>
              <a:stCxn id="30767" idx="6"/>
              <a:endCxn id="30766" idx="3"/>
            </p:cNvCxnSpPr>
            <p:nvPr/>
          </p:nvCxnSpPr>
          <p:spPr bwMode="auto">
            <a:xfrm flipV="1">
              <a:off x="2256" y="2831"/>
              <a:ext cx="289" cy="26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71" name="AutoShape 51"/>
            <p:cNvCxnSpPr>
              <a:cxnSpLocks noChangeShapeType="1"/>
              <a:stCxn id="30766" idx="0"/>
              <a:endCxn id="30765" idx="5"/>
            </p:cNvCxnSpPr>
            <p:nvPr/>
          </p:nvCxnSpPr>
          <p:spPr bwMode="auto">
            <a:xfrm flipH="1" flipV="1">
              <a:off x="2495" y="2207"/>
              <a:ext cx="169" cy="33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72" name="AutoShape 52"/>
            <p:cNvCxnSpPr>
              <a:cxnSpLocks noChangeShapeType="1"/>
              <a:stCxn id="30765" idx="2"/>
              <a:endCxn id="30764" idx="6"/>
            </p:cNvCxnSpPr>
            <p:nvPr/>
          </p:nvCxnSpPr>
          <p:spPr bwMode="auto">
            <a:xfrm flipH="1">
              <a:off x="1872" y="2088"/>
              <a:ext cx="336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VII - Finite State Machines</a:t>
            </a:r>
            <a:endParaRPr lang="en-US" altLang="en-US"/>
          </a:p>
        </p:txBody>
      </p:sp>
      <p:sp>
        <p:nvSpPr>
          <p:cNvPr id="6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261E-FF9C-4653-973D-CC5BB7F0E7B4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2828" name="Rectangle 60"/>
          <p:cNvSpPr>
            <a:spLocks noChangeArrowheads="1"/>
          </p:cNvSpPr>
          <p:nvPr/>
        </p:nvSpPr>
        <p:spPr bwMode="auto">
          <a:xfrm>
            <a:off x="4086225" y="4325938"/>
            <a:ext cx="2095500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C+ &lt;= A</a:t>
            </a:r>
          </a:p>
          <a:p>
            <a:pPr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B+ &lt;= B’ + A’C’</a:t>
            </a:r>
          </a:p>
          <a:p>
            <a:pPr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A+ &lt;= BC’</a:t>
            </a:r>
          </a:p>
        </p:txBody>
      </p:sp>
      <p:sp>
        <p:nvSpPr>
          <p:cNvPr id="32829" name="Rectangle 6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pitchFamily="50" charset="-127"/>
              </a:rPr>
              <a:t>More complex counter example (cont’d)</a:t>
            </a:r>
          </a:p>
        </p:txBody>
      </p:sp>
      <p:sp>
        <p:nvSpPr>
          <p:cNvPr id="32830" name="Rectangle 6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Gulim" pitchFamily="50" charset="-127"/>
              </a:rPr>
              <a:t>Step 3: K-maps for next state functions</a:t>
            </a:r>
          </a:p>
        </p:txBody>
      </p:sp>
      <p:grpSp>
        <p:nvGrpSpPr>
          <p:cNvPr id="32831" name="Group 63"/>
          <p:cNvGrpSpPr>
            <a:grpSpLocks/>
          </p:cNvGrpSpPr>
          <p:nvPr/>
        </p:nvGrpSpPr>
        <p:grpSpPr bwMode="auto">
          <a:xfrm>
            <a:off x="642938" y="2249488"/>
            <a:ext cx="2373312" cy="1574800"/>
            <a:chOff x="428" y="2988"/>
            <a:chExt cx="1495" cy="992"/>
          </a:xfrm>
        </p:grpSpPr>
        <p:grpSp>
          <p:nvGrpSpPr>
            <p:cNvPr id="32832" name="Group 64"/>
            <p:cNvGrpSpPr>
              <a:grpSpLocks/>
            </p:cNvGrpSpPr>
            <p:nvPr/>
          </p:nvGrpSpPr>
          <p:grpSpPr bwMode="auto">
            <a:xfrm>
              <a:off x="541" y="3042"/>
              <a:ext cx="1382" cy="938"/>
              <a:chOff x="2434" y="-10"/>
              <a:chExt cx="1382" cy="938"/>
            </a:xfrm>
          </p:grpSpPr>
          <p:sp>
            <p:nvSpPr>
              <p:cNvPr id="32833" name="Rectangle 65"/>
              <p:cNvSpPr>
                <a:spLocks noChangeArrowheads="1"/>
              </p:cNvSpPr>
              <p:nvPr/>
            </p:nvSpPr>
            <p:spPr bwMode="auto">
              <a:xfrm>
                <a:off x="2710" y="192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0	0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X	1</a:t>
                </a:r>
              </a:p>
            </p:txBody>
          </p:sp>
          <p:sp>
            <p:nvSpPr>
              <p:cNvPr id="32834" name="Rectangle 66"/>
              <p:cNvSpPr>
                <a:spLocks noChangeArrowheads="1"/>
              </p:cNvSpPr>
              <p:nvPr/>
            </p:nvSpPr>
            <p:spPr bwMode="auto">
              <a:xfrm>
                <a:off x="3296" y="192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0	X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X	1</a:t>
                </a:r>
              </a:p>
            </p:txBody>
          </p:sp>
          <p:sp>
            <p:nvSpPr>
              <p:cNvPr id="32835" name="Rectangle 67"/>
              <p:cNvSpPr>
                <a:spLocks noChangeArrowheads="1"/>
              </p:cNvSpPr>
              <p:nvPr/>
            </p:nvSpPr>
            <p:spPr bwMode="auto">
              <a:xfrm>
                <a:off x="3186" y="144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836" name="Line 68"/>
              <p:cNvSpPr>
                <a:spLocks noChangeShapeType="1"/>
              </p:cNvSpPr>
              <p:nvPr/>
            </p:nvSpPr>
            <p:spPr bwMode="auto">
              <a:xfrm>
                <a:off x="3468" y="146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837" name="Line 69"/>
              <p:cNvSpPr>
                <a:spLocks noChangeShapeType="1"/>
              </p:cNvSpPr>
              <p:nvPr/>
            </p:nvSpPr>
            <p:spPr bwMode="auto">
              <a:xfrm flipH="1">
                <a:off x="3180" y="428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838" name="Line 70"/>
              <p:cNvSpPr>
                <a:spLocks noChangeShapeType="1"/>
              </p:cNvSpPr>
              <p:nvPr/>
            </p:nvSpPr>
            <p:spPr bwMode="auto">
              <a:xfrm>
                <a:off x="3186" y="144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839" name="Line 71"/>
              <p:cNvSpPr>
                <a:spLocks noChangeShapeType="1"/>
              </p:cNvSpPr>
              <p:nvPr/>
            </p:nvSpPr>
            <p:spPr bwMode="auto">
              <a:xfrm>
                <a:off x="2892" y="720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840" name="Line 72"/>
              <p:cNvSpPr>
                <a:spLocks noChangeShapeType="1"/>
              </p:cNvSpPr>
              <p:nvPr/>
            </p:nvSpPr>
            <p:spPr bwMode="auto">
              <a:xfrm flipH="1">
                <a:off x="2610" y="432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841" name="Rectangle 73"/>
              <p:cNvSpPr>
                <a:spLocks noChangeArrowheads="1"/>
              </p:cNvSpPr>
              <p:nvPr/>
            </p:nvSpPr>
            <p:spPr bwMode="auto">
              <a:xfrm>
                <a:off x="2434" y="502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A</a:t>
                </a:r>
              </a:p>
            </p:txBody>
          </p:sp>
          <p:sp>
            <p:nvSpPr>
              <p:cNvPr id="32842" name="Rectangle 74"/>
              <p:cNvSpPr>
                <a:spLocks noChangeArrowheads="1"/>
              </p:cNvSpPr>
              <p:nvPr/>
            </p:nvSpPr>
            <p:spPr bwMode="auto">
              <a:xfrm>
                <a:off x="3148" y="720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B</a:t>
                </a:r>
              </a:p>
            </p:txBody>
          </p:sp>
          <p:sp>
            <p:nvSpPr>
              <p:cNvPr id="32843" name="Rectangle 75"/>
              <p:cNvSpPr>
                <a:spLocks noChangeArrowheads="1"/>
              </p:cNvSpPr>
              <p:nvPr/>
            </p:nvSpPr>
            <p:spPr bwMode="auto">
              <a:xfrm>
                <a:off x="3442" y="-10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C</a:t>
                </a:r>
              </a:p>
            </p:txBody>
          </p:sp>
          <p:sp>
            <p:nvSpPr>
              <p:cNvPr id="32844" name="Rectangle 76"/>
              <p:cNvSpPr>
                <a:spLocks noChangeArrowheads="1"/>
              </p:cNvSpPr>
              <p:nvPr/>
            </p:nvSpPr>
            <p:spPr bwMode="auto">
              <a:xfrm>
                <a:off x="2610" y="144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845" name="Line 77"/>
              <p:cNvSpPr>
                <a:spLocks noChangeShapeType="1"/>
              </p:cNvSpPr>
              <p:nvPr/>
            </p:nvSpPr>
            <p:spPr bwMode="auto">
              <a:xfrm>
                <a:off x="2892" y="146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846" name="Line 78"/>
              <p:cNvSpPr>
                <a:spLocks noChangeShapeType="1"/>
              </p:cNvSpPr>
              <p:nvPr/>
            </p:nvSpPr>
            <p:spPr bwMode="auto">
              <a:xfrm flipH="1">
                <a:off x="2604" y="428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32847" name="Text Box 79"/>
            <p:cNvSpPr txBox="1">
              <a:spLocks noChangeArrowheads="1"/>
            </p:cNvSpPr>
            <p:nvPr/>
          </p:nvSpPr>
          <p:spPr bwMode="auto">
            <a:xfrm>
              <a:off x="428" y="2988"/>
              <a:ext cx="2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00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ko-KR" sz="1600">
                  <a:latin typeface="Tahoma" pitchFamily="34" charset="0"/>
                  <a:ea typeface="Gulim" pitchFamily="50" charset="-127"/>
                </a:rPr>
                <a:t>C+</a:t>
              </a:r>
            </a:p>
          </p:txBody>
        </p:sp>
      </p:grpSp>
      <p:grpSp>
        <p:nvGrpSpPr>
          <p:cNvPr id="32848" name="Group 80"/>
          <p:cNvGrpSpPr>
            <a:grpSpLocks/>
          </p:cNvGrpSpPr>
          <p:nvPr/>
        </p:nvGrpSpPr>
        <p:grpSpPr bwMode="auto">
          <a:xfrm>
            <a:off x="3521075" y="2249488"/>
            <a:ext cx="2373313" cy="1574800"/>
            <a:chOff x="428" y="2988"/>
            <a:chExt cx="1495" cy="992"/>
          </a:xfrm>
        </p:grpSpPr>
        <p:grpSp>
          <p:nvGrpSpPr>
            <p:cNvPr id="32849" name="Group 81"/>
            <p:cNvGrpSpPr>
              <a:grpSpLocks/>
            </p:cNvGrpSpPr>
            <p:nvPr/>
          </p:nvGrpSpPr>
          <p:grpSpPr bwMode="auto">
            <a:xfrm>
              <a:off x="541" y="3042"/>
              <a:ext cx="1382" cy="938"/>
              <a:chOff x="2434" y="-10"/>
              <a:chExt cx="1382" cy="938"/>
            </a:xfrm>
          </p:grpSpPr>
          <p:sp>
            <p:nvSpPr>
              <p:cNvPr id="32850" name="Rectangle 82"/>
              <p:cNvSpPr>
                <a:spLocks noChangeArrowheads="1"/>
              </p:cNvSpPr>
              <p:nvPr/>
            </p:nvSpPr>
            <p:spPr bwMode="auto">
              <a:xfrm>
                <a:off x="2710" y="192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1	1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X	0</a:t>
                </a:r>
              </a:p>
            </p:txBody>
          </p:sp>
          <p:sp>
            <p:nvSpPr>
              <p:cNvPr id="32851" name="Rectangle 83"/>
              <p:cNvSpPr>
                <a:spLocks noChangeArrowheads="1"/>
              </p:cNvSpPr>
              <p:nvPr/>
            </p:nvSpPr>
            <p:spPr bwMode="auto">
              <a:xfrm>
                <a:off x="3296" y="192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0	X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X	1</a:t>
                </a:r>
              </a:p>
            </p:txBody>
          </p:sp>
          <p:sp>
            <p:nvSpPr>
              <p:cNvPr id="32852" name="Rectangle 84"/>
              <p:cNvSpPr>
                <a:spLocks noChangeArrowheads="1"/>
              </p:cNvSpPr>
              <p:nvPr/>
            </p:nvSpPr>
            <p:spPr bwMode="auto">
              <a:xfrm>
                <a:off x="3186" y="144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853" name="Line 85"/>
              <p:cNvSpPr>
                <a:spLocks noChangeShapeType="1"/>
              </p:cNvSpPr>
              <p:nvPr/>
            </p:nvSpPr>
            <p:spPr bwMode="auto">
              <a:xfrm>
                <a:off x="3468" y="146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854" name="Line 86"/>
              <p:cNvSpPr>
                <a:spLocks noChangeShapeType="1"/>
              </p:cNvSpPr>
              <p:nvPr/>
            </p:nvSpPr>
            <p:spPr bwMode="auto">
              <a:xfrm flipH="1">
                <a:off x="3180" y="428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855" name="Line 87"/>
              <p:cNvSpPr>
                <a:spLocks noChangeShapeType="1"/>
              </p:cNvSpPr>
              <p:nvPr/>
            </p:nvSpPr>
            <p:spPr bwMode="auto">
              <a:xfrm>
                <a:off x="3186" y="144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856" name="Line 88"/>
              <p:cNvSpPr>
                <a:spLocks noChangeShapeType="1"/>
              </p:cNvSpPr>
              <p:nvPr/>
            </p:nvSpPr>
            <p:spPr bwMode="auto">
              <a:xfrm>
                <a:off x="2892" y="720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857" name="Line 89"/>
              <p:cNvSpPr>
                <a:spLocks noChangeShapeType="1"/>
              </p:cNvSpPr>
              <p:nvPr/>
            </p:nvSpPr>
            <p:spPr bwMode="auto">
              <a:xfrm flipH="1">
                <a:off x="2610" y="432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858" name="Rectangle 90"/>
              <p:cNvSpPr>
                <a:spLocks noChangeArrowheads="1"/>
              </p:cNvSpPr>
              <p:nvPr/>
            </p:nvSpPr>
            <p:spPr bwMode="auto">
              <a:xfrm>
                <a:off x="2434" y="502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A</a:t>
                </a:r>
              </a:p>
            </p:txBody>
          </p:sp>
          <p:sp>
            <p:nvSpPr>
              <p:cNvPr id="32859" name="Rectangle 91"/>
              <p:cNvSpPr>
                <a:spLocks noChangeArrowheads="1"/>
              </p:cNvSpPr>
              <p:nvPr/>
            </p:nvSpPr>
            <p:spPr bwMode="auto">
              <a:xfrm>
                <a:off x="3148" y="720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B</a:t>
                </a:r>
              </a:p>
            </p:txBody>
          </p:sp>
          <p:sp>
            <p:nvSpPr>
              <p:cNvPr id="32860" name="Rectangle 92"/>
              <p:cNvSpPr>
                <a:spLocks noChangeArrowheads="1"/>
              </p:cNvSpPr>
              <p:nvPr/>
            </p:nvSpPr>
            <p:spPr bwMode="auto">
              <a:xfrm>
                <a:off x="3442" y="-10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C</a:t>
                </a:r>
              </a:p>
            </p:txBody>
          </p:sp>
          <p:sp>
            <p:nvSpPr>
              <p:cNvPr id="32861" name="Rectangle 93"/>
              <p:cNvSpPr>
                <a:spLocks noChangeArrowheads="1"/>
              </p:cNvSpPr>
              <p:nvPr/>
            </p:nvSpPr>
            <p:spPr bwMode="auto">
              <a:xfrm>
                <a:off x="2610" y="144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862" name="Line 94"/>
              <p:cNvSpPr>
                <a:spLocks noChangeShapeType="1"/>
              </p:cNvSpPr>
              <p:nvPr/>
            </p:nvSpPr>
            <p:spPr bwMode="auto">
              <a:xfrm>
                <a:off x="2892" y="146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863" name="Line 95"/>
              <p:cNvSpPr>
                <a:spLocks noChangeShapeType="1"/>
              </p:cNvSpPr>
              <p:nvPr/>
            </p:nvSpPr>
            <p:spPr bwMode="auto">
              <a:xfrm flipH="1">
                <a:off x="2604" y="428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32864" name="Text Box 96"/>
            <p:cNvSpPr txBox="1">
              <a:spLocks noChangeArrowheads="1"/>
            </p:cNvSpPr>
            <p:nvPr/>
          </p:nvSpPr>
          <p:spPr bwMode="auto">
            <a:xfrm>
              <a:off x="428" y="2988"/>
              <a:ext cx="2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00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ko-KR" sz="1600">
                  <a:latin typeface="Tahoma" pitchFamily="34" charset="0"/>
                  <a:ea typeface="Gulim" pitchFamily="50" charset="-127"/>
                </a:rPr>
                <a:t>B+</a:t>
              </a:r>
            </a:p>
          </p:txBody>
        </p:sp>
      </p:grpSp>
      <p:grpSp>
        <p:nvGrpSpPr>
          <p:cNvPr id="32865" name="Group 97"/>
          <p:cNvGrpSpPr>
            <a:grpSpLocks/>
          </p:cNvGrpSpPr>
          <p:nvPr/>
        </p:nvGrpSpPr>
        <p:grpSpPr bwMode="auto">
          <a:xfrm>
            <a:off x="6399213" y="2249488"/>
            <a:ext cx="2373312" cy="1574800"/>
            <a:chOff x="428" y="2988"/>
            <a:chExt cx="1495" cy="992"/>
          </a:xfrm>
        </p:grpSpPr>
        <p:grpSp>
          <p:nvGrpSpPr>
            <p:cNvPr id="32866" name="Group 98"/>
            <p:cNvGrpSpPr>
              <a:grpSpLocks/>
            </p:cNvGrpSpPr>
            <p:nvPr/>
          </p:nvGrpSpPr>
          <p:grpSpPr bwMode="auto">
            <a:xfrm>
              <a:off x="541" y="3042"/>
              <a:ext cx="1382" cy="938"/>
              <a:chOff x="2434" y="-10"/>
              <a:chExt cx="1382" cy="938"/>
            </a:xfrm>
          </p:grpSpPr>
          <p:sp>
            <p:nvSpPr>
              <p:cNvPr id="32867" name="Rectangle 99"/>
              <p:cNvSpPr>
                <a:spLocks noChangeArrowheads="1"/>
              </p:cNvSpPr>
              <p:nvPr/>
            </p:nvSpPr>
            <p:spPr bwMode="auto">
              <a:xfrm>
                <a:off x="2710" y="192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0	1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X	1</a:t>
                </a:r>
              </a:p>
            </p:txBody>
          </p:sp>
          <p:sp>
            <p:nvSpPr>
              <p:cNvPr id="32868" name="Rectangle 100"/>
              <p:cNvSpPr>
                <a:spLocks noChangeArrowheads="1"/>
              </p:cNvSpPr>
              <p:nvPr/>
            </p:nvSpPr>
            <p:spPr bwMode="auto">
              <a:xfrm>
                <a:off x="3296" y="192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0	X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X	0</a:t>
                </a:r>
              </a:p>
            </p:txBody>
          </p:sp>
          <p:sp>
            <p:nvSpPr>
              <p:cNvPr id="32869" name="Rectangle 101"/>
              <p:cNvSpPr>
                <a:spLocks noChangeArrowheads="1"/>
              </p:cNvSpPr>
              <p:nvPr/>
            </p:nvSpPr>
            <p:spPr bwMode="auto">
              <a:xfrm>
                <a:off x="3186" y="144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870" name="Line 102"/>
              <p:cNvSpPr>
                <a:spLocks noChangeShapeType="1"/>
              </p:cNvSpPr>
              <p:nvPr/>
            </p:nvSpPr>
            <p:spPr bwMode="auto">
              <a:xfrm>
                <a:off x="3468" y="146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871" name="Line 103"/>
              <p:cNvSpPr>
                <a:spLocks noChangeShapeType="1"/>
              </p:cNvSpPr>
              <p:nvPr/>
            </p:nvSpPr>
            <p:spPr bwMode="auto">
              <a:xfrm flipH="1">
                <a:off x="3180" y="428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872" name="Line 104"/>
              <p:cNvSpPr>
                <a:spLocks noChangeShapeType="1"/>
              </p:cNvSpPr>
              <p:nvPr/>
            </p:nvSpPr>
            <p:spPr bwMode="auto">
              <a:xfrm>
                <a:off x="3186" y="144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873" name="Line 105"/>
              <p:cNvSpPr>
                <a:spLocks noChangeShapeType="1"/>
              </p:cNvSpPr>
              <p:nvPr/>
            </p:nvSpPr>
            <p:spPr bwMode="auto">
              <a:xfrm>
                <a:off x="2892" y="720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874" name="Line 106"/>
              <p:cNvSpPr>
                <a:spLocks noChangeShapeType="1"/>
              </p:cNvSpPr>
              <p:nvPr/>
            </p:nvSpPr>
            <p:spPr bwMode="auto">
              <a:xfrm flipH="1">
                <a:off x="2610" y="432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875" name="Rectangle 107"/>
              <p:cNvSpPr>
                <a:spLocks noChangeArrowheads="1"/>
              </p:cNvSpPr>
              <p:nvPr/>
            </p:nvSpPr>
            <p:spPr bwMode="auto">
              <a:xfrm>
                <a:off x="2434" y="502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A</a:t>
                </a:r>
              </a:p>
            </p:txBody>
          </p:sp>
          <p:sp>
            <p:nvSpPr>
              <p:cNvPr id="32876" name="Rectangle 108"/>
              <p:cNvSpPr>
                <a:spLocks noChangeArrowheads="1"/>
              </p:cNvSpPr>
              <p:nvPr/>
            </p:nvSpPr>
            <p:spPr bwMode="auto">
              <a:xfrm>
                <a:off x="3148" y="720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B</a:t>
                </a:r>
              </a:p>
            </p:txBody>
          </p:sp>
          <p:sp>
            <p:nvSpPr>
              <p:cNvPr id="32877" name="Rectangle 109"/>
              <p:cNvSpPr>
                <a:spLocks noChangeArrowheads="1"/>
              </p:cNvSpPr>
              <p:nvPr/>
            </p:nvSpPr>
            <p:spPr bwMode="auto">
              <a:xfrm>
                <a:off x="3442" y="-10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C</a:t>
                </a:r>
              </a:p>
            </p:txBody>
          </p:sp>
          <p:sp>
            <p:nvSpPr>
              <p:cNvPr id="32878" name="Rectangle 110"/>
              <p:cNvSpPr>
                <a:spLocks noChangeArrowheads="1"/>
              </p:cNvSpPr>
              <p:nvPr/>
            </p:nvSpPr>
            <p:spPr bwMode="auto">
              <a:xfrm>
                <a:off x="2610" y="144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879" name="Line 111"/>
              <p:cNvSpPr>
                <a:spLocks noChangeShapeType="1"/>
              </p:cNvSpPr>
              <p:nvPr/>
            </p:nvSpPr>
            <p:spPr bwMode="auto">
              <a:xfrm>
                <a:off x="2892" y="146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880" name="Line 112"/>
              <p:cNvSpPr>
                <a:spLocks noChangeShapeType="1"/>
              </p:cNvSpPr>
              <p:nvPr/>
            </p:nvSpPr>
            <p:spPr bwMode="auto">
              <a:xfrm flipH="1">
                <a:off x="2604" y="428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32881" name="Text Box 113"/>
            <p:cNvSpPr txBox="1">
              <a:spLocks noChangeArrowheads="1"/>
            </p:cNvSpPr>
            <p:nvPr/>
          </p:nvSpPr>
          <p:spPr bwMode="auto">
            <a:xfrm>
              <a:off x="428" y="2988"/>
              <a:ext cx="2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00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ko-KR" sz="1600">
                  <a:latin typeface="Tahoma" pitchFamily="34" charset="0"/>
                  <a:ea typeface="Gulim" pitchFamily="50" charset="-127"/>
                </a:rPr>
                <a:t>A+</a:t>
              </a:r>
            </a:p>
          </p:txBody>
        </p:sp>
      </p:grpSp>
      <p:sp>
        <p:nvSpPr>
          <p:cNvPr id="32882" name="AutoShape 114"/>
          <p:cNvSpPr>
            <a:spLocks noChangeArrowheads="1"/>
          </p:cNvSpPr>
          <p:nvPr/>
        </p:nvSpPr>
        <p:spPr bwMode="auto">
          <a:xfrm>
            <a:off x="1163638" y="3089275"/>
            <a:ext cx="1731962" cy="346075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883" name="AutoShape 115"/>
          <p:cNvSpPr>
            <a:spLocks/>
          </p:cNvSpPr>
          <p:nvPr/>
        </p:nvSpPr>
        <p:spPr bwMode="auto">
          <a:xfrm>
            <a:off x="3906838" y="2605088"/>
            <a:ext cx="457200" cy="830262"/>
          </a:xfrm>
          <a:prstGeom prst="rightBracket">
            <a:avLst>
              <a:gd name="adj" fmla="val 15133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884" name="AutoShape 116"/>
          <p:cNvSpPr>
            <a:spLocks/>
          </p:cNvSpPr>
          <p:nvPr/>
        </p:nvSpPr>
        <p:spPr bwMode="auto">
          <a:xfrm>
            <a:off x="5430838" y="2617788"/>
            <a:ext cx="471487" cy="803275"/>
          </a:xfrm>
          <a:prstGeom prst="leftBracket">
            <a:avLst>
              <a:gd name="adj" fmla="val 14198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885" name="AutoShape 117"/>
          <p:cNvSpPr>
            <a:spLocks noChangeArrowheads="1"/>
          </p:cNvSpPr>
          <p:nvPr/>
        </p:nvSpPr>
        <p:spPr bwMode="auto">
          <a:xfrm>
            <a:off x="4044950" y="2660650"/>
            <a:ext cx="762000" cy="276225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886" name="AutoShape 118"/>
          <p:cNvSpPr>
            <a:spLocks noChangeArrowheads="1"/>
          </p:cNvSpPr>
          <p:nvPr/>
        </p:nvSpPr>
        <p:spPr bwMode="auto">
          <a:xfrm>
            <a:off x="7385050" y="2646363"/>
            <a:ext cx="290513" cy="76200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VII - Finite State Machines</a:t>
            </a:r>
            <a:endParaRPr lang="en-US" altLang="en-US"/>
          </a:p>
        </p:txBody>
      </p:sp>
      <p:sp>
        <p:nvSpPr>
          <p:cNvPr id="8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7ED8-49F2-4B27-A089-1C2C2BD841A3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6964" name="Rectangle 10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pitchFamily="50" charset="-127"/>
              </a:rPr>
              <a:t>Self-starting counters (cont’d)</a:t>
            </a:r>
          </a:p>
        </p:txBody>
      </p:sp>
      <p:sp>
        <p:nvSpPr>
          <p:cNvPr id="36965" name="Rectangle 10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Gulim" pitchFamily="50" charset="-127"/>
              </a:rPr>
              <a:t>Re-deriving state transition table from don't care assignment</a:t>
            </a:r>
          </a:p>
        </p:txBody>
      </p:sp>
      <p:grpSp>
        <p:nvGrpSpPr>
          <p:cNvPr id="36966" name="Group 102"/>
          <p:cNvGrpSpPr>
            <a:grpSpLocks/>
          </p:cNvGrpSpPr>
          <p:nvPr/>
        </p:nvGrpSpPr>
        <p:grpSpPr bwMode="auto">
          <a:xfrm>
            <a:off x="592138" y="2100263"/>
            <a:ext cx="2373312" cy="1574800"/>
            <a:chOff x="428" y="2988"/>
            <a:chExt cx="1495" cy="992"/>
          </a:xfrm>
        </p:grpSpPr>
        <p:grpSp>
          <p:nvGrpSpPr>
            <p:cNvPr id="36967" name="Group 103"/>
            <p:cNvGrpSpPr>
              <a:grpSpLocks/>
            </p:cNvGrpSpPr>
            <p:nvPr/>
          </p:nvGrpSpPr>
          <p:grpSpPr bwMode="auto">
            <a:xfrm>
              <a:off x="541" y="3042"/>
              <a:ext cx="1382" cy="938"/>
              <a:chOff x="2434" y="-10"/>
              <a:chExt cx="1382" cy="938"/>
            </a:xfrm>
          </p:grpSpPr>
          <p:sp>
            <p:nvSpPr>
              <p:cNvPr id="36968" name="Rectangle 104"/>
              <p:cNvSpPr>
                <a:spLocks noChangeArrowheads="1"/>
              </p:cNvSpPr>
              <p:nvPr/>
            </p:nvSpPr>
            <p:spPr bwMode="auto">
              <a:xfrm>
                <a:off x="2710" y="192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0	0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1	1</a:t>
                </a:r>
              </a:p>
            </p:txBody>
          </p:sp>
          <p:sp>
            <p:nvSpPr>
              <p:cNvPr id="36969" name="Rectangle 105"/>
              <p:cNvSpPr>
                <a:spLocks noChangeArrowheads="1"/>
              </p:cNvSpPr>
              <p:nvPr/>
            </p:nvSpPr>
            <p:spPr bwMode="auto">
              <a:xfrm>
                <a:off x="3296" y="192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0	0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1	1</a:t>
                </a:r>
              </a:p>
            </p:txBody>
          </p:sp>
          <p:sp>
            <p:nvSpPr>
              <p:cNvPr id="36970" name="Rectangle 106"/>
              <p:cNvSpPr>
                <a:spLocks noChangeArrowheads="1"/>
              </p:cNvSpPr>
              <p:nvPr/>
            </p:nvSpPr>
            <p:spPr bwMode="auto">
              <a:xfrm>
                <a:off x="3186" y="144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971" name="Line 107"/>
              <p:cNvSpPr>
                <a:spLocks noChangeShapeType="1"/>
              </p:cNvSpPr>
              <p:nvPr/>
            </p:nvSpPr>
            <p:spPr bwMode="auto">
              <a:xfrm>
                <a:off x="3468" y="146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972" name="Line 108"/>
              <p:cNvSpPr>
                <a:spLocks noChangeShapeType="1"/>
              </p:cNvSpPr>
              <p:nvPr/>
            </p:nvSpPr>
            <p:spPr bwMode="auto">
              <a:xfrm flipH="1">
                <a:off x="3180" y="428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973" name="Line 109"/>
              <p:cNvSpPr>
                <a:spLocks noChangeShapeType="1"/>
              </p:cNvSpPr>
              <p:nvPr/>
            </p:nvSpPr>
            <p:spPr bwMode="auto">
              <a:xfrm>
                <a:off x="3186" y="144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974" name="Line 110"/>
              <p:cNvSpPr>
                <a:spLocks noChangeShapeType="1"/>
              </p:cNvSpPr>
              <p:nvPr/>
            </p:nvSpPr>
            <p:spPr bwMode="auto">
              <a:xfrm>
                <a:off x="2892" y="720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975" name="Line 111"/>
              <p:cNvSpPr>
                <a:spLocks noChangeShapeType="1"/>
              </p:cNvSpPr>
              <p:nvPr/>
            </p:nvSpPr>
            <p:spPr bwMode="auto">
              <a:xfrm flipH="1">
                <a:off x="2610" y="432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976" name="Rectangle 112"/>
              <p:cNvSpPr>
                <a:spLocks noChangeArrowheads="1"/>
              </p:cNvSpPr>
              <p:nvPr/>
            </p:nvSpPr>
            <p:spPr bwMode="auto">
              <a:xfrm>
                <a:off x="2434" y="502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A</a:t>
                </a:r>
              </a:p>
            </p:txBody>
          </p:sp>
          <p:sp>
            <p:nvSpPr>
              <p:cNvPr id="36977" name="Rectangle 113"/>
              <p:cNvSpPr>
                <a:spLocks noChangeArrowheads="1"/>
              </p:cNvSpPr>
              <p:nvPr/>
            </p:nvSpPr>
            <p:spPr bwMode="auto">
              <a:xfrm>
                <a:off x="3148" y="720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B</a:t>
                </a:r>
              </a:p>
            </p:txBody>
          </p:sp>
          <p:sp>
            <p:nvSpPr>
              <p:cNvPr id="36978" name="Rectangle 114"/>
              <p:cNvSpPr>
                <a:spLocks noChangeArrowheads="1"/>
              </p:cNvSpPr>
              <p:nvPr/>
            </p:nvSpPr>
            <p:spPr bwMode="auto">
              <a:xfrm>
                <a:off x="3442" y="-10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C</a:t>
                </a:r>
              </a:p>
            </p:txBody>
          </p:sp>
          <p:sp>
            <p:nvSpPr>
              <p:cNvPr id="36979" name="Rectangle 115"/>
              <p:cNvSpPr>
                <a:spLocks noChangeArrowheads="1"/>
              </p:cNvSpPr>
              <p:nvPr/>
            </p:nvSpPr>
            <p:spPr bwMode="auto">
              <a:xfrm>
                <a:off x="2610" y="144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980" name="Line 116"/>
              <p:cNvSpPr>
                <a:spLocks noChangeShapeType="1"/>
              </p:cNvSpPr>
              <p:nvPr/>
            </p:nvSpPr>
            <p:spPr bwMode="auto">
              <a:xfrm>
                <a:off x="2892" y="146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981" name="Line 117"/>
              <p:cNvSpPr>
                <a:spLocks noChangeShapeType="1"/>
              </p:cNvSpPr>
              <p:nvPr/>
            </p:nvSpPr>
            <p:spPr bwMode="auto">
              <a:xfrm flipH="1">
                <a:off x="2604" y="428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36982" name="Text Box 118"/>
            <p:cNvSpPr txBox="1">
              <a:spLocks noChangeArrowheads="1"/>
            </p:cNvSpPr>
            <p:nvPr/>
          </p:nvSpPr>
          <p:spPr bwMode="auto">
            <a:xfrm>
              <a:off x="428" y="2988"/>
              <a:ext cx="2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00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ko-KR" sz="1600">
                  <a:latin typeface="Tahoma" pitchFamily="34" charset="0"/>
                  <a:ea typeface="Gulim" pitchFamily="50" charset="-127"/>
                </a:rPr>
                <a:t>C+</a:t>
              </a:r>
            </a:p>
          </p:txBody>
        </p:sp>
      </p:grpSp>
      <p:grpSp>
        <p:nvGrpSpPr>
          <p:cNvPr id="36983" name="Group 119"/>
          <p:cNvGrpSpPr>
            <a:grpSpLocks/>
          </p:cNvGrpSpPr>
          <p:nvPr/>
        </p:nvGrpSpPr>
        <p:grpSpPr bwMode="auto">
          <a:xfrm>
            <a:off x="3511550" y="2098675"/>
            <a:ext cx="2373313" cy="1574800"/>
            <a:chOff x="428" y="2988"/>
            <a:chExt cx="1495" cy="992"/>
          </a:xfrm>
        </p:grpSpPr>
        <p:grpSp>
          <p:nvGrpSpPr>
            <p:cNvPr id="36984" name="Group 120"/>
            <p:cNvGrpSpPr>
              <a:grpSpLocks/>
            </p:cNvGrpSpPr>
            <p:nvPr/>
          </p:nvGrpSpPr>
          <p:grpSpPr bwMode="auto">
            <a:xfrm>
              <a:off x="541" y="3042"/>
              <a:ext cx="1382" cy="938"/>
              <a:chOff x="2434" y="-10"/>
              <a:chExt cx="1382" cy="938"/>
            </a:xfrm>
          </p:grpSpPr>
          <p:sp>
            <p:nvSpPr>
              <p:cNvPr id="36985" name="Rectangle 121"/>
              <p:cNvSpPr>
                <a:spLocks noChangeArrowheads="1"/>
              </p:cNvSpPr>
              <p:nvPr/>
            </p:nvSpPr>
            <p:spPr bwMode="auto">
              <a:xfrm>
                <a:off x="2710" y="192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1	1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1	0</a:t>
                </a:r>
              </a:p>
            </p:txBody>
          </p:sp>
          <p:sp>
            <p:nvSpPr>
              <p:cNvPr id="36986" name="Rectangle 122"/>
              <p:cNvSpPr>
                <a:spLocks noChangeArrowheads="1"/>
              </p:cNvSpPr>
              <p:nvPr/>
            </p:nvSpPr>
            <p:spPr bwMode="auto">
              <a:xfrm>
                <a:off x="3296" y="192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0	1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0	1</a:t>
                </a:r>
              </a:p>
            </p:txBody>
          </p:sp>
          <p:sp>
            <p:nvSpPr>
              <p:cNvPr id="36987" name="Rectangle 123"/>
              <p:cNvSpPr>
                <a:spLocks noChangeArrowheads="1"/>
              </p:cNvSpPr>
              <p:nvPr/>
            </p:nvSpPr>
            <p:spPr bwMode="auto">
              <a:xfrm>
                <a:off x="3186" y="144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988" name="Line 124"/>
              <p:cNvSpPr>
                <a:spLocks noChangeShapeType="1"/>
              </p:cNvSpPr>
              <p:nvPr/>
            </p:nvSpPr>
            <p:spPr bwMode="auto">
              <a:xfrm>
                <a:off x="3468" y="146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989" name="Line 125"/>
              <p:cNvSpPr>
                <a:spLocks noChangeShapeType="1"/>
              </p:cNvSpPr>
              <p:nvPr/>
            </p:nvSpPr>
            <p:spPr bwMode="auto">
              <a:xfrm flipH="1">
                <a:off x="3180" y="428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990" name="Line 126"/>
              <p:cNvSpPr>
                <a:spLocks noChangeShapeType="1"/>
              </p:cNvSpPr>
              <p:nvPr/>
            </p:nvSpPr>
            <p:spPr bwMode="auto">
              <a:xfrm>
                <a:off x="3186" y="144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991" name="Line 127"/>
              <p:cNvSpPr>
                <a:spLocks noChangeShapeType="1"/>
              </p:cNvSpPr>
              <p:nvPr/>
            </p:nvSpPr>
            <p:spPr bwMode="auto">
              <a:xfrm>
                <a:off x="2892" y="720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992" name="Line 128"/>
              <p:cNvSpPr>
                <a:spLocks noChangeShapeType="1"/>
              </p:cNvSpPr>
              <p:nvPr/>
            </p:nvSpPr>
            <p:spPr bwMode="auto">
              <a:xfrm flipH="1">
                <a:off x="2610" y="432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993" name="Rectangle 129"/>
              <p:cNvSpPr>
                <a:spLocks noChangeArrowheads="1"/>
              </p:cNvSpPr>
              <p:nvPr/>
            </p:nvSpPr>
            <p:spPr bwMode="auto">
              <a:xfrm>
                <a:off x="2434" y="502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A</a:t>
                </a:r>
              </a:p>
            </p:txBody>
          </p:sp>
          <p:sp>
            <p:nvSpPr>
              <p:cNvPr id="36994" name="Rectangle 130"/>
              <p:cNvSpPr>
                <a:spLocks noChangeArrowheads="1"/>
              </p:cNvSpPr>
              <p:nvPr/>
            </p:nvSpPr>
            <p:spPr bwMode="auto">
              <a:xfrm>
                <a:off x="3148" y="720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B</a:t>
                </a:r>
              </a:p>
            </p:txBody>
          </p:sp>
          <p:sp>
            <p:nvSpPr>
              <p:cNvPr id="36995" name="Rectangle 131"/>
              <p:cNvSpPr>
                <a:spLocks noChangeArrowheads="1"/>
              </p:cNvSpPr>
              <p:nvPr/>
            </p:nvSpPr>
            <p:spPr bwMode="auto">
              <a:xfrm>
                <a:off x="3442" y="-10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C</a:t>
                </a:r>
              </a:p>
            </p:txBody>
          </p:sp>
          <p:sp>
            <p:nvSpPr>
              <p:cNvPr id="36996" name="Rectangle 132"/>
              <p:cNvSpPr>
                <a:spLocks noChangeArrowheads="1"/>
              </p:cNvSpPr>
              <p:nvPr/>
            </p:nvSpPr>
            <p:spPr bwMode="auto">
              <a:xfrm>
                <a:off x="2610" y="144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997" name="Line 133"/>
              <p:cNvSpPr>
                <a:spLocks noChangeShapeType="1"/>
              </p:cNvSpPr>
              <p:nvPr/>
            </p:nvSpPr>
            <p:spPr bwMode="auto">
              <a:xfrm>
                <a:off x="2892" y="146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998" name="Line 134"/>
              <p:cNvSpPr>
                <a:spLocks noChangeShapeType="1"/>
              </p:cNvSpPr>
              <p:nvPr/>
            </p:nvSpPr>
            <p:spPr bwMode="auto">
              <a:xfrm flipH="1">
                <a:off x="2604" y="428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36999" name="Text Box 135"/>
            <p:cNvSpPr txBox="1">
              <a:spLocks noChangeArrowheads="1"/>
            </p:cNvSpPr>
            <p:nvPr/>
          </p:nvSpPr>
          <p:spPr bwMode="auto">
            <a:xfrm>
              <a:off x="428" y="2988"/>
              <a:ext cx="2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00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ko-KR" sz="1600">
                  <a:latin typeface="Tahoma" pitchFamily="34" charset="0"/>
                  <a:ea typeface="Gulim" pitchFamily="50" charset="-127"/>
                </a:rPr>
                <a:t>B+</a:t>
              </a:r>
            </a:p>
          </p:txBody>
        </p:sp>
      </p:grpSp>
      <p:grpSp>
        <p:nvGrpSpPr>
          <p:cNvPr id="37000" name="Group 136"/>
          <p:cNvGrpSpPr>
            <a:grpSpLocks/>
          </p:cNvGrpSpPr>
          <p:nvPr/>
        </p:nvGrpSpPr>
        <p:grpSpPr bwMode="auto">
          <a:xfrm>
            <a:off x="6430963" y="2098675"/>
            <a:ext cx="2373312" cy="1574800"/>
            <a:chOff x="428" y="2988"/>
            <a:chExt cx="1495" cy="992"/>
          </a:xfrm>
        </p:grpSpPr>
        <p:grpSp>
          <p:nvGrpSpPr>
            <p:cNvPr id="37001" name="Group 137"/>
            <p:cNvGrpSpPr>
              <a:grpSpLocks/>
            </p:cNvGrpSpPr>
            <p:nvPr/>
          </p:nvGrpSpPr>
          <p:grpSpPr bwMode="auto">
            <a:xfrm>
              <a:off x="541" y="3042"/>
              <a:ext cx="1382" cy="938"/>
              <a:chOff x="2434" y="-10"/>
              <a:chExt cx="1382" cy="938"/>
            </a:xfrm>
          </p:grpSpPr>
          <p:sp>
            <p:nvSpPr>
              <p:cNvPr id="37002" name="Rectangle 138"/>
              <p:cNvSpPr>
                <a:spLocks noChangeArrowheads="1"/>
              </p:cNvSpPr>
              <p:nvPr/>
            </p:nvSpPr>
            <p:spPr bwMode="auto">
              <a:xfrm>
                <a:off x="2710" y="192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0	1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0	1</a:t>
                </a:r>
              </a:p>
            </p:txBody>
          </p:sp>
          <p:sp>
            <p:nvSpPr>
              <p:cNvPr id="37003" name="Rectangle 139"/>
              <p:cNvSpPr>
                <a:spLocks noChangeArrowheads="1"/>
              </p:cNvSpPr>
              <p:nvPr/>
            </p:nvSpPr>
            <p:spPr bwMode="auto">
              <a:xfrm>
                <a:off x="3296" y="192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0	0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0	0</a:t>
                </a:r>
              </a:p>
            </p:txBody>
          </p:sp>
          <p:sp>
            <p:nvSpPr>
              <p:cNvPr id="37004" name="Rectangle 140"/>
              <p:cNvSpPr>
                <a:spLocks noChangeArrowheads="1"/>
              </p:cNvSpPr>
              <p:nvPr/>
            </p:nvSpPr>
            <p:spPr bwMode="auto">
              <a:xfrm>
                <a:off x="3186" y="144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05" name="Line 141"/>
              <p:cNvSpPr>
                <a:spLocks noChangeShapeType="1"/>
              </p:cNvSpPr>
              <p:nvPr/>
            </p:nvSpPr>
            <p:spPr bwMode="auto">
              <a:xfrm>
                <a:off x="3468" y="146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06" name="Line 142"/>
              <p:cNvSpPr>
                <a:spLocks noChangeShapeType="1"/>
              </p:cNvSpPr>
              <p:nvPr/>
            </p:nvSpPr>
            <p:spPr bwMode="auto">
              <a:xfrm flipH="1">
                <a:off x="3180" y="428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07" name="Line 143"/>
              <p:cNvSpPr>
                <a:spLocks noChangeShapeType="1"/>
              </p:cNvSpPr>
              <p:nvPr/>
            </p:nvSpPr>
            <p:spPr bwMode="auto">
              <a:xfrm>
                <a:off x="3186" y="144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08" name="Line 144"/>
              <p:cNvSpPr>
                <a:spLocks noChangeShapeType="1"/>
              </p:cNvSpPr>
              <p:nvPr/>
            </p:nvSpPr>
            <p:spPr bwMode="auto">
              <a:xfrm>
                <a:off x="2892" y="720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09" name="Line 145"/>
              <p:cNvSpPr>
                <a:spLocks noChangeShapeType="1"/>
              </p:cNvSpPr>
              <p:nvPr/>
            </p:nvSpPr>
            <p:spPr bwMode="auto">
              <a:xfrm flipH="1">
                <a:off x="2610" y="432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10" name="Rectangle 146"/>
              <p:cNvSpPr>
                <a:spLocks noChangeArrowheads="1"/>
              </p:cNvSpPr>
              <p:nvPr/>
            </p:nvSpPr>
            <p:spPr bwMode="auto">
              <a:xfrm>
                <a:off x="2434" y="502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A</a:t>
                </a:r>
              </a:p>
            </p:txBody>
          </p:sp>
          <p:sp>
            <p:nvSpPr>
              <p:cNvPr id="37011" name="Rectangle 147"/>
              <p:cNvSpPr>
                <a:spLocks noChangeArrowheads="1"/>
              </p:cNvSpPr>
              <p:nvPr/>
            </p:nvSpPr>
            <p:spPr bwMode="auto">
              <a:xfrm>
                <a:off x="3148" y="720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B</a:t>
                </a:r>
              </a:p>
            </p:txBody>
          </p:sp>
          <p:sp>
            <p:nvSpPr>
              <p:cNvPr id="37012" name="Rectangle 148"/>
              <p:cNvSpPr>
                <a:spLocks noChangeArrowheads="1"/>
              </p:cNvSpPr>
              <p:nvPr/>
            </p:nvSpPr>
            <p:spPr bwMode="auto">
              <a:xfrm>
                <a:off x="3442" y="-10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C</a:t>
                </a:r>
              </a:p>
            </p:txBody>
          </p:sp>
          <p:sp>
            <p:nvSpPr>
              <p:cNvPr id="37013" name="Rectangle 149"/>
              <p:cNvSpPr>
                <a:spLocks noChangeArrowheads="1"/>
              </p:cNvSpPr>
              <p:nvPr/>
            </p:nvSpPr>
            <p:spPr bwMode="auto">
              <a:xfrm>
                <a:off x="2610" y="144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14" name="Line 150"/>
              <p:cNvSpPr>
                <a:spLocks noChangeShapeType="1"/>
              </p:cNvSpPr>
              <p:nvPr/>
            </p:nvSpPr>
            <p:spPr bwMode="auto">
              <a:xfrm>
                <a:off x="2892" y="146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15" name="Line 151"/>
              <p:cNvSpPr>
                <a:spLocks noChangeShapeType="1"/>
              </p:cNvSpPr>
              <p:nvPr/>
            </p:nvSpPr>
            <p:spPr bwMode="auto">
              <a:xfrm flipH="1">
                <a:off x="2604" y="428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37016" name="Text Box 152"/>
            <p:cNvSpPr txBox="1">
              <a:spLocks noChangeArrowheads="1"/>
            </p:cNvSpPr>
            <p:nvPr/>
          </p:nvSpPr>
          <p:spPr bwMode="auto">
            <a:xfrm>
              <a:off x="428" y="2988"/>
              <a:ext cx="2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00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ko-KR" sz="1600">
                  <a:latin typeface="Tahoma" pitchFamily="34" charset="0"/>
                  <a:ea typeface="Gulim" pitchFamily="50" charset="-127"/>
                </a:rPr>
                <a:t>A+</a:t>
              </a:r>
            </a:p>
          </p:txBody>
        </p:sp>
      </p:grpSp>
      <p:grpSp>
        <p:nvGrpSpPr>
          <p:cNvPr id="37017" name="Group 153"/>
          <p:cNvGrpSpPr>
            <a:grpSpLocks/>
          </p:cNvGrpSpPr>
          <p:nvPr/>
        </p:nvGrpSpPr>
        <p:grpSpPr bwMode="auto">
          <a:xfrm>
            <a:off x="1104900" y="3962400"/>
            <a:ext cx="2805113" cy="2201863"/>
            <a:chOff x="3386" y="2538"/>
            <a:chExt cx="1767" cy="1387"/>
          </a:xfrm>
        </p:grpSpPr>
        <p:sp>
          <p:nvSpPr>
            <p:cNvPr id="37018" name="Rectangle 154"/>
            <p:cNvSpPr>
              <a:spLocks noChangeArrowheads="1"/>
            </p:cNvSpPr>
            <p:nvPr/>
          </p:nvSpPr>
          <p:spPr bwMode="auto">
            <a:xfrm>
              <a:off x="3449" y="2570"/>
              <a:ext cx="1704" cy="1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  <a:tab pos="1828800" algn="l"/>
                  <a:tab pos="2286000" algn="l"/>
                  <a:tab pos="2743200" algn="l"/>
                  <a:tab pos="3200400" algn="l"/>
                  <a:tab pos="3656013" algn="l"/>
                </a:tabLst>
              </a:pP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Present State	Next State		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  <a:tab pos="1828800" algn="l"/>
                  <a:tab pos="2286000" algn="l"/>
                  <a:tab pos="2743200" algn="l"/>
                  <a:tab pos="3200400" algn="l"/>
                  <a:tab pos="3656013" algn="l"/>
                </a:tabLst>
              </a:pP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C	B	A	C+	B+	A+	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  <a:tab pos="1828800" algn="l"/>
                  <a:tab pos="2286000" algn="l"/>
                  <a:tab pos="2743200" algn="l"/>
                  <a:tab pos="3200400" algn="l"/>
                  <a:tab pos="3656013" algn="l"/>
                </a:tabLst>
              </a:pP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0	0	0	0	1	0	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  <a:tab pos="1828800" algn="l"/>
                  <a:tab pos="2286000" algn="l"/>
                  <a:tab pos="2743200" algn="l"/>
                  <a:tab pos="3200400" algn="l"/>
                  <a:tab pos="3656013" algn="l"/>
                </a:tabLst>
              </a:pP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0	0	1	1	1	0	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  <a:tab pos="1828800" algn="l"/>
                  <a:tab pos="2286000" algn="l"/>
                  <a:tab pos="2743200" algn="l"/>
                  <a:tab pos="3200400" algn="l"/>
                  <a:tab pos="3656013" algn="l"/>
                </a:tabLst>
              </a:pP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0	1	0	0	1	1	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  <a:tab pos="1828800" algn="l"/>
                  <a:tab pos="2286000" algn="l"/>
                  <a:tab pos="2743200" algn="l"/>
                  <a:tab pos="3200400" algn="l"/>
                  <a:tab pos="3656013" algn="l"/>
                </a:tabLst>
              </a:pP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0	1	1	1	0	1	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  <a:tab pos="1828800" algn="l"/>
                  <a:tab pos="2286000" algn="l"/>
                  <a:tab pos="2743200" algn="l"/>
                  <a:tab pos="3200400" algn="l"/>
                  <a:tab pos="3656013" algn="l"/>
                </a:tabLst>
              </a:pP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1	0	0	0	1	0	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  <a:tab pos="1828800" algn="l"/>
                  <a:tab pos="2286000" algn="l"/>
                  <a:tab pos="2743200" algn="l"/>
                  <a:tab pos="3200400" algn="l"/>
                  <a:tab pos="3656013" algn="l"/>
                </a:tabLst>
              </a:pP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1	0	1	1	1	0	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  <a:tab pos="1828800" algn="l"/>
                  <a:tab pos="2286000" algn="l"/>
                  <a:tab pos="2743200" algn="l"/>
                  <a:tab pos="3200400" algn="l"/>
                  <a:tab pos="3656013" algn="l"/>
                </a:tabLst>
              </a:pP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1	1	0	0	0	0	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  <a:tab pos="1828800" algn="l"/>
                  <a:tab pos="2286000" algn="l"/>
                  <a:tab pos="2743200" algn="l"/>
                  <a:tab pos="3200400" algn="l"/>
                  <a:tab pos="3656013" algn="l"/>
                </a:tabLst>
              </a:pP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1	1	1	1	0	0</a:t>
              </a:r>
            </a:p>
          </p:txBody>
        </p:sp>
        <p:sp>
          <p:nvSpPr>
            <p:cNvPr id="37019" name="Line 155"/>
            <p:cNvSpPr>
              <a:spLocks noChangeShapeType="1"/>
            </p:cNvSpPr>
            <p:nvPr/>
          </p:nvSpPr>
          <p:spPr bwMode="auto">
            <a:xfrm>
              <a:off x="3386" y="2840"/>
              <a:ext cx="172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020" name="Line 156"/>
            <p:cNvSpPr>
              <a:spLocks noChangeShapeType="1"/>
            </p:cNvSpPr>
            <p:nvPr/>
          </p:nvSpPr>
          <p:spPr bwMode="auto">
            <a:xfrm flipH="1">
              <a:off x="4230" y="2538"/>
              <a:ext cx="11" cy="138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7021" name="Rectangle 157"/>
          <p:cNvSpPr>
            <a:spLocks noChangeArrowheads="1"/>
          </p:cNvSpPr>
          <p:nvPr/>
        </p:nvSpPr>
        <p:spPr bwMode="auto">
          <a:xfrm>
            <a:off x="2513013" y="4630738"/>
            <a:ext cx="1165225" cy="196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022" name="Rectangle 158"/>
          <p:cNvSpPr>
            <a:spLocks noChangeArrowheads="1"/>
          </p:cNvSpPr>
          <p:nvPr/>
        </p:nvSpPr>
        <p:spPr bwMode="auto">
          <a:xfrm>
            <a:off x="2506663" y="5259388"/>
            <a:ext cx="1165225" cy="196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023" name="Rectangle 159"/>
          <p:cNvSpPr>
            <a:spLocks noChangeArrowheads="1"/>
          </p:cNvSpPr>
          <p:nvPr/>
        </p:nvSpPr>
        <p:spPr bwMode="auto">
          <a:xfrm>
            <a:off x="2516188" y="5856288"/>
            <a:ext cx="1165225" cy="196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37055" name="Group 191"/>
          <p:cNvGrpSpPr>
            <a:grpSpLocks/>
          </p:cNvGrpSpPr>
          <p:nvPr/>
        </p:nvGrpSpPr>
        <p:grpSpPr bwMode="auto">
          <a:xfrm>
            <a:off x="5661025" y="4392613"/>
            <a:ext cx="2438400" cy="2133600"/>
            <a:chOff x="3566" y="2767"/>
            <a:chExt cx="1536" cy="1344"/>
          </a:xfrm>
        </p:grpSpPr>
        <p:sp>
          <p:nvSpPr>
            <p:cNvPr id="37036" name="Oval 172"/>
            <p:cNvSpPr>
              <a:spLocks noChangeArrowheads="1"/>
            </p:cNvSpPr>
            <p:nvPr/>
          </p:nvSpPr>
          <p:spPr bwMode="auto">
            <a:xfrm>
              <a:off x="3566" y="3391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>
                  <a:latin typeface="Tahoma" pitchFamily="34" charset="0"/>
                  <a:ea typeface="Gulim" pitchFamily="50" charset="-127"/>
                </a:rPr>
                <a:t>010</a:t>
              </a:r>
            </a:p>
          </p:txBody>
        </p:sp>
        <p:sp>
          <p:nvSpPr>
            <p:cNvPr id="37037" name="Oval 173"/>
            <p:cNvSpPr>
              <a:spLocks noChangeArrowheads="1"/>
            </p:cNvSpPr>
            <p:nvPr/>
          </p:nvSpPr>
          <p:spPr bwMode="auto">
            <a:xfrm>
              <a:off x="3806" y="2767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>
                  <a:latin typeface="Tahoma" pitchFamily="34" charset="0"/>
                  <a:ea typeface="Gulim" pitchFamily="50" charset="-127"/>
                </a:rPr>
                <a:t>000</a:t>
              </a:r>
            </a:p>
          </p:txBody>
        </p:sp>
        <p:sp>
          <p:nvSpPr>
            <p:cNvPr id="37038" name="Oval 174"/>
            <p:cNvSpPr>
              <a:spLocks noChangeArrowheads="1"/>
            </p:cNvSpPr>
            <p:nvPr/>
          </p:nvSpPr>
          <p:spPr bwMode="auto">
            <a:xfrm>
              <a:off x="4478" y="2767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>
                  <a:latin typeface="Tahoma" pitchFamily="34" charset="0"/>
                  <a:ea typeface="Gulim" pitchFamily="50" charset="-127"/>
                </a:rPr>
                <a:t>110</a:t>
              </a:r>
            </a:p>
          </p:txBody>
        </p:sp>
        <p:sp>
          <p:nvSpPr>
            <p:cNvPr id="37039" name="Oval 175"/>
            <p:cNvSpPr>
              <a:spLocks noChangeArrowheads="1"/>
            </p:cNvSpPr>
            <p:nvPr/>
          </p:nvSpPr>
          <p:spPr bwMode="auto">
            <a:xfrm>
              <a:off x="4766" y="3391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>
                  <a:latin typeface="Tahoma" pitchFamily="34" charset="0"/>
                  <a:ea typeface="Gulim" pitchFamily="50" charset="-127"/>
                </a:rPr>
                <a:t>101</a:t>
              </a:r>
            </a:p>
          </p:txBody>
        </p:sp>
        <p:sp>
          <p:nvSpPr>
            <p:cNvPr id="37040" name="Oval 176"/>
            <p:cNvSpPr>
              <a:spLocks noChangeArrowheads="1"/>
            </p:cNvSpPr>
            <p:nvPr/>
          </p:nvSpPr>
          <p:spPr bwMode="auto">
            <a:xfrm>
              <a:off x="4190" y="3775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>
                  <a:latin typeface="Tahoma" pitchFamily="34" charset="0"/>
                  <a:ea typeface="Gulim" pitchFamily="50" charset="-127"/>
                </a:rPr>
                <a:t>011</a:t>
              </a:r>
            </a:p>
          </p:txBody>
        </p:sp>
        <p:cxnSp>
          <p:nvCxnSpPr>
            <p:cNvPr id="37041" name="AutoShape 177"/>
            <p:cNvCxnSpPr>
              <a:cxnSpLocks noChangeShapeType="1"/>
              <a:stCxn id="37037" idx="3"/>
              <a:endCxn id="37036" idx="0"/>
            </p:cNvCxnSpPr>
            <p:nvPr/>
          </p:nvCxnSpPr>
          <p:spPr bwMode="auto">
            <a:xfrm flipH="1">
              <a:off x="3734" y="3054"/>
              <a:ext cx="121" cy="33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042" name="AutoShape 178"/>
            <p:cNvCxnSpPr>
              <a:cxnSpLocks noChangeShapeType="1"/>
              <a:stCxn id="37036" idx="5"/>
              <a:endCxn id="37040" idx="2"/>
            </p:cNvCxnSpPr>
            <p:nvPr/>
          </p:nvCxnSpPr>
          <p:spPr bwMode="auto">
            <a:xfrm>
              <a:off x="3853" y="3678"/>
              <a:ext cx="337" cy="26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043" name="AutoShape 179"/>
            <p:cNvCxnSpPr>
              <a:cxnSpLocks noChangeShapeType="1"/>
              <a:stCxn id="37040" idx="6"/>
              <a:endCxn id="37039" idx="3"/>
            </p:cNvCxnSpPr>
            <p:nvPr/>
          </p:nvCxnSpPr>
          <p:spPr bwMode="auto">
            <a:xfrm flipV="1">
              <a:off x="4526" y="3678"/>
              <a:ext cx="289" cy="26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044" name="AutoShape 180"/>
            <p:cNvCxnSpPr>
              <a:cxnSpLocks noChangeShapeType="1"/>
              <a:stCxn id="37039" idx="0"/>
              <a:endCxn id="37038" idx="5"/>
            </p:cNvCxnSpPr>
            <p:nvPr/>
          </p:nvCxnSpPr>
          <p:spPr bwMode="auto">
            <a:xfrm flipH="1" flipV="1">
              <a:off x="4765" y="3054"/>
              <a:ext cx="169" cy="33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045" name="AutoShape 181"/>
            <p:cNvCxnSpPr>
              <a:cxnSpLocks noChangeShapeType="1"/>
              <a:stCxn id="37038" idx="2"/>
              <a:endCxn id="37037" idx="6"/>
            </p:cNvCxnSpPr>
            <p:nvPr/>
          </p:nvCxnSpPr>
          <p:spPr bwMode="auto">
            <a:xfrm flipH="1">
              <a:off x="4142" y="2935"/>
              <a:ext cx="336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7052" name="Group 188"/>
          <p:cNvGrpSpPr>
            <a:grpSpLocks/>
          </p:cNvGrpSpPr>
          <p:nvPr/>
        </p:nvGrpSpPr>
        <p:grpSpPr bwMode="auto">
          <a:xfrm>
            <a:off x="7564438" y="3784600"/>
            <a:ext cx="992187" cy="685800"/>
            <a:chOff x="4765" y="2383"/>
            <a:chExt cx="625" cy="433"/>
          </a:xfrm>
        </p:grpSpPr>
        <p:sp>
          <p:nvSpPr>
            <p:cNvPr id="37046" name="Oval 182"/>
            <p:cNvSpPr>
              <a:spLocks noChangeArrowheads="1"/>
            </p:cNvSpPr>
            <p:nvPr/>
          </p:nvSpPr>
          <p:spPr bwMode="auto">
            <a:xfrm>
              <a:off x="5054" y="2383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>
                  <a:latin typeface="Tahoma" pitchFamily="34" charset="0"/>
                  <a:ea typeface="Gulim" pitchFamily="50" charset="-127"/>
                </a:rPr>
                <a:t>001</a:t>
              </a:r>
            </a:p>
          </p:txBody>
        </p:sp>
        <p:cxnSp>
          <p:nvCxnSpPr>
            <p:cNvPr id="37049" name="AutoShape 185"/>
            <p:cNvCxnSpPr>
              <a:cxnSpLocks noChangeShapeType="1"/>
              <a:stCxn id="37046" idx="3"/>
              <a:endCxn id="37038" idx="7"/>
            </p:cNvCxnSpPr>
            <p:nvPr/>
          </p:nvCxnSpPr>
          <p:spPr bwMode="auto">
            <a:xfrm flipH="1">
              <a:off x="4765" y="2670"/>
              <a:ext cx="338" cy="14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7054" name="Group 190"/>
          <p:cNvGrpSpPr>
            <a:grpSpLocks/>
          </p:cNvGrpSpPr>
          <p:nvPr/>
        </p:nvGrpSpPr>
        <p:grpSpPr bwMode="auto">
          <a:xfrm>
            <a:off x="4937125" y="3784600"/>
            <a:ext cx="723900" cy="912813"/>
            <a:chOff x="3110" y="2383"/>
            <a:chExt cx="456" cy="576"/>
          </a:xfrm>
        </p:grpSpPr>
        <p:sp>
          <p:nvSpPr>
            <p:cNvPr id="37047" name="Oval 183"/>
            <p:cNvSpPr>
              <a:spLocks noChangeArrowheads="1"/>
            </p:cNvSpPr>
            <p:nvPr/>
          </p:nvSpPr>
          <p:spPr bwMode="auto">
            <a:xfrm>
              <a:off x="3230" y="2383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>
                  <a:latin typeface="Tahoma" pitchFamily="34" charset="0"/>
                  <a:ea typeface="Gulim" pitchFamily="50" charset="-127"/>
                </a:rPr>
                <a:t>111</a:t>
              </a:r>
            </a:p>
          </p:txBody>
        </p:sp>
        <p:cxnSp>
          <p:nvCxnSpPr>
            <p:cNvPr id="37050" name="AutoShape 186"/>
            <p:cNvCxnSpPr>
              <a:cxnSpLocks noChangeShapeType="1"/>
              <a:stCxn id="37047" idx="3"/>
              <a:endCxn id="37048" idx="0"/>
            </p:cNvCxnSpPr>
            <p:nvPr/>
          </p:nvCxnSpPr>
          <p:spPr bwMode="auto">
            <a:xfrm flipH="1">
              <a:off x="3110" y="2670"/>
              <a:ext cx="169" cy="28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7053" name="Group 189"/>
          <p:cNvGrpSpPr>
            <a:grpSpLocks/>
          </p:cNvGrpSpPr>
          <p:nvPr/>
        </p:nvGrpSpPr>
        <p:grpSpPr bwMode="auto">
          <a:xfrm>
            <a:off x="4670425" y="4697413"/>
            <a:ext cx="1068388" cy="763587"/>
            <a:chOff x="2942" y="2959"/>
            <a:chExt cx="673" cy="481"/>
          </a:xfrm>
        </p:grpSpPr>
        <p:sp>
          <p:nvSpPr>
            <p:cNvPr id="37048" name="Oval 184"/>
            <p:cNvSpPr>
              <a:spLocks noChangeArrowheads="1"/>
            </p:cNvSpPr>
            <p:nvPr/>
          </p:nvSpPr>
          <p:spPr bwMode="auto">
            <a:xfrm>
              <a:off x="2942" y="2959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>
                  <a:latin typeface="Tahoma" pitchFamily="34" charset="0"/>
                  <a:ea typeface="Gulim" pitchFamily="50" charset="-127"/>
                </a:rPr>
                <a:t>100</a:t>
              </a:r>
            </a:p>
          </p:txBody>
        </p:sp>
        <p:cxnSp>
          <p:nvCxnSpPr>
            <p:cNvPr id="37051" name="AutoShape 187"/>
            <p:cNvCxnSpPr>
              <a:cxnSpLocks noChangeShapeType="1"/>
              <a:stCxn id="37048" idx="5"/>
              <a:endCxn id="37036" idx="1"/>
            </p:cNvCxnSpPr>
            <p:nvPr/>
          </p:nvCxnSpPr>
          <p:spPr bwMode="auto">
            <a:xfrm>
              <a:off x="3229" y="3246"/>
              <a:ext cx="386" cy="19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21" grpId="0" animBg="1"/>
      <p:bldP spid="37022" grpId="0" animBg="1"/>
      <p:bldP spid="370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VII - Finite State Machines</a:t>
            </a:r>
            <a:endParaRPr lang="en-US" altLang="en-US"/>
          </a:p>
        </p:txBody>
      </p:sp>
      <p:sp>
        <p:nvSpPr>
          <p:cNvPr id="4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0D82-9313-4565-891F-D521E9DC66FE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4892" name="Rectangle 7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pitchFamily="50" charset="-127"/>
              </a:rPr>
              <a:t>Self-starting counters</a:t>
            </a:r>
          </a:p>
        </p:txBody>
      </p:sp>
      <p:sp>
        <p:nvSpPr>
          <p:cNvPr id="34893" name="Rectangle 7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Gulim" pitchFamily="50" charset="-127"/>
              </a:rPr>
              <a:t>Start-up states</a:t>
            </a:r>
          </a:p>
          <a:p>
            <a:pPr marL="750888" lvl="1" indent="-288925"/>
            <a:r>
              <a:rPr lang="en-US" altLang="ko-KR" sz="1800">
                <a:ea typeface="Gulim" pitchFamily="50" charset="-127"/>
              </a:rPr>
              <a:t>at power-up, counter may be in an unused or invalid state</a:t>
            </a:r>
          </a:p>
          <a:p>
            <a:pPr marL="750888" lvl="1" indent="-288925"/>
            <a:r>
              <a:rPr lang="en-US" altLang="ko-KR" sz="1800">
                <a:ea typeface="Gulim" pitchFamily="50" charset="-127"/>
              </a:rPr>
              <a:t>designer must guarantee that it (eventually) enters a valid state</a:t>
            </a:r>
          </a:p>
          <a:p>
            <a:r>
              <a:rPr lang="en-US" altLang="ko-KR" sz="2000">
                <a:ea typeface="Gulim" pitchFamily="50" charset="-127"/>
              </a:rPr>
              <a:t>Self-starting solution</a:t>
            </a:r>
          </a:p>
          <a:p>
            <a:pPr marL="750888" lvl="1" indent="-288925"/>
            <a:r>
              <a:rPr lang="en-US" altLang="ko-KR" sz="1800">
                <a:ea typeface="Gulim" pitchFamily="50" charset="-127"/>
              </a:rPr>
              <a:t>design counter so that invalid states eventually transition to a valid state</a:t>
            </a:r>
          </a:p>
          <a:p>
            <a:pPr marL="750888" lvl="1" indent="-288925"/>
            <a:r>
              <a:rPr lang="en-US" altLang="ko-KR" sz="1800">
                <a:ea typeface="Gulim" pitchFamily="50" charset="-127"/>
              </a:rPr>
              <a:t>may limit exploitation of don't cares</a:t>
            </a:r>
          </a:p>
        </p:txBody>
      </p:sp>
      <p:grpSp>
        <p:nvGrpSpPr>
          <p:cNvPr id="34931" name="Group 115"/>
          <p:cNvGrpSpPr>
            <a:grpSpLocks/>
          </p:cNvGrpSpPr>
          <p:nvPr/>
        </p:nvGrpSpPr>
        <p:grpSpPr bwMode="auto">
          <a:xfrm>
            <a:off x="5051425" y="3910013"/>
            <a:ext cx="3886200" cy="2743200"/>
            <a:chOff x="3182" y="2463"/>
            <a:chExt cx="2448" cy="1728"/>
          </a:xfrm>
        </p:grpSpPr>
        <p:sp>
          <p:nvSpPr>
            <p:cNvPr id="34825" name="Rectangle 9"/>
            <p:cNvSpPr>
              <a:spLocks noChangeArrowheads="1"/>
            </p:cNvSpPr>
            <p:nvPr/>
          </p:nvSpPr>
          <p:spPr bwMode="auto">
            <a:xfrm>
              <a:off x="3897" y="2496"/>
              <a:ext cx="128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8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implementation</a:t>
              </a:r>
            </a:p>
            <a:p>
              <a:pPr algn="ctr" eaLnBrk="0" hangingPunct="0">
                <a:lnSpc>
                  <a:spcPts val="18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on previous slide</a:t>
              </a:r>
            </a:p>
          </p:txBody>
        </p:sp>
        <p:grpSp>
          <p:nvGrpSpPr>
            <p:cNvPr id="34894" name="Group 78"/>
            <p:cNvGrpSpPr>
              <a:grpSpLocks/>
            </p:cNvGrpSpPr>
            <p:nvPr/>
          </p:nvGrpSpPr>
          <p:grpSpPr bwMode="auto">
            <a:xfrm>
              <a:off x="3182" y="2463"/>
              <a:ext cx="2448" cy="1728"/>
              <a:chOff x="3504" y="1104"/>
              <a:chExt cx="2448" cy="1728"/>
            </a:xfrm>
          </p:grpSpPr>
          <p:sp>
            <p:nvSpPr>
              <p:cNvPr id="34895" name="Oval 79"/>
              <p:cNvSpPr>
                <a:spLocks noChangeArrowheads="1"/>
              </p:cNvSpPr>
              <p:nvPr/>
            </p:nvSpPr>
            <p:spPr bwMode="auto">
              <a:xfrm>
                <a:off x="4128" y="2112"/>
                <a:ext cx="336" cy="33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24" tIns="45711" rIns="91424" bIns="45711" anchor="ctr"/>
              <a:lstStyle/>
              <a:p>
                <a:pPr algn="ctr" eaLnBrk="0" hangingPunct="0"/>
                <a:r>
                  <a:rPr lang="en-US" altLang="ko-KR" sz="1600">
                    <a:latin typeface="Tahoma" pitchFamily="34" charset="0"/>
                    <a:ea typeface="Gulim" pitchFamily="50" charset="-127"/>
                  </a:rPr>
                  <a:t>010</a:t>
                </a:r>
              </a:p>
            </p:txBody>
          </p:sp>
          <p:sp>
            <p:nvSpPr>
              <p:cNvPr id="34896" name="Oval 80"/>
              <p:cNvSpPr>
                <a:spLocks noChangeArrowheads="1"/>
              </p:cNvSpPr>
              <p:nvPr/>
            </p:nvSpPr>
            <p:spPr bwMode="auto">
              <a:xfrm>
                <a:off x="4368" y="1488"/>
                <a:ext cx="336" cy="33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24" tIns="45711" rIns="91424" bIns="45711" anchor="ctr"/>
              <a:lstStyle/>
              <a:p>
                <a:pPr algn="ctr" eaLnBrk="0" hangingPunct="0"/>
                <a:r>
                  <a:rPr lang="en-US" altLang="ko-KR" sz="1600">
                    <a:latin typeface="Tahoma" pitchFamily="34" charset="0"/>
                    <a:ea typeface="Gulim" pitchFamily="50" charset="-127"/>
                  </a:rPr>
                  <a:t>000</a:t>
                </a:r>
              </a:p>
            </p:txBody>
          </p:sp>
          <p:sp>
            <p:nvSpPr>
              <p:cNvPr id="34897" name="Oval 81"/>
              <p:cNvSpPr>
                <a:spLocks noChangeArrowheads="1"/>
              </p:cNvSpPr>
              <p:nvPr/>
            </p:nvSpPr>
            <p:spPr bwMode="auto">
              <a:xfrm>
                <a:off x="5040" y="1488"/>
                <a:ext cx="336" cy="33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24" tIns="45711" rIns="91424" bIns="45711" anchor="ctr"/>
              <a:lstStyle/>
              <a:p>
                <a:pPr algn="ctr" eaLnBrk="0" hangingPunct="0"/>
                <a:r>
                  <a:rPr lang="en-US" altLang="ko-KR" sz="1600">
                    <a:latin typeface="Tahoma" pitchFamily="34" charset="0"/>
                    <a:ea typeface="Gulim" pitchFamily="50" charset="-127"/>
                  </a:rPr>
                  <a:t>110</a:t>
                </a:r>
              </a:p>
            </p:txBody>
          </p:sp>
          <p:sp>
            <p:nvSpPr>
              <p:cNvPr id="34898" name="Oval 82"/>
              <p:cNvSpPr>
                <a:spLocks noChangeArrowheads="1"/>
              </p:cNvSpPr>
              <p:nvPr/>
            </p:nvSpPr>
            <p:spPr bwMode="auto">
              <a:xfrm>
                <a:off x="5328" y="2112"/>
                <a:ext cx="336" cy="33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24" tIns="45711" rIns="91424" bIns="45711" anchor="ctr"/>
              <a:lstStyle/>
              <a:p>
                <a:pPr algn="ctr" eaLnBrk="0" hangingPunct="0"/>
                <a:r>
                  <a:rPr lang="en-US" altLang="ko-KR" sz="1600">
                    <a:latin typeface="Tahoma" pitchFamily="34" charset="0"/>
                    <a:ea typeface="Gulim" pitchFamily="50" charset="-127"/>
                  </a:rPr>
                  <a:t>101</a:t>
                </a:r>
              </a:p>
            </p:txBody>
          </p:sp>
          <p:sp>
            <p:nvSpPr>
              <p:cNvPr id="34899" name="Oval 83"/>
              <p:cNvSpPr>
                <a:spLocks noChangeArrowheads="1"/>
              </p:cNvSpPr>
              <p:nvPr/>
            </p:nvSpPr>
            <p:spPr bwMode="auto">
              <a:xfrm>
                <a:off x="4752" y="2496"/>
                <a:ext cx="336" cy="33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24" tIns="45711" rIns="91424" bIns="45711" anchor="ctr"/>
              <a:lstStyle/>
              <a:p>
                <a:pPr algn="ctr" eaLnBrk="0" hangingPunct="0"/>
                <a:r>
                  <a:rPr lang="en-US" altLang="ko-KR" sz="1600">
                    <a:latin typeface="Tahoma" pitchFamily="34" charset="0"/>
                    <a:ea typeface="Gulim" pitchFamily="50" charset="-127"/>
                  </a:rPr>
                  <a:t>011</a:t>
                </a:r>
              </a:p>
            </p:txBody>
          </p:sp>
          <p:cxnSp>
            <p:nvCxnSpPr>
              <p:cNvPr id="34900" name="AutoShape 84"/>
              <p:cNvCxnSpPr>
                <a:cxnSpLocks noChangeShapeType="1"/>
                <a:stCxn id="34896" idx="3"/>
                <a:endCxn id="34895" idx="0"/>
              </p:cNvCxnSpPr>
              <p:nvPr/>
            </p:nvCxnSpPr>
            <p:spPr bwMode="auto">
              <a:xfrm flipH="1">
                <a:off x="4296" y="1775"/>
                <a:ext cx="121" cy="33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901" name="AutoShape 85"/>
              <p:cNvCxnSpPr>
                <a:cxnSpLocks noChangeShapeType="1"/>
                <a:stCxn id="34895" idx="5"/>
                <a:endCxn id="34899" idx="2"/>
              </p:cNvCxnSpPr>
              <p:nvPr/>
            </p:nvCxnSpPr>
            <p:spPr bwMode="auto">
              <a:xfrm>
                <a:off x="4415" y="2399"/>
                <a:ext cx="337" cy="26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902" name="AutoShape 86"/>
              <p:cNvCxnSpPr>
                <a:cxnSpLocks noChangeShapeType="1"/>
                <a:stCxn id="34899" idx="6"/>
                <a:endCxn id="34898" idx="3"/>
              </p:cNvCxnSpPr>
              <p:nvPr/>
            </p:nvCxnSpPr>
            <p:spPr bwMode="auto">
              <a:xfrm flipV="1">
                <a:off x="5088" y="2399"/>
                <a:ext cx="289" cy="26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903" name="AutoShape 87"/>
              <p:cNvCxnSpPr>
                <a:cxnSpLocks noChangeShapeType="1"/>
                <a:stCxn id="34898" idx="0"/>
                <a:endCxn id="34897" idx="5"/>
              </p:cNvCxnSpPr>
              <p:nvPr/>
            </p:nvCxnSpPr>
            <p:spPr bwMode="auto">
              <a:xfrm flipH="1" flipV="1">
                <a:off x="5327" y="1775"/>
                <a:ext cx="169" cy="33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904" name="AutoShape 88"/>
              <p:cNvCxnSpPr>
                <a:cxnSpLocks noChangeShapeType="1"/>
                <a:stCxn id="34897" idx="2"/>
                <a:endCxn id="34896" idx="6"/>
              </p:cNvCxnSpPr>
              <p:nvPr/>
            </p:nvCxnSpPr>
            <p:spPr bwMode="auto">
              <a:xfrm flipH="1">
                <a:off x="4704" y="1656"/>
                <a:ext cx="336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4905" name="Oval 89"/>
              <p:cNvSpPr>
                <a:spLocks noChangeArrowheads="1"/>
              </p:cNvSpPr>
              <p:nvPr/>
            </p:nvSpPr>
            <p:spPr bwMode="auto">
              <a:xfrm>
                <a:off x="5616" y="1104"/>
                <a:ext cx="336" cy="33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24" tIns="45711" rIns="91424" bIns="45711" anchor="ctr"/>
              <a:lstStyle/>
              <a:p>
                <a:pPr algn="ctr" eaLnBrk="0" hangingPunct="0"/>
                <a:r>
                  <a:rPr lang="en-US" altLang="ko-KR" sz="1600">
                    <a:latin typeface="Tahoma" pitchFamily="34" charset="0"/>
                    <a:ea typeface="Gulim" pitchFamily="50" charset="-127"/>
                  </a:rPr>
                  <a:t>001</a:t>
                </a:r>
              </a:p>
            </p:txBody>
          </p:sp>
          <p:sp>
            <p:nvSpPr>
              <p:cNvPr id="34906" name="Oval 90"/>
              <p:cNvSpPr>
                <a:spLocks noChangeArrowheads="1"/>
              </p:cNvSpPr>
              <p:nvPr/>
            </p:nvSpPr>
            <p:spPr bwMode="auto">
              <a:xfrm>
                <a:off x="3792" y="1104"/>
                <a:ext cx="336" cy="33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24" tIns="45711" rIns="91424" bIns="45711" anchor="ctr"/>
              <a:lstStyle/>
              <a:p>
                <a:pPr algn="ctr" eaLnBrk="0" hangingPunct="0"/>
                <a:r>
                  <a:rPr lang="en-US" altLang="ko-KR" sz="1600">
                    <a:latin typeface="Tahoma" pitchFamily="34" charset="0"/>
                    <a:ea typeface="Gulim" pitchFamily="50" charset="-127"/>
                  </a:rPr>
                  <a:t>111</a:t>
                </a:r>
              </a:p>
            </p:txBody>
          </p:sp>
          <p:sp>
            <p:nvSpPr>
              <p:cNvPr id="34907" name="Oval 91"/>
              <p:cNvSpPr>
                <a:spLocks noChangeArrowheads="1"/>
              </p:cNvSpPr>
              <p:nvPr/>
            </p:nvSpPr>
            <p:spPr bwMode="auto">
              <a:xfrm>
                <a:off x="3504" y="1680"/>
                <a:ext cx="336" cy="33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24" tIns="45711" rIns="91424" bIns="45711" anchor="ctr"/>
              <a:lstStyle/>
              <a:p>
                <a:pPr algn="ctr" eaLnBrk="0" hangingPunct="0"/>
                <a:r>
                  <a:rPr lang="en-US" altLang="ko-KR" sz="1600">
                    <a:latin typeface="Tahoma" pitchFamily="34" charset="0"/>
                    <a:ea typeface="Gulim" pitchFamily="50" charset="-127"/>
                  </a:rPr>
                  <a:t>100</a:t>
                </a:r>
              </a:p>
            </p:txBody>
          </p:sp>
          <p:cxnSp>
            <p:nvCxnSpPr>
              <p:cNvPr id="34908" name="AutoShape 92"/>
              <p:cNvCxnSpPr>
                <a:cxnSpLocks noChangeShapeType="1"/>
                <a:stCxn id="34905" idx="3"/>
                <a:endCxn id="34897" idx="7"/>
              </p:cNvCxnSpPr>
              <p:nvPr/>
            </p:nvCxnSpPr>
            <p:spPr bwMode="auto">
              <a:xfrm flipH="1">
                <a:off x="5327" y="1391"/>
                <a:ext cx="338" cy="14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909" name="AutoShape 93"/>
              <p:cNvCxnSpPr>
                <a:cxnSpLocks noChangeShapeType="1"/>
                <a:stCxn id="34906" idx="3"/>
                <a:endCxn id="34907" idx="0"/>
              </p:cNvCxnSpPr>
              <p:nvPr/>
            </p:nvCxnSpPr>
            <p:spPr bwMode="auto">
              <a:xfrm flipH="1">
                <a:off x="3672" y="1391"/>
                <a:ext cx="169" cy="289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910" name="AutoShape 94"/>
              <p:cNvCxnSpPr>
                <a:cxnSpLocks noChangeShapeType="1"/>
                <a:stCxn id="34907" idx="5"/>
                <a:endCxn id="34895" idx="1"/>
              </p:cNvCxnSpPr>
              <p:nvPr/>
            </p:nvCxnSpPr>
            <p:spPr bwMode="auto">
              <a:xfrm>
                <a:off x="3791" y="1967"/>
                <a:ext cx="386" cy="19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34930" name="Group 114"/>
          <p:cNvGrpSpPr>
            <a:grpSpLocks/>
          </p:cNvGrpSpPr>
          <p:nvPr/>
        </p:nvGrpSpPr>
        <p:grpSpPr bwMode="auto">
          <a:xfrm>
            <a:off x="393700" y="3925888"/>
            <a:ext cx="4000500" cy="2727325"/>
            <a:chOff x="-788" y="2658"/>
            <a:chExt cx="2520" cy="1718"/>
          </a:xfrm>
        </p:grpSpPr>
        <p:sp>
          <p:nvSpPr>
            <p:cNvPr id="34912" name="Oval 96"/>
            <p:cNvSpPr>
              <a:spLocks noChangeArrowheads="1"/>
            </p:cNvSpPr>
            <p:nvPr/>
          </p:nvSpPr>
          <p:spPr bwMode="auto">
            <a:xfrm>
              <a:off x="196" y="3656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600">
                  <a:latin typeface="Tahoma" pitchFamily="34" charset="0"/>
                  <a:ea typeface="Gulim" pitchFamily="50" charset="-127"/>
                </a:rPr>
                <a:t>010</a:t>
              </a:r>
            </a:p>
          </p:txBody>
        </p:sp>
        <p:sp>
          <p:nvSpPr>
            <p:cNvPr id="34913" name="Oval 97"/>
            <p:cNvSpPr>
              <a:spLocks noChangeArrowheads="1"/>
            </p:cNvSpPr>
            <p:nvPr/>
          </p:nvSpPr>
          <p:spPr bwMode="auto">
            <a:xfrm>
              <a:off x="436" y="3032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600">
                  <a:latin typeface="Tahoma" pitchFamily="34" charset="0"/>
                  <a:ea typeface="Gulim" pitchFamily="50" charset="-127"/>
                </a:rPr>
                <a:t>000</a:t>
              </a:r>
            </a:p>
          </p:txBody>
        </p:sp>
        <p:sp>
          <p:nvSpPr>
            <p:cNvPr id="34914" name="Oval 98"/>
            <p:cNvSpPr>
              <a:spLocks noChangeArrowheads="1"/>
            </p:cNvSpPr>
            <p:nvPr/>
          </p:nvSpPr>
          <p:spPr bwMode="auto">
            <a:xfrm>
              <a:off x="1108" y="3032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600">
                  <a:latin typeface="Tahoma" pitchFamily="34" charset="0"/>
                  <a:ea typeface="Gulim" pitchFamily="50" charset="-127"/>
                </a:rPr>
                <a:t>110</a:t>
              </a:r>
            </a:p>
          </p:txBody>
        </p:sp>
        <p:sp>
          <p:nvSpPr>
            <p:cNvPr id="34915" name="Oval 99"/>
            <p:cNvSpPr>
              <a:spLocks noChangeArrowheads="1"/>
            </p:cNvSpPr>
            <p:nvPr/>
          </p:nvSpPr>
          <p:spPr bwMode="auto">
            <a:xfrm>
              <a:off x="1396" y="3656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600">
                  <a:latin typeface="Tahoma" pitchFamily="34" charset="0"/>
                  <a:ea typeface="Gulim" pitchFamily="50" charset="-127"/>
                </a:rPr>
                <a:t>101</a:t>
              </a:r>
            </a:p>
          </p:txBody>
        </p:sp>
        <p:sp>
          <p:nvSpPr>
            <p:cNvPr id="34916" name="Oval 100"/>
            <p:cNvSpPr>
              <a:spLocks noChangeArrowheads="1"/>
            </p:cNvSpPr>
            <p:nvPr/>
          </p:nvSpPr>
          <p:spPr bwMode="auto">
            <a:xfrm>
              <a:off x="820" y="4040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600">
                  <a:latin typeface="Tahoma" pitchFamily="34" charset="0"/>
                  <a:ea typeface="Gulim" pitchFamily="50" charset="-127"/>
                </a:rPr>
                <a:t>011</a:t>
              </a:r>
            </a:p>
          </p:txBody>
        </p:sp>
        <p:cxnSp>
          <p:nvCxnSpPr>
            <p:cNvPr id="34917" name="AutoShape 101"/>
            <p:cNvCxnSpPr>
              <a:cxnSpLocks noChangeShapeType="1"/>
              <a:stCxn id="34913" idx="3"/>
              <a:endCxn id="34912" idx="0"/>
            </p:cNvCxnSpPr>
            <p:nvPr/>
          </p:nvCxnSpPr>
          <p:spPr bwMode="auto">
            <a:xfrm flipH="1">
              <a:off x="364" y="3319"/>
              <a:ext cx="121" cy="33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918" name="AutoShape 102"/>
            <p:cNvCxnSpPr>
              <a:cxnSpLocks noChangeShapeType="1"/>
              <a:stCxn id="34912" idx="5"/>
              <a:endCxn id="34916" idx="2"/>
            </p:cNvCxnSpPr>
            <p:nvPr/>
          </p:nvCxnSpPr>
          <p:spPr bwMode="auto">
            <a:xfrm>
              <a:off x="483" y="3943"/>
              <a:ext cx="337" cy="26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919" name="AutoShape 103"/>
            <p:cNvCxnSpPr>
              <a:cxnSpLocks noChangeShapeType="1"/>
              <a:stCxn id="34916" idx="6"/>
              <a:endCxn id="34915" idx="3"/>
            </p:cNvCxnSpPr>
            <p:nvPr/>
          </p:nvCxnSpPr>
          <p:spPr bwMode="auto">
            <a:xfrm flipV="1">
              <a:off x="1156" y="3943"/>
              <a:ext cx="289" cy="26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920" name="AutoShape 104"/>
            <p:cNvCxnSpPr>
              <a:cxnSpLocks noChangeShapeType="1"/>
              <a:stCxn id="34915" idx="0"/>
              <a:endCxn id="34914" idx="5"/>
            </p:cNvCxnSpPr>
            <p:nvPr/>
          </p:nvCxnSpPr>
          <p:spPr bwMode="auto">
            <a:xfrm flipH="1" flipV="1">
              <a:off x="1395" y="3319"/>
              <a:ext cx="169" cy="33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921" name="AutoShape 105"/>
            <p:cNvCxnSpPr>
              <a:cxnSpLocks noChangeShapeType="1"/>
              <a:stCxn id="34914" idx="2"/>
              <a:endCxn id="34913" idx="6"/>
            </p:cNvCxnSpPr>
            <p:nvPr/>
          </p:nvCxnSpPr>
          <p:spPr bwMode="auto">
            <a:xfrm flipH="1">
              <a:off x="772" y="3200"/>
              <a:ext cx="336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922" name="Oval 106"/>
            <p:cNvSpPr>
              <a:spLocks noChangeArrowheads="1"/>
            </p:cNvSpPr>
            <p:nvPr/>
          </p:nvSpPr>
          <p:spPr bwMode="auto">
            <a:xfrm>
              <a:off x="-788" y="2679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600">
                  <a:latin typeface="Tahoma" pitchFamily="34" charset="0"/>
                  <a:ea typeface="Gulim" pitchFamily="50" charset="-127"/>
                </a:rPr>
                <a:t>001</a:t>
              </a:r>
            </a:p>
          </p:txBody>
        </p:sp>
        <p:sp>
          <p:nvSpPr>
            <p:cNvPr id="34923" name="Oval 107"/>
            <p:cNvSpPr>
              <a:spLocks noChangeArrowheads="1"/>
            </p:cNvSpPr>
            <p:nvPr/>
          </p:nvSpPr>
          <p:spPr bwMode="auto">
            <a:xfrm>
              <a:off x="0" y="2658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600">
                  <a:latin typeface="Tahoma" pitchFamily="34" charset="0"/>
                  <a:ea typeface="Gulim" pitchFamily="50" charset="-127"/>
                </a:rPr>
                <a:t>111</a:t>
              </a:r>
            </a:p>
          </p:txBody>
        </p:sp>
        <p:sp>
          <p:nvSpPr>
            <p:cNvPr id="34924" name="Oval 108"/>
            <p:cNvSpPr>
              <a:spLocks noChangeArrowheads="1"/>
            </p:cNvSpPr>
            <p:nvPr/>
          </p:nvSpPr>
          <p:spPr bwMode="auto">
            <a:xfrm>
              <a:off x="-428" y="3224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600">
                  <a:latin typeface="Tahoma" pitchFamily="34" charset="0"/>
                  <a:ea typeface="Gulim" pitchFamily="50" charset="-127"/>
                </a:rPr>
                <a:t>100</a:t>
              </a:r>
            </a:p>
          </p:txBody>
        </p:sp>
        <p:cxnSp>
          <p:nvCxnSpPr>
            <p:cNvPr id="34926" name="AutoShape 110"/>
            <p:cNvCxnSpPr>
              <a:cxnSpLocks noChangeShapeType="1"/>
              <a:stCxn id="34923" idx="3"/>
              <a:endCxn id="34924" idx="7"/>
            </p:cNvCxnSpPr>
            <p:nvPr/>
          </p:nvCxnSpPr>
          <p:spPr bwMode="auto">
            <a:xfrm flipH="1">
              <a:off x="-141" y="2945"/>
              <a:ext cx="190" cy="32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928" name="AutoShape 112"/>
            <p:cNvCxnSpPr>
              <a:cxnSpLocks noChangeShapeType="1"/>
              <a:stCxn id="34922" idx="6"/>
              <a:endCxn id="34923" idx="2"/>
            </p:cNvCxnSpPr>
            <p:nvPr/>
          </p:nvCxnSpPr>
          <p:spPr bwMode="auto">
            <a:xfrm flipV="1">
              <a:off x="-452" y="2826"/>
              <a:ext cx="452" cy="2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929" name="AutoShape 113"/>
            <p:cNvCxnSpPr>
              <a:cxnSpLocks noChangeShapeType="1"/>
              <a:stCxn id="34924" idx="1"/>
              <a:endCxn id="34922" idx="5"/>
            </p:cNvCxnSpPr>
            <p:nvPr/>
          </p:nvCxnSpPr>
          <p:spPr bwMode="auto">
            <a:xfrm flipH="1" flipV="1">
              <a:off x="-501" y="2966"/>
              <a:ext cx="122" cy="30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VII - Finite State Machines</a:t>
            </a:r>
            <a:endParaRPr lang="en-US" altLang="en-US"/>
          </a:p>
        </p:txBody>
      </p:sp>
      <p:sp>
        <p:nvSpPr>
          <p:cNvPr id="4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D5D0-B0D1-4708-AD0B-F75949BDBAED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0073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pitchFamily="50" charset="-127"/>
              </a:rPr>
              <a:t>Activity</a:t>
            </a:r>
          </a:p>
        </p:txBody>
      </p:sp>
      <p:sp>
        <p:nvSpPr>
          <p:cNvPr id="200731" name="Rectangle 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Gulim" pitchFamily="50" charset="-127"/>
              </a:rPr>
              <a:t>2-bit up-down counter (2 inputs)</a:t>
            </a:r>
          </a:p>
          <a:p>
            <a:pPr lvl="1"/>
            <a:r>
              <a:rPr lang="en-US" altLang="ko-KR" sz="1800">
                <a:ea typeface="Gulim" pitchFamily="50" charset="-127"/>
              </a:rPr>
              <a:t>direction: D = 0 for up, D = 1 for down</a:t>
            </a:r>
          </a:p>
          <a:p>
            <a:pPr lvl="1"/>
            <a:r>
              <a:rPr lang="en-US" altLang="ko-KR" sz="1800">
                <a:ea typeface="Gulim" pitchFamily="50" charset="-127"/>
              </a:rPr>
              <a:t>count: C = 0  for hold, C = 1 for count</a:t>
            </a:r>
          </a:p>
        </p:txBody>
      </p:sp>
      <p:grpSp>
        <p:nvGrpSpPr>
          <p:cNvPr id="200815" name="Group 111"/>
          <p:cNvGrpSpPr>
            <a:grpSpLocks/>
          </p:cNvGrpSpPr>
          <p:nvPr/>
        </p:nvGrpSpPr>
        <p:grpSpPr bwMode="auto">
          <a:xfrm>
            <a:off x="1676400" y="3810000"/>
            <a:ext cx="1676400" cy="1600200"/>
            <a:chOff x="1056" y="2400"/>
            <a:chExt cx="1056" cy="1008"/>
          </a:xfrm>
        </p:grpSpPr>
        <p:sp>
          <p:nvSpPr>
            <p:cNvPr id="200709" name="Oval 5"/>
            <p:cNvSpPr>
              <a:spLocks noChangeArrowheads="1"/>
            </p:cNvSpPr>
            <p:nvPr/>
          </p:nvSpPr>
          <p:spPr bwMode="auto">
            <a:xfrm>
              <a:off x="1056" y="3072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>
                  <a:latin typeface="Tahoma" pitchFamily="34" charset="0"/>
                  <a:ea typeface="Gulim" pitchFamily="50" charset="-127"/>
                </a:rPr>
                <a:t>01</a:t>
              </a:r>
            </a:p>
          </p:txBody>
        </p:sp>
        <p:sp>
          <p:nvSpPr>
            <p:cNvPr id="200710" name="Oval 6"/>
            <p:cNvSpPr>
              <a:spLocks noChangeArrowheads="1"/>
            </p:cNvSpPr>
            <p:nvPr/>
          </p:nvSpPr>
          <p:spPr bwMode="auto">
            <a:xfrm>
              <a:off x="1056" y="2400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>
                  <a:latin typeface="Tahoma" pitchFamily="34" charset="0"/>
                  <a:ea typeface="Gulim" pitchFamily="50" charset="-127"/>
                </a:rPr>
                <a:t>00</a:t>
              </a:r>
            </a:p>
          </p:txBody>
        </p:sp>
        <p:sp>
          <p:nvSpPr>
            <p:cNvPr id="200711" name="Oval 7"/>
            <p:cNvSpPr>
              <a:spLocks noChangeArrowheads="1"/>
            </p:cNvSpPr>
            <p:nvPr/>
          </p:nvSpPr>
          <p:spPr bwMode="auto">
            <a:xfrm>
              <a:off x="1776" y="2400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>
                  <a:latin typeface="Tahoma" pitchFamily="34" charset="0"/>
                  <a:ea typeface="Gulim" pitchFamily="50" charset="-127"/>
                </a:rPr>
                <a:t>11</a:t>
              </a:r>
            </a:p>
          </p:txBody>
        </p:sp>
        <p:sp>
          <p:nvSpPr>
            <p:cNvPr id="200712" name="Oval 8"/>
            <p:cNvSpPr>
              <a:spLocks noChangeArrowheads="1"/>
            </p:cNvSpPr>
            <p:nvPr/>
          </p:nvSpPr>
          <p:spPr bwMode="auto">
            <a:xfrm>
              <a:off x="1776" y="3072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>
                  <a:latin typeface="Tahoma" pitchFamily="34" charset="0"/>
                  <a:ea typeface="Gulim" pitchFamily="50" charset="-127"/>
                </a:rPr>
                <a:t>10</a:t>
              </a:r>
            </a:p>
          </p:txBody>
        </p:sp>
      </p:grpSp>
      <p:grpSp>
        <p:nvGrpSpPr>
          <p:cNvPr id="200812" name="Group 108"/>
          <p:cNvGrpSpPr>
            <a:grpSpLocks/>
          </p:cNvGrpSpPr>
          <p:nvPr/>
        </p:nvGrpSpPr>
        <p:grpSpPr bwMode="auto">
          <a:xfrm>
            <a:off x="1028700" y="3238500"/>
            <a:ext cx="2974975" cy="2743200"/>
            <a:chOff x="648" y="2040"/>
            <a:chExt cx="1874" cy="1728"/>
          </a:xfrm>
        </p:grpSpPr>
        <p:cxnSp>
          <p:nvCxnSpPr>
            <p:cNvPr id="200723" name="AutoShape 19"/>
            <p:cNvCxnSpPr>
              <a:cxnSpLocks noChangeShapeType="1"/>
              <a:stCxn id="200711" idx="0"/>
              <a:endCxn id="200711" idx="6"/>
            </p:cNvCxnSpPr>
            <p:nvPr/>
          </p:nvCxnSpPr>
          <p:spPr bwMode="auto">
            <a:xfrm rot="5400000" flipV="1">
              <a:off x="1944" y="2400"/>
              <a:ext cx="168" cy="168"/>
            </a:xfrm>
            <a:prstGeom prst="curvedConnector4">
              <a:avLst>
                <a:gd name="adj1" fmla="val -85713"/>
                <a:gd name="adj2" fmla="val 185713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0724" name="AutoShape 20"/>
            <p:cNvCxnSpPr>
              <a:cxnSpLocks noChangeShapeType="1"/>
              <a:stCxn id="200712" idx="6"/>
              <a:endCxn id="200712" idx="4"/>
            </p:cNvCxnSpPr>
            <p:nvPr/>
          </p:nvCxnSpPr>
          <p:spPr bwMode="auto">
            <a:xfrm flipH="1">
              <a:off x="1944" y="3240"/>
              <a:ext cx="168" cy="168"/>
            </a:xfrm>
            <a:prstGeom prst="curvedConnector4">
              <a:avLst>
                <a:gd name="adj1" fmla="val -85713"/>
                <a:gd name="adj2" fmla="val 185713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0725" name="AutoShape 21"/>
            <p:cNvCxnSpPr>
              <a:cxnSpLocks noChangeShapeType="1"/>
              <a:stCxn id="200709" idx="4"/>
              <a:endCxn id="200709" idx="2"/>
            </p:cNvCxnSpPr>
            <p:nvPr/>
          </p:nvCxnSpPr>
          <p:spPr bwMode="auto">
            <a:xfrm rot="16200000" flipV="1">
              <a:off x="1056" y="3240"/>
              <a:ext cx="168" cy="168"/>
            </a:xfrm>
            <a:prstGeom prst="curvedConnector4">
              <a:avLst>
                <a:gd name="adj1" fmla="val -85713"/>
                <a:gd name="adj2" fmla="val 185713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0726" name="AutoShape 22"/>
            <p:cNvCxnSpPr>
              <a:cxnSpLocks noChangeShapeType="1"/>
              <a:stCxn id="200710" idx="2"/>
              <a:endCxn id="200710" idx="0"/>
            </p:cNvCxnSpPr>
            <p:nvPr/>
          </p:nvCxnSpPr>
          <p:spPr bwMode="auto">
            <a:xfrm rot="10800000" flipH="1">
              <a:off x="1056" y="2400"/>
              <a:ext cx="168" cy="168"/>
            </a:xfrm>
            <a:prstGeom prst="curvedConnector4">
              <a:avLst>
                <a:gd name="adj1" fmla="val -85713"/>
                <a:gd name="adj2" fmla="val 185713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0733" name="Rectangle 29"/>
            <p:cNvSpPr>
              <a:spLocks noChangeArrowheads="1"/>
            </p:cNvSpPr>
            <p:nvPr/>
          </p:nvSpPr>
          <p:spPr bwMode="auto">
            <a:xfrm>
              <a:off x="648" y="2040"/>
              <a:ext cx="33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>
              <a:spAutoFit/>
            </a:bodyPr>
            <a:lstStyle/>
            <a:p>
              <a:pPr eaLnBrk="0" hangingPunct="0"/>
              <a:r>
                <a:rPr kumimoji="1" lang="en-US" altLang="ko-KR" sz="1400">
                  <a:latin typeface="Tahoma" pitchFamily="34" charset="0"/>
                  <a:ea typeface="Gulim" pitchFamily="50" charset="-127"/>
                </a:rPr>
                <a:t>C=0</a:t>
              </a:r>
              <a:br>
                <a:rPr kumimoji="1" lang="en-US" altLang="ko-KR" sz="1400">
                  <a:latin typeface="Tahoma" pitchFamily="34" charset="0"/>
                  <a:ea typeface="Gulim" pitchFamily="50" charset="-127"/>
                </a:rPr>
              </a:br>
              <a:r>
                <a:rPr kumimoji="1" lang="en-US" altLang="ko-KR" sz="1400">
                  <a:latin typeface="Tahoma" pitchFamily="34" charset="0"/>
                  <a:ea typeface="Gulim" pitchFamily="50" charset="-127"/>
                </a:rPr>
                <a:t>D=X</a:t>
              </a:r>
            </a:p>
          </p:txBody>
        </p:sp>
        <p:sp>
          <p:nvSpPr>
            <p:cNvPr id="200734" name="Rectangle 30"/>
            <p:cNvSpPr>
              <a:spLocks noChangeArrowheads="1"/>
            </p:cNvSpPr>
            <p:nvPr/>
          </p:nvSpPr>
          <p:spPr bwMode="auto">
            <a:xfrm>
              <a:off x="2184" y="2040"/>
              <a:ext cx="33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>
              <a:spAutoFit/>
            </a:bodyPr>
            <a:lstStyle/>
            <a:p>
              <a:pPr eaLnBrk="0" hangingPunct="0"/>
              <a:r>
                <a:rPr kumimoji="1" lang="en-US" altLang="ko-KR" sz="1400">
                  <a:latin typeface="Tahoma" pitchFamily="34" charset="0"/>
                  <a:ea typeface="Gulim" pitchFamily="50" charset="-127"/>
                </a:rPr>
                <a:t>C=0</a:t>
              </a:r>
              <a:br>
                <a:rPr kumimoji="1" lang="en-US" altLang="ko-KR" sz="1400">
                  <a:latin typeface="Tahoma" pitchFamily="34" charset="0"/>
                  <a:ea typeface="Gulim" pitchFamily="50" charset="-127"/>
                </a:rPr>
              </a:br>
              <a:r>
                <a:rPr kumimoji="1" lang="en-US" altLang="ko-KR" sz="1400">
                  <a:latin typeface="Tahoma" pitchFamily="34" charset="0"/>
                  <a:ea typeface="Gulim" pitchFamily="50" charset="-127"/>
                </a:rPr>
                <a:t>D=X</a:t>
              </a:r>
            </a:p>
          </p:txBody>
        </p:sp>
        <p:sp>
          <p:nvSpPr>
            <p:cNvPr id="200735" name="Rectangle 31"/>
            <p:cNvSpPr>
              <a:spLocks noChangeArrowheads="1"/>
            </p:cNvSpPr>
            <p:nvPr/>
          </p:nvSpPr>
          <p:spPr bwMode="auto">
            <a:xfrm>
              <a:off x="2182" y="3442"/>
              <a:ext cx="33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>
              <a:spAutoFit/>
            </a:bodyPr>
            <a:lstStyle/>
            <a:p>
              <a:pPr eaLnBrk="0" hangingPunct="0"/>
              <a:r>
                <a:rPr kumimoji="1" lang="en-US" altLang="ko-KR" sz="1400">
                  <a:latin typeface="Tahoma" pitchFamily="34" charset="0"/>
                  <a:ea typeface="Gulim" pitchFamily="50" charset="-127"/>
                </a:rPr>
                <a:t>C=0</a:t>
              </a:r>
              <a:br>
                <a:rPr kumimoji="1" lang="en-US" altLang="ko-KR" sz="1400">
                  <a:latin typeface="Tahoma" pitchFamily="34" charset="0"/>
                  <a:ea typeface="Gulim" pitchFamily="50" charset="-127"/>
                </a:rPr>
              </a:br>
              <a:r>
                <a:rPr kumimoji="1" lang="en-US" altLang="ko-KR" sz="1400">
                  <a:latin typeface="Tahoma" pitchFamily="34" charset="0"/>
                  <a:ea typeface="Gulim" pitchFamily="50" charset="-127"/>
                </a:rPr>
                <a:t>D=X</a:t>
              </a:r>
            </a:p>
          </p:txBody>
        </p:sp>
        <p:sp>
          <p:nvSpPr>
            <p:cNvPr id="200736" name="Rectangle 32"/>
            <p:cNvSpPr>
              <a:spLocks noChangeArrowheads="1"/>
            </p:cNvSpPr>
            <p:nvPr/>
          </p:nvSpPr>
          <p:spPr bwMode="auto">
            <a:xfrm>
              <a:off x="648" y="3432"/>
              <a:ext cx="33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>
              <a:spAutoFit/>
            </a:bodyPr>
            <a:lstStyle/>
            <a:p>
              <a:pPr eaLnBrk="0" hangingPunct="0"/>
              <a:r>
                <a:rPr kumimoji="1" lang="en-US" altLang="ko-KR" sz="1400">
                  <a:latin typeface="Tahoma" pitchFamily="34" charset="0"/>
                  <a:ea typeface="Gulim" pitchFamily="50" charset="-127"/>
                </a:rPr>
                <a:t>C=0</a:t>
              </a:r>
              <a:br>
                <a:rPr kumimoji="1" lang="en-US" altLang="ko-KR" sz="1400">
                  <a:latin typeface="Tahoma" pitchFamily="34" charset="0"/>
                  <a:ea typeface="Gulim" pitchFamily="50" charset="-127"/>
                </a:rPr>
              </a:br>
              <a:r>
                <a:rPr kumimoji="1" lang="en-US" altLang="ko-KR" sz="1400">
                  <a:latin typeface="Tahoma" pitchFamily="34" charset="0"/>
                  <a:ea typeface="Gulim" pitchFamily="50" charset="-127"/>
                </a:rPr>
                <a:t>D=X</a:t>
              </a:r>
            </a:p>
          </p:txBody>
        </p:sp>
      </p:grpSp>
      <p:grpSp>
        <p:nvGrpSpPr>
          <p:cNvPr id="200813" name="Group 109"/>
          <p:cNvGrpSpPr>
            <a:grpSpLocks/>
          </p:cNvGrpSpPr>
          <p:nvPr/>
        </p:nvGrpSpPr>
        <p:grpSpPr bwMode="auto">
          <a:xfrm>
            <a:off x="1257300" y="3390900"/>
            <a:ext cx="2511425" cy="2422525"/>
            <a:chOff x="792" y="2136"/>
            <a:chExt cx="1582" cy="1526"/>
          </a:xfrm>
        </p:grpSpPr>
        <p:cxnSp>
          <p:nvCxnSpPr>
            <p:cNvPr id="200714" name="AutoShape 10"/>
            <p:cNvCxnSpPr>
              <a:cxnSpLocks noChangeShapeType="1"/>
              <a:stCxn id="200710" idx="3"/>
              <a:endCxn id="200709" idx="1"/>
            </p:cNvCxnSpPr>
            <p:nvPr/>
          </p:nvCxnSpPr>
          <p:spPr bwMode="auto">
            <a:xfrm>
              <a:off x="1105" y="2687"/>
              <a:ext cx="0" cy="43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0715" name="AutoShape 11"/>
            <p:cNvCxnSpPr>
              <a:cxnSpLocks noChangeShapeType="1"/>
              <a:stCxn id="200709" idx="5"/>
              <a:endCxn id="200712" idx="3"/>
            </p:cNvCxnSpPr>
            <p:nvPr/>
          </p:nvCxnSpPr>
          <p:spPr bwMode="auto">
            <a:xfrm>
              <a:off x="1343" y="3359"/>
              <a:ext cx="482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0717" name="AutoShape 13"/>
            <p:cNvCxnSpPr>
              <a:cxnSpLocks noChangeShapeType="1"/>
              <a:stCxn id="200712" idx="7"/>
              <a:endCxn id="200711" idx="5"/>
            </p:cNvCxnSpPr>
            <p:nvPr/>
          </p:nvCxnSpPr>
          <p:spPr bwMode="auto">
            <a:xfrm flipV="1">
              <a:off x="2063" y="2687"/>
              <a:ext cx="0" cy="43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0718" name="AutoShape 14"/>
            <p:cNvCxnSpPr>
              <a:cxnSpLocks noChangeShapeType="1"/>
              <a:stCxn id="200711" idx="1"/>
              <a:endCxn id="200710" idx="7"/>
            </p:cNvCxnSpPr>
            <p:nvPr/>
          </p:nvCxnSpPr>
          <p:spPr bwMode="auto">
            <a:xfrm flipH="1">
              <a:off x="1343" y="2449"/>
              <a:ext cx="482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0737" name="Rectangle 33"/>
            <p:cNvSpPr>
              <a:spLocks noChangeArrowheads="1"/>
            </p:cNvSpPr>
            <p:nvPr/>
          </p:nvSpPr>
          <p:spPr bwMode="auto">
            <a:xfrm>
              <a:off x="2040" y="2760"/>
              <a:ext cx="33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>
              <a:spAutoFit/>
            </a:bodyPr>
            <a:lstStyle/>
            <a:p>
              <a:pPr eaLnBrk="0" hangingPunct="0"/>
              <a:r>
                <a:rPr kumimoji="1" lang="en-US" altLang="ko-KR" sz="1400">
                  <a:latin typeface="Tahoma" pitchFamily="34" charset="0"/>
                  <a:ea typeface="Gulim" pitchFamily="50" charset="-127"/>
                </a:rPr>
                <a:t>C=1</a:t>
              </a:r>
              <a:br>
                <a:rPr kumimoji="1" lang="en-US" altLang="ko-KR" sz="1400">
                  <a:latin typeface="Tahoma" pitchFamily="34" charset="0"/>
                  <a:ea typeface="Gulim" pitchFamily="50" charset="-127"/>
                </a:rPr>
              </a:br>
              <a:r>
                <a:rPr kumimoji="1" lang="en-US" altLang="ko-KR" sz="1400">
                  <a:latin typeface="Tahoma" pitchFamily="34" charset="0"/>
                  <a:ea typeface="Gulim" pitchFamily="50" charset="-127"/>
                </a:rPr>
                <a:t>D=0</a:t>
              </a:r>
            </a:p>
          </p:txBody>
        </p:sp>
        <p:sp>
          <p:nvSpPr>
            <p:cNvPr id="200738" name="Rectangle 34"/>
            <p:cNvSpPr>
              <a:spLocks noChangeArrowheads="1"/>
            </p:cNvSpPr>
            <p:nvPr/>
          </p:nvSpPr>
          <p:spPr bwMode="auto">
            <a:xfrm>
              <a:off x="1416" y="3336"/>
              <a:ext cx="33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>
              <a:spAutoFit/>
            </a:bodyPr>
            <a:lstStyle/>
            <a:p>
              <a:pPr eaLnBrk="0" hangingPunct="0"/>
              <a:r>
                <a:rPr kumimoji="1" lang="en-US" altLang="ko-KR" sz="1400">
                  <a:latin typeface="Tahoma" pitchFamily="34" charset="0"/>
                  <a:ea typeface="Gulim" pitchFamily="50" charset="-127"/>
                </a:rPr>
                <a:t>C=1</a:t>
              </a:r>
              <a:br>
                <a:rPr kumimoji="1" lang="en-US" altLang="ko-KR" sz="1400">
                  <a:latin typeface="Tahoma" pitchFamily="34" charset="0"/>
                  <a:ea typeface="Gulim" pitchFamily="50" charset="-127"/>
                </a:rPr>
              </a:br>
              <a:r>
                <a:rPr kumimoji="1" lang="en-US" altLang="ko-KR" sz="1400">
                  <a:latin typeface="Tahoma" pitchFamily="34" charset="0"/>
                  <a:ea typeface="Gulim" pitchFamily="50" charset="-127"/>
                </a:rPr>
                <a:t>D=0</a:t>
              </a:r>
            </a:p>
          </p:txBody>
        </p:sp>
        <p:sp>
          <p:nvSpPr>
            <p:cNvPr id="200739" name="Rectangle 35"/>
            <p:cNvSpPr>
              <a:spLocks noChangeArrowheads="1"/>
            </p:cNvSpPr>
            <p:nvPr/>
          </p:nvSpPr>
          <p:spPr bwMode="auto">
            <a:xfrm>
              <a:off x="1464" y="2136"/>
              <a:ext cx="33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>
              <a:spAutoFit/>
            </a:bodyPr>
            <a:lstStyle/>
            <a:p>
              <a:pPr eaLnBrk="0" hangingPunct="0"/>
              <a:r>
                <a:rPr kumimoji="1" lang="en-US" altLang="ko-KR" sz="1400">
                  <a:latin typeface="Tahoma" pitchFamily="34" charset="0"/>
                  <a:ea typeface="Gulim" pitchFamily="50" charset="-127"/>
                </a:rPr>
                <a:t>C=1</a:t>
              </a:r>
              <a:br>
                <a:rPr kumimoji="1" lang="en-US" altLang="ko-KR" sz="1400">
                  <a:latin typeface="Tahoma" pitchFamily="34" charset="0"/>
                  <a:ea typeface="Gulim" pitchFamily="50" charset="-127"/>
                </a:rPr>
              </a:br>
              <a:r>
                <a:rPr kumimoji="1" lang="en-US" altLang="ko-KR" sz="1400">
                  <a:latin typeface="Tahoma" pitchFamily="34" charset="0"/>
                  <a:ea typeface="Gulim" pitchFamily="50" charset="-127"/>
                </a:rPr>
                <a:t>D=0</a:t>
              </a:r>
            </a:p>
          </p:txBody>
        </p:sp>
        <p:sp>
          <p:nvSpPr>
            <p:cNvPr id="200740" name="Rectangle 36"/>
            <p:cNvSpPr>
              <a:spLocks noChangeArrowheads="1"/>
            </p:cNvSpPr>
            <p:nvPr/>
          </p:nvSpPr>
          <p:spPr bwMode="auto">
            <a:xfrm>
              <a:off x="792" y="2712"/>
              <a:ext cx="33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>
              <a:spAutoFit/>
            </a:bodyPr>
            <a:lstStyle/>
            <a:p>
              <a:pPr eaLnBrk="0" hangingPunct="0"/>
              <a:r>
                <a:rPr kumimoji="1" lang="en-US" altLang="ko-KR" sz="1400">
                  <a:latin typeface="Tahoma" pitchFamily="34" charset="0"/>
                  <a:ea typeface="Gulim" pitchFamily="50" charset="-127"/>
                </a:rPr>
                <a:t>C=1</a:t>
              </a:r>
              <a:br>
                <a:rPr kumimoji="1" lang="en-US" altLang="ko-KR" sz="1400">
                  <a:latin typeface="Tahoma" pitchFamily="34" charset="0"/>
                  <a:ea typeface="Gulim" pitchFamily="50" charset="-127"/>
                </a:rPr>
              </a:br>
              <a:r>
                <a:rPr kumimoji="1" lang="en-US" altLang="ko-KR" sz="1400">
                  <a:latin typeface="Tahoma" pitchFamily="34" charset="0"/>
                  <a:ea typeface="Gulim" pitchFamily="50" charset="-127"/>
                </a:rPr>
                <a:t>D=0</a:t>
              </a:r>
            </a:p>
          </p:txBody>
        </p:sp>
      </p:grpSp>
      <p:grpSp>
        <p:nvGrpSpPr>
          <p:cNvPr id="200814" name="Group 110"/>
          <p:cNvGrpSpPr>
            <a:grpSpLocks/>
          </p:cNvGrpSpPr>
          <p:nvPr/>
        </p:nvGrpSpPr>
        <p:grpSpPr bwMode="auto">
          <a:xfrm>
            <a:off x="1943100" y="4076700"/>
            <a:ext cx="1143000" cy="1066800"/>
            <a:chOff x="1224" y="2568"/>
            <a:chExt cx="720" cy="672"/>
          </a:xfrm>
        </p:grpSpPr>
        <p:cxnSp>
          <p:nvCxnSpPr>
            <p:cNvPr id="200719" name="AutoShape 15"/>
            <p:cNvCxnSpPr>
              <a:cxnSpLocks noChangeShapeType="1"/>
              <a:stCxn id="200711" idx="4"/>
              <a:endCxn id="200712" idx="0"/>
            </p:cNvCxnSpPr>
            <p:nvPr/>
          </p:nvCxnSpPr>
          <p:spPr bwMode="auto">
            <a:xfrm>
              <a:off x="1944" y="2736"/>
              <a:ext cx="0" cy="33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0720" name="AutoShape 16"/>
            <p:cNvCxnSpPr>
              <a:cxnSpLocks noChangeShapeType="1"/>
              <a:stCxn id="200712" idx="2"/>
              <a:endCxn id="200709" idx="6"/>
            </p:cNvCxnSpPr>
            <p:nvPr/>
          </p:nvCxnSpPr>
          <p:spPr bwMode="auto">
            <a:xfrm flipH="1">
              <a:off x="1392" y="3240"/>
              <a:ext cx="38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0721" name="AutoShape 17"/>
            <p:cNvCxnSpPr>
              <a:cxnSpLocks noChangeShapeType="1"/>
              <a:stCxn id="200709" idx="0"/>
              <a:endCxn id="200710" idx="4"/>
            </p:cNvCxnSpPr>
            <p:nvPr/>
          </p:nvCxnSpPr>
          <p:spPr bwMode="auto">
            <a:xfrm flipV="1">
              <a:off x="1224" y="2736"/>
              <a:ext cx="0" cy="33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0722" name="AutoShape 18"/>
            <p:cNvCxnSpPr>
              <a:cxnSpLocks noChangeShapeType="1"/>
              <a:stCxn id="200710" idx="6"/>
              <a:endCxn id="200711" idx="2"/>
            </p:cNvCxnSpPr>
            <p:nvPr/>
          </p:nvCxnSpPr>
          <p:spPr bwMode="auto">
            <a:xfrm>
              <a:off x="1392" y="2568"/>
              <a:ext cx="38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0741" name="Rectangle 37"/>
            <p:cNvSpPr>
              <a:spLocks noChangeArrowheads="1"/>
            </p:cNvSpPr>
            <p:nvPr/>
          </p:nvSpPr>
          <p:spPr bwMode="auto">
            <a:xfrm>
              <a:off x="1416" y="2712"/>
              <a:ext cx="33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>
              <a:spAutoFit/>
            </a:bodyPr>
            <a:lstStyle/>
            <a:p>
              <a:pPr eaLnBrk="0" hangingPunct="0"/>
              <a:r>
                <a:rPr kumimoji="1" lang="en-US" altLang="ko-KR" sz="1400">
                  <a:latin typeface="Tahoma" pitchFamily="34" charset="0"/>
                  <a:ea typeface="Gulim" pitchFamily="50" charset="-127"/>
                </a:rPr>
                <a:t>C=1</a:t>
              </a:r>
              <a:br>
                <a:rPr kumimoji="1" lang="en-US" altLang="ko-KR" sz="1400">
                  <a:latin typeface="Tahoma" pitchFamily="34" charset="0"/>
                  <a:ea typeface="Gulim" pitchFamily="50" charset="-127"/>
                </a:rPr>
              </a:br>
              <a:r>
                <a:rPr kumimoji="1" lang="en-US" altLang="ko-KR" sz="1400">
                  <a:latin typeface="Tahoma" pitchFamily="34" charset="0"/>
                  <a:ea typeface="Gulim" pitchFamily="50" charset="-127"/>
                </a:rPr>
                <a:t>D=1</a:t>
              </a:r>
            </a:p>
          </p:txBody>
        </p:sp>
      </p:grpSp>
      <p:grpSp>
        <p:nvGrpSpPr>
          <p:cNvPr id="200811" name="Group 107"/>
          <p:cNvGrpSpPr>
            <a:grpSpLocks/>
          </p:cNvGrpSpPr>
          <p:nvPr/>
        </p:nvGrpSpPr>
        <p:grpSpPr bwMode="auto">
          <a:xfrm>
            <a:off x="5556250" y="2438400"/>
            <a:ext cx="2819400" cy="4051300"/>
            <a:chOff x="3500" y="1536"/>
            <a:chExt cx="1776" cy="2552"/>
          </a:xfrm>
        </p:grpSpPr>
        <p:sp>
          <p:nvSpPr>
            <p:cNvPr id="200743" name="Rectangle 39"/>
            <p:cNvSpPr>
              <a:spLocks noChangeArrowheads="1"/>
            </p:cNvSpPr>
            <p:nvPr/>
          </p:nvSpPr>
          <p:spPr bwMode="auto">
            <a:xfrm>
              <a:off x="3552" y="1536"/>
              <a:ext cx="1724" cy="25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319982" rIns="19047" bIns="26983"/>
            <a:lstStyle/>
            <a:p>
              <a:pPr eaLnBrk="0" hangingPunct="0">
                <a:lnSpc>
                  <a:spcPts val="1700"/>
                </a:lnSpc>
                <a:spcBef>
                  <a:spcPts val="2000"/>
                </a:spcBef>
                <a:tabLst>
                  <a:tab pos="457200" algn="l"/>
                  <a:tab pos="914400" algn="l"/>
                  <a:tab pos="1370013" algn="l"/>
                  <a:tab pos="1828800" algn="l"/>
                  <a:tab pos="2286000" algn="l"/>
                  <a:tab pos="27432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S1	S0	C	D	N1	N0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0	0	0	0	0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0	0	0	1	0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0	0	1	0	0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0	0	1	1	1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0	1	0	0	0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0	1	0	1	0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0	1	1	0	1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0	1	1	1	0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1	0	0	0	1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1	0	0	1	1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1	0	1	0	1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1	0	1	1	0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1	1	0	0	1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1	1	0	1	1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1	1	1	0	0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1	1	1	1	1	0</a:t>
              </a:r>
            </a:p>
          </p:txBody>
        </p:sp>
        <p:sp>
          <p:nvSpPr>
            <p:cNvPr id="200744" name="Line 40"/>
            <p:cNvSpPr>
              <a:spLocks noChangeShapeType="1"/>
            </p:cNvSpPr>
            <p:nvPr/>
          </p:nvSpPr>
          <p:spPr bwMode="auto">
            <a:xfrm>
              <a:off x="3500" y="1872"/>
              <a:ext cx="17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320040" anchor="ctr"/>
            <a:lstStyle/>
            <a:p>
              <a:endParaRPr lang="ko-KR" altLang="en-US"/>
            </a:p>
          </p:txBody>
        </p:sp>
        <p:sp>
          <p:nvSpPr>
            <p:cNvPr id="200745" name="Line 41"/>
            <p:cNvSpPr>
              <a:spLocks noChangeShapeType="1"/>
            </p:cNvSpPr>
            <p:nvPr/>
          </p:nvSpPr>
          <p:spPr bwMode="auto">
            <a:xfrm flipH="1">
              <a:off x="4652" y="1728"/>
              <a:ext cx="4" cy="235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320040" anchor="ctr"/>
            <a:lstStyle/>
            <a:p>
              <a:endParaRPr lang="ko-KR" altLang="en-US"/>
            </a:p>
          </p:txBody>
        </p:sp>
        <p:sp>
          <p:nvSpPr>
            <p:cNvPr id="200746" name="Line 42"/>
            <p:cNvSpPr>
              <a:spLocks noChangeShapeType="1"/>
            </p:cNvSpPr>
            <p:nvPr/>
          </p:nvSpPr>
          <p:spPr bwMode="auto">
            <a:xfrm>
              <a:off x="4028" y="1872"/>
              <a:ext cx="0" cy="2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320040" anchor="ctr"/>
            <a:lstStyle/>
            <a:p>
              <a:endParaRPr lang="ko-KR" altLang="en-US"/>
            </a:p>
          </p:txBody>
        </p:sp>
      </p:grpSp>
      <p:sp>
        <p:nvSpPr>
          <p:cNvPr id="200810" name="Rectangle 106"/>
          <p:cNvSpPr>
            <a:spLocks noChangeArrowheads="1"/>
          </p:cNvSpPr>
          <p:nvPr/>
        </p:nvSpPr>
        <p:spPr bwMode="auto">
          <a:xfrm>
            <a:off x="0" y="2711450"/>
            <a:ext cx="9271000" cy="388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8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VII - Finite State Machines</a:t>
            </a:r>
            <a:endParaRPr lang="en-US" altLang="en-US"/>
          </a:p>
        </p:txBody>
      </p:sp>
      <p:sp>
        <p:nvSpPr>
          <p:cNvPr id="63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D7DE-7B69-45E4-A469-BA0707F1500E}" type="slidenum">
              <a:rPr lang="en-US" altLang="en-US"/>
              <a:pPr/>
              <a:t>19</a:t>
            </a:fld>
            <a:endParaRPr lang="en-US" altLang="en-US"/>
          </a:p>
        </p:txBody>
      </p:sp>
      <p:pic>
        <p:nvPicPr>
          <p:cNvPr id="203839" name="Picture 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714875"/>
            <a:ext cx="4318000" cy="195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pitchFamily="50" charset="-127"/>
              </a:rPr>
              <a:t>Activity (cont’d)</a:t>
            </a:r>
          </a:p>
        </p:txBody>
      </p:sp>
      <p:sp>
        <p:nvSpPr>
          <p:cNvPr id="203780" name="Rectangle 4"/>
          <p:cNvSpPr>
            <a:spLocks noChangeArrowheads="1"/>
          </p:cNvSpPr>
          <p:nvPr/>
        </p:nvSpPr>
        <p:spPr bwMode="auto">
          <a:xfrm>
            <a:off x="685800" y="1752600"/>
            <a:ext cx="2662238" cy="405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319982" rIns="19047" bIns="26983"/>
          <a:lstStyle/>
          <a:p>
            <a:pPr eaLnBrk="0" hangingPunct="0">
              <a:lnSpc>
                <a:spcPts val="1700"/>
              </a:lnSpc>
              <a:spcBef>
                <a:spcPts val="2000"/>
              </a:spcBef>
              <a:tabLst>
                <a:tab pos="457200" algn="l"/>
                <a:tab pos="914400" algn="l"/>
                <a:tab pos="1370013" algn="l"/>
                <a:tab pos="1828800" algn="l"/>
                <a:tab pos="2286000" algn="l"/>
                <a:tab pos="27432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S1	S0	C	D	N1	N0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0	0	0	0	0	0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0	0	0	1	0	0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0	0	1	0	0	1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0	0	1	1	1	1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0	1	0	0	0	1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0	1	0	1	0	1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0	1	1	0	1	0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0	1	1	1	0	0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1	0	0	0	1	0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1	0	0	1	1	0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1	0	1	0	1	1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1	0	1	1	0	1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1	1	0	0	1	1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1	1	0	1	1	1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1	1	1	0	0	0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1	1	1	1	1	0</a:t>
            </a:r>
          </a:p>
        </p:txBody>
      </p:sp>
      <p:sp>
        <p:nvSpPr>
          <p:cNvPr id="203781" name="Line 5"/>
          <p:cNvSpPr>
            <a:spLocks noChangeShapeType="1"/>
          </p:cNvSpPr>
          <p:nvPr/>
        </p:nvSpPr>
        <p:spPr bwMode="auto">
          <a:xfrm>
            <a:off x="603250" y="2286000"/>
            <a:ext cx="2743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320040" anchor="ctr"/>
          <a:lstStyle/>
          <a:p>
            <a:endParaRPr lang="ko-KR" altLang="en-US"/>
          </a:p>
        </p:txBody>
      </p:sp>
      <p:sp>
        <p:nvSpPr>
          <p:cNvPr id="203782" name="Line 6"/>
          <p:cNvSpPr>
            <a:spLocks noChangeShapeType="1"/>
          </p:cNvSpPr>
          <p:nvPr/>
        </p:nvSpPr>
        <p:spPr bwMode="auto">
          <a:xfrm flipH="1">
            <a:off x="2432050" y="2057400"/>
            <a:ext cx="6350" cy="3733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320040" anchor="ctr"/>
          <a:lstStyle/>
          <a:p>
            <a:endParaRPr lang="ko-KR" altLang="en-US"/>
          </a:p>
        </p:txBody>
      </p:sp>
      <p:sp>
        <p:nvSpPr>
          <p:cNvPr id="203783" name="Line 7"/>
          <p:cNvSpPr>
            <a:spLocks noChangeShapeType="1"/>
          </p:cNvSpPr>
          <p:nvPr/>
        </p:nvSpPr>
        <p:spPr bwMode="auto">
          <a:xfrm>
            <a:off x="1441450" y="2286000"/>
            <a:ext cx="0" cy="3505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320040" anchor="ctr"/>
          <a:lstStyle/>
          <a:p>
            <a:endParaRPr lang="ko-KR" altLang="en-US"/>
          </a:p>
        </p:txBody>
      </p:sp>
      <p:sp>
        <p:nvSpPr>
          <p:cNvPr id="203828" name="Rectangle 52"/>
          <p:cNvSpPr>
            <a:spLocks noChangeArrowheads="1"/>
          </p:cNvSpPr>
          <p:nvPr/>
        </p:nvSpPr>
        <p:spPr bwMode="auto">
          <a:xfrm>
            <a:off x="5638800" y="1727200"/>
            <a:ext cx="3084513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4" tIns="45711" rIns="91424" bIns="45711">
            <a:spAutoFit/>
          </a:bodyPr>
          <a:lstStyle/>
          <a:p>
            <a:pPr eaLnBrk="0" hangingPunct="0"/>
            <a:r>
              <a:rPr kumimoji="1" lang="en-US" altLang="ko-KR" sz="1400">
                <a:latin typeface="Tahoma" pitchFamily="34" charset="0"/>
                <a:ea typeface="Gulim" pitchFamily="50" charset="-127"/>
              </a:rPr>
              <a:t>N1 = C’S1</a:t>
            </a:r>
          </a:p>
          <a:p>
            <a:pPr eaLnBrk="0" hangingPunct="0"/>
            <a:r>
              <a:rPr kumimoji="1" lang="en-US" altLang="ko-KR" sz="1400">
                <a:latin typeface="Tahoma" pitchFamily="34" charset="0"/>
                <a:ea typeface="Gulim" pitchFamily="50" charset="-127"/>
              </a:rPr>
              <a:t>        + CDS0’S1’ + CDS0S1</a:t>
            </a:r>
          </a:p>
          <a:p>
            <a:pPr eaLnBrk="0" hangingPunct="0"/>
            <a:r>
              <a:rPr kumimoji="1" lang="en-US" altLang="ko-KR" sz="1400">
                <a:latin typeface="Tahoma" pitchFamily="34" charset="0"/>
                <a:ea typeface="Gulim" pitchFamily="50" charset="-127"/>
              </a:rPr>
              <a:t>        + CD’S0S1’ + CD’S0’S1</a:t>
            </a:r>
          </a:p>
          <a:p>
            <a:pPr eaLnBrk="0" hangingPunct="0"/>
            <a:r>
              <a:rPr kumimoji="1" lang="en-US" altLang="ko-KR" sz="1400">
                <a:latin typeface="Tahoma" pitchFamily="34" charset="0"/>
                <a:ea typeface="Gulim" pitchFamily="50" charset="-127"/>
              </a:rPr>
              <a:t>     = C’S1</a:t>
            </a:r>
          </a:p>
          <a:p>
            <a:pPr eaLnBrk="0" hangingPunct="0"/>
            <a:r>
              <a:rPr kumimoji="1" lang="en-US" altLang="ko-KR" sz="1400">
                <a:latin typeface="Tahoma" pitchFamily="34" charset="0"/>
                <a:ea typeface="Gulim" pitchFamily="50" charset="-127"/>
              </a:rPr>
              <a:t>        + C(D’(S1 </a:t>
            </a:r>
            <a:r>
              <a:rPr kumimoji="1" lang="en-US" altLang="ko-KR" sz="1400">
                <a:latin typeface="Tahoma" pitchFamily="34" charset="0"/>
                <a:ea typeface="Gulim" pitchFamily="50" charset="-127"/>
                <a:sym typeface="Symbol" pitchFamily="18" charset="2"/>
              </a:rPr>
              <a:t></a:t>
            </a:r>
            <a:r>
              <a:rPr kumimoji="1" lang="en-US" altLang="ko-KR" sz="1400">
                <a:latin typeface="Tahoma" pitchFamily="34" charset="0"/>
                <a:ea typeface="Gulim" pitchFamily="50" charset="-127"/>
              </a:rPr>
              <a:t> S0) + D(S1 </a:t>
            </a:r>
            <a:r>
              <a:rPr kumimoji="1" lang="en-US" altLang="ko-KR" sz="1400">
                <a:latin typeface="Tahoma" pitchFamily="34" charset="0"/>
                <a:ea typeface="Gulim" pitchFamily="50" charset="-127"/>
                <a:sym typeface="Symbol" pitchFamily="18" charset="2"/>
              </a:rPr>
              <a:t></a:t>
            </a:r>
            <a:r>
              <a:rPr kumimoji="1" lang="en-US" altLang="ko-KR" sz="1400">
                <a:latin typeface="Tahoma" pitchFamily="34" charset="0"/>
                <a:ea typeface="Gulim" pitchFamily="50" charset="-127"/>
              </a:rPr>
              <a:t> S0))</a:t>
            </a:r>
          </a:p>
        </p:txBody>
      </p:sp>
      <p:sp>
        <p:nvSpPr>
          <p:cNvPr id="203829" name="Rectangle 53"/>
          <p:cNvSpPr>
            <a:spLocks noChangeArrowheads="1"/>
          </p:cNvSpPr>
          <p:nvPr/>
        </p:nvSpPr>
        <p:spPr bwMode="auto">
          <a:xfrm>
            <a:off x="5715000" y="3429000"/>
            <a:ext cx="1558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4" tIns="45711" rIns="91424" bIns="45711">
            <a:spAutoFit/>
          </a:bodyPr>
          <a:lstStyle/>
          <a:p>
            <a:pPr eaLnBrk="0" hangingPunct="0"/>
            <a:r>
              <a:rPr kumimoji="1" lang="en-US" altLang="ko-KR" sz="1400">
                <a:latin typeface="Tahoma" pitchFamily="34" charset="0"/>
                <a:ea typeface="Gulim" pitchFamily="50" charset="-127"/>
              </a:rPr>
              <a:t>N0 = CS0’ + C’S0</a:t>
            </a:r>
          </a:p>
        </p:txBody>
      </p:sp>
      <p:grpSp>
        <p:nvGrpSpPr>
          <p:cNvPr id="203836" name="Group 60"/>
          <p:cNvGrpSpPr>
            <a:grpSpLocks/>
          </p:cNvGrpSpPr>
          <p:nvPr/>
        </p:nvGrpSpPr>
        <p:grpSpPr bwMode="auto">
          <a:xfrm>
            <a:off x="3733800" y="3048000"/>
            <a:ext cx="1676400" cy="1701800"/>
            <a:chOff x="2352" y="2160"/>
            <a:chExt cx="1056" cy="1072"/>
          </a:xfrm>
        </p:grpSpPr>
        <p:grpSp>
          <p:nvGrpSpPr>
            <p:cNvPr id="203807" name="Group 31"/>
            <p:cNvGrpSpPr>
              <a:grpSpLocks/>
            </p:cNvGrpSpPr>
            <p:nvPr/>
          </p:nvGrpSpPr>
          <p:grpSpPr bwMode="auto">
            <a:xfrm>
              <a:off x="2352" y="2160"/>
              <a:ext cx="1056" cy="1072"/>
              <a:chOff x="-1296" y="224"/>
              <a:chExt cx="1056" cy="1072"/>
            </a:xfrm>
          </p:grpSpPr>
          <p:sp>
            <p:nvSpPr>
              <p:cNvPr id="203808" name="Rectangle 32"/>
              <p:cNvSpPr>
                <a:spLocks noChangeArrowheads="1"/>
              </p:cNvSpPr>
              <p:nvPr/>
            </p:nvSpPr>
            <p:spPr bwMode="auto">
              <a:xfrm>
                <a:off x="-1104" y="384"/>
                <a:ext cx="720" cy="7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algn="ctr" eaLnBrk="0" hangingPunct="0">
                  <a:lnSpc>
                    <a:spcPts val="23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3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0    1    1    0</a:t>
                </a:r>
              </a:p>
              <a:p>
                <a:pPr algn="ctr" eaLnBrk="0" hangingPunct="0">
                  <a:lnSpc>
                    <a:spcPts val="23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3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0    1    1    0 </a:t>
                </a:r>
                <a:br>
                  <a:rPr lang="en-US" altLang="ko-KR" sz="13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</a:br>
                <a:r>
                  <a:rPr lang="en-US" altLang="ko-KR" sz="13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1    0    0    1</a:t>
                </a:r>
              </a:p>
              <a:p>
                <a:pPr algn="ctr" eaLnBrk="0" hangingPunct="0">
                  <a:lnSpc>
                    <a:spcPts val="23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3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1    0    0    	1 </a:t>
                </a:r>
              </a:p>
            </p:txBody>
          </p:sp>
          <p:sp>
            <p:nvSpPr>
              <p:cNvPr id="203809" name="Rectangle 33"/>
              <p:cNvSpPr>
                <a:spLocks noChangeArrowheads="1"/>
              </p:cNvSpPr>
              <p:nvPr/>
            </p:nvSpPr>
            <p:spPr bwMode="auto">
              <a:xfrm>
                <a:off x="-768" y="384"/>
                <a:ext cx="384" cy="3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3810" name="Line 34"/>
              <p:cNvSpPr>
                <a:spLocks noChangeShapeType="1"/>
              </p:cNvSpPr>
              <p:nvPr/>
            </p:nvSpPr>
            <p:spPr bwMode="auto">
              <a:xfrm>
                <a:off x="-768" y="384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3811" name="Line 35"/>
              <p:cNvSpPr>
                <a:spLocks noChangeShapeType="1"/>
              </p:cNvSpPr>
              <p:nvPr/>
            </p:nvSpPr>
            <p:spPr bwMode="auto">
              <a:xfrm flipH="1">
                <a:off x="-384" y="5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3812" name="Rectangle 36"/>
              <p:cNvSpPr>
                <a:spLocks noChangeArrowheads="1"/>
              </p:cNvSpPr>
              <p:nvPr/>
            </p:nvSpPr>
            <p:spPr bwMode="auto">
              <a:xfrm>
                <a:off x="-368" y="672"/>
                <a:ext cx="128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algn="ctr"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3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D</a:t>
                </a:r>
              </a:p>
            </p:txBody>
          </p:sp>
          <p:sp>
            <p:nvSpPr>
              <p:cNvPr id="203813" name="Rectangle 37"/>
              <p:cNvSpPr>
                <a:spLocks noChangeArrowheads="1"/>
              </p:cNvSpPr>
              <p:nvPr/>
            </p:nvSpPr>
            <p:spPr bwMode="auto">
              <a:xfrm>
                <a:off x="-752" y="224"/>
                <a:ext cx="368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algn="ctr"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3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S1</a:t>
                </a:r>
              </a:p>
            </p:txBody>
          </p:sp>
          <p:sp>
            <p:nvSpPr>
              <p:cNvPr id="203814" name="Rectangle 38"/>
              <p:cNvSpPr>
                <a:spLocks noChangeArrowheads="1"/>
              </p:cNvSpPr>
              <p:nvPr/>
            </p:nvSpPr>
            <p:spPr bwMode="auto">
              <a:xfrm>
                <a:off x="-1146" y="384"/>
                <a:ext cx="378" cy="3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3815" name="Line 39"/>
              <p:cNvSpPr>
                <a:spLocks noChangeShapeType="1"/>
              </p:cNvSpPr>
              <p:nvPr/>
            </p:nvSpPr>
            <p:spPr bwMode="auto">
              <a:xfrm>
                <a:off x="-960" y="384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3816" name="Line 40"/>
              <p:cNvSpPr>
                <a:spLocks noChangeShapeType="1"/>
              </p:cNvSpPr>
              <p:nvPr/>
            </p:nvSpPr>
            <p:spPr bwMode="auto">
              <a:xfrm flipH="1">
                <a:off x="-1152" y="576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3817" name="Line 41"/>
              <p:cNvSpPr>
                <a:spLocks noChangeShapeType="1"/>
              </p:cNvSpPr>
              <p:nvPr/>
            </p:nvSpPr>
            <p:spPr bwMode="auto">
              <a:xfrm>
                <a:off x="-960" y="1152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3818" name="Line 42"/>
              <p:cNvSpPr>
                <a:spLocks noChangeShapeType="1"/>
              </p:cNvSpPr>
              <p:nvPr/>
            </p:nvSpPr>
            <p:spPr bwMode="auto">
              <a:xfrm flipH="1">
                <a:off x="-1152" y="768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3819" name="Rectangle 43"/>
              <p:cNvSpPr>
                <a:spLocks noChangeArrowheads="1"/>
              </p:cNvSpPr>
              <p:nvPr/>
            </p:nvSpPr>
            <p:spPr bwMode="auto">
              <a:xfrm>
                <a:off x="-944" y="1152"/>
                <a:ext cx="368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algn="ctr"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3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S0</a:t>
                </a:r>
              </a:p>
            </p:txBody>
          </p:sp>
          <p:sp>
            <p:nvSpPr>
              <p:cNvPr id="203820" name="Text Box 44"/>
              <p:cNvSpPr txBox="1">
                <a:spLocks noChangeArrowheads="1"/>
              </p:cNvSpPr>
              <p:nvPr/>
            </p:nvSpPr>
            <p:spPr bwMode="auto">
              <a:xfrm>
                <a:off x="-1296" y="816"/>
                <a:ext cx="145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24" tIns="45711" rIns="91424" bIns="45711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370013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altLang="ko-KR" sz="1300">
                    <a:latin typeface="Tahoma" pitchFamily="34" charset="0"/>
                    <a:ea typeface="Gulim" pitchFamily="50" charset="-127"/>
                  </a:rPr>
                  <a:t>C</a:t>
                </a:r>
              </a:p>
            </p:txBody>
          </p:sp>
          <p:sp>
            <p:nvSpPr>
              <p:cNvPr id="203821" name="Line 45"/>
              <p:cNvSpPr>
                <a:spLocks noChangeShapeType="1"/>
              </p:cNvSpPr>
              <p:nvPr/>
            </p:nvSpPr>
            <p:spPr bwMode="auto">
              <a:xfrm>
                <a:off x="-576" y="384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3822" name="Rectangle 46"/>
              <p:cNvSpPr>
                <a:spLocks noChangeArrowheads="1"/>
              </p:cNvSpPr>
              <p:nvPr/>
            </p:nvSpPr>
            <p:spPr bwMode="auto">
              <a:xfrm>
                <a:off x="-768" y="768"/>
                <a:ext cx="384" cy="3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3823" name="Rectangle 47"/>
              <p:cNvSpPr>
                <a:spLocks noChangeArrowheads="1"/>
              </p:cNvSpPr>
              <p:nvPr/>
            </p:nvSpPr>
            <p:spPr bwMode="auto">
              <a:xfrm>
                <a:off x="-1146" y="768"/>
                <a:ext cx="378" cy="3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3824" name="Line 48"/>
              <p:cNvSpPr>
                <a:spLocks noChangeShapeType="1"/>
              </p:cNvSpPr>
              <p:nvPr/>
            </p:nvSpPr>
            <p:spPr bwMode="auto">
              <a:xfrm>
                <a:off x="-960" y="768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3825" name="Line 49"/>
              <p:cNvSpPr>
                <a:spLocks noChangeShapeType="1"/>
              </p:cNvSpPr>
              <p:nvPr/>
            </p:nvSpPr>
            <p:spPr bwMode="auto">
              <a:xfrm flipH="1">
                <a:off x="-1152" y="960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3826" name="Line 50"/>
              <p:cNvSpPr>
                <a:spLocks noChangeShapeType="1"/>
              </p:cNvSpPr>
              <p:nvPr/>
            </p:nvSpPr>
            <p:spPr bwMode="auto">
              <a:xfrm>
                <a:off x="-576" y="768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03827" name="AutoShape 51"/>
            <p:cNvSpPr>
              <a:spLocks noChangeArrowheads="1"/>
            </p:cNvSpPr>
            <p:nvPr/>
          </p:nvSpPr>
          <p:spPr bwMode="auto">
            <a:xfrm>
              <a:off x="2736" y="2352"/>
              <a:ext cx="288" cy="336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3830" name="AutoShape 54"/>
            <p:cNvSpPr>
              <a:spLocks/>
            </p:cNvSpPr>
            <p:nvPr/>
          </p:nvSpPr>
          <p:spPr bwMode="auto">
            <a:xfrm>
              <a:off x="2448" y="2726"/>
              <a:ext cx="192" cy="336"/>
            </a:xfrm>
            <a:prstGeom prst="rightBracket">
              <a:avLst>
                <a:gd name="adj" fmla="val 14583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3831" name="AutoShape 55"/>
            <p:cNvSpPr>
              <a:spLocks/>
            </p:cNvSpPr>
            <p:nvPr/>
          </p:nvSpPr>
          <p:spPr bwMode="auto">
            <a:xfrm flipH="1">
              <a:off x="3120" y="2726"/>
              <a:ext cx="192" cy="336"/>
            </a:xfrm>
            <a:prstGeom prst="rightBracket">
              <a:avLst>
                <a:gd name="adj" fmla="val 14583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03837" name="Group 61"/>
          <p:cNvGrpSpPr>
            <a:grpSpLocks/>
          </p:cNvGrpSpPr>
          <p:nvPr/>
        </p:nvGrpSpPr>
        <p:grpSpPr bwMode="auto">
          <a:xfrm>
            <a:off x="3733800" y="1422400"/>
            <a:ext cx="1676400" cy="1701800"/>
            <a:chOff x="2352" y="1056"/>
            <a:chExt cx="1056" cy="1072"/>
          </a:xfrm>
        </p:grpSpPr>
        <p:grpSp>
          <p:nvGrpSpPr>
            <p:cNvPr id="203784" name="Group 8"/>
            <p:cNvGrpSpPr>
              <a:grpSpLocks/>
            </p:cNvGrpSpPr>
            <p:nvPr/>
          </p:nvGrpSpPr>
          <p:grpSpPr bwMode="auto">
            <a:xfrm>
              <a:off x="2352" y="1056"/>
              <a:ext cx="1056" cy="1072"/>
              <a:chOff x="-1296" y="224"/>
              <a:chExt cx="1056" cy="1072"/>
            </a:xfrm>
          </p:grpSpPr>
          <p:sp>
            <p:nvSpPr>
              <p:cNvPr id="203785" name="Rectangle 9"/>
              <p:cNvSpPr>
                <a:spLocks noChangeArrowheads="1"/>
              </p:cNvSpPr>
              <p:nvPr/>
            </p:nvSpPr>
            <p:spPr bwMode="auto">
              <a:xfrm>
                <a:off x="-1104" y="384"/>
                <a:ext cx="720" cy="7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23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3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0    0    1    1</a:t>
                </a:r>
              </a:p>
              <a:p>
                <a:pPr eaLnBrk="0" hangingPunct="0">
                  <a:lnSpc>
                    <a:spcPts val="23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3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0    0    1    1 </a:t>
                </a:r>
                <a:br>
                  <a:rPr lang="en-US" altLang="ko-KR" sz="13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</a:br>
                <a:r>
                  <a:rPr lang="en-US" altLang="ko-KR" sz="13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1    0    1    0</a:t>
                </a:r>
              </a:p>
              <a:p>
                <a:pPr eaLnBrk="0" hangingPunct="0">
                  <a:lnSpc>
                    <a:spcPts val="23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3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0    1    0    	1 </a:t>
                </a:r>
              </a:p>
            </p:txBody>
          </p:sp>
          <p:sp>
            <p:nvSpPr>
              <p:cNvPr id="203786" name="Rectangle 10"/>
              <p:cNvSpPr>
                <a:spLocks noChangeArrowheads="1"/>
              </p:cNvSpPr>
              <p:nvPr/>
            </p:nvSpPr>
            <p:spPr bwMode="auto">
              <a:xfrm>
                <a:off x="-768" y="384"/>
                <a:ext cx="384" cy="3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3787" name="Line 11"/>
              <p:cNvSpPr>
                <a:spLocks noChangeShapeType="1"/>
              </p:cNvSpPr>
              <p:nvPr/>
            </p:nvSpPr>
            <p:spPr bwMode="auto">
              <a:xfrm>
                <a:off x="-768" y="384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3788" name="Line 12"/>
              <p:cNvSpPr>
                <a:spLocks noChangeShapeType="1"/>
              </p:cNvSpPr>
              <p:nvPr/>
            </p:nvSpPr>
            <p:spPr bwMode="auto">
              <a:xfrm flipH="1">
                <a:off x="-384" y="5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3789" name="Rectangle 13"/>
              <p:cNvSpPr>
                <a:spLocks noChangeArrowheads="1"/>
              </p:cNvSpPr>
              <p:nvPr/>
            </p:nvSpPr>
            <p:spPr bwMode="auto">
              <a:xfrm>
                <a:off x="-368" y="672"/>
                <a:ext cx="128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3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D</a:t>
                </a:r>
              </a:p>
            </p:txBody>
          </p:sp>
          <p:sp>
            <p:nvSpPr>
              <p:cNvPr id="203790" name="Rectangle 14"/>
              <p:cNvSpPr>
                <a:spLocks noChangeArrowheads="1"/>
              </p:cNvSpPr>
              <p:nvPr/>
            </p:nvSpPr>
            <p:spPr bwMode="auto">
              <a:xfrm>
                <a:off x="-752" y="224"/>
                <a:ext cx="368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algn="ctr"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3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S1</a:t>
                </a:r>
              </a:p>
            </p:txBody>
          </p:sp>
          <p:sp>
            <p:nvSpPr>
              <p:cNvPr id="203791" name="Rectangle 15"/>
              <p:cNvSpPr>
                <a:spLocks noChangeArrowheads="1"/>
              </p:cNvSpPr>
              <p:nvPr/>
            </p:nvSpPr>
            <p:spPr bwMode="auto">
              <a:xfrm>
                <a:off x="-1146" y="384"/>
                <a:ext cx="378" cy="3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3792" name="Line 16"/>
              <p:cNvSpPr>
                <a:spLocks noChangeShapeType="1"/>
              </p:cNvSpPr>
              <p:nvPr/>
            </p:nvSpPr>
            <p:spPr bwMode="auto">
              <a:xfrm>
                <a:off x="-960" y="384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3793" name="Line 17"/>
              <p:cNvSpPr>
                <a:spLocks noChangeShapeType="1"/>
              </p:cNvSpPr>
              <p:nvPr/>
            </p:nvSpPr>
            <p:spPr bwMode="auto">
              <a:xfrm flipH="1">
                <a:off x="-1152" y="576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3794" name="Line 18"/>
              <p:cNvSpPr>
                <a:spLocks noChangeShapeType="1"/>
              </p:cNvSpPr>
              <p:nvPr/>
            </p:nvSpPr>
            <p:spPr bwMode="auto">
              <a:xfrm>
                <a:off x="-960" y="1152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3795" name="Line 19"/>
              <p:cNvSpPr>
                <a:spLocks noChangeShapeType="1"/>
              </p:cNvSpPr>
              <p:nvPr/>
            </p:nvSpPr>
            <p:spPr bwMode="auto">
              <a:xfrm flipH="1">
                <a:off x="-1152" y="768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3796" name="Rectangle 20"/>
              <p:cNvSpPr>
                <a:spLocks noChangeArrowheads="1"/>
              </p:cNvSpPr>
              <p:nvPr/>
            </p:nvSpPr>
            <p:spPr bwMode="auto">
              <a:xfrm>
                <a:off x="-944" y="1152"/>
                <a:ext cx="368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47" tIns="26983" rIns="19047" bIns="26983"/>
              <a:lstStyle/>
              <a:p>
                <a:pPr algn="ctr"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3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S0</a:t>
                </a:r>
              </a:p>
            </p:txBody>
          </p:sp>
          <p:sp>
            <p:nvSpPr>
              <p:cNvPr id="203797" name="Text Box 21"/>
              <p:cNvSpPr txBox="1">
                <a:spLocks noChangeArrowheads="1"/>
              </p:cNvSpPr>
              <p:nvPr/>
            </p:nvSpPr>
            <p:spPr bwMode="auto">
              <a:xfrm>
                <a:off x="-1296" y="816"/>
                <a:ext cx="145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24" tIns="45711" rIns="91424" bIns="45711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370013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altLang="ko-KR" sz="1300">
                    <a:latin typeface="Tahoma" pitchFamily="34" charset="0"/>
                    <a:ea typeface="Gulim" pitchFamily="50" charset="-127"/>
                  </a:rPr>
                  <a:t>C</a:t>
                </a:r>
              </a:p>
            </p:txBody>
          </p:sp>
          <p:sp>
            <p:nvSpPr>
              <p:cNvPr id="203798" name="Line 22"/>
              <p:cNvSpPr>
                <a:spLocks noChangeShapeType="1"/>
              </p:cNvSpPr>
              <p:nvPr/>
            </p:nvSpPr>
            <p:spPr bwMode="auto">
              <a:xfrm>
                <a:off x="-576" y="384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3799" name="Rectangle 23"/>
              <p:cNvSpPr>
                <a:spLocks noChangeArrowheads="1"/>
              </p:cNvSpPr>
              <p:nvPr/>
            </p:nvSpPr>
            <p:spPr bwMode="auto">
              <a:xfrm>
                <a:off x="-768" y="768"/>
                <a:ext cx="384" cy="3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3800" name="Rectangle 24"/>
              <p:cNvSpPr>
                <a:spLocks noChangeArrowheads="1"/>
              </p:cNvSpPr>
              <p:nvPr/>
            </p:nvSpPr>
            <p:spPr bwMode="auto">
              <a:xfrm>
                <a:off x="-1146" y="768"/>
                <a:ext cx="378" cy="3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3801" name="Line 25"/>
              <p:cNvSpPr>
                <a:spLocks noChangeShapeType="1"/>
              </p:cNvSpPr>
              <p:nvPr/>
            </p:nvSpPr>
            <p:spPr bwMode="auto">
              <a:xfrm>
                <a:off x="-960" y="768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3802" name="Line 26"/>
              <p:cNvSpPr>
                <a:spLocks noChangeShapeType="1"/>
              </p:cNvSpPr>
              <p:nvPr/>
            </p:nvSpPr>
            <p:spPr bwMode="auto">
              <a:xfrm flipH="1">
                <a:off x="-1152" y="960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3803" name="Line 27"/>
              <p:cNvSpPr>
                <a:spLocks noChangeShapeType="1"/>
              </p:cNvSpPr>
              <p:nvPr/>
            </p:nvSpPr>
            <p:spPr bwMode="auto">
              <a:xfrm>
                <a:off x="-576" y="768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03804" name="AutoShape 28"/>
            <p:cNvSpPr>
              <a:spLocks noChangeArrowheads="1"/>
            </p:cNvSpPr>
            <p:nvPr/>
          </p:nvSpPr>
          <p:spPr bwMode="auto">
            <a:xfrm>
              <a:off x="2928" y="1248"/>
              <a:ext cx="288" cy="336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3805" name="AutoShape 29"/>
            <p:cNvSpPr>
              <a:spLocks noChangeArrowheads="1"/>
            </p:cNvSpPr>
            <p:nvPr/>
          </p:nvSpPr>
          <p:spPr bwMode="auto">
            <a:xfrm>
              <a:off x="2544" y="1632"/>
              <a:ext cx="96" cy="144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3806" name="AutoShape 30"/>
            <p:cNvSpPr>
              <a:spLocks noChangeArrowheads="1"/>
            </p:cNvSpPr>
            <p:nvPr/>
          </p:nvSpPr>
          <p:spPr bwMode="auto">
            <a:xfrm>
              <a:off x="2736" y="1824"/>
              <a:ext cx="96" cy="144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3832" name="AutoShape 56"/>
            <p:cNvSpPr>
              <a:spLocks noChangeArrowheads="1"/>
            </p:cNvSpPr>
            <p:nvPr/>
          </p:nvSpPr>
          <p:spPr bwMode="auto">
            <a:xfrm>
              <a:off x="3120" y="1824"/>
              <a:ext cx="96" cy="144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3833" name="AutoShape 57"/>
            <p:cNvSpPr>
              <a:spLocks noChangeArrowheads="1"/>
            </p:cNvSpPr>
            <p:nvPr/>
          </p:nvSpPr>
          <p:spPr bwMode="auto">
            <a:xfrm>
              <a:off x="2928" y="1632"/>
              <a:ext cx="96" cy="144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03835" name="Rectangle 59"/>
          <p:cNvSpPr>
            <a:spLocks noChangeArrowheads="1"/>
          </p:cNvSpPr>
          <p:nvPr/>
        </p:nvSpPr>
        <p:spPr bwMode="auto">
          <a:xfrm>
            <a:off x="228600" y="1447800"/>
            <a:ext cx="9042400" cy="5257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828" grpId="0" build="p" autoUpdateAnimBg="0"/>
      <p:bldP spid="203829" grpId="0" autoUpdateAnimBg="0"/>
      <p:bldP spid="2038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VII - Finite State Machines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EE5D-4241-49B3-B68B-76D41774DB11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pitchFamily="50" charset="-127"/>
              </a:rPr>
              <a:t>Finite State Machines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Gulim" pitchFamily="50" charset="-127"/>
              </a:rPr>
              <a:t>Sequential circuits</a:t>
            </a:r>
          </a:p>
          <a:p>
            <a:pPr lvl="1"/>
            <a:r>
              <a:rPr lang="en-US" altLang="ko-KR" sz="1800">
                <a:ea typeface="Gulim" pitchFamily="50" charset="-127"/>
              </a:rPr>
              <a:t>primitive sequential elements</a:t>
            </a:r>
          </a:p>
          <a:p>
            <a:pPr lvl="1"/>
            <a:r>
              <a:rPr lang="en-US" altLang="ko-KR" sz="1800">
                <a:ea typeface="Gulim" pitchFamily="50" charset="-127"/>
              </a:rPr>
              <a:t>combinational logic</a:t>
            </a:r>
          </a:p>
          <a:p>
            <a:r>
              <a:rPr lang="en-US" altLang="ko-KR" sz="2000">
                <a:ea typeface="Gulim" pitchFamily="50" charset="-127"/>
              </a:rPr>
              <a:t>Models for representing sequential circuits</a:t>
            </a:r>
          </a:p>
          <a:p>
            <a:pPr lvl="1"/>
            <a:r>
              <a:rPr lang="en-US" altLang="ko-KR" sz="1800">
                <a:ea typeface="Gulim" pitchFamily="50" charset="-127"/>
              </a:rPr>
              <a:t>finite-state machines (Moore and Mealy)</a:t>
            </a:r>
          </a:p>
          <a:p>
            <a:r>
              <a:rPr lang="en-US" altLang="ko-KR" sz="2000">
                <a:ea typeface="Gulim" pitchFamily="50" charset="-127"/>
              </a:rPr>
              <a:t>Basic sequential circuits revisited</a:t>
            </a:r>
          </a:p>
          <a:p>
            <a:pPr lvl="1"/>
            <a:r>
              <a:rPr lang="en-US" altLang="ko-KR" sz="1800">
                <a:ea typeface="Gulim" pitchFamily="50" charset="-127"/>
              </a:rPr>
              <a:t>shift registers</a:t>
            </a:r>
          </a:p>
          <a:p>
            <a:pPr lvl="1"/>
            <a:r>
              <a:rPr lang="en-US" altLang="ko-KR" sz="1800">
                <a:ea typeface="Gulim" pitchFamily="50" charset="-127"/>
              </a:rPr>
              <a:t>counters</a:t>
            </a:r>
          </a:p>
          <a:p>
            <a:r>
              <a:rPr lang="en-US" altLang="ko-KR" sz="2000">
                <a:ea typeface="Gulim" pitchFamily="50" charset="-127"/>
              </a:rPr>
              <a:t>Design procedure</a:t>
            </a:r>
          </a:p>
          <a:p>
            <a:pPr lvl="1"/>
            <a:r>
              <a:rPr lang="en-US" altLang="ko-KR" sz="1800">
                <a:ea typeface="Gulim" pitchFamily="50" charset="-127"/>
              </a:rPr>
              <a:t>state diagrams</a:t>
            </a:r>
          </a:p>
          <a:p>
            <a:pPr lvl="1"/>
            <a:r>
              <a:rPr lang="en-US" altLang="ko-KR" sz="1800">
                <a:ea typeface="Gulim" pitchFamily="50" charset="-127"/>
              </a:rPr>
              <a:t>state transition table</a:t>
            </a:r>
          </a:p>
          <a:p>
            <a:pPr lvl="1"/>
            <a:r>
              <a:rPr lang="en-US" altLang="ko-KR" sz="1800">
                <a:ea typeface="Gulim" pitchFamily="50" charset="-127"/>
              </a:rPr>
              <a:t>next state functions</a:t>
            </a:r>
          </a:p>
          <a:p>
            <a:r>
              <a:rPr lang="en-US" altLang="ko-KR" sz="2000">
                <a:ea typeface="Gulim" pitchFamily="50" charset="-127"/>
              </a:rPr>
              <a:t>Hardware description languages</a:t>
            </a:r>
          </a:p>
          <a:p>
            <a:pPr lvl="1"/>
            <a:endParaRPr lang="en-US" altLang="ko-KR" sz="1800">
              <a:ea typeface="Gulim" pitchFamily="50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VII - Finite State Machines</a:t>
            </a:r>
            <a:endParaRPr lang="en-US" altLang="en-US"/>
          </a:p>
        </p:txBody>
      </p:sp>
      <p:sp>
        <p:nvSpPr>
          <p:cNvPr id="2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3C5DA-BDFB-45CF-96C1-7FCEFCB951AC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pitchFamily="50" charset="-127"/>
              </a:rPr>
              <a:t>Counter/shift-register model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Gulim" pitchFamily="50" charset="-127"/>
              </a:rPr>
              <a:t>Values stored in registers represent the state of the circuit</a:t>
            </a:r>
          </a:p>
          <a:p>
            <a:r>
              <a:rPr lang="en-US" altLang="ko-KR" sz="2000">
                <a:ea typeface="Gulim" pitchFamily="50" charset="-127"/>
              </a:rPr>
              <a:t>Combinational logic computes:</a:t>
            </a:r>
          </a:p>
          <a:p>
            <a:pPr lvl="1"/>
            <a:r>
              <a:rPr lang="en-US" altLang="ko-KR" sz="1800">
                <a:ea typeface="Gulim" pitchFamily="50" charset="-127"/>
              </a:rPr>
              <a:t>next state</a:t>
            </a:r>
          </a:p>
          <a:p>
            <a:pPr lvl="2"/>
            <a:r>
              <a:rPr lang="en-US" altLang="ko-KR" sz="1600">
                <a:ea typeface="Gulim" pitchFamily="50" charset="-127"/>
              </a:rPr>
              <a:t>function of current state and inputs</a:t>
            </a:r>
          </a:p>
          <a:p>
            <a:pPr lvl="1"/>
            <a:r>
              <a:rPr lang="en-US" altLang="ko-KR" sz="1800">
                <a:ea typeface="Gulim" pitchFamily="50" charset="-127"/>
              </a:rPr>
              <a:t>outputs</a:t>
            </a:r>
          </a:p>
          <a:p>
            <a:pPr lvl="2"/>
            <a:r>
              <a:rPr lang="en-US" altLang="ko-KR" sz="1600">
                <a:ea typeface="Gulim" pitchFamily="50" charset="-127"/>
              </a:rPr>
              <a:t>values of flip-flops</a:t>
            </a:r>
          </a:p>
        </p:txBody>
      </p:sp>
      <p:grpSp>
        <p:nvGrpSpPr>
          <p:cNvPr id="205846" name="Group 22"/>
          <p:cNvGrpSpPr>
            <a:grpSpLocks/>
          </p:cNvGrpSpPr>
          <p:nvPr/>
        </p:nvGrpSpPr>
        <p:grpSpPr bwMode="auto">
          <a:xfrm>
            <a:off x="1143000" y="4419600"/>
            <a:ext cx="7112000" cy="1524000"/>
            <a:chOff x="720" y="3120"/>
            <a:chExt cx="4480" cy="960"/>
          </a:xfrm>
        </p:grpSpPr>
        <p:sp>
          <p:nvSpPr>
            <p:cNvPr id="205829" name="Rectangle 5"/>
            <p:cNvSpPr>
              <a:spLocks noChangeArrowheads="1"/>
            </p:cNvSpPr>
            <p:nvPr/>
          </p:nvSpPr>
          <p:spPr bwMode="auto">
            <a:xfrm>
              <a:off x="720" y="3264"/>
              <a:ext cx="5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Inputs</a:t>
              </a:r>
            </a:p>
          </p:txBody>
        </p:sp>
        <p:sp>
          <p:nvSpPr>
            <p:cNvPr id="205830" name="Rectangle 6"/>
            <p:cNvSpPr>
              <a:spLocks noChangeArrowheads="1"/>
            </p:cNvSpPr>
            <p:nvPr/>
          </p:nvSpPr>
          <p:spPr bwMode="auto">
            <a:xfrm>
              <a:off x="4368" y="3888"/>
              <a:ext cx="8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Outputs</a:t>
              </a:r>
            </a:p>
          </p:txBody>
        </p:sp>
        <p:sp>
          <p:nvSpPr>
            <p:cNvPr id="205831" name="Rectangle 7"/>
            <p:cNvSpPr>
              <a:spLocks noChangeArrowheads="1"/>
            </p:cNvSpPr>
            <p:nvPr/>
          </p:nvSpPr>
          <p:spPr bwMode="auto">
            <a:xfrm>
              <a:off x="3552" y="3264"/>
              <a:ext cx="7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Next State</a:t>
              </a:r>
            </a:p>
          </p:txBody>
        </p:sp>
        <p:sp>
          <p:nvSpPr>
            <p:cNvPr id="205832" name="Rectangle 8"/>
            <p:cNvSpPr>
              <a:spLocks noChangeArrowheads="1"/>
            </p:cNvSpPr>
            <p:nvPr/>
          </p:nvSpPr>
          <p:spPr bwMode="auto">
            <a:xfrm>
              <a:off x="2064" y="3792"/>
              <a:ext cx="8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Current State</a:t>
              </a:r>
            </a:p>
          </p:txBody>
        </p:sp>
        <p:grpSp>
          <p:nvGrpSpPr>
            <p:cNvPr id="205834" name="Group 10"/>
            <p:cNvGrpSpPr>
              <a:grpSpLocks/>
            </p:cNvGrpSpPr>
            <p:nvPr/>
          </p:nvGrpSpPr>
          <p:grpSpPr bwMode="auto">
            <a:xfrm>
              <a:off x="3168" y="3600"/>
              <a:ext cx="672" cy="192"/>
              <a:chOff x="4176" y="1824"/>
              <a:chExt cx="672" cy="192"/>
            </a:xfrm>
          </p:grpSpPr>
          <p:sp>
            <p:nvSpPr>
              <p:cNvPr id="205835" name="Rectangle 11"/>
              <p:cNvSpPr>
                <a:spLocks noChangeArrowheads="1"/>
              </p:cNvSpPr>
              <p:nvPr/>
            </p:nvSpPr>
            <p:spPr bwMode="auto">
              <a:xfrm>
                <a:off x="4176" y="1824"/>
                <a:ext cx="67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5836" name="Line 12"/>
              <p:cNvSpPr>
                <a:spLocks noChangeShapeType="1"/>
              </p:cNvSpPr>
              <p:nvPr/>
            </p:nvSpPr>
            <p:spPr bwMode="auto">
              <a:xfrm>
                <a:off x="4176" y="1872"/>
                <a:ext cx="96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5837" name="Line 13"/>
              <p:cNvSpPr>
                <a:spLocks noChangeShapeType="1"/>
              </p:cNvSpPr>
              <p:nvPr/>
            </p:nvSpPr>
            <p:spPr bwMode="auto">
              <a:xfrm flipV="1">
                <a:off x="4176" y="1920"/>
                <a:ext cx="96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05838" name="AutoShape 14"/>
            <p:cNvSpPr>
              <a:spLocks noChangeArrowheads="1"/>
            </p:cNvSpPr>
            <p:nvPr/>
          </p:nvSpPr>
          <p:spPr bwMode="auto">
            <a:xfrm>
              <a:off x="2160" y="3120"/>
              <a:ext cx="1008" cy="384"/>
            </a:xfrm>
            <a:prstGeom prst="roundRect">
              <a:avLst>
                <a:gd name="adj" fmla="val 4791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600">
                  <a:latin typeface="Tahoma" pitchFamily="34" charset="0"/>
                  <a:ea typeface="Gulim" pitchFamily="50" charset="-127"/>
                </a:rPr>
                <a:t>next state</a:t>
              </a:r>
              <a:br>
                <a:rPr lang="en-US" altLang="ko-KR" sz="1600"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latin typeface="Tahoma" pitchFamily="34" charset="0"/>
                  <a:ea typeface="Gulim" pitchFamily="50" charset="-127"/>
                </a:rPr>
                <a:t>logic</a:t>
              </a:r>
            </a:p>
          </p:txBody>
        </p:sp>
        <p:cxnSp>
          <p:nvCxnSpPr>
            <p:cNvPr id="205839" name="AutoShape 15"/>
            <p:cNvCxnSpPr>
              <a:cxnSpLocks noChangeShapeType="1"/>
              <a:stCxn id="205838" idx="3"/>
              <a:endCxn id="205835" idx="0"/>
            </p:cNvCxnSpPr>
            <p:nvPr/>
          </p:nvCxnSpPr>
          <p:spPr bwMode="auto">
            <a:xfrm>
              <a:off x="3168" y="3312"/>
              <a:ext cx="336" cy="288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840" name="AutoShape 16"/>
            <p:cNvCxnSpPr>
              <a:cxnSpLocks noChangeShapeType="1"/>
              <a:stCxn id="205835" idx="2"/>
              <a:endCxn id="205838" idx="1"/>
            </p:cNvCxnSpPr>
            <p:nvPr/>
          </p:nvCxnSpPr>
          <p:spPr bwMode="auto">
            <a:xfrm rot="16200000" flipV="1">
              <a:off x="2592" y="2880"/>
              <a:ext cx="480" cy="1344"/>
            </a:xfrm>
            <a:prstGeom prst="bentConnector4">
              <a:avLst>
                <a:gd name="adj1" fmla="val -30000"/>
                <a:gd name="adj2" fmla="val 12894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844" name="AutoShape 20"/>
            <p:cNvCxnSpPr>
              <a:cxnSpLocks noChangeShapeType="1"/>
            </p:cNvCxnSpPr>
            <p:nvPr/>
          </p:nvCxnSpPr>
          <p:spPr bwMode="auto">
            <a:xfrm>
              <a:off x="3504" y="3936"/>
              <a:ext cx="76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845" name="AutoShape 21"/>
            <p:cNvCxnSpPr>
              <a:cxnSpLocks noChangeShapeType="1"/>
            </p:cNvCxnSpPr>
            <p:nvPr/>
          </p:nvCxnSpPr>
          <p:spPr bwMode="auto">
            <a:xfrm>
              <a:off x="1392" y="3312"/>
              <a:ext cx="76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VII - Finite State Machines</a:t>
            </a:r>
            <a:endParaRPr lang="en-US" altLang="en-US"/>
          </a:p>
        </p:txBody>
      </p:sp>
      <p:sp>
        <p:nvSpPr>
          <p:cNvPr id="2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78999-C2FC-4E8C-9F8F-8358F076248F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pitchFamily="50" charset="-127"/>
              </a:rPr>
              <a:t>General state machine model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Gulim" pitchFamily="50" charset="-127"/>
              </a:rPr>
              <a:t>Values stored in registers represent the state of the circuit</a:t>
            </a:r>
          </a:p>
          <a:p>
            <a:r>
              <a:rPr lang="en-US" altLang="ko-KR" sz="2000">
                <a:ea typeface="Gulim" pitchFamily="50" charset="-127"/>
              </a:rPr>
              <a:t>Combinational logic computes:</a:t>
            </a:r>
          </a:p>
          <a:p>
            <a:pPr lvl="1"/>
            <a:r>
              <a:rPr lang="en-US" altLang="ko-KR" sz="1800">
                <a:ea typeface="Gulim" pitchFamily="50" charset="-127"/>
              </a:rPr>
              <a:t>next state</a:t>
            </a:r>
          </a:p>
          <a:p>
            <a:pPr lvl="2"/>
            <a:r>
              <a:rPr lang="en-US" altLang="ko-KR" sz="1600">
                <a:ea typeface="Gulim" pitchFamily="50" charset="-127"/>
              </a:rPr>
              <a:t>function of current state and inputs</a:t>
            </a:r>
          </a:p>
          <a:p>
            <a:pPr lvl="1"/>
            <a:r>
              <a:rPr lang="en-US" altLang="ko-KR" sz="1800">
                <a:ea typeface="Gulim" pitchFamily="50" charset="-127"/>
              </a:rPr>
              <a:t>outputs</a:t>
            </a:r>
          </a:p>
          <a:p>
            <a:pPr lvl="2"/>
            <a:r>
              <a:rPr lang="en-US" altLang="ko-KR" sz="1600">
                <a:ea typeface="Gulim" pitchFamily="50" charset="-127"/>
              </a:rPr>
              <a:t>function of current state and inputs (Mealy machine)</a:t>
            </a:r>
          </a:p>
          <a:p>
            <a:pPr lvl="2"/>
            <a:r>
              <a:rPr lang="en-US" altLang="ko-KR" sz="1600">
                <a:ea typeface="Gulim" pitchFamily="50" charset="-127"/>
              </a:rPr>
              <a:t>function of current state only (Moore machine)</a:t>
            </a:r>
          </a:p>
        </p:txBody>
      </p:sp>
      <p:grpSp>
        <p:nvGrpSpPr>
          <p:cNvPr id="87061" name="Group 21"/>
          <p:cNvGrpSpPr>
            <a:grpSpLocks/>
          </p:cNvGrpSpPr>
          <p:nvPr/>
        </p:nvGrpSpPr>
        <p:grpSpPr bwMode="auto">
          <a:xfrm>
            <a:off x="1643063" y="4451350"/>
            <a:ext cx="5892800" cy="1905000"/>
            <a:chOff x="1035" y="2804"/>
            <a:chExt cx="3712" cy="1200"/>
          </a:xfrm>
        </p:grpSpPr>
        <p:sp>
          <p:nvSpPr>
            <p:cNvPr id="87045" name="Rectangle 5"/>
            <p:cNvSpPr>
              <a:spLocks noChangeArrowheads="1"/>
            </p:cNvSpPr>
            <p:nvPr/>
          </p:nvSpPr>
          <p:spPr bwMode="auto">
            <a:xfrm>
              <a:off x="1035" y="3092"/>
              <a:ext cx="5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Inputs</a:t>
              </a:r>
            </a:p>
          </p:txBody>
        </p:sp>
        <p:sp>
          <p:nvSpPr>
            <p:cNvPr id="87046" name="Rectangle 6"/>
            <p:cNvSpPr>
              <a:spLocks noChangeArrowheads="1"/>
            </p:cNvSpPr>
            <p:nvPr/>
          </p:nvSpPr>
          <p:spPr bwMode="auto">
            <a:xfrm>
              <a:off x="3915" y="2900"/>
              <a:ext cx="8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Outputs</a:t>
              </a:r>
            </a:p>
          </p:txBody>
        </p:sp>
        <p:sp>
          <p:nvSpPr>
            <p:cNvPr id="87047" name="Rectangle 7"/>
            <p:cNvSpPr>
              <a:spLocks noChangeArrowheads="1"/>
            </p:cNvSpPr>
            <p:nvPr/>
          </p:nvSpPr>
          <p:spPr bwMode="auto">
            <a:xfrm>
              <a:off x="3531" y="3284"/>
              <a:ext cx="7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Next State</a:t>
              </a:r>
            </a:p>
          </p:txBody>
        </p:sp>
        <p:sp>
          <p:nvSpPr>
            <p:cNvPr id="87048" name="Rectangle 8"/>
            <p:cNvSpPr>
              <a:spLocks noChangeArrowheads="1"/>
            </p:cNvSpPr>
            <p:nvPr/>
          </p:nvSpPr>
          <p:spPr bwMode="auto">
            <a:xfrm>
              <a:off x="2043" y="3812"/>
              <a:ext cx="8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Current State</a:t>
              </a:r>
            </a:p>
          </p:txBody>
        </p:sp>
        <p:sp>
          <p:nvSpPr>
            <p:cNvPr id="87049" name="AutoShape 9"/>
            <p:cNvSpPr>
              <a:spLocks noChangeArrowheads="1"/>
            </p:cNvSpPr>
            <p:nvPr/>
          </p:nvSpPr>
          <p:spPr bwMode="auto">
            <a:xfrm>
              <a:off x="2139" y="2804"/>
              <a:ext cx="1008" cy="336"/>
            </a:xfrm>
            <a:prstGeom prst="roundRect">
              <a:avLst>
                <a:gd name="adj" fmla="val 4791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600">
                  <a:latin typeface="Tahoma" pitchFamily="34" charset="0"/>
                  <a:ea typeface="Gulim" pitchFamily="50" charset="-127"/>
                </a:rPr>
                <a:t>output</a:t>
              </a:r>
              <a:br>
                <a:rPr lang="en-US" altLang="ko-KR" sz="1600"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latin typeface="Tahoma" pitchFamily="34" charset="0"/>
                  <a:ea typeface="Gulim" pitchFamily="50" charset="-127"/>
                </a:rPr>
                <a:t>logic</a:t>
              </a:r>
            </a:p>
          </p:txBody>
        </p:sp>
        <p:grpSp>
          <p:nvGrpSpPr>
            <p:cNvPr id="87050" name="Group 10"/>
            <p:cNvGrpSpPr>
              <a:grpSpLocks/>
            </p:cNvGrpSpPr>
            <p:nvPr/>
          </p:nvGrpSpPr>
          <p:grpSpPr bwMode="auto">
            <a:xfrm>
              <a:off x="3147" y="3620"/>
              <a:ext cx="672" cy="192"/>
              <a:chOff x="4176" y="1824"/>
              <a:chExt cx="672" cy="192"/>
            </a:xfrm>
          </p:grpSpPr>
          <p:sp>
            <p:nvSpPr>
              <p:cNvPr id="87051" name="Rectangle 11"/>
              <p:cNvSpPr>
                <a:spLocks noChangeArrowheads="1"/>
              </p:cNvSpPr>
              <p:nvPr/>
            </p:nvSpPr>
            <p:spPr bwMode="auto">
              <a:xfrm>
                <a:off x="4176" y="1824"/>
                <a:ext cx="67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7052" name="Line 12"/>
              <p:cNvSpPr>
                <a:spLocks noChangeShapeType="1"/>
              </p:cNvSpPr>
              <p:nvPr/>
            </p:nvSpPr>
            <p:spPr bwMode="auto">
              <a:xfrm>
                <a:off x="4176" y="1872"/>
                <a:ext cx="96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7053" name="Line 13"/>
              <p:cNvSpPr>
                <a:spLocks noChangeShapeType="1"/>
              </p:cNvSpPr>
              <p:nvPr/>
            </p:nvSpPr>
            <p:spPr bwMode="auto">
              <a:xfrm flipV="1">
                <a:off x="4176" y="1920"/>
                <a:ext cx="96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87054" name="AutoShape 14"/>
            <p:cNvSpPr>
              <a:spLocks noChangeArrowheads="1"/>
            </p:cNvSpPr>
            <p:nvPr/>
          </p:nvSpPr>
          <p:spPr bwMode="auto">
            <a:xfrm>
              <a:off x="2139" y="3188"/>
              <a:ext cx="1008" cy="336"/>
            </a:xfrm>
            <a:prstGeom prst="roundRect">
              <a:avLst>
                <a:gd name="adj" fmla="val 4791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600">
                  <a:latin typeface="Tahoma" pitchFamily="34" charset="0"/>
                  <a:ea typeface="Gulim" pitchFamily="50" charset="-127"/>
                </a:rPr>
                <a:t>next state</a:t>
              </a:r>
              <a:br>
                <a:rPr lang="en-US" altLang="ko-KR" sz="1600"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latin typeface="Tahoma" pitchFamily="34" charset="0"/>
                  <a:ea typeface="Gulim" pitchFamily="50" charset="-127"/>
                </a:rPr>
                <a:t>logic</a:t>
              </a:r>
            </a:p>
          </p:txBody>
        </p:sp>
        <p:cxnSp>
          <p:nvCxnSpPr>
            <p:cNvPr id="87055" name="AutoShape 15"/>
            <p:cNvCxnSpPr>
              <a:cxnSpLocks noChangeShapeType="1"/>
              <a:stCxn id="87054" idx="3"/>
              <a:endCxn id="87051" idx="0"/>
            </p:cNvCxnSpPr>
            <p:nvPr/>
          </p:nvCxnSpPr>
          <p:spPr bwMode="auto">
            <a:xfrm>
              <a:off x="3147" y="3356"/>
              <a:ext cx="336" cy="264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056" name="AutoShape 16"/>
            <p:cNvCxnSpPr>
              <a:cxnSpLocks noChangeShapeType="1"/>
              <a:stCxn id="87051" idx="2"/>
              <a:endCxn id="87049" idx="1"/>
            </p:cNvCxnSpPr>
            <p:nvPr/>
          </p:nvCxnSpPr>
          <p:spPr bwMode="auto">
            <a:xfrm rot="16200000" flipV="1">
              <a:off x="2391" y="2720"/>
              <a:ext cx="840" cy="1344"/>
            </a:xfrm>
            <a:prstGeom prst="bentConnector4">
              <a:avLst>
                <a:gd name="adj1" fmla="val -17144"/>
                <a:gd name="adj2" fmla="val 110713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057" name="AutoShape 17"/>
            <p:cNvCxnSpPr>
              <a:cxnSpLocks noChangeShapeType="1"/>
              <a:stCxn id="87051" idx="2"/>
              <a:endCxn id="87054" idx="1"/>
            </p:cNvCxnSpPr>
            <p:nvPr/>
          </p:nvCxnSpPr>
          <p:spPr bwMode="auto">
            <a:xfrm rot="16200000" flipV="1">
              <a:off x="2583" y="2912"/>
              <a:ext cx="456" cy="1344"/>
            </a:xfrm>
            <a:prstGeom prst="bentConnector4">
              <a:avLst>
                <a:gd name="adj1" fmla="val -31579"/>
                <a:gd name="adj2" fmla="val 110713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058" name="AutoShape 18"/>
            <p:cNvCxnSpPr>
              <a:cxnSpLocks noChangeShapeType="1"/>
              <a:endCxn id="87049" idx="1"/>
            </p:cNvCxnSpPr>
            <p:nvPr/>
          </p:nvCxnSpPr>
          <p:spPr bwMode="auto">
            <a:xfrm flipV="1">
              <a:off x="1611" y="2972"/>
              <a:ext cx="528" cy="1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059" name="AutoShape 19"/>
            <p:cNvCxnSpPr>
              <a:cxnSpLocks noChangeShapeType="1"/>
              <a:endCxn id="87054" idx="1"/>
            </p:cNvCxnSpPr>
            <p:nvPr/>
          </p:nvCxnSpPr>
          <p:spPr bwMode="auto">
            <a:xfrm>
              <a:off x="1611" y="3164"/>
              <a:ext cx="528" cy="1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060" name="AutoShape 20"/>
            <p:cNvCxnSpPr>
              <a:cxnSpLocks noChangeShapeType="1"/>
              <a:stCxn id="87049" idx="3"/>
            </p:cNvCxnSpPr>
            <p:nvPr/>
          </p:nvCxnSpPr>
          <p:spPr bwMode="auto">
            <a:xfrm>
              <a:off x="3147" y="2972"/>
              <a:ext cx="76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VII - Finite State Machines</a:t>
            </a:r>
            <a:endParaRPr lang="en-US" altLang="en-US"/>
          </a:p>
        </p:txBody>
      </p:sp>
      <p:sp>
        <p:nvSpPr>
          <p:cNvPr id="16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B645-02EA-48D4-9AE1-4698C6D8EFC5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pitchFamily="50" charset="-127"/>
              </a:rPr>
              <a:t>State machine model (cont’d)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Gulim" pitchFamily="50" charset="-127"/>
              </a:rPr>
              <a:t>States: S</a:t>
            </a:r>
            <a:r>
              <a:rPr lang="en-US" altLang="ko-KR" sz="2000" baseline="-25000">
                <a:ea typeface="Gulim" pitchFamily="50" charset="-127"/>
              </a:rPr>
              <a:t>1</a:t>
            </a:r>
            <a:r>
              <a:rPr lang="en-US" altLang="ko-KR" sz="2000">
                <a:ea typeface="Gulim" pitchFamily="50" charset="-127"/>
              </a:rPr>
              <a:t>, S</a:t>
            </a:r>
            <a:r>
              <a:rPr lang="en-US" altLang="ko-KR" sz="2000" baseline="-25000">
                <a:ea typeface="Gulim" pitchFamily="50" charset="-127"/>
              </a:rPr>
              <a:t>2</a:t>
            </a:r>
            <a:r>
              <a:rPr lang="en-US" altLang="ko-KR" sz="2000">
                <a:ea typeface="Gulim" pitchFamily="50" charset="-127"/>
              </a:rPr>
              <a:t>, ..., S</a:t>
            </a:r>
            <a:r>
              <a:rPr lang="en-US" altLang="ko-KR" sz="2000" baseline="-25000">
                <a:ea typeface="Gulim" pitchFamily="50" charset="-127"/>
              </a:rPr>
              <a:t>k</a:t>
            </a:r>
          </a:p>
          <a:p>
            <a:r>
              <a:rPr lang="en-US" altLang="ko-KR" sz="2000">
                <a:ea typeface="Gulim" pitchFamily="50" charset="-127"/>
              </a:rPr>
              <a:t>Inputs: I</a:t>
            </a:r>
            <a:r>
              <a:rPr lang="en-US" altLang="ko-KR" sz="2000" baseline="-25000">
                <a:ea typeface="Gulim" pitchFamily="50" charset="-127"/>
              </a:rPr>
              <a:t>1</a:t>
            </a:r>
            <a:r>
              <a:rPr lang="en-US" altLang="ko-KR" sz="2000">
                <a:ea typeface="Gulim" pitchFamily="50" charset="-127"/>
              </a:rPr>
              <a:t>, I</a:t>
            </a:r>
            <a:r>
              <a:rPr lang="en-US" altLang="ko-KR" sz="2000" baseline="-25000">
                <a:ea typeface="Gulim" pitchFamily="50" charset="-127"/>
              </a:rPr>
              <a:t>2</a:t>
            </a:r>
            <a:r>
              <a:rPr lang="en-US" altLang="ko-KR" sz="2000">
                <a:ea typeface="Gulim" pitchFamily="50" charset="-127"/>
              </a:rPr>
              <a:t>, ..., I</a:t>
            </a:r>
            <a:r>
              <a:rPr lang="en-US" altLang="ko-KR" sz="2000" baseline="-25000">
                <a:ea typeface="Gulim" pitchFamily="50" charset="-127"/>
              </a:rPr>
              <a:t>m</a:t>
            </a:r>
          </a:p>
          <a:p>
            <a:r>
              <a:rPr lang="en-US" altLang="ko-KR" sz="2000">
                <a:ea typeface="Gulim" pitchFamily="50" charset="-127"/>
              </a:rPr>
              <a:t>Outputs: O</a:t>
            </a:r>
            <a:r>
              <a:rPr lang="en-US" altLang="ko-KR" sz="2000" baseline="-25000">
                <a:ea typeface="Gulim" pitchFamily="50" charset="-127"/>
              </a:rPr>
              <a:t>1</a:t>
            </a:r>
            <a:r>
              <a:rPr lang="en-US" altLang="ko-KR" sz="2000">
                <a:ea typeface="Gulim" pitchFamily="50" charset="-127"/>
              </a:rPr>
              <a:t>, O</a:t>
            </a:r>
            <a:r>
              <a:rPr lang="en-US" altLang="ko-KR" sz="2000" baseline="-25000">
                <a:ea typeface="Gulim" pitchFamily="50" charset="-127"/>
              </a:rPr>
              <a:t>2</a:t>
            </a:r>
            <a:r>
              <a:rPr lang="en-US" altLang="ko-KR" sz="2000">
                <a:ea typeface="Gulim" pitchFamily="50" charset="-127"/>
              </a:rPr>
              <a:t>, ..., O</a:t>
            </a:r>
            <a:r>
              <a:rPr lang="en-US" altLang="ko-KR" sz="2000" baseline="-25000">
                <a:ea typeface="Gulim" pitchFamily="50" charset="-127"/>
              </a:rPr>
              <a:t>n</a:t>
            </a:r>
          </a:p>
          <a:p>
            <a:r>
              <a:rPr lang="en-US" altLang="ko-KR" sz="2000">
                <a:ea typeface="Gulim" pitchFamily="50" charset="-127"/>
              </a:rPr>
              <a:t>Transition function: F</a:t>
            </a:r>
            <a:r>
              <a:rPr lang="en-US" altLang="ko-KR" sz="2000" baseline="-25000">
                <a:ea typeface="Gulim" pitchFamily="50" charset="-127"/>
              </a:rPr>
              <a:t>s</a:t>
            </a:r>
            <a:r>
              <a:rPr lang="en-US" altLang="ko-KR" sz="2000">
                <a:ea typeface="Gulim" pitchFamily="50" charset="-127"/>
              </a:rPr>
              <a:t>(S</a:t>
            </a:r>
            <a:r>
              <a:rPr lang="en-US" altLang="ko-KR" sz="2000" baseline="-25000">
                <a:ea typeface="Gulim" pitchFamily="50" charset="-127"/>
              </a:rPr>
              <a:t>i</a:t>
            </a:r>
            <a:r>
              <a:rPr lang="en-US" altLang="ko-KR" sz="2000">
                <a:ea typeface="Gulim" pitchFamily="50" charset="-127"/>
              </a:rPr>
              <a:t>, I</a:t>
            </a:r>
            <a:r>
              <a:rPr lang="en-US" altLang="ko-KR" sz="2000" baseline="-25000">
                <a:ea typeface="Gulim" pitchFamily="50" charset="-127"/>
              </a:rPr>
              <a:t>j</a:t>
            </a:r>
            <a:r>
              <a:rPr lang="en-US" altLang="ko-KR" sz="2000">
                <a:ea typeface="Gulim" pitchFamily="50" charset="-127"/>
              </a:rPr>
              <a:t>)</a:t>
            </a:r>
          </a:p>
          <a:p>
            <a:r>
              <a:rPr lang="en-US" altLang="ko-KR" sz="2000">
                <a:ea typeface="Gulim" pitchFamily="50" charset="-127"/>
              </a:rPr>
              <a:t>Output function: F</a:t>
            </a:r>
            <a:r>
              <a:rPr lang="en-US" altLang="ko-KR" sz="2000" baseline="-25000">
                <a:ea typeface="Gulim" pitchFamily="50" charset="-127"/>
              </a:rPr>
              <a:t>o</a:t>
            </a:r>
            <a:r>
              <a:rPr lang="en-US" altLang="ko-KR" sz="2000">
                <a:ea typeface="Gulim" pitchFamily="50" charset="-127"/>
              </a:rPr>
              <a:t>(S</a:t>
            </a:r>
            <a:r>
              <a:rPr lang="en-US" altLang="ko-KR" sz="2000" baseline="-25000">
                <a:ea typeface="Gulim" pitchFamily="50" charset="-127"/>
              </a:rPr>
              <a:t>i</a:t>
            </a:r>
            <a:r>
              <a:rPr lang="en-US" altLang="ko-KR" sz="2000">
                <a:ea typeface="Gulim" pitchFamily="50" charset="-127"/>
              </a:rPr>
              <a:t>) or F</a:t>
            </a:r>
            <a:r>
              <a:rPr lang="en-US" altLang="ko-KR" sz="2000" baseline="-25000">
                <a:ea typeface="Gulim" pitchFamily="50" charset="-127"/>
              </a:rPr>
              <a:t>o</a:t>
            </a:r>
            <a:r>
              <a:rPr lang="en-US" altLang="ko-KR" sz="2000">
                <a:ea typeface="Gulim" pitchFamily="50" charset="-127"/>
              </a:rPr>
              <a:t>(S</a:t>
            </a:r>
            <a:r>
              <a:rPr lang="en-US" altLang="ko-KR" sz="2000" baseline="-25000">
                <a:ea typeface="Gulim" pitchFamily="50" charset="-127"/>
              </a:rPr>
              <a:t>i</a:t>
            </a:r>
            <a:r>
              <a:rPr lang="en-US" altLang="ko-KR" sz="2000">
                <a:ea typeface="Gulim" pitchFamily="50" charset="-127"/>
              </a:rPr>
              <a:t>, I</a:t>
            </a:r>
            <a:r>
              <a:rPr lang="en-US" altLang="ko-KR" sz="2000" baseline="-25000">
                <a:ea typeface="Gulim" pitchFamily="50" charset="-127"/>
              </a:rPr>
              <a:t>j</a:t>
            </a:r>
            <a:r>
              <a:rPr lang="en-US" altLang="ko-KR" sz="2000">
                <a:ea typeface="Gulim" pitchFamily="50" charset="-127"/>
              </a:rPr>
              <a:t>)</a:t>
            </a:r>
          </a:p>
        </p:txBody>
      </p:sp>
      <p:grpSp>
        <p:nvGrpSpPr>
          <p:cNvPr id="89092" name="Group 4"/>
          <p:cNvGrpSpPr>
            <a:grpSpLocks/>
          </p:cNvGrpSpPr>
          <p:nvPr/>
        </p:nvGrpSpPr>
        <p:grpSpPr bwMode="auto">
          <a:xfrm>
            <a:off x="3378200" y="3379788"/>
            <a:ext cx="5892800" cy="1905000"/>
            <a:chOff x="960" y="2592"/>
            <a:chExt cx="3712" cy="1200"/>
          </a:xfrm>
        </p:grpSpPr>
        <p:sp>
          <p:nvSpPr>
            <p:cNvPr id="89093" name="Rectangle 5"/>
            <p:cNvSpPr>
              <a:spLocks noChangeArrowheads="1"/>
            </p:cNvSpPr>
            <p:nvPr/>
          </p:nvSpPr>
          <p:spPr bwMode="auto">
            <a:xfrm>
              <a:off x="960" y="2880"/>
              <a:ext cx="5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Inputs</a:t>
              </a:r>
            </a:p>
          </p:txBody>
        </p:sp>
        <p:sp>
          <p:nvSpPr>
            <p:cNvPr id="89094" name="Rectangle 6"/>
            <p:cNvSpPr>
              <a:spLocks noChangeArrowheads="1"/>
            </p:cNvSpPr>
            <p:nvPr/>
          </p:nvSpPr>
          <p:spPr bwMode="auto">
            <a:xfrm>
              <a:off x="3840" y="2688"/>
              <a:ext cx="8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Outputs</a:t>
              </a:r>
            </a:p>
          </p:txBody>
        </p:sp>
        <p:sp>
          <p:nvSpPr>
            <p:cNvPr id="89095" name="Rectangle 7"/>
            <p:cNvSpPr>
              <a:spLocks noChangeArrowheads="1"/>
            </p:cNvSpPr>
            <p:nvPr/>
          </p:nvSpPr>
          <p:spPr bwMode="auto">
            <a:xfrm>
              <a:off x="3456" y="3072"/>
              <a:ext cx="7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Next State</a:t>
              </a:r>
            </a:p>
          </p:txBody>
        </p:sp>
        <p:sp>
          <p:nvSpPr>
            <p:cNvPr id="89096" name="Rectangle 8"/>
            <p:cNvSpPr>
              <a:spLocks noChangeArrowheads="1"/>
            </p:cNvSpPr>
            <p:nvPr/>
          </p:nvSpPr>
          <p:spPr bwMode="auto">
            <a:xfrm>
              <a:off x="1968" y="3600"/>
              <a:ext cx="8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Current State</a:t>
              </a:r>
            </a:p>
          </p:txBody>
        </p:sp>
        <p:sp>
          <p:nvSpPr>
            <p:cNvPr id="89097" name="AutoShape 9"/>
            <p:cNvSpPr>
              <a:spLocks noChangeArrowheads="1"/>
            </p:cNvSpPr>
            <p:nvPr/>
          </p:nvSpPr>
          <p:spPr bwMode="auto">
            <a:xfrm>
              <a:off x="2064" y="2592"/>
              <a:ext cx="1008" cy="336"/>
            </a:xfrm>
            <a:prstGeom prst="roundRect">
              <a:avLst>
                <a:gd name="adj" fmla="val 4791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600">
                  <a:latin typeface="Tahoma" pitchFamily="34" charset="0"/>
                  <a:ea typeface="Gulim" pitchFamily="50" charset="-127"/>
                </a:rPr>
                <a:t>output</a:t>
              </a:r>
              <a:br>
                <a:rPr lang="en-US" altLang="ko-KR" sz="1600"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latin typeface="Tahoma" pitchFamily="34" charset="0"/>
                  <a:ea typeface="Gulim" pitchFamily="50" charset="-127"/>
                </a:rPr>
                <a:t>logic</a:t>
              </a:r>
            </a:p>
          </p:txBody>
        </p:sp>
        <p:grpSp>
          <p:nvGrpSpPr>
            <p:cNvPr id="89098" name="Group 10"/>
            <p:cNvGrpSpPr>
              <a:grpSpLocks/>
            </p:cNvGrpSpPr>
            <p:nvPr/>
          </p:nvGrpSpPr>
          <p:grpSpPr bwMode="auto">
            <a:xfrm>
              <a:off x="3072" y="3408"/>
              <a:ext cx="672" cy="192"/>
              <a:chOff x="4176" y="1824"/>
              <a:chExt cx="672" cy="192"/>
            </a:xfrm>
          </p:grpSpPr>
          <p:sp>
            <p:nvSpPr>
              <p:cNvPr id="89099" name="Rectangle 11"/>
              <p:cNvSpPr>
                <a:spLocks noChangeArrowheads="1"/>
              </p:cNvSpPr>
              <p:nvPr/>
            </p:nvSpPr>
            <p:spPr bwMode="auto">
              <a:xfrm>
                <a:off x="4176" y="1824"/>
                <a:ext cx="67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9100" name="Line 12"/>
              <p:cNvSpPr>
                <a:spLocks noChangeShapeType="1"/>
              </p:cNvSpPr>
              <p:nvPr/>
            </p:nvSpPr>
            <p:spPr bwMode="auto">
              <a:xfrm>
                <a:off x="4176" y="1872"/>
                <a:ext cx="96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9101" name="Line 13"/>
              <p:cNvSpPr>
                <a:spLocks noChangeShapeType="1"/>
              </p:cNvSpPr>
              <p:nvPr/>
            </p:nvSpPr>
            <p:spPr bwMode="auto">
              <a:xfrm flipV="1">
                <a:off x="4176" y="1920"/>
                <a:ext cx="96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89102" name="AutoShape 14"/>
            <p:cNvSpPr>
              <a:spLocks noChangeArrowheads="1"/>
            </p:cNvSpPr>
            <p:nvPr/>
          </p:nvSpPr>
          <p:spPr bwMode="auto">
            <a:xfrm>
              <a:off x="2064" y="2976"/>
              <a:ext cx="1008" cy="336"/>
            </a:xfrm>
            <a:prstGeom prst="roundRect">
              <a:avLst>
                <a:gd name="adj" fmla="val 4791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600">
                  <a:latin typeface="Tahoma" pitchFamily="34" charset="0"/>
                  <a:ea typeface="Gulim" pitchFamily="50" charset="-127"/>
                </a:rPr>
                <a:t>next state</a:t>
              </a:r>
              <a:br>
                <a:rPr lang="en-US" altLang="ko-KR" sz="1600"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latin typeface="Tahoma" pitchFamily="34" charset="0"/>
                  <a:ea typeface="Gulim" pitchFamily="50" charset="-127"/>
                </a:rPr>
                <a:t>logic</a:t>
              </a:r>
            </a:p>
          </p:txBody>
        </p:sp>
        <p:cxnSp>
          <p:nvCxnSpPr>
            <p:cNvPr id="89103" name="AutoShape 15"/>
            <p:cNvCxnSpPr>
              <a:cxnSpLocks noChangeShapeType="1"/>
              <a:stCxn id="89102" idx="3"/>
              <a:endCxn id="89099" idx="0"/>
            </p:cNvCxnSpPr>
            <p:nvPr/>
          </p:nvCxnSpPr>
          <p:spPr bwMode="auto">
            <a:xfrm>
              <a:off x="3072" y="3144"/>
              <a:ext cx="336" cy="264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104" name="AutoShape 16"/>
            <p:cNvCxnSpPr>
              <a:cxnSpLocks noChangeShapeType="1"/>
              <a:stCxn id="89099" idx="2"/>
              <a:endCxn id="89097" idx="1"/>
            </p:cNvCxnSpPr>
            <p:nvPr/>
          </p:nvCxnSpPr>
          <p:spPr bwMode="auto">
            <a:xfrm rot="16200000" flipV="1">
              <a:off x="2316" y="2508"/>
              <a:ext cx="840" cy="1344"/>
            </a:xfrm>
            <a:prstGeom prst="bentConnector4">
              <a:avLst>
                <a:gd name="adj1" fmla="val -17144"/>
                <a:gd name="adj2" fmla="val 110713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105" name="AutoShape 17"/>
            <p:cNvCxnSpPr>
              <a:cxnSpLocks noChangeShapeType="1"/>
              <a:stCxn id="89099" idx="2"/>
              <a:endCxn id="89102" idx="1"/>
            </p:cNvCxnSpPr>
            <p:nvPr/>
          </p:nvCxnSpPr>
          <p:spPr bwMode="auto">
            <a:xfrm rot="16200000" flipV="1">
              <a:off x="2508" y="2700"/>
              <a:ext cx="456" cy="1344"/>
            </a:xfrm>
            <a:prstGeom prst="bentConnector4">
              <a:avLst>
                <a:gd name="adj1" fmla="val -31579"/>
                <a:gd name="adj2" fmla="val 110713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106" name="AutoShape 18"/>
            <p:cNvCxnSpPr>
              <a:cxnSpLocks noChangeShapeType="1"/>
              <a:endCxn id="89097" idx="1"/>
            </p:cNvCxnSpPr>
            <p:nvPr/>
          </p:nvCxnSpPr>
          <p:spPr bwMode="auto">
            <a:xfrm flipV="1">
              <a:off x="1536" y="2760"/>
              <a:ext cx="528" cy="1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107" name="AutoShape 19"/>
            <p:cNvCxnSpPr>
              <a:cxnSpLocks noChangeShapeType="1"/>
              <a:endCxn id="89102" idx="1"/>
            </p:cNvCxnSpPr>
            <p:nvPr/>
          </p:nvCxnSpPr>
          <p:spPr bwMode="auto">
            <a:xfrm>
              <a:off x="1536" y="2952"/>
              <a:ext cx="528" cy="1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108" name="AutoShape 20"/>
            <p:cNvCxnSpPr>
              <a:cxnSpLocks noChangeShapeType="1"/>
              <a:stCxn id="89097" idx="3"/>
            </p:cNvCxnSpPr>
            <p:nvPr/>
          </p:nvCxnSpPr>
          <p:spPr bwMode="auto">
            <a:xfrm>
              <a:off x="3072" y="2760"/>
              <a:ext cx="76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9109" name="Group 21"/>
          <p:cNvGrpSpPr>
            <a:grpSpLocks/>
          </p:cNvGrpSpPr>
          <p:nvPr/>
        </p:nvGrpSpPr>
        <p:grpSpPr bwMode="auto">
          <a:xfrm>
            <a:off x="420688" y="5457825"/>
            <a:ext cx="6400800" cy="1143000"/>
            <a:chOff x="384" y="3216"/>
            <a:chExt cx="4032" cy="720"/>
          </a:xfrm>
        </p:grpSpPr>
        <p:sp>
          <p:nvSpPr>
            <p:cNvPr id="89110" name="Line 22"/>
            <p:cNvSpPr>
              <a:spLocks noChangeShapeType="1"/>
            </p:cNvSpPr>
            <p:nvPr/>
          </p:nvSpPr>
          <p:spPr bwMode="auto">
            <a:xfrm flipV="1">
              <a:off x="1584" y="3696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11" name="Line 23"/>
            <p:cNvSpPr>
              <a:spLocks noChangeShapeType="1"/>
            </p:cNvSpPr>
            <p:nvPr/>
          </p:nvSpPr>
          <p:spPr bwMode="auto">
            <a:xfrm flipV="1">
              <a:off x="2160" y="3696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12" name="Line 24"/>
            <p:cNvSpPr>
              <a:spLocks noChangeShapeType="1"/>
            </p:cNvSpPr>
            <p:nvPr/>
          </p:nvSpPr>
          <p:spPr bwMode="auto">
            <a:xfrm flipV="1">
              <a:off x="2736" y="3696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13" name="Line 25"/>
            <p:cNvSpPr>
              <a:spLocks noChangeShapeType="1"/>
            </p:cNvSpPr>
            <p:nvPr/>
          </p:nvSpPr>
          <p:spPr bwMode="auto">
            <a:xfrm flipV="1">
              <a:off x="3312" y="3696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14" name="Line 26"/>
            <p:cNvSpPr>
              <a:spLocks noChangeShapeType="1"/>
            </p:cNvSpPr>
            <p:nvPr/>
          </p:nvSpPr>
          <p:spPr bwMode="auto">
            <a:xfrm flipV="1">
              <a:off x="3888" y="3696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15" name="Rectangle 27"/>
            <p:cNvSpPr>
              <a:spLocks noChangeArrowheads="1"/>
            </p:cNvSpPr>
            <p:nvPr/>
          </p:nvSpPr>
          <p:spPr bwMode="auto">
            <a:xfrm>
              <a:off x="672" y="3744"/>
              <a:ext cx="5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Clock</a:t>
              </a:r>
            </a:p>
          </p:txBody>
        </p:sp>
        <p:sp>
          <p:nvSpPr>
            <p:cNvPr id="89116" name="Rectangle 28"/>
            <p:cNvSpPr>
              <a:spLocks noChangeArrowheads="1"/>
            </p:cNvSpPr>
            <p:nvPr/>
          </p:nvSpPr>
          <p:spPr bwMode="auto">
            <a:xfrm>
              <a:off x="384" y="3216"/>
              <a:ext cx="85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Next State</a:t>
              </a:r>
            </a:p>
          </p:txBody>
        </p:sp>
        <p:sp>
          <p:nvSpPr>
            <p:cNvPr id="89117" name="Rectangle 29"/>
            <p:cNvSpPr>
              <a:spLocks noChangeArrowheads="1"/>
            </p:cNvSpPr>
            <p:nvPr/>
          </p:nvSpPr>
          <p:spPr bwMode="auto">
            <a:xfrm>
              <a:off x="672" y="3504"/>
              <a:ext cx="5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State</a:t>
              </a:r>
            </a:p>
          </p:txBody>
        </p:sp>
        <p:sp>
          <p:nvSpPr>
            <p:cNvPr id="89118" name="Line 30"/>
            <p:cNvSpPr>
              <a:spLocks noChangeShapeType="1"/>
            </p:cNvSpPr>
            <p:nvPr/>
          </p:nvSpPr>
          <p:spPr bwMode="auto">
            <a:xfrm>
              <a:off x="1344" y="336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19" name="Line 31"/>
            <p:cNvSpPr>
              <a:spLocks noChangeShapeType="1"/>
            </p:cNvSpPr>
            <p:nvPr/>
          </p:nvSpPr>
          <p:spPr bwMode="auto">
            <a:xfrm>
              <a:off x="1344" y="321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20" name="Line 32"/>
            <p:cNvSpPr>
              <a:spLocks noChangeShapeType="1"/>
            </p:cNvSpPr>
            <p:nvPr/>
          </p:nvSpPr>
          <p:spPr bwMode="auto">
            <a:xfrm>
              <a:off x="1488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21" name="Line 33"/>
            <p:cNvSpPr>
              <a:spLocks noChangeShapeType="1"/>
            </p:cNvSpPr>
            <p:nvPr/>
          </p:nvSpPr>
          <p:spPr bwMode="auto">
            <a:xfrm flipV="1">
              <a:off x="1488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22" name="Line 34"/>
            <p:cNvSpPr>
              <a:spLocks noChangeShapeType="1"/>
            </p:cNvSpPr>
            <p:nvPr/>
          </p:nvSpPr>
          <p:spPr bwMode="auto">
            <a:xfrm>
              <a:off x="1536" y="321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23" name="Line 35"/>
            <p:cNvSpPr>
              <a:spLocks noChangeShapeType="1"/>
            </p:cNvSpPr>
            <p:nvPr/>
          </p:nvSpPr>
          <p:spPr bwMode="auto">
            <a:xfrm>
              <a:off x="1536" y="336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24" name="Line 36"/>
            <p:cNvSpPr>
              <a:spLocks noChangeShapeType="1"/>
            </p:cNvSpPr>
            <p:nvPr/>
          </p:nvSpPr>
          <p:spPr bwMode="auto">
            <a:xfrm>
              <a:off x="1680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25" name="Line 37"/>
            <p:cNvSpPr>
              <a:spLocks noChangeShapeType="1"/>
            </p:cNvSpPr>
            <p:nvPr/>
          </p:nvSpPr>
          <p:spPr bwMode="auto">
            <a:xfrm flipV="1">
              <a:off x="1680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26" name="Line 38"/>
            <p:cNvSpPr>
              <a:spLocks noChangeShapeType="1"/>
            </p:cNvSpPr>
            <p:nvPr/>
          </p:nvSpPr>
          <p:spPr bwMode="auto">
            <a:xfrm>
              <a:off x="1728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27" name="Line 39"/>
            <p:cNvSpPr>
              <a:spLocks noChangeShapeType="1"/>
            </p:cNvSpPr>
            <p:nvPr/>
          </p:nvSpPr>
          <p:spPr bwMode="auto">
            <a:xfrm flipV="1">
              <a:off x="1728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28" name="Line 40"/>
            <p:cNvSpPr>
              <a:spLocks noChangeShapeType="1"/>
            </p:cNvSpPr>
            <p:nvPr/>
          </p:nvSpPr>
          <p:spPr bwMode="auto">
            <a:xfrm>
              <a:off x="1776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29" name="Line 41"/>
            <p:cNvSpPr>
              <a:spLocks noChangeShapeType="1"/>
            </p:cNvSpPr>
            <p:nvPr/>
          </p:nvSpPr>
          <p:spPr bwMode="auto">
            <a:xfrm flipV="1">
              <a:off x="1776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30" name="Line 42"/>
            <p:cNvSpPr>
              <a:spLocks noChangeShapeType="1"/>
            </p:cNvSpPr>
            <p:nvPr/>
          </p:nvSpPr>
          <p:spPr bwMode="auto">
            <a:xfrm>
              <a:off x="1824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31" name="Line 43"/>
            <p:cNvSpPr>
              <a:spLocks noChangeShapeType="1"/>
            </p:cNvSpPr>
            <p:nvPr/>
          </p:nvSpPr>
          <p:spPr bwMode="auto">
            <a:xfrm flipV="1">
              <a:off x="1824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32" name="Line 44"/>
            <p:cNvSpPr>
              <a:spLocks noChangeShapeType="1"/>
            </p:cNvSpPr>
            <p:nvPr/>
          </p:nvSpPr>
          <p:spPr bwMode="auto">
            <a:xfrm>
              <a:off x="1872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33" name="Line 45"/>
            <p:cNvSpPr>
              <a:spLocks noChangeShapeType="1"/>
            </p:cNvSpPr>
            <p:nvPr/>
          </p:nvSpPr>
          <p:spPr bwMode="auto">
            <a:xfrm flipV="1">
              <a:off x="1872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34" name="Line 46"/>
            <p:cNvSpPr>
              <a:spLocks noChangeShapeType="1"/>
            </p:cNvSpPr>
            <p:nvPr/>
          </p:nvSpPr>
          <p:spPr bwMode="auto">
            <a:xfrm>
              <a:off x="1920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35" name="Line 47"/>
            <p:cNvSpPr>
              <a:spLocks noChangeShapeType="1"/>
            </p:cNvSpPr>
            <p:nvPr/>
          </p:nvSpPr>
          <p:spPr bwMode="auto">
            <a:xfrm flipV="1">
              <a:off x="1920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36" name="Line 48"/>
            <p:cNvSpPr>
              <a:spLocks noChangeShapeType="1"/>
            </p:cNvSpPr>
            <p:nvPr/>
          </p:nvSpPr>
          <p:spPr bwMode="auto">
            <a:xfrm>
              <a:off x="1968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37" name="Line 49"/>
            <p:cNvSpPr>
              <a:spLocks noChangeShapeType="1"/>
            </p:cNvSpPr>
            <p:nvPr/>
          </p:nvSpPr>
          <p:spPr bwMode="auto">
            <a:xfrm flipV="1">
              <a:off x="1968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38" name="Line 50"/>
            <p:cNvSpPr>
              <a:spLocks noChangeShapeType="1"/>
            </p:cNvSpPr>
            <p:nvPr/>
          </p:nvSpPr>
          <p:spPr bwMode="auto">
            <a:xfrm>
              <a:off x="2016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39" name="Line 51"/>
            <p:cNvSpPr>
              <a:spLocks noChangeShapeType="1"/>
            </p:cNvSpPr>
            <p:nvPr/>
          </p:nvSpPr>
          <p:spPr bwMode="auto">
            <a:xfrm flipV="1">
              <a:off x="2016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40" name="Line 52"/>
            <p:cNvSpPr>
              <a:spLocks noChangeShapeType="1"/>
            </p:cNvSpPr>
            <p:nvPr/>
          </p:nvSpPr>
          <p:spPr bwMode="auto">
            <a:xfrm>
              <a:off x="2064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41" name="Line 53"/>
            <p:cNvSpPr>
              <a:spLocks noChangeShapeType="1"/>
            </p:cNvSpPr>
            <p:nvPr/>
          </p:nvSpPr>
          <p:spPr bwMode="auto">
            <a:xfrm flipV="1">
              <a:off x="2064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42" name="Line 54"/>
            <p:cNvSpPr>
              <a:spLocks noChangeShapeType="1"/>
            </p:cNvSpPr>
            <p:nvPr/>
          </p:nvSpPr>
          <p:spPr bwMode="auto">
            <a:xfrm>
              <a:off x="2112" y="321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43" name="Line 55"/>
            <p:cNvSpPr>
              <a:spLocks noChangeShapeType="1"/>
            </p:cNvSpPr>
            <p:nvPr/>
          </p:nvSpPr>
          <p:spPr bwMode="auto">
            <a:xfrm>
              <a:off x="2112" y="336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44" name="Line 56"/>
            <p:cNvSpPr>
              <a:spLocks noChangeShapeType="1"/>
            </p:cNvSpPr>
            <p:nvPr/>
          </p:nvSpPr>
          <p:spPr bwMode="auto">
            <a:xfrm>
              <a:off x="2256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45" name="Line 57"/>
            <p:cNvSpPr>
              <a:spLocks noChangeShapeType="1"/>
            </p:cNvSpPr>
            <p:nvPr/>
          </p:nvSpPr>
          <p:spPr bwMode="auto">
            <a:xfrm flipV="1">
              <a:off x="2256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46" name="Line 58"/>
            <p:cNvSpPr>
              <a:spLocks noChangeShapeType="1"/>
            </p:cNvSpPr>
            <p:nvPr/>
          </p:nvSpPr>
          <p:spPr bwMode="auto">
            <a:xfrm>
              <a:off x="2304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47" name="Line 59"/>
            <p:cNvSpPr>
              <a:spLocks noChangeShapeType="1"/>
            </p:cNvSpPr>
            <p:nvPr/>
          </p:nvSpPr>
          <p:spPr bwMode="auto">
            <a:xfrm flipV="1">
              <a:off x="2304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48" name="Line 60"/>
            <p:cNvSpPr>
              <a:spLocks noChangeShapeType="1"/>
            </p:cNvSpPr>
            <p:nvPr/>
          </p:nvSpPr>
          <p:spPr bwMode="auto">
            <a:xfrm>
              <a:off x="2352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49" name="Line 61"/>
            <p:cNvSpPr>
              <a:spLocks noChangeShapeType="1"/>
            </p:cNvSpPr>
            <p:nvPr/>
          </p:nvSpPr>
          <p:spPr bwMode="auto">
            <a:xfrm flipV="1">
              <a:off x="2352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50" name="Line 62"/>
            <p:cNvSpPr>
              <a:spLocks noChangeShapeType="1"/>
            </p:cNvSpPr>
            <p:nvPr/>
          </p:nvSpPr>
          <p:spPr bwMode="auto">
            <a:xfrm>
              <a:off x="2400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51" name="Line 63"/>
            <p:cNvSpPr>
              <a:spLocks noChangeShapeType="1"/>
            </p:cNvSpPr>
            <p:nvPr/>
          </p:nvSpPr>
          <p:spPr bwMode="auto">
            <a:xfrm flipV="1">
              <a:off x="2400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52" name="Line 64"/>
            <p:cNvSpPr>
              <a:spLocks noChangeShapeType="1"/>
            </p:cNvSpPr>
            <p:nvPr/>
          </p:nvSpPr>
          <p:spPr bwMode="auto">
            <a:xfrm>
              <a:off x="2448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53" name="Line 65"/>
            <p:cNvSpPr>
              <a:spLocks noChangeShapeType="1"/>
            </p:cNvSpPr>
            <p:nvPr/>
          </p:nvSpPr>
          <p:spPr bwMode="auto">
            <a:xfrm flipV="1">
              <a:off x="2448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54" name="Line 66"/>
            <p:cNvSpPr>
              <a:spLocks noChangeShapeType="1"/>
            </p:cNvSpPr>
            <p:nvPr/>
          </p:nvSpPr>
          <p:spPr bwMode="auto">
            <a:xfrm>
              <a:off x="2496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55" name="Line 67"/>
            <p:cNvSpPr>
              <a:spLocks noChangeShapeType="1"/>
            </p:cNvSpPr>
            <p:nvPr/>
          </p:nvSpPr>
          <p:spPr bwMode="auto">
            <a:xfrm flipV="1">
              <a:off x="2496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56" name="Line 68"/>
            <p:cNvSpPr>
              <a:spLocks noChangeShapeType="1"/>
            </p:cNvSpPr>
            <p:nvPr/>
          </p:nvSpPr>
          <p:spPr bwMode="auto">
            <a:xfrm>
              <a:off x="2544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57" name="Line 69"/>
            <p:cNvSpPr>
              <a:spLocks noChangeShapeType="1"/>
            </p:cNvSpPr>
            <p:nvPr/>
          </p:nvSpPr>
          <p:spPr bwMode="auto">
            <a:xfrm flipV="1">
              <a:off x="2544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58" name="Line 70"/>
            <p:cNvSpPr>
              <a:spLocks noChangeShapeType="1"/>
            </p:cNvSpPr>
            <p:nvPr/>
          </p:nvSpPr>
          <p:spPr bwMode="auto">
            <a:xfrm>
              <a:off x="2592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59" name="Line 71"/>
            <p:cNvSpPr>
              <a:spLocks noChangeShapeType="1"/>
            </p:cNvSpPr>
            <p:nvPr/>
          </p:nvSpPr>
          <p:spPr bwMode="auto">
            <a:xfrm flipV="1">
              <a:off x="2592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60" name="Line 72"/>
            <p:cNvSpPr>
              <a:spLocks noChangeShapeType="1"/>
            </p:cNvSpPr>
            <p:nvPr/>
          </p:nvSpPr>
          <p:spPr bwMode="auto">
            <a:xfrm>
              <a:off x="2640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61" name="Line 73"/>
            <p:cNvSpPr>
              <a:spLocks noChangeShapeType="1"/>
            </p:cNvSpPr>
            <p:nvPr/>
          </p:nvSpPr>
          <p:spPr bwMode="auto">
            <a:xfrm flipV="1">
              <a:off x="2640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62" name="Line 74"/>
            <p:cNvSpPr>
              <a:spLocks noChangeShapeType="1"/>
            </p:cNvSpPr>
            <p:nvPr/>
          </p:nvSpPr>
          <p:spPr bwMode="auto">
            <a:xfrm>
              <a:off x="2688" y="321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63" name="Line 75"/>
            <p:cNvSpPr>
              <a:spLocks noChangeShapeType="1"/>
            </p:cNvSpPr>
            <p:nvPr/>
          </p:nvSpPr>
          <p:spPr bwMode="auto">
            <a:xfrm>
              <a:off x="2688" y="336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64" name="Line 76"/>
            <p:cNvSpPr>
              <a:spLocks noChangeShapeType="1"/>
            </p:cNvSpPr>
            <p:nvPr/>
          </p:nvSpPr>
          <p:spPr bwMode="auto">
            <a:xfrm>
              <a:off x="2832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65" name="Line 77"/>
            <p:cNvSpPr>
              <a:spLocks noChangeShapeType="1"/>
            </p:cNvSpPr>
            <p:nvPr/>
          </p:nvSpPr>
          <p:spPr bwMode="auto">
            <a:xfrm flipV="1">
              <a:off x="2832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66" name="Line 78"/>
            <p:cNvSpPr>
              <a:spLocks noChangeShapeType="1"/>
            </p:cNvSpPr>
            <p:nvPr/>
          </p:nvSpPr>
          <p:spPr bwMode="auto">
            <a:xfrm>
              <a:off x="2880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67" name="Line 79"/>
            <p:cNvSpPr>
              <a:spLocks noChangeShapeType="1"/>
            </p:cNvSpPr>
            <p:nvPr/>
          </p:nvSpPr>
          <p:spPr bwMode="auto">
            <a:xfrm flipV="1">
              <a:off x="2880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68" name="Line 80"/>
            <p:cNvSpPr>
              <a:spLocks noChangeShapeType="1"/>
            </p:cNvSpPr>
            <p:nvPr/>
          </p:nvSpPr>
          <p:spPr bwMode="auto">
            <a:xfrm>
              <a:off x="2928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69" name="Line 81"/>
            <p:cNvSpPr>
              <a:spLocks noChangeShapeType="1"/>
            </p:cNvSpPr>
            <p:nvPr/>
          </p:nvSpPr>
          <p:spPr bwMode="auto">
            <a:xfrm flipV="1">
              <a:off x="2928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70" name="Line 82"/>
            <p:cNvSpPr>
              <a:spLocks noChangeShapeType="1"/>
            </p:cNvSpPr>
            <p:nvPr/>
          </p:nvSpPr>
          <p:spPr bwMode="auto">
            <a:xfrm>
              <a:off x="2976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71" name="Line 83"/>
            <p:cNvSpPr>
              <a:spLocks noChangeShapeType="1"/>
            </p:cNvSpPr>
            <p:nvPr/>
          </p:nvSpPr>
          <p:spPr bwMode="auto">
            <a:xfrm flipV="1">
              <a:off x="2976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72" name="Line 84"/>
            <p:cNvSpPr>
              <a:spLocks noChangeShapeType="1"/>
            </p:cNvSpPr>
            <p:nvPr/>
          </p:nvSpPr>
          <p:spPr bwMode="auto">
            <a:xfrm>
              <a:off x="3024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73" name="Line 85"/>
            <p:cNvSpPr>
              <a:spLocks noChangeShapeType="1"/>
            </p:cNvSpPr>
            <p:nvPr/>
          </p:nvSpPr>
          <p:spPr bwMode="auto">
            <a:xfrm flipV="1">
              <a:off x="3024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74" name="Line 86"/>
            <p:cNvSpPr>
              <a:spLocks noChangeShapeType="1"/>
            </p:cNvSpPr>
            <p:nvPr/>
          </p:nvSpPr>
          <p:spPr bwMode="auto">
            <a:xfrm>
              <a:off x="3072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75" name="Line 87"/>
            <p:cNvSpPr>
              <a:spLocks noChangeShapeType="1"/>
            </p:cNvSpPr>
            <p:nvPr/>
          </p:nvSpPr>
          <p:spPr bwMode="auto">
            <a:xfrm flipV="1">
              <a:off x="3072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76" name="Line 88"/>
            <p:cNvSpPr>
              <a:spLocks noChangeShapeType="1"/>
            </p:cNvSpPr>
            <p:nvPr/>
          </p:nvSpPr>
          <p:spPr bwMode="auto">
            <a:xfrm>
              <a:off x="3120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77" name="Line 89"/>
            <p:cNvSpPr>
              <a:spLocks noChangeShapeType="1"/>
            </p:cNvSpPr>
            <p:nvPr/>
          </p:nvSpPr>
          <p:spPr bwMode="auto">
            <a:xfrm flipV="1">
              <a:off x="3120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78" name="Line 90"/>
            <p:cNvSpPr>
              <a:spLocks noChangeShapeType="1"/>
            </p:cNvSpPr>
            <p:nvPr/>
          </p:nvSpPr>
          <p:spPr bwMode="auto">
            <a:xfrm>
              <a:off x="3168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79" name="Line 91"/>
            <p:cNvSpPr>
              <a:spLocks noChangeShapeType="1"/>
            </p:cNvSpPr>
            <p:nvPr/>
          </p:nvSpPr>
          <p:spPr bwMode="auto">
            <a:xfrm flipV="1">
              <a:off x="3168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80" name="Line 92"/>
            <p:cNvSpPr>
              <a:spLocks noChangeShapeType="1"/>
            </p:cNvSpPr>
            <p:nvPr/>
          </p:nvSpPr>
          <p:spPr bwMode="auto">
            <a:xfrm>
              <a:off x="3216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81" name="Line 93"/>
            <p:cNvSpPr>
              <a:spLocks noChangeShapeType="1"/>
            </p:cNvSpPr>
            <p:nvPr/>
          </p:nvSpPr>
          <p:spPr bwMode="auto">
            <a:xfrm flipV="1">
              <a:off x="3216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82" name="Line 94"/>
            <p:cNvSpPr>
              <a:spLocks noChangeShapeType="1"/>
            </p:cNvSpPr>
            <p:nvPr/>
          </p:nvSpPr>
          <p:spPr bwMode="auto">
            <a:xfrm>
              <a:off x="3264" y="321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83" name="Line 95"/>
            <p:cNvSpPr>
              <a:spLocks noChangeShapeType="1"/>
            </p:cNvSpPr>
            <p:nvPr/>
          </p:nvSpPr>
          <p:spPr bwMode="auto">
            <a:xfrm>
              <a:off x="3264" y="336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84" name="Line 96"/>
            <p:cNvSpPr>
              <a:spLocks noChangeShapeType="1"/>
            </p:cNvSpPr>
            <p:nvPr/>
          </p:nvSpPr>
          <p:spPr bwMode="auto">
            <a:xfrm>
              <a:off x="3408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85" name="Line 97"/>
            <p:cNvSpPr>
              <a:spLocks noChangeShapeType="1"/>
            </p:cNvSpPr>
            <p:nvPr/>
          </p:nvSpPr>
          <p:spPr bwMode="auto">
            <a:xfrm flipV="1">
              <a:off x="3408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86" name="Line 98"/>
            <p:cNvSpPr>
              <a:spLocks noChangeShapeType="1"/>
            </p:cNvSpPr>
            <p:nvPr/>
          </p:nvSpPr>
          <p:spPr bwMode="auto">
            <a:xfrm>
              <a:off x="3456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87" name="Line 99"/>
            <p:cNvSpPr>
              <a:spLocks noChangeShapeType="1"/>
            </p:cNvSpPr>
            <p:nvPr/>
          </p:nvSpPr>
          <p:spPr bwMode="auto">
            <a:xfrm flipV="1">
              <a:off x="3456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88" name="Line 100"/>
            <p:cNvSpPr>
              <a:spLocks noChangeShapeType="1"/>
            </p:cNvSpPr>
            <p:nvPr/>
          </p:nvSpPr>
          <p:spPr bwMode="auto">
            <a:xfrm>
              <a:off x="3504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89" name="Line 101"/>
            <p:cNvSpPr>
              <a:spLocks noChangeShapeType="1"/>
            </p:cNvSpPr>
            <p:nvPr/>
          </p:nvSpPr>
          <p:spPr bwMode="auto">
            <a:xfrm flipV="1">
              <a:off x="3504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90" name="Line 102"/>
            <p:cNvSpPr>
              <a:spLocks noChangeShapeType="1"/>
            </p:cNvSpPr>
            <p:nvPr/>
          </p:nvSpPr>
          <p:spPr bwMode="auto">
            <a:xfrm>
              <a:off x="3552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91" name="Line 103"/>
            <p:cNvSpPr>
              <a:spLocks noChangeShapeType="1"/>
            </p:cNvSpPr>
            <p:nvPr/>
          </p:nvSpPr>
          <p:spPr bwMode="auto">
            <a:xfrm flipV="1">
              <a:off x="3552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92" name="Line 104"/>
            <p:cNvSpPr>
              <a:spLocks noChangeShapeType="1"/>
            </p:cNvSpPr>
            <p:nvPr/>
          </p:nvSpPr>
          <p:spPr bwMode="auto">
            <a:xfrm>
              <a:off x="3600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93" name="Line 105"/>
            <p:cNvSpPr>
              <a:spLocks noChangeShapeType="1"/>
            </p:cNvSpPr>
            <p:nvPr/>
          </p:nvSpPr>
          <p:spPr bwMode="auto">
            <a:xfrm flipV="1">
              <a:off x="3600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94" name="Line 106"/>
            <p:cNvSpPr>
              <a:spLocks noChangeShapeType="1"/>
            </p:cNvSpPr>
            <p:nvPr/>
          </p:nvSpPr>
          <p:spPr bwMode="auto">
            <a:xfrm>
              <a:off x="3648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95" name="Line 107"/>
            <p:cNvSpPr>
              <a:spLocks noChangeShapeType="1"/>
            </p:cNvSpPr>
            <p:nvPr/>
          </p:nvSpPr>
          <p:spPr bwMode="auto">
            <a:xfrm flipV="1">
              <a:off x="3648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96" name="Line 108"/>
            <p:cNvSpPr>
              <a:spLocks noChangeShapeType="1"/>
            </p:cNvSpPr>
            <p:nvPr/>
          </p:nvSpPr>
          <p:spPr bwMode="auto">
            <a:xfrm>
              <a:off x="3696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97" name="Line 109"/>
            <p:cNvSpPr>
              <a:spLocks noChangeShapeType="1"/>
            </p:cNvSpPr>
            <p:nvPr/>
          </p:nvSpPr>
          <p:spPr bwMode="auto">
            <a:xfrm flipV="1">
              <a:off x="3696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98" name="Line 110"/>
            <p:cNvSpPr>
              <a:spLocks noChangeShapeType="1"/>
            </p:cNvSpPr>
            <p:nvPr/>
          </p:nvSpPr>
          <p:spPr bwMode="auto">
            <a:xfrm>
              <a:off x="3744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99" name="Line 111"/>
            <p:cNvSpPr>
              <a:spLocks noChangeShapeType="1"/>
            </p:cNvSpPr>
            <p:nvPr/>
          </p:nvSpPr>
          <p:spPr bwMode="auto">
            <a:xfrm flipV="1">
              <a:off x="3744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00" name="Line 112"/>
            <p:cNvSpPr>
              <a:spLocks noChangeShapeType="1"/>
            </p:cNvSpPr>
            <p:nvPr/>
          </p:nvSpPr>
          <p:spPr bwMode="auto">
            <a:xfrm>
              <a:off x="3792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01" name="Line 113"/>
            <p:cNvSpPr>
              <a:spLocks noChangeShapeType="1"/>
            </p:cNvSpPr>
            <p:nvPr/>
          </p:nvSpPr>
          <p:spPr bwMode="auto">
            <a:xfrm flipV="1">
              <a:off x="3792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02" name="Line 114"/>
            <p:cNvSpPr>
              <a:spLocks noChangeShapeType="1"/>
            </p:cNvSpPr>
            <p:nvPr/>
          </p:nvSpPr>
          <p:spPr bwMode="auto">
            <a:xfrm>
              <a:off x="3840" y="321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03" name="Line 115"/>
            <p:cNvSpPr>
              <a:spLocks noChangeShapeType="1"/>
            </p:cNvSpPr>
            <p:nvPr/>
          </p:nvSpPr>
          <p:spPr bwMode="auto">
            <a:xfrm>
              <a:off x="3840" y="336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04" name="Line 116"/>
            <p:cNvSpPr>
              <a:spLocks noChangeShapeType="1"/>
            </p:cNvSpPr>
            <p:nvPr/>
          </p:nvSpPr>
          <p:spPr bwMode="auto">
            <a:xfrm>
              <a:off x="3984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05" name="Line 117"/>
            <p:cNvSpPr>
              <a:spLocks noChangeShapeType="1"/>
            </p:cNvSpPr>
            <p:nvPr/>
          </p:nvSpPr>
          <p:spPr bwMode="auto">
            <a:xfrm flipV="1">
              <a:off x="3984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06" name="Line 118"/>
            <p:cNvSpPr>
              <a:spLocks noChangeShapeType="1"/>
            </p:cNvSpPr>
            <p:nvPr/>
          </p:nvSpPr>
          <p:spPr bwMode="auto">
            <a:xfrm>
              <a:off x="4032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07" name="Line 119"/>
            <p:cNvSpPr>
              <a:spLocks noChangeShapeType="1"/>
            </p:cNvSpPr>
            <p:nvPr/>
          </p:nvSpPr>
          <p:spPr bwMode="auto">
            <a:xfrm flipV="1">
              <a:off x="4032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08" name="Line 120"/>
            <p:cNvSpPr>
              <a:spLocks noChangeShapeType="1"/>
            </p:cNvSpPr>
            <p:nvPr/>
          </p:nvSpPr>
          <p:spPr bwMode="auto">
            <a:xfrm>
              <a:off x="4080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09" name="Line 121"/>
            <p:cNvSpPr>
              <a:spLocks noChangeShapeType="1"/>
            </p:cNvSpPr>
            <p:nvPr/>
          </p:nvSpPr>
          <p:spPr bwMode="auto">
            <a:xfrm flipV="1">
              <a:off x="4080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10" name="Line 122"/>
            <p:cNvSpPr>
              <a:spLocks noChangeShapeType="1"/>
            </p:cNvSpPr>
            <p:nvPr/>
          </p:nvSpPr>
          <p:spPr bwMode="auto">
            <a:xfrm>
              <a:off x="4128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11" name="Line 123"/>
            <p:cNvSpPr>
              <a:spLocks noChangeShapeType="1"/>
            </p:cNvSpPr>
            <p:nvPr/>
          </p:nvSpPr>
          <p:spPr bwMode="auto">
            <a:xfrm flipV="1">
              <a:off x="4128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12" name="Line 124"/>
            <p:cNvSpPr>
              <a:spLocks noChangeShapeType="1"/>
            </p:cNvSpPr>
            <p:nvPr/>
          </p:nvSpPr>
          <p:spPr bwMode="auto">
            <a:xfrm>
              <a:off x="4176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13" name="Line 125"/>
            <p:cNvSpPr>
              <a:spLocks noChangeShapeType="1"/>
            </p:cNvSpPr>
            <p:nvPr/>
          </p:nvSpPr>
          <p:spPr bwMode="auto">
            <a:xfrm flipV="1">
              <a:off x="4176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14" name="Line 126"/>
            <p:cNvSpPr>
              <a:spLocks noChangeShapeType="1"/>
            </p:cNvSpPr>
            <p:nvPr/>
          </p:nvSpPr>
          <p:spPr bwMode="auto">
            <a:xfrm>
              <a:off x="4224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15" name="Line 127"/>
            <p:cNvSpPr>
              <a:spLocks noChangeShapeType="1"/>
            </p:cNvSpPr>
            <p:nvPr/>
          </p:nvSpPr>
          <p:spPr bwMode="auto">
            <a:xfrm flipV="1">
              <a:off x="4224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16" name="Line 128"/>
            <p:cNvSpPr>
              <a:spLocks noChangeShapeType="1"/>
            </p:cNvSpPr>
            <p:nvPr/>
          </p:nvSpPr>
          <p:spPr bwMode="auto">
            <a:xfrm>
              <a:off x="4272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17" name="Line 129"/>
            <p:cNvSpPr>
              <a:spLocks noChangeShapeType="1"/>
            </p:cNvSpPr>
            <p:nvPr/>
          </p:nvSpPr>
          <p:spPr bwMode="auto">
            <a:xfrm flipV="1">
              <a:off x="4272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18" name="Line 130"/>
            <p:cNvSpPr>
              <a:spLocks noChangeShapeType="1"/>
            </p:cNvSpPr>
            <p:nvPr/>
          </p:nvSpPr>
          <p:spPr bwMode="auto">
            <a:xfrm>
              <a:off x="4320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19" name="Line 131"/>
            <p:cNvSpPr>
              <a:spLocks noChangeShapeType="1"/>
            </p:cNvSpPr>
            <p:nvPr/>
          </p:nvSpPr>
          <p:spPr bwMode="auto">
            <a:xfrm flipV="1">
              <a:off x="4320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20" name="Line 132"/>
            <p:cNvSpPr>
              <a:spLocks noChangeShapeType="1"/>
            </p:cNvSpPr>
            <p:nvPr/>
          </p:nvSpPr>
          <p:spPr bwMode="auto">
            <a:xfrm>
              <a:off x="4368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21" name="Line 133"/>
            <p:cNvSpPr>
              <a:spLocks noChangeShapeType="1"/>
            </p:cNvSpPr>
            <p:nvPr/>
          </p:nvSpPr>
          <p:spPr bwMode="auto">
            <a:xfrm flipV="1">
              <a:off x="4368" y="321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22" name="Line 134"/>
            <p:cNvSpPr>
              <a:spLocks noChangeShapeType="1"/>
            </p:cNvSpPr>
            <p:nvPr/>
          </p:nvSpPr>
          <p:spPr bwMode="auto">
            <a:xfrm>
              <a:off x="1344" y="3648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23" name="Line 135"/>
            <p:cNvSpPr>
              <a:spLocks noChangeShapeType="1"/>
            </p:cNvSpPr>
            <p:nvPr/>
          </p:nvSpPr>
          <p:spPr bwMode="auto">
            <a:xfrm>
              <a:off x="1344" y="3504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24" name="Line 136"/>
            <p:cNvSpPr>
              <a:spLocks noChangeShapeType="1"/>
            </p:cNvSpPr>
            <p:nvPr/>
          </p:nvSpPr>
          <p:spPr bwMode="auto">
            <a:xfrm>
              <a:off x="1584" y="3504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25" name="Line 137"/>
            <p:cNvSpPr>
              <a:spLocks noChangeShapeType="1"/>
            </p:cNvSpPr>
            <p:nvPr/>
          </p:nvSpPr>
          <p:spPr bwMode="auto">
            <a:xfrm flipV="1">
              <a:off x="1584" y="3504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26" name="Line 138"/>
            <p:cNvSpPr>
              <a:spLocks noChangeShapeType="1"/>
            </p:cNvSpPr>
            <p:nvPr/>
          </p:nvSpPr>
          <p:spPr bwMode="auto">
            <a:xfrm>
              <a:off x="1632" y="364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27" name="Line 139"/>
            <p:cNvSpPr>
              <a:spLocks noChangeShapeType="1"/>
            </p:cNvSpPr>
            <p:nvPr/>
          </p:nvSpPr>
          <p:spPr bwMode="auto">
            <a:xfrm>
              <a:off x="1632" y="3504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28" name="Line 140"/>
            <p:cNvSpPr>
              <a:spLocks noChangeShapeType="1"/>
            </p:cNvSpPr>
            <p:nvPr/>
          </p:nvSpPr>
          <p:spPr bwMode="auto">
            <a:xfrm>
              <a:off x="2160" y="3504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29" name="Line 141"/>
            <p:cNvSpPr>
              <a:spLocks noChangeShapeType="1"/>
            </p:cNvSpPr>
            <p:nvPr/>
          </p:nvSpPr>
          <p:spPr bwMode="auto">
            <a:xfrm flipV="1">
              <a:off x="2160" y="3504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30" name="Line 142"/>
            <p:cNvSpPr>
              <a:spLocks noChangeShapeType="1"/>
            </p:cNvSpPr>
            <p:nvPr/>
          </p:nvSpPr>
          <p:spPr bwMode="auto">
            <a:xfrm>
              <a:off x="2208" y="364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31" name="Line 143"/>
            <p:cNvSpPr>
              <a:spLocks noChangeShapeType="1"/>
            </p:cNvSpPr>
            <p:nvPr/>
          </p:nvSpPr>
          <p:spPr bwMode="auto">
            <a:xfrm>
              <a:off x="2208" y="3504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32" name="Line 144"/>
            <p:cNvSpPr>
              <a:spLocks noChangeShapeType="1"/>
            </p:cNvSpPr>
            <p:nvPr/>
          </p:nvSpPr>
          <p:spPr bwMode="auto">
            <a:xfrm>
              <a:off x="2736" y="3504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33" name="Line 145"/>
            <p:cNvSpPr>
              <a:spLocks noChangeShapeType="1"/>
            </p:cNvSpPr>
            <p:nvPr/>
          </p:nvSpPr>
          <p:spPr bwMode="auto">
            <a:xfrm flipV="1">
              <a:off x="2736" y="3504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34" name="Line 146"/>
            <p:cNvSpPr>
              <a:spLocks noChangeShapeType="1"/>
            </p:cNvSpPr>
            <p:nvPr/>
          </p:nvSpPr>
          <p:spPr bwMode="auto">
            <a:xfrm>
              <a:off x="2784" y="364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35" name="Line 147"/>
            <p:cNvSpPr>
              <a:spLocks noChangeShapeType="1"/>
            </p:cNvSpPr>
            <p:nvPr/>
          </p:nvSpPr>
          <p:spPr bwMode="auto">
            <a:xfrm>
              <a:off x="2784" y="3504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36" name="Line 148"/>
            <p:cNvSpPr>
              <a:spLocks noChangeShapeType="1"/>
            </p:cNvSpPr>
            <p:nvPr/>
          </p:nvSpPr>
          <p:spPr bwMode="auto">
            <a:xfrm>
              <a:off x="3312" y="3504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37" name="Line 149"/>
            <p:cNvSpPr>
              <a:spLocks noChangeShapeType="1"/>
            </p:cNvSpPr>
            <p:nvPr/>
          </p:nvSpPr>
          <p:spPr bwMode="auto">
            <a:xfrm flipV="1">
              <a:off x="3312" y="3504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38" name="Line 150"/>
            <p:cNvSpPr>
              <a:spLocks noChangeShapeType="1"/>
            </p:cNvSpPr>
            <p:nvPr/>
          </p:nvSpPr>
          <p:spPr bwMode="auto">
            <a:xfrm>
              <a:off x="3360" y="364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39" name="Line 151"/>
            <p:cNvSpPr>
              <a:spLocks noChangeShapeType="1"/>
            </p:cNvSpPr>
            <p:nvPr/>
          </p:nvSpPr>
          <p:spPr bwMode="auto">
            <a:xfrm>
              <a:off x="3360" y="3504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40" name="Line 152"/>
            <p:cNvSpPr>
              <a:spLocks noChangeShapeType="1"/>
            </p:cNvSpPr>
            <p:nvPr/>
          </p:nvSpPr>
          <p:spPr bwMode="auto">
            <a:xfrm>
              <a:off x="3888" y="3504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41" name="Line 153"/>
            <p:cNvSpPr>
              <a:spLocks noChangeShapeType="1"/>
            </p:cNvSpPr>
            <p:nvPr/>
          </p:nvSpPr>
          <p:spPr bwMode="auto">
            <a:xfrm flipV="1">
              <a:off x="3888" y="3504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42" name="Line 154"/>
            <p:cNvSpPr>
              <a:spLocks noChangeShapeType="1"/>
            </p:cNvSpPr>
            <p:nvPr/>
          </p:nvSpPr>
          <p:spPr bwMode="auto">
            <a:xfrm>
              <a:off x="3936" y="3648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43" name="Line 155"/>
            <p:cNvSpPr>
              <a:spLocks noChangeShapeType="1"/>
            </p:cNvSpPr>
            <p:nvPr/>
          </p:nvSpPr>
          <p:spPr bwMode="auto">
            <a:xfrm>
              <a:off x="3936" y="3504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44" name="Line 156"/>
            <p:cNvSpPr>
              <a:spLocks noChangeShapeType="1"/>
            </p:cNvSpPr>
            <p:nvPr/>
          </p:nvSpPr>
          <p:spPr bwMode="auto">
            <a:xfrm>
              <a:off x="3888" y="3360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45" name="Line 157"/>
            <p:cNvSpPr>
              <a:spLocks noChangeShapeType="1"/>
            </p:cNvSpPr>
            <p:nvPr/>
          </p:nvSpPr>
          <p:spPr bwMode="auto">
            <a:xfrm>
              <a:off x="3312" y="3360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46" name="Line 158"/>
            <p:cNvSpPr>
              <a:spLocks noChangeShapeType="1"/>
            </p:cNvSpPr>
            <p:nvPr/>
          </p:nvSpPr>
          <p:spPr bwMode="auto">
            <a:xfrm>
              <a:off x="2736" y="3360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47" name="Line 159"/>
            <p:cNvSpPr>
              <a:spLocks noChangeShapeType="1"/>
            </p:cNvSpPr>
            <p:nvPr/>
          </p:nvSpPr>
          <p:spPr bwMode="auto">
            <a:xfrm>
              <a:off x="2160" y="3360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48" name="Line 160"/>
            <p:cNvSpPr>
              <a:spLocks noChangeShapeType="1"/>
            </p:cNvSpPr>
            <p:nvPr/>
          </p:nvSpPr>
          <p:spPr bwMode="auto">
            <a:xfrm>
              <a:off x="1584" y="3360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249" name="Text Box 161"/>
            <p:cNvSpPr txBox="1">
              <a:spLocks noChangeArrowheads="1"/>
            </p:cNvSpPr>
            <p:nvPr/>
          </p:nvSpPr>
          <p:spPr bwMode="auto">
            <a:xfrm>
              <a:off x="1248" y="3679"/>
              <a:ext cx="1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00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ko-KR" sz="1600">
                  <a:latin typeface="Tahoma" pitchFamily="34" charset="0"/>
                  <a:ea typeface="Gulim" pitchFamily="50" charset="-127"/>
                </a:rPr>
                <a:t>0</a:t>
              </a:r>
            </a:p>
          </p:txBody>
        </p:sp>
        <p:sp>
          <p:nvSpPr>
            <p:cNvPr id="89250" name="Text Box 162"/>
            <p:cNvSpPr txBox="1">
              <a:spLocks noChangeArrowheads="1"/>
            </p:cNvSpPr>
            <p:nvPr/>
          </p:nvSpPr>
          <p:spPr bwMode="auto">
            <a:xfrm>
              <a:off x="1776" y="3679"/>
              <a:ext cx="1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00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ko-KR" sz="1600">
                  <a:latin typeface="Tahoma" pitchFamily="34" charset="0"/>
                  <a:ea typeface="Gulim" pitchFamily="50" charset="-127"/>
                </a:rPr>
                <a:t>1</a:t>
              </a:r>
            </a:p>
          </p:txBody>
        </p:sp>
        <p:sp>
          <p:nvSpPr>
            <p:cNvPr id="89251" name="Text Box 163"/>
            <p:cNvSpPr txBox="1">
              <a:spLocks noChangeArrowheads="1"/>
            </p:cNvSpPr>
            <p:nvPr/>
          </p:nvSpPr>
          <p:spPr bwMode="auto">
            <a:xfrm>
              <a:off x="2352" y="3679"/>
              <a:ext cx="1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00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ko-KR" sz="1600">
                  <a:latin typeface="Tahoma" pitchFamily="34" charset="0"/>
                  <a:ea typeface="Gulim" pitchFamily="50" charset="-127"/>
                </a:rPr>
                <a:t>2</a:t>
              </a:r>
            </a:p>
          </p:txBody>
        </p:sp>
        <p:sp>
          <p:nvSpPr>
            <p:cNvPr id="89252" name="Text Box 164"/>
            <p:cNvSpPr txBox="1">
              <a:spLocks noChangeArrowheads="1"/>
            </p:cNvSpPr>
            <p:nvPr/>
          </p:nvSpPr>
          <p:spPr bwMode="auto">
            <a:xfrm>
              <a:off x="2928" y="3679"/>
              <a:ext cx="1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00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ko-KR" sz="1600">
                  <a:latin typeface="Tahoma" pitchFamily="34" charset="0"/>
                  <a:ea typeface="Gulim" pitchFamily="50" charset="-127"/>
                </a:rPr>
                <a:t>3</a:t>
              </a:r>
            </a:p>
          </p:txBody>
        </p:sp>
        <p:sp>
          <p:nvSpPr>
            <p:cNvPr id="89253" name="Text Box 165"/>
            <p:cNvSpPr txBox="1">
              <a:spLocks noChangeArrowheads="1"/>
            </p:cNvSpPr>
            <p:nvPr/>
          </p:nvSpPr>
          <p:spPr bwMode="auto">
            <a:xfrm>
              <a:off x="3504" y="3679"/>
              <a:ext cx="1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00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ko-KR" sz="1600">
                  <a:latin typeface="Tahoma" pitchFamily="34" charset="0"/>
                  <a:ea typeface="Gulim" pitchFamily="50" charset="-127"/>
                </a:rPr>
                <a:t>4</a:t>
              </a:r>
            </a:p>
          </p:txBody>
        </p:sp>
        <p:sp>
          <p:nvSpPr>
            <p:cNvPr id="89254" name="Text Box 166"/>
            <p:cNvSpPr txBox="1">
              <a:spLocks noChangeArrowheads="1"/>
            </p:cNvSpPr>
            <p:nvPr/>
          </p:nvSpPr>
          <p:spPr bwMode="auto">
            <a:xfrm>
              <a:off x="4080" y="3679"/>
              <a:ext cx="1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00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ko-KR" sz="1600">
                  <a:latin typeface="Tahoma" pitchFamily="34" charset="0"/>
                  <a:ea typeface="Gulim" pitchFamily="50" charset="-127"/>
                </a:rPr>
                <a:t>5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VII - Finite State Machines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A69E2-C133-45AA-9783-CE739DB6A055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pitchFamily="50" charset="-127"/>
              </a:rPr>
              <a:t/>
            </a:r>
            <a:br>
              <a:rPr lang="en-US" altLang="ko-KR">
                <a:ea typeface="Gulim" pitchFamily="50" charset="-127"/>
              </a:rPr>
            </a:br>
            <a:r>
              <a:rPr lang="en-US" altLang="ko-KR">
                <a:ea typeface="Gulim" pitchFamily="50" charset="-127"/>
              </a:rPr>
              <a:t>Comparison of Mealy and Moore machines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Gulim" pitchFamily="50" charset="-127"/>
              </a:rPr>
              <a:t>Mealy machines tend to have less states</a:t>
            </a:r>
          </a:p>
          <a:p>
            <a:pPr marL="752475" lvl="1" indent="-288925"/>
            <a:r>
              <a:rPr lang="en-US" altLang="ko-KR" sz="1800">
                <a:ea typeface="Gulim" pitchFamily="50" charset="-127"/>
              </a:rPr>
              <a:t>different outputs on arcs (n</a:t>
            </a:r>
            <a:r>
              <a:rPr lang="en-US" altLang="ko-KR" sz="1800" baseline="30000">
                <a:ea typeface="Gulim" pitchFamily="50" charset="-127"/>
              </a:rPr>
              <a:t>2</a:t>
            </a:r>
            <a:r>
              <a:rPr lang="en-US" altLang="ko-KR" sz="1800">
                <a:ea typeface="Gulim" pitchFamily="50" charset="-127"/>
              </a:rPr>
              <a:t>) rather than states (n)</a:t>
            </a:r>
          </a:p>
          <a:p>
            <a:r>
              <a:rPr lang="en-US" altLang="ko-KR" sz="2000">
                <a:ea typeface="Gulim" pitchFamily="50" charset="-127"/>
              </a:rPr>
              <a:t>Moore machines are safer to use</a:t>
            </a:r>
          </a:p>
          <a:p>
            <a:pPr marL="752475" lvl="1" indent="-288925"/>
            <a:r>
              <a:rPr lang="en-US" altLang="ko-KR" sz="1800">
                <a:ea typeface="Gulim" pitchFamily="50" charset="-127"/>
              </a:rPr>
              <a:t>outputs change at clock edge (always one cycle later)</a:t>
            </a:r>
          </a:p>
          <a:p>
            <a:pPr marL="752475" lvl="1" indent="-288925"/>
            <a:r>
              <a:rPr lang="en-US" altLang="ko-KR" sz="1800">
                <a:ea typeface="Gulim" pitchFamily="50" charset="-127"/>
              </a:rPr>
              <a:t>in Mealy machines, input change can cause output change as soon as logic is done – a big problem when two machines are interconnected – asynchronous feedback may occur if one isn’t careful</a:t>
            </a:r>
          </a:p>
          <a:p>
            <a:r>
              <a:rPr lang="en-US" altLang="ko-KR" sz="2000">
                <a:ea typeface="Gulim" pitchFamily="50" charset="-127"/>
              </a:rPr>
              <a:t>Mealy machines react faster to inputs</a:t>
            </a:r>
          </a:p>
          <a:p>
            <a:pPr marL="752475" lvl="1" indent="-288925"/>
            <a:r>
              <a:rPr lang="en-US" altLang="ko-KR" sz="1800">
                <a:ea typeface="Gulim" pitchFamily="50" charset="-127"/>
              </a:rPr>
              <a:t>react in same cycle – don't need to wait for clock</a:t>
            </a:r>
          </a:p>
          <a:p>
            <a:pPr marL="752475" lvl="1" indent="-288925"/>
            <a:r>
              <a:rPr lang="en-US" altLang="ko-KR" sz="1800">
                <a:ea typeface="Gulim" pitchFamily="50" charset="-127"/>
              </a:rPr>
              <a:t>in Moore machines, more logic may be necessary to decode state into outputs – more gate delays after clock edge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VII - Finite State Machines</a:t>
            </a:r>
            <a:endParaRPr lang="en-US" altLang="en-US"/>
          </a:p>
        </p:txBody>
      </p:sp>
      <p:sp>
        <p:nvSpPr>
          <p:cNvPr id="12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D91D-8DC2-4CA9-86A5-C0BCC87F1F97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12750" y="231775"/>
            <a:ext cx="8626475" cy="849313"/>
          </a:xfrm>
        </p:spPr>
        <p:txBody>
          <a:bodyPr/>
          <a:lstStyle/>
          <a:p>
            <a:r>
              <a:rPr lang="en-US" altLang="ko-KR">
                <a:ea typeface="Gulim" pitchFamily="50" charset="-127"/>
              </a:rPr>
              <a:t>Comparison of Mealy and Moore machines (cont’d)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Gulim" pitchFamily="50" charset="-127"/>
              </a:rPr>
              <a:t>Moore</a:t>
            </a:r>
          </a:p>
          <a:p>
            <a:endParaRPr lang="en-US" altLang="ko-KR" sz="2000">
              <a:ea typeface="Gulim" pitchFamily="50" charset="-127"/>
            </a:endParaRPr>
          </a:p>
          <a:p>
            <a:endParaRPr lang="en-US" altLang="ko-KR" sz="2000">
              <a:ea typeface="Gulim" pitchFamily="50" charset="-127"/>
            </a:endParaRPr>
          </a:p>
          <a:p>
            <a:endParaRPr lang="en-US" altLang="ko-KR" sz="2000">
              <a:ea typeface="Gulim" pitchFamily="50" charset="-127"/>
            </a:endParaRPr>
          </a:p>
          <a:p>
            <a:r>
              <a:rPr lang="en-US" altLang="ko-KR" sz="2000">
                <a:ea typeface="Gulim" pitchFamily="50" charset="-127"/>
              </a:rPr>
              <a:t>Mealy</a:t>
            </a:r>
          </a:p>
          <a:p>
            <a:endParaRPr lang="en-US" altLang="ko-KR" sz="2000">
              <a:ea typeface="Gulim" pitchFamily="50" charset="-127"/>
            </a:endParaRPr>
          </a:p>
          <a:p>
            <a:endParaRPr lang="en-US" altLang="ko-KR" sz="2000">
              <a:ea typeface="Gulim" pitchFamily="50" charset="-127"/>
            </a:endParaRPr>
          </a:p>
          <a:p>
            <a:endParaRPr lang="en-US" altLang="ko-KR" sz="2000">
              <a:ea typeface="Gulim" pitchFamily="50" charset="-127"/>
            </a:endParaRPr>
          </a:p>
          <a:p>
            <a:r>
              <a:rPr lang="en-US" altLang="ko-KR" sz="2000">
                <a:ea typeface="Gulim" pitchFamily="50" charset="-127"/>
              </a:rPr>
              <a:t>Synchronous Mealy</a:t>
            </a:r>
          </a:p>
        </p:txBody>
      </p:sp>
      <p:grpSp>
        <p:nvGrpSpPr>
          <p:cNvPr id="228356" name="Group 4"/>
          <p:cNvGrpSpPr>
            <a:grpSpLocks/>
          </p:cNvGrpSpPr>
          <p:nvPr/>
        </p:nvGrpSpPr>
        <p:grpSpPr bwMode="auto">
          <a:xfrm>
            <a:off x="2671763" y="1477963"/>
            <a:ext cx="4533900" cy="1822450"/>
            <a:chOff x="280" y="2924"/>
            <a:chExt cx="2856" cy="1148"/>
          </a:xfrm>
        </p:grpSpPr>
        <p:sp>
          <p:nvSpPr>
            <p:cNvPr id="228357" name="Rectangle 5"/>
            <p:cNvSpPr>
              <a:spLocks noChangeArrowheads="1"/>
            </p:cNvSpPr>
            <p:nvPr/>
          </p:nvSpPr>
          <p:spPr bwMode="auto">
            <a:xfrm>
              <a:off x="1000" y="3736"/>
              <a:ext cx="88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2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000">
                  <a:solidFill>
                    <a:srgbClr val="000000"/>
                  </a:solidFill>
                  <a:ea typeface="Gulim" pitchFamily="50" charset="-127"/>
                </a:rPr>
                <a:t>state feedback</a:t>
              </a:r>
            </a:p>
          </p:txBody>
        </p:sp>
        <p:sp>
          <p:nvSpPr>
            <p:cNvPr id="228358" name="Rectangle 6"/>
            <p:cNvSpPr>
              <a:spLocks noChangeArrowheads="1"/>
            </p:cNvSpPr>
            <p:nvPr/>
          </p:nvSpPr>
          <p:spPr bwMode="auto">
            <a:xfrm>
              <a:off x="868" y="2924"/>
              <a:ext cx="616" cy="60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359" name="Line 7"/>
            <p:cNvSpPr>
              <a:spLocks noChangeShapeType="1"/>
            </p:cNvSpPr>
            <p:nvPr/>
          </p:nvSpPr>
          <p:spPr bwMode="auto">
            <a:xfrm>
              <a:off x="620" y="2976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360" name="Line 8"/>
            <p:cNvSpPr>
              <a:spLocks noChangeShapeType="1"/>
            </p:cNvSpPr>
            <p:nvPr/>
          </p:nvSpPr>
          <p:spPr bwMode="auto">
            <a:xfrm>
              <a:off x="620" y="3072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361" name="Line 9"/>
            <p:cNvSpPr>
              <a:spLocks noChangeShapeType="1"/>
            </p:cNvSpPr>
            <p:nvPr/>
          </p:nvSpPr>
          <p:spPr bwMode="auto">
            <a:xfrm>
              <a:off x="620" y="3176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362" name="Line 10"/>
            <p:cNvSpPr>
              <a:spLocks noChangeShapeType="1"/>
            </p:cNvSpPr>
            <p:nvPr/>
          </p:nvSpPr>
          <p:spPr bwMode="auto">
            <a:xfrm>
              <a:off x="620" y="3272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363" name="Line 11"/>
            <p:cNvSpPr>
              <a:spLocks noChangeShapeType="1"/>
            </p:cNvSpPr>
            <p:nvPr/>
          </p:nvSpPr>
          <p:spPr bwMode="auto">
            <a:xfrm>
              <a:off x="620" y="3376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364" name="Line 12"/>
            <p:cNvSpPr>
              <a:spLocks noChangeShapeType="1"/>
            </p:cNvSpPr>
            <p:nvPr/>
          </p:nvSpPr>
          <p:spPr bwMode="auto">
            <a:xfrm>
              <a:off x="620" y="3480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365" name="Line 13"/>
            <p:cNvSpPr>
              <a:spLocks noChangeShapeType="1"/>
            </p:cNvSpPr>
            <p:nvPr/>
          </p:nvSpPr>
          <p:spPr bwMode="auto">
            <a:xfrm>
              <a:off x="1484" y="3272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366" name="Line 14"/>
            <p:cNvSpPr>
              <a:spLocks noChangeShapeType="1"/>
            </p:cNvSpPr>
            <p:nvPr/>
          </p:nvSpPr>
          <p:spPr bwMode="auto">
            <a:xfrm>
              <a:off x="1484" y="3376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367" name="Line 15"/>
            <p:cNvSpPr>
              <a:spLocks noChangeShapeType="1"/>
            </p:cNvSpPr>
            <p:nvPr/>
          </p:nvSpPr>
          <p:spPr bwMode="auto">
            <a:xfrm>
              <a:off x="1484" y="3480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368" name="Rectangle 16"/>
            <p:cNvSpPr>
              <a:spLocks noChangeArrowheads="1"/>
            </p:cNvSpPr>
            <p:nvPr/>
          </p:nvSpPr>
          <p:spPr bwMode="auto">
            <a:xfrm>
              <a:off x="1732" y="3220"/>
              <a:ext cx="152" cy="31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369" name="Line 17"/>
            <p:cNvSpPr>
              <a:spLocks noChangeShapeType="1"/>
            </p:cNvSpPr>
            <p:nvPr/>
          </p:nvSpPr>
          <p:spPr bwMode="auto">
            <a:xfrm>
              <a:off x="1884" y="3480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370" name="Line 18"/>
            <p:cNvSpPr>
              <a:spLocks noChangeShapeType="1"/>
            </p:cNvSpPr>
            <p:nvPr/>
          </p:nvSpPr>
          <p:spPr bwMode="auto">
            <a:xfrm>
              <a:off x="1928" y="3484"/>
              <a:ext cx="0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371" name="Line 19"/>
            <p:cNvSpPr>
              <a:spLocks noChangeShapeType="1"/>
            </p:cNvSpPr>
            <p:nvPr/>
          </p:nvSpPr>
          <p:spPr bwMode="auto">
            <a:xfrm flipH="1">
              <a:off x="612" y="3632"/>
              <a:ext cx="13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372" name="Line 20"/>
            <p:cNvSpPr>
              <a:spLocks noChangeShapeType="1"/>
            </p:cNvSpPr>
            <p:nvPr/>
          </p:nvSpPr>
          <p:spPr bwMode="auto">
            <a:xfrm flipV="1">
              <a:off x="616" y="3476"/>
              <a:ext cx="0" cy="1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373" name="Line 21"/>
            <p:cNvSpPr>
              <a:spLocks noChangeShapeType="1"/>
            </p:cNvSpPr>
            <p:nvPr/>
          </p:nvSpPr>
          <p:spPr bwMode="auto">
            <a:xfrm>
              <a:off x="1884" y="3376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374" name="Line 22"/>
            <p:cNvSpPr>
              <a:spLocks noChangeShapeType="1"/>
            </p:cNvSpPr>
            <p:nvPr/>
          </p:nvSpPr>
          <p:spPr bwMode="auto">
            <a:xfrm>
              <a:off x="1976" y="3380"/>
              <a:ext cx="0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375" name="Line 23"/>
            <p:cNvSpPr>
              <a:spLocks noChangeShapeType="1"/>
            </p:cNvSpPr>
            <p:nvPr/>
          </p:nvSpPr>
          <p:spPr bwMode="auto">
            <a:xfrm flipH="1">
              <a:off x="564" y="3680"/>
              <a:ext cx="14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376" name="Line 24"/>
            <p:cNvSpPr>
              <a:spLocks noChangeShapeType="1"/>
            </p:cNvSpPr>
            <p:nvPr/>
          </p:nvSpPr>
          <p:spPr bwMode="auto">
            <a:xfrm flipV="1">
              <a:off x="568" y="3372"/>
              <a:ext cx="0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377" name="Line 25"/>
            <p:cNvSpPr>
              <a:spLocks noChangeShapeType="1"/>
            </p:cNvSpPr>
            <p:nvPr/>
          </p:nvSpPr>
          <p:spPr bwMode="auto">
            <a:xfrm>
              <a:off x="572" y="3376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378" name="Line 26"/>
            <p:cNvSpPr>
              <a:spLocks noChangeShapeType="1"/>
            </p:cNvSpPr>
            <p:nvPr/>
          </p:nvSpPr>
          <p:spPr bwMode="auto">
            <a:xfrm>
              <a:off x="1884" y="3272"/>
              <a:ext cx="1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379" name="Line 27"/>
            <p:cNvSpPr>
              <a:spLocks noChangeShapeType="1"/>
            </p:cNvSpPr>
            <p:nvPr/>
          </p:nvSpPr>
          <p:spPr bwMode="auto">
            <a:xfrm>
              <a:off x="2024" y="3276"/>
              <a:ext cx="0" cy="4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380" name="Line 28"/>
            <p:cNvSpPr>
              <a:spLocks noChangeShapeType="1"/>
            </p:cNvSpPr>
            <p:nvPr/>
          </p:nvSpPr>
          <p:spPr bwMode="auto">
            <a:xfrm flipH="1">
              <a:off x="516" y="3728"/>
              <a:ext cx="15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381" name="Line 29"/>
            <p:cNvSpPr>
              <a:spLocks noChangeShapeType="1"/>
            </p:cNvSpPr>
            <p:nvPr/>
          </p:nvSpPr>
          <p:spPr bwMode="auto">
            <a:xfrm flipV="1">
              <a:off x="520" y="3268"/>
              <a:ext cx="0" cy="4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382" name="Line 30"/>
            <p:cNvSpPr>
              <a:spLocks noChangeShapeType="1"/>
            </p:cNvSpPr>
            <p:nvPr/>
          </p:nvSpPr>
          <p:spPr bwMode="auto">
            <a:xfrm>
              <a:off x="524" y="3272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383" name="Line 31"/>
            <p:cNvSpPr>
              <a:spLocks noChangeShapeType="1"/>
            </p:cNvSpPr>
            <p:nvPr/>
          </p:nvSpPr>
          <p:spPr bwMode="auto">
            <a:xfrm flipV="1">
              <a:off x="1780" y="3476"/>
              <a:ext cx="16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384" name="Line 32"/>
            <p:cNvSpPr>
              <a:spLocks noChangeShapeType="1"/>
            </p:cNvSpPr>
            <p:nvPr/>
          </p:nvSpPr>
          <p:spPr bwMode="auto">
            <a:xfrm flipH="1" flipV="1">
              <a:off x="1804" y="3476"/>
              <a:ext cx="24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385" name="Line 33"/>
            <p:cNvSpPr>
              <a:spLocks noChangeShapeType="1"/>
            </p:cNvSpPr>
            <p:nvPr/>
          </p:nvSpPr>
          <p:spPr bwMode="auto">
            <a:xfrm>
              <a:off x="1808" y="3532"/>
              <a:ext cx="0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386" name="Rectangle 34"/>
            <p:cNvSpPr>
              <a:spLocks noChangeArrowheads="1"/>
            </p:cNvSpPr>
            <p:nvPr/>
          </p:nvSpPr>
          <p:spPr bwMode="auto">
            <a:xfrm>
              <a:off x="280" y="3016"/>
              <a:ext cx="31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2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000">
                  <a:solidFill>
                    <a:srgbClr val="000000"/>
                  </a:solidFill>
                  <a:ea typeface="Gulim" pitchFamily="50" charset="-127"/>
                </a:rPr>
                <a:t>inputs</a:t>
              </a:r>
            </a:p>
          </p:txBody>
        </p:sp>
        <p:sp>
          <p:nvSpPr>
            <p:cNvPr id="228387" name="Rectangle 35"/>
            <p:cNvSpPr>
              <a:spLocks noChangeArrowheads="1"/>
            </p:cNvSpPr>
            <p:nvPr/>
          </p:nvSpPr>
          <p:spPr bwMode="auto">
            <a:xfrm>
              <a:off x="2768" y="3312"/>
              <a:ext cx="36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2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000">
                  <a:solidFill>
                    <a:srgbClr val="000000"/>
                  </a:solidFill>
                  <a:ea typeface="Gulim" pitchFamily="50" charset="-127"/>
                </a:rPr>
                <a:t>outputs</a:t>
              </a:r>
            </a:p>
          </p:txBody>
        </p:sp>
        <p:sp>
          <p:nvSpPr>
            <p:cNvPr id="228388" name="Rectangle 36"/>
            <p:cNvSpPr>
              <a:spLocks noChangeArrowheads="1"/>
            </p:cNvSpPr>
            <p:nvPr/>
          </p:nvSpPr>
          <p:spPr bwMode="auto">
            <a:xfrm>
              <a:off x="1720" y="3312"/>
              <a:ext cx="240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2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000">
                  <a:solidFill>
                    <a:srgbClr val="000000"/>
                  </a:solidFill>
                  <a:ea typeface="Gulim" pitchFamily="50" charset="-127"/>
                </a:rPr>
                <a:t>reg</a:t>
              </a:r>
            </a:p>
          </p:txBody>
        </p:sp>
        <p:sp>
          <p:nvSpPr>
            <p:cNvPr id="228389" name="Rectangle 37"/>
            <p:cNvSpPr>
              <a:spLocks noChangeArrowheads="1"/>
            </p:cNvSpPr>
            <p:nvPr/>
          </p:nvSpPr>
          <p:spPr bwMode="auto">
            <a:xfrm>
              <a:off x="864" y="3064"/>
              <a:ext cx="616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2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000">
                  <a:solidFill>
                    <a:srgbClr val="000000"/>
                  </a:solidFill>
                  <a:ea typeface="Gulim" pitchFamily="50" charset="-127"/>
                </a:rPr>
                <a:t>combinational </a:t>
              </a:r>
              <a:br>
                <a:rPr lang="en-US" altLang="ko-KR" sz="1000">
                  <a:solidFill>
                    <a:srgbClr val="000000"/>
                  </a:solidFill>
                  <a:ea typeface="Gulim" pitchFamily="50" charset="-127"/>
                </a:rPr>
              </a:br>
              <a:r>
                <a:rPr lang="en-US" altLang="ko-KR" sz="1000">
                  <a:solidFill>
                    <a:srgbClr val="000000"/>
                  </a:solidFill>
                  <a:ea typeface="Gulim" pitchFamily="50" charset="-127"/>
                </a:rPr>
                <a:t>logic for </a:t>
              </a:r>
              <a:br>
                <a:rPr lang="en-US" altLang="ko-KR" sz="1000">
                  <a:solidFill>
                    <a:srgbClr val="000000"/>
                  </a:solidFill>
                  <a:ea typeface="Gulim" pitchFamily="50" charset="-127"/>
                </a:rPr>
              </a:br>
              <a:r>
                <a:rPr lang="en-US" altLang="ko-KR" sz="1000">
                  <a:solidFill>
                    <a:srgbClr val="000000"/>
                  </a:solidFill>
                  <a:ea typeface="Gulim" pitchFamily="50" charset="-127"/>
                </a:rPr>
                <a:t>next state</a:t>
              </a:r>
            </a:p>
          </p:txBody>
        </p:sp>
        <p:sp>
          <p:nvSpPr>
            <p:cNvPr id="228390" name="Line 38"/>
            <p:cNvSpPr>
              <a:spLocks noChangeShapeType="1"/>
            </p:cNvSpPr>
            <p:nvPr/>
          </p:nvSpPr>
          <p:spPr bwMode="auto">
            <a:xfrm>
              <a:off x="1892" y="3272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391" name="Line 39"/>
            <p:cNvSpPr>
              <a:spLocks noChangeShapeType="1"/>
            </p:cNvSpPr>
            <p:nvPr/>
          </p:nvSpPr>
          <p:spPr bwMode="auto">
            <a:xfrm>
              <a:off x="1892" y="3376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392" name="Line 40"/>
            <p:cNvSpPr>
              <a:spLocks noChangeShapeType="1"/>
            </p:cNvSpPr>
            <p:nvPr/>
          </p:nvSpPr>
          <p:spPr bwMode="auto">
            <a:xfrm>
              <a:off x="1892" y="3480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393" name="Rectangle 41"/>
            <p:cNvSpPr>
              <a:spLocks noChangeArrowheads="1"/>
            </p:cNvSpPr>
            <p:nvPr/>
          </p:nvSpPr>
          <p:spPr bwMode="auto">
            <a:xfrm>
              <a:off x="2140" y="3228"/>
              <a:ext cx="360" cy="30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394" name="Rectangle 42"/>
            <p:cNvSpPr>
              <a:spLocks noChangeArrowheads="1"/>
            </p:cNvSpPr>
            <p:nvPr/>
          </p:nvSpPr>
          <p:spPr bwMode="auto">
            <a:xfrm>
              <a:off x="2096" y="3256"/>
              <a:ext cx="456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2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000">
                  <a:solidFill>
                    <a:srgbClr val="000000"/>
                  </a:solidFill>
                  <a:ea typeface="Gulim" pitchFamily="50" charset="-127"/>
                </a:rPr>
                <a:t>logic for</a:t>
              </a:r>
              <a:br>
                <a:rPr lang="en-US" altLang="ko-KR" sz="1000">
                  <a:solidFill>
                    <a:srgbClr val="000000"/>
                  </a:solidFill>
                  <a:ea typeface="Gulim" pitchFamily="50" charset="-127"/>
                </a:rPr>
              </a:br>
              <a:r>
                <a:rPr lang="en-US" altLang="ko-KR" sz="1000">
                  <a:solidFill>
                    <a:srgbClr val="000000"/>
                  </a:solidFill>
                  <a:ea typeface="Gulim" pitchFamily="50" charset="-127"/>
                </a:rPr>
                <a:t>outputs</a:t>
              </a:r>
            </a:p>
          </p:txBody>
        </p:sp>
        <p:sp>
          <p:nvSpPr>
            <p:cNvPr id="228395" name="Line 43"/>
            <p:cNvSpPr>
              <a:spLocks noChangeShapeType="1"/>
            </p:cNvSpPr>
            <p:nvPr/>
          </p:nvSpPr>
          <p:spPr bwMode="auto">
            <a:xfrm>
              <a:off x="2500" y="3280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396" name="Line 44"/>
            <p:cNvSpPr>
              <a:spLocks noChangeShapeType="1"/>
            </p:cNvSpPr>
            <p:nvPr/>
          </p:nvSpPr>
          <p:spPr bwMode="auto">
            <a:xfrm>
              <a:off x="2500" y="3384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397" name="Line 45"/>
            <p:cNvSpPr>
              <a:spLocks noChangeShapeType="1"/>
            </p:cNvSpPr>
            <p:nvPr/>
          </p:nvSpPr>
          <p:spPr bwMode="auto">
            <a:xfrm>
              <a:off x="2500" y="3480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28398" name="Group 46"/>
          <p:cNvGrpSpPr>
            <a:grpSpLocks/>
          </p:cNvGrpSpPr>
          <p:nvPr/>
        </p:nvGrpSpPr>
        <p:grpSpPr bwMode="auto">
          <a:xfrm>
            <a:off x="2647950" y="3203575"/>
            <a:ext cx="3670300" cy="1860550"/>
            <a:chOff x="3256" y="2924"/>
            <a:chExt cx="2312" cy="1172"/>
          </a:xfrm>
        </p:grpSpPr>
        <p:sp>
          <p:nvSpPr>
            <p:cNvPr id="228399" name="Rectangle 47"/>
            <p:cNvSpPr>
              <a:spLocks noChangeArrowheads="1"/>
            </p:cNvSpPr>
            <p:nvPr/>
          </p:nvSpPr>
          <p:spPr bwMode="auto">
            <a:xfrm>
              <a:off x="3868" y="2924"/>
              <a:ext cx="624" cy="61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00" name="Line 48"/>
            <p:cNvSpPr>
              <a:spLocks noChangeShapeType="1"/>
            </p:cNvSpPr>
            <p:nvPr/>
          </p:nvSpPr>
          <p:spPr bwMode="auto">
            <a:xfrm>
              <a:off x="3604" y="2976"/>
              <a:ext cx="2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01" name="Line 49"/>
            <p:cNvSpPr>
              <a:spLocks noChangeShapeType="1"/>
            </p:cNvSpPr>
            <p:nvPr/>
          </p:nvSpPr>
          <p:spPr bwMode="auto">
            <a:xfrm>
              <a:off x="3604" y="3064"/>
              <a:ext cx="2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02" name="Line 50"/>
            <p:cNvSpPr>
              <a:spLocks noChangeShapeType="1"/>
            </p:cNvSpPr>
            <p:nvPr/>
          </p:nvSpPr>
          <p:spPr bwMode="auto">
            <a:xfrm>
              <a:off x="3604" y="3176"/>
              <a:ext cx="2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03" name="Line 51"/>
            <p:cNvSpPr>
              <a:spLocks noChangeShapeType="1"/>
            </p:cNvSpPr>
            <p:nvPr/>
          </p:nvSpPr>
          <p:spPr bwMode="auto">
            <a:xfrm>
              <a:off x="3604" y="3280"/>
              <a:ext cx="2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04" name="Line 52"/>
            <p:cNvSpPr>
              <a:spLocks noChangeShapeType="1"/>
            </p:cNvSpPr>
            <p:nvPr/>
          </p:nvSpPr>
          <p:spPr bwMode="auto">
            <a:xfrm>
              <a:off x="3604" y="3384"/>
              <a:ext cx="2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05" name="Line 53"/>
            <p:cNvSpPr>
              <a:spLocks noChangeShapeType="1"/>
            </p:cNvSpPr>
            <p:nvPr/>
          </p:nvSpPr>
          <p:spPr bwMode="auto">
            <a:xfrm>
              <a:off x="3604" y="3488"/>
              <a:ext cx="2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06" name="Line 54"/>
            <p:cNvSpPr>
              <a:spLocks noChangeShapeType="1"/>
            </p:cNvSpPr>
            <p:nvPr/>
          </p:nvSpPr>
          <p:spPr bwMode="auto">
            <a:xfrm>
              <a:off x="4492" y="2976"/>
              <a:ext cx="6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07" name="Line 55"/>
            <p:cNvSpPr>
              <a:spLocks noChangeShapeType="1"/>
            </p:cNvSpPr>
            <p:nvPr/>
          </p:nvSpPr>
          <p:spPr bwMode="auto">
            <a:xfrm>
              <a:off x="4492" y="3064"/>
              <a:ext cx="6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08" name="Line 56"/>
            <p:cNvSpPr>
              <a:spLocks noChangeShapeType="1"/>
            </p:cNvSpPr>
            <p:nvPr/>
          </p:nvSpPr>
          <p:spPr bwMode="auto">
            <a:xfrm>
              <a:off x="4492" y="3176"/>
              <a:ext cx="6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09" name="Line 57"/>
            <p:cNvSpPr>
              <a:spLocks noChangeShapeType="1"/>
            </p:cNvSpPr>
            <p:nvPr/>
          </p:nvSpPr>
          <p:spPr bwMode="auto">
            <a:xfrm>
              <a:off x="4492" y="3280"/>
              <a:ext cx="2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10" name="Line 58"/>
            <p:cNvSpPr>
              <a:spLocks noChangeShapeType="1"/>
            </p:cNvSpPr>
            <p:nvPr/>
          </p:nvSpPr>
          <p:spPr bwMode="auto">
            <a:xfrm>
              <a:off x="4492" y="3384"/>
              <a:ext cx="2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11" name="Line 59"/>
            <p:cNvSpPr>
              <a:spLocks noChangeShapeType="1"/>
            </p:cNvSpPr>
            <p:nvPr/>
          </p:nvSpPr>
          <p:spPr bwMode="auto">
            <a:xfrm>
              <a:off x="4492" y="3488"/>
              <a:ext cx="2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12" name="Rectangle 60"/>
            <p:cNvSpPr>
              <a:spLocks noChangeArrowheads="1"/>
            </p:cNvSpPr>
            <p:nvPr/>
          </p:nvSpPr>
          <p:spPr bwMode="auto">
            <a:xfrm>
              <a:off x="4748" y="3228"/>
              <a:ext cx="160" cy="31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13" name="Line 61"/>
            <p:cNvSpPr>
              <a:spLocks noChangeShapeType="1"/>
            </p:cNvSpPr>
            <p:nvPr/>
          </p:nvSpPr>
          <p:spPr bwMode="auto">
            <a:xfrm>
              <a:off x="4908" y="3488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14" name="Line 62"/>
            <p:cNvSpPr>
              <a:spLocks noChangeShapeType="1"/>
            </p:cNvSpPr>
            <p:nvPr/>
          </p:nvSpPr>
          <p:spPr bwMode="auto">
            <a:xfrm>
              <a:off x="4952" y="3492"/>
              <a:ext cx="0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15" name="Line 63"/>
            <p:cNvSpPr>
              <a:spLocks noChangeShapeType="1"/>
            </p:cNvSpPr>
            <p:nvPr/>
          </p:nvSpPr>
          <p:spPr bwMode="auto">
            <a:xfrm flipH="1">
              <a:off x="3596" y="3640"/>
              <a:ext cx="13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16" name="Line 64"/>
            <p:cNvSpPr>
              <a:spLocks noChangeShapeType="1"/>
            </p:cNvSpPr>
            <p:nvPr/>
          </p:nvSpPr>
          <p:spPr bwMode="auto">
            <a:xfrm flipV="1">
              <a:off x="3600" y="3484"/>
              <a:ext cx="0" cy="1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17" name="Line 65"/>
            <p:cNvSpPr>
              <a:spLocks noChangeShapeType="1"/>
            </p:cNvSpPr>
            <p:nvPr/>
          </p:nvSpPr>
          <p:spPr bwMode="auto">
            <a:xfrm>
              <a:off x="4908" y="3384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18" name="Line 66"/>
            <p:cNvSpPr>
              <a:spLocks noChangeShapeType="1"/>
            </p:cNvSpPr>
            <p:nvPr/>
          </p:nvSpPr>
          <p:spPr bwMode="auto">
            <a:xfrm>
              <a:off x="5000" y="3388"/>
              <a:ext cx="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19" name="Line 67"/>
            <p:cNvSpPr>
              <a:spLocks noChangeShapeType="1"/>
            </p:cNvSpPr>
            <p:nvPr/>
          </p:nvSpPr>
          <p:spPr bwMode="auto">
            <a:xfrm flipH="1">
              <a:off x="3556" y="3680"/>
              <a:ext cx="14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20" name="Line 68"/>
            <p:cNvSpPr>
              <a:spLocks noChangeShapeType="1"/>
            </p:cNvSpPr>
            <p:nvPr/>
          </p:nvSpPr>
          <p:spPr bwMode="auto">
            <a:xfrm flipV="1">
              <a:off x="3560" y="3380"/>
              <a:ext cx="0" cy="3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21" name="Line 69"/>
            <p:cNvSpPr>
              <a:spLocks noChangeShapeType="1"/>
            </p:cNvSpPr>
            <p:nvPr/>
          </p:nvSpPr>
          <p:spPr bwMode="auto">
            <a:xfrm>
              <a:off x="3564" y="3384"/>
              <a:ext cx="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22" name="Line 70"/>
            <p:cNvSpPr>
              <a:spLocks noChangeShapeType="1"/>
            </p:cNvSpPr>
            <p:nvPr/>
          </p:nvSpPr>
          <p:spPr bwMode="auto">
            <a:xfrm>
              <a:off x="4908" y="3280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23" name="Line 71"/>
            <p:cNvSpPr>
              <a:spLocks noChangeShapeType="1"/>
            </p:cNvSpPr>
            <p:nvPr/>
          </p:nvSpPr>
          <p:spPr bwMode="auto">
            <a:xfrm>
              <a:off x="5056" y="3284"/>
              <a:ext cx="0" cy="4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24" name="Line 72"/>
            <p:cNvSpPr>
              <a:spLocks noChangeShapeType="1"/>
            </p:cNvSpPr>
            <p:nvPr/>
          </p:nvSpPr>
          <p:spPr bwMode="auto">
            <a:xfrm flipH="1">
              <a:off x="3492" y="3744"/>
              <a:ext cx="15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25" name="Line 73"/>
            <p:cNvSpPr>
              <a:spLocks noChangeShapeType="1"/>
            </p:cNvSpPr>
            <p:nvPr/>
          </p:nvSpPr>
          <p:spPr bwMode="auto">
            <a:xfrm flipV="1">
              <a:off x="3496" y="3276"/>
              <a:ext cx="0" cy="4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26" name="Line 74"/>
            <p:cNvSpPr>
              <a:spLocks noChangeShapeType="1"/>
            </p:cNvSpPr>
            <p:nvPr/>
          </p:nvSpPr>
          <p:spPr bwMode="auto">
            <a:xfrm>
              <a:off x="3500" y="3280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27" name="Line 75"/>
            <p:cNvSpPr>
              <a:spLocks noChangeShapeType="1"/>
            </p:cNvSpPr>
            <p:nvPr/>
          </p:nvSpPr>
          <p:spPr bwMode="auto">
            <a:xfrm flipV="1">
              <a:off x="4804" y="3492"/>
              <a:ext cx="8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28" name="Line 76"/>
            <p:cNvSpPr>
              <a:spLocks noChangeShapeType="1"/>
            </p:cNvSpPr>
            <p:nvPr/>
          </p:nvSpPr>
          <p:spPr bwMode="auto">
            <a:xfrm flipH="1" flipV="1">
              <a:off x="4820" y="3492"/>
              <a:ext cx="32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29" name="Line 77"/>
            <p:cNvSpPr>
              <a:spLocks noChangeShapeType="1"/>
            </p:cNvSpPr>
            <p:nvPr/>
          </p:nvSpPr>
          <p:spPr bwMode="auto">
            <a:xfrm>
              <a:off x="4824" y="3540"/>
              <a:ext cx="0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30" name="Rectangle 78"/>
            <p:cNvSpPr>
              <a:spLocks noChangeArrowheads="1"/>
            </p:cNvSpPr>
            <p:nvPr/>
          </p:nvSpPr>
          <p:spPr bwMode="auto">
            <a:xfrm>
              <a:off x="3256" y="3024"/>
              <a:ext cx="32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2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000">
                  <a:solidFill>
                    <a:srgbClr val="000000"/>
                  </a:solidFill>
                  <a:ea typeface="Gulim" pitchFamily="50" charset="-127"/>
                </a:rPr>
                <a:t>inputs</a:t>
              </a:r>
            </a:p>
          </p:txBody>
        </p:sp>
        <p:sp>
          <p:nvSpPr>
            <p:cNvPr id="228431" name="Rectangle 79"/>
            <p:cNvSpPr>
              <a:spLocks noChangeArrowheads="1"/>
            </p:cNvSpPr>
            <p:nvPr/>
          </p:nvSpPr>
          <p:spPr bwMode="auto">
            <a:xfrm>
              <a:off x="5192" y="3024"/>
              <a:ext cx="37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2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000">
                  <a:solidFill>
                    <a:srgbClr val="000000"/>
                  </a:solidFill>
                  <a:ea typeface="Gulim" pitchFamily="50" charset="-127"/>
                </a:rPr>
                <a:t>outputs</a:t>
              </a:r>
            </a:p>
          </p:txBody>
        </p:sp>
        <p:sp>
          <p:nvSpPr>
            <p:cNvPr id="228432" name="Rectangle 80"/>
            <p:cNvSpPr>
              <a:spLocks noChangeArrowheads="1"/>
            </p:cNvSpPr>
            <p:nvPr/>
          </p:nvSpPr>
          <p:spPr bwMode="auto">
            <a:xfrm>
              <a:off x="3976" y="3760"/>
              <a:ext cx="920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2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000">
                  <a:solidFill>
                    <a:srgbClr val="000000"/>
                  </a:solidFill>
                  <a:ea typeface="Gulim" pitchFamily="50" charset="-127"/>
                </a:rPr>
                <a:t>state feedback</a:t>
              </a:r>
            </a:p>
          </p:txBody>
        </p:sp>
        <p:sp>
          <p:nvSpPr>
            <p:cNvPr id="228433" name="Rectangle 81"/>
            <p:cNvSpPr>
              <a:spLocks noChangeArrowheads="1"/>
            </p:cNvSpPr>
            <p:nvPr/>
          </p:nvSpPr>
          <p:spPr bwMode="auto">
            <a:xfrm>
              <a:off x="4728" y="3304"/>
              <a:ext cx="264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2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000">
                  <a:solidFill>
                    <a:srgbClr val="000000"/>
                  </a:solidFill>
                  <a:ea typeface="Gulim" pitchFamily="50" charset="-127"/>
                </a:rPr>
                <a:t>reg</a:t>
              </a:r>
            </a:p>
          </p:txBody>
        </p:sp>
        <p:sp>
          <p:nvSpPr>
            <p:cNvPr id="228434" name="Rectangle 82"/>
            <p:cNvSpPr>
              <a:spLocks noChangeArrowheads="1"/>
            </p:cNvSpPr>
            <p:nvPr/>
          </p:nvSpPr>
          <p:spPr bwMode="auto">
            <a:xfrm>
              <a:off x="3872" y="3224"/>
              <a:ext cx="62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2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000">
                  <a:solidFill>
                    <a:srgbClr val="000000"/>
                  </a:solidFill>
                  <a:ea typeface="Gulim" pitchFamily="50" charset="-127"/>
                </a:rPr>
                <a:t>combinational </a:t>
              </a:r>
              <a:br>
                <a:rPr lang="en-US" altLang="ko-KR" sz="1000">
                  <a:solidFill>
                    <a:srgbClr val="000000"/>
                  </a:solidFill>
                  <a:ea typeface="Gulim" pitchFamily="50" charset="-127"/>
                </a:rPr>
              </a:br>
              <a:r>
                <a:rPr lang="en-US" altLang="ko-KR" sz="1000">
                  <a:solidFill>
                    <a:srgbClr val="000000"/>
                  </a:solidFill>
                  <a:ea typeface="Gulim" pitchFamily="50" charset="-127"/>
                </a:rPr>
                <a:t>logic for</a:t>
              </a:r>
              <a:br>
                <a:rPr lang="en-US" altLang="ko-KR" sz="1000">
                  <a:solidFill>
                    <a:srgbClr val="000000"/>
                  </a:solidFill>
                  <a:ea typeface="Gulim" pitchFamily="50" charset="-127"/>
                </a:rPr>
              </a:br>
              <a:r>
                <a:rPr lang="en-US" altLang="ko-KR" sz="1000">
                  <a:solidFill>
                    <a:srgbClr val="000000"/>
                  </a:solidFill>
                  <a:ea typeface="Gulim" pitchFamily="50" charset="-127"/>
                </a:rPr>
                <a:t>next state</a:t>
              </a:r>
            </a:p>
          </p:txBody>
        </p:sp>
        <p:sp>
          <p:nvSpPr>
            <p:cNvPr id="228435" name="Rectangle 83"/>
            <p:cNvSpPr>
              <a:spLocks noChangeArrowheads="1"/>
            </p:cNvSpPr>
            <p:nvPr/>
          </p:nvSpPr>
          <p:spPr bwMode="auto">
            <a:xfrm>
              <a:off x="4124" y="2924"/>
              <a:ext cx="368" cy="31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36" name="Rectangle 84"/>
            <p:cNvSpPr>
              <a:spLocks noChangeArrowheads="1"/>
            </p:cNvSpPr>
            <p:nvPr/>
          </p:nvSpPr>
          <p:spPr bwMode="auto">
            <a:xfrm>
              <a:off x="4088" y="2968"/>
              <a:ext cx="47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2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000">
                  <a:solidFill>
                    <a:srgbClr val="000000"/>
                  </a:solidFill>
                  <a:ea typeface="Gulim" pitchFamily="50" charset="-127"/>
                </a:rPr>
                <a:t>logic for</a:t>
              </a:r>
              <a:br>
                <a:rPr lang="en-US" altLang="ko-KR" sz="1000">
                  <a:solidFill>
                    <a:srgbClr val="000000"/>
                  </a:solidFill>
                  <a:ea typeface="Gulim" pitchFamily="50" charset="-127"/>
                </a:rPr>
              </a:br>
              <a:r>
                <a:rPr lang="en-US" altLang="ko-KR" sz="1000">
                  <a:solidFill>
                    <a:srgbClr val="000000"/>
                  </a:solidFill>
                  <a:ea typeface="Gulim" pitchFamily="50" charset="-127"/>
                </a:rPr>
                <a:t>outputs</a:t>
              </a:r>
            </a:p>
          </p:txBody>
        </p:sp>
      </p:grpSp>
      <p:grpSp>
        <p:nvGrpSpPr>
          <p:cNvPr id="228437" name="Group 85"/>
          <p:cNvGrpSpPr>
            <a:grpSpLocks/>
          </p:cNvGrpSpPr>
          <p:nvPr/>
        </p:nvGrpSpPr>
        <p:grpSpPr bwMode="auto">
          <a:xfrm>
            <a:off x="2674938" y="5049838"/>
            <a:ext cx="3670300" cy="1897062"/>
            <a:chOff x="2987" y="1417"/>
            <a:chExt cx="2312" cy="1195"/>
          </a:xfrm>
        </p:grpSpPr>
        <p:sp>
          <p:nvSpPr>
            <p:cNvPr id="228438" name="Rectangle 86"/>
            <p:cNvSpPr>
              <a:spLocks noChangeArrowheads="1"/>
            </p:cNvSpPr>
            <p:nvPr/>
          </p:nvSpPr>
          <p:spPr bwMode="auto">
            <a:xfrm>
              <a:off x="3599" y="1440"/>
              <a:ext cx="624" cy="61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39" name="Line 87"/>
            <p:cNvSpPr>
              <a:spLocks noChangeShapeType="1"/>
            </p:cNvSpPr>
            <p:nvPr/>
          </p:nvSpPr>
          <p:spPr bwMode="auto">
            <a:xfrm>
              <a:off x="3335" y="1492"/>
              <a:ext cx="2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40" name="Line 88"/>
            <p:cNvSpPr>
              <a:spLocks noChangeShapeType="1"/>
            </p:cNvSpPr>
            <p:nvPr/>
          </p:nvSpPr>
          <p:spPr bwMode="auto">
            <a:xfrm>
              <a:off x="3335" y="1580"/>
              <a:ext cx="2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41" name="Line 89"/>
            <p:cNvSpPr>
              <a:spLocks noChangeShapeType="1"/>
            </p:cNvSpPr>
            <p:nvPr/>
          </p:nvSpPr>
          <p:spPr bwMode="auto">
            <a:xfrm>
              <a:off x="3335" y="1692"/>
              <a:ext cx="2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42" name="Line 90"/>
            <p:cNvSpPr>
              <a:spLocks noChangeShapeType="1"/>
            </p:cNvSpPr>
            <p:nvPr/>
          </p:nvSpPr>
          <p:spPr bwMode="auto">
            <a:xfrm>
              <a:off x="3335" y="1796"/>
              <a:ext cx="2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43" name="Line 91"/>
            <p:cNvSpPr>
              <a:spLocks noChangeShapeType="1"/>
            </p:cNvSpPr>
            <p:nvPr/>
          </p:nvSpPr>
          <p:spPr bwMode="auto">
            <a:xfrm>
              <a:off x="3335" y="1900"/>
              <a:ext cx="2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44" name="Line 92"/>
            <p:cNvSpPr>
              <a:spLocks noChangeShapeType="1"/>
            </p:cNvSpPr>
            <p:nvPr/>
          </p:nvSpPr>
          <p:spPr bwMode="auto">
            <a:xfrm>
              <a:off x="3335" y="2004"/>
              <a:ext cx="2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45" name="Line 93"/>
            <p:cNvSpPr>
              <a:spLocks noChangeShapeType="1"/>
            </p:cNvSpPr>
            <p:nvPr/>
          </p:nvSpPr>
          <p:spPr bwMode="auto">
            <a:xfrm>
              <a:off x="4223" y="1492"/>
              <a:ext cx="6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46" name="Line 94"/>
            <p:cNvSpPr>
              <a:spLocks noChangeShapeType="1"/>
            </p:cNvSpPr>
            <p:nvPr/>
          </p:nvSpPr>
          <p:spPr bwMode="auto">
            <a:xfrm>
              <a:off x="4223" y="1580"/>
              <a:ext cx="6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47" name="Line 95"/>
            <p:cNvSpPr>
              <a:spLocks noChangeShapeType="1"/>
            </p:cNvSpPr>
            <p:nvPr/>
          </p:nvSpPr>
          <p:spPr bwMode="auto">
            <a:xfrm>
              <a:off x="4223" y="1692"/>
              <a:ext cx="6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48" name="Line 96"/>
            <p:cNvSpPr>
              <a:spLocks noChangeShapeType="1"/>
            </p:cNvSpPr>
            <p:nvPr/>
          </p:nvSpPr>
          <p:spPr bwMode="auto">
            <a:xfrm>
              <a:off x="4223" y="1796"/>
              <a:ext cx="2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49" name="Line 97"/>
            <p:cNvSpPr>
              <a:spLocks noChangeShapeType="1"/>
            </p:cNvSpPr>
            <p:nvPr/>
          </p:nvSpPr>
          <p:spPr bwMode="auto">
            <a:xfrm>
              <a:off x="4223" y="1900"/>
              <a:ext cx="2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50" name="Line 98"/>
            <p:cNvSpPr>
              <a:spLocks noChangeShapeType="1"/>
            </p:cNvSpPr>
            <p:nvPr/>
          </p:nvSpPr>
          <p:spPr bwMode="auto">
            <a:xfrm>
              <a:off x="4223" y="2004"/>
              <a:ext cx="2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51" name="Rectangle 99"/>
            <p:cNvSpPr>
              <a:spLocks noChangeArrowheads="1"/>
            </p:cNvSpPr>
            <p:nvPr/>
          </p:nvSpPr>
          <p:spPr bwMode="auto">
            <a:xfrm>
              <a:off x="4479" y="1417"/>
              <a:ext cx="160" cy="63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52" name="Line 100"/>
            <p:cNvSpPr>
              <a:spLocks noChangeShapeType="1"/>
            </p:cNvSpPr>
            <p:nvPr/>
          </p:nvSpPr>
          <p:spPr bwMode="auto">
            <a:xfrm>
              <a:off x="4639" y="2004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53" name="Line 101"/>
            <p:cNvSpPr>
              <a:spLocks noChangeShapeType="1"/>
            </p:cNvSpPr>
            <p:nvPr/>
          </p:nvSpPr>
          <p:spPr bwMode="auto">
            <a:xfrm>
              <a:off x="4683" y="2008"/>
              <a:ext cx="0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54" name="Line 102"/>
            <p:cNvSpPr>
              <a:spLocks noChangeShapeType="1"/>
            </p:cNvSpPr>
            <p:nvPr/>
          </p:nvSpPr>
          <p:spPr bwMode="auto">
            <a:xfrm flipH="1">
              <a:off x="3327" y="2156"/>
              <a:ext cx="13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55" name="Line 103"/>
            <p:cNvSpPr>
              <a:spLocks noChangeShapeType="1"/>
            </p:cNvSpPr>
            <p:nvPr/>
          </p:nvSpPr>
          <p:spPr bwMode="auto">
            <a:xfrm flipV="1">
              <a:off x="3331" y="2000"/>
              <a:ext cx="0" cy="1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56" name="Line 104"/>
            <p:cNvSpPr>
              <a:spLocks noChangeShapeType="1"/>
            </p:cNvSpPr>
            <p:nvPr/>
          </p:nvSpPr>
          <p:spPr bwMode="auto">
            <a:xfrm>
              <a:off x="4639" y="1900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57" name="Line 105"/>
            <p:cNvSpPr>
              <a:spLocks noChangeShapeType="1"/>
            </p:cNvSpPr>
            <p:nvPr/>
          </p:nvSpPr>
          <p:spPr bwMode="auto">
            <a:xfrm>
              <a:off x="4731" y="1904"/>
              <a:ext cx="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58" name="Line 106"/>
            <p:cNvSpPr>
              <a:spLocks noChangeShapeType="1"/>
            </p:cNvSpPr>
            <p:nvPr/>
          </p:nvSpPr>
          <p:spPr bwMode="auto">
            <a:xfrm flipH="1">
              <a:off x="3287" y="2196"/>
              <a:ext cx="14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59" name="Line 107"/>
            <p:cNvSpPr>
              <a:spLocks noChangeShapeType="1"/>
            </p:cNvSpPr>
            <p:nvPr/>
          </p:nvSpPr>
          <p:spPr bwMode="auto">
            <a:xfrm flipV="1">
              <a:off x="3291" y="1896"/>
              <a:ext cx="0" cy="3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60" name="Line 108"/>
            <p:cNvSpPr>
              <a:spLocks noChangeShapeType="1"/>
            </p:cNvSpPr>
            <p:nvPr/>
          </p:nvSpPr>
          <p:spPr bwMode="auto">
            <a:xfrm>
              <a:off x="3295" y="1900"/>
              <a:ext cx="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61" name="Line 109"/>
            <p:cNvSpPr>
              <a:spLocks noChangeShapeType="1"/>
            </p:cNvSpPr>
            <p:nvPr/>
          </p:nvSpPr>
          <p:spPr bwMode="auto">
            <a:xfrm>
              <a:off x="4639" y="1796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62" name="Line 110"/>
            <p:cNvSpPr>
              <a:spLocks noChangeShapeType="1"/>
            </p:cNvSpPr>
            <p:nvPr/>
          </p:nvSpPr>
          <p:spPr bwMode="auto">
            <a:xfrm>
              <a:off x="4787" y="1800"/>
              <a:ext cx="0" cy="4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63" name="Line 111"/>
            <p:cNvSpPr>
              <a:spLocks noChangeShapeType="1"/>
            </p:cNvSpPr>
            <p:nvPr/>
          </p:nvSpPr>
          <p:spPr bwMode="auto">
            <a:xfrm flipH="1">
              <a:off x="3223" y="2260"/>
              <a:ext cx="15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64" name="Line 112"/>
            <p:cNvSpPr>
              <a:spLocks noChangeShapeType="1"/>
            </p:cNvSpPr>
            <p:nvPr/>
          </p:nvSpPr>
          <p:spPr bwMode="auto">
            <a:xfrm flipV="1">
              <a:off x="3227" y="1792"/>
              <a:ext cx="0" cy="4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65" name="Line 113"/>
            <p:cNvSpPr>
              <a:spLocks noChangeShapeType="1"/>
            </p:cNvSpPr>
            <p:nvPr/>
          </p:nvSpPr>
          <p:spPr bwMode="auto">
            <a:xfrm>
              <a:off x="3231" y="1796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66" name="Line 114"/>
            <p:cNvSpPr>
              <a:spLocks noChangeShapeType="1"/>
            </p:cNvSpPr>
            <p:nvPr/>
          </p:nvSpPr>
          <p:spPr bwMode="auto">
            <a:xfrm flipV="1">
              <a:off x="4535" y="2008"/>
              <a:ext cx="8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67" name="Line 115"/>
            <p:cNvSpPr>
              <a:spLocks noChangeShapeType="1"/>
            </p:cNvSpPr>
            <p:nvPr/>
          </p:nvSpPr>
          <p:spPr bwMode="auto">
            <a:xfrm flipH="1" flipV="1">
              <a:off x="4551" y="2008"/>
              <a:ext cx="32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68" name="Line 116"/>
            <p:cNvSpPr>
              <a:spLocks noChangeShapeType="1"/>
            </p:cNvSpPr>
            <p:nvPr/>
          </p:nvSpPr>
          <p:spPr bwMode="auto">
            <a:xfrm>
              <a:off x="4555" y="2056"/>
              <a:ext cx="0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69" name="Rectangle 117"/>
            <p:cNvSpPr>
              <a:spLocks noChangeArrowheads="1"/>
            </p:cNvSpPr>
            <p:nvPr/>
          </p:nvSpPr>
          <p:spPr bwMode="auto">
            <a:xfrm>
              <a:off x="2987" y="1540"/>
              <a:ext cx="32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2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000">
                  <a:solidFill>
                    <a:srgbClr val="000000"/>
                  </a:solidFill>
                  <a:ea typeface="Gulim" pitchFamily="50" charset="-127"/>
                </a:rPr>
                <a:t>inputs</a:t>
              </a:r>
            </a:p>
          </p:txBody>
        </p:sp>
        <p:sp>
          <p:nvSpPr>
            <p:cNvPr id="228470" name="Rectangle 118"/>
            <p:cNvSpPr>
              <a:spLocks noChangeArrowheads="1"/>
            </p:cNvSpPr>
            <p:nvPr/>
          </p:nvSpPr>
          <p:spPr bwMode="auto">
            <a:xfrm>
              <a:off x="4923" y="1540"/>
              <a:ext cx="37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2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000">
                  <a:solidFill>
                    <a:srgbClr val="000000"/>
                  </a:solidFill>
                  <a:ea typeface="Gulim" pitchFamily="50" charset="-127"/>
                </a:rPr>
                <a:t>outputs</a:t>
              </a:r>
            </a:p>
          </p:txBody>
        </p:sp>
        <p:sp>
          <p:nvSpPr>
            <p:cNvPr id="228471" name="Rectangle 119"/>
            <p:cNvSpPr>
              <a:spLocks noChangeArrowheads="1"/>
            </p:cNvSpPr>
            <p:nvPr/>
          </p:nvSpPr>
          <p:spPr bwMode="auto">
            <a:xfrm>
              <a:off x="3707" y="2276"/>
              <a:ext cx="920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2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000">
                  <a:solidFill>
                    <a:srgbClr val="000000"/>
                  </a:solidFill>
                  <a:ea typeface="Gulim" pitchFamily="50" charset="-127"/>
                </a:rPr>
                <a:t>state feedback</a:t>
              </a:r>
            </a:p>
          </p:txBody>
        </p:sp>
        <p:sp>
          <p:nvSpPr>
            <p:cNvPr id="228472" name="Rectangle 120"/>
            <p:cNvSpPr>
              <a:spLocks noChangeArrowheads="1"/>
            </p:cNvSpPr>
            <p:nvPr/>
          </p:nvSpPr>
          <p:spPr bwMode="auto">
            <a:xfrm>
              <a:off x="4459" y="1820"/>
              <a:ext cx="264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2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000">
                  <a:solidFill>
                    <a:srgbClr val="000000"/>
                  </a:solidFill>
                  <a:ea typeface="Gulim" pitchFamily="50" charset="-127"/>
                </a:rPr>
                <a:t>reg</a:t>
              </a:r>
            </a:p>
          </p:txBody>
        </p:sp>
        <p:sp>
          <p:nvSpPr>
            <p:cNvPr id="228473" name="Rectangle 121"/>
            <p:cNvSpPr>
              <a:spLocks noChangeArrowheads="1"/>
            </p:cNvSpPr>
            <p:nvPr/>
          </p:nvSpPr>
          <p:spPr bwMode="auto">
            <a:xfrm>
              <a:off x="3603" y="1740"/>
              <a:ext cx="62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2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000">
                  <a:solidFill>
                    <a:srgbClr val="000000"/>
                  </a:solidFill>
                  <a:ea typeface="Gulim" pitchFamily="50" charset="-127"/>
                </a:rPr>
                <a:t>combinational </a:t>
              </a:r>
              <a:br>
                <a:rPr lang="en-US" altLang="ko-KR" sz="1000">
                  <a:solidFill>
                    <a:srgbClr val="000000"/>
                  </a:solidFill>
                  <a:ea typeface="Gulim" pitchFamily="50" charset="-127"/>
                </a:rPr>
              </a:br>
              <a:r>
                <a:rPr lang="en-US" altLang="ko-KR" sz="1000">
                  <a:solidFill>
                    <a:srgbClr val="000000"/>
                  </a:solidFill>
                  <a:ea typeface="Gulim" pitchFamily="50" charset="-127"/>
                </a:rPr>
                <a:t>logic for</a:t>
              </a:r>
              <a:br>
                <a:rPr lang="en-US" altLang="ko-KR" sz="1000">
                  <a:solidFill>
                    <a:srgbClr val="000000"/>
                  </a:solidFill>
                  <a:ea typeface="Gulim" pitchFamily="50" charset="-127"/>
                </a:rPr>
              </a:br>
              <a:r>
                <a:rPr lang="en-US" altLang="ko-KR" sz="1000">
                  <a:solidFill>
                    <a:srgbClr val="000000"/>
                  </a:solidFill>
                  <a:ea typeface="Gulim" pitchFamily="50" charset="-127"/>
                </a:rPr>
                <a:t>next state</a:t>
              </a:r>
            </a:p>
          </p:txBody>
        </p:sp>
        <p:sp>
          <p:nvSpPr>
            <p:cNvPr id="228474" name="Rectangle 122"/>
            <p:cNvSpPr>
              <a:spLocks noChangeArrowheads="1"/>
            </p:cNvSpPr>
            <p:nvPr/>
          </p:nvSpPr>
          <p:spPr bwMode="auto">
            <a:xfrm>
              <a:off x="3855" y="1440"/>
              <a:ext cx="368" cy="31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75" name="Rectangle 123"/>
            <p:cNvSpPr>
              <a:spLocks noChangeArrowheads="1"/>
            </p:cNvSpPr>
            <p:nvPr/>
          </p:nvSpPr>
          <p:spPr bwMode="auto">
            <a:xfrm>
              <a:off x="3819" y="1484"/>
              <a:ext cx="47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2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000">
                  <a:solidFill>
                    <a:srgbClr val="000000"/>
                  </a:solidFill>
                  <a:ea typeface="Gulim" pitchFamily="50" charset="-127"/>
                </a:rPr>
                <a:t>logic for</a:t>
              </a:r>
              <a:br>
                <a:rPr lang="en-US" altLang="ko-KR" sz="1000">
                  <a:solidFill>
                    <a:srgbClr val="000000"/>
                  </a:solidFill>
                  <a:ea typeface="Gulim" pitchFamily="50" charset="-127"/>
                </a:rPr>
              </a:br>
              <a:r>
                <a:rPr lang="en-US" altLang="ko-KR" sz="1000">
                  <a:solidFill>
                    <a:srgbClr val="000000"/>
                  </a:solidFill>
                  <a:ea typeface="Gulim" pitchFamily="50" charset="-127"/>
                </a:rPr>
                <a:t>outputs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VII - Finite State Machines</a:t>
            </a:r>
            <a:endParaRPr lang="en-US" altLang="en-US"/>
          </a:p>
        </p:txBody>
      </p:sp>
      <p:sp>
        <p:nvSpPr>
          <p:cNvPr id="4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0C14-BABD-4147-AB4B-C376E4D99B90}" type="slidenum">
              <a:rPr lang="en-US" altLang="en-US"/>
              <a:pPr/>
              <a:t>25</a:t>
            </a:fld>
            <a:endParaRPr lang="en-US" altLang="en-US"/>
          </a:p>
        </p:txBody>
      </p:sp>
      <p:grpSp>
        <p:nvGrpSpPr>
          <p:cNvPr id="43051" name="Group 43"/>
          <p:cNvGrpSpPr>
            <a:grpSpLocks/>
          </p:cNvGrpSpPr>
          <p:nvPr/>
        </p:nvGrpSpPr>
        <p:grpSpPr bwMode="auto">
          <a:xfrm>
            <a:off x="0" y="3071813"/>
            <a:ext cx="4635500" cy="3390900"/>
            <a:chOff x="40" y="1680"/>
            <a:chExt cx="2920" cy="2136"/>
          </a:xfrm>
        </p:grpSpPr>
        <p:sp>
          <p:nvSpPr>
            <p:cNvPr id="43017" name="Oval 9"/>
            <p:cNvSpPr>
              <a:spLocks noChangeArrowheads="1"/>
            </p:cNvSpPr>
            <p:nvPr/>
          </p:nvSpPr>
          <p:spPr bwMode="auto">
            <a:xfrm>
              <a:off x="1260" y="3388"/>
              <a:ext cx="432" cy="38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18" name="Line 10"/>
            <p:cNvSpPr>
              <a:spLocks noChangeShapeType="1"/>
            </p:cNvSpPr>
            <p:nvPr/>
          </p:nvSpPr>
          <p:spPr bwMode="auto">
            <a:xfrm>
              <a:off x="1588" y="3412"/>
              <a:ext cx="72" cy="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19" name="Oval 11"/>
            <p:cNvSpPr>
              <a:spLocks noChangeArrowheads="1"/>
            </p:cNvSpPr>
            <p:nvPr/>
          </p:nvSpPr>
          <p:spPr bwMode="auto">
            <a:xfrm>
              <a:off x="1252" y="1708"/>
              <a:ext cx="432" cy="38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20" name="Line 12"/>
            <p:cNvSpPr>
              <a:spLocks noChangeShapeType="1"/>
            </p:cNvSpPr>
            <p:nvPr/>
          </p:nvSpPr>
          <p:spPr bwMode="auto">
            <a:xfrm flipV="1">
              <a:off x="1580" y="1988"/>
              <a:ext cx="72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21" name="Oval 13"/>
            <p:cNvSpPr>
              <a:spLocks noChangeArrowheads="1"/>
            </p:cNvSpPr>
            <p:nvPr/>
          </p:nvSpPr>
          <p:spPr bwMode="auto">
            <a:xfrm>
              <a:off x="2476" y="2012"/>
              <a:ext cx="288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22" name="Oval 14"/>
            <p:cNvSpPr>
              <a:spLocks noChangeArrowheads="1"/>
            </p:cNvSpPr>
            <p:nvPr/>
          </p:nvSpPr>
          <p:spPr bwMode="auto">
            <a:xfrm>
              <a:off x="2476" y="3164"/>
              <a:ext cx="288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23" name="Oval 15"/>
            <p:cNvSpPr>
              <a:spLocks noChangeArrowheads="1"/>
            </p:cNvSpPr>
            <p:nvPr/>
          </p:nvSpPr>
          <p:spPr bwMode="auto">
            <a:xfrm>
              <a:off x="1324" y="2012"/>
              <a:ext cx="288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24" name="Line 16"/>
            <p:cNvSpPr>
              <a:spLocks noChangeShapeType="1"/>
            </p:cNvSpPr>
            <p:nvPr/>
          </p:nvSpPr>
          <p:spPr bwMode="auto">
            <a:xfrm>
              <a:off x="1612" y="2152"/>
              <a:ext cx="8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25" name="Line 17"/>
            <p:cNvSpPr>
              <a:spLocks noChangeShapeType="1"/>
            </p:cNvSpPr>
            <p:nvPr/>
          </p:nvSpPr>
          <p:spPr bwMode="auto">
            <a:xfrm flipV="1">
              <a:off x="980" y="2252"/>
              <a:ext cx="368" cy="3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26" name="Rectangle 18"/>
            <p:cNvSpPr>
              <a:spLocks noChangeArrowheads="1"/>
            </p:cNvSpPr>
            <p:nvPr/>
          </p:nvSpPr>
          <p:spPr bwMode="auto">
            <a:xfrm>
              <a:off x="2472" y="2040"/>
              <a:ext cx="304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D/1</a:t>
              </a:r>
            </a:p>
          </p:txBody>
        </p:sp>
        <p:sp>
          <p:nvSpPr>
            <p:cNvPr id="43027" name="Rectangle 19"/>
            <p:cNvSpPr>
              <a:spLocks noChangeArrowheads="1"/>
            </p:cNvSpPr>
            <p:nvPr/>
          </p:nvSpPr>
          <p:spPr bwMode="auto">
            <a:xfrm>
              <a:off x="2480" y="3192"/>
              <a:ext cx="296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E/1</a:t>
              </a:r>
            </a:p>
          </p:txBody>
        </p:sp>
        <p:sp>
          <p:nvSpPr>
            <p:cNvPr id="43028" name="Rectangle 20"/>
            <p:cNvSpPr>
              <a:spLocks noChangeArrowheads="1"/>
            </p:cNvSpPr>
            <p:nvPr/>
          </p:nvSpPr>
          <p:spPr bwMode="auto">
            <a:xfrm>
              <a:off x="1328" y="2056"/>
              <a:ext cx="296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B/0</a:t>
              </a:r>
            </a:p>
          </p:txBody>
        </p:sp>
        <p:sp>
          <p:nvSpPr>
            <p:cNvPr id="43029" name="Oval 21"/>
            <p:cNvSpPr>
              <a:spLocks noChangeArrowheads="1"/>
            </p:cNvSpPr>
            <p:nvPr/>
          </p:nvSpPr>
          <p:spPr bwMode="auto">
            <a:xfrm>
              <a:off x="748" y="2588"/>
              <a:ext cx="288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30" name="Oval 22"/>
            <p:cNvSpPr>
              <a:spLocks noChangeArrowheads="1"/>
            </p:cNvSpPr>
            <p:nvPr/>
          </p:nvSpPr>
          <p:spPr bwMode="auto">
            <a:xfrm>
              <a:off x="1324" y="3164"/>
              <a:ext cx="288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31" name="Rectangle 23"/>
            <p:cNvSpPr>
              <a:spLocks noChangeArrowheads="1"/>
            </p:cNvSpPr>
            <p:nvPr/>
          </p:nvSpPr>
          <p:spPr bwMode="auto">
            <a:xfrm>
              <a:off x="752" y="2616"/>
              <a:ext cx="296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A/0</a:t>
              </a:r>
            </a:p>
          </p:txBody>
        </p:sp>
        <p:sp>
          <p:nvSpPr>
            <p:cNvPr id="43032" name="Rectangle 24"/>
            <p:cNvSpPr>
              <a:spLocks noChangeArrowheads="1"/>
            </p:cNvSpPr>
            <p:nvPr/>
          </p:nvSpPr>
          <p:spPr bwMode="auto">
            <a:xfrm>
              <a:off x="1320" y="3208"/>
              <a:ext cx="304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C/0</a:t>
              </a:r>
            </a:p>
          </p:txBody>
        </p:sp>
        <p:sp>
          <p:nvSpPr>
            <p:cNvPr id="43033" name="Line 25"/>
            <p:cNvSpPr>
              <a:spLocks noChangeShapeType="1"/>
            </p:cNvSpPr>
            <p:nvPr/>
          </p:nvSpPr>
          <p:spPr bwMode="auto">
            <a:xfrm>
              <a:off x="1620" y="3304"/>
              <a:ext cx="8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34" name="Line 26"/>
            <p:cNvSpPr>
              <a:spLocks noChangeShapeType="1"/>
            </p:cNvSpPr>
            <p:nvPr/>
          </p:nvSpPr>
          <p:spPr bwMode="auto">
            <a:xfrm flipH="1" flipV="1">
              <a:off x="972" y="2836"/>
              <a:ext cx="376" cy="3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35" name="Line 27"/>
            <p:cNvSpPr>
              <a:spLocks noChangeShapeType="1"/>
            </p:cNvSpPr>
            <p:nvPr/>
          </p:nvSpPr>
          <p:spPr bwMode="auto">
            <a:xfrm flipH="1" flipV="1">
              <a:off x="1556" y="2252"/>
              <a:ext cx="968" cy="9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36" name="Line 28"/>
            <p:cNvSpPr>
              <a:spLocks noChangeShapeType="1"/>
            </p:cNvSpPr>
            <p:nvPr/>
          </p:nvSpPr>
          <p:spPr bwMode="auto">
            <a:xfrm flipH="1">
              <a:off x="1556" y="2252"/>
              <a:ext cx="960" cy="9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37" name="Line 29"/>
            <p:cNvSpPr>
              <a:spLocks noChangeShapeType="1"/>
            </p:cNvSpPr>
            <p:nvPr/>
          </p:nvSpPr>
          <p:spPr bwMode="auto">
            <a:xfrm>
              <a:off x="2704" y="2276"/>
              <a:ext cx="0" cy="9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38" name="Line 30"/>
            <p:cNvSpPr>
              <a:spLocks noChangeShapeType="1"/>
            </p:cNvSpPr>
            <p:nvPr/>
          </p:nvSpPr>
          <p:spPr bwMode="auto">
            <a:xfrm flipV="1">
              <a:off x="2544" y="2276"/>
              <a:ext cx="0" cy="9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39" name="Line 31"/>
            <p:cNvSpPr>
              <a:spLocks noChangeShapeType="1"/>
            </p:cNvSpPr>
            <p:nvPr/>
          </p:nvSpPr>
          <p:spPr bwMode="auto">
            <a:xfrm>
              <a:off x="348" y="2728"/>
              <a:ext cx="3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40" name="Rectangle 32"/>
            <p:cNvSpPr>
              <a:spLocks noChangeArrowheads="1"/>
            </p:cNvSpPr>
            <p:nvPr/>
          </p:nvSpPr>
          <p:spPr bwMode="auto">
            <a:xfrm>
              <a:off x="2312" y="2584"/>
              <a:ext cx="352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1</a:t>
              </a:r>
            </a:p>
          </p:txBody>
        </p:sp>
        <p:sp>
          <p:nvSpPr>
            <p:cNvPr id="43041" name="Rectangle 33"/>
            <p:cNvSpPr>
              <a:spLocks noChangeArrowheads="1"/>
            </p:cNvSpPr>
            <p:nvPr/>
          </p:nvSpPr>
          <p:spPr bwMode="auto">
            <a:xfrm>
              <a:off x="912" y="2264"/>
              <a:ext cx="352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0</a:t>
              </a:r>
            </a:p>
          </p:txBody>
        </p:sp>
        <p:sp>
          <p:nvSpPr>
            <p:cNvPr id="43042" name="Rectangle 34"/>
            <p:cNvSpPr>
              <a:spLocks noChangeArrowheads="1"/>
            </p:cNvSpPr>
            <p:nvPr/>
          </p:nvSpPr>
          <p:spPr bwMode="auto">
            <a:xfrm>
              <a:off x="1296" y="1680"/>
              <a:ext cx="352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0</a:t>
              </a:r>
            </a:p>
          </p:txBody>
        </p:sp>
        <p:sp>
          <p:nvSpPr>
            <p:cNvPr id="43043" name="Rectangle 35"/>
            <p:cNvSpPr>
              <a:spLocks noChangeArrowheads="1"/>
            </p:cNvSpPr>
            <p:nvPr/>
          </p:nvSpPr>
          <p:spPr bwMode="auto">
            <a:xfrm>
              <a:off x="1528" y="2424"/>
              <a:ext cx="352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0</a:t>
              </a:r>
            </a:p>
          </p:txBody>
        </p:sp>
        <p:sp>
          <p:nvSpPr>
            <p:cNvPr id="43044" name="Rectangle 36"/>
            <p:cNvSpPr>
              <a:spLocks noChangeArrowheads="1"/>
            </p:cNvSpPr>
            <p:nvPr/>
          </p:nvSpPr>
          <p:spPr bwMode="auto">
            <a:xfrm>
              <a:off x="2608" y="2584"/>
              <a:ext cx="352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0</a:t>
              </a:r>
            </a:p>
          </p:txBody>
        </p:sp>
        <p:sp>
          <p:nvSpPr>
            <p:cNvPr id="43045" name="Rectangle 37"/>
            <p:cNvSpPr>
              <a:spLocks noChangeArrowheads="1"/>
            </p:cNvSpPr>
            <p:nvPr/>
          </p:nvSpPr>
          <p:spPr bwMode="auto">
            <a:xfrm>
              <a:off x="1536" y="2848"/>
              <a:ext cx="352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1</a:t>
              </a:r>
            </a:p>
          </p:txBody>
        </p:sp>
        <p:sp>
          <p:nvSpPr>
            <p:cNvPr id="43046" name="Rectangle 38"/>
            <p:cNvSpPr>
              <a:spLocks noChangeArrowheads="1"/>
            </p:cNvSpPr>
            <p:nvPr/>
          </p:nvSpPr>
          <p:spPr bwMode="auto">
            <a:xfrm>
              <a:off x="1304" y="3560"/>
              <a:ext cx="352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1</a:t>
              </a:r>
            </a:p>
          </p:txBody>
        </p:sp>
        <p:sp>
          <p:nvSpPr>
            <p:cNvPr id="43047" name="Rectangle 39"/>
            <p:cNvSpPr>
              <a:spLocks noChangeArrowheads="1"/>
            </p:cNvSpPr>
            <p:nvPr/>
          </p:nvSpPr>
          <p:spPr bwMode="auto">
            <a:xfrm>
              <a:off x="928" y="2952"/>
              <a:ext cx="352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1</a:t>
              </a:r>
            </a:p>
          </p:txBody>
        </p:sp>
        <p:sp>
          <p:nvSpPr>
            <p:cNvPr id="43048" name="Rectangle 40"/>
            <p:cNvSpPr>
              <a:spLocks noChangeArrowheads="1"/>
            </p:cNvSpPr>
            <p:nvPr/>
          </p:nvSpPr>
          <p:spPr bwMode="auto">
            <a:xfrm>
              <a:off x="1856" y="1944"/>
              <a:ext cx="352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1</a:t>
              </a:r>
            </a:p>
          </p:txBody>
        </p:sp>
        <p:sp>
          <p:nvSpPr>
            <p:cNvPr id="43049" name="Rectangle 41"/>
            <p:cNvSpPr>
              <a:spLocks noChangeArrowheads="1"/>
            </p:cNvSpPr>
            <p:nvPr/>
          </p:nvSpPr>
          <p:spPr bwMode="auto">
            <a:xfrm>
              <a:off x="1816" y="3288"/>
              <a:ext cx="352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0</a:t>
              </a:r>
            </a:p>
          </p:txBody>
        </p:sp>
        <p:sp>
          <p:nvSpPr>
            <p:cNvPr id="43050" name="Rectangle 42"/>
            <p:cNvSpPr>
              <a:spLocks noChangeArrowheads="1"/>
            </p:cNvSpPr>
            <p:nvPr/>
          </p:nvSpPr>
          <p:spPr bwMode="auto">
            <a:xfrm>
              <a:off x="40" y="2504"/>
              <a:ext cx="512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reset</a:t>
              </a:r>
            </a:p>
          </p:txBody>
        </p:sp>
      </p:grpSp>
      <p:sp>
        <p:nvSpPr>
          <p:cNvPr id="43052" name="Rectangle 44"/>
          <p:cNvSpPr>
            <a:spLocks noChangeArrowheads="1"/>
          </p:cNvSpPr>
          <p:nvPr/>
        </p:nvSpPr>
        <p:spPr bwMode="auto">
          <a:xfrm>
            <a:off x="4953000" y="2665413"/>
            <a:ext cx="3987800" cy="375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2200"/>
              </a:lnSpc>
              <a:tabLst>
                <a:tab pos="685800" algn="l"/>
                <a:tab pos="1370013" algn="l"/>
                <a:tab pos="2286000" algn="l"/>
                <a:tab pos="31369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		current	next	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reset	input	state	state	output</a:t>
            </a:r>
          </a:p>
          <a:p>
            <a:pPr eaLnBrk="0" hangingPunct="0">
              <a:lnSpc>
                <a:spcPts val="2200"/>
              </a:lnSpc>
              <a:tabLst>
                <a:tab pos="685800" algn="l"/>
                <a:tab pos="1370013" algn="l"/>
                <a:tab pos="2286000" algn="l"/>
                <a:tab pos="31369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1	–	–	A	</a:t>
            </a:r>
          </a:p>
          <a:p>
            <a:pPr eaLnBrk="0" hangingPunct="0">
              <a:lnSpc>
                <a:spcPts val="2200"/>
              </a:lnSpc>
              <a:tabLst>
                <a:tab pos="685800" algn="l"/>
                <a:tab pos="1370013" algn="l"/>
                <a:tab pos="2286000" algn="l"/>
                <a:tab pos="31369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0	0	A	B	0</a:t>
            </a:r>
          </a:p>
          <a:p>
            <a:pPr eaLnBrk="0" hangingPunct="0">
              <a:lnSpc>
                <a:spcPts val="2200"/>
              </a:lnSpc>
              <a:tabLst>
                <a:tab pos="685800" algn="l"/>
                <a:tab pos="1370013" algn="l"/>
                <a:tab pos="2286000" algn="l"/>
                <a:tab pos="31369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0	1	A	C	0</a:t>
            </a:r>
          </a:p>
          <a:p>
            <a:pPr eaLnBrk="0" hangingPunct="0">
              <a:lnSpc>
                <a:spcPts val="2200"/>
              </a:lnSpc>
              <a:tabLst>
                <a:tab pos="685800" algn="l"/>
                <a:tab pos="1370013" algn="l"/>
                <a:tab pos="2286000" algn="l"/>
                <a:tab pos="31369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0	0	B	B	0</a:t>
            </a:r>
          </a:p>
          <a:p>
            <a:pPr eaLnBrk="0" hangingPunct="0">
              <a:lnSpc>
                <a:spcPts val="2200"/>
              </a:lnSpc>
              <a:tabLst>
                <a:tab pos="685800" algn="l"/>
                <a:tab pos="1370013" algn="l"/>
                <a:tab pos="2286000" algn="l"/>
                <a:tab pos="31369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0	1	B	D	0</a:t>
            </a:r>
          </a:p>
          <a:p>
            <a:pPr eaLnBrk="0" hangingPunct="0">
              <a:lnSpc>
                <a:spcPts val="2200"/>
              </a:lnSpc>
              <a:tabLst>
                <a:tab pos="685800" algn="l"/>
                <a:tab pos="1370013" algn="l"/>
                <a:tab pos="2286000" algn="l"/>
                <a:tab pos="31369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0	0	C	E	0</a:t>
            </a:r>
          </a:p>
          <a:p>
            <a:pPr eaLnBrk="0" hangingPunct="0">
              <a:lnSpc>
                <a:spcPts val="2200"/>
              </a:lnSpc>
              <a:tabLst>
                <a:tab pos="685800" algn="l"/>
                <a:tab pos="1370013" algn="l"/>
                <a:tab pos="2286000" algn="l"/>
                <a:tab pos="31369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0	1	C	C	0</a:t>
            </a:r>
          </a:p>
          <a:p>
            <a:pPr eaLnBrk="0" hangingPunct="0">
              <a:lnSpc>
                <a:spcPts val="2200"/>
              </a:lnSpc>
              <a:tabLst>
                <a:tab pos="685800" algn="l"/>
                <a:tab pos="1370013" algn="l"/>
                <a:tab pos="2286000" algn="l"/>
                <a:tab pos="31369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0	0	D	E	1</a:t>
            </a:r>
          </a:p>
          <a:p>
            <a:pPr eaLnBrk="0" hangingPunct="0">
              <a:lnSpc>
                <a:spcPts val="2200"/>
              </a:lnSpc>
              <a:tabLst>
                <a:tab pos="685800" algn="l"/>
                <a:tab pos="1370013" algn="l"/>
                <a:tab pos="2286000" algn="l"/>
                <a:tab pos="31369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0	1	D	C	1</a:t>
            </a:r>
          </a:p>
          <a:p>
            <a:pPr eaLnBrk="0" hangingPunct="0">
              <a:lnSpc>
                <a:spcPts val="2200"/>
              </a:lnSpc>
              <a:tabLst>
                <a:tab pos="685800" algn="l"/>
                <a:tab pos="1370013" algn="l"/>
                <a:tab pos="2286000" algn="l"/>
                <a:tab pos="31369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0	0	E	B	1</a:t>
            </a:r>
          </a:p>
          <a:p>
            <a:pPr eaLnBrk="0" hangingPunct="0">
              <a:lnSpc>
                <a:spcPts val="2200"/>
              </a:lnSpc>
              <a:tabLst>
                <a:tab pos="685800" algn="l"/>
                <a:tab pos="1370013" algn="l"/>
                <a:tab pos="2286000" algn="l"/>
                <a:tab pos="31369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0	1	E	D	1</a:t>
            </a:r>
          </a:p>
        </p:txBody>
      </p:sp>
      <p:sp>
        <p:nvSpPr>
          <p:cNvPr id="43053" name="Line 45"/>
          <p:cNvSpPr>
            <a:spLocks noChangeShapeType="1"/>
          </p:cNvSpPr>
          <p:nvPr/>
        </p:nvSpPr>
        <p:spPr bwMode="auto">
          <a:xfrm>
            <a:off x="4845050" y="3262313"/>
            <a:ext cx="402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054" name="Line 46"/>
          <p:cNvSpPr>
            <a:spLocks noChangeShapeType="1"/>
          </p:cNvSpPr>
          <p:nvPr/>
        </p:nvSpPr>
        <p:spPr bwMode="auto">
          <a:xfrm>
            <a:off x="7089775" y="2697163"/>
            <a:ext cx="0" cy="3632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055" name="Rectangle 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pitchFamily="50" charset="-127"/>
              </a:rPr>
              <a:t>Specifying outputs for a Moore machine</a:t>
            </a:r>
          </a:p>
        </p:txBody>
      </p:sp>
      <p:sp>
        <p:nvSpPr>
          <p:cNvPr id="43056" name="Rectangle 4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Gulim" pitchFamily="50" charset="-127"/>
              </a:rPr>
              <a:t>Output is only function of state</a:t>
            </a:r>
          </a:p>
          <a:p>
            <a:pPr lvl="1"/>
            <a:r>
              <a:rPr lang="en-US" altLang="ko-KR">
                <a:ea typeface="Gulim" pitchFamily="50" charset="-127"/>
              </a:rPr>
              <a:t>specify in state bubble in state diagram</a:t>
            </a:r>
          </a:p>
          <a:p>
            <a:pPr lvl="1"/>
            <a:r>
              <a:rPr lang="en-US" altLang="ko-KR">
                <a:ea typeface="Gulim" pitchFamily="50" charset="-127"/>
              </a:rPr>
              <a:t>example: sequence detector for 01 or 10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VII - Finite State Machines</a:t>
            </a:r>
            <a:endParaRPr lang="en-US" altLang="en-US"/>
          </a:p>
        </p:txBody>
      </p:sp>
      <p:sp>
        <p:nvSpPr>
          <p:cNvPr id="3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DE30F-4775-41DB-B7D2-5B633DF2872D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4972050" y="2895600"/>
            <a:ext cx="3987800" cy="264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2200"/>
              </a:lnSpc>
              <a:tabLst>
                <a:tab pos="685800" algn="l"/>
                <a:tab pos="1370013" algn="l"/>
                <a:tab pos="2286000" algn="l"/>
                <a:tab pos="31369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		current	next	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reset	input	state	state	output</a:t>
            </a:r>
          </a:p>
          <a:p>
            <a:pPr eaLnBrk="0" hangingPunct="0">
              <a:lnSpc>
                <a:spcPts val="2200"/>
              </a:lnSpc>
              <a:tabLst>
                <a:tab pos="685800" algn="l"/>
                <a:tab pos="1370013" algn="l"/>
                <a:tab pos="2286000" algn="l"/>
                <a:tab pos="31369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1	–	–	A	0</a:t>
            </a:r>
          </a:p>
          <a:p>
            <a:pPr eaLnBrk="0" hangingPunct="0">
              <a:lnSpc>
                <a:spcPts val="2200"/>
              </a:lnSpc>
              <a:tabLst>
                <a:tab pos="685800" algn="l"/>
                <a:tab pos="1370013" algn="l"/>
                <a:tab pos="2286000" algn="l"/>
                <a:tab pos="31369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0	0	A	B	0</a:t>
            </a:r>
          </a:p>
          <a:p>
            <a:pPr eaLnBrk="0" hangingPunct="0">
              <a:lnSpc>
                <a:spcPts val="2200"/>
              </a:lnSpc>
              <a:tabLst>
                <a:tab pos="685800" algn="l"/>
                <a:tab pos="1370013" algn="l"/>
                <a:tab pos="2286000" algn="l"/>
                <a:tab pos="31369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0	1	A	C	0</a:t>
            </a:r>
          </a:p>
          <a:p>
            <a:pPr eaLnBrk="0" hangingPunct="0">
              <a:lnSpc>
                <a:spcPts val="2200"/>
              </a:lnSpc>
              <a:tabLst>
                <a:tab pos="685800" algn="l"/>
                <a:tab pos="1370013" algn="l"/>
                <a:tab pos="2286000" algn="l"/>
                <a:tab pos="31369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0	0	B	B	0</a:t>
            </a:r>
          </a:p>
          <a:p>
            <a:pPr eaLnBrk="0" hangingPunct="0">
              <a:lnSpc>
                <a:spcPts val="2200"/>
              </a:lnSpc>
              <a:tabLst>
                <a:tab pos="685800" algn="l"/>
                <a:tab pos="1370013" algn="l"/>
                <a:tab pos="2286000" algn="l"/>
                <a:tab pos="31369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0	1	B	C	1</a:t>
            </a:r>
          </a:p>
          <a:p>
            <a:pPr eaLnBrk="0" hangingPunct="0">
              <a:lnSpc>
                <a:spcPts val="2200"/>
              </a:lnSpc>
              <a:tabLst>
                <a:tab pos="685800" algn="l"/>
                <a:tab pos="1370013" algn="l"/>
                <a:tab pos="2286000" algn="l"/>
                <a:tab pos="31369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0	0	C	B	1</a:t>
            </a:r>
          </a:p>
          <a:p>
            <a:pPr eaLnBrk="0" hangingPunct="0">
              <a:lnSpc>
                <a:spcPts val="2200"/>
              </a:lnSpc>
              <a:tabLst>
                <a:tab pos="685800" algn="l"/>
                <a:tab pos="1370013" algn="l"/>
                <a:tab pos="2286000" algn="l"/>
                <a:tab pos="31369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0	1	C	C	0</a:t>
            </a:r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>
            <a:off x="4864100" y="3492500"/>
            <a:ext cx="402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>
            <a:off x="7194550" y="2927350"/>
            <a:ext cx="0" cy="2501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5090" name="Group 34"/>
          <p:cNvGrpSpPr>
            <a:grpSpLocks/>
          </p:cNvGrpSpPr>
          <p:nvPr/>
        </p:nvGrpSpPr>
        <p:grpSpPr bwMode="auto">
          <a:xfrm>
            <a:off x="620713" y="2987675"/>
            <a:ext cx="3048000" cy="3365500"/>
            <a:chOff x="192" y="1536"/>
            <a:chExt cx="1920" cy="2120"/>
          </a:xfrm>
        </p:grpSpPr>
        <p:sp>
          <p:nvSpPr>
            <p:cNvPr id="45068" name="Oval 12"/>
            <p:cNvSpPr>
              <a:spLocks noChangeArrowheads="1"/>
            </p:cNvSpPr>
            <p:nvPr/>
          </p:nvSpPr>
          <p:spPr bwMode="auto">
            <a:xfrm>
              <a:off x="1516" y="3228"/>
              <a:ext cx="432" cy="38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069" name="Line 13"/>
            <p:cNvSpPr>
              <a:spLocks noChangeShapeType="1"/>
            </p:cNvSpPr>
            <p:nvPr/>
          </p:nvSpPr>
          <p:spPr bwMode="auto">
            <a:xfrm>
              <a:off x="1836" y="3244"/>
              <a:ext cx="72" cy="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070" name="Oval 14"/>
            <p:cNvSpPr>
              <a:spLocks noChangeArrowheads="1"/>
            </p:cNvSpPr>
            <p:nvPr/>
          </p:nvSpPr>
          <p:spPr bwMode="auto">
            <a:xfrm>
              <a:off x="1508" y="1548"/>
              <a:ext cx="432" cy="38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071" name="Oval 15"/>
            <p:cNvSpPr>
              <a:spLocks noChangeArrowheads="1"/>
            </p:cNvSpPr>
            <p:nvPr/>
          </p:nvSpPr>
          <p:spPr bwMode="auto">
            <a:xfrm>
              <a:off x="1580" y="1852"/>
              <a:ext cx="288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072" name="Line 16"/>
            <p:cNvSpPr>
              <a:spLocks noChangeShapeType="1"/>
            </p:cNvSpPr>
            <p:nvPr/>
          </p:nvSpPr>
          <p:spPr bwMode="auto">
            <a:xfrm flipV="1">
              <a:off x="1236" y="2092"/>
              <a:ext cx="368" cy="3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073" name="Rectangle 17"/>
            <p:cNvSpPr>
              <a:spLocks noChangeArrowheads="1"/>
            </p:cNvSpPr>
            <p:nvPr/>
          </p:nvSpPr>
          <p:spPr bwMode="auto">
            <a:xfrm>
              <a:off x="1640" y="1896"/>
              <a:ext cx="176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B</a:t>
              </a:r>
            </a:p>
          </p:txBody>
        </p:sp>
        <p:sp>
          <p:nvSpPr>
            <p:cNvPr id="45074" name="Oval 18"/>
            <p:cNvSpPr>
              <a:spLocks noChangeArrowheads="1"/>
            </p:cNvSpPr>
            <p:nvPr/>
          </p:nvSpPr>
          <p:spPr bwMode="auto">
            <a:xfrm>
              <a:off x="1004" y="2428"/>
              <a:ext cx="288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075" name="Oval 19"/>
            <p:cNvSpPr>
              <a:spLocks noChangeArrowheads="1"/>
            </p:cNvSpPr>
            <p:nvPr/>
          </p:nvSpPr>
          <p:spPr bwMode="auto">
            <a:xfrm>
              <a:off x="1580" y="3004"/>
              <a:ext cx="288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076" name="Rectangle 20"/>
            <p:cNvSpPr>
              <a:spLocks noChangeArrowheads="1"/>
            </p:cNvSpPr>
            <p:nvPr/>
          </p:nvSpPr>
          <p:spPr bwMode="auto">
            <a:xfrm>
              <a:off x="1064" y="2456"/>
              <a:ext cx="176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A</a:t>
              </a:r>
            </a:p>
          </p:txBody>
        </p:sp>
        <p:sp>
          <p:nvSpPr>
            <p:cNvPr id="45077" name="Rectangle 21"/>
            <p:cNvSpPr>
              <a:spLocks noChangeArrowheads="1"/>
            </p:cNvSpPr>
            <p:nvPr/>
          </p:nvSpPr>
          <p:spPr bwMode="auto">
            <a:xfrm>
              <a:off x="1640" y="3048"/>
              <a:ext cx="184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C</a:t>
              </a:r>
            </a:p>
          </p:txBody>
        </p:sp>
        <p:sp>
          <p:nvSpPr>
            <p:cNvPr id="45078" name="Line 22"/>
            <p:cNvSpPr>
              <a:spLocks noChangeShapeType="1"/>
            </p:cNvSpPr>
            <p:nvPr/>
          </p:nvSpPr>
          <p:spPr bwMode="auto">
            <a:xfrm flipH="1" flipV="1">
              <a:off x="1228" y="2676"/>
              <a:ext cx="376" cy="3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079" name="Line 23"/>
            <p:cNvSpPr>
              <a:spLocks noChangeShapeType="1"/>
            </p:cNvSpPr>
            <p:nvPr/>
          </p:nvSpPr>
          <p:spPr bwMode="auto">
            <a:xfrm>
              <a:off x="1816" y="2116"/>
              <a:ext cx="0" cy="9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080" name="Line 24"/>
            <p:cNvSpPr>
              <a:spLocks noChangeShapeType="1"/>
            </p:cNvSpPr>
            <p:nvPr/>
          </p:nvSpPr>
          <p:spPr bwMode="auto">
            <a:xfrm flipV="1">
              <a:off x="1656" y="2116"/>
              <a:ext cx="0" cy="9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081" name="Line 25"/>
            <p:cNvSpPr>
              <a:spLocks noChangeShapeType="1"/>
            </p:cNvSpPr>
            <p:nvPr/>
          </p:nvSpPr>
          <p:spPr bwMode="auto">
            <a:xfrm>
              <a:off x="604" y="2568"/>
              <a:ext cx="3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082" name="Rectangle 26"/>
            <p:cNvSpPr>
              <a:spLocks noChangeArrowheads="1"/>
            </p:cNvSpPr>
            <p:nvPr/>
          </p:nvSpPr>
          <p:spPr bwMode="auto">
            <a:xfrm>
              <a:off x="1376" y="2448"/>
              <a:ext cx="352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0/1</a:t>
              </a:r>
            </a:p>
          </p:txBody>
        </p:sp>
        <p:sp>
          <p:nvSpPr>
            <p:cNvPr id="45083" name="Rectangle 27"/>
            <p:cNvSpPr>
              <a:spLocks noChangeArrowheads="1"/>
            </p:cNvSpPr>
            <p:nvPr/>
          </p:nvSpPr>
          <p:spPr bwMode="auto">
            <a:xfrm>
              <a:off x="1128" y="2080"/>
              <a:ext cx="352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0/0</a:t>
              </a:r>
            </a:p>
          </p:txBody>
        </p:sp>
        <p:sp>
          <p:nvSpPr>
            <p:cNvPr id="45084" name="Rectangle 28"/>
            <p:cNvSpPr>
              <a:spLocks noChangeArrowheads="1"/>
            </p:cNvSpPr>
            <p:nvPr/>
          </p:nvSpPr>
          <p:spPr bwMode="auto">
            <a:xfrm>
              <a:off x="1560" y="1536"/>
              <a:ext cx="352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0/0</a:t>
              </a:r>
            </a:p>
          </p:txBody>
        </p:sp>
        <p:sp>
          <p:nvSpPr>
            <p:cNvPr id="45085" name="Rectangle 29"/>
            <p:cNvSpPr>
              <a:spLocks noChangeArrowheads="1"/>
            </p:cNvSpPr>
            <p:nvPr/>
          </p:nvSpPr>
          <p:spPr bwMode="auto">
            <a:xfrm>
              <a:off x="1760" y="2448"/>
              <a:ext cx="352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1/1</a:t>
              </a:r>
            </a:p>
          </p:txBody>
        </p:sp>
        <p:sp>
          <p:nvSpPr>
            <p:cNvPr id="45086" name="Rectangle 30"/>
            <p:cNvSpPr>
              <a:spLocks noChangeArrowheads="1"/>
            </p:cNvSpPr>
            <p:nvPr/>
          </p:nvSpPr>
          <p:spPr bwMode="auto">
            <a:xfrm>
              <a:off x="1560" y="3400"/>
              <a:ext cx="352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1/0</a:t>
              </a:r>
            </a:p>
          </p:txBody>
        </p:sp>
        <p:sp>
          <p:nvSpPr>
            <p:cNvPr id="45087" name="Rectangle 31"/>
            <p:cNvSpPr>
              <a:spLocks noChangeArrowheads="1"/>
            </p:cNvSpPr>
            <p:nvPr/>
          </p:nvSpPr>
          <p:spPr bwMode="auto">
            <a:xfrm>
              <a:off x="1136" y="2824"/>
              <a:ext cx="352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1/0</a:t>
              </a:r>
            </a:p>
          </p:txBody>
        </p:sp>
        <p:sp>
          <p:nvSpPr>
            <p:cNvPr id="45088" name="Rectangle 32"/>
            <p:cNvSpPr>
              <a:spLocks noChangeArrowheads="1"/>
            </p:cNvSpPr>
            <p:nvPr/>
          </p:nvSpPr>
          <p:spPr bwMode="auto">
            <a:xfrm>
              <a:off x="192" y="2344"/>
              <a:ext cx="616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reset/0</a:t>
              </a:r>
            </a:p>
          </p:txBody>
        </p:sp>
        <p:sp>
          <p:nvSpPr>
            <p:cNvPr id="45089" name="Line 33"/>
            <p:cNvSpPr>
              <a:spLocks noChangeShapeType="1"/>
            </p:cNvSpPr>
            <p:nvPr/>
          </p:nvSpPr>
          <p:spPr bwMode="auto">
            <a:xfrm flipV="1">
              <a:off x="1836" y="1828"/>
              <a:ext cx="72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5091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pitchFamily="50" charset="-127"/>
              </a:rPr>
              <a:t>Specifying outputs for a Mealy machine</a:t>
            </a:r>
          </a:p>
        </p:txBody>
      </p:sp>
      <p:sp>
        <p:nvSpPr>
          <p:cNvPr id="45092" name="Rectangle 3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Gulim" pitchFamily="50" charset="-127"/>
              </a:rPr>
              <a:t>Output is function of state and inputs</a:t>
            </a:r>
          </a:p>
          <a:p>
            <a:pPr lvl="1"/>
            <a:r>
              <a:rPr lang="en-US" altLang="ko-KR">
                <a:ea typeface="Gulim" pitchFamily="50" charset="-127"/>
              </a:rPr>
              <a:t>specify output on transition arc between states</a:t>
            </a:r>
          </a:p>
          <a:p>
            <a:pPr lvl="1"/>
            <a:r>
              <a:rPr lang="en-US" altLang="ko-KR">
                <a:ea typeface="Gulim" pitchFamily="50" charset="-127"/>
              </a:rPr>
              <a:t>example: sequence detector for 01 or 10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VII - Finite State Machines</a:t>
            </a:r>
            <a:endParaRPr lang="en-US" altLang="en-US"/>
          </a:p>
        </p:txBody>
      </p:sp>
      <p:sp>
        <p:nvSpPr>
          <p:cNvPr id="2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5736E-F24A-4F39-8502-5F7252547E1C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pitchFamily="50" charset="-127"/>
              </a:rPr>
              <a:t>Registered Mealy machine (really Moore)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Gulim" pitchFamily="50" charset="-127"/>
              </a:rPr>
              <a:t>Synchronous (or registered) Mealy machine</a:t>
            </a:r>
          </a:p>
          <a:p>
            <a:pPr lvl="1"/>
            <a:r>
              <a:rPr lang="en-US" altLang="ko-KR" sz="1800">
                <a:ea typeface="Gulim" pitchFamily="50" charset="-127"/>
              </a:rPr>
              <a:t>registered state AND outputs</a:t>
            </a:r>
          </a:p>
          <a:p>
            <a:pPr lvl="1"/>
            <a:r>
              <a:rPr lang="en-US" altLang="ko-KR" sz="1800">
                <a:ea typeface="Gulim" pitchFamily="50" charset="-127"/>
              </a:rPr>
              <a:t>avoids ‘glitchy’ outputs</a:t>
            </a:r>
          </a:p>
          <a:p>
            <a:pPr lvl="1"/>
            <a:r>
              <a:rPr lang="en-US" altLang="ko-KR" sz="1800">
                <a:ea typeface="Gulim" pitchFamily="50" charset="-127"/>
              </a:rPr>
              <a:t>easy to implement in PLDs</a:t>
            </a:r>
          </a:p>
          <a:p>
            <a:r>
              <a:rPr lang="en-US" altLang="ko-KR" sz="2000">
                <a:ea typeface="Gulim" pitchFamily="50" charset="-127"/>
              </a:rPr>
              <a:t>Moore machine with no output decoding</a:t>
            </a:r>
          </a:p>
          <a:p>
            <a:pPr lvl="1"/>
            <a:r>
              <a:rPr lang="en-US" altLang="ko-KR" sz="1800">
                <a:ea typeface="Gulim" pitchFamily="50" charset="-127"/>
              </a:rPr>
              <a:t>outputs computed on transition to next state rather than after entering</a:t>
            </a:r>
          </a:p>
          <a:p>
            <a:pPr lvl="1"/>
            <a:r>
              <a:rPr lang="en-US" altLang="ko-KR" sz="1800">
                <a:ea typeface="Gulim" pitchFamily="50" charset="-127"/>
              </a:rPr>
              <a:t>view outputs as expanded state vector</a:t>
            </a:r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1828800" y="4833938"/>
            <a:ext cx="927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algn="r" eaLnBrk="0" hangingPunct="0">
              <a:lnSpc>
                <a:spcPts val="1388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Inputs</a:t>
            </a:r>
          </a:p>
        </p:txBody>
      </p:sp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6824663" y="4529138"/>
            <a:ext cx="1320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388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Outputs</a:t>
            </a:r>
          </a:p>
        </p:txBody>
      </p:sp>
      <p:sp>
        <p:nvSpPr>
          <p:cNvPr id="123912" name="Rectangle 8"/>
          <p:cNvSpPr>
            <a:spLocks noChangeArrowheads="1"/>
          </p:cNvSpPr>
          <p:nvPr/>
        </p:nvSpPr>
        <p:spPr bwMode="auto">
          <a:xfrm>
            <a:off x="3429000" y="5976938"/>
            <a:ext cx="1397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388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Current State</a:t>
            </a:r>
          </a:p>
        </p:txBody>
      </p:sp>
      <p:sp>
        <p:nvSpPr>
          <p:cNvPr id="123913" name="AutoShape 9"/>
          <p:cNvSpPr>
            <a:spLocks noChangeArrowheads="1"/>
          </p:cNvSpPr>
          <p:nvPr/>
        </p:nvSpPr>
        <p:spPr bwMode="auto">
          <a:xfrm>
            <a:off x="3581400" y="4376738"/>
            <a:ext cx="1600200" cy="533400"/>
          </a:xfrm>
          <a:prstGeom prst="roundRect">
            <a:avLst>
              <a:gd name="adj" fmla="val 4791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4" tIns="45711" rIns="91424" bIns="45711" anchor="ctr"/>
          <a:lstStyle/>
          <a:p>
            <a:pPr algn="ctr" eaLnBrk="0" hangingPunct="0"/>
            <a:r>
              <a:rPr lang="en-US" altLang="ko-KR" sz="1600">
                <a:latin typeface="Tahoma" pitchFamily="34" charset="0"/>
                <a:ea typeface="Gulim" pitchFamily="50" charset="-127"/>
              </a:rPr>
              <a:t>output</a:t>
            </a:r>
            <a:br>
              <a:rPr lang="en-US" altLang="ko-KR" sz="1600">
                <a:latin typeface="Tahoma" pitchFamily="34" charset="0"/>
                <a:ea typeface="Gulim" pitchFamily="50" charset="-127"/>
              </a:rPr>
            </a:br>
            <a:r>
              <a:rPr lang="en-US" altLang="ko-KR" sz="1600">
                <a:latin typeface="Tahoma" pitchFamily="34" charset="0"/>
                <a:ea typeface="Gulim" pitchFamily="50" charset="-127"/>
              </a:rPr>
              <a:t>logic</a:t>
            </a:r>
          </a:p>
        </p:txBody>
      </p:sp>
      <p:sp>
        <p:nvSpPr>
          <p:cNvPr id="123918" name="AutoShape 14"/>
          <p:cNvSpPr>
            <a:spLocks noChangeArrowheads="1"/>
          </p:cNvSpPr>
          <p:nvPr/>
        </p:nvSpPr>
        <p:spPr bwMode="auto">
          <a:xfrm>
            <a:off x="3581400" y="4986338"/>
            <a:ext cx="1600200" cy="534987"/>
          </a:xfrm>
          <a:prstGeom prst="roundRect">
            <a:avLst>
              <a:gd name="adj" fmla="val 4791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4" tIns="45711" rIns="91424" bIns="45711" anchor="ctr"/>
          <a:lstStyle/>
          <a:p>
            <a:pPr algn="ctr" eaLnBrk="0" hangingPunct="0"/>
            <a:r>
              <a:rPr lang="en-US" altLang="ko-KR" sz="1600">
                <a:latin typeface="Tahoma" pitchFamily="34" charset="0"/>
                <a:ea typeface="Gulim" pitchFamily="50" charset="-127"/>
              </a:rPr>
              <a:t>next state</a:t>
            </a:r>
            <a:br>
              <a:rPr lang="en-US" altLang="ko-KR" sz="1600">
                <a:latin typeface="Tahoma" pitchFamily="34" charset="0"/>
                <a:ea typeface="Gulim" pitchFamily="50" charset="-127"/>
              </a:rPr>
            </a:br>
            <a:r>
              <a:rPr lang="en-US" altLang="ko-KR" sz="1600">
                <a:latin typeface="Tahoma" pitchFamily="34" charset="0"/>
                <a:ea typeface="Gulim" pitchFamily="50" charset="-127"/>
              </a:rPr>
              <a:t>logic</a:t>
            </a:r>
          </a:p>
        </p:txBody>
      </p:sp>
      <p:cxnSp>
        <p:nvCxnSpPr>
          <p:cNvPr id="123919" name="AutoShape 15"/>
          <p:cNvCxnSpPr>
            <a:cxnSpLocks noChangeShapeType="1"/>
            <a:stCxn id="123918" idx="3"/>
            <a:endCxn id="123931" idx="0"/>
          </p:cNvCxnSpPr>
          <p:nvPr/>
        </p:nvCxnSpPr>
        <p:spPr bwMode="auto">
          <a:xfrm flipV="1">
            <a:off x="5181600" y="5253038"/>
            <a:ext cx="655638" cy="1587"/>
          </a:xfrm>
          <a:prstGeom prst="bentConnector3">
            <a:avLst>
              <a:gd name="adj1" fmla="val 4988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920" name="AutoShape 16"/>
          <p:cNvCxnSpPr>
            <a:cxnSpLocks noChangeShapeType="1"/>
            <a:stCxn id="123918" idx="1"/>
            <a:endCxn id="123913" idx="1"/>
          </p:cNvCxnSpPr>
          <p:nvPr/>
        </p:nvCxnSpPr>
        <p:spPr bwMode="auto">
          <a:xfrm rot="10800000" flipH="1">
            <a:off x="3581400" y="4643438"/>
            <a:ext cx="1588" cy="611187"/>
          </a:xfrm>
          <a:prstGeom prst="bentConnector3">
            <a:avLst>
              <a:gd name="adj1" fmla="val -1440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921" name="AutoShape 17"/>
          <p:cNvCxnSpPr>
            <a:cxnSpLocks noChangeShapeType="1"/>
            <a:stCxn id="123931" idx="2"/>
            <a:endCxn id="123918" idx="1"/>
          </p:cNvCxnSpPr>
          <p:nvPr/>
        </p:nvCxnSpPr>
        <p:spPr bwMode="auto">
          <a:xfrm flipH="1">
            <a:off x="3581400" y="5253038"/>
            <a:ext cx="2589213" cy="1587"/>
          </a:xfrm>
          <a:prstGeom prst="bentConnector5">
            <a:avLst>
              <a:gd name="adj1" fmla="val -8829"/>
              <a:gd name="adj2" fmla="val 43100000"/>
              <a:gd name="adj3" fmla="val 108829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922" name="AutoShape 18"/>
          <p:cNvCxnSpPr>
            <a:cxnSpLocks noChangeShapeType="1"/>
            <a:endCxn id="123913" idx="1"/>
          </p:cNvCxnSpPr>
          <p:nvPr/>
        </p:nvCxnSpPr>
        <p:spPr bwMode="auto">
          <a:xfrm flipV="1">
            <a:off x="2743200" y="4643438"/>
            <a:ext cx="83820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923" name="AutoShape 19"/>
          <p:cNvCxnSpPr>
            <a:cxnSpLocks noChangeShapeType="1"/>
            <a:endCxn id="123918" idx="1"/>
          </p:cNvCxnSpPr>
          <p:nvPr/>
        </p:nvCxnSpPr>
        <p:spPr bwMode="auto">
          <a:xfrm>
            <a:off x="2743200" y="4949825"/>
            <a:ext cx="83820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924" name="AutoShape 20"/>
          <p:cNvCxnSpPr>
            <a:cxnSpLocks noChangeShapeType="1"/>
            <a:stCxn id="123913" idx="3"/>
            <a:endCxn id="123927" idx="0"/>
          </p:cNvCxnSpPr>
          <p:nvPr/>
        </p:nvCxnSpPr>
        <p:spPr bwMode="auto">
          <a:xfrm>
            <a:off x="5181600" y="4643438"/>
            <a:ext cx="6604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925" name="AutoShape 21"/>
          <p:cNvCxnSpPr>
            <a:cxnSpLocks noChangeShapeType="1"/>
          </p:cNvCxnSpPr>
          <p:nvPr/>
        </p:nvCxnSpPr>
        <p:spPr bwMode="auto">
          <a:xfrm>
            <a:off x="6175375" y="4648200"/>
            <a:ext cx="558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3926" name="Group 22"/>
          <p:cNvGrpSpPr>
            <a:grpSpLocks/>
          </p:cNvGrpSpPr>
          <p:nvPr/>
        </p:nvGrpSpPr>
        <p:grpSpPr bwMode="auto">
          <a:xfrm rot="-5400000">
            <a:off x="5727700" y="4476750"/>
            <a:ext cx="561975" cy="333375"/>
            <a:chOff x="4176" y="1824"/>
            <a:chExt cx="672" cy="192"/>
          </a:xfrm>
        </p:grpSpPr>
        <p:sp>
          <p:nvSpPr>
            <p:cNvPr id="123927" name="Rectangle 23"/>
            <p:cNvSpPr>
              <a:spLocks noChangeArrowheads="1"/>
            </p:cNvSpPr>
            <p:nvPr/>
          </p:nvSpPr>
          <p:spPr bwMode="auto">
            <a:xfrm>
              <a:off x="4176" y="1824"/>
              <a:ext cx="67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928" name="Line 24"/>
            <p:cNvSpPr>
              <a:spLocks noChangeShapeType="1"/>
            </p:cNvSpPr>
            <p:nvPr/>
          </p:nvSpPr>
          <p:spPr bwMode="auto">
            <a:xfrm>
              <a:off x="4176" y="1872"/>
              <a:ext cx="96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929" name="Line 25"/>
            <p:cNvSpPr>
              <a:spLocks noChangeShapeType="1"/>
            </p:cNvSpPr>
            <p:nvPr/>
          </p:nvSpPr>
          <p:spPr bwMode="auto">
            <a:xfrm flipV="1">
              <a:off x="4176" y="1920"/>
              <a:ext cx="96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3930" name="Group 26"/>
          <p:cNvGrpSpPr>
            <a:grpSpLocks/>
          </p:cNvGrpSpPr>
          <p:nvPr/>
        </p:nvGrpSpPr>
        <p:grpSpPr bwMode="auto">
          <a:xfrm rot="-5400000">
            <a:off x="5722938" y="5086350"/>
            <a:ext cx="561975" cy="333375"/>
            <a:chOff x="4176" y="1824"/>
            <a:chExt cx="672" cy="192"/>
          </a:xfrm>
        </p:grpSpPr>
        <p:sp>
          <p:nvSpPr>
            <p:cNvPr id="123931" name="Rectangle 27"/>
            <p:cNvSpPr>
              <a:spLocks noChangeArrowheads="1"/>
            </p:cNvSpPr>
            <p:nvPr/>
          </p:nvSpPr>
          <p:spPr bwMode="auto">
            <a:xfrm>
              <a:off x="4176" y="1824"/>
              <a:ext cx="67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932" name="Line 28"/>
            <p:cNvSpPr>
              <a:spLocks noChangeShapeType="1"/>
            </p:cNvSpPr>
            <p:nvPr/>
          </p:nvSpPr>
          <p:spPr bwMode="auto">
            <a:xfrm>
              <a:off x="4176" y="1872"/>
              <a:ext cx="96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933" name="Line 29"/>
            <p:cNvSpPr>
              <a:spLocks noChangeShapeType="1"/>
            </p:cNvSpPr>
            <p:nvPr/>
          </p:nvSpPr>
          <p:spPr bwMode="auto">
            <a:xfrm flipV="1">
              <a:off x="4176" y="1920"/>
              <a:ext cx="96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VII - Finite State Machines</a:t>
            </a:r>
            <a:endParaRPr lang="en-US" altLang="en-US"/>
          </a:p>
        </p:txBody>
      </p:sp>
      <p:sp>
        <p:nvSpPr>
          <p:cNvPr id="2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347F-29CF-488D-A517-98AA2FB224B3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229378" name="Rectangle 2"/>
          <p:cNvSpPr>
            <a:spLocks noChangeArrowheads="1"/>
          </p:cNvSpPr>
          <p:nvPr/>
        </p:nvSpPr>
        <p:spPr bwMode="auto">
          <a:xfrm>
            <a:off x="4343400" y="4156075"/>
            <a:ext cx="8001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14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Vending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Machine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FSM</a:t>
            </a:r>
          </a:p>
        </p:txBody>
      </p:sp>
      <p:sp>
        <p:nvSpPr>
          <p:cNvPr id="229379" name="Rectangle 3"/>
          <p:cNvSpPr>
            <a:spLocks noChangeArrowheads="1"/>
          </p:cNvSpPr>
          <p:nvPr/>
        </p:nvSpPr>
        <p:spPr bwMode="auto">
          <a:xfrm>
            <a:off x="3505200" y="4003675"/>
            <a:ext cx="2921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14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N</a:t>
            </a:r>
          </a:p>
        </p:txBody>
      </p:sp>
      <p:sp>
        <p:nvSpPr>
          <p:cNvPr id="229380" name="Rectangle 4"/>
          <p:cNvSpPr>
            <a:spLocks noChangeArrowheads="1"/>
          </p:cNvSpPr>
          <p:nvPr/>
        </p:nvSpPr>
        <p:spPr bwMode="auto">
          <a:xfrm>
            <a:off x="3505200" y="4613275"/>
            <a:ext cx="2921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14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D</a:t>
            </a:r>
          </a:p>
        </p:txBody>
      </p:sp>
      <p:sp>
        <p:nvSpPr>
          <p:cNvPr id="229381" name="Rectangle 5"/>
          <p:cNvSpPr>
            <a:spLocks noChangeArrowheads="1"/>
          </p:cNvSpPr>
          <p:nvPr/>
        </p:nvSpPr>
        <p:spPr bwMode="auto">
          <a:xfrm>
            <a:off x="4419600" y="3013075"/>
            <a:ext cx="5969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14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Reset</a:t>
            </a:r>
          </a:p>
        </p:txBody>
      </p:sp>
      <p:sp>
        <p:nvSpPr>
          <p:cNvPr id="229382" name="Rectangle 6"/>
          <p:cNvSpPr>
            <a:spLocks noChangeArrowheads="1"/>
          </p:cNvSpPr>
          <p:nvPr/>
        </p:nvSpPr>
        <p:spPr bwMode="auto">
          <a:xfrm>
            <a:off x="4495800" y="5756275"/>
            <a:ext cx="4191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14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Clock</a:t>
            </a:r>
          </a:p>
        </p:txBody>
      </p:sp>
      <p:sp>
        <p:nvSpPr>
          <p:cNvPr id="229383" name="Rectangle 7"/>
          <p:cNvSpPr>
            <a:spLocks noChangeArrowheads="1"/>
          </p:cNvSpPr>
          <p:nvPr/>
        </p:nvSpPr>
        <p:spPr bwMode="auto">
          <a:xfrm>
            <a:off x="5486400" y="4232275"/>
            <a:ext cx="5715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14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Open</a:t>
            </a:r>
          </a:p>
        </p:txBody>
      </p:sp>
      <p:sp>
        <p:nvSpPr>
          <p:cNvPr id="229384" name="Rectangle 8"/>
          <p:cNvSpPr>
            <a:spLocks noChangeArrowheads="1"/>
          </p:cNvSpPr>
          <p:nvPr/>
        </p:nvSpPr>
        <p:spPr bwMode="auto">
          <a:xfrm>
            <a:off x="2362200" y="4308475"/>
            <a:ext cx="6985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14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Coin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Sensor</a:t>
            </a:r>
          </a:p>
        </p:txBody>
      </p:sp>
      <p:sp>
        <p:nvSpPr>
          <p:cNvPr id="229385" name="Rectangle 9"/>
          <p:cNvSpPr>
            <a:spLocks noChangeArrowheads="1"/>
          </p:cNvSpPr>
          <p:nvPr/>
        </p:nvSpPr>
        <p:spPr bwMode="auto">
          <a:xfrm>
            <a:off x="6324600" y="4308475"/>
            <a:ext cx="10160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14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Release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Mechanism</a:t>
            </a:r>
          </a:p>
        </p:txBody>
      </p:sp>
      <p:sp>
        <p:nvSpPr>
          <p:cNvPr id="22938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pitchFamily="50" charset="-127"/>
              </a:rPr>
              <a:t>Example: vending machine</a:t>
            </a:r>
          </a:p>
        </p:txBody>
      </p:sp>
      <p:sp>
        <p:nvSpPr>
          <p:cNvPr id="229387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Gulim" pitchFamily="50" charset="-127"/>
              </a:rPr>
              <a:t>Release item after 15 cents are deposited</a:t>
            </a:r>
          </a:p>
          <a:p>
            <a:r>
              <a:rPr lang="en-US" altLang="ko-KR">
                <a:ea typeface="Gulim" pitchFamily="50" charset="-127"/>
              </a:rPr>
              <a:t>Single coin slot for dimes, nickels</a:t>
            </a:r>
          </a:p>
          <a:p>
            <a:r>
              <a:rPr lang="en-US" altLang="ko-KR">
                <a:ea typeface="Gulim" pitchFamily="50" charset="-127"/>
              </a:rPr>
              <a:t>No change</a:t>
            </a:r>
          </a:p>
        </p:txBody>
      </p:sp>
      <p:sp>
        <p:nvSpPr>
          <p:cNvPr id="229388" name="Rectangle 12"/>
          <p:cNvSpPr>
            <a:spLocks noChangeArrowheads="1"/>
          </p:cNvSpPr>
          <p:nvPr/>
        </p:nvSpPr>
        <p:spPr bwMode="auto">
          <a:xfrm>
            <a:off x="4114800" y="3927475"/>
            <a:ext cx="12192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9389" name="Line 13"/>
          <p:cNvSpPr>
            <a:spLocks noChangeShapeType="1"/>
          </p:cNvSpPr>
          <p:nvPr/>
        </p:nvSpPr>
        <p:spPr bwMode="auto">
          <a:xfrm>
            <a:off x="6248400" y="3927475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9390" name="Line 14"/>
          <p:cNvSpPr>
            <a:spLocks noChangeShapeType="1"/>
          </p:cNvSpPr>
          <p:nvPr/>
        </p:nvSpPr>
        <p:spPr bwMode="auto">
          <a:xfrm>
            <a:off x="6248400" y="5070475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9391" name="Line 15"/>
          <p:cNvSpPr>
            <a:spLocks noChangeShapeType="1"/>
          </p:cNvSpPr>
          <p:nvPr/>
        </p:nvSpPr>
        <p:spPr bwMode="auto">
          <a:xfrm>
            <a:off x="6248400" y="3927475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9392" name="Line 16"/>
          <p:cNvSpPr>
            <a:spLocks noChangeShapeType="1"/>
          </p:cNvSpPr>
          <p:nvPr/>
        </p:nvSpPr>
        <p:spPr bwMode="auto">
          <a:xfrm>
            <a:off x="2362200" y="3927475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9393" name="Line 17"/>
          <p:cNvSpPr>
            <a:spLocks noChangeShapeType="1"/>
          </p:cNvSpPr>
          <p:nvPr/>
        </p:nvSpPr>
        <p:spPr bwMode="auto">
          <a:xfrm>
            <a:off x="3200400" y="3927475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9394" name="Line 18"/>
          <p:cNvSpPr>
            <a:spLocks noChangeShapeType="1"/>
          </p:cNvSpPr>
          <p:nvPr/>
        </p:nvSpPr>
        <p:spPr bwMode="auto">
          <a:xfrm flipH="1">
            <a:off x="2362200" y="5070475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9395" name="Line 19"/>
          <p:cNvSpPr>
            <a:spLocks noChangeShapeType="1"/>
          </p:cNvSpPr>
          <p:nvPr/>
        </p:nvSpPr>
        <p:spPr bwMode="auto">
          <a:xfrm>
            <a:off x="5334000" y="4460875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9396" name="Line 20"/>
          <p:cNvSpPr>
            <a:spLocks noChangeShapeType="1"/>
          </p:cNvSpPr>
          <p:nvPr/>
        </p:nvSpPr>
        <p:spPr bwMode="auto">
          <a:xfrm>
            <a:off x="3200400" y="4232275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9397" name="Line 21"/>
          <p:cNvSpPr>
            <a:spLocks noChangeShapeType="1"/>
          </p:cNvSpPr>
          <p:nvPr/>
        </p:nvSpPr>
        <p:spPr bwMode="auto">
          <a:xfrm>
            <a:off x="3200400" y="4841875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9398" name="Line 22"/>
          <p:cNvSpPr>
            <a:spLocks noChangeShapeType="1"/>
          </p:cNvSpPr>
          <p:nvPr/>
        </p:nvSpPr>
        <p:spPr bwMode="auto">
          <a:xfrm>
            <a:off x="4724400" y="3241675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9399" name="Line 23"/>
          <p:cNvSpPr>
            <a:spLocks noChangeShapeType="1"/>
          </p:cNvSpPr>
          <p:nvPr/>
        </p:nvSpPr>
        <p:spPr bwMode="auto">
          <a:xfrm flipV="1">
            <a:off x="4724400" y="5070475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VII - Finite State Machines</a:t>
            </a:r>
            <a:endParaRPr lang="en-US" altLang="en-US"/>
          </a:p>
        </p:txBody>
      </p:sp>
      <p:sp>
        <p:nvSpPr>
          <p:cNvPr id="4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3BBC-A382-45D6-B9DE-E04D0551856A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pitchFamily="50" charset="-127"/>
              </a:rPr>
              <a:t>Example: vending machine (cont’d)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293100" cy="4514850"/>
          </a:xfrm>
        </p:spPr>
        <p:txBody>
          <a:bodyPr/>
          <a:lstStyle/>
          <a:p>
            <a:r>
              <a:rPr lang="en-US" altLang="ko-KR">
                <a:ea typeface="Gulim" pitchFamily="50" charset="-127"/>
              </a:rPr>
              <a:t>Suitable abstract representation</a:t>
            </a:r>
          </a:p>
          <a:p>
            <a:pPr marL="752475" lvl="1" indent="-288925"/>
            <a:r>
              <a:rPr lang="en-US" altLang="ko-KR">
                <a:ea typeface="Gulim" pitchFamily="50" charset="-127"/>
              </a:rPr>
              <a:t>tabulate typical input sequences:</a:t>
            </a:r>
          </a:p>
          <a:p>
            <a:pPr marL="1158875" lvl="2" indent="-231775"/>
            <a:r>
              <a:rPr lang="en-US" altLang="ko-KR">
                <a:ea typeface="Gulim" pitchFamily="50" charset="-127"/>
              </a:rPr>
              <a:t>3 nickels</a:t>
            </a:r>
          </a:p>
          <a:p>
            <a:pPr marL="1158875" lvl="2" indent="-231775"/>
            <a:r>
              <a:rPr lang="en-US" altLang="ko-KR">
                <a:ea typeface="Gulim" pitchFamily="50" charset="-127"/>
              </a:rPr>
              <a:t>nickel, dime</a:t>
            </a:r>
          </a:p>
          <a:p>
            <a:pPr marL="1158875" lvl="2" indent="-231775"/>
            <a:r>
              <a:rPr lang="en-US" altLang="ko-KR">
                <a:ea typeface="Gulim" pitchFamily="50" charset="-127"/>
              </a:rPr>
              <a:t>dime, nickel</a:t>
            </a:r>
          </a:p>
          <a:p>
            <a:pPr marL="1158875" lvl="2" indent="-231775"/>
            <a:r>
              <a:rPr lang="en-US" altLang="ko-KR">
                <a:ea typeface="Gulim" pitchFamily="50" charset="-127"/>
              </a:rPr>
              <a:t>two dimes</a:t>
            </a:r>
          </a:p>
          <a:p>
            <a:pPr marL="752475" lvl="1" indent="-288925"/>
            <a:r>
              <a:rPr lang="en-US" altLang="ko-KR">
                <a:ea typeface="Gulim" pitchFamily="50" charset="-127"/>
              </a:rPr>
              <a:t>draw state diagram:</a:t>
            </a:r>
          </a:p>
          <a:p>
            <a:pPr marL="1158875" lvl="2" indent="-231775"/>
            <a:r>
              <a:rPr lang="en-US" altLang="ko-KR">
                <a:ea typeface="Gulim" pitchFamily="50" charset="-127"/>
              </a:rPr>
              <a:t>inputs: N, D, reset</a:t>
            </a:r>
          </a:p>
          <a:p>
            <a:pPr marL="1158875" lvl="2" indent="-231775"/>
            <a:r>
              <a:rPr lang="en-US" altLang="ko-KR">
                <a:ea typeface="Gulim" pitchFamily="50" charset="-127"/>
              </a:rPr>
              <a:t>output: open chute</a:t>
            </a:r>
          </a:p>
          <a:p>
            <a:pPr marL="752475" lvl="1" indent="-288925"/>
            <a:r>
              <a:rPr lang="en-US" altLang="ko-KR">
                <a:ea typeface="Gulim" pitchFamily="50" charset="-127"/>
              </a:rPr>
              <a:t>assumptions:</a:t>
            </a:r>
          </a:p>
          <a:p>
            <a:pPr marL="1158875" lvl="2" indent="-231775"/>
            <a:r>
              <a:rPr lang="en-US" altLang="ko-KR">
                <a:ea typeface="Gulim" pitchFamily="50" charset="-127"/>
              </a:rPr>
              <a:t>assume N and D asserted</a:t>
            </a:r>
            <a:br>
              <a:rPr lang="en-US" altLang="ko-KR">
                <a:ea typeface="Gulim" pitchFamily="50" charset="-127"/>
              </a:rPr>
            </a:br>
            <a:r>
              <a:rPr lang="en-US" altLang="ko-KR">
                <a:ea typeface="Gulim" pitchFamily="50" charset="-127"/>
              </a:rPr>
              <a:t>for one cycle</a:t>
            </a:r>
          </a:p>
          <a:p>
            <a:pPr marL="1158875" lvl="2" indent="-231775"/>
            <a:r>
              <a:rPr lang="en-US" altLang="ko-KR">
                <a:ea typeface="Gulim" pitchFamily="50" charset="-127"/>
              </a:rPr>
              <a:t>each state has a self loop</a:t>
            </a:r>
            <a:br>
              <a:rPr lang="en-US" altLang="ko-KR">
                <a:ea typeface="Gulim" pitchFamily="50" charset="-127"/>
              </a:rPr>
            </a:br>
            <a:r>
              <a:rPr lang="en-US" altLang="ko-KR">
                <a:ea typeface="Gulim" pitchFamily="50" charset="-127"/>
              </a:rPr>
              <a:t>for N = D = 0 (no coin)</a:t>
            </a:r>
          </a:p>
        </p:txBody>
      </p:sp>
      <p:grpSp>
        <p:nvGrpSpPr>
          <p:cNvPr id="231428" name="Group 4"/>
          <p:cNvGrpSpPr>
            <a:grpSpLocks/>
          </p:cNvGrpSpPr>
          <p:nvPr/>
        </p:nvGrpSpPr>
        <p:grpSpPr bwMode="auto">
          <a:xfrm>
            <a:off x="6902450" y="1949450"/>
            <a:ext cx="925513" cy="1219200"/>
            <a:chOff x="4128" y="1200"/>
            <a:chExt cx="583" cy="768"/>
          </a:xfrm>
        </p:grpSpPr>
        <p:sp>
          <p:nvSpPr>
            <p:cNvPr id="231429" name="Oval 5"/>
            <p:cNvSpPr>
              <a:spLocks noChangeArrowheads="1"/>
            </p:cNvSpPr>
            <p:nvPr/>
          </p:nvSpPr>
          <p:spPr bwMode="auto">
            <a:xfrm>
              <a:off x="4128" y="1584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ko-KR" sz="1400">
                  <a:latin typeface="Tahoma" pitchFamily="34" charset="0"/>
                  <a:ea typeface="Gulim" pitchFamily="50" charset="-127"/>
                </a:rPr>
                <a:t>S0</a:t>
              </a:r>
            </a:p>
          </p:txBody>
        </p:sp>
        <p:cxnSp>
          <p:nvCxnSpPr>
            <p:cNvPr id="231430" name="AutoShape 6"/>
            <p:cNvCxnSpPr>
              <a:cxnSpLocks noChangeShapeType="1"/>
            </p:cNvCxnSpPr>
            <p:nvPr/>
          </p:nvCxnSpPr>
          <p:spPr bwMode="auto">
            <a:xfrm>
              <a:off x="4320" y="1296"/>
              <a:ext cx="0" cy="28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1431" name="Text Box 7"/>
            <p:cNvSpPr txBox="1">
              <a:spLocks noChangeArrowheads="1"/>
            </p:cNvSpPr>
            <p:nvPr/>
          </p:nvSpPr>
          <p:spPr bwMode="auto">
            <a:xfrm>
              <a:off x="4320" y="1200"/>
              <a:ext cx="3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>
                  <a:latin typeface="Tahoma" pitchFamily="34" charset="0"/>
                  <a:ea typeface="Gulim" pitchFamily="50" charset="-127"/>
                </a:rPr>
                <a:t>Reset</a:t>
              </a:r>
            </a:p>
          </p:txBody>
        </p:sp>
      </p:grpSp>
      <p:grpSp>
        <p:nvGrpSpPr>
          <p:cNvPr id="231432" name="Group 8"/>
          <p:cNvGrpSpPr>
            <a:grpSpLocks/>
          </p:cNvGrpSpPr>
          <p:nvPr/>
        </p:nvGrpSpPr>
        <p:grpSpPr bwMode="auto">
          <a:xfrm>
            <a:off x="7423150" y="3016250"/>
            <a:ext cx="774700" cy="1066800"/>
            <a:chOff x="4456" y="1872"/>
            <a:chExt cx="488" cy="672"/>
          </a:xfrm>
        </p:grpSpPr>
        <p:sp>
          <p:nvSpPr>
            <p:cNvPr id="231433" name="Oval 9"/>
            <p:cNvSpPr>
              <a:spLocks noChangeArrowheads="1"/>
            </p:cNvSpPr>
            <p:nvPr/>
          </p:nvSpPr>
          <p:spPr bwMode="auto">
            <a:xfrm>
              <a:off x="4560" y="2160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ko-KR" sz="1400">
                  <a:latin typeface="Tahoma" pitchFamily="34" charset="0"/>
                  <a:ea typeface="Gulim" pitchFamily="50" charset="-127"/>
                </a:rPr>
                <a:t>S2</a:t>
              </a:r>
            </a:p>
          </p:txBody>
        </p:sp>
        <p:cxnSp>
          <p:nvCxnSpPr>
            <p:cNvPr id="231434" name="AutoShape 10"/>
            <p:cNvCxnSpPr>
              <a:cxnSpLocks noChangeShapeType="1"/>
              <a:stCxn id="231429" idx="5"/>
              <a:endCxn id="231433" idx="1"/>
            </p:cNvCxnSpPr>
            <p:nvPr/>
          </p:nvCxnSpPr>
          <p:spPr bwMode="auto">
            <a:xfrm>
              <a:off x="4456" y="1912"/>
              <a:ext cx="160" cy="3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1435" name="Text Box 11"/>
            <p:cNvSpPr txBox="1">
              <a:spLocks noChangeArrowheads="1"/>
            </p:cNvSpPr>
            <p:nvPr/>
          </p:nvSpPr>
          <p:spPr bwMode="auto">
            <a:xfrm>
              <a:off x="4512" y="1872"/>
              <a:ext cx="1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>
                  <a:latin typeface="Tahoma" pitchFamily="34" charset="0"/>
                  <a:ea typeface="Gulim" pitchFamily="50" charset="-127"/>
                </a:rPr>
                <a:t>D</a:t>
              </a:r>
            </a:p>
          </p:txBody>
        </p:sp>
      </p:grpSp>
      <p:grpSp>
        <p:nvGrpSpPr>
          <p:cNvPr id="231436" name="Group 12"/>
          <p:cNvGrpSpPr>
            <a:grpSpLocks/>
          </p:cNvGrpSpPr>
          <p:nvPr/>
        </p:nvGrpSpPr>
        <p:grpSpPr bwMode="auto">
          <a:xfrm>
            <a:off x="8108950" y="3994150"/>
            <a:ext cx="774700" cy="1003300"/>
            <a:chOff x="4888" y="2488"/>
            <a:chExt cx="488" cy="632"/>
          </a:xfrm>
        </p:grpSpPr>
        <p:sp>
          <p:nvSpPr>
            <p:cNvPr id="231437" name="Oval 13"/>
            <p:cNvSpPr>
              <a:spLocks noChangeArrowheads="1"/>
            </p:cNvSpPr>
            <p:nvPr/>
          </p:nvSpPr>
          <p:spPr bwMode="auto">
            <a:xfrm>
              <a:off x="4992" y="2736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ko-KR" sz="1400">
                  <a:latin typeface="Tahoma" pitchFamily="34" charset="0"/>
                  <a:ea typeface="Gulim" pitchFamily="50" charset="-127"/>
                </a:rPr>
                <a:t>S6</a:t>
              </a:r>
            </a:p>
            <a:p>
              <a:pPr algn="ctr" eaLnBrk="0" hangingPunct="0"/>
              <a:r>
                <a:rPr lang="en-US" altLang="ko-KR" sz="1400">
                  <a:latin typeface="Tahoma" pitchFamily="34" charset="0"/>
                  <a:ea typeface="Gulim" pitchFamily="50" charset="-127"/>
                </a:rPr>
                <a:t>[open]</a:t>
              </a:r>
            </a:p>
          </p:txBody>
        </p:sp>
        <p:cxnSp>
          <p:nvCxnSpPr>
            <p:cNvPr id="231438" name="AutoShape 14"/>
            <p:cNvCxnSpPr>
              <a:cxnSpLocks noChangeShapeType="1"/>
              <a:stCxn id="231433" idx="5"/>
              <a:endCxn id="231437" idx="1"/>
            </p:cNvCxnSpPr>
            <p:nvPr/>
          </p:nvCxnSpPr>
          <p:spPr bwMode="auto">
            <a:xfrm>
              <a:off x="4888" y="2488"/>
              <a:ext cx="160" cy="3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1439" name="Text Box 15"/>
            <p:cNvSpPr txBox="1">
              <a:spLocks noChangeArrowheads="1"/>
            </p:cNvSpPr>
            <p:nvPr/>
          </p:nvSpPr>
          <p:spPr bwMode="auto">
            <a:xfrm>
              <a:off x="4944" y="2496"/>
              <a:ext cx="1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>
                  <a:latin typeface="Tahoma" pitchFamily="34" charset="0"/>
                  <a:ea typeface="Gulim" pitchFamily="50" charset="-127"/>
                </a:rPr>
                <a:t>D</a:t>
              </a:r>
            </a:p>
          </p:txBody>
        </p:sp>
      </p:grpSp>
      <p:grpSp>
        <p:nvGrpSpPr>
          <p:cNvPr id="231440" name="Group 16"/>
          <p:cNvGrpSpPr>
            <a:grpSpLocks/>
          </p:cNvGrpSpPr>
          <p:nvPr/>
        </p:nvGrpSpPr>
        <p:grpSpPr bwMode="auto">
          <a:xfrm>
            <a:off x="6445250" y="4006850"/>
            <a:ext cx="609600" cy="990600"/>
            <a:chOff x="3840" y="2496"/>
            <a:chExt cx="384" cy="624"/>
          </a:xfrm>
        </p:grpSpPr>
        <p:sp>
          <p:nvSpPr>
            <p:cNvPr id="231441" name="Oval 17"/>
            <p:cNvSpPr>
              <a:spLocks noChangeArrowheads="1"/>
            </p:cNvSpPr>
            <p:nvPr/>
          </p:nvSpPr>
          <p:spPr bwMode="auto">
            <a:xfrm>
              <a:off x="3840" y="2736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ko-KR" sz="1400">
                  <a:latin typeface="Tahoma" pitchFamily="34" charset="0"/>
                  <a:ea typeface="Gulim" pitchFamily="50" charset="-127"/>
                </a:rPr>
                <a:t>S4</a:t>
              </a:r>
            </a:p>
            <a:p>
              <a:pPr algn="ctr" eaLnBrk="0" hangingPunct="0"/>
              <a:r>
                <a:rPr lang="en-US" altLang="ko-KR" sz="1400">
                  <a:latin typeface="Tahoma" pitchFamily="34" charset="0"/>
                  <a:ea typeface="Gulim" pitchFamily="50" charset="-127"/>
                </a:rPr>
                <a:t>[open]</a:t>
              </a:r>
            </a:p>
          </p:txBody>
        </p:sp>
        <p:cxnSp>
          <p:nvCxnSpPr>
            <p:cNvPr id="231442" name="AutoShape 18"/>
            <p:cNvCxnSpPr>
              <a:cxnSpLocks noChangeShapeType="1"/>
              <a:stCxn id="231445" idx="4"/>
              <a:endCxn id="231441" idx="0"/>
            </p:cNvCxnSpPr>
            <p:nvPr/>
          </p:nvCxnSpPr>
          <p:spPr bwMode="auto">
            <a:xfrm>
              <a:off x="3888" y="2544"/>
              <a:ext cx="144" cy="1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1443" name="Text Box 19"/>
            <p:cNvSpPr txBox="1">
              <a:spLocks noChangeArrowheads="1"/>
            </p:cNvSpPr>
            <p:nvPr/>
          </p:nvSpPr>
          <p:spPr bwMode="auto">
            <a:xfrm>
              <a:off x="3936" y="2496"/>
              <a:ext cx="1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>
                  <a:latin typeface="Tahoma" pitchFamily="34" charset="0"/>
                  <a:ea typeface="Gulim" pitchFamily="50" charset="-127"/>
                </a:rPr>
                <a:t>D</a:t>
              </a:r>
            </a:p>
          </p:txBody>
        </p:sp>
      </p:grpSp>
      <p:grpSp>
        <p:nvGrpSpPr>
          <p:cNvPr id="231444" name="Group 20"/>
          <p:cNvGrpSpPr>
            <a:grpSpLocks/>
          </p:cNvGrpSpPr>
          <p:nvPr/>
        </p:nvGrpSpPr>
        <p:grpSpPr bwMode="auto">
          <a:xfrm>
            <a:off x="6216650" y="3016250"/>
            <a:ext cx="774700" cy="1066800"/>
            <a:chOff x="3696" y="1872"/>
            <a:chExt cx="488" cy="672"/>
          </a:xfrm>
        </p:grpSpPr>
        <p:sp>
          <p:nvSpPr>
            <p:cNvPr id="231445" name="Oval 21"/>
            <p:cNvSpPr>
              <a:spLocks noChangeArrowheads="1"/>
            </p:cNvSpPr>
            <p:nvPr/>
          </p:nvSpPr>
          <p:spPr bwMode="auto">
            <a:xfrm>
              <a:off x="3696" y="2160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ko-KR" sz="1400">
                  <a:latin typeface="Tahoma" pitchFamily="34" charset="0"/>
                  <a:ea typeface="Gulim" pitchFamily="50" charset="-127"/>
                </a:rPr>
                <a:t>S1</a:t>
              </a:r>
            </a:p>
          </p:txBody>
        </p:sp>
        <p:cxnSp>
          <p:nvCxnSpPr>
            <p:cNvPr id="231446" name="AutoShape 22"/>
            <p:cNvCxnSpPr>
              <a:cxnSpLocks noChangeShapeType="1"/>
              <a:stCxn id="231429" idx="3"/>
              <a:endCxn id="231445" idx="7"/>
            </p:cNvCxnSpPr>
            <p:nvPr/>
          </p:nvCxnSpPr>
          <p:spPr bwMode="auto">
            <a:xfrm flipH="1">
              <a:off x="4024" y="1912"/>
              <a:ext cx="160" cy="3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1447" name="Text Box 23"/>
            <p:cNvSpPr txBox="1">
              <a:spLocks noChangeArrowheads="1"/>
            </p:cNvSpPr>
            <p:nvPr/>
          </p:nvSpPr>
          <p:spPr bwMode="auto">
            <a:xfrm>
              <a:off x="3936" y="1872"/>
              <a:ext cx="1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>
                  <a:latin typeface="Tahoma" pitchFamily="34" charset="0"/>
                  <a:ea typeface="Gulim" pitchFamily="50" charset="-127"/>
                </a:rPr>
                <a:t>N</a:t>
              </a:r>
            </a:p>
          </p:txBody>
        </p:sp>
      </p:grpSp>
      <p:grpSp>
        <p:nvGrpSpPr>
          <p:cNvPr id="231448" name="Group 24"/>
          <p:cNvGrpSpPr>
            <a:grpSpLocks/>
          </p:cNvGrpSpPr>
          <p:nvPr/>
        </p:nvGrpSpPr>
        <p:grpSpPr bwMode="auto">
          <a:xfrm>
            <a:off x="5530850" y="3994150"/>
            <a:ext cx="774700" cy="1003300"/>
            <a:chOff x="3264" y="2488"/>
            <a:chExt cx="488" cy="632"/>
          </a:xfrm>
        </p:grpSpPr>
        <p:sp>
          <p:nvSpPr>
            <p:cNvPr id="231449" name="Oval 25"/>
            <p:cNvSpPr>
              <a:spLocks noChangeArrowheads="1"/>
            </p:cNvSpPr>
            <p:nvPr/>
          </p:nvSpPr>
          <p:spPr bwMode="auto">
            <a:xfrm>
              <a:off x="3264" y="2736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ko-KR" sz="1400">
                  <a:latin typeface="Tahoma" pitchFamily="34" charset="0"/>
                  <a:ea typeface="Gulim" pitchFamily="50" charset="-127"/>
                </a:rPr>
                <a:t>S3</a:t>
              </a:r>
            </a:p>
          </p:txBody>
        </p:sp>
        <p:cxnSp>
          <p:nvCxnSpPr>
            <p:cNvPr id="231450" name="AutoShape 26"/>
            <p:cNvCxnSpPr>
              <a:cxnSpLocks noChangeShapeType="1"/>
              <a:stCxn id="231445" idx="3"/>
              <a:endCxn id="231449" idx="7"/>
            </p:cNvCxnSpPr>
            <p:nvPr/>
          </p:nvCxnSpPr>
          <p:spPr bwMode="auto">
            <a:xfrm flipH="1">
              <a:off x="3592" y="2488"/>
              <a:ext cx="160" cy="3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1451" name="Text Box 27"/>
            <p:cNvSpPr txBox="1">
              <a:spLocks noChangeArrowheads="1"/>
            </p:cNvSpPr>
            <p:nvPr/>
          </p:nvSpPr>
          <p:spPr bwMode="auto">
            <a:xfrm>
              <a:off x="3504" y="2496"/>
              <a:ext cx="1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>
                  <a:latin typeface="Tahoma" pitchFamily="34" charset="0"/>
                  <a:ea typeface="Gulim" pitchFamily="50" charset="-127"/>
                </a:rPr>
                <a:t>N</a:t>
              </a:r>
            </a:p>
          </p:txBody>
        </p:sp>
      </p:grpSp>
      <p:grpSp>
        <p:nvGrpSpPr>
          <p:cNvPr id="231452" name="Group 28"/>
          <p:cNvGrpSpPr>
            <a:grpSpLocks/>
          </p:cNvGrpSpPr>
          <p:nvPr/>
        </p:nvGrpSpPr>
        <p:grpSpPr bwMode="auto">
          <a:xfrm>
            <a:off x="7359650" y="4006850"/>
            <a:ext cx="609600" cy="990600"/>
            <a:chOff x="4416" y="2496"/>
            <a:chExt cx="384" cy="624"/>
          </a:xfrm>
        </p:grpSpPr>
        <p:sp>
          <p:nvSpPr>
            <p:cNvPr id="231453" name="Oval 29"/>
            <p:cNvSpPr>
              <a:spLocks noChangeArrowheads="1"/>
            </p:cNvSpPr>
            <p:nvPr/>
          </p:nvSpPr>
          <p:spPr bwMode="auto">
            <a:xfrm>
              <a:off x="4416" y="2736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ko-KR" sz="1400">
                  <a:latin typeface="Tahoma" pitchFamily="34" charset="0"/>
                  <a:ea typeface="Gulim" pitchFamily="50" charset="-127"/>
                </a:rPr>
                <a:t>S5</a:t>
              </a:r>
            </a:p>
            <a:p>
              <a:pPr algn="ctr" eaLnBrk="0" hangingPunct="0"/>
              <a:r>
                <a:rPr lang="en-US" altLang="ko-KR" sz="1400">
                  <a:latin typeface="Tahoma" pitchFamily="34" charset="0"/>
                  <a:ea typeface="Gulim" pitchFamily="50" charset="-127"/>
                </a:rPr>
                <a:t>[open]</a:t>
              </a:r>
            </a:p>
          </p:txBody>
        </p:sp>
        <p:cxnSp>
          <p:nvCxnSpPr>
            <p:cNvPr id="231454" name="AutoShape 30"/>
            <p:cNvCxnSpPr>
              <a:cxnSpLocks noChangeShapeType="1"/>
              <a:stCxn id="231433" idx="4"/>
              <a:endCxn id="231453" idx="0"/>
            </p:cNvCxnSpPr>
            <p:nvPr/>
          </p:nvCxnSpPr>
          <p:spPr bwMode="auto">
            <a:xfrm flipH="1">
              <a:off x="4608" y="2544"/>
              <a:ext cx="144" cy="1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1455" name="Text Box 31"/>
            <p:cNvSpPr txBox="1">
              <a:spLocks noChangeArrowheads="1"/>
            </p:cNvSpPr>
            <p:nvPr/>
          </p:nvSpPr>
          <p:spPr bwMode="auto">
            <a:xfrm>
              <a:off x="4512" y="2496"/>
              <a:ext cx="1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>
                  <a:latin typeface="Tahoma" pitchFamily="34" charset="0"/>
                  <a:ea typeface="Gulim" pitchFamily="50" charset="-127"/>
                </a:rPr>
                <a:t>N</a:t>
              </a:r>
            </a:p>
          </p:txBody>
        </p:sp>
      </p:grpSp>
      <p:grpSp>
        <p:nvGrpSpPr>
          <p:cNvPr id="231456" name="Group 32"/>
          <p:cNvGrpSpPr>
            <a:grpSpLocks/>
          </p:cNvGrpSpPr>
          <p:nvPr/>
        </p:nvGrpSpPr>
        <p:grpSpPr bwMode="auto">
          <a:xfrm>
            <a:off x="5770563" y="4929188"/>
            <a:ext cx="609600" cy="990600"/>
            <a:chOff x="3840" y="2496"/>
            <a:chExt cx="384" cy="624"/>
          </a:xfrm>
        </p:grpSpPr>
        <p:sp>
          <p:nvSpPr>
            <p:cNvPr id="231457" name="Oval 33"/>
            <p:cNvSpPr>
              <a:spLocks noChangeArrowheads="1"/>
            </p:cNvSpPr>
            <p:nvPr/>
          </p:nvSpPr>
          <p:spPr bwMode="auto">
            <a:xfrm>
              <a:off x="3840" y="2736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ko-KR" sz="1400">
                  <a:latin typeface="Tahoma" pitchFamily="34" charset="0"/>
                  <a:ea typeface="Gulim" pitchFamily="50" charset="-127"/>
                </a:rPr>
                <a:t>S8</a:t>
              </a:r>
            </a:p>
            <a:p>
              <a:pPr algn="ctr" eaLnBrk="0" hangingPunct="0"/>
              <a:r>
                <a:rPr lang="en-US" altLang="ko-KR" sz="1400">
                  <a:latin typeface="Tahoma" pitchFamily="34" charset="0"/>
                  <a:ea typeface="Gulim" pitchFamily="50" charset="-127"/>
                </a:rPr>
                <a:t>[open]</a:t>
              </a:r>
            </a:p>
          </p:txBody>
        </p:sp>
        <p:cxnSp>
          <p:nvCxnSpPr>
            <p:cNvPr id="231458" name="AutoShape 34"/>
            <p:cNvCxnSpPr>
              <a:cxnSpLocks noChangeShapeType="1"/>
              <a:endCxn id="231457" idx="0"/>
            </p:cNvCxnSpPr>
            <p:nvPr/>
          </p:nvCxnSpPr>
          <p:spPr bwMode="auto">
            <a:xfrm>
              <a:off x="3888" y="2544"/>
              <a:ext cx="144" cy="1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1459" name="Text Box 35"/>
            <p:cNvSpPr txBox="1">
              <a:spLocks noChangeArrowheads="1"/>
            </p:cNvSpPr>
            <p:nvPr/>
          </p:nvSpPr>
          <p:spPr bwMode="auto">
            <a:xfrm>
              <a:off x="3936" y="2496"/>
              <a:ext cx="1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>
                  <a:latin typeface="Tahoma" pitchFamily="34" charset="0"/>
                  <a:ea typeface="Gulim" pitchFamily="50" charset="-127"/>
                </a:rPr>
                <a:t>D</a:t>
              </a:r>
            </a:p>
          </p:txBody>
        </p:sp>
      </p:grpSp>
      <p:grpSp>
        <p:nvGrpSpPr>
          <p:cNvPr id="231460" name="Group 36"/>
          <p:cNvGrpSpPr>
            <a:grpSpLocks/>
          </p:cNvGrpSpPr>
          <p:nvPr/>
        </p:nvGrpSpPr>
        <p:grpSpPr bwMode="auto">
          <a:xfrm>
            <a:off x="4854575" y="4902200"/>
            <a:ext cx="774700" cy="1003300"/>
            <a:chOff x="3264" y="2488"/>
            <a:chExt cx="488" cy="632"/>
          </a:xfrm>
        </p:grpSpPr>
        <p:sp>
          <p:nvSpPr>
            <p:cNvPr id="231461" name="Oval 37"/>
            <p:cNvSpPr>
              <a:spLocks noChangeArrowheads="1"/>
            </p:cNvSpPr>
            <p:nvPr/>
          </p:nvSpPr>
          <p:spPr bwMode="auto">
            <a:xfrm>
              <a:off x="3264" y="2736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ko-KR" sz="1400">
                  <a:latin typeface="Tahoma" pitchFamily="34" charset="0"/>
                  <a:ea typeface="Gulim" pitchFamily="50" charset="-127"/>
                </a:rPr>
                <a:t>S7</a:t>
              </a:r>
            </a:p>
            <a:p>
              <a:pPr algn="ctr" eaLnBrk="0" hangingPunct="0"/>
              <a:r>
                <a:rPr lang="en-US" altLang="ko-KR" sz="1400">
                  <a:latin typeface="Tahoma" pitchFamily="34" charset="0"/>
                  <a:ea typeface="Gulim" pitchFamily="50" charset="-127"/>
                </a:rPr>
                <a:t>[open]</a:t>
              </a:r>
            </a:p>
          </p:txBody>
        </p:sp>
        <p:cxnSp>
          <p:nvCxnSpPr>
            <p:cNvPr id="231462" name="AutoShape 38"/>
            <p:cNvCxnSpPr>
              <a:cxnSpLocks noChangeShapeType="1"/>
              <a:endCxn id="231461" idx="7"/>
            </p:cNvCxnSpPr>
            <p:nvPr/>
          </p:nvCxnSpPr>
          <p:spPr bwMode="auto">
            <a:xfrm flipH="1">
              <a:off x="3592" y="2488"/>
              <a:ext cx="160" cy="3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1463" name="Text Box 39"/>
            <p:cNvSpPr txBox="1">
              <a:spLocks noChangeArrowheads="1"/>
            </p:cNvSpPr>
            <p:nvPr/>
          </p:nvSpPr>
          <p:spPr bwMode="auto">
            <a:xfrm>
              <a:off x="3504" y="2496"/>
              <a:ext cx="1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>
                  <a:latin typeface="Tahoma" pitchFamily="34" charset="0"/>
                  <a:ea typeface="Gulim" pitchFamily="50" charset="-127"/>
                </a:rPr>
                <a:t>N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VII - Finite State Machines</a:t>
            </a:r>
            <a:endParaRPr lang="en-US" altLang="en-US"/>
          </a:p>
        </p:txBody>
      </p:sp>
      <p:sp>
        <p:nvSpPr>
          <p:cNvPr id="4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94FC-0457-4867-9F7C-4D7A20E22566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pitchFamily="50" charset="-127"/>
              </a:rPr>
              <a:t>Abstraction of state elements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0" y="1600200"/>
            <a:ext cx="8807450" cy="4514850"/>
          </a:xfrm>
        </p:spPr>
        <p:txBody>
          <a:bodyPr/>
          <a:lstStyle/>
          <a:p>
            <a:r>
              <a:rPr lang="en-US" altLang="ko-KR" sz="2000">
                <a:ea typeface="Gulim" pitchFamily="50" charset="-127"/>
              </a:rPr>
              <a:t>Divide circuit into combinational logic and state</a:t>
            </a:r>
          </a:p>
          <a:p>
            <a:r>
              <a:rPr lang="en-US" altLang="ko-KR" sz="2000">
                <a:ea typeface="Gulim" pitchFamily="50" charset="-127"/>
              </a:rPr>
              <a:t>Localize the feedback loops and make it easy to break cycles</a:t>
            </a:r>
          </a:p>
          <a:p>
            <a:r>
              <a:rPr lang="en-US" altLang="ko-KR" sz="2000">
                <a:ea typeface="Gulim" pitchFamily="50" charset="-127"/>
              </a:rPr>
              <a:t>Implementation of storage elements leads to various forms of sequential logic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3352800" y="3473450"/>
            <a:ext cx="2438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4" tIns="45711" rIns="91424" bIns="45711" anchor="ctr"/>
          <a:lstStyle/>
          <a:p>
            <a:pPr algn="ctr" eaLnBrk="0" hangingPunct="0"/>
            <a:r>
              <a:rPr lang="en-US" altLang="ko-KR" b="1" dirty="0">
                <a:latin typeface="Tahoma" pitchFamily="34" charset="0"/>
                <a:ea typeface="Gulim" pitchFamily="50" charset="-127"/>
              </a:rPr>
              <a:t>Combinational</a:t>
            </a:r>
            <a:br>
              <a:rPr lang="en-US" altLang="ko-KR" b="1" dirty="0">
                <a:latin typeface="Tahoma" pitchFamily="34" charset="0"/>
                <a:ea typeface="Gulim" pitchFamily="50" charset="-127"/>
              </a:rPr>
            </a:br>
            <a:r>
              <a:rPr lang="en-US" altLang="ko-KR" b="1" dirty="0">
                <a:latin typeface="Tahoma" pitchFamily="34" charset="0"/>
                <a:ea typeface="Gulim" pitchFamily="50" charset="-127"/>
              </a:rPr>
              <a:t>Logic</a:t>
            </a:r>
          </a:p>
        </p:txBody>
      </p:sp>
      <p:sp>
        <p:nvSpPr>
          <p:cNvPr id="81926" name="Line 6"/>
          <p:cNvSpPr>
            <a:spLocks noChangeShapeType="1"/>
          </p:cNvSpPr>
          <p:nvPr/>
        </p:nvSpPr>
        <p:spPr bwMode="auto">
          <a:xfrm>
            <a:off x="1676400" y="3702050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27" name="Line 7"/>
          <p:cNvSpPr>
            <a:spLocks noChangeShapeType="1"/>
          </p:cNvSpPr>
          <p:nvPr/>
        </p:nvSpPr>
        <p:spPr bwMode="auto">
          <a:xfrm>
            <a:off x="1676400" y="3930650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28" name="Line 8"/>
          <p:cNvSpPr>
            <a:spLocks noChangeShapeType="1"/>
          </p:cNvSpPr>
          <p:nvPr/>
        </p:nvSpPr>
        <p:spPr bwMode="auto">
          <a:xfrm>
            <a:off x="1676400" y="3549650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32" name="Line 12"/>
          <p:cNvSpPr>
            <a:spLocks noChangeShapeType="1"/>
          </p:cNvSpPr>
          <p:nvPr/>
        </p:nvSpPr>
        <p:spPr bwMode="auto">
          <a:xfrm>
            <a:off x="5791200" y="3702050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33" name="Line 13"/>
          <p:cNvSpPr>
            <a:spLocks noChangeShapeType="1"/>
          </p:cNvSpPr>
          <p:nvPr/>
        </p:nvSpPr>
        <p:spPr bwMode="auto">
          <a:xfrm>
            <a:off x="5791200" y="3930650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34" name="Line 14"/>
          <p:cNvSpPr>
            <a:spLocks noChangeShapeType="1"/>
          </p:cNvSpPr>
          <p:nvPr/>
        </p:nvSpPr>
        <p:spPr bwMode="auto">
          <a:xfrm>
            <a:off x="5791200" y="3549650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54" name="Text Box 34"/>
          <p:cNvSpPr txBox="1">
            <a:spLocks noChangeArrowheads="1"/>
          </p:cNvSpPr>
          <p:nvPr/>
        </p:nvSpPr>
        <p:spPr bwMode="auto">
          <a:xfrm>
            <a:off x="7543800" y="3549650"/>
            <a:ext cx="1104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4" tIns="45711" rIns="91424" bIns="4571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700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ko-KR" sz="1800" b="1">
                <a:latin typeface="Tahoma" pitchFamily="34" charset="0"/>
                <a:ea typeface="Gulim" pitchFamily="50" charset="-127"/>
              </a:rPr>
              <a:t>Outputs</a:t>
            </a:r>
          </a:p>
        </p:txBody>
      </p:sp>
      <p:sp>
        <p:nvSpPr>
          <p:cNvPr id="81957" name="Text Box 37"/>
          <p:cNvSpPr txBox="1">
            <a:spLocks noChangeArrowheads="1"/>
          </p:cNvSpPr>
          <p:nvPr/>
        </p:nvSpPr>
        <p:spPr bwMode="auto">
          <a:xfrm>
            <a:off x="609600" y="3549650"/>
            <a:ext cx="944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4" tIns="45711" rIns="91424" bIns="4571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700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ko-KR" sz="1800" b="1">
                <a:latin typeface="Tahoma" pitchFamily="34" charset="0"/>
                <a:ea typeface="Gulim" pitchFamily="50" charset="-127"/>
              </a:rPr>
              <a:t>Inputs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533400" y="4083050"/>
            <a:ext cx="8180388" cy="2559813"/>
            <a:chOff x="533400" y="4083050"/>
            <a:chExt cx="8180388" cy="2559813"/>
          </a:xfrm>
        </p:grpSpPr>
        <p:grpSp>
          <p:nvGrpSpPr>
            <p:cNvPr id="2" name="그룹 1"/>
            <p:cNvGrpSpPr/>
            <p:nvPr/>
          </p:nvGrpSpPr>
          <p:grpSpPr>
            <a:xfrm>
              <a:off x="533400" y="4083050"/>
              <a:ext cx="8180388" cy="1981200"/>
              <a:chOff x="533400" y="4083050"/>
              <a:chExt cx="8180388" cy="1981200"/>
            </a:xfrm>
          </p:grpSpPr>
          <p:sp>
            <p:nvSpPr>
              <p:cNvPr id="81929" name="Line 9"/>
              <p:cNvSpPr>
                <a:spLocks noChangeShapeType="1"/>
              </p:cNvSpPr>
              <p:nvPr/>
            </p:nvSpPr>
            <p:spPr bwMode="auto">
              <a:xfrm>
                <a:off x="2286000" y="4083050"/>
                <a:ext cx="1066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1930" name="Line 10"/>
              <p:cNvSpPr>
                <a:spLocks noChangeShapeType="1"/>
              </p:cNvSpPr>
              <p:nvPr/>
            </p:nvSpPr>
            <p:spPr bwMode="auto">
              <a:xfrm>
                <a:off x="2514600" y="4311650"/>
                <a:ext cx="8382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1931" name="Line 11"/>
              <p:cNvSpPr>
                <a:spLocks noChangeShapeType="1"/>
              </p:cNvSpPr>
              <p:nvPr/>
            </p:nvSpPr>
            <p:spPr bwMode="auto">
              <a:xfrm>
                <a:off x="2667000" y="4464050"/>
                <a:ext cx="685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1935" name="Line 15"/>
              <p:cNvSpPr>
                <a:spLocks noChangeShapeType="1"/>
              </p:cNvSpPr>
              <p:nvPr/>
            </p:nvSpPr>
            <p:spPr bwMode="auto">
              <a:xfrm>
                <a:off x="5791200" y="4083050"/>
                <a:ext cx="1143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1936" name="Line 16"/>
              <p:cNvSpPr>
                <a:spLocks noChangeShapeType="1"/>
              </p:cNvSpPr>
              <p:nvPr/>
            </p:nvSpPr>
            <p:spPr bwMode="auto">
              <a:xfrm>
                <a:off x="5791200" y="431165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1937" name="Line 17"/>
              <p:cNvSpPr>
                <a:spLocks noChangeShapeType="1"/>
              </p:cNvSpPr>
              <p:nvPr/>
            </p:nvSpPr>
            <p:spPr bwMode="auto">
              <a:xfrm>
                <a:off x="5791200" y="4464050"/>
                <a:ext cx="762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1938" name="Line 18"/>
              <p:cNvSpPr>
                <a:spLocks noChangeShapeType="1"/>
              </p:cNvSpPr>
              <p:nvPr/>
            </p:nvSpPr>
            <p:spPr bwMode="auto">
              <a:xfrm>
                <a:off x="4876800" y="4921250"/>
                <a:ext cx="1676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1939" name="Line 19"/>
              <p:cNvSpPr>
                <a:spLocks noChangeShapeType="1"/>
              </p:cNvSpPr>
              <p:nvPr/>
            </p:nvSpPr>
            <p:spPr bwMode="auto">
              <a:xfrm>
                <a:off x="4876800" y="5302250"/>
                <a:ext cx="1828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1940" name="Line 20"/>
              <p:cNvSpPr>
                <a:spLocks noChangeShapeType="1"/>
              </p:cNvSpPr>
              <p:nvPr/>
            </p:nvSpPr>
            <p:spPr bwMode="auto">
              <a:xfrm>
                <a:off x="4876800" y="5911850"/>
                <a:ext cx="2057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1941" name="Rectangle 21"/>
              <p:cNvSpPr>
                <a:spLocks noChangeArrowheads="1"/>
              </p:cNvSpPr>
              <p:nvPr/>
            </p:nvSpPr>
            <p:spPr bwMode="auto">
              <a:xfrm>
                <a:off x="4343400" y="4768850"/>
                <a:ext cx="533400" cy="3048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1942" name="Rectangle 22"/>
              <p:cNvSpPr>
                <a:spLocks noChangeArrowheads="1"/>
              </p:cNvSpPr>
              <p:nvPr/>
            </p:nvSpPr>
            <p:spPr bwMode="auto">
              <a:xfrm>
                <a:off x="4343400" y="5149850"/>
                <a:ext cx="533400" cy="3048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1943" name="Rectangle 23"/>
              <p:cNvSpPr>
                <a:spLocks noChangeArrowheads="1"/>
              </p:cNvSpPr>
              <p:nvPr/>
            </p:nvSpPr>
            <p:spPr bwMode="auto">
              <a:xfrm>
                <a:off x="4343400" y="5759450"/>
                <a:ext cx="533400" cy="3048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1944" name="Line 24"/>
              <p:cNvSpPr>
                <a:spLocks noChangeShapeType="1"/>
              </p:cNvSpPr>
              <p:nvPr/>
            </p:nvSpPr>
            <p:spPr bwMode="auto">
              <a:xfrm>
                <a:off x="2667000" y="4921250"/>
                <a:ext cx="1676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1945" name="Line 25"/>
              <p:cNvSpPr>
                <a:spLocks noChangeShapeType="1"/>
              </p:cNvSpPr>
              <p:nvPr/>
            </p:nvSpPr>
            <p:spPr bwMode="auto">
              <a:xfrm>
                <a:off x="2514600" y="5302250"/>
                <a:ext cx="1828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1946" name="Line 26"/>
              <p:cNvSpPr>
                <a:spLocks noChangeShapeType="1"/>
              </p:cNvSpPr>
              <p:nvPr/>
            </p:nvSpPr>
            <p:spPr bwMode="auto">
              <a:xfrm>
                <a:off x="2286000" y="5911850"/>
                <a:ext cx="2057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1947" name="Line 27"/>
              <p:cNvSpPr>
                <a:spLocks noChangeShapeType="1"/>
              </p:cNvSpPr>
              <p:nvPr/>
            </p:nvSpPr>
            <p:spPr bwMode="auto">
              <a:xfrm>
                <a:off x="6553200" y="4464050"/>
                <a:ext cx="0" cy="4572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1948" name="Line 28"/>
              <p:cNvSpPr>
                <a:spLocks noChangeShapeType="1"/>
              </p:cNvSpPr>
              <p:nvPr/>
            </p:nvSpPr>
            <p:spPr bwMode="auto">
              <a:xfrm>
                <a:off x="6705600" y="4311650"/>
                <a:ext cx="0" cy="9906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1949" name="Line 29"/>
              <p:cNvSpPr>
                <a:spLocks noChangeShapeType="1"/>
              </p:cNvSpPr>
              <p:nvPr/>
            </p:nvSpPr>
            <p:spPr bwMode="auto">
              <a:xfrm>
                <a:off x="6934200" y="4083050"/>
                <a:ext cx="0" cy="1828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1950" name="Line 30"/>
              <p:cNvSpPr>
                <a:spLocks noChangeShapeType="1"/>
              </p:cNvSpPr>
              <p:nvPr/>
            </p:nvSpPr>
            <p:spPr bwMode="auto">
              <a:xfrm flipV="1">
                <a:off x="2667000" y="4464050"/>
                <a:ext cx="0" cy="4572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1951" name="Line 31"/>
              <p:cNvSpPr>
                <a:spLocks noChangeShapeType="1"/>
              </p:cNvSpPr>
              <p:nvPr/>
            </p:nvSpPr>
            <p:spPr bwMode="auto">
              <a:xfrm>
                <a:off x="2514600" y="4311650"/>
                <a:ext cx="0" cy="9906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1952" name="Line 32"/>
              <p:cNvSpPr>
                <a:spLocks noChangeShapeType="1"/>
              </p:cNvSpPr>
              <p:nvPr/>
            </p:nvSpPr>
            <p:spPr bwMode="auto">
              <a:xfrm>
                <a:off x="2286000" y="4083050"/>
                <a:ext cx="0" cy="1828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1953" name="Text Box 33"/>
              <p:cNvSpPr txBox="1">
                <a:spLocks noChangeArrowheads="1"/>
              </p:cNvSpPr>
              <p:nvPr/>
            </p:nvSpPr>
            <p:spPr bwMode="auto">
              <a:xfrm>
                <a:off x="2667000" y="5454650"/>
                <a:ext cx="2206625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370013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ko-KR" sz="1800" b="1">
                    <a:latin typeface="Tahoma" pitchFamily="34" charset="0"/>
                    <a:ea typeface="Gulim" pitchFamily="50" charset="-127"/>
                  </a:rPr>
                  <a:t>Storage Elements</a:t>
                </a:r>
              </a:p>
            </p:txBody>
          </p:sp>
          <p:sp>
            <p:nvSpPr>
              <p:cNvPr id="81955" name="Text Box 35"/>
              <p:cNvSpPr txBox="1">
                <a:spLocks noChangeArrowheads="1"/>
              </p:cNvSpPr>
              <p:nvPr/>
            </p:nvSpPr>
            <p:spPr bwMode="auto">
              <a:xfrm>
                <a:off x="6934200" y="4921250"/>
                <a:ext cx="1779588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370013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ko-KR" sz="1800" b="1">
                    <a:latin typeface="Tahoma" pitchFamily="34" charset="0"/>
                    <a:ea typeface="Gulim" pitchFamily="50" charset="-127"/>
                  </a:rPr>
                  <a:t>State Outputs</a:t>
                </a:r>
              </a:p>
            </p:txBody>
          </p:sp>
          <p:sp>
            <p:nvSpPr>
              <p:cNvPr id="81956" name="Text Box 36"/>
              <p:cNvSpPr txBox="1">
                <a:spLocks noChangeArrowheads="1"/>
              </p:cNvSpPr>
              <p:nvPr/>
            </p:nvSpPr>
            <p:spPr bwMode="auto">
              <a:xfrm>
                <a:off x="533400" y="4921250"/>
                <a:ext cx="16192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370013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ko-KR" sz="1800" b="1">
                    <a:latin typeface="Tahoma" pitchFamily="34" charset="0"/>
                    <a:ea typeface="Gulim" pitchFamily="50" charset="-127"/>
                  </a:rPr>
                  <a:t>State Inputs</a:t>
                </a:r>
              </a:p>
            </p:txBody>
          </p:sp>
        </p:grpSp>
        <p:sp>
          <p:nvSpPr>
            <p:cNvPr id="3" name="직사각형 2"/>
            <p:cNvSpPr/>
            <p:nvPr/>
          </p:nvSpPr>
          <p:spPr>
            <a:xfrm>
              <a:off x="2292350" y="6119643"/>
              <a:ext cx="4635500" cy="52322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ko-KR" sz="2800" b="1" dirty="0" smtClean="0">
                  <a:solidFill>
                    <a:srgbClr val="FF0000"/>
                  </a:solidFill>
                  <a:latin typeface="Tahoma" pitchFamily="34" charset="0"/>
                  <a:ea typeface="Gulim" pitchFamily="50" charset="-127"/>
                </a:rPr>
                <a:t>Sequential Logic</a:t>
              </a:r>
              <a:endParaRPr lang="en-US" altLang="ko-KR" sz="2800" b="1" dirty="0">
                <a:solidFill>
                  <a:srgbClr val="FF0000"/>
                </a:solidFill>
                <a:latin typeface="Tahoma" pitchFamily="34" charset="0"/>
                <a:ea typeface="Gulim" pitchFamily="50" charset="-127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VII - Finite State Machines</a:t>
            </a:r>
            <a:endParaRPr lang="en-US" altLang="en-US"/>
          </a:p>
        </p:txBody>
      </p:sp>
      <p:sp>
        <p:nvSpPr>
          <p:cNvPr id="3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0E6B-633A-4955-841D-B73045207357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pitchFamily="50" charset="-127"/>
              </a:rPr>
              <a:t>Example: vending machine (cont’d)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Gulim" pitchFamily="50" charset="-127"/>
              </a:rPr>
              <a:t>Minimize number of states - reuse states whenever possible</a:t>
            </a:r>
          </a:p>
        </p:txBody>
      </p:sp>
      <p:grpSp>
        <p:nvGrpSpPr>
          <p:cNvPr id="233476" name="Group 4"/>
          <p:cNvGrpSpPr>
            <a:grpSpLocks/>
          </p:cNvGrpSpPr>
          <p:nvPr/>
        </p:nvGrpSpPr>
        <p:grpSpPr bwMode="auto">
          <a:xfrm>
            <a:off x="4038600" y="2209800"/>
            <a:ext cx="4368800" cy="4089400"/>
            <a:chOff x="2544" y="1392"/>
            <a:chExt cx="2752" cy="2576"/>
          </a:xfrm>
        </p:grpSpPr>
        <p:sp>
          <p:nvSpPr>
            <p:cNvPr id="233477" name="Rectangle 5"/>
            <p:cNvSpPr>
              <a:spLocks noChangeArrowheads="1"/>
            </p:cNvSpPr>
            <p:nvPr/>
          </p:nvSpPr>
          <p:spPr bwMode="auto">
            <a:xfrm>
              <a:off x="3072" y="3600"/>
              <a:ext cx="155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8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symbolic state table</a:t>
              </a:r>
            </a:p>
          </p:txBody>
        </p:sp>
        <p:sp>
          <p:nvSpPr>
            <p:cNvPr id="233478" name="Rectangle 6"/>
            <p:cNvSpPr>
              <a:spLocks noChangeArrowheads="1"/>
            </p:cNvSpPr>
            <p:nvPr/>
          </p:nvSpPr>
          <p:spPr bwMode="auto">
            <a:xfrm>
              <a:off x="2688" y="1392"/>
              <a:ext cx="2608" cy="2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1143000" algn="l"/>
                  <a:tab pos="1600200" algn="l"/>
                  <a:tab pos="2286000" algn="l"/>
                  <a:tab pos="32004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present	inputs	next	output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state		D	N	state	open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  0¢		0	0	  0¢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		0	1	  5¢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		1	0	10¢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		1	1	–	–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  5¢		0	0	  5¢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		0	1	10¢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		1	0	15¢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		1	1	–	–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10¢		0	0	10¢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		0	1	15¢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		1	0	15¢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		1	1	–	–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15¢		–	–	15¢	1</a:t>
              </a:r>
            </a:p>
          </p:txBody>
        </p:sp>
        <p:sp>
          <p:nvSpPr>
            <p:cNvPr id="233479" name="Line 7"/>
            <p:cNvSpPr>
              <a:spLocks noChangeShapeType="1"/>
            </p:cNvSpPr>
            <p:nvPr/>
          </p:nvSpPr>
          <p:spPr bwMode="auto">
            <a:xfrm>
              <a:off x="2544" y="1680"/>
              <a:ext cx="27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3480" name="Line 8"/>
            <p:cNvSpPr>
              <a:spLocks noChangeShapeType="1"/>
            </p:cNvSpPr>
            <p:nvPr/>
          </p:nvSpPr>
          <p:spPr bwMode="auto">
            <a:xfrm>
              <a:off x="3936" y="1392"/>
              <a:ext cx="0" cy="21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33481" name="Group 9"/>
          <p:cNvGrpSpPr>
            <a:grpSpLocks/>
          </p:cNvGrpSpPr>
          <p:nvPr/>
        </p:nvGrpSpPr>
        <p:grpSpPr bwMode="auto">
          <a:xfrm>
            <a:off x="1828800" y="2259013"/>
            <a:ext cx="985838" cy="1246187"/>
            <a:chOff x="1152" y="1423"/>
            <a:chExt cx="621" cy="785"/>
          </a:xfrm>
        </p:grpSpPr>
        <p:sp>
          <p:nvSpPr>
            <p:cNvPr id="233482" name="Oval 10"/>
            <p:cNvSpPr>
              <a:spLocks noChangeArrowheads="1"/>
            </p:cNvSpPr>
            <p:nvPr/>
          </p:nvSpPr>
          <p:spPr bwMode="auto">
            <a:xfrm>
              <a:off x="1152" y="1824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ko-KR" sz="1600">
                  <a:latin typeface="Tahoma" pitchFamily="34" charset="0"/>
                  <a:ea typeface="Gulim" pitchFamily="50" charset="-127"/>
                </a:rPr>
                <a:t>0</a:t>
              </a: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¢</a:t>
              </a:r>
            </a:p>
          </p:txBody>
        </p:sp>
        <p:cxnSp>
          <p:nvCxnSpPr>
            <p:cNvPr id="233483" name="AutoShape 11"/>
            <p:cNvCxnSpPr>
              <a:cxnSpLocks noChangeShapeType="1"/>
            </p:cNvCxnSpPr>
            <p:nvPr/>
          </p:nvCxnSpPr>
          <p:spPr bwMode="auto">
            <a:xfrm>
              <a:off x="1344" y="1536"/>
              <a:ext cx="0" cy="28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3484" name="Text Box 12"/>
            <p:cNvSpPr txBox="1">
              <a:spLocks noChangeArrowheads="1"/>
            </p:cNvSpPr>
            <p:nvPr/>
          </p:nvSpPr>
          <p:spPr bwMode="auto">
            <a:xfrm>
              <a:off x="1344" y="1423"/>
              <a:ext cx="4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Gulim" pitchFamily="50" charset="-127"/>
                </a:rPr>
                <a:t>Reset</a:t>
              </a:r>
            </a:p>
          </p:txBody>
        </p:sp>
      </p:grpSp>
      <p:grpSp>
        <p:nvGrpSpPr>
          <p:cNvPr id="233485" name="Group 13"/>
          <p:cNvGrpSpPr>
            <a:grpSpLocks/>
          </p:cNvGrpSpPr>
          <p:nvPr/>
        </p:nvGrpSpPr>
        <p:grpSpPr bwMode="auto">
          <a:xfrm>
            <a:off x="1828800" y="3478213"/>
            <a:ext cx="623888" cy="941387"/>
            <a:chOff x="1152" y="2191"/>
            <a:chExt cx="393" cy="593"/>
          </a:xfrm>
        </p:grpSpPr>
        <p:sp>
          <p:nvSpPr>
            <p:cNvPr id="233486" name="Oval 14"/>
            <p:cNvSpPr>
              <a:spLocks noChangeArrowheads="1"/>
            </p:cNvSpPr>
            <p:nvPr/>
          </p:nvSpPr>
          <p:spPr bwMode="auto">
            <a:xfrm>
              <a:off x="1152" y="2400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ko-KR" sz="1600">
                  <a:latin typeface="Tahoma" pitchFamily="34" charset="0"/>
                  <a:ea typeface="Gulim" pitchFamily="50" charset="-127"/>
                </a:rPr>
                <a:t>5</a:t>
              </a: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¢</a:t>
              </a:r>
            </a:p>
          </p:txBody>
        </p:sp>
        <p:sp>
          <p:nvSpPr>
            <p:cNvPr id="233487" name="Text Box 15"/>
            <p:cNvSpPr txBox="1">
              <a:spLocks noChangeArrowheads="1"/>
            </p:cNvSpPr>
            <p:nvPr/>
          </p:nvSpPr>
          <p:spPr bwMode="auto">
            <a:xfrm>
              <a:off x="1344" y="2191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Gulim" pitchFamily="50" charset="-127"/>
                </a:rPr>
                <a:t>N</a:t>
              </a:r>
            </a:p>
          </p:txBody>
        </p:sp>
        <p:cxnSp>
          <p:nvCxnSpPr>
            <p:cNvPr id="233488" name="AutoShape 16"/>
            <p:cNvCxnSpPr>
              <a:cxnSpLocks noChangeShapeType="1"/>
              <a:stCxn id="233482" idx="4"/>
              <a:endCxn id="233486" idx="0"/>
            </p:cNvCxnSpPr>
            <p:nvPr/>
          </p:nvCxnSpPr>
          <p:spPr bwMode="auto">
            <a:xfrm>
              <a:off x="1344" y="2208"/>
              <a:ext cx="0" cy="1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3489" name="Group 17"/>
          <p:cNvGrpSpPr>
            <a:grpSpLocks/>
          </p:cNvGrpSpPr>
          <p:nvPr/>
        </p:nvGrpSpPr>
        <p:grpSpPr bwMode="auto">
          <a:xfrm>
            <a:off x="2133600" y="4392613"/>
            <a:ext cx="319088" cy="336550"/>
            <a:chOff x="1344" y="2767"/>
            <a:chExt cx="201" cy="212"/>
          </a:xfrm>
        </p:grpSpPr>
        <p:sp>
          <p:nvSpPr>
            <p:cNvPr id="233490" name="Text Box 18"/>
            <p:cNvSpPr txBox="1">
              <a:spLocks noChangeArrowheads="1"/>
            </p:cNvSpPr>
            <p:nvPr/>
          </p:nvSpPr>
          <p:spPr bwMode="auto">
            <a:xfrm>
              <a:off x="1344" y="2767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Gulim" pitchFamily="50" charset="-127"/>
                </a:rPr>
                <a:t>N</a:t>
              </a:r>
            </a:p>
          </p:txBody>
        </p:sp>
        <p:cxnSp>
          <p:nvCxnSpPr>
            <p:cNvPr id="233491" name="AutoShape 19"/>
            <p:cNvCxnSpPr>
              <a:cxnSpLocks noChangeShapeType="1"/>
              <a:stCxn id="233486" idx="4"/>
              <a:endCxn id="233496" idx="0"/>
            </p:cNvCxnSpPr>
            <p:nvPr/>
          </p:nvCxnSpPr>
          <p:spPr bwMode="auto">
            <a:xfrm>
              <a:off x="1344" y="2784"/>
              <a:ext cx="0" cy="1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3492" name="Group 20"/>
          <p:cNvGrpSpPr>
            <a:grpSpLocks/>
          </p:cNvGrpSpPr>
          <p:nvPr/>
        </p:nvGrpSpPr>
        <p:grpSpPr bwMode="auto">
          <a:xfrm>
            <a:off x="2133600" y="5307013"/>
            <a:ext cx="731838" cy="336550"/>
            <a:chOff x="1344" y="3343"/>
            <a:chExt cx="461" cy="212"/>
          </a:xfrm>
        </p:grpSpPr>
        <p:sp>
          <p:nvSpPr>
            <p:cNvPr id="233493" name="Text Box 21"/>
            <p:cNvSpPr txBox="1">
              <a:spLocks noChangeArrowheads="1"/>
            </p:cNvSpPr>
            <p:nvPr/>
          </p:nvSpPr>
          <p:spPr bwMode="auto">
            <a:xfrm>
              <a:off x="1344" y="3343"/>
              <a:ext cx="46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Gulim" pitchFamily="50" charset="-127"/>
                </a:rPr>
                <a:t>N + D</a:t>
              </a:r>
            </a:p>
          </p:txBody>
        </p:sp>
        <p:cxnSp>
          <p:nvCxnSpPr>
            <p:cNvPr id="233494" name="AutoShape 22"/>
            <p:cNvCxnSpPr>
              <a:cxnSpLocks noChangeShapeType="1"/>
              <a:stCxn id="233496" idx="4"/>
              <a:endCxn id="233500" idx="0"/>
            </p:cNvCxnSpPr>
            <p:nvPr/>
          </p:nvCxnSpPr>
          <p:spPr bwMode="auto">
            <a:xfrm>
              <a:off x="1344" y="3360"/>
              <a:ext cx="0" cy="1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3495" name="Group 23"/>
          <p:cNvGrpSpPr>
            <a:grpSpLocks/>
          </p:cNvGrpSpPr>
          <p:nvPr/>
        </p:nvGrpSpPr>
        <p:grpSpPr bwMode="auto">
          <a:xfrm>
            <a:off x="1828800" y="3200400"/>
            <a:ext cx="1312863" cy="2133600"/>
            <a:chOff x="1152" y="2016"/>
            <a:chExt cx="827" cy="1344"/>
          </a:xfrm>
        </p:grpSpPr>
        <p:sp>
          <p:nvSpPr>
            <p:cNvPr id="233496" name="Oval 24"/>
            <p:cNvSpPr>
              <a:spLocks noChangeArrowheads="1"/>
            </p:cNvSpPr>
            <p:nvPr/>
          </p:nvSpPr>
          <p:spPr bwMode="auto">
            <a:xfrm>
              <a:off x="1152" y="2976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ko-KR" sz="1600">
                  <a:latin typeface="Tahoma" pitchFamily="34" charset="0"/>
                  <a:ea typeface="Gulim" pitchFamily="50" charset="-127"/>
                </a:rPr>
                <a:t>10</a:t>
              </a: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¢</a:t>
              </a:r>
            </a:p>
          </p:txBody>
        </p:sp>
        <p:sp>
          <p:nvSpPr>
            <p:cNvPr id="233497" name="Text Box 25"/>
            <p:cNvSpPr txBox="1">
              <a:spLocks noChangeArrowheads="1"/>
            </p:cNvSpPr>
            <p:nvPr/>
          </p:nvSpPr>
          <p:spPr bwMode="auto">
            <a:xfrm>
              <a:off x="1776" y="2431"/>
              <a:ext cx="20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Gulim" pitchFamily="50" charset="-127"/>
                </a:rPr>
                <a:t>D</a:t>
              </a:r>
            </a:p>
          </p:txBody>
        </p:sp>
        <p:cxnSp>
          <p:nvCxnSpPr>
            <p:cNvPr id="233498" name="AutoShape 26"/>
            <p:cNvCxnSpPr>
              <a:cxnSpLocks noChangeShapeType="1"/>
              <a:stCxn id="233482" idx="6"/>
              <a:endCxn id="233496" idx="6"/>
            </p:cNvCxnSpPr>
            <p:nvPr/>
          </p:nvCxnSpPr>
          <p:spPr bwMode="auto">
            <a:xfrm>
              <a:off x="1536" y="2016"/>
              <a:ext cx="1" cy="1152"/>
            </a:xfrm>
            <a:prstGeom prst="curvedConnector3">
              <a:avLst>
                <a:gd name="adj1" fmla="val 144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3499" name="Group 27"/>
          <p:cNvGrpSpPr>
            <a:grpSpLocks/>
          </p:cNvGrpSpPr>
          <p:nvPr/>
        </p:nvGrpSpPr>
        <p:grpSpPr bwMode="auto">
          <a:xfrm>
            <a:off x="1143000" y="4114800"/>
            <a:ext cx="1295400" cy="2133600"/>
            <a:chOff x="720" y="2592"/>
            <a:chExt cx="816" cy="1344"/>
          </a:xfrm>
        </p:grpSpPr>
        <p:sp>
          <p:nvSpPr>
            <p:cNvPr id="233500" name="Oval 28"/>
            <p:cNvSpPr>
              <a:spLocks noChangeArrowheads="1"/>
            </p:cNvSpPr>
            <p:nvPr/>
          </p:nvSpPr>
          <p:spPr bwMode="auto">
            <a:xfrm>
              <a:off x="1152" y="3552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ko-KR" sz="1600">
                  <a:latin typeface="Tahoma" pitchFamily="34" charset="0"/>
                  <a:ea typeface="Gulim" pitchFamily="50" charset="-127"/>
                </a:rPr>
                <a:t>15</a:t>
              </a: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¢</a:t>
              </a:r>
            </a:p>
            <a:p>
              <a:pPr algn="ctr" eaLnBrk="0" hangingPunct="0"/>
              <a:r>
                <a:rPr lang="en-US" altLang="ko-KR" sz="1600">
                  <a:latin typeface="Tahoma" pitchFamily="34" charset="0"/>
                  <a:ea typeface="Gulim" pitchFamily="50" charset="-127"/>
                </a:rPr>
                <a:t>[open]</a:t>
              </a:r>
            </a:p>
          </p:txBody>
        </p:sp>
        <p:grpSp>
          <p:nvGrpSpPr>
            <p:cNvPr id="233501" name="Group 29"/>
            <p:cNvGrpSpPr>
              <a:grpSpLocks/>
            </p:cNvGrpSpPr>
            <p:nvPr/>
          </p:nvGrpSpPr>
          <p:grpSpPr bwMode="auto">
            <a:xfrm>
              <a:off x="720" y="2592"/>
              <a:ext cx="433" cy="1152"/>
              <a:chOff x="720" y="2592"/>
              <a:chExt cx="433" cy="1152"/>
            </a:xfrm>
          </p:grpSpPr>
          <p:sp>
            <p:nvSpPr>
              <p:cNvPr id="233502" name="Text Box 30"/>
              <p:cNvSpPr txBox="1">
                <a:spLocks noChangeArrowheads="1"/>
              </p:cNvSpPr>
              <p:nvPr/>
            </p:nvSpPr>
            <p:spPr bwMode="auto">
              <a:xfrm>
                <a:off x="720" y="3055"/>
                <a:ext cx="20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ko-KR" sz="1600">
                    <a:latin typeface="Tahoma" pitchFamily="34" charset="0"/>
                    <a:ea typeface="Gulim" pitchFamily="50" charset="-127"/>
                  </a:rPr>
                  <a:t>D</a:t>
                </a:r>
              </a:p>
            </p:txBody>
          </p:sp>
          <p:cxnSp>
            <p:nvCxnSpPr>
              <p:cNvPr id="233503" name="AutoShape 31"/>
              <p:cNvCxnSpPr>
                <a:cxnSpLocks noChangeShapeType="1"/>
                <a:stCxn id="233486" idx="2"/>
                <a:endCxn id="233500" idx="2"/>
              </p:cNvCxnSpPr>
              <p:nvPr/>
            </p:nvCxnSpPr>
            <p:spPr bwMode="auto">
              <a:xfrm rot="10800000" flipH="1" flipV="1">
                <a:off x="1152" y="2592"/>
                <a:ext cx="1" cy="1152"/>
              </a:xfrm>
              <a:prstGeom prst="curvedConnector3">
                <a:avLst>
                  <a:gd name="adj1" fmla="val -1440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VII - Finite State Machines</a:t>
            </a:r>
            <a:endParaRPr lang="en-US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7EC9-95A0-435C-A06C-B8D481AD0EBC}" type="slidenum">
              <a:rPr lang="en-US" altLang="en-US"/>
              <a:pPr/>
              <a:t>31</a:t>
            </a:fld>
            <a:endParaRPr lang="en-US" altLang="en-US"/>
          </a:p>
        </p:txBody>
      </p:sp>
      <p:grpSp>
        <p:nvGrpSpPr>
          <p:cNvPr id="235522" name="Group 2"/>
          <p:cNvGrpSpPr>
            <a:grpSpLocks/>
          </p:cNvGrpSpPr>
          <p:nvPr/>
        </p:nvGrpSpPr>
        <p:grpSpPr bwMode="auto">
          <a:xfrm>
            <a:off x="2489200" y="2286000"/>
            <a:ext cx="4254500" cy="3835400"/>
            <a:chOff x="1568" y="1440"/>
            <a:chExt cx="2680" cy="2416"/>
          </a:xfrm>
        </p:grpSpPr>
        <p:sp>
          <p:nvSpPr>
            <p:cNvPr id="235523" name="Rectangle 3"/>
            <p:cNvSpPr>
              <a:spLocks noChangeArrowheads="1"/>
            </p:cNvSpPr>
            <p:nvPr/>
          </p:nvSpPr>
          <p:spPr bwMode="auto">
            <a:xfrm>
              <a:off x="1632" y="1440"/>
              <a:ext cx="2608" cy="24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228600" algn="l"/>
                  <a:tab pos="571500" algn="l"/>
                  <a:tab pos="1371600" algn="l"/>
                  <a:tab pos="1828800" algn="l"/>
                  <a:tab pos="2286000" algn="l"/>
                  <a:tab pos="2400300" algn="l"/>
                  <a:tab pos="2743200" algn="l"/>
                  <a:tab pos="34290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present state	inputs	next state	output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	Q1	Q0	D	N		D1	D0	open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  	0	0	0	0	  0	0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			0	1		0	1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			1	0		1	0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			1	1		–	–	–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  	0	1	0	0	  0	1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			0	1		1	0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			1	0		1	1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			1	1		–	–	–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  	1	0	0	0	  1	0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			0	1		1	1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			1	0		1	1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			1	1		–	–	–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  	1	1	–	–	  1	1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endPara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endParaRPr>
            </a:p>
          </p:txBody>
        </p:sp>
        <p:sp>
          <p:nvSpPr>
            <p:cNvPr id="235524" name="Line 4"/>
            <p:cNvSpPr>
              <a:spLocks noChangeShapeType="1"/>
            </p:cNvSpPr>
            <p:nvPr/>
          </p:nvSpPr>
          <p:spPr bwMode="auto">
            <a:xfrm>
              <a:off x="1592" y="1724"/>
              <a:ext cx="265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525" name="Line 5"/>
            <p:cNvSpPr>
              <a:spLocks noChangeShapeType="1"/>
            </p:cNvSpPr>
            <p:nvPr/>
          </p:nvSpPr>
          <p:spPr bwMode="auto">
            <a:xfrm>
              <a:off x="1576" y="2260"/>
              <a:ext cx="267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526" name="Line 6"/>
            <p:cNvSpPr>
              <a:spLocks noChangeShapeType="1"/>
            </p:cNvSpPr>
            <p:nvPr/>
          </p:nvSpPr>
          <p:spPr bwMode="auto">
            <a:xfrm>
              <a:off x="1576" y="2812"/>
              <a:ext cx="266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527" name="Line 7"/>
            <p:cNvSpPr>
              <a:spLocks noChangeShapeType="1"/>
            </p:cNvSpPr>
            <p:nvPr/>
          </p:nvSpPr>
          <p:spPr bwMode="auto">
            <a:xfrm>
              <a:off x="1568" y="3364"/>
              <a:ext cx="266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528" name="Line 8"/>
            <p:cNvSpPr>
              <a:spLocks noChangeShapeType="1"/>
            </p:cNvSpPr>
            <p:nvPr/>
          </p:nvSpPr>
          <p:spPr bwMode="auto">
            <a:xfrm>
              <a:off x="2992" y="1448"/>
              <a:ext cx="0" cy="21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355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pitchFamily="50" charset="-127"/>
              </a:rPr>
              <a:t>Example: vending machine (cont’d)</a:t>
            </a:r>
          </a:p>
        </p:txBody>
      </p:sp>
      <p:sp>
        <p:nvSpPr>
          <p:cNvPr id="235530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Gulim" pitchFamily="50" charset="-127"/>
              </a:rPr>
              <a:t>Uniquely encode states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VII - Finite State Machines</a:t>
            </a:r>
            <a:endParaRPr lang="en-US" altLang="en-US"/>
          </a:p>
        </p:txBody>
      </p:sp>
      <p:sp>
        <p:nvSpPr>
          <p:cNvPr id="10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FBC6-9AF5-4F6D-BA17-8E08CCCA7548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237570" name="Rectangle 2"/>
          <p:cNvSpPr>
            <a:spLocks noChangeArrowheads="1"/>
          </p:cNvSpPr>
          <p:nvPr/>
        </p:nvSpPr>
        <p:spPr bwMode="auto">
          <a:xfrm>
            <a:off x="5638800" y="4038600"/>
            <a:ext cx="3305175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D1 = Q1 + D + Q0 N</a:t>
            </a:r>
          </a:p>
          <a:p>
            <a:pPr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D0 = Q0’ N + Q0 N’ + Q1 N + Q1 D</a:t>
            </a:r>
          </a:p>
          <a:p>
            <a:pPr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OPEN = Q1 Q0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pitchFamily="50" charset="-127"/>
              </a:rPr>
              <a:t>Example: Moore implementation</a:t>
            </a:r>
          </a:p>
        </p:txBody>
      </p:sp>
      <p:sp>
        <p:nvSpPr>
          <p:cNvPr id="23757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Gulim" pitchFamily="50" charset="-127"/>
              </a:rPr>
              <a:t>Mapping to logic</a:t>
            </a:r>
          </a:p>
        </p:txBody>
      </p:sp>
      <p:grpSp>
        <p:nvGrpSpPr>
          <p:cNvPr id="237573" name="Group 5"/>
          <p:cNvGrpSpPr>
            <a:grpSpLocks/>
          </p:cNvGrpSpPr>
          <p:nvPr/>
        </p:nvGrpSpPr>
        <p:grpSpPr bwMode="auto">
          <a:xfrm>
            <a:off x="3505200" y="1600200"/>
            <a:ext cx="5181600" cy="1828800"/>
            <a:chOff x="1776" y="1056"/>
            <a:chExt cx="3264" cy="1152"/>
          </a:xfrm>
        </p:grpSpPr>
        <p:grpSp>
          <p:nvGrpSpPr>
            <p:cNvPr id="237574" name="Group 6"/>
            <p:cNvGrpSpPr>
              <a:grpSpLocks/>
            </p:cNvGrpSpPr>
            <p:nvPr/>
          </p:nvGrpSpPr>
          <p:grpSpPr bwMode="auto">
            <a:xfrm rot="5400000">
              <a:off x="2688" y="1392"/>
              <a:ext cx="624" cy="432"/>
              <a:chOff x="3552" y="2256"/>
              <a:chExt cx="624" cy="432"/>
            </a:xfrm>
          </p:grpSpPr>
          <p:sp>
            <p:nvSpPr>
              <p:cNvPr id="237575" name="AutoShape 7"/>
              <p:cNvSpPr>
                <a:spLocks noChangeArrowheads="1"/>
              </p:cNvSpPr>
              <p:nvPr/>
            </p:nvSpPr>
            <p:spPr bwMode="auto">
              <a:xfrm>
                <a:off x="3744" y="2256"/>
                <a:ext cx="288" cy="336"/>
              </a:xfrm>
              <a:prstGeom prst="roundRect">
                <a:avLst>
                  <a:gd name="adj" fmla="val 45139"/>
                </a:avLst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576" name="Rectangle 8"/>
              <p:cNvSpPr>
                <a:spLocks noChangeArrowheads="1"/>
              </p:cNvSpPr>
              <p:nvPr/>
            </p:nvSpPr>
            <p:spPr bwMode="auto">
              <a:xfrm flipV="1">
                <a:off x="3552" y="2400"/>
                <a:ext cx="624" cy="2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37577" name="Group 9"/>
            <p:cNvGrpSpPr>
              <a:grpSpLocks/>
            </p:cNvGrpSpPr>
            <p:nvPr/>
          </p:nvGrpSpPr>
          <p:grpSpPr bwMode="auto">
            <a:xfrm rot="-5400000">
              <a:off x="3408" y="1440"/>
              <a:ext cx="624" cy="432"/>
              <a:chOff x="3840" y="2208"/>
              <a:chExt cx="624" cy="432"/>
            </a:xfrm>
          </p:grpSpPr>
          <p:sp>
            <p:nvSpPr>
              <p:cNvPr id="237578" name="AutoShape 10"/>
              <p:cNvSpPr>
                <a:spLocks noChangeArrowheads="1"/>
              </p:cNvSpPr>
              <p:nvPr/>
            </p:nvSpPr>
            <p:spPr bwMode="auto">
              <a:xfrm>
                <a:off x="4032" y="2208"/>
                <a:ext cx="288" cy="336"/>
              </a:xfrm>
              <a:prstGeom prst="roundRect">
                <a:avLst>
                  <a:gd name="adj" fmla="val 45139"/>
                </a:avLst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579" name="Rectangle 11"/>
              <p:cNvSpPr>
                <a:spLocks noChangeArrowheads="1"/>
              </p:cNvSpPr>
              <p:nvPr/>
            </p:nvSpPr>
            <p:spPr bwMode="auto">
              <a:xfrm flipV="1">
                <a:off x="3840" y="2352"/>
                <a:ext cx="624" cy="2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37580" name="AutoShape 12"/>
            <p:cNvSpPr>
              <a:spLocks noChangeArrowheads="1"/>
            </p:cNvSpPr>
            <p:nvPr/>
          </p:nvSpPr>
          <p:spPr bwMode="auto">
            <a:xfrm>
              <a:off x="3216" y="1776"/>
              <a:ext cx="288" cy="336"/>
            </a:xfrm>
            <a:prstGeom prst="roundRect">
              <a:avLst>
                <a:gd name="adj" fmla="val 45139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7581" name="Rectangle 13"/>
            <p:cNvSpPr>
              <a:spLocks noChangeArrowheads="1"/>
            </p:cNvSpPr>
            <p:nvPr/>
          </p:nvSpPr>
          <p:spPr bwMode="auto">
            <a:xfrm flipV="1">
              <a:off x="3024" y="1920"/>
              <a:ext cx="624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7582" name="AutoShape 14"/>
            <p:cNvSpPr>
              <a:spLocks noChangeArrowheads="1"/>
            </p:cNvSpPr>
            <p:nvPr/>
          </p:nvSpPr>
          <p:spPr bwMode="auto">
            <a:xfrm flipV="1">
              <a:off x="3216" y="1152"/>
              <a:ext cx="288" cy="336"/>
            </a:xfrm>
            <a:prstGeom prst="roundRect">
              <a:avLst>
                <a:gd name="adj" fmla="val 45139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7583" name="Rectangle 15"/>
            <p:cNvSpPr>
              <a:spLocks noChangeArrowheads="1"/>
            </p:cNvSpPr>
            <p:nvPr/>
          </p:nvSpPr>
          <p:spPr bwMode="auto">
            <a:xfrm>
              <a:off x="3072" y="1056"/>
              <a:ext cx="624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37584" name="Group 16"/>
            <p:cNvGrpSpPr>
              <a:grpSpLocks/>
            </p:cNvGrpSpPr>
            <p:nvPr/>
          </p:nvGrpSpPr>
          <p:grpSpPr bwMode="auto">
            <a:xfrm>
              <a:off x="1776" y="1152"/>
              <a:ext cx="1008" cy="1008"/>
              <a:chOff x="3840" y="2976"/>
              <a:chExt cx="1008" cy="1008"/>
            </a:xfrm>
          </p:grpSpPr>
          <p:sp>
            <p:nvSpPr>
              <p:cNvPr id="237585" name="Rectangle 17"/>
              <p:cNvSpPr>
                <a:spLocks noChangeArrowheads="1"/>
              </p:cNvSpPr>
              <p:nvPr/>
            </p:nvSpPr>
            <p:spPr bwMode="auto">
              <a:xfrm>
                <a:off x="4080" y="3120"/>
                <a:ext cx="576" cy="7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900"/>
                  </a:lnSpc>
                  <a:tabLst>
                    <a:tab pos="230188" algn="l"/>
                    <a:tab pos="461963" algn="l"/>
                    <a:tab pos="692150" algn="l"/>
                    <a:tab pos="909638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0	0	1	1</a:t>
                </a:r>
              </a:p>
              <a:p>
                <a:pPr eaLnBrk="0" hangingPunct="0">
                  <a:lnSpc>
                    <a:spcPts val="1900"/>
                  </a:lnSpc>
                  <a:tabLst>
                    <a:tab pos="230188" algn="l"/>
                    <a:tab pos="461963" algn="l"/>
                    <a:tab pos="692150" algn="l"/>
                    <a:tab pos="909638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0	1	1	1</a:t>
                </a:r>
              </a:p>
              <a:p>
                <a:pPr eaLnBrk="0" hangingPunct="0">
                  <a:lnSpc>
                    <a:spcPts val="1900"/>
                  </a:lnSpc>
                  <a:tabLst>
                    <a:tab pos="230188" algn="l"/>
                    <a:tab pos="461963" algn="l"/>
                    <a:tab pos="692150" algn="l"/>
                    <a:tab pos="909638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X	X	1	X</a:t>
                </a:r>
              </a:p>
              <a:p>
                <a:pPr eaLnBrk="0" hangingPunct="0">
                  <a:lnSpc>
                    <a:spcPts val="1900"/>
                  </a:lnSpc>
                  <a:tabLst>
                    <a:tab pos="230188" algn="l"/>
                    <a:tab pos="461963" algn="l"/>
                    <a:tab pos="692150" algn="l"/>
                    <a:tab pos="909638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1	1	1	1</a:t>
                </a:r>
              </a:p>
            </p:txBody>
          </p:sp>
          <p:sp>
            <p:nvSpPr>
              <p:cNvPr id="237586" name="Rectangle 18"/>
              <p:cNvSpPr>
                <a:spLocks noChangeArrowheads="1"/>
              </p:cNvSpPr>
              <p:nvPr/>
            </p:nvSpPr>
            <p:spPr bwMode="auto">
              <a:xfrm>
                <a:off x="4320" y="2976"/>
                <a:ext cx="320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algn="ctr" eaLnBrk="0" hangingPunct="0">
                  <a:lnSpc>
                    <a:spcPts val="1500"/>
                  </a:lnSpc>
                  <a:spcBef>
                    <a:spcPts val="6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Q1</a:t>
                </a:r>
              </a:p>
            </p:txBody>
          </p:sp>
          <p:sp>
            <p:nvSpPr>
              <p:cNvPr id="237587" name="Rectangle 19"/>
              <p:cNvSpPr>
                <a:spLocks noChangeArrowheads="1"/>
              </p:cNvSpPr>
              <p:nvPr/>
            </p:nvSpPr>
            <p:spPr bwMode="auto">
              <a:xfrm>
                <a:off x="3888" y="3024"/>
                <a:ext cx="336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500"/>
                  </a:lnSpc>
                  <a:spcBef>
                    <a:spcPts val="6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D1</a:t>
                </a:r>
              </a:p>
            </p:txBody>
          </p:sp>
          <p:sp>
            <p:nvSpPr>
              <p:cNvPr id="237588" name="Rectangle 20"/>
              <p:cNvSpPr>
                <a:spLocks noChangeArrowheads="1"/>
              </p:cNvSpPr>
              <p:nvPr/>
            </p:nvSpPr>
            <p:spPr bwMode="auto">
              <a:xfrm>
                <a:off x="4032" y="3168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589" name="Rectangle 21"/>
              <p:cNvSpPr>
                <a:spLocks noChangeArrowheads="1"/>
              </p:cNvSpPr>
              <p:nvPr/>
            </p:nvSpPr>
            <p:spPr bwMode="auto">
              <a:xfrm>
                <a:off x="4176" y="3168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590" name="Rectangle 22"/>
              <p:cNvSpPr>
                <a:spLocks noChangeArrowheads="1"/>
              </p:cNvSpPr>
              <p:nvPr/>
            </p:nvSpPr>
            <p:spPr bwMode="auto">
              <a:xfrm>
                <a:off x="4320" y="3168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591" name="Rectangle 23"/>
              <p:cNvSpPr>
                <a:spLocks noChangeArrowheads="1"/>
              </p:cNvSpPr>
              <p:nvPr/>
            </p:nvSpPr>
            <p:spPr bwMode="auto">
              <a:xfrm>
                <a:off x="4464" y="3168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592" name="Rectangle 24"/>
              <p:cNvSpPr>
                <a:spLocks noChangeArrowheads="1"/>
              </p:cNvSpPr>
              <p:nvPr/>
            </p:nvSpPr>
            <p:spPr bwMode="auto">
              <a:xfrm>
                <a:off x="4032" y="3312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593" name="Rectangle 25"/>
              <p:cNvSpPr>
                <a:spLocks noChangeArrowheads="1"/>
              </p:cNvSpPr>
              <p:nvPr/>
            </p:nvSpPr>
            <p:spPr bwMode="auto">
              <a:xfrm>
                <a:off x="4176" y="3312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594" name="Rectangle 26"/>
              <p:cNvSpPr>
                <a:spLocks noChangeArrowheads="1"/>
              </p:cNvSpPr>
              <p:nvPr/>
            </p:nvSpPr>
            <p:spPr bwMode="auto">
              <a:xfrm>
                <a:off x="4320" y="3312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595" name="Rectangle 27"/>
              <p:cNvSpPr>
                <a:spLocks noChangeArrowheads="1"/>
              </p:cNvSpPr>
              <p:nvPr/>
            </p:nvSpPr>
            <p:spPr bwMode="auto">
              <a:xfrm>
                <a:off x="4464" y="3312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596" name="Rectangle 28"/>
              <p:cNvSpPr>
                <a:spLocks noChangeArrowheads="1"/>
              </p:cNvSpPr>
              <p:nvPr/>
            </p:nvSpPr>
            <p:spPr bwMode="auto">
              <a:xfrm>
                <a:off x="4032" y="3456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597" name="Rectangle 29"/>
              <p:cNvSpPr>
                <a:spLocks noChangeArrowheads="1"/>
              </p:cNvSpPr>
              <p:nvPr/>
            </p:nvSpPr>
            <p:spPr bwMode="auto">
              <a:xfrm>
                <a:off x="4176" y="3456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598" name="Rectangle 30"/>
              <p:cNvSpPr>
                <a:spLocks noChangeArrowheads="1"/>
              </p:cNvSpPr>
              <p:nvPr/>
            </p:nvSpPr>
            <p:spPr bwMode="auto">
              <a:xfrm>
                <a:off x="4320" y="3456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599" name="Rectangle 31"/>
              <p:cNvSpPr>
                <a:spLocks noChangeArrowheads="1"/>
              </p:cNvSpPr>
              <p:nvPr/>
            </p:nvSpPr>
            <p:spPr bwMode="auto">
              <a:xfrm>
                <a:off x="4464" y="3456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00" name="Rectangle 32"/>
              <p:cNvSpPr>
                <a:spLocks noChangeArrowheads="1"/>
              </p:cNvSpPr>
              <p:nvPr/>
            </p:nvSpPr>
            <p:spPr bwMode="auto">
              <a:xfrm>
                <a:off x="4032" y="3600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01" name="Rectangle 33"/>
              <p:cNvSpPr>
                <a:spLocks noChangeArrowheads="1"/>
              </p:cNvSpPr>
              <p:nvPr/>
            </p:nvSpPr>
            <p:spPr bwMode="auto">
              <a:xfrm>
                <a:off x="4176" y="3600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02" name="Rectangle 34"/>
              <p:cNvSpPr>
                <a:spLocks noChangeArrowheads="1"/>
              </p:cNvSpPr>
              <p:nvPr/>
            </p:nvSpPr>
            <p:spPr bwMode="auto">
              <a:xfrm>
                <a:off x="4320" y="3600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03" name="Rectangle 35"/>
              <p:cNvSpPr>
                <a:spLocks noChangeArrowheads="1"/>
              </p:cNvSpPr>
              <p:nvPr/>
            </p:nvSpPr>
            <p:spPr bwMode="auto">
              <a:xfrm>
                <a:off x="4464" y="3600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04" name="Line 36"/>
              <p:cNvSpPr>
                <a:spLocks noChangeShapeType="1"/>
              </p:cNvSpPr>
              <p:nvPr/>
            </p:nvSpPr>
            <p:spPr bwMode="auto">
              <a:xfrm>
                <a:off x="4320" y="3120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05" name="Line 37"/>
              <p:cNvSpPr>
                <a:spLocks noChangeShapeType="1"/>
              </p:cNvSpPr>
              <p:nvPr/>
            </p:nvSpPr>
            <p:spPr bwMode="auto">
              <a:xfrm>
                <a:off x="4176" y="3792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06" name="Line 38"/>
              <p:cNvSpPr>
                <a:spLocks noChangeShapeType="1"/>
              </p:cNvSpPr>
              <p:nvPr/>
            </p:nvSpPr>
            <p:spPr bwMode="auto">
              <a:xfrm>
                <a:off x="3984" y="3456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07" name="Line 39"/>
              <p:cNvSpPr>
                <a:spLocks noChangeShapeType="1"/>
              </p:cNvSpPr>
              <p:nvPr/>
            </p:nvSpPr>
            <p:spPr bwMode="auto">
              <a:xfrm>
                <a:off x="4656" y="3312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08" name="Rectangle 40"/>
              <p:cNvSpPr>
                <a:spLocks noChangeArrowheads="1"/>
              </p:cNvSpPr>
              <p:nvPr/>
            </p:nvSpPr>
            <p:spPr bwMode="auto">
              <a:xfrm>
                <a:off x="4176" y="3792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algn="ctr" eaLnBrk="0" hangingPunct="0">
                  <a:lnSpc>
                    <a:spcPts val="1500"/>
                  </a:lnSpc>
                  <a:spcBef>
                    <a:spcPts val="6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Q0</a:t>
                </a:r>
              </a:p>
            </p:txBody>
          </p:sp>
          <p:sp>
            <p:nvSpPr>
              <p:cNvPr id="237609" name="Rectangle 41"/>
              <p:cNvSpPr>
                <a:spLocks noChangeArrowheads="1"/>
              </p:cNvSpPr>
              <p:nvPr/>
            </p:nvSpPr>
            <p:spPr bwMode="auto">
              <a:xfrm>
                <a:off x="4704" y="3360"/>
                <a:ext cx="144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500"/>
                  </a:lnSpc>
                  <a:spcBef>
                    <a:spcPts val="6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N</a:t>
                </a:r>
              </a:p>
            </p:txBody>
          </p:sp>
          <p:sp>
            <p:nvSpPr>
              <p:cNvPr id="237610" name="Rectangle 42"/>
              <p:cNvSpPr>
                <a:spLocks noChangeArrowheads="1"/>
              </p:cNvSpPr>
              <p:nvPr/>
            </p:nvSpPr>
            <p:spPr bwMode="auto">
              <a:xfrm>
                <a:off x="3840" y="3504"/>
                <a:ext cx="128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algn="r" eaLnBrk="0" hangingPunct="0">
                  <a:lnSpc>
                    <a:spcPts val="1500"/>
                  </a:lnSpc>
                  <a:spcBef>
                    <a:spcPts val="6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D</a:t>
                </a:r>
              </a:p>
            </p:txBody>
          </p:sp>
        </p:grpSp>
        <p:grpSp>
          <p:nvGrpSpPr>
            <p:cNvPr id="237611" name="Group 43"/>
            <p:cNvGrpSpPr>
              <a:grpSpLocks/>
            </p:cNvGrpSpPr>
            <p:nvPr/>
          </p:nvGrpSpPr>
          <p:grpSpPr bwMode="auto">
            <a:xfrm>
              <a:off x="2880" y="1152"/>
              <a:ext cx="1008" cy="1008"/>
              <a:chOff x="3840" y="2976"/>
              <a:chExt cx="1008" cy="1008"/>
            </a:xfrm>
          </p:grpSpPr>
          <p:sp>
            <p:nvSpPr>
              <p:cNvPr id="237612" name="Rectangle 44"/>
              <p:cNvSpPr>
                <a:spLocks noChangeArrowheads="1"/>
              </p:cNvSpPr>
              <p:nvPr/>
            </p:nvSpPr>
            <p:spPr bwMode="auto">
              <a:xfrm>
                <a:off x="4080" y="3120"/>
                <a:ext cx="576" cy="7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900"/>
                  </a:lnSpc>
                  <a:tabLst>
                    <a:tab pos="230188" algn="l"/>
                    <a:tab pos="461963" algn="l"/>
                    <a:tab pos="692150" algn="l"/>
                    <a:tab pos="909638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0	1	1	0</a:t>
                </a:r>
              </a:p>
              <a:p>
                <a:pPr eaLnBrk="0" hangingPunct="0">
                  <a:lnSpc>
                    <a:spcPts val="1900"/>
                  </a:lnSpc>
                  <a:tabLst>
                    <a:tab pos="230188" algn="l"/>
                    <a:tab pos="461963" algn="l"/>
                    <a:tab pos="692150" algn="l"/>
                    <a:tab pos="909638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1	0	1	1</a:t>
                </a:r>
              </a:p>
              <a:p>
                <a:pPr eaLnBrk="0" hangingPunct="0">
                  <a:lnSpc>
                    <a:spcPts val="1900"/>
                  </a:lnSpc>
                  <a:tabLst>
                    <a:tab pos="230188" algn="l"/>
                    <a:tab pos="461963" algn="l"/>
                    <a:tab pos="692150" algn="l"/>
                    <a:tab pos="909638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X	X	1	X</a:t>
                </a:r>
              </a:p>
              <a:p>
                <a:pPr eaLnBrk="0" hangingPunct="0">
                  <a:lnSpc>
                    <a:spcPts val="1900"/>
                  </a:lnSpc>
                  <a:tabLst>
                    <a:tab pos="230188" algn="l"/>
                    <a:tab pos="461963" algn="l"/>
                    <a:tab pos="692150" algn="l"/>
                    <a:tab pos="909638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0	1	1	1</a:t>
                </a:r>
              </a:p>
            </p:txBody>
          </p:sp>
          <p:sp>
            <p:nvSpPr>
              <p:cNvPr id="237613" name="Rectangle 45"/>
              <p:cNvSpPr>
                <a:spLocks noChangeArrowheads="1"/>
              </p:cNvSpPr>
              <p:nvPr/>
            </p:nvSpPr>
            <p:spPr bwMode="auto">
              <a:xfrm>
                <a:off x="4320" y="2976"/>
                <a:ext cx="320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algn="ctr" eaLnBrk="0" hangingPunct="0">
                  <a:lnSpc>
                    <a:spcPts val="1500"/>
                  </a:lnSpc>
                  <a:spcBef>
                    <a:spcPts val="6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Q1</a:t>
                </a:r>
              </a:p>
            </p:txBody>
          </p:sp>
          <p:sp>
            <p:nvSpPr>
              <p:cNvPr id="237614" name="Rectangle 46"/>
              <p:cNvSpPr>
                <a:spLocks noChangeArrowheads="1"/>
              </p:cNvSpPr>
              <p:nvPr/>
            </p:nvSpPr>
            <p:spPr bwMode="auto">
              <a:xfrm>
                <a:off x="3888" y="3024"/>
                <a:ext cx="336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500"/>
                  </a:lnSpc>
                  <a:spcBef>
                    <a:spcPts val="6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D0</a:t>
                </a:r>
              </a:p>
            </p:txBody>
          </p:sp>
          <p:sp>
            <p:nvSpPr>
              <p:cNvPr id="237615" name="Rectangle 47"/>
              <p:cNvSpPr>
                <a:spLocks noChangeArrowheads="1"/>
              </p:cNvSpPr>
              <p:nvPr/>
            </p:nvSpPr>
            <p:spPr bwMode="auto">
              <a:xfrm>
                <a:off x="4032" y="3168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16" name="Rectangle 48"/>
              <p:cNvSpPr>
                <a:spLocks noChangeArrowheads="1"/>
              </p:cNvSpPr>
              <p:nvPr/>
            </p:nvSpPr>
            <p:spPr bwMode="auto">
              <a:xfrm>
                <a:off x="4176" y="3168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17" name="Rectangle 49"/>
              <p:cNvSpPr>
                <a:spLocks noChangeArrowheads="1"/>
              </p:cNvSpPr>
              <p:nvPr/>
            </p:nvSpPr>
            <p:spPr bwMode="auto">
              <a:xfrm>
                <a:off x="4320" y="3168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18" name="Rectangle 50"/>
              <p:cNvSpPr>
                <a:spLocks noChangeArrowheads="1"/>
              </p:cNvSpPr>
              <p:nvPr/>
            </p:nvSpPr>
            <p:spPr bwMode="auto">
              <a:xfrm>
                <a:off x="4464" y="3168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19" name="Rectangle 51"/>
              <p:cNvSpPr>
                <a:spLocks noChangeArrowheads="1"/>
              </p:cNvSpPr>
              <p:nvPr/>
            </p:nvSpPr>
            <p:spPr bwMode="auto">
              <a:xfrm>
                <a:off x="4032" y="3312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20" name="Rectangle 52"/>
              <p:cNvSpPr>
                <a:spLocks noChangeArrowheads="1"/>
              </p:cNvSpPr>
              <p:nvPr/>
            </p:nvSpPr>
            <p:spPr bwMode="auto">
              <a:xfrm>
                <a:off x="4176" y="3312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21" name="Rectangle 53"/>
              <p:cNvSpPr>
                <a:spLocks noChangeArrowheads="1"/>
              </p:cNvSpPr>
              <p:nvPr/>
            </p:nvSpPr>
            <p:spPr bwMode="auto">
              <a:xfrm>
                <a:off x="4320" y="3312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22" name="Rectangle 54"/>
              <p:cNvSpPr>
                <a:spLocks noChangeArrowheads="1"/>
              </p:cNvSpPr>
              <p:nvPr/>
            </p:nvSpPr>
            <p:spPr bwMode="auto">
              <a:xfrm>
                <a:off x="4464" y="3312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23" name="Rectangle 55"/>
              <p:cNvSpPr>
                <a:spLocks noChangeArrowheads="1"/>
              </p:cNvSpPr>
              <p:nvPr/>
            </p:nvSpPr>
            <p:spPr bwMode="auto">
              <a:xfrm>
                <a:off x="4032" y="3456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24" name="Rectangle 56"/>
              <p:cNvSpPr>
                <a:spLocks noChangeArrowheads="1"/>
              </p:cNvSpPr>
              <p:nvPr/>
            </p:nvSpPr>
            <p:spPr bwMode="auto">
              <a:xfrm>
                <a:off x="4176" y="3456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25" name="Rectangle 57"/>
              <p:cNvSpPr>
                <a:spLocks noChangeArrowheads="1"/>
              </p:cNvSpPr>
              <p:nvPr/>
            </p:nvSpPr>
            <p:spPr bwMode="auto">
              <a:xfrm>
                <a:off x="4320" y="3456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26" name="Rectangle 58"/>
              <p:cNvSpPr>
                <a:spLocks noChangeArrowheads="1"/>
              </p:cNvSpPr>
              <p:nvPr/>
            </p:nvSpPr>
            <p:spPr bwMode="auto">
              <a:xfrm>
                <a:off x="4464" y="3456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27" name="Rectangle 59"/>
              <p:cNvSpPr>
                <a:spLocks noChangeArrowheads="1"/>
              </p:cNvSpPr>
              <p:nvPr/>
            </p:nvSpPr>
            <p:spPr bwMode="auto">
              <a:xfrm>
                <a:off x="4032" y="3600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28" name="Rectangle 60"/>
              <p:cNvSpPr>
                <a:spLocks noChangeArrowheads="1"/>
              </p:cNvSpPr>
              <p:nvPr/>
            </p:nvSpPr>
            <p:spPr bwMode="auto">
              <a:xfrm>
                <a:off x="4176" y="3600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29" name="Rectangle 61"/>
              <p:cNvSpPr>
                <a:spLocks noChangeArrowheads="1"/>
              </p:cNvSpPr>
              <p:nvPr/>
            </p:nvSpPr>
            <p:spPr bwMode="auto">
              <a:xfrm>
                <a:off x="4320" y="3600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30" name="Rectangle 62"/>
              <p:cNvSpPr>
                <a:spLocks noChangeArrowheads="1"/>
              </p:cNvSpPr>
              <p:nvPr/>
            </p:nvSpPr>
            <p:spPr bwMode="auto">
              <a:xfrm>
                <a:off x="4464" y="3600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31" name="Line 63"/>
              <p:cNvSpPr>
                <a:spLocks noChangeShapeType="1"/>
              </p:cNvSpPr>
              <p:nvPr/>
            </p:nvSpPr>
            <p:spPr bwMode="auto">
              <a:xfrm>
                <a:off x="4320" y="3120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32" name="Line 64"/>
              <p:cNvSpPr>
                <a:spLocks noChangeShapeType="1"/>
              </p:cNvSpPr>
              <p:nvPr/>
            </p:nvSpPr>
            <p:spPr bwMode="auto">
              <a:xfrm>
                <a:off x="4176" y="3792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33" name="Line 65"/>
              <p:cNvSpPr>
                <a:spLocks noChangeShapeType="1"/>
              </p:cNvSpPr>
              <p:nvPr/>
            </p:nvSpPr>
            <p:spPr bwMode="auto">
              <a:xfrm>
                <a:off x="3984" y="3456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34" name="Line 66"/>
              <p:cNvSpPr>
                <a:spLocks noChangeShapeType="1"/>
              </p:cNvSpPr>
              <p:nvPr/>
            </p:nvSpPr>
            <p:spPr bwMode="auto">
              <a:xfrm>
                <a:off x="4656" y="3312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35" name="Rectangle 67"/>
              <p:cNvSpPr>
                <a:spLocks noChangeArrowheads="1"/>
              </p:cNvSpPr>
              <p:nvPr/>
            </p:nvSpPr>
            <p:spPr bwMode="auto">
              <a:xfrm>
                <a:off x="4176" y="3792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algn="ctr" eaLnBrk="0" hangingPunct="0">
                  <a:lnSpc>
                    <a:spcPts val="1500"/>
                  </a:lnSpc>
                  <a:spcBef>
                    <a:spcPts val="6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Q0</a:t>
                </a:r>
              </a:p>
            </p:txBody>
          </p:sp>
          <p:sp>
            <p:nvSpPr>
              <p:cNvPr id="237636" name="Rectangle 68"/>
              <p:cNvSpPr>
                <a:spLocks noChangeArrowheads="1"/>
              </p:cNvSpPr>
              <p:nvPr/>
            </p:nvSpPr>
            <p:spPr bwMode="auto">
              <a:xfrm>
                <a:off x="4704" y="3360"/>
                <a:ext cx="144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500"/>
                  </a:lnSpc>
                  <a:spcBef>
                    <a:spcPts val="6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N</a:t>
                </a:r>
              </a:p>
            </p:txBody>
          </p:sp>
          <p:sp>
            <p:nvSpPr>
              <p:cNvPr id="237637" name="Rectangle 69"/>
              <p:cNvSpPr>
                <a:spLocks noChangeArrowheads="1"/>
              </p:cNvSpPr>
              <p:nvPr/>
            </p:nvSpPr>
            <p:spPr bwMode="auto">
              <a:xfrm>
                <a:off x="3840" y="3504"/>
                <a:ext cx="128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algn="r" eaLnBrk="0" hangingPunct="0">
                  <a:lnSpc>
                    <a:spcPts val="1500"/>
                  </a:lnSpc>
                  <a:spcBef>
                    <a:spcPts val="6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D</a:t>
                </a:r>
              </a:p>
            </p:txBody>
          </p:sp>
        </p:grpSp>
        <p:grpSp>
          <p:nvGrpSpPr>
            <p:cNvPr id="237638" name="Group 70"/>
            <p:cNvGrpSpPr>
              <a:grpSpLocks/>
            </p:cNvGrpSpPr>
            <p:nvPr/>
          </p:nvGrpSpPr>
          <p:grpSpPr bwMode="auto">
            <a:xfrm>
              <a:off x="4032" y="1152"/>
              <a:ext cx="1008" cy="1008"/>
              <a:chOff x="3840" y="2976"/>
              <a:chExt cx="1008" cy="1008"/>
            </a:xfrm>
          </p:grpSpPr>
          <p:sp>
            <p:nvSpPr>
              <p:cNvPr id="237639" name="Rectangle 71"/>
              <p:cNvSpPr>
                <a:spLocks noChangeArrowheads="1"/>
              </p:cNvSpPr>
              <p:nvPr/>
            </p:nvSpPr>
            <p:spPr bwMode="auto">
              <a:xfrm>
                <a:off x="4080" y="3120"/>
                <a:ext cx="576" cy="7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900"/>
                  </a:lnSpc>
                  <a:tabLst>
                    <a:tab pos="230188" algn="l"/>
                    <a:tab pos="461963" algn="l"/>
                    <a:tab pos="692150" algn="l"/>
                    <a:tab pos="909638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0	0	1	0</a:t>
                </a:r>
              </a:p>
              <a:p>
                <a:pPr eaLnBrk="0" hangingPunct="0">
                  <a:lnSpc>
                    <a:spcPts val="1900"/>
                  </a:lnSpc>
                  <a:tabLst>
                    <a:tab pos="230188" algn="l"/>
                    <a:tab pos="461963" algn="l"/>
                    <a:tab pos="692150" algn="l"/>
                    <a:tab pos="909638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0	0	1	0</a:t>
                </a:r>
              </a:p>
              <a:p>
                <a:pPr eaLnBrk="0" hangingPunct="0">
                  <a:lnSpc>
                    <a:spcPts val="1900"/>
                  </a:lnSpc>
                  <a:tabLst>
                    <a:tab pos="230188" algn="l"/>
                    <a:tab pos="461963" algn="l"/>
                    <a:tab pos="692150" algn="l"/>
                    <a:tab pos="909638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X	X	1	X</a:t>
                </a:r>
              </a:p>
              <a:p>
                <a:pPr eaLnBrk="0" hangingPunct="0">
                  <a:lnSpc>
                    <a:spcPts val="1900"/>
                  </a:lnSpc>
                  <a:tabLst>
                    <a:tab pos="230188" algn="l"/>
                    <a:tab pos="461963" algn="l"/>
                    <a:tab pos="692150" algn="l"/>
                    <a:tab pos="909638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0	0	1	0</a:t>
                </a:r>
              </a:p>
            </p:txBody>
          </p:sp>
          <p:sp>
            <p:nvSpPr>
              <p:cNvPr id="237640" name="Rectangle 72"/>
              <p:cNvSpPr>
                <a:spLocks noChangeArrowheads="1"/>
              </p:cNvSpPr>
              <p:nvPr/>
            </p:nvSpPr>
            <p:spPr bwMode="auto">
              <a:xfrm>
                <a:off x="4320" y="2976"/>
                <a:ext cx="320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algn="ctr" eaLnBrk="0" hangingPunct="0">
                  <a:lnSpc>
                    <a:spcPts val="1500"/>
                  </a:lnSpc>
                  <a:spcBef>
                    <a:spcPts val="6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Q1</a:t>
                </a:r>
              </a:p>
            </p:txBody>
          </p:sp>
          <p:sp>
            <p:nvSpPr>
              <p:cNvPr id="237641" name="Rectangle 73"/>
              <p:cNvSpPr>
                <a:spLocks noChangeArrowheads="1"/>
              </p:cNvSpPr>
              <p:nvPr/>
            </p:nvSpPr>
            <p:spPr bwMode="auto">
              <a:xfrm>
                <a:off x="3888" y="3024"/>
                <a:ext cx="336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500"/>
                  </a:lnSpc>
                  <a:spcBef>
                    <a:spcPts val="6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Open</a:t>
                </a:r>
              </a:p>
            </p:txBody>
          </p:sp>
          <p:sp>
            <p:nvSpPr>
              <p:cNvPr id="237642" name="Rectangle 74"/>
              <p:cNvSpPr>
                <a:spLocks noChangeArrowheads="1"/>
              </p:cNvSpPr>
              <p:nvPr/>
            </p:nvSpPr>
            <p:spPr bwMode="auto">
              <a:xfrm>
                <a:off x="4032" y="3168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43" name="Rectangle 75"/>
              <p:cNvSpPr>
                <a:spLocks noChangeArrowheads="1"/>
              </p:cNvSpPr>
              <p:nvPr/>
            </p:nvSpPr>
            <p:spPr bwMode="auto">
              <a:xfrm>
                <a:off x="4176" y="3168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44" name="Rectangle 76"/>
              <p:cNvSpPr>
                <a:spLocks noChangeArrowheads="1"/>
              </p:cNvSpPr>
              <p:nvPr/>
            </p:nvSpPr>
            <p:spPr bwMode="auto">
              <a:xfrm>
                <a:off x="4320" y="3168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45" name="Rectangle 77"/>
              <p:cNvSpPr>
                <a:spLocks noChangeArrowheads="1"/>
              </p:cNvSpPr>
              <p:nvPr/>
            </p:nvSpPr>
            <p:spPr bwMode="auto">
              <a:xfrm>
                <a:off x="4464" y="3168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46" name="Rectangle 78"/>
              <p:cNvSpPr>
                <a:spLocks noChangeArrowheads="1"/>
              </p:cNvSpPr>
              <p:nvPr/>
            </p:nvSpPr>
            <p:spPr bwMode="auto">
              <a:xfrm>
                <a:off x="4032" y="3312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47" name="Rectangle 79"/>
              <p:cNvSpPr>
                <a:spLocks noChangeArrowheads="1"/>
              </p:cNvSpPr>
              <p:nvPr/>
            </p:nvSpPr>
            <p:spPr bwMode="auto">
              <a:xfrm>
                <a:off x="4176" y="3312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48" name="Rectangle 80"/>
              <p:cNvSpPr>
                <a:spLocks noChangeArrowheads="1"/>
              </p:cNvSpPr>
              <p:nvPr/>
            </p:nvSpPr>
            <p:spPr bwMode="auto">
              <a:xfrm>
                <a:off x="4320" y="3312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49" name="Rectangle 81"/>
              <p:cNvSpPr>
                <a:spLocks noChangeArrowheads="1"/>
              </p:cNvSpPr>
              <p:nvPr/>
            </p:nvSpPr>
            <p:spPr bwMode="auto">
              <a:xfrm>
                <a:off x="4464" y="3312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50" name="Rectangle 82"/>
              <p:cNvSpPr>
                <a:spLocks noChangeArrowheads="1"/>
              </p:cNvSpPr>
              <p:nvPr/>
            </p:nvSpPr>
            <p:spPr bwMode="auto">
              <a:xfrm>
                <a:off x="4032" y="3456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51" name="Rectangle 83"/>
              <p:cNvSpPr>
                <a:spLocks noChangeArrowheads="1"/>
              </p:cNvSpPr>
              <p:nvPr/>
            </p:nvSpPr>
            <p:spPr bwMode="auto">
              <a:xfrm>
                <a:off x="4176" y="3456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52" name="Rectangle 84"/>
              <p:cNvSpPr>
                <a:spLocks noChangeArrowheads="1"/>
              </p:cNvSpPr>
              <p:nvPr/>
            </p:nvSpPr>
            <p:spPr bwMode="auto">
              <a:xfrm>
                <a:off x="4320" y="3456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53" name="Rectangle 85"/>
              <p:cNvSpPr>
                <a:spLocks noChangeArrowheads="1"/>
              </p:cNvSpPr>
              <p:nvPr/>
            </p:nvSpPr>
            <p:spPr bwMode="auto">
              <a:xfrm>
                <a:off x="4464" y="3456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54" name="Rectangle 86"/>
              <p:cNvSpPr>
                <a:spLocks noChangeArrowheads="1"/>
              </p:cNvSpPr>
              <p:nvPr/>
            </p:nvSpPr>
            <p:spPr bwMode="auto">
              <a:xfrm>
                <a:off x="4032" y="3600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55" name="Rectangle 87"/>
              <p:cNvSpPr>
                <a:spLocks noChangeArrowheads="1"/>
              </p:cNvSpPr>
              <p:nvPr/>
            </p:nvSpPr>
            <p:spPr bwMode="auto">
              <a:xfrm>
                <a:off x="4176" y="3600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56" name="Rectangle 88"/>
              <p:cNvSpPr>
                <a:spLocks noChangeArrowheads="1"/>
              </p:cNvSpPr>
              <p:nvPr/>
            </p:nvSpPr>
            <p:spPr bwMode="auto">
              <a:xfrm>
                <a:off x="4320" y="3600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57" name="Rectangle 89"/>
              <p:cNvSpPr>
                <a:spLocks noChangeArrowheads="1"/>
              </p:cNvSpPr>
              <p:nvPr/>
            </p:nvSpPr>
            <p:spPr bwMode="auto">
              <a:xfrm>
                <a:off x="4464" y="3600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58" name="Line 90"/>
              <p:cNvSpPr>
                <a:spLocks noChangeShapeType="1"/>
              </p:cNvSpPr>
              <p:nvPr/>
            </p:nvSpPr>
            <p:spPr bwMode="auto">
              <a:xfrm>
                <a:off x="4320" y="3120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59" name="Line 91"/>
              <p:cNvSpPr>
                <a:spLocks noChangeShapeType="1"/>
              </p:cNvSpPr>
              <p:nvPr/>
            </p:nvSpPr>
            <p:spPr bwMode="auto">
              <a:xfrm>
                <a:off x="4176" y="3792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60" name="Line 92"/>
              <p:cNvSpPr>
                <a:spLocks noChangeShapeType="1"/>
              </p:cNvSpPr>
              <p:nvPr/>
            </p:nvSpPr>
            <p:spPr bwMode="auto">
              <a:xfrm>
                <a:off x="3984" y="3456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61" name="Line 93"/>
              <p:cNvSpPr>
                <a:spLocks noChangeShapeType="1"/>
              </p:cNvSpPr>
              <p:nvPr/>
            </p:nvSpPr>
            <p:spPr bwMode="auto">
              <a:xfrm>
                <a:off x="4656" y="3312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662" name="Rectangle 94"/>
              <p:cNvSpPr>
                <a:spLocks noChangeArrowheads="1"/>
              </p:cNvSpPr>
              <p:nvPr/>
            </p:nvSpPr>
            <p:spPr bwMode="auto">
              <a:xfrm>
                <a:off x="4176" y="3792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algn="ctr" eaLnBrk="0" hangingPunct="0">
                  <a:lnSpc>
                    <a:spcPts val="1500"/>
                  </a:lnSpc>
                  <a:spcBef>
                    <a:spcPts val="6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Q0</a:t>
                </a:r>
              </a:p>
            </p:txBody>
          </p:sp>
          <p:sp>
            <p:nvSpPr>
              <p:cNvPr id="237663" name="Rectangle 95"/>
              <p:cNvSpPr>
                <a:spLocks noChangeArrowheads="1"/>
              </p:cNvSpPr>
              <p:nvPr/>
            </p:nvSpPr>
            <p:spPr bwMode="auto">
              <a:xfrm>
                <a:off x="4704" y="3360"/>
                <a:ext cx="144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500"/>
                  </a:lnSpc>
                  <a:spcBef>
                    <a:spcPts val="6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N</a:t>
                </a:r>
              </a:p>
            </p:txBody>
          </p:sp>
          <p:sp>
            <p:nvSpPr>
              <p:cNvPr id="237664" name="Rectangle 96"/>
              <p:cNvSpPr>
                <a:spLocks noChangeArrowheads="1"/>
              </p:cNvSpPr>
              <p:nvPr/>
            </p:nvSpPr>
            <p:spPr bwMode="auto">
              <a:xfrm>
                <a:off x="3840" y="3504"/>
                <a:ext cx="128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algn="r" eaLnBrk="0" hangingPunct="0">
                  <a:lnSpc>
                    <a:spcPts val="1500"/>
                  </a:lnSpc>
                  <a:spcBef>
                    <a:spcPts val="6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D</a:t>
                </a:r>
              </a:p>
            </p:txBody>
          </p:sp>
        </p:grpSp>
        <p:sp>
          <p:nvSpPr>
            <p:cNvPr id="237665" name="AutoShape 97"/>
            <p:cNvSpPr>
              <a:spLocks noChangeArrowheads="1"/>
            </p:cNvSpPr>
            <p:nvPr/>
          </p:nvSpPr>
          <p:spPr bwMode="auto">
            <a:xfrm>
              <a:off x="2256" y="1344"/>
              <a:ext cx="288" cy="576"/>
            </a:xfrm>
            <a:prstGeom prst="roundRect">
              <a:avLst>
                <a:gd name="adj" fmla="val 45139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7666" name="AutoShape 98"/>
            <p:cNvSpPr>
              <a:spLocks noChangeArrowheads="1"/>
            </p:cNvSpPr>
            <p:nvPr/>
          </p:nvSpPr>
          <p:spPr bwMode="auto">
            <a:xfrm>
              <a:off x="2112" y="1488"/>
              <a:ext cx="288" cy="288"/>
            </a:xfrm>
            <a:prstGeom prst="roundRect">
              <a:avLst>
                <a:gd name="adj" fmla="val 45139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7667" name="AutoShape 99"/>
            <p:cNvSpPr>
              <a:spLocks noChangeArrowheads="1"/>
            </p:cNvSpPr>
            <p:nvPr/>
          </p:nvSpPr>
          <p:spPr bwMode="auto">
            <a:xfrm>
              <a:off x="1968" y="1632"/>
              <a:ext cx="576" cy="288"/>
            </a:xfrm>
            <a:prstGeom prst="roundRect">
              <a:avLst>
                <a:gd name="adj" fmla="val 45139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7668" name="AutoShape 100"/>
            <p:cNvSpPr>
              <a:spLocks noChangeArrowheads="1"/>
            </p:cNvSpPr>
            <p:nvPr/>
          </p:nvSpPr>
          <p:spPr bwMode="auto">
            <a:xfrm>
              <a:off x="3360" y="1344"/>
              <a:ext cx="144" cy="576"/>
            </a:xfrm>
            <a:prstGeom prst="roundRect">
              <a:avLst>
                <a:gd name="adj" fmla="val 45139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7669" name="AutoShape 101"/>
            <p:cNvSpPr>
              <a:spLocks noChangeArrowheads="1"/>
            </p:cNvSpPr>
            <p:nvPr/>
          </p:nvSpPr>
          <p:spPr bwMode="auto">
            <a:xfrm>
              <a:off x="4512" y="1344"/>
              <a:ext cx="144" cy="576"/>
            </a:xfrm>
            <a:prstGeom prst="roundRect">
              <a:avLst>
                <a:gd name="adj" fmla="val 45139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7670" name="AutoShape 102"/>
            <p:cNvSpPr>
              <a:spLocks noChangeArrowheads="1"/>
            </p:cNvSpPr>
            <p:nvPr/>
          </p:nvSpPr>
          <p:spPr bwMode="auto">
            <a:xfrm>
              <a:off x="3360" y="1632"/>
              <a:ext cx="288" cy="288"/>
            </a:xfrm>
            <a:prstGeom prst="roundRect">
              <a:avLst>
                <a:gd name="adj" fmla="val 45139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pic>
        <p:nvPicPr>
          <p:cNvPr id="237671" name="Picture 1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3349625"/>
            <a:ext cx="4938713" cy="314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VII - Finite State Machines</a:t>
            </a:r>
            <a:endParaRPr lang="en-US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E54E-2E6B-41C8-82E5-A3BA0A141957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239618" name="Rectangle 2"/>
          <p:cNvSpPr>
            <a:spLocks noChangeArrowheads="1"/>
          </p:cNvSpPr>
          <p:nvPr/>
        </p:nvSpPr>
        <p:spPr bwMode="auto">
          <a:xfrm>
            <a:off x="762000" y="2438400"/>
            <a:ext cx="4140200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spcAft>
                <a:spcPts val="2000"/>
              </a:spcAft>
              <a:tabLst>
                <a:tab pos="50800" algn="l"/>
                <a:tab pos="114300" algn="l"/>
                <a:tab pos="279400" algn="l"/>
                <a:tab pos="571500" algn="l"/>
                <a:tab pos="850900" algn="l"/>
                <a:tab pos="1308100" algn="l"/>
                <a:tab pos="1600200" algn="l"/>
                <a:tab pos="2057400" algn="l"/>
                <a:tab pos="2336800" algn="l"/>
                <a:tab pos="2628900" algn="l"/>
                <a:tab pos="2908300" algn="l"/>
                <a:tab pos="3365500" algn="l"/>
              </a:tabLst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present state	inputs	next state	output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Q3	Q2	Q1	Q0	D	N	D3	D2	D1	D0	open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	0	0	0	1	0	0	0	0	0	1	0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						0	1	0	0	1	0	0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						1	0	0	1	0	0	0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						1	1	-	-	-	-	-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	0	0	1	0	0	0	0	0	1	0	0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						0	1	0	1	0	0	0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						1	0	1	0	0	0	0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						1	1	-	-	-	-	-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	0	1	0	0	0	0	0	1	0	0	0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						0	1	1	0	0	0	0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						1	0	1	0	0	0	0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						1	1	-	-	-	-	-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	1	0	0	0	-	-	1	0	0	0	1</a:t>
            </a:r>
          </a:p>
        </p:txBody>
      </p:sp>
      <p:sp>
        <p:nvSpPr>
          <p:cNvPr id="239619" name="Line 3"/>
          <p:cNvSpPr>
            <a:spLocks noChangeShapeType="1"/>
          </p:cNvSpPr>
          <p:nvPr/>
        </p:nvSpPr>
        <p:spPr bwMode="auto">
          <a:xfrm>
            <a:off x="698500" y="2905125"/>
            <a:ext cx="4216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9620" name="Line 4"/>
          <p:cNvSpPr>
            <a:spLocks noChangeShapeType="1"/>
          </p:cNvSpPr>
          <p:nvPr/>
        </p:nvSpPr>
        <p:spPr bwMode="auto">
          <a:xfrm>
            <a:off x="673100" y="3771900"/>
            <a:ext cx="42418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9621" name="Line 5"/>
          <p:cNvSpPr>
            <a:spLocks noChangeShapeType="1"/>
          </p:cNvSpPr>
          <p:nvPr/>
        </p:nvSpPr>
        <p:spPr bwMode="auto">
          <a:xfrm>
            <a:off x="685800" y="4648200"/>
            <a:ext cx="42291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9622" name="Line 6"/>
          <p:cNvSpPr>
            <a:spLocks noChangeShapeType="1"/>
          </p:cNvSpPr>
          <p:nvPr/>
        </p:nvSpPr>
        <p:spPr bwMode="auto">
          <a:xfrm>
            <a:off x="685800" y="5486400"/>
            <a:ext cx="42291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9623" name="Line 7"/>
          <p:cNvSpPr>
            <a:spLocks noChangeShapeType="1"/>
          </p:cNvSpPr>
          <p:nvPr/>
        </p:nvSpPr>
        <p:spPr bwMode="auto">
          <a:xfrm>
            <a:off x="2806700" y="2451100"/>
            <a:ext cx="0" cy="3378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9624" name="Rectangle 8"/>
          <p:cNvSpPr>
            <a:spLocks noChangeArrowheads="1"/>
          </p:cNvSpPr>
          <p:nvPr/>
        </p:nvSpPr>
        <p:spPr bwMode="auto">
          <a:xfrm>
            <a:off x="5562600" y="2895600"/>
            <a:ext cx="3205163" cy="279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D0 = Q0 D’ N’</a:t>
            </a:r>
          </a:p>
          <a:p>
            <a:pPr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D1 = Q0 N + Q1 D’ N’</a:t>
            </a:r>
          </a:p>
          <a:p>
            <a:pPr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D2 = Q0 D + Q1 N + Q2 D’ N’</a:t>
            </a:r>
          </a:p>
          <a:p>
            <a:pPr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D3 = Q1 D + Q2 D + Q2 N + Q3</a:t>
            </a:r>
          </a:p>
          <a:p>
            <a:pPr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OPEN = Q3</a:t>
            </a:r>
          </a:p>
        </p:txBody>
      </p:sp>
      <p:sp>
        <p:nvSpPr>
          <p:cNvPr id="23962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pitchFamily="50" charset="-127"/>
              </a:rPr>
              <a:t>Example: vending machine (cont’d)</a:t>
            </a:r>
          </a:p>
        </p:txBody>
      </p:sp>
      <p:sp>
        <p:nvSpPr>
          <p:cNvPr id="239626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Gulim" pitchFamily="50" charset="-127"/>
              </a:rPr>
              <a:t>One-hot encoding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VII - Finite State Machines</a:t>
            </a:r>
            <a:endParaRPr lang="en-US" altLang="en-US"/>
          </a:p>
        </p:txBody>
      </p:sp>
      <p:sp>
        <p:nvSpPr>
          <p:cNvPr id="6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539F-90EF-4BB4-89E2-9FB88A4833CC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pitchFamily="50" charset="-127"/>
              </a:rPr>
              <a:t>Equivalent Mealy and Moore state diagrams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39850"/>
            <a:ext cx="3886200" cy="762000"/>
          </a:xfrm>
        </p:spPr>
        <p:txBody>
          <a:bodyPr/>
          <a:lstStyle/>
          <a:p>
            <a:r>
              <a:rPr lang="en-US" altLang="ko-KR" sz="2000">
                <a:ea typeface="Gulim" pitchFamily="50" charset="-127"/>
              </a:rPr>
              <a:t>Moore machine</a:t>
            </a:r>
          </a:p>
          <a:p>
            <a:pPr marL="752475" lvl="1" indent="-288925"/>
            <a:r>
              <a:rPr lang="en-US" altLang="ko-KR" sz="1800">
                <a:ea typeface="Gulim" pitchFamily="50" charset="-127"/>
              </a:rPr>
              <a:t>outputs associated with state</a:t>
            </a:r>
          </a:p>
        </p:txBody>
      </p:sp>
      <p:grpSp>
        <p:nvGrpSpPr>
          <p:cNvPr id="241668" name="Group 4"/>
          <p:cNvGrpSpPr>
            <a:grpSpLocks/>
          </p:cNvGrpSpPr>
          <p:nvPr/>
        </p:nvGrpSpPr>
        <p:grpSpPr bwMode="auto">
          <a:xfrm>
            <a:off x="1371600" y="2349500"/>
            <a:ext cx="2563813" cy="3962400"/>
            <a:chOff x="864" y="1536"/>
            <a:chExt cx="1615" cy="2496"/>
          </a:xfrm>
        </p:grpSpPr>
        <p:sp>
          <p:nvSpPr>
            <p:cNvPr id="241669" name="Oval 5"/>
            <p:cNvSpPr>
              <a:spLocks noChangeArrowheads="1"/>
            </p:cNvSpPr>
            <p:nvPr/>
          </p:nvSpPr>
          <p:spPr bwMode="auto">
            <a:xfrm>
              <a:off x="1392" y="1920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ko-KR" sz="1400">
                  <a:latin typeface="Tahoma" pitchFamily="34" charset="0"/>
                  <a:ea typeface="Gulim" pitchFamily="50" charset="-127"/>
                </a:rPr>
                <a:t>0</a:t>
              </a: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¢</a:t>
              </a:r>
            </a:p>
            <a:p>
              <a:pPr algn="ctr" eaLnBrk="0" hangingPunct="0"/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[0]</a:t>
              </a:r>
            </a:p>
          </p:txBody>
        </p:sp>
        <p:sp>
          <p:nvSpPr>
            <p:cNvPr id="241670" name="Oval 6"/>
            <p:cNvSpPr>
              <a:spLocks noChangeArrowheads="1"/>
            </p:cNvSpPr>
            <p:nvPr/>
          </p:nvSpPr>
          <p:spPr bwMode="auto">
            <a:xfrm>
              <a:off x="1392" y="3072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ko-KR" sz="1400">
                  <a:latin typeface="Tahoma" pitchFamily="34" charset="0"/>
                  <a:ea typeface="Gulim" pitchFamily="50" charset="-127"/>
                </a:rPr>
                <a:t>10</a:t>
              </a: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¢</a:t>
              </a:r>
            </a:p>
            <a:p>
              <a:pPr algn="ctr" eaLnBrk="0" hangingPunct="0"/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[0]</a:t>
              </a:r>
            </a:p>
          </p:txBody>
        </p:sp>
        <p:sp>
          <p:nvSpPr>
            <p:cNvPr id="241671" name="Oval 7"/>
            <p:cNvSpPr>
              <a:spLocks noChangeArrowheads="1"/>
            </p:cNvSpPr>
            <p:nvPr/>
          </p:nvSpPr>
          <p:spPr bwMode="auto">
            <a:xfrm>
              <a:off x="1392" y="2496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ko-KR" sz="1400">
                  <a:latin typeface="Tahoma" pitchFamily="34" charset="0"/>
                  <a:ea typeface="Gulim" pitchFamily="50" charset="-127"/>
                </a:rPr>
                <a:t>5</a:t>
              </a: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¢</a:t>
              </a:r>
            </a:p>
            <a:p>
              <a:pPr algn="ctr" eaLnBrk="0" hangingPunct="0"/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[0]</a:t>
              </a:r>
            </a:p>
          </p:txBody>
        </p:sp>
        <p:sp>
          <p:nvSpPr>
            <p:cNvPr id="241672" name="Oval 8"/>
            <p:cNvSpPr>
              <a:spLocks noChangeArrowheads="1"/>
            </p:cNvSpPr>
            <p:nvPr/>
          </p:nvSpPr>
          <p:spPr bwMode="auto">
            <a:xfrm>
              <a:off x="1392" y="3648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ko-KR" sz="1400">
                  <a:latin typeface="Tahoma" pitchFamily="34" charset="0"/>
                  <a:ea typeface="Gulim" pitchFamily="50" charset="-127"/>
                </a:rPr>
                <a:t>15</a:t>
              </a: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¢</a:t>
              </a:r>
            </a:p>
            <a:p>
              <a:pPr algn="ctr" eaLnBrk="0" hangingPunct="0"/>
              <a:r>
                <a:rPr lang="en-US" altLang="ko-KR" sz="1400">
                  <a:latin typeface="Tahoma" pitchFamily="34" charset="0"/>
                  <a:ea typeface="Gulim" pitchFamily="50" charset="-127"/>
                </a:rPr>
                <a:t>[1]</a:t>
              </a:r>
            </a:p>
          </p:txBody>
        </p:sp>
        <p:cxnSp>
          <p:nvCxnSpPr>
            <p:cNvPr id="241673" name="AutoShape 9"/>
            <p:cNvCxnSpPr>
              <a:cxnSpLocks noChangeShapeType="1"/>
            </p:cNvCxnSpPr>
            <p:nvPr/>
          </p:nvCxnSpPr>
          <p:spPr bwMode="auto">
            <a:xfrm>
              <a:off x="1584" y="1632"/>
              <a:ext cx="0" cy="28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1674" name="Text Box 10"/>
            <p:cNvSpPr txBox="1">
              <a:spLocks noChangeArrowheads="1"/>
            </p:cNvSpPr>
            <p:nvPr/>
          </p:nvSpPr>
          <p:spPr bwMode="auto">
            <a:xfrm>
              <a:off x="1584" y="1536"/>
              <a:ext cx="7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>
                  <a:latin typeface="Tahoma" pitchFamily="34" charset="0"/>
                  <a:ea typeface="Gulim" pitchFamily="50" charset="-127"/>
                </a:rPr>
                <a:t>N’ D’ + Reset</a:t>
              </a:r>
            </a:p>
          </p:txBody>
        </p:sp>
        <p:sp>
          <p:nvSpPr>
            <p:cNvPr id="241675" name="Text Box 11"/>
            <p:cNvSpPr txBox="1">
              <a:spLocks noChangeArrowheads="1"/>
            </p:cNvSpPr>
            <p:nvPr/>
          </p:nvSpPr>
          <p:spPr bwMode="auto">
            <a:xfrm>
              <a:off x="960" y="2544"/>
              <a:ext cx="1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>
                  <a:latin typeface="Tahoma" pitchFamily="34" charset="0"/>
                  <a:ea typeface="Gulim" pitchFamily="50" charset="-127"/>
                </a:rPr>
                <a:t>D</a:t>
              </a:r>
            </a:p>
          </p:txBody>
        </p:sp>
        <p:sp>
          <p:nvSpPr>
            <p:cNvPr id="241676" name="Text Box 12"/>
            <p:cNvSpPr txBox="1">
              <a:spLocks noChangeArrowheads="1"/>
            </p:cNvSpPr>
            <p:nvPr/>
          </p:nvSpPr>
          <p:spPr bwMode="auto">
            <a:xfrm>
              <a:off x="960" y="3216"/>
              <a:ext cx="1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>
                  <a:latin typeface="Tahoma" pitchFamily="34" charset="0"/>
                  <a:ea typeface="Gulim" pitchFamily="50" charset="-127"/>
                </a:rPr>
                <a:t>D</a:t>
              </a:r>
            </a:p>
          </p:txBody>
        </p:sp>
        <p:sp>
          <p:nvSpPr>
            <p:cNvPr id="241677" name="Text Box 13"/>
            <p:cNvSpPr txBox="1">
              <a:spLocks noChangeArrowheads="1"/>
            </p:cNvSpPr>
            <p:nvPr/>
          </p:nvSpPr>
          <p:spPr bwMode="auto">
            <a:xfrm>
              <a:off x="1392" y="2304"/>
              <a:ext cx="1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>
                  <a:latin typeface="Tahoma" pitchFamily="34" charset="0"/>
                  <a:ea typeface="Gulim" pitchFamily="50" charset="-127"/>
                </a:rPr>
                <a:t>N</a:t>
              </a:r>
            </a:p>
          </p:txBody>
        </p:sp>
        <p:sp>
          <p:nvSpPr>
            <p:cNvPr id="241678" name="Text Box 14"/>
            <p:cNvSpPr txBox="1">
              <a:spLocks noChangeArrowheads="1"/>
            </p:cNvSpPr>
            <p:nvPr/>
          </p:nvSpPr>
          <p:spPr bwMode="auto">
            <a:xfrm>
              <a:off x="1248" y="3456"/>
              <a:ext cx="34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>
                  <a:latin typeface="Tahoma" pitchFamily="34" charset="0"/>
                  <a:ea typeface="Gulim" pitchFamily="50" charset="-127"/>
                </a:rPr>
                <a:t>N+D</a:t>
              </a:r>
            </a:p>
          </p:txBody>
        </p:sp>
        <p:sp>
          <p:nvSpPr>
            <p:cNvPr id="241679" name="Text Box 15"/>
            <p:cNvSpPr txBox="1">
              <a:spLocks noChangeArrowheads="1"/>
            </p:cNvSpPr>
            <p:nvPr/>
          </p:nvSpPr>
          <p:spPr bwMode="auto">
            <a:xfrm>
              <a:off x="1392" y="2880"/>
              <a:ext cx="1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>
                  <a:latin typeface="Tahoma" pitchFamily="34" charset="0"/>
                  <a:ea typeface="Gulim" pitchFamily="50" charset="-127"/>
                </a:rPr>
                <a:t>N</a:t>
              </a:r>
            </a:p>
          </p:txBody>
        </p:sp>
        <p:cxnSp>
          <p:nvCxnSpPr>
            <p:cNvPr id="241680" name="AutoShape 16"/>
            <p:cNvCxnSpPr>
              <a:cxnSpLocks noChangeShapeType="1"/>
              <a:stCxn id="241669" idx="4"/>
              <a:endCxn id="241671" idx="0"/>
            </p:cNvCxnSpPr>
            <p:nvPr/>
          </p:nvCxnSpPr>
          <p:spPr bwMode="auto">
            <a:xfrm>
              <a:off x="1584" y="2304"/>
              <a:ext cx="0" cy="1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1681" name="AutoShape 17"/>
            <p:cNvCxnSpPr>
              <a:cxnSpLocks noChangeShapeType="1"/>
              <a:stCxn id="241671" idx="4"/>
              <a:endCxn id="241670" idx="0"/>
            </p:cNvCxnSpPr>
            <p:nvPr/>
          </p:nvCxnSpPr>
          <p:spPr bwMode="auto">
            <a:xfrm>
              <a:off x="1584" y="2880"/>
              <a:ext cx="0" cy="1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1682" name="AutoShape 18"/>
            <p:cNvCxnSpPr>
              <a:cxnSpLocks noChangeShapeType="1"/>
              <a:stCxn id="241670" idx="4"/>
              <a:endCxn id="241672" idx="0"/>
            </p:cNvCxnSpPr>
            <p:nvPr/>
          </p:nvCxnSpPr>
          <p:spPr bwMode="auto">
            <a:xfrm>
              <a:off x="1584" y="3456"/>
              <a:ext cx="0" cy="1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1683" name="AutoShape 19"/>
            <p:cNvCxnSpPr>
              <a:cxnSpLocks noChangeShapeType="1"/>
              <a:stCxn id="241671" idx="2"/>
              <a:endCxn id="241672" idx="2"/>
            </p:cNvCxnSpPr>
            <p:nvPr/>
          </p:nvCxnSpPr>
          <p:spPr bwMode="auto">
            <a:xfrm rot="10800000" flipH="1" flipV="1">
              <a:off x="1392" y="2688"/>
              <a:ext cx="1" cy="1152"/>
            </a:xfrm>
            <a:prstGeom prst="curvedConnector3">
              <a:avLst>
                <a:gd name="adj1" fmla="val -262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1684" name="AutoShape 20"/>
            <p:cNvCxnSpPr>
              <a:cxnSpLocks noChangeShapeType="1"/>
              <a:stCxn id="241671" idx="5"/>
              <a:endCxn id="241671" idx="7"/>
            </p:cNvCxnSpPr>
            <p:nvPr/>
          </p:nvCxnSpPr>
          <p:spPr bwMode="auto">
            <a:xfrm rot="5400000" flipH="1" flipV="1">
              <a:off x="1585" y="2687"/>
              <a:ext cx="272" cy="1"/>
            </a:xfrm>
            <a:prstGeom prst="curvedConnector5">
              <a:avLst>
                <a:gd name="adj1" fmla="val -40074"/>
                <a:gd name="adj2" fmla="val 32799995"/>
                <a:gd name="adj3" fmla="val 13308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1685" name="AutoShape 21"/>
            <p:cNvCxnSpPr>
              <a:cxnSpLocks noChangeShapeType="1"/>
              <a:stCxn id="241669" idx="5"/>
              <a:endCxn id="241669" idx="7"/>
            </p:cNvCxnSpPr>
            <p:nvPr/>
          </p:nvCxnSpPr>
          <p:spPr bwMode="auto">
            <a:xfrm rot="5400000" flipH="1" flipV="1">
              <a:off x="1585" y="2111"/>
              <a:ext cx="272" cy="1"/>
            </a:xfrm>
            <a:prstGeom prst="curvedConnector5">
              <a:avLst>
                <a:gd name="adj1" fmla="val -26843"/>
                <a:gd name="adj2" fmla="val 29099995"/>
                <a:gd name="adj3" fmla="val 136394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1686" name="AutoShape 22"/>
            <p:cNvCxnSpPr>
              <a:cxnSpLocks noChangeShapeType="1"/>
              <a:stCxn id="241672" idx="3"/>
              <a:endCxn id="241669" idx="1"/>
            </p:cNvCxnSpPr>
            <p:nvPr/>
          </p:nvCxnSpPr>
          <p:spPr bwMode="auto">
            <a:xfrm rot="5400000" flipH="1" flipV="1">
              <a:off x="449" y="2975"/>
              <a:ext cx="2000" cy="1"/>
            </a:xfrm>
            <a:prstGeom prst="curvedConnector5">
              <a:avLst>
                <a:gd name="adj1" fmla="val -10000"/>
                <a:gd name="adj2" fmla="val -88300005"/>
                <a:gd name="adj3" fmla="val 10994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1687" name="AutoShape 23"/>
            <p:cNvCxnSpPr>
              <a:cxnSpLocks noChangeShapeType="1"/>
            </p:cNvCxnSpPr>
            <p:nvPr/>
          </p:nvCxnSpPr>
          <p:spPr bwMode="auto">
            <a:xfrm rot="5400000" flipH="1" flipV="1">
              <a:off x="1593" y="3255"/>
              <a:ext cx="272" cy="1"/>
            </a:xfrm>
            <a:prstGeom prst="curvedConnector5">
              <a:avLst>
                <a:gd name="adj1" fmla="val -40074"/>
                <a:gd name="adj2" fmla="val 32799995"/>
                <a:gd name="adj3" fmla="val 13308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1688" name="AutoShape 24"/>
            <p:cNvCxnSpPr>
              <a:cxnSpLocks noChangeShapeType="1"/>
            </p:cNvCxnSpPr>
            <p:nvPr/>
          </p:nvCxnSpPr>
          <p:spPr bwMode="auto">
            <a:xfrm rot="5400000" flipH="1" flipV="1">
              <a:off x="1593" y="3831"/>
              <a:ext cx="272" cy="1"/>
            </a:xfrm>
            <a:prstGeom prst="curvedConnector5">
              <a:avLst>
                <a:gd name="adj1" fmla="val -40074"/>
                <a:gd name="adj2" fmla="val 32799995"/>
                <a:gd name="adj3" fmla="val 13308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1689" name="AutoShape 25"/>
            <p:cNvCxnSpPr>
              <a:cxnSpLocks noChangeShapeType="1"/>
            </p:cNvCxnSpPr>
            <p:nvPr/>
          </p:nvCxnSpPr>
          <p:spPr bwMode="auto">
            <a:xfrm rot="10800000" flipH="1" flipV="1">
              <a:off x="1392" y="2064"/>
              <a:ext cx="1" cy="1152"/>
            </a:xfrm>
            <a:prstGeom prst="curvedConnector3">
              <a:avLst>
                <a:gd name="adj1" fmla="val -262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1690" name="Text Box 26"/>
            <p:cNvSpPr txBox="1">
              <a:spLocks noChangeArrowheads="1"/>
            </p:cNvSpPr>
            <p:nvPr/>
          </p:nvSpPr>
          <p:spPr bwMode="auto">
            <a:xfrm>
              <a:off x="2064" y="3168"/>
              <a:ext cx="35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>
                  <a:latin typeface="Tahoma" pitchFamily="34" charset="0"/>
                  <a:ea typeface="Gulim" pitchFamily="50" charset="-127"/>
                </a:rPr>
                <a:t>N’ D’</a:t>
              </a:r>
            </a:p>
          </p:txBody>
        </p:sp>
        <p:sp>
          <p:nvSpPr>
            <p:cNvPr id="241691" name="Text Box 27"/>
            <p:cNvSpPr txBox="1">
              <a:spLocks noChangeArrowheads="1"/>
            </p:cNvSpPr>
            <p:nvPr/>
          </p:nvSpPr>
          <p:spPr bwMode="auto">
            <a:xfrm>
              <a:off x="2064" y="3744"/>
              <a:ext cx="4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>
                  <a:latin typeface="Tahoma" pitchFamily="34" charset="0"/>
                  <a:ea typeface="Gulim" pitchFamily="50" charset="-127"/>
                </a:rPr>
                <a:t>Reset’</a:t>
              </a:r>
            </a:p>
          </p:txBody>
        </p:sp>
        <p:sp>
          <p:nvSpPr>
            <p:cNvPr id="241692" name="Text Box 28"/>
            <p:cNvSpPr txBox="1">
              <a:spLocks noChangeArrowheads="1"/>
            </p:cNvSpPr>
            <p:nvPr/>
          </p:nvSpPr>
          <p:spPr bwMode="auto">
            <a:xfrm>
              <a:off x="2064" y="2592"/>
              <a:ext cx="35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>
                  <a:latin typeface="Tahoma" pitchFamily="34" charset="0"/>
                  <a:ea typeface="Gulim" pitchFamily="50" charset="-127"/>
                </a:rPr>
                <a:t>N’ D’</a:t>
              </a:r>
            </a:p>
          </p:txBody>
        </p:sp>
        <p:sp>
          <p:nvSpPr>
            <p:cNvPr id="241693" name="Text Box 29"/>
            <p:cNvSpPr txBox="1">
              <a:spLocks noChangeArrowheads="1"/>
            </p:cNvSpPr>
            <p:nvPr/>
          </p:nvSpPr>
          <p:spPr bwMode="auto">
            <a:xfrm>
              <a:off x="2016" y="2016"/>
              <a:ext cx="35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>
                  <a:latin typeface="Tahoma" pitchFamily="34" charset="0"/>
                  <a:ea typeface="Gulim" pitchFamily="50" charset="-127"/>
                </a:rPr>
                <a:t>N’ D’</a:t>
              </a:r>
            </a:p>
          </p:txBody>
        </p:sp>
        <p:sp>
          <p:nvSpPr>
            <p:cNvPr id="241694" name="Text Box 30"/>
            <p:cNvSpPr txBox="1">
              <a:spLocks noChangeArrowheads="1"/>
            </p:cNvSpPr>
            <p:nvPr/>
          </p:nvSpPr>
          <p:spPr bwMode="auto">
            <a:xfrm>
              <a:off x="864" y="1584"/>
              <a:ext cx="3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>
                  <a:latin typeface="Tahoma" pitchFamily="34" charset="0"/>
                  <a:ea typeface="Gulim" pitchFamily="50" charset="-127"/>
                </a:rPr>
                <a:t>Reset</a:t>
              </a:r>
            </a:p>
          </p:txBody>
        </p:sp>
      </p:grpSp>
      <p:grpSp>
        <p:nvGrpSpPr>
          <p:cNvPr id="241695" name="Group 31"/>
          <p:cNvGrpSpPr>
            <a:grpSpLocks/>
          </p:cNvGrpSpPr>
          <p:nvPr/>
        </p:nvGrpSpPr>
        <p:grpSpPr bwMode="auto">
          <a:xfrm>
            <a:off x="5867400" y="2349500"/>
            <a:ext cx="2881313" cy="3962400"/>
            <a:chOff x="3696" y="1536"/>
            <a:chExt cx="1815" cy="2496"/>
          </a:xfrm>
        </p:grpSpPr>
        <p:sp>
          <p:nvSpPr>
            <p:cNvPr id="241696" name="Oval 32"/>
            <p:cNvSpPr>
              <a:spLocks noChangeArrowheads="1"/>
            </p:cNvSpPr>
            <p:nvPr/>
          </p:nvSpPr>
          <p:spPr bwMode="auto">
            <a:xfrm>
              <a:off x="4320" y="1920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ko-KR" sz="1400">
                  <a:latin typeface="Tahoma" pitchFamily="34" charset="0"/>
                  <a:ea typeface="Gulim" pitchFamily="50" charset="-127"/>
                </a:rPr>
                <a:t>0</a:t>
              </a: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¢</a:t>
              </a:r>
            </a:p>
          </p:txBody>
        </p:sp>
        <p:sp>
          <p:nvSpPr>
            <p:cNvPr id="241697" name="Oval 33"/>
            <p:cNvSpPr>
              <a:spLocks noChangeArrowheads="1"/>
            </p:cNvSpPr>
            <p:nvPr/>
          </p:nvSpPr>
          <p:spPr bwMode="auto">
            <a:xfrm>
              <a:off x="4320" y="3072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ko-KR" sz="1400">
                  <a:latin typeface="Tahoma" pitchFamily="34" charset="0"/>
                  <a:ea typeface="Gulim" pitchFamily="50" charset="-127"/>
                </a:rPr>
                <a:t>10</a:t>
              </a: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¢</a:t>
              </a:r>
            </a:p>
          </p:txBody>
        </p:sp>
        <p:sp>
          <p:nvSpPr>
            <p:cNvPr id="241698" name="Oval 34"/>
            <p:cNvSpPr>
              <a:spLocks noChangeArrowheads="1"/>
            </p:cNvSpPr>
            <p:nvPr/>
          </p:nvSpPr>
          <p:spPr bwMode="auto">
            <a:xfrm>
              <a:off x="4320" y="2496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ko-KR" sz="1400">
                  <a:latin typeface="Tahoma" pitchFamily="34" charset="0"/>
                  <a:ea typeface="Gulim" pitchFamily="50" charset="-127"/>
                </a:rPr>
                <a:t>5</a:t>
              </a: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¢</a:t>
              </a:r>
            </a:p>
          </p:txBody>
        </p:sp>
        <p:sp>
          <p:nvSpPr>
            <p:cNvPr id="241699" name="Oval 35"/>
            <p:cNvSpPr>
              <a:spLocks noChangeArrowheads="1"/>
            </p:cNvSpPr>
            <p:nvPr/>
          </p:nvSpPr>
          <p:spPr bwMode="auto">
            <a:xfrm>
              <a:off x="4320" y="3648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ko-KR" sz="1400">
                  <a:latin typeface="Tahoma" pitchFamily="34" charset="0"/>
                  <a:ea typeface="Gulim" pitchFamily="50" charset="-127"/>
                </a:rPr>
                <a:t>15</a:t>
              </a: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¢</a:t>
              </a:r>
              <a:endParaRPr lang="en-US" altLang="ko-KR" sz="1400">
                <a:latin typeface="Tahoma" pitchFamily="34" charset="0"/>
                <a:ea typeface="Gulim" pitchFamily="50" charset="-127"/>
              </a:endParaRPr>
            </a:p>
          </p:txBody>
        </p:sp>
        <p:cxnSp>
          <p:nvCxnSpPr>
            <p:cNvPr id="241700" name="AutoShape 36"/>
            <p:cNvCxnSpPr>
              <a:cxnSpLocks noChangeShapeType="1"/>
            </p:cNvCxnSpPr>
            <p:nvPr/>
          </p:nvCxnSpPr>
          <p:spPr bwMode="auto">
            <a:xfrm>
              <a:off x="4512" y="1632"/>
              <a:ext cx="0" cy="28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1701" name="Text Box 37"/>
            <p:cNvSpPr txBox="1">
              <a:spLocks noChangeArrowheads="1"/>
            </p:cNvSpPr>
            <p:nvPr/>
          </p:nvSpPr>
          <p:spPr bwMode="auto">
            <a:xfrm>
              <a:off x="4512" y="1536"/>
              <a:ext cx="9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>
                  <a:latin typeface="Tahoma" pitchFamily="34" charset="0"/>
                  <a:ea typeface="Gulim" pitchFamily="50" charset="-127"/>
                </a:rPr>
                <a:t>(N’ D’ + Reset)/0</a:t>
              </a:r>
            </a:p>
          </p:txBody>
        </p:sp>
        <p:sp>
          <p:nvSpPr>
            <p:cNvPr id="241702" name="Text Box 38"/>
            <p:cNvSpPr txBox="1">
              <a:spLocks noChangeArrowheads="1"/>
            </p:cNvSpPr>
            <p:nvPr/>
          </p:nvSpPr>
          <p:spPr bwMode="auto">
            <a:xfrm>
              <a:off x="3744" y="2544"/>
              <a:ext cx="29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>
                  <a:latin typeface="Tahoma" pitchFamily="34" charset="0"/>
                  <a:ea typeface="Gulim" pitchFamily="50" charset="-127"/>
                </a:rPr>
                <a:t>D/0</a:t>
              </a:r>
            </a:p>
          </p:txBody>
        </p:sp>
        <p:sp>
          <p:nvSpPr>
            <p:cNvPr id="241703" name="Text Box 39"/>
            <p:cNvSpPr txBox="1">
              <a:spLocks noChangeArrowheads="1"/>
            </p:cNvSpPr>
            <p:nvPr/>
          </p:nvSpPr>
          <p:spPr bwMode="auto">
            <a:xfrm>
              <a:off x="3744" y="3216"/>
              <a:ext cx="29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>
                  <a:latin typeface="Tahoma" pitchFamily="34" charset="0"/>
                  <a:ea typeface="Gulim" pitchFamily="50" charset="-127"/>
                </a:rPr>
                <a:t>D/1</a:t>
              </a:r>
            </a:p>
          </p:txBody>
        </p:sp>
        <p:sp>
          <p:nvSpPr>
            <p:cNvPr id="241704" name="Text Box 40"/>
            <p:cNvSpPr txBox="1">
              <a:spLocks noChangeArrowheads="1"/>
            </p:cNvSpPr>
            <p:nvPr/>
          </p:nvSpPr>
          <p:spPr bwMode="auto">
            <a:xfrm>
              <a:off x="4176" y="2304"/>
              <a:ext cx="29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>
                  <a:latin typeface="Tahoma" pitchFamily="34" charset="0"/>
                  <a:ea typeface="Gulim" pitchFamily="50" charset="-127"/>
                </a:rPr>
                <a:t>N/0</a:t>
              </a:r>
            </a:p>
          </p:txBody>
        </p:sp>
        <p:sp>
          <p:nvSpPr>
            <p:cNvPr id="241705" name="Text Box 41"/>
            <p:cNvSpPr txBox="1">
              <a:spLocks noChangeArrowheads="1"/>
            </p:cNvSpPr>
            <p:nvPr/>
          </p:nvSpPr>
          <p:spPr bwMode="auto">
            <a:xfrm>
              <a:off x="3984" y="3456"/>
              <a:ext cx="45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>
                  <a:latin typeface="Tahoma" pitchFamily="34" charset="0"/>
                  <a:ea typeface="Gulim" pitchFamily="50" charset="-127"/>
                </a:rPr>
                <a:t>N+D/1</a:t>
              </a:r>
            </a:p>
          </p:txBody>
        </p:sp>
        <p:sp>
          <p:nvSpPr>
            <p:cNvPr id="241706" name="Text Box 42"/>
            <p:cNvSpPr txBox="1">
              <a:spLocks noChangeArrowheads="1"/>
            </p:cNvSpPr>
            <p:nvPr/>
          </p:nvSpPr>
          <p:spPr bwMode="auto">
            <a:xfrm>
              <a:off x="4176" y="2880"/>
              <a:ext cx="29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>
                  <a:latin typeface="Tahoma" pitchFamily="34" charset="0"/>
                  <a:ea typeface="Gulim" pitchFamily="50" charset="-127"/>
                </a:rPr>
                <a:t>N/0</a:t>
              </a:r>
            </a:p>
          </p:txBody>
        </p:sp>
        <p:cxnSp>
          <p:nvCxnSpPr>
            <p:cNvPr id="241707" name="AutoShape 43"/>
            <p:cNvCxnSpPr>
              <a:cxnSpLocks noChangeShapeType="1"/>
              <a:stCxn id="241696" idx="4"/>
              <a:endCxn id="241698" idx="0"/>
            </p:cNvCxnSpPr>
            <p:nvPr/>
          </p:nvCxnSpPr>
          <p:spPr bwMode="auto">
            <a:xfrm>
              <a:off x="4512" y="2304"/>
              <a:ext cx="0" cy="1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1708" name="AutoShape 44"/>
            <p:cNvCxnSpPr>
              <a:cxnSpLocks noChangeShapeType="1"/>
              <a:stCxn id="241698" idx="4"/>
              <a:endCxn id="241697" idx="0"/>
            </p:cNvCxnSpPr>
            <p:nvPr/>
          </p:nvCxnSpPr>
          <p:spPr bwMode="auto">
            <a:xfrm>
              <a:off x="4512" y="2880"/>
              <a:ext cx="0" cy="1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1709" name="AutoShape 45"/>
            <p:cNvCxnSpPr>
              <a:cxnSpLocks noChangeShapeType="1"/>
              <a:stCxn id="241697" idx="4"/>
              <a:endCxn id="241699" idx="0"/>
            </p:cNvCxnSpPr>
            <p:nvPr/>
          </p:nvCxnSpPr>
          <p:spPr bwMode="auto">
            <a:xfrm>
              <a:off x="4512" y="3456"/>
              <a:ext cx="0" cy="1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1710" name="AutoShape 46"/>
            <p:cNvCxnSpPr>
              <a:cxnSpLocks noChangeShapeType="1"/>
              <a:stCxn id="241698" idx="2"/>
              <a:endCxn id="241699" idx="2"/>
            </p:cNvCxnSpPr>
            <p:nvPr/>
          </p:nvCxnSpPr>
          <p:spPr bwMode="auto">
            <a:xfrm rot="10800000" flipH="1" flipV="1">
              <a:off x="4320" y="2688"/>
              <a:ext cx="1" cy="1152"/>
            </a:xfrm>
            <a:prstGeom prst="curvedConnector3">
              <a:avLst>
                <a:gd name="adj1" fmla="val -262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1711" name="AutoShape 47"/>
            <p:cNvCxnSpPr>
              <a:cxnSpLocks noChangeShapeType="1"/>
              <a:stCxn id="241698" idx="5"/>
              <a:endCxn id="241698" idx="7"/>
            </p:cNvCxnSpPr>
            <p:nvPr/>
          </p:nvCxnSpPr>
          <p:spPr bwMode="auto">
            <a:xfrm rot="5400000" flipH="1" flipV="1">
              <a:off x="4513" y="2687"/>
              <a:ext cx="272" cy="1"/>
            </a:xfrm>
            <a:prstGeom prst="curvedConnector5">
              <a:avLst>
                <a:gd name="adj1" fmla="val -40074"/>
                <a:gd name="adj2" fmla="val 32799995"/>
                <a:gd name="adj3" fmla="val 13308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1712" name="AutoShape 48"/>
            <p:cNvCxnSpPr>
              <a:cxnSpLocks noChangeShapeType="1"/>
              <a:stCxn id="241696" idx="5"/>
              <a:endCxn id="241696" idx="7"/>
            </p:cNvCxnSpPr>
            <p:nvPr/>
          </p:nvCxnSpPr>
          <p:spPr bwMode="auto">
            <a:xfrm rot="5400000" flipH="1" flipV="1">
              <a:off x="4513" y="2111"/>
              <a:ext cx="272" cy="1"/>
            </a:xfrm>
            <a:prstGeom prst="curvedConnector5">
              <a:avLst>
                <a:gd name="adj1" fmla="val -26843"/>
                <a:gd name="adj2" fmla="val 29099995"/>
                <a:gd name="adj3" fmla="val 136394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1713" name="AutoShape 49"/>
            <p:cNvCxnSpPr>
              <a:cxnSpLocks noChangeShapeType="1"/>
              <a:stCxn id="241699" idx="3"/>
              <a:endCxn id="241696" idx="1"/>
            </p:cNvCxnSpPr>
            <p:nvPr/>
          </p:nvCxnSpPr>
          <p:spPr bwMode="auto">
            <a:xfrm rot="5400000" flipH="1" flipV="1">
              <a:off x="3377" y="2975"/>
              <a:ext cx="2000" cy="1"/>
            </a:xfrm>
            <a:prstGeom prst="curvedConnector5">
              <a:avLst>
                <a:gd name="adj1" fmla="val -10000"/>
                <a:gd name="adj2" fmla="val -75600005"/>
                <a:gd name="adj3" fmla="val 10994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1714" name="AutoShape 50"/>
            <p:cNvCxnSpPr>
              <a:cxnSpLocks noChangeShapeType="1"/>
            </p:cNvCxnSpPr>
            <p:nvPr/>
          </p:nvCxnSpPr>
          <p:spPr bwMode="auto">
            <a:xfrm rot="5400000" flipH="1" flipV="1">
              <a:off x="4521" y="3255"/>
              <a:ext cx="272" cy="1"/>
            </a:xfrm>
            <a:prstGeom prst="curvedConnector5">
              <a:avLst>
                <a:gd name="adj1" fmla="val -40074"/>
                <a:gd name="adj2" fmla="val 32799995"/>
                <a:gd name="adj3" fmla="val 13308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1715" name="AutoShape 51"/>
            <p:cNvCxnSpPr>
              <a:cxnSpLocks noChangeShapeType="1"/>
            </p:cNvCxnSpPr>
            <p:nvPr/>
          </p:nvCxnSpPr>
          <p:spPr bwMode="auto">
            <a:xfrm rot="5400000" flipH="1" flipV="1">
              <a:off x="4521" y="3831"/>
              <a:ext cx="272" cy="1"/>
            </a:xfrm>
            <a:prstGeom prst="curvedConnector5">
              <a:avLst>
                <a:gd name="adj1" fmla="val -40074"/>
                <a:gd name="adj2" fmla="val 32799995"/>
                <a:gd name="adj3" fmla="val 13308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1716" name="AutoShape 52"/>
            <p:cNvCxnSpPr>
              <a:cxnSpLocks noChangeShapeType="1"/>
            </p:cNvCxnSpPr>
            <p:nvPr/>
          </p:nvCxnSpPr>
          <p:spPr bwMode="auto">
            <a:xfrm rot="10800000" flipH="1" flipV="1">
              <a:off x="4320" y="2064"/>
              <a:ext cx="1" cy="1152"/>
            </a:xfrm>
            <a:prstGeom prst="curvedConnector3">
              <a:avLst>
                <a:gd name="adj1" fmla="val -262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1717" name="Text Box 53"/>
            <p:cNvSpPr txBox="1">
              <a:spLocks noChangeArrowheads="1"/>
            </p:cNvSpPr>
            <p:nvPr/>
          </p:nvSpPr>
          <p:spPr bwMode="auto">
            <a:xfrm>
              <a:off x="4992" y="3168"/>
              <a:ext cx="45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>
                  <a:latin typeface="Tahoma" pitchFamily="34" charset="0"/>
                  <a:ea typeface="Gulim" pitchFamily="50" charset="-127"/>
                </a:rPr>
                <a:t>N’ D’/0</a:t>
              </a:r>
            </a:p>
          </p:txBody>
        </p:sp>
        <p:sp>
          <p:nvSpPr>
            <p:cNvPr id="241718" name="Text Box 54"/>
            <p:cNvSpPr txBox="1">
              <a:spLocks noChangeArrowheads="1"/>
            </p:cNvSpPr>
            <p:nvPr/>
          </p:nvSpPr>
          <p:spPr bwMode="auto">
            <a:xfrm>
              <a:off x="4992" y="3744"/>
              <a:ext cx="5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>
                  <a:latin typeface="Tahoma" pitchFamily="34" charset="0"/>
                  <a:ea typeface="Gulim" pitchFamily="50" charset="-127"/>
                </a:rPr>
                <a:t>Reset’/1</a:t>
              </a:r>
            </a:p>
          </p:txBody>
        </p:sp>
        <p:sp>
          <p:nvSpPr>
            <p:cNvPr id="241719" name="Text Box 55"/>
            <p:cNvSpPr txBox="1">
              <a:spLocks noChangeArrowheads="1"/>
            </p:cNvSpPr>
            <p:nvPr/>
          </p:nvSpPr>
          <p:spPr bwMode="auto">
            <a:xfrm>
              <a:off x="4992" y="2592"/>
              <a:ext cx="45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>
                  <a:latin typeface="Tahoma" pitchFamily="34" charset="0"/>
                  <a:ea typeface="Gulim" pitchFamily="50" charset="-127"/>
                </a:rPr>
                <a:t>N’ D’/0</a:t>
              </a:r>
            </a:p>
          </p:txBody>
        </p:sp>
        <p:sp>
          <p:nvSpPr>
            <p:cNvPr id="241720" name="Text Box 56"/>
            <p:cNvSpPr txBox="1">
              <a:spLocks noChangeArrowheads="1"/>
            </p:cNvSpPr>
            <p:nvPr/>
          </p:nvSpPr>
          <p:spPr bwMode="auto">
            <a:xfrm>
              <a:off x="4944" y="2016"/>
              <a:ext cx="45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>
                  <a:latin typeface="Tahoma" pitchFamily="34" charset="0"/>
                  <a:ea typeface="Gulim" pitchFamily="50" charset="-127"/>
                </a:rPr>
                <a:t>N’ D’/0</a:t>
              </a:r>
            </a:p>
          </p:txBody>
        </p:sp>
        <p:sp>
          <p:nvSpPr>
            <p:cNvPr id="241721" name="Text Box 57"/>
            <p:cNvSpPr txBox="1">
              <a:spLocks noChangeArrowheads="1"/>
            </p:cNvSpPr>
            <p:nvPr/>
          </p:nvSpPr>
          <p:spPr bwMode="auto">
            <a:xfrm>
              <a:off x="3696" y="1584"/>
              <a:ext cx="49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>
                  <a:latin typeface="Tahoma" pitchFamily="34" charset="0"/>
                  <a:ea typeface="Gulim" pitchFamily="50" charset="-127"/>
                </a:rPr>
                <a:t>Reset/0</a:t>
              </a:r>
            </a:p>
          </p:txBody>
        </p:sp>
      </p:grpSp>
      <p:sp>
        <p:nvSpPr>
          <p:cNvPr id="241723" name="Rectangle 59"/>
          <p:cNvSpPr>
            <a:spLocks noChangeArrowheads="1"/>
          </p:cNvSpPr>
          <p:nvPr/>
        </p:nvSpPr>
        <p:spPr bwMode="auto">
          <a:xfrm>
            <a:off x="4559300" y="1339850"/>
            <a:ext cx="4495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632" tIns="46316" rIns="92632" bIns="46316"/>
          <a:lstStyle/>
          <a:p>
            <a:pPr marL="347663" indent="-347663" defTabSz="9271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ko-KR" sz="2000">
                <a:ea typeface="Gulim" pitchFamily="50" charset="-127"/>
              </a:rPr>
              <a:t>Mealy machine</a:t>
            </a:r>
          </a:p>
          <a:p>
            <a:pPr marL="752475" lvl="1" indent="-288925" defTabSz="9271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altLang="ko-KR">
                <a:ea typeface="Gulim" pitchFamily="50" charset="-127"/>
              </a:rPr>
              <a:t>outputs associated with transitions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VII - Finite State Machines</a:t>
            </a:r>
            <a:endParaRPr lang="en-US" altLang="en-US"/>
          </a:p>
        </p:txBody>
      </p:sp>
      <p:sp>
        <p:nvSpPr>
          <p:cNvPr id="72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4CE77-9AD8-4119-98FB-9B4193483C42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pitchFamily="50" charset="-127"/>
              </a:rPr>
              <a:t>Example: Mealy implementation</a:t>
            </a:r>
          </a:p>
        </p:txBody>
      </p:sp>
      <p:grpSp>
        <p:nvGrpSpPr>
          <p:cNvPr id="243715" name="Group 3"/>
          <p:cNvGrpSpPr>
            <a:grpSpLocks/>
          </p:cNvGrpSpPr>
          <p:nvPr/>
        </p:nvGrpSpPr>
        <p:grpSpPr bwMode="auto">
          <a:xfrm>
            <a:off x="641350" y="1404938"/>
            <a:ext cx="2881313" cy="3962400"/>
            <a:chOff x="3696" y="1536"/>
            <a:chExt cx="1815" cy="2496"/>
          </a:xfrm>
        </p:grpSpPr>
        <p:sp>
          <p:nvSpPr>
            <p:cNvPr id="243716" name="Oval 4"/>
            <p:cNvSpPr>
              <a:spLocks noChangeArrowheads="1"/>
            </p:cNvSpPr>
            <p:nvPr/>
          </p:nvSpPr>
          <p:spPr bwMode="auto">
            <a:xfrm>
              <a:off x="4320" y="1920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ko-KR" sz="1400">
                  <a:latin typeface="Tahoma" pitchFamily="34" charset="0"/>
                  <a:ea typeface="Gulim" pitchFamily="50" charset="-127"/>
                </a:rPr>
                <a:t>0</a:t>
              </a: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¢</a:t>
              </a:r>
            </a:p>
          </p:txBody>
        </p:sp>
        <p:sp>
          <p:nvSpPr>
            <p:cNvPr id="243717" name="Oval 5"/>
            <p:cNvSpPr>
              <a:spLocks noChangeArrowheads="1"/>
            </p:cNvSpPr>
            <p:nvPr/>
          </p:nvSpPr>
          <p:spPr bwMode="auto">
            <a:xfrm>
              <a:off x="4320" y="3072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ko-KR" sz="1400">
                  <a:latin typeface="Tahoma" pitchFamily="34" charset="0"/>
                  <a:ea typeface="Gulim" pitchFamily="50" charset="-127"/>
                </a:rPr>
                <a:t>10</a:t>
              </a: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¢</a:t>
              </a:r>
            </a:p>
          </p:txBody>
        </p:sp>
        <p:sp>
          <p:nvSpPr>
            <p:cNvPr id="243718" name="Oval 6"/>
            <p:cNvSpPr>
              <a:spLocks noChangeArrowheads="1"/>
            </p:cNvSpPr>
            <p:nvPr/>
          </p:nvSpPr>
          <p:spPr bwMode="auto">
            <a:xfrm>
              <a:off x="4320" y="2496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ko-KR" sz="1400">
                  <a:latin typeface="Tahoma" pitchFamily="34" charset="0"/>
                  <a:ea typeface="Gulim" pitchFamily="50" charset="-127"/>
                </a:rPr>
                <a:t>5</a:t>
              </a: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¢</a:t>
              </a:r>
            </a:p>
          </p:txBody>
        </p:sp>
        <p:sp>
          <p:nvSpPr>
            <p:cNvPr id="243719" name="Oval 7"/>
            <p:cNvSpPr>
              <a:spLocks noChangeArrowheads="1"/>
            </p:cNvSpPr>
            <p:nvPr/>
          </p:nvSpPr>
          <p:spPr bwMode="auto">
            <a:xfrm>
              <a:off x="4320" y="3648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ko-KR" sz="1400">
                  <a:latin typeface="Tahoma" pitchFamily="34" charset="0"/>
                  <a:ea typeface="Gulim" pitchFamily="50" charset="-127"/>
                </a:rPr>
                <a:t>15</a:t>
              </a: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¢</a:t>
              </a:r>
              <a:endParaRPr lang="en-US" altLang="ko-KR" sz="1400">
                <a:latin typeface="Tahoma" pitchFamily="34" charset="0"/>
                <a:ea typeface="Gulim" pitchFamily="50" charset="-127"/>
              </a:endParaRPr>
            </a:p>
          </p:txBody>
        </p:sp>
        <p:cxnSp>
          <p:nvCxnSpPr>
            <p:cNvPr id="243720" name="AutoShape 8"/>
            <p:cNvCxnSpPr>
              <a:cxnSpLocks noChangeShapeType="1"/>
            </p:cNvCxnSpPr>
            <p:nvPr/>
          </p:nvCxnSpPr>
          <p:spPr bwMode="auto">
            <a:xfrm>
              <a:off x="4512" y="1632"/>
              <a:ext cx="0" cy="28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3721" name="Text Box 9"/>
            <p:cNvSpPr txBox="1">
              <a:spLocks noChangeArrowheads="1"/>
            </p:cNvSpPr>
            <p:nvPr/>
          </p:nvSpPr>
          <p:spPr bwMode="auto">
            <a:xfrm>
              <a:off x="4512" y="1536"/>
              <a:ext cx="49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>
                  <a:latin typeface="Tahoma" pitchFamily="34" charset="0"/>
                  <a:ea typeface="Gulim" pitchFamily="50" charset="-127"/>
                </a:rPr>
                <a:t>Reset/0</a:t>
              </a:r>
            </a:p>
          </p:txBody>
        </p:sp>
        <p:sp>
          <p:nvSpPr>
            <p:cNvPr id="243722" name="Text Box 10"/>
            <p:cNvSpPr txBox="1">
              <a:spLocks noChangeArrowheads="1"/>
            </p:cNvSpPr>
            <p:nvPr/>
          </p:nvSpPr>
          <p:spPr bwMode="auto">
            <a:xfrm>
              <a:off x="3744" y="2544"/>
              <a:ext cx="29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>
                  <a:latin typeface="Tahoma" pitchFamily="34" charset="0"/>
                  <a:ea typeface="Gulim" pitchFamily="50" charset="-127"/>
                </a:rPr>
                <a:t>D/0</a:t>
              </a:r>
            </a:p>
          </p:txBody>
        </p:sp>
        <p:sp>
          <p:nvSpPr>
            <p:cNvPr id="243723" name="Text Box 11"/>
            <p:cNvSpPr txBox="1">
              <a:spLocks noChangeArrowheads="1"/>
            </p:cNvSpPr>
            <p:nvPr/>
          </p:nvSpPr>
          <p:spPr bwMode="auto">
            <a:xfrm>
              <a:off x="3744" y="3216"/>
              <a:ext cx="29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>
                  <a:latin typeface="Tahoma" pitchFamily="34" charset="0"/>
                  <a:ea typeface="Gulim" pitchFamily="50" charset="-127"/>
                </a:rPr>
                <a:t>D/1</a:t>
              </a:r>
            </a:p>
          </p:txBody>
        </p:sp>
        <p:sp>
          <p:nvSpPr>
            <p:cNvPr id="243724" name="Text Box 12"/>
            <p:cNvSpPr txBox="1">
              <a:spLocks noChangeArrowheads="1"/>
            </p:cNvSpPr>
            <p:nvPr/>
          </p:nvSpPr>
          <p:spPr bwMode="auto">
            <a:xfrm>
              <a:off x="4176" y="2304"/>
              <a:ext cx="29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>
                  <a:latin typeface="Tahoma" pitchFamily="34" charset="0"/>
                  <a:ea typeface="Gulim" pitchFamily="50" charset="-127"/>
                </a:rPr>
                <a:t>N/0</a:t>
              </a:r>
            </a:p>
          </p:txBody>
        </p:sp>
        <p:sp>
          <p:nvSpPr>
            <p:cNvPr id="243725" name="Text Box 13"/>
            <p:cNvSpPr txBox="1">
              <a:spLocks noChangeArrowheads="1"/>
            </p:cNvSpPr>
            <p:nvPr/>
          </p:nvSpPr>
          <p:spPr bwMode="auto">
            <a:xfrm>
              <a:off x="3984" y="3456"/>
              <a:ext cx="45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>
                  <a:latin typeface="Tahoma" pitchFamily="34" charset="0"/>
                  <a:ea typeface="Gulim" pitchFamily="50" charset="-127"/>
                </a:rPr>
                <a:t>N+D/1</a:t>
              </a:r>
            </a:p>
          </p:txBody>
        </p:sp>
        <p:sp>
          <p:nvSpPr>
            <p:cNvPr id="243726" name="Text Box 14"/>
            <p:cNvSpPr txBox="1">
              <a:spLocks noChangeArrowheads="1"/>
            </p:cNvSpPr>
            <p:nvPr/>
          </p:nvSpPr>
          <p:spPr bwMode="auto">
            <a:xfrm>
              <a:off x="4176" y="2880"/>
              <a:ext cx="29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>
                  <a:latin typeface="Tahoma" pitchFamily="34" charset="0"/>
                  <a:ea typeface="Gulim" pitchFamily="50" charset="-127"/>
                </a:rPr>
                <a:t>N/0</a:t>
              </a:r>
            </a:p>
          </p:txBody>
        </p:sp>
        <p:cxnSp>
          <p:nvCxnSpPr>
            <p:cNvPr id="243727" name="AutoShape 15"/>
            <p:cNvCxnSpPr>
              <a:cxnSpLocks noChangeShapeType="1"/>
              <a:stCxn id="243716" idx="4"/>
              <a:endCxn id="243718" idx="0"/>
            </p:cNvCxnSpPr>
            <p:nvPr/>
          </p:nvCxnSpPr>
          <p:spPr bwMode="auto">
            <a:xfrm>
              <a:off x="4512" y="2304"/>
              <a:ext cx="0" cy="1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3728" name="AutoShape 16"/>
            <p:cNvCxnSpPr>
              <a:cxnSpLocks noChangeShapeType="1"/>
              <a:stCxn id="243718" idx="4"/>
              <a:endCxn id="243717" idx="0"/>
            </p:cNvCxnSpPr>
            <p:nvPr/>
          </p:nvCxnSpPr>
          <p:spPr bwMode="auto">
            <a:xfrm>
              <a:off x="4512" y="2880"/>
              <a:ext cx="0" cy="1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3729" name="AutoShape 17"/>
            <p:cNvCxnSpPr>
              <a:cxnSpLocks noChangeShapeType="1"/>
              <a:stCxn id="243717" idx="4"/>
              <a:endCxn id="243719" idx="0"/>
            </p:cNvCxnSpPr>
            <p:nvPr/>
          </p:nvCxnSpPr>
          <p:spPr bwMode="auto">
            <a:xfrm>
              <a:off x="4512" y="3456"/>
              <a:ext cx="0" cy="1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3730" name="AutoShape 18"/>
            <p:cNvCxnSpPr>
              <a:cxnSpLocks noChangeShapeType="1"/>
              <a:stCxn id="243718" idx="2"/>
              <a:endCxn id="243719" idx="2"/>
            </p:cNvCxnSpPr>
            <p:nvPr/>
          </p:nvCxnSpPr>
          <p:spPr bwMode="auto">
            <a:xfrm rot="10800000" flipH="1" flipV="1">
              <a:off x="4320" y="2688"/>
              <a:ext cx="1" cy="1152"/>
            </a:xfrm>
            <a:prstGeom prst="curvedConnector3">
              <a:avLst>
                <a:gd name="adj1" fmla="val -262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3731" name="AutoShape 19"/>
            <p:cNvCxnSpPr>
              <a:cxnSpLocks noChangeShapeType="1"/>
              <a:stCxn id="243718" idx="5"/>
              <a:endCxn id="243718" idx="7"/>
            </p:cNvCxnSpPr>
            <p:nvPr/>
          </p:nvCxnSpPr>
          <p:spPr bwMode="auto">
            <a:xfrm rot="5400000" flipH="1" flipV="1">
              <a:off x="4513" y="2687"/>
              <a:ext cx="272" cy="1"/>
            </a:xfrm>
            <a:prstGeom prst="curvedConnector5">
              <a:avLst>
                <a:gd name="adj1" fmla="val -40074"/>
                <a:gd name="adj2" fmla="val 32799995"/>
                <a:gd name="adj3" fmla="val 13308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3732" name="AutoShape 20"/>
            <p:cNvCxnSpPr>
              <a:cxnSpLocks noChangeShapeType="1"/>
              <a:stCxn id="243716" idx="5"/>
              <a:endCxn id="243716" idx="7"/>
            </p:cNvCxnSpPr>
            <p:nvPr/>
          </p:nvCxnSpPr>
          <p:spPr bwMode="auto">
            <a:xfrm rot="5400000" flipH="1" flipV="1">
              <a:off x="4513" y="2111"/>
              <a:ext cx="272" cy="1"/>
            </a:xfrm>
            <a:prstGeom prst="curvedConnector5">
              <a:avLst>
                <a:gd name="adj1" fmla="val -26843"/>
                <a:gd name="adj2" fmla="val 29099995"/>
                <a:gd name="adj3" fmla="val 136394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3733" name="AutoShape 21"/>
            <p:cNvCxnSpPr>
              <a:cxnSpLocks noChangeShapeType="1"/>
              <a:stCxn id="243719" idx="3"/>
              <a:endCxn id="243716" idx="1"/>
            </p:cNvCxnSpPr>
            <p:nvPr/>
          </p:nvCxnSpPr>
          <p:spPr bwMode="auto">
            <a:xfrm rot="5400000" flipH="1" flipV="1">
              <a:off x="3377" y="2975"/>
              <a:ext cx="2000" cy="1"/>
            </a:xfrm>
            <a:prstGeom prst="curvedConnector5">
              <a:avLst>
                <a:gd name="adj1" fmla="val -10000"/>
                <a:gd name="adj2" fmla="val -75600005"/>
                <a:gd name="adj3" fmla="val 10994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3734" name="AutoShape 22"/>
            <p:cNvCxnSpPr>
              <a:cxnSpLocks noChangeShapeType="1"/>
            </p:cNvCxnSpPr>
            <p:nvPr/>
          </p:nvCxnSpPr>
          <p:spPr bwMode="auto">
            <a:xfrm rot="5400000" flipH="1" flipV="1">
              <a:off x="4521" y="3255"/>
              <a:ext cx="272" cy="1"/>
            </a:xfrm>
            <a:prstGeom prst="curvedConnector5">
              <a:avLst>
                <a:gd name="adj1" fmla="val -40074"/>
                <a:gd name="adj2" fmla="val 32799995"/>
                <a:gd name="adj3" fmla="val 13308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3735" name="AutoShape 23"/>
            <p:cNvCxnSpPr>
              <a:cxnSpLocks noChangeShapeType="1"/>
            </p:cNvCxnSpPr>
            <p:nvPr/>
          </p:nvCxnSpPr>
          <p:spPr bwMode="auto">
            <a:xfrm rot="5400000" flipH="1" flipV="1">
              <a:off x="4521" y="3831"/>
              <a:ext cx="272" cy="1"/>
            </a:xfrm>
            <a:prstGeom prst="curvedConnector5">
              <a:avLst>
                <a:gd name="adj1" fmla="val -40074"/>
                <a:gd name="adj2" fmla="val 32799995"/>
                <a:gd name="adj3" fmla="val 13308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3736" name="AutoShape 24"/>
            <p:cNvCxnSpPr>
              <a:cxnSpLocks noChangeShapeType="1"/>
            </p:cNvCxnSpPr>
            <p:nvPr/>
          </p:nvCxnSpPr>
          <p:spPr bwMode="auto">
            <a:xfrm rot="10800000" flipH="1" flipV="1">
              <a:off x="4320" y="2064"/>
              <a:ext cx="1" cy="1152"/>
            </a:xfrm>
            <a:prstGeom prst="curvedConnector3">
              <a:avLst>
                <a:gd name="adj1" fmla="val -262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3737" name="Text Box 25"/>
            <p:cNvSpPr txBox="1">
              <a:spLocks noChangeArrowheads="1"/>
            </p:cNvSpPr>
            <p:nvPr/>
          </p:nvSpPr>
          <p:spPr bwMode="auto">
            <a:xfrm>
              <a:off x="4992" y="3168"/>
              <a:ext cx="45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>
                  <a:latin typeface="Tahoma" pitchFamily="34" charset="0"/>
                  <a:ea typeface="Gulim" pitchFamily="50" charset="-127"/>
                </a:rPr>
                <a:t>N’ D’/0</a:t>
              </a:r>
            </a:p>
          </p:txBody>
        </p:sp>
        <p:sp>
          <p:nvSpPr>
            <p:cNvPr id="243738" name="Text Box 26"/>
            <p:cNvSpPr txBox="1">
              <a:spLocks noChangeArrowheads="1"/>
            </p:cNvSpPr>
            <p:nvPr/>
          </p:nvSpPr>
          <p:spPr bwMode="auto">
            <a:xfrm>
              <a:off x="4992" y="3744"/>
              <a:ext cx="5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>
                  <a:latin typeface="Tahoma" pitchFamily="34" charset="0"/>
                  <a:ea typeface="Gulim" pitchFamily="50" charset="-127"/>
                </a:rPr>
                <a:t>Reset’/1</a:t>
              </a:r>
            </a:p>
          </p:txBody>
        </p:sp>
        <p:sp>
          <p:nvSpPr>
            <p:cNvPr id="243739" name="Text Box 27"/>
            <p:cNvSpPr txBox="1">
              <a:spLocks noChangeArrowheads="1"/>
            </p:cNvSpPr>
            <p:nvPr/>
          </p:nvSpPr>
          <p:spPr bwMode="auto">
            <a:xfrm>
              <a:off x="4992" y="2592"/>
              <a:ext cx="45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>
                  <a:latin typeface="Tahoma" pitchFamily="34" charset="0"/>
                  <a:ea typeface="Gulim" pitchFamily="50" charset="-127"/>
                </a:rPr>
                <a:t>N’ D’/0</a:t>
              </a:r>
            </a:p>
          </p:txBody>
        </p:sp>
        <p:sp>
          <p:nvSpPr>
            <p:cNvPr id="243740" name="Text Box 28"/>
            <p:cNvSpPr txBox="1">
              <a:spLocks noChangeArrowheads="1"/>
            </p:cNvSpPr>
            <p:nvPr/>
          </p:nvSpPr>
          <p:spPr bwMode="auto">
            <a:xfrm>
              <a:off x="4944" y="2016"/>
              <a:ext cx="45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>
                  <a:latin typeface="Tahoma" pitchFamily="34" charset="0"/>
                  <a:ea typeface="Gulim" pitchFamily="50" charset="-127"/>
                </a:rPr>
                <a:t>N’ D’/0</a:t>
              </a:r>
            </a:p>
          </p:txBody>
        </p:sp>
        <p:sp>
          <p:nvSpPr>
            <p:cNvPr id="243741" name="Text Box 29"/>
            <p:cNvSpPr txBox="1">
              <a:spLocks noChangeArrowheads="1"/>
            </p:cNvSpPr>
            <p:nvPr/>
          </p:nvSpPr>
          <p:spPr bwMode="auto">
            <a:xfrm>
              <a:off x="3696" y="1584"/>
              <a:ext cx="49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>
                  <a:latin typeface="Tahoma" pitchFamily="34" charset="0"/>
                  <a:ea typeface="Gulim" pitchFamily="50" charset="-127"/>
                </a:rPr>
                <a:t>Reset/0</a:t>
              </a:r>
            </a:p>
          </p:txBody>
        </p:sp>
      </p:grpSp>
      <p:grpSp>
        <p:nvGrpSpPr>
          <p:cNvPr id="243742" name="Group 30"/>
          <p:cNvGrpSpPr>
            <a:grpSpLocks/>
          </p:cNvGrpSpPr>
          <p:nvPr/>
        </p:nvGrpSpPr>
        <p:grpSpPr bwMode="auto">
          <a:xfrm>
            <a:off x="4287838" y="1676400"/>
            <a:ext cx="4254500" cy="3835400"/>
            <a:chOff x="1568" y="1440"/>
            <a:chExt cx="2680" cy="2416"/>
          </a:xfrm>
        </p:grpSpPr>
        <p:sp>
          <p:nvSpPr>
            <p:cNvPr id="243743" name="Rectangle 31"/>
            <p:cNvSpPr>
              <a:spLocks noChangeArrowheads="1"/>
            </p:cNvSpPr>
            <p:nvPr/>
          </p:nvSpPr>
          <p:spPr bwMode="auto">
            <a:xfrm>
              <a:off x="1632" y="1440"/>
              <a:ext cx="2608" cy="24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228600" algn="l"/>
                  <a:tab pos="571500" algn="l"/>
                  <a:tab pos="1371600" algn="l"/>
                  <a:tab pos="1828800" algn="l"/>
                  <a:tab pos="2286000" algn="l"/>
                  <a:tab pos="2400300" algn="l"/>
                  <a:tab pos="2917825" algn="l"/>
                  <a:tab pos="34290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present state	inputs	next state	output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	Q1	Q0	D	N		D1	D0	open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  	0	0	0	0	  0	0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			0	1		0	1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			1	0		1	0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			1	1		–	–	–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  	0	1	0	0	  0	1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			0	1		1	0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			1	0		1	1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			1	1		–	–	–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  	1	0	0	0	  1	0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			0	1		1	1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			1	0		1	1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			1	1		–	–	–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  	1	1	–	–	  1	1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endPara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endParaRPr>
            </a:p>
          </p:txBody>
        </p:sp>
        <p:sp>
          <p:nvSpPr>
            <p:cNvPr id="243744" name="Line 32"/>
            <p:cNvSpPr>
              <a:spLocks noChangeShapeType="1"/>
            </p:cNvSpPr>
            <p:nvPr/>
          </p:nvSpPr>
          <p:spPr bwMode="auto">
            <a:xfrm>
              <a:off x="1592" y="1724"/>
              <a:ext cx="265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3745" name="Line 33"/>
            <p:cNvSpPr>
              <a:spLocks noChangeShapeType="1"/>
            </p:cNvSpPr>
            <p:nvPr/>
          </p:nvSpPr>
          <p:spPr bwMode="auto">
            <a:xfrm>
              <a:off x="1576" y="2260"/>
              <a:ext cx="267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3746" name="Line 34"/>
            <p:cNvSpPr>
              <a:spLocks noChangeShapeType="1"/>
            </p:cNvSpPr>
            <p:nvPr/>
          </p:nvSpPr>
          <p:spPr bwMode="auto">
            <a:xfrm>
              <a:off x="1576" y="2812"/>
              <a:ext cx="266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3747" name="Line 35"/>
            <p:cNvSpPr>
              <a:spLocks noChangeShapeType="1"/>
            </p:cNvSpPr>
            <p:nvPr/>
          </p:nvSpPr>
          <p:spPr bwMode="auto">
            <a:xfrm>
              <a:off x="1568" y="3364"/>
              <a:ext cx="266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3748" name="Line 36"/>
            <p:cNvSpPr>
              <a:spLocks noChangeShapeType="1"/>
            </p:cNvSpPr>
            <p:nvPr/>
          </p:nvSpPr>
          <p:spPr bwMode="auto">
            <a:xfrm>
              <a:off x="2992" y="1448"/>
              <a:ext cx="0" cy="21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3749" name="Rectangle 37"/>
          <p:cNvSpPr>
            <a:spLocks noChangeArrowheads="1"/>
          </p:cNvSpPr>
          <p:nvPr/>
        </p:nvSpPr>
        <p:spPr bwMode="auto">
          <a:xfrm>
            <a:off x="4549775" y="5468938"/>
            <a:ext cx="4327525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200"/>
              </a:lnSpc>
              <a:tabLst>
                <a:tab pos="8001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D0	= Q0’N + Q0N’ + Q1N + Q1D</a:t>
            </a:r>
          </a:p>
          <a:p>
            <a:pPr eaLnBrk="0" hangingPunct="0">
              <a:lnSpc>
                <a:spcPts val="2200"/>
              </a:lnSpc>
              <a:tabLst>
                <a:tab pos="8001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D1	= Q1 + D + Q0N</a:t>
            </a:r>
          </a:p>
          <a:p>
            <a:pPr eaLnBrk="0" hangingPunct="0">
              <a:lnSpc>
                <a:spcPts val="2200"/>
              </a:lnSpc>
              <a:tabLst>
                <a:tab pos="8001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OPEN	= Q1Q0 + Q1N + Q1D + Q0D</a:t>
            </a:r>
          </a:p>
        </p:txBody>
      </p:sp>
      <p:grpSp>
        <p:nvGrpSpPr>
          <p:cNvPr id="243750" name="Group 38"/>
          <p:cNvGrpSpPr>
            <a:grpSpLocks/>
          </p:cNvGrpSpPr>
          <p:nvPr/>
        </p:nvGrpSpPr>
        <p:grpSpPr bwMode="auto">
          <a:xfrm>
            <a:off x="2711450" y="5200650"/>
            <a:ext cx="1600200" cy="1600200"/>
            <a:chOff x="2438" y="96"/>
            <a:chExt cx="1008" cy="1008"/>
          </a:xfrm>
        </p:grpSpPr>
        <p:grpSp>
          <p:nvGrpSpPr>
            <p:cNvPr id="243751" name="Group 39"/>
            <p:cNvGrpSpPr>
              <a:grpSpLocks/>
            </p:cNvGrpSpPr>
            <p:nvPr/>
          </p:nvGrpSpPr>
          <p:grpSpPr bwMode="auto">
            <a:xfrm>
              <a:off x="2438" y="96"/>
              <a:ext cx="1008" cy="1008"/>
              <a:chOff x="3840" y="2976"/>
              <a:chExt cx="1008" cy="1008"/>
            </a:xfrm>
          </p:grpSpPr>
          <p:sp>
            <p:nvSpPr>
              <p:cNvPr id="243752" name="Rectangle 40"/>
              <p:cNvSpPr>
                <a:spLocks noChangeArrowheads="1"/>
              </p:cNvSpPr>
              <p:nvPr/>
            </p:nvSpPr>
            <p:spPr bwMode="auto">
              <a:xfrm>
                <a:off x="4080" y="3120"/>
                <a:ext cx="576" cy="7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900"/>
                  </a:lnSpc>
                  <a:tabLst>
                    <a:tab pos="230188" algn="l"/>
                    <a:tab pos="461963" algn="l"/>
                    <a:tab pos="692150" algn="l"/>
                    <a:tab pos="909638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0	0	1	0</a:t>
                </a:r>
              </a:p>
              <a:p>
                <a:pPr eaLnBrk="0" hangingPunct="0">
                  <a:lnSpc>
                    <a:spcPts val="1900"/>
                  </a:lnSpc>
                  <a:tabLst>
                    <a:tab pos="230188" algn="l"/>
                    <a:tab pos="461963" algn="l"/>
                    <a:tab pos="692150" algn="l"/>
                    <a:tab pos="909638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0	0	1	1</a:t>
                </a:r>
              </a:p>
              <a:p>
                <a:pPr eaLnBrk="0" hangingPunct="0">
                  <a:lnSpc>
                    <a:spcPts val="1900"/>
                  </a:lnSpc>
                  <a:tabLst>
                    <a:tab pos="230188" algn="l"/>
                    <a:tab pos="461963" algn="l"/>
                    <a:tab pos="692150" algn="l"/>
                    <a:tab pos="909638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X	X	1	X</a:t>
                </a:r>
              </a:p>
              <a:p>
                <a:pPr eaLnBrk="0" hangingPunct="0">
                  <a:lnSpc>
                    <a:spcPts val="1900"/>
                  </a:lnSpc>
                  <a:tabLst>
                    <a:tab pos="230188" algn="l"/>
                    <a:tab pos="461963" algn="l"/>
                    <a:tab pos="692150" algn="l"/>
                    <a:tab pos="909638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0	1	1	1</a:t>
                </a:r>
              </a:p>
            </p:txBody>
          </p:sp>
          <p:sp>
            <p:nvSpPr>
              <p:cNvPr id="243753" name="Rectangle 41"/>
              <p:cNvSpPr>
                <a:spLocks noChangeArrowheads="1"/>
              </p:cNvSpPr>
              <p:nvPr/>
            </p:nvSpPr>
            <p:spPr bwMode="auto">
              <a:xfrm>
                <a:off x="4320" y="2976"/>
                <a:ext cx="320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algn="ctr" eaLnBrk="0" hangingPunct="0">
                  <a:lnSpc>
                    <a:spcPts val="1500"/>
                  </a:lnSpc>
                  <a:spcBef>
                    <a:spcPts val="6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Q1</a:t>
                </a:r>
              </a:p>
            </p:txBody>
          </p:sp>
          <p:sp>
            <p:nvSpPr>
              <p:cNvPr id="243754" name="Rectangle 42"/>
              <p:cNvSpPr>
                <a:spLocks noChangeArrowheads="1"/>
              </p:cNvSpPr>
              <p:nvPr/>
            </p:nvSpPr>
            <p:spPr bwMode="auto">
              <a:xfrm>
                <a:off x="3888" y="3024"/>
                <a:ext cx="336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500"/>
                  </a:lnSpc>
                  <a:spcBef>
                    <a:spcPts val="6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Open</a:t>
                </a:r>
              </a:p>
            </p:txBody>
          </p:sp>
          <p:sp>
            <p:nvSpPr>
              <p:cNvPr id="243755" name="Rectangle 43"/>
              <p:cNvSpPr>
                <a:spLocks noChangeArrowheads="1"/>
              </p:cNvSpPr>
              <p:nvPr/>
            </p:nvSpPr>
            <p:spPr bwMode="auto">
              <a:xfrm>
                <a:off x="4032" y="3168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3756" name="Rectangle 44"/>
              <p:cNvSpPr>
                <a:spLocks noChangeArrowheads="1"/>
              </p:cNvSpPr>
              <p:nvPr/>
            </p:nvSpPr>
            <p:spPr bwMode="auto">
              <a:xfrm>
                <a:off x="4176" y="3168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3757" name="Rectangle 45"/>
              <p:cNvSpPr>
                <a:spLocks noChangeArrowheads="1"/>
              </p:cNvSpPr>
              <p:nvPr/>
            </p:nvSpPr>
            <p:spPr bwMode="auto">
              <a:xfrm>
                <a:off x="4320" y="3168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3758" name="Rectangle 46"/>
              <p:cNvSpPr>
                <a:spLocks noChangeArrowheads="1"/>
              </p:cNvSpPr>
              <p:nvPr/>
            </p:nvSpPr>
            <p:spPr bwMode="auto">
              <a:xfrm>
                <a:off x="4464" y="3168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3759" name="Rectangle 47"/>
              <p:cNvSpPr>
                <a:spLocks noChangeArrowheads="1"/>
              </p:cNvSpPr>
              <p:nvPr/>
            </p:nvSpPr>
            <p:spPr bwMode="auto">
              <a:xfrm>
                <a:off x="4032" y="3312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3760" name="Rectangle 48"/>
              <p:cNvSpPr>
                <a:spLocks noChangeArrowheads="1"/>
              </p:cNvSpPr>
              <p:nvPr/>
            </p:nvSpPr>
            <p:spPr bwMode="auto">
              <a:xfrm>
                <a:off x="4176" y="3312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3761" name="Rectangle 49"/>
              <p:cNvSpPr>
                <a:spLocks noChangeArrowheads="1"/>
              </p:cNvSpPr>
              <p:nvPr/>
            </p:nvSpPr>
            <p:spPr bwMode="auto">
              <a:xfrm>
                <a:off x="4320" y="3312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3762" name="Rectangle 50"/>
              <p:cNvSpPr>
                <a:spLocks noChangeArrowheads="1"/>
              </p:cNvSpPr>
              <p:nvPr/>
            </p:nvSpPr>
            <p:spPr bwMode="auto">
              <a:xfrm>
                <a:off x="4464" y="3312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3763" name="Rectangle 51"/>
              <p:cNvSpPr>
                <a:spLocks noChangeArrowheads="1"/>
              </p:cNvSpPr>
              <p:nvPr/>
            </p:nvSpPr>
            <p:spPr bwMode="auto">
              <a:xfrm>
                <a:off x="4032" y="3456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3764" name="Rectangle 52"/>
              <p:cNvSpPr>
                <a:spLocks noChangeArrowheads="1"/>
              </p:cNvSpPr>
              <p:nvPr/>
            </p:nvSpPr>
            <p:spPr bwMode="auto">
              <a:xfrm>
                <a:off x="4176" y="3456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3765" name="Rectangle 53"/>
              <p:cNvSpPr>
                <a:spLocks noChangeArrowheads="1"/>
              </p:cNvSpPr>
              <p:nvPr/>
            </p:nvSpPr>
            <p:spPr bwMode="auto">
              <a:xfrm>
                <a:off x="4320" y="3456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3766" name="Rectangle 54"/>
              <p:cNvSpPr>
                <a:spLocks noChangeArrowheads="1"/>
              </p:cNvSpPr>
              <p:nvPr/>
            </p:nvSpPr>
            <p:spPr bwMode="auto">
              <a:xfrm>
                <a:off x="4464" y="3456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3767" name="Rectangle 55"/>
              <p:cNvSpPr>
                <a:spLocks noChangeArrowheads="1"/>
              </p:cNvSpPr>
              <p:nvPr/>
            </p:nvSpPr>
            <p:spPr bwMode="auto">
              <a:xfrm>
                <a:off x="4032" y="3600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3768" name="Rectangle 56"/>
              <p:cNvSpPr>
                <a:spLocks noChangeArrowheads="1"/>
              </p:cNvSpPr>
              <p:nvPr/>
            </p:nvSpPr>
            <p:spPr bwMode="auto">
              <a:xfrm>
                <a:off x="4176" y="3600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3769" name="Rectangle 57"/>
              <p:cNvSpPr>
                <a:spLocks noChangeArrowheads="1"/>
              </p:cNvSpPr>
              <p:nvPr/>
            </p:nvSpPr>
            <p:spPr bwMode="auto">
              <a:xfrm>
                <a:off x="4320" y="3600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3770" name="Rectangle 58"/>
              <p:cNvSpPr>
                <a:spLocks noChangeArrowheads="1"/>
              </p:cNvSpPr>
              <p:nvPr/>
            </p:nvSpPr>
            <p:spPr bwMode="auto">
              <a:xfrm>
                <a:off x="4464" y="3600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3771" name="Line 59"/>
              <p:cNvSpPr>
                <a:spLocks noChangeShapeType="1"/>
              </p:cNvSpPr>
              <p:nvPr/>
            </p:nvSpPr>
            <p:spPr bwMode="auto">
              <a:xfrm>
                <a:off x="4320" y="3120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3772" name="Line 60"/>
              <p:cNvSpPr>
                <a:spLocks noChangeShapeType="1"/>
              </p:cNvSpPr>
              <p:nvPr/>
            </p:nvSpPr>
            <p:spPr bwMode="auto">
              <a:xfrm>
                <a:off x="4176" y="3792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3773" name="Line 61"/>
              <p:cNvSpPr>
                <a:spLocks noChangeShapeType="1"/>
              </p:cNvSpPr>
              <p:nvPr/>
            </p:nvSpPr>
            <p:spPr bwMode="auto">
              <a:xfrm>
                <a:off x="3984" y="3456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3774" name="Line 62"/>
              <p:cNvSpPr>
                <a:spLocks noChangeShapeType="1"/>
              </p:cNvSpPr>
              <p:nvPr/>
            </p:nvSpPr>
            <p:spPr bwMode="auto">
              <a:xfrm>
                <a:off x="4656" y="3312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3775" name="Rectangle 63"/>
              <p:cNvSpPr>
                <a:spLocks noChangeArrowheads="1"/>
              </p:cNvSpPr>
              <p:nvPr/>
            </p:nvSpPr>
            <p:spPr bwMode="auto">
              <a:xfrm>
                <a:off x="4176" y="3792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algn="ctr" eaLnBrk="0" hangingPunct="0">
                  <a:lnSpc>
                    <a:spcPts val="1500"/>
                  </a:lnSpc>
                  <a:spcBef>
                    <a:spcPts val="6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Q0</a:t>
                </a:r>
              </a:p>
            </p:txBody>
          </p:sp>
          <p:sp>
            <p:nvSpPr>
              <p:cNvPr id="243776" name="Rectangle 64"/>
              <p:cNvSpPr>
                <a:spLocks noChangeArrowheads="1"/>
              </p:cNvSpPr>
              <p:nvPr/>
            </p:nvSpPr>
            <p:spPr bwMode="auto">
              <a:xfrm>
                <a:off x="4704" y="3360"/>
                <a:ext cx="144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500"/>
                  </a:lnSpc>
                  <a:spcBef>
                    <a:spcPts val="6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N</a:t>
                </a:r>
              </a:p>
            </p:txBody>
          </p:sp>
          <p:sp>
            <p:nvSpPr>
              <p:cNvPr id="243777" name="Rectangle 65"/>
              <p:cNvSpPr>
                <a:spLocks noChangeArrowheads="1"/>
              </p:cNvSpPr>
              <p:nvPr/>
            </p:nvSpPr>
            <p:spPr bwMode="auto">
              <a:xfrm>
                <a:off x="3840" y="3504"/>
                <a:ext cx="128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algn="r" eaLnBrk="0" hangingPunct="0">
                  <a:lnSpc>
                    <a:spcPts val="1500"/>
                  </a:lnSpc>
                  <a:spcBef>
                    <a:spcPts val="6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D</a:t>
                </a:r>
              </a:p>
            </p:txBody>
          </p:sp>
        </p:grpSp>
        <p:sp>
          <p:nvSpPr>
            <p:cNvPr id="243778" name="AutoShape 66"/>
            <p:cNvSpPr>
              <a:spLocks noChangeArrowheads="1"/>
            </p:cNvSpPr>
            <p:nvPr/>
          </p:nvSpPr>
          <p:spPr bwMode="auto">
            <a:xfrm>
              <a:off x="2918" y="288"/>
              <a:ext cx="144" cy="576"/>
            </a:xfrm>
            <a:prstGeom prst="roundRect">
              <a:avLst>
                <a:gd name="adj" fmla="val 45139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3779" name="AutoShape 67"/>
            <p:cNvSpPr>
              <a:spLocks noChangeArrowheads="1"/>
            </p:cNvSpPr>
            <p:nvPr/>
          </p:nvSpPr>
          <p:spPr bwMode="auto">
            <a:xfrm>
              <a:off x="2918" y="432"/>
              <a:ext cx="288" cy="288"/>
            </a:xfrm>
            <a:prstGeom prst="roundRect">
              <a:avLst>
                <a:gd name="adj" fmla="val 45139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3780" name="AutoShape 68"/>
            <p:cNvSpPr>
              <a:spLocks noChangeArrowheads="1"/>
            </p:cNvSpPr>
            <p:nvPr/>
          </p:nvSpPr>
          <p:spPr bwMode="auto">
            <a:xfrm>
              <a:off x="2924" y="578"/>
              <a:ext cx="288" cy="288"/>
            </a:xfrm>
            <a:prstGeom prst="roundRect">
              <a:avLst>
                <a:gd name="adj" fmla="val 45139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3781" name="AutoShape 69"/>
            <p:cNvSpPr>
              <a:spLocks noChangeArrowheads="1"/>
            </p:cNvSpPr>
            <p:nvPr/>
          </p:nvSpPr>
          <p:spPr bwMode="auto">
            <a:xfrm>
              <a:off x="2770" y="574"/>
              <a:ext cx="288" cy="288"/>
            </a:xfrm>
            <a:prstGeom prst="roundRect">
              <a:avLst>
                <a:gd name="adj" fmla="val 45139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VII - Finite State Machines</a:t>
            </a:r>
            <a:endParaRPr lang="en-US" altLang="en-US"/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1AA1-5BC5-40E0-80D1-8A7975D38B5C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pitchFamily="50" charset="-127"/>
              </a:rPr>
              <a:t>Example: Mealy implementation</a:t>
            </a:r>
          </a:p>
        </p:txBody>
      </p:sp>
      <p:sp>
        <p:nvSpPr>
          <p:cNvPr id="244739" name="Rectangle 3"/>
          <p:cNvSpPr>
            <a:spLocks noChangeArrowheads="1"/>
          </p:cNvSpPr>
          <p:nvPr/>
        </p:nvSpPr>
        <p:spPr bwMode="auto">
          <a:xfrm>
            <a:off x="571500" y="1751013"/>
            <a:ext cx="4845050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200"/>
              </a:lnSpc>
              <a:tabLst>
                <a:tab pos="8001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D0	= Q0’N + Q0N’ + Q1N + Q1D</a:t>
            </a:r>
          </a:p>
          <a:p>
            <a:pPr eaLnBrk="0" hangingPunct="0">
              <a:lnSpc>
                <a:spcPts val="2200"/>
              </a:lnSpc>
              <a:tabLst>
                <a:tab pos="8001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D1	= Q1 + D + Q0N</a:t>
            </a:r>
          </a:p>
          <a:p>
            <a:pPr eaLnBrk="0" hangingPunct="0">
              <a:lnSpc>
                <a:spcPts val="2200"/>
              </a:lnSpc>
              <a:tabLst>
                <a:tab pos="8001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OPEN	= Q1Q0 + Q1N + Q1D + Q0D</a:t>
            </a: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</a:b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/>
            </a: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</a:b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/>
            </a: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</a:b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make sure OPEN is 0 when reset</a:t>
            </a: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</a:b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– by adding AND gate</a:t>
            </a:r>
          </a:p>
        </p:txBody>
      </p:sp>
      <p:pic>
        <p:nvPicPr>
          <p:cNvPr id="2447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313" y="2708275"/>
            <a:ext cx="4722812" cy="390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VII - Finite State Machines</a:t>
            </a:r>
            <a:endParaRPr lang="en-US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76C37-63A6-44ED-A87E-D672E2C16BA3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24576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pitchFamily="50" charset="-127"/>
              </a:rPr>
              <a:t>Vending machine: Moore to synch. Mealy</a:t>
            </a:r>
          </a:p>
        </p:txBody>
      </p:sp>
      <p:sp>
        <p:nvSpPr>
          <p:cNvPr id="245770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>
                <a:ea typeface="Gulim" pitchFamily="50" charset="-127"/>
              </a:rPr>
              <a:t>OPEN = Q1Q0 creates a combinational delay after Q1 and Q0 change in Moore implementation</a:t>
            </a:r>
          </a:p>
          <a:p>
            <a:r>
              <a:rPr lang="en-US" altLang="ko-KR" sz="1800">
                <a:ea typeface="Gulim" pitchFamily="50" charset="-127"/>
              </a:rPr>
              <a:t>This can be corrected by retiming, i.e., move flip-flops and logic through each other to improve delay</a:t>
            </a:r>
          </a:p>
          <a:p>
            <a:r>
              <a:rPr lang="en-US" altLang="ko-KR" sz="1800">
                <a:ea typeface="Gulim" pitchFamily="50" charset="-127"/>
              </a:rPr>
              <a:t>OPEN.d = (Q1 + D + Q0N)(Q0'N + Q0N' + Q1N + Q1D)</a:t>
            </a:r>
            <a:br>
              <a:rPr lang="en-US" altLang="ko-KR" sz="1800">
                <a:ea typeface="Gulim" pitchFamily="50" charset="-127"/>
              </a:rPr>
            </a:br>
            <a:r>
              <a:rPr lang="en-US" altLang="ko-KR" sz="1800">
                <a:ea typeface="Gulim" pitchFamily="50" charset="-127"/>
              </a:rPr>
              <a:t>	     = Q1Q0N' + Q1N + Q1D + Q0'ND + Q0N'D</a:t>
            </a:r>
          </a:p>
          <a:p>
            <a:r>
              <a:rPr lang="en-US" altLang="ko-KR" sz="1800">
                <a:ea typeface="Gulim" pitchFamily="50" charset="-127"/>
              </a:rPr>
              <a:t>Implementation now looks like a synchronous Mealy machine</a:t>
            </a:r>
          </a:p>
          <a:p>
            <a:pPr lvl="1"/>
            <a:r>
              <a:rPr lang="en-US" altLang="ko-KR" sz="1600">
                <a:ea typeface="Gulim" pitchFamily="50" charset="-127"/>
              </a:rPr>
              <a:t>it is common for programmable devices to have FF at end of logic</a:t>
            </a:r>
          </a:p>
          <a:p>
            <a:endParaRPr lang="en-US" altLang="ko-KR" sz="1800">
              <a:ea typeface="Gulim" pitchFamily="50" charset="-127"/>
            </a:endParaRPr>
          </a:p>
        </p:txBody>
      </p:sp>
      <p:pic>
        <p:nvPicPr>
          <p:cNvPr id="2457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4043363"/>
            <a:ext cx="3844925" cy="245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5" y="4038600"/>
            <a:ext cx="4424363" cy="248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VII - Finite State Machines</a:t>
            </a:r>
            <a:endParaRPr lang="en-US" altLang="en-US"/>
          </a:p>
        </p:txBody>
      </p:sp>
      <p:sp>
        <p:nvSpPr>
          <p:cNvPr id="6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E077-9155-4735-80A3-0F9B5CBDD322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247874" name="Rectangle 6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pitchFamily="50" charset="-127"/>
              </a:rPr>
              <a:t>Vending machine: Mealy to synch. Mealy</a:t>
            </a:r>
          </a:p>
        </p:txBody>
      </p:sp>
      <p:sp>
        <p:nvSpPr>
          <p:cNvPr id="247875" name="Rectangle 67"/>
          <p:cNvSpPr>
            <a:spLocks noGrp="1" noChangeArrowheads="1"/>
          </p:cNvSpPr>
          <p:nvPr>
            <p:ph type="body" idx="1"/>
          </p:nvPr>
        </p:nvSpPr>
        <p:spPr>
          <a:xfrm>
            <a:off x="463550" y="1492250"/>
            <a:ext cx="8343900" cy="4589463"/>
          </a:xfrm>
        </p:spPr>
        <p:txBody>
          <a:bodyPr/>
          <a:lstStyle/>
          <a:p>
            <a:r>
              <a:rPr lang="en-US" altLang="ko-KR" sz="1800">
                <a:solidFill>
                  <a:srgbClr val="000000"/>
                </a:solidFill>
                <a:ea typeface="Gulim" pitchFamily="50" charset="-127"/>
              </a:rPr>
              <a:t>OPEN.d = Q1Q0 + Q1N + Q1D + Q0D</a:t>
            </a:r>
            <a:r>
              <a:rPr lang="en-US" altLang="ko-KR" sz="1800">
                <a:ea typeface="Gulim" pitchFamily="50" charset="-127"/>
              </a:rPr>
              <a:t> </a:t>
            </a:r>
          </a:p>
          <a:p>
            <a:r>
              <a:rPr lang="en-US" altLang="ko-KR" sz="1800">
                <a:ea typeface="Gulim" pitchFamily="50" charset="-127"/>
              </a:rPr>
              <a:t>OPEN.d = (Q1 + D + Q0N)(Q0'N + Q0N' + Q1N + Q1D)</a:t>
            </a:r>
            <a:br>
              <a:rPr lang="en-US" altLang="ko-KR" sz="1800">
                <a:ea typeface="Gulim" pitchFamily="50" charset="-127"/>
              </a:rPr>
            </a:br>
            <a:r>
              <a:rPr lang="en-US" altLang="ko-KR" sz="1800">
                <a:ea typeface="Gulim" pitchFamily="50" charset="-127"/>
              </a:rPr>
              <a:t>	     = Q1Q0N' + Q1N + Q1D + Q0'ND + Q0N'D</a:t>
            </a:r>
          </a:p>
        </p:txBody>
      </p:sp>
      <p:pic>
        <p:nvPicPr>
          <p:cNvPr id="2478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4083050"/>
            <a:ext cx="4424363" cy="248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78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35250"/>
            <a:ext cx="4722813" cy="390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47813" name="Group 5"/>
          <p:cNvGrpSpPr>
            <a:grpSpLocks/>
          </p:cNvGrpSpPr>
          <p:nvPr/>
        </p:nvGrpSpPr>
        <p:grpSpPr bwMode="auto">
          <a:xfrm>
            <a:off x="4648200" y="2573338"/>
            <a:ext cx="2224088" cy="1600200"/>
            <a:chOff x="2928" y="1621"/>
            <a:chExt cx="1401" cy="1008"/>
          </a:xfrm>
        </p:grpSpPr>
        <p:grpSp>
          <p:nvGrpSpPr>
            <p:cNvPr id="247814" name="Group 6"/>
            <p:cNvGrpSpPr>
              <a:grpSpLocks/>
            </p:cNvGrpSpPr>
            <p:nvPr/>
          </p:nvGrpSpPr>
          <p:grpSpPr bwMode="auto">
            <a:xfrm>
              <a:off x="3321" y="1621"/>
              <a:ext cx="1008" cy="1008"/>
              <a:chOff x="3840" y="2976"/>
              <a:chExt cx="1008" cy="1008"/>
            </a:xfrm>
          </p:grpSpPr>
          <p:sp>
            <p:nvSpPr>
              <p:cNvPr id="247815" name="Rectangle 7"/>
              <p:cNvSpPr>
                <a:spLocks noChangeArrowheads="1"/>
              </p:cNvSpPr>
              <p:nvPr/>
            </p:nvSpPr>
            <p:spPr bwMode="auto">
              <a:xfrm>
                <a:off x="4080" y="3120"/>
                <a:ext cx="576" cy="7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900"/>
                  </a:lnSpc>
                  <a:tabLst>
                    <a:tab pos="230188" algn="l"/>
                    <a:tab pos="461963" algn="l"/>
                    <a:tab pos="692150" algn="l"/>
                    <a:tab pos="909638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0	0	1	0</a:t>
                </a:r>
              </a:p>
              <a:p>
                <a:pPr eaLnBrk="0" hangingPunct="0">
                  <a:lnSpc>
                    <a:spcPts val="1900"/>
                  </a:lnSpc>
                  <a:tabLst>
                    <a:tab pos="230188" algn="l"/>
                    <a:tab pos="461963" algn="l"/>
                    <a:tab pos="692150" algn="l"/>
                    <a:tab pos="909638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0	0	1	1</a:t>
                </a:r>
              </a:p>
              <a:p>
                <a:pPr eaLnBrk="0" hangingPunct="0">
                  <a:lnSpc>
                    <a:spcPts val="1900"/>
                  </a:lnSpc>
                  <a:tabLst>
                    <a:tab pos="230188" algn="l"/>
                    <a:tab pos="461963" algn="l"/>
                    <a:tab pos="692150" algn="l"/>
                    <a:tab pos="909638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1	0	1	1</a:t>
                </a:r>
              </a:p>
              <a:p>
                <a:pPr eaLnBrk="0" hangingPunct="0">
                  <a:lnSpc>
                    <a:spcPts val="1900"/>
                  </a:lnSpc>
                  <a:tabLst>
                    <a:tab pos="230188" algn="l"/>
                    <a:tab pos="461963" algn="l"/>
                    <a:tab pos="692150" algn="l"/>
                    <a:tab pos="909638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0	1	1	1</a:t>
                </a:r>
              </a:p>
            </p:txBody>
          </p:sp>
          <p:sp>
            <p:nvSpPr>
              <p:cNvPr id="247816" name="Rectangle 8"/>
              <p:cNvSpPr>
                <a:spLocks noChangeArrowheads="1"/>
              </p:cNvSpPr>
              <p:nvPr/>
            </p:nvSpPr>
            <p:spPr bwMode="auto">
              <a:xfrm>
                <a:off x="4320" y="2976"/>
                <a:ext cx="320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algn="ctr" eaLnBrk="0" hangingPunct="0">
                  <a:lnSpc>
                    <a:spcPts val="1500"/>
                  </a:lnSpc>
                  <a:spcBef>
                    <a:spcPts val="6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Q1</a:t>
                </a:r>
              </a:p>
            </p:txBody>
          </p:sp>
          <p:sp>
            <p:nvSpPr>
              <p:cNvPr id="247817" name="Rectangle 9"/>
              <p:cNvSpPr>
                <a:spLocks noChangeArrowheads="1"/>
              </p:cNvSpPr>
              <p:nvPr/>
            </p:nvSpPr>
            <p:spPr bwMode="auto">
              <a:xfrm>
                <a:off x="3888" y="3024"/>
                <a:ext cx="336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500"/>
                  </a:lnSpc>
                  <a:spcBef>
                    <a:spcPts val="6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Open.d</a:t>
                </a:r>
              </a:p>
            </p:txBody>
          </p:sp>
          <p:sp>
            <p:nvSpPr>
              <p:cNvPr id="247818" name="Rectangle 10"/>
              <p:cNvSpPr>
                <a:spLocks noChangeArrowheads="1"/>
              </p:cNvSpPr>
              <p:nvPr/>
            </p:nvSpPr>
            <p:spPr bwMode="auto">
              <a:xfrm>
                <a:off x="4032" y="3168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7819" name="Rectangle 11"/>
              <p:cNvSpPr>
                <a:spLocks noChangeArrowheads="1"/>
              </p:cNvSpPr>
              <p:nvPr/>
            </p:nvSpPr>
            <p:spPr bwMode="auto">
              <a:xfrm>
                <a:off x="4176" y="3168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7820" name="Rectangle 12"/>
              <p:cNvSpPr>
                <a:spLocks noChangeArrowheads="1"/>
              </p:cNvSpPr>
              <p:nvPr/>
            </p:nvSpPr>
            <p:spPr bwMode="auto">
              <a:xfrm>
                <a:off x="4320" y="3168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7821" name="Rectangle 13"/>
              <p:cNvSpPr>
                <a:spLocks noChangeArrowheads="1"/>
              </p:cNvSpPr>
              <p:nvPr/>
            </p:nvSpPr>
            <p:spPr bwMode="auto">
              <a:xfrm>
                <a:off x="4464" y="3168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7822" name="Rectangle 14"/>
              <p:cNvSpPr>
                <a:spLocks noChangeArrowheads="1"/>
              </p:cNvSpPr>
              <p:nvPr/>
            </p:nvSpPr>
            <p:spPr bwMode="auto">
              <a:xfrm>
                <a:off x="4032" y="3312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7823" name="Rectangle 15"/>
              <p:cNvSpPr>
                <a:spLocks noChangeArrowheads="1"/>
              </p:cNvSpPr>
              <p:nvPr/>
            </p:nvSpPr>
            <p:spPr bwMode="auto">
              <a:xfrm>
                <a:off x="4176" y="3312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7824" name="Rectangle 16"/>
              <p:cNvSpPr>
                <a:spLocks noChangeArrowheads="1"/>
              </p:cNvSpPr>
              <p:nvPr/>
            </p:nvSpPr>
            <p:spPr bwMode="auto">
              <a:xfrm>
                <a:off x="4320" y="3312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7825" name="Rectangle 17"/>
              <p:cNvSpPr>
                <a:spLocks noChangeArrowheads="1"/>
              </p:cNvSpPr>
              <p:nvPr/>
            </p:nvSpPr>
            <p:spPr bwMode="auto">
              <a:xfrm>
                <a:off x="4464" y="3312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7826" name="Rectangle 18"/>
              <p:cNvSpPr>
                <a:spLocks noChangeArrowheads="1"/>
              </p:cNvSpPr>
              <p:nvPr/>
            </p:nvSpPr>
            <p:spPr bwMode="auto">
              <a:xfrm>
                <a:off x="4032" y="3456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7827" name="Rectangle 19"/>
              <p:cNvSpPr>
                <a:spLocks noChangeArrowheads="1"/>
              </p:cNvSpPr>
              <p:nvPr/>
            </p:nvSpPr>
            <p:spPr bwMode="auto">
              <a:xfrm>
                <a:off x="4176" y="3456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7828" name="Rectangle 20"/>
              <p:cNvSpPr>
                <a:spLocks noChangeArrowheads="1"/>
              </p:cNvSpPr>
              <p:nvPr/>
            </p:nvSpPr>
            <p:spPr bwMode="auto">
              <a:xfrm>
                <a:off x="4320" y="3456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7829" name="Rectangle 21"/>
              <p:cNvSpPr>
                <a:spLocks noChangeArrowheads="1"/>
              </p:cNvSpPr>
              <p:nvPr/>
            </p:nvSpPr>
            <p:spPr bwMode="auto">
              <a:xfrm>
                <a:off x="4464" y="3456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7830" name="Rectangle 22"/>
              <p:cNvSpPr>
                <a:spLocks noChangeArrowheads="1"/>
              </p:cNvSpPr>
              <p:nvPr/>
            </p:nvSpPr>
            <p:spPr bwMode="auto">
              <a:xfrm>
                <a:off x="4032" y="3600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7831" name="Rectangle 23"/>
              <p:cNvSpPr>
                <a:spLocks noChangeArrowheads="1"/>
              </p:cNvSpPr>
              <p:nvPr/>
            </p:nvSpPr>
            <p:spPr bwMode="auto">
              <a:xfrm>
                <a:off x="4176" y="3600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7832" name="Rectangle 24"/>
              <p:cNvSpPr>
                <a:spLocks noChangeArrowheads="1"/>
              </p:cNvSpPr>
              <p:nvPr/>
            </p:nvSpPr>
            <p:spPr bwMode="auto">
              <a:xfrm>
                <a:off x="4320" y="3600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7833" name="Rectangle 25"/>
              <p:cNvSpPr>
                <a:spLocks noChangeArrowheads="1"/>
              </p:cNvSpPr>
              <p:nvPr/>
            </p:nvSpPr>
            <p:spPr bwMode="auto">
              <a:xfrm>
                <a:off x="4464" y="3600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7834" name="Line 26"/>
              <p:cNvSpPr>
                <a:spLocks noChangeShapeType="1"/>
              </p:cNvSpPr>
              <p:nvPr/>
            </p:nvSpPr>
            <p:spPr bwMode="auto">
              <a:xfrm>
                <a:off x="4320" y="3120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7835" name="Line 27"/>
              <p:cNvSpPr>
                <a:spLocks noChangeShapeType="1"/>
              </p:cNvSpPr>
              <p:nvPr/>
            </p:nvSpPr>
            <p:spPr bwMode="auto">
              <a:xfrm>
                <a:off x="4176" y="3792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7836" name="Line 28"/>
              <p:cNvSpPr>
                <a:spLocks noChangeShapeType="1"/>
              </p:cNvSpPr>
              <p:nvPr/>
            </p:nvSpPr>
            <p:spPr bwMode="auto">
              <a:xfrm>
                <a:off x="3984" y="3456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7837" name="Line 29"/>
              <p:cNvSpPr>
                <a:spLocks noChangeShapeType="1"/>
              </p:cNvSpPr>
              <p:nvPr/>
            </p:nvSpPr>
            <p:spPr bwMode="auto">
              <a:xfrm>
                <a:off x="4656" y="3312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7838" name="Rectangle 30"/>
              <p:cNvSpPr>
                <a:spLocks noChangeArrowheads="1"/>
              </p:cNvSpPr>
              <p:nvPr/>
            </p:nvSpPr>
            <p:spPr bwMode="auto">
              <a:xfrm>
                <a:off x="4176" y="3792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algn="ctr" eaLnBrk="0" hangingPunct="0">
                  <a:lnSpc>
                    <a:spcPts val="1500"/>
                  </a:lnSpc>
                  <a:spcBef>
                    <a:spcPts val="6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Q0</a:t>
                </a:r>
              </a:p>
            </p:txBody>
          </p:sp>
          <p:sp>
            <p:nvSpPr>
              <p:cNvPr id="247839" name="Rectangle 31"/>
              <p:cNvSpPr>
                <a:spLocks noChangeArrowheads="1"/>
              </p:cNvSpPr>
              <p:nvPr/>
            </p:nvSpPr>
            <p:spPr bwMode="auto">
              <a:xfrm>
                <a:off x="4704" y="3360"/>
                <a:ext cx="144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500"/>
                  </a:lnSpc>
                  <a:spcBef>
                    <a:spcPts val="6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N</a:t>
                </a:r>
              </a:p>
            </p:txBody>
          </p:sp>
          <p:sp>
            <p:nvSpPr>
              <p:cNvPr id="247840" name="Rectangle 32"/>
              <p:cNvSpPr>
                <a:spLocks noChangeArrowheads="1"/>
              </p:cNvSpPr>
              <p:nvPr/>
            </p:nvSpPr>
            <p:spPr bwMode="auto">
              <a:xfrm>
                <a:off x="3840" y="3504"/>
                <a:ext cx="128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algn="r" eaLnBrk="0" hangingPunct="0">
                  <a:lnSpc>
                    <a:spcPts val="1500"/>
                  </a:lnSpc>
                  <a:spcBef>
                    <a:spcPts val="6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D</a:t>
                </a:r>
              </a:p>
            </p:txBody>
          </p:sp>
        </p:grpSp>
        <p:sp>
          <p:nvSpPr>
            <p:cNvPr id="247841" name="Line 33"/>
            <p:cNvSpPr>
              <a:spLocks noChangeShapeType="1"/>
            </p:cNvSpPr>
            <p:nvPr/>
          </p:nvSpPr>
          <p:spPr bwMode="auto">
            <a:xfrm>
              <a:off x="2928" y="1670"/>
              <a:ext cx="499" cy="3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47842" name="Group 34"/>
          <p:cNvGrpSpPr>
            <a:grpSpLocks/>
          </p:cNvGrpSpPr>
          <p:nvPr/>
        </p:nvGrpSpPr>
        <p:grpSpPr bwMode="auto">
          <a:xfrm>
            <a:off x="5334000" y="1660525"/>
            <a:ext cx="3617913" cy="2511425"/>
            <a:chOff x="3360" y="1046"/>
            <a:chExt cx="2279" cy="1582"/>
          </a:xfrm>
        </p:grpSpPr>
        <p:grpSp>
          <p:nvGrpSpPr>
            <p:cNvPr id="247843" name="Group 35"/>
            <p:cNvGrpSpPr>
              <a:grpSpLocks/>
            </p:cNvGrpSpPr>
            <p:nvPr/>
          </p:nvGrpSpPr>
          <p:grpSpPr bwMode="auto">
            <a:xfrm>
              <a:off x="4631" y="1620"/>
              <a:ext cx="1008" cy="1008"/>
              <a:chOff x="3840" y="2976"/>
              <a:chExt cx="1008" cy="1008"/>
            </a:xfrm>
          </p:grpSpPr>
          <p:sp>
            <p:nvSpPr>
              <p:cNvPr id="247844" name="Rectangle 36"/>
              <p:cNvSpPr>
                <a:spLocks noChangeArrowheads="1"/>
              </p:cNvSpPr>
              <p:nvPr/>
            </p:nvSpPr>
            <p:spPr bwMode="auto">
              <a:xfrm>
                <a:off x="4080" y="3120"/>
                <a:ext cx="576" cy="7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900"/>
                  </a:lnSpc>
                  <a:tabLst>
                    <a:tab pos="230188" algn="l"/>
                    <a:tab pos="461963" algn="l"/>
                    <a:tab pos="692150" algn="l"/>
                    <a:tab pos="909638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0	0	1	0</a:t>
                </a:r>
              </a:p>
              <a:p>
                <a:pPr eaLnBrk="0" hangingPunct="0">
                  <a:lnSpc>
                    <a:spcPts val="1900"/>
                  </a:lnSpc>
                  <a:tabLst>
                    <a:tab pos="230188" algn="l"/>
                    <a:tab pos="461963" algn="l"/>
                    <a:tab pos="692150" algn="l"/>
                    <a:tab pos="909638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0	0	1	1</a:t>
                </a:r>
              </a:p>
              <a:p>
                <a:pPr eaLnBrk="0" hangingPunct="0">
                  <a:lnSpc>
                    <a:spcPts val="1900"/>
                  </a:lnSpc>
                  <a:tabLst>
                    <a:tab pos="230188" algn="l"/>
                    <a:tab pos="461963" algn="l"/>
                    <a:tab pos="692150" algn="l"/>
                    <a:tab pos="909638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X	X	1	X</a:t>
                </a:r>
              </a:p>
              <a:p>
                <a:pPr eaLnBrk="0" hangingPunct="0">
                  <a:lnSpc>
                    <a:spcPts val="1900"/>
                  </a:lnSpc>
                  <a:tabLst>
                    <a:tab pos="230188" algn="l"/>
                    <a:tab pos="461963" algn="l"/>
                    <a:tab pos="692150" algn="l"/>
                    <a:tab pos="909638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0	1	1	1</a:t>
                </a:r>
              </a:p>
            </p:txBody>
          </p:sp>
          <p:sp>
            <p:nvSpPr>
              <p:cNvPr id="247845" name="Rectangle 37"/>
              <p:cNvSpPr>
                <a:spLocks noChangeArrowheads="1"/>
              </p:cNvSpPr>
              <p:nvPr/>
            </p:nvSpPr>
            <p:spPr bwMode="auto">
              <a:xfrm>
                <a:off x="4320" y="2976"/>
                <a:ext cx="320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algn="ctr" eaLnBrk="0" hangingPunct="0">
                  <a:lnSpc>
                    <a:spcPts val="1500"/>
                  </a:lnSpc>
                  <a:spcBef>
                    <a:spcPts val="6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Q1</a:t>
                </a:r>
              </a:p>
            </p:txBody>
          </p:sp>
          <p:sp>
            <p:nvSpPr>
              <p:cNvPr id="247846" name="Rectangle 38"/>
              <p:cNvSpPr>
                <a:spLocks noChangeArrowheads="1"/>
              </p:cNvSpPr>
              <p:nvPr/>
            </p:nvSpPr>
            <p:spPr bwMode="auto">
              <a:xfrm>
                <a:off x="3888" y="3024"/>
                <a:ext cx="336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500"/>
                  </a:lnSpc>
                  <a:spcBef>
                    <a:spcPts val="6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Open.d</a:t>
                </a:r>
              </a:p>
            </p:txBody>
          </p:sp>
          <p:sp>
            <p:nvSpPr>
              <p:cNvPr id="247847" name="Rectangle 39"/>
              <p:cNvSpPr>
                <a:spLocks noChangeArrowheads="1"/>
              </p:cNvSpPr>
              <p:nvPr/>
            </p:nvSpPr>
            <p:spPr bwMode="auto">
              <a:xfrm>
                <a:off x="4032" y="3168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7848" name="Rectangle 40"/>
              <p:cNvSpPr>
                <a:spLocks noChangeArrowheads="1"/>
              </p:cNvSpPr>
              <p:nvPr/>
            </p:nvSpPr>
            <p:spPr bwMode="auto">
              <a:xfrm>
                <a:off x="4176" y="3168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7849" name="Rectangle 41"/>
              <p:cNvSpPr>
                <a:spLocks noChangeArrowheads="1"/>
              </p:cNvSpPr>
              <p:nvPr/>
            </p:nvSpPr>
            <p:spPr bwMode="auto">
              <a:xfrm>
                <a:off x="4320" y="3168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7850" name="Rectangle 42"/>
              <p:cNvSpPr>
                <a:spLocks noChangeArrowheads="1"/>
              </p:cNvSpPr>
              <p:nvPr/>
            </p:nvSpPr>
            <p:spPr bwMode="auto">
              <a:xfrm>
                <a:off x="4464" y="3168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7851" name="Rectangle 43"/>
              <p:cNvSpPr>
                <a:spLocks noChangeArrowheads="1"/>
              </p:cNvSpPr>
              <p:nvPr/>
            </p:nvSpPr>
            <p:spPr bwMode="auto">
              <a:xfrm>
                <a:off x="4032" y="3312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7852" name="Rectangle 44"/>
              <p:cNvSpPr>
                <a:spLocks noChangeArrowheads="1"/>
              </p:cNvSpPr>
              <p:nvPr/>
            </p:nvSpPr>
            <p:spPr bwMode="auto">
              <a:xfrm>
                <a:off x="4176" y="3312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7853" name="Rectangle 45"/>
              <p:cNvSpPr>
                <a:spLocks noChangeArrowheads="1"/>
              </p:cNvSpPr>
              <p:nvPr/>
            </p:nvSpPr>
            <p:spPr bwMode="auto">
              <a:xfrm>
                <a:off x="4320" y="3312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7854" name="Rectangle 46"/>
              <p:cNvSpPr>
                <a:spLocks noChangeArrowheads="1"/>
              </p:cNvSpPr>
              <p:nvPr/>
            </p:nvSpPr>
            <p:spPr bwMode="auto">
              <a:xfrm>
                <a:off x="4464" y="3312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7855" name="Rectangle 47"/>
              <p:cNvSpPr>
                <a:spLocks noChangeArrowheads="1"/>
              </p:cNvSpPr>
              <p:nvPr/>
            </p:nvSpPr>
            <p:spPr bwMode="auto">
              <a:xfrm>
                <a:off x="4032" y="3456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7856" name="Rectangle 48"/>
              <p:cNvSpPr>
                <a:spLocks noChangeArrowheads="1"/>
              </p:cNvSpPr>
              <p:nvPr/>
            </p:nvSpPr>
            <p:spPr bwMode="auto">
              <a:xfrm>
                <a:off x="4176" y="3456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7857" name="Rectangle 49"/>
              <p:cNvSpPr>
                <a:spLocks noChangeArrowheads="1"/>
              </p:cNvSpPr>
              <p:nvPr/>
            </p:nvSpPr>
            <p:spPr bwMode="auto">
              <a:xfrm>
                <a:off x="4320" y="3456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7858" name="Rectangle 50"/>
              <p:cNvSpPr>
                <a:spLocks noChangeArrowheads="1"/>
              </p:cNvSpPr>
              <p:nvPr/>
            </p:nvSpPr>
            <p:spPr bwMode="auto">
              <a:xfrm>
                <a:off x="4464" y="3456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7859" name="Rectangle 51"/>
              <p:cNvSpPr>
                <a:spLocks noChangeArrowheads="1"/>
              </p:cNvSpPr>
              <p:nvPr/>
            </p:nvSpPr>
            <p:spPr bwMode="auto">
              <a:xfrm>
                <a:off x="4032" y="3600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7860" name="Rectangle 52"/>
              <p:cNvSpPr>
                <a:spLocks noChangeArrowheads="1"/>
              </p:cNvSpPr>
              <p:nvPr/>
            </p:nvSpPr>
            <p:spPr bwMode="auto">
              <a:xfrm>
                <a:off x="4176" y="3600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7861" name="Rectangle 53"/>
              <p:cNvSpPr>
                <a:spLocks noChangeArrowheads="1"/>
              </p:cNvSpPr>
              <p:nvPr/>
            </p:nvSpPr>
            <p:spPr bwMode="auto">
              <a:xfrm>
                <a:off x="4320" y="3600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7862" name="Rectangle 54"/>
              <p:cNvSpPr>
                <a:spLocks noChangeArrowheads="1"/>
              </p:cNvSpPr>
              <p:nvPr/>
            </p:nvSpPr>
            <p:spPr bwMode="auto">
              <a:xfrm>
                <a:off x="4464" y="3600"/>
                <a:ext cx="144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7863" name="Line 55"/>
              <p:cNvSpPr>
                <a:spLocks noChangeShapeType="1"/>
              </p:cNvSpPr>
              <p:nvPr/>
            </p:nvSpPr>
            <p:spPr bwMode="auto">
              <a:xfrm>
                <a:off x="4320" y="3120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7864" name="Line 56"/>
              <p:cNvSpPr>
                <a:spLocks noChangeShapeType="1"/>
              </p:cNvSpPr>
              <p:nvPr/>
            </p:nvSpPr>
            <p:spPr bwMode="auto">
              <a:xfrm>
                <a:off x="4176" y="3792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7865" name="Line 57"/>
              <p:cNvSpPr>
                <a:spLocks noChangeShapeType="1"/>
              </p:cNvSpPr>
              <p:nvPr/>
            </p:nvSpPr>
            <p:spPr bwMode="auto">
              <a:xfrm>
                <a:off x="3984" y="3456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7866" name="Line 58"/>
              <p:cNvSpPr>
                <a:spLocks noChangeShapeType="1"/>
              </p:cNvSpPr>
              <p:nvPr/>
            </p:nvSpPr>
            <p:spPr bwMode="auto">
              <a:xfrm>
                <a:off x="4656" y="3312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7867" name="Rectangle 59"/>
              <p:cNvSpPr>
                <a:spLocks noChangeArrowheads="1"/>
              </p:cNvSpPr>
              <p:nvPr/>
            </p:nvSpPr>
            <p:spPr bwMode="auto">
              <a:xfrm>
                <a:off x="4176" y="3792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algn="ctr" eaLnBrk="0" hangingPunct="0">
                  <a:lnSpc>
                    <a:spcPts val="1500"/>
                  </a:lnSpc>
                  <a:spcBef>
                    <a:spcPts val="6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Q0</a:t>
                </a:r>
              </a:p>
            </p:txBody>
          </p:sp>
          <p:sp>
            <p:nvSpPr>
              <p:cNvPr id="247868" name="Rectangle 60"/>
              <p:cNvSpPr>
                <a:spLocks noChangeArrowheads="1"/>
              </p:cNvSpPr>
              <p:nvPr/>
            </p:nvSpPr>
            <p:spPr bwMode="auto">
              <a:xfrm>
                <a:off x="4704" y="3360"/>
                <a:ext cx="144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500"/>
                  </a:lnSpc>
                  <a:spcBef>
                    <a:spcPts val="6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N</a:t>
                </a:r>
              </a:p>
            </p:txBody>
          </p:sp>
          <p:sp>
            <p:nvSpPr>
              <p:cNvPr id="247869" name="Rectangle 61"/>
              <p:cNvSpPr>
                <a:spLocks noChangeArrowheads="1"/>
              </p:cNvSpPr>
              <p:nvPr/>
            </p:nvSpPr>
            <p:spPr bwMode="auto">
              <a:xfrm>
                <a:off x="3840" y="3504"/>
                <a:ext cx="128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algn="r" eaLnBrk="0" hangingPunct="0">
                  <a:lnSpc>
                    <a:spcPts val="1500"/>
                  </a:lnSpc>
                  <a:spcBef>
                    <a:spcPts val="6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200">
                    <a:solidFill>
                      <a:srgbClr val="000000"/>
                    </a:solidFill>
                    <a:latin typeface="Tahoma" pitchFamily="34" charset="0"/>
                    <a:ea typeface="Gulim" pitchFamily="50" charset="-127"/>
                  </a:rPr>
                  <a:t>D</a:t>
                </a:r>
              </a:p>
            </p:txBody>
          </p:sp>
        </p:grpSp>
        <p:sp>
          <p:nvSpPr>
            <p:cNvPr id="247870" name="Line 62"/>
            <p:cNvSpPr>
              <a:spLocks noChangeShapeType="1"/>
            </p:cNvSpPr>
            <p:nvPr/>
          </p:nvSpPr>
          <p:spPr bwMode="auto">
            <a:xfrm>
              <a:off x="4387" y="1104"/>
              <a:ext cx="451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7871" name="Line 63"/>
            <p:cNvSpPr>
              <a:spLocks noChangeShapeType="1"/>
            </p:cNvSpPr>
            <p:nvPr/>
          </p:nvSpPr>
          <p:spPr bwMode="auto">
            <a:xfrm flipH="1" flipV="1">
              <a:off x="3360" y="1046"/>
              <a:ext cx="1027" cy="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75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VII - Finite State Machines</a:t>
            </a:r>
            <a:endParaRPr lang="en-US" altLang="en-US"/>
          </a:p>
        </p:txBody>
      </p:sp>
      <p:sp>
        <p:nvSpPr>
          <p:cNvPr id="33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CA019-557D-4631-B956-AD22745884E5}" type="slidenum">
              <a:rPr lang="en-US" altLang="en-US"/>
              <a:pPr/>
              <a:t>39</a:t>
            </a:fld>
            <a:endParaRPr lang="en-US" altLang="en-US"/>
          </a:p>
        </p:txBody>
      </p:sp>
      <p:pic>
        <p:nvPicPr>
          <p:cNvPr id="49162" name="Picture 1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3702050"/>
            <a:ext cx="3416300" cy="73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163" name="Picture 11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150" y="4281488"/>
            <a:ext cx="3657600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164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pitchFamily="50" charset="-127"/>
              </a:rPr>
              <a:t>Mealy and Moore examples</a:t>
            </a:r>
          </a:p>
        </p:txBody>
      </p:sp>
      <p:sp>
        <p:nvSpPr>
          <p:cNvPr id="49165" name="Rectangle 1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ko-KR" sz="2000">
                <a:ea typeface="Gulim" pitchFamily="50" charset="-127"/>
              </a:rPr>
              <a:t>Recognize A,B = 0,1</a:t>
            </a:r>
          </a:p>
          <a:p>
            <a:pPr lvl="1"/>
            <a:r>
              <a:rPr lang="en-US" altLang="ko-KR" sz="1800">
                <a:ea typeface="Gulim" pitchFamily="50" charset="-127"/>
              </a:rPr>
              <a:t>Mealy or Moore?</a:t>
            </a:r>
          </a:p>
        </p:txBody>
      </p:sp>
      <p:sp>
        <p:nvSpPr>
          <p:cNvPr id="49168" name="AutoShape 16"/>
          <p:cNvSpPr>
            <a:spLocks noChangeAspect="1" noChangeArrowheads="1" noTextEdit="1"/>
          </p:cNvSpPr>
          <p:nvPr/>
        </p:nvSpPr>
        <p:spPr bwMode="auto">
          <a:xfrm>
            <a:off x="4635500" y="2330450"/>
            <a:ext cx="2743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70" name="Line 18"/>
          <p:cNvSpPr>
            <a:spLocks noChangeShapeType="1"/>
          </p:cNvSpPr>
          <p:nvPr/>
        </p:nvSpPr>
        <p:spPr bwMode="auto">
          <a:xfrm>
            <a:off x="5588000" y="2393950"/>
            <a:ext cx="30480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71" name="Line 19"/>
          <p:cNvSpPr>
            <a:spLocks noChangeShapeType="1"/>
          </p:cNvSpPr>
          <p:nvPr/>
        </p:nvSpPr>
        <p:spPr bwMode="auto">
          <a:xfrm>
            <a:off x="5588000" y="2698750"/>
            <a:ext cx="31750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72" name="Line 20"/>
          <p:cNvSpPr>
            <a:spLocks noChangeShapeType="1"/>
          </p:cNvSpPr>
          <p:nvPr/>
        </p:nvSpPr>
        <p:spPr bwMode="auto">
          <a:xfrm flipV="1">
            <a:off x="5588000" y="2393950"/>
            <a:ext cx="1588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73" name="Freeform 21"/>
          <p:cNvSpPr>
            <a:spLocks/>
          </p:cNvSpPr>
          <p:nvPr/>
        </p:nvSpPr>
        <p:spPr bwMode="auto">
          <a:xfrm>
            <a:off x="5892800" y="2406650"/>
            <a:ext cx="139700" cy="152400"/>
          </a:xfrm>
          <a:custGeom>
            <a:avLst/>
            <a:gdLst>
              <a:gd name="T0" fmla="*/ 11 w 11"/>
              <a:gd name="T1" fmla="*/ 12 h 12"/>
              <a:gd name="T2" fmla="*/ 0 w 11"/>
              <a:gd name="T3" fmla="*/ 0 h 12"/>
              <a:gd name="T4" fmla="*/ 0 w 11"/>
              <a:gd name="T5" fmla="*/ 12 h 12"/>
              <a:gd name="T6" fmla="*/ 11 w 11"/>
              <a:gd name="T7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" h="12">
                <a:moveTo>
                  <a:pt x="11" y="12"/>
                </a:moveTo>
                <a:cubicBezTo>
                  <a:pt x="11" y="5"/>
                  <a:pt x="6" y="0"/>
                  <a:pt x="0" y="0"/>
                </a:cubicBezTo>
                <a:lnTo>
                  <a:pt x="0" y="12"/>
                </a:lnTo>
                <a:lnTo>
                  <a:pt x="11" y="1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74" name="Arc 22"/>
          <p:cNvSpPr>
            <a:spLocks/>
          </p:cNvSpPr>
          <p:nvPr/>
        </p:nvSpPr>
        <p:spPr bwMode="auto">
          <a:xfrm>
            <a:off x="5892800" y="2400300"/>
            <a:ext cx="146050" cy="1587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75" name="Freeform 23"/>
          <p:cNvSpPr>
            <a:spLocks/>
          </p:cNvSpPr>
          <p:nvPr/>
        </p:nvSpPr>
        <p:spPr bwMode="auto">
          <a:xfrm>
            <a:off x="5892800" y="2546350"/>
            <a:ext cx="139700" cy="152400"/>
          </a:xfrm>
          <a:custGeom>
            <a:avLst/>
            <a:gdLst>
              <a:gd name="T0" fmla="*/ 0 w 11"/>
              <a:gd name="T1" fmla="*/ 11 h 12"/>
              <a:gd name="T2" fmla="*/ 11 w 11"/>
              <a:gd name="T3" fmla="*/ 0 h 12"/>
              <a:gd name="T4" fmla="*/ 0 w 11"/>
              <a:gd name="T5" fmla="*/ 0 h 12"/>
              <a:gd name="T6" fmla="*/ 0 w 11"/>
              <a:gd name="T7" fmla="*/ 11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" h="12">
                <a:moveTo>
                  <a:pt x="0" y="11"/>
                </a:moveTo>
                <a:cubicBezTo>
                  <a:pt x="6" y="12"/>
                  <a:pt x="11" y="6"/>
                  <a:pt x="11" y="0"/>
                </a:cubicBezTo>
                <a:lnTo>
                  <a:pt x="0" y="0"/>
                </a:lnTo>
                <a:lnTo>
                  <a:pt x="0" y="11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76" name="Arc 24"/>
          <p:cNvSpPr>
            <a:spLocks/>
          </p:cNvSpPr>
          <p:nvPr/>
        </p:nvSpPr>
        <p:spPr bwMode="auto">
          <a:xfrm>
            <a:off x="5892800" y="2546350"/>
            <a:ext cx="146050" cy="1587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77" name="Line 25"/>
          <p:cNvSpPr>
            <a:spLocks noChangeShapeType="1"/>
          </p:cNvSpPr>
          <p:nvPr/>
        </p:nvSpPr>
        <p:spPr bwMode="auto">
          <a:xfrm>
            <a:off x="5016500" y="2355850"/>
            <a:ext cx="190500" cy="127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78" name="Line 26"/>
          <p:cNvSpPr>
            <a:spLocks noChangeShapeType="1"/>
          </p:cNvSpPr>
          <p:nvPr/>
        </p:nvSpPr>
        <p:spPr bwMode="auto">
          <a:xfrm flipV="1">
            <a:off x="5016500" y="2482850"/>
            <a:ext cx="190500" cy="127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79" name="Line 27"/>
          <p:cNvSpPr>
            <a:spLocks noChangeShapeType="1"/>
          </p:cNvSpPr>
          <p:nvPr/>
        </p:nvSpPr>
        <p:spPr bwMode="auto">
          <a:xfrm>
            <a:off x="5016500" y="2355850"/>
            <a:ext cx="1588" cy="254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80" name="Oval 28"/>
          <p:cNvSpPr>
            <a:spLocks noChangeArrowheads="1"/>
          </p:cNvSpPr>
          <p:nvPr/>
        </p:nvSpPr>
        <p:spPr bwMode="auto">
          <a:xfrm>
            <a:off x="5213350" y="2463800"/>
            <a:ext cx="50800" cy="508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88" name="Line 36"/>
          <p:cNvSpPr>
            <a:spLocks noChangeShapeType="1"/>
          </p:cNvSpPr>
          <p:nvPr/>
        </p:nvSpPr>
        <p:spPr bwMode="auto">
          <a:xfrm>
            <a:off x="5461000" y="2609850"/>
            <a:ext cx="12700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89" name="Line 37"/>
          <p:cNvSpPr>
            <a:spLocks noChangeShapeType="1"/>
          </p:cNvSpPr>
          <p:nvPr/>
        </p:nvSpPr>
        <p:spPr bwMode="auto">
          <a:xfrm>
            <a:off x="5461000" y="2609850"/>
            <a:ext cx="1588" cy="127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90" name="Line 38"/>
          <p:cNvSpPr>
            <a:spLocks noChangeShapeType="1"/>
          </p:cNvSpPr>
          <p:nvPr/>
        </p:nvSpPr>
        <p:spPr bwMode="auto">
          <a:xfrm>
            <a:off x="4635500" y="2736850"/>
            <a:ext cx="82550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91" name="Rectangle 39"/>
          <p:cNvSpPr>
            <a:spLocks noChangeArrowheads="1"/>
          </p:cNvSpPr>
          <p:nvPr/>
        </p:nvSpPr>
        <p:spPr bwMode="auto">
          <a:xfrm>
            <a:off x="4724400" y="2609850"/>
            <a:ext cx="762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ko-KR" sz="900">
                <a:solidFill>
                  <a:srgbClr val="0000D4"/>
                </a:solidFill>
                <a:latin typeface="Geneva" charset="0"/>
                <a:ea typeface="Gulim" pitchFamily="50" charset="-127"/>
              </a:rPr>
              <a:t>B</a:t>
            </a:r>
            <a:endParaRPr lang="en-US" altLang="ko-KR">
              <a:ea typeface="Gulim" pitchFamily="50" charset="-127"/>
            </a:endParaRPr>
          </a:p>
        </p:txBody>
      </p:sp>
      <p:sp>
        <p:nvSpPr>
          <p:cNvPr id="49192" name="Line 40"/>
          <p:cNvSpPr>
            <a:spLocks noChangeShapeType="1"/>
          </p:cNvSpPr>
          <p:nvPr/>
        </p:nvSpPr>
        <p:spPr bwMode="auto">
          <a:xfrm>
            <a:off x="4889500" y="2482850"/>
            <a:ext cx="12700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93" name="Line 41"/>
          <p:cNvSpPr>
            <a:spLocks noChangeShapeType="1"/>
          </p:cNvSpPr>
          <p:nvPr/>
        </p:nvSpPr>
        <p:spPr bwMode="auto">
          <a:xfrm>
            <a:off x="4699000" y="2482850"/>
            <a:ext cx="19050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94" name="Rectangle 42"/>
          <p:cNvSpPr>
            <a:spLocks noChangeArrowheads="1"/>
          </p:cNvSpPr>
          <p:nvPr/>
        </p:nvSpPr>
        <p:spPr bwMode="auto">
          <a:xfrm>
            <a:off x="4724400" y="2355850"/>
            <a:ext cx="762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ko-KR" sz="900">
                <a:solidFill>
                  <a:srgbClr val="0000D4"/>
                </a:solidFill>
                <a:latin typeface="Geneva" charset="0"/>
                <a:ea typeface="Gulim" pitchFamily="50" charset="-127"/>
              </a:rPr>
              <a:t>A</a:t>
            </a:r>
            <a:endParaRPr lang="en-US" altLang="ko-KR">
              <a:ea typeface="Gulim" pitchFamily="50" charset="-127"/>
            </a:endParaRPr>
          </a:p>
        </p:txBody>
      </p:sp>
      <p:sp>
        <p:nvSpPr>
          <p:cNvPr id="49195" name="Line 43"/>
          <p:cNvSpPr>
            <a:spLocks noChangeShapeType="1"/>
          </p:cNvSpPr>
          <p:nvPr/>
        </p:nvSpPr>
        <p:spPr bwMode="auto">
          <a:xfrm>
            <a:off x="5461000" y="2482850"/>
            <a:ext cx="12700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96" name="Line 44"/>
          <p:cNvSpPr>
            <a:spLocks noChangeShapeType="1"/>
          </p:cNvSpPr>
          <p:nvPr/>
        </p:nvSpPr>
        <p:spPr bwMode="auto">
          <a:xfrm>
            <a:off x="5270500" y="2482850"/>
            <a:ext cx="12700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97" name="Line 45"/>
          <p:cNvSpPr>
            <a:spLocks noChangeShapeType="1"/>
          </p:cNvSpPr>
          <p:nvPr/>
        </p:nvSpPr>
        <p:spPr bwMode="auto">
          <a:xfrm>
            <a:off x="5397500" y="2482850"/>
            <a:ext cx="6350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99" name="Line 47"/>
          <p:cNvSpPr>
            <a:spLocks noChangeShapeType="1"/>
          </p:cNvSpPr>
          <p:nvPr/>
        </p:nvSpPr>
        <p:spPr bwMode="auto">
          <a:xfrm>
            <a:off x="6032500" y="2546350"/>
            <a:ext cx="12700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205" name="Line 53"/>
          <p:cNvSpPr>
            <a:spLocks noChangeShapeType="1"/>
          </p:cNvSpPr>
          <p:nvPr/>
        </p:nvSpPr>
        <p:spPr bwMode="auto">
          <a:xfrm>
            <a:off x="6083300" y="2546350"/>
            <a:ext cx="31750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206" name="Rectangle 54"/>
          <p:cNvSpPr>
            <a:spLocks noChangeArrowheads="1"/>
          </p:cNvSpPr>
          <p:nvPr/>
        </p:nvSpPr>
        <p:spPr bwMode="auto">
          <a:xfrm>
            <a:off x="6172200" y="2419350"/>
            <a:ext cx="1587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ko-KR" sz="900">
                <a:solidFill>
                  <a:srgbClr val="0000D4"/>
                </a:solidFill>
                <a:latin typeface="Geneva" charset="0"/>
                <a:ea typeface="Gulim" pitchFamily="50" charset="-127"/>
              </a:rPr>
              <a:t>out</a:t>
            </a:r>
            <a:endParaRPr lang="en-US" altLang="ko-KR">
              <a:ea typeface="Gulim" pitchFamily="50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VII - Finite State Machines</a:t>
            </a:r>
            <a:endParaRPr lang="en-US" altLang="en-US"/>
          </a:p>
        </p:txBody>
      </p:sp>
      <p:sp>
        <p:nvSpPr>
          <p:cNvPr id="6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6344-304A-4FAD-B175-06E2285464F7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pitchFamily="50" charset="-127"/>
              </a:rPr>
              <a:t>Forms of sequential logic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>
                <a:ea typeface="Gulim" pitchFamily="50" charset="-127"/>
              </a:rPr>
              <a:t>Asynchronous sequential logic – state changes occur whenever state inputs change (elements may be simple wires or delay elements)</a:t>
            </a:r>
          </a:p>
          <a:p>
            <a:r>
              <a:rPr lang="en-US" altLang="ko-KR" sz="2000" dirty="0">
                <a:solidFill>
                  <a:srgbClr val="FF0000"/>
                </a:solidFill>
                <a:ea typeface="Gulim" pitchFamily="50" charset="-127"/>
              </a:rPr>
              <a:t>Synchronous sequential logic </a:t>
            </a:r>
            <a:r>
              <a:rPr lang="en-US" altLang="ko-KR" sz="2000" dirty="0">
                <a:ea typeface="Gulim" pitchFamily="50" charset="-127"/>
              </a:rPr>
              <a:t>– state changes occur in lock step across all storage elements (using a periodic waveform - the clock)</a:t>
            </a:r>
          </a:p>
        </p:txBody>
      </p:sp>
      <p:grpSp>
        <p:nvGrpSpPr>
          <p:cNvPr id="83972" name="Group 4"/>
          <p:cNvGrpSpPr>
            <a:grpSpLocks/>
          </p:cNvGrpSpPr>
          <p:nvPr/>
        </p:nvGrpSpPr>
        <p:grpSpPr bwMode="auto">
          <a:xfrm>
            <a:off x="457200" y="3810000"/>
            <a:ext cx="3810000" cy="1752600"/>
            <a:chOff x="6048" y="-144"/>
            <a:chExt cx="3648" cy="1536"/>
          </a:xfrm>
        </p:grpSpPr>
        <p:sp>
          <p:nvSpPr>
            <p:cNvPr id="83973" name="Rectangle 5"/>
            <p:cNvSpPr>
              <a:spLocks noChangeArrowheads="1"/>
            </p:cNvSpPr>
            <p:nvPr/>
          </p:nvSpPr>
          <p:spPr bwMode="auto">
            <a:xfrm>
              <a:off x="7104" y="-144"/>
              <a:ext cx="1536" cy="6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 anchor="ctr"/>
            <a:lstStyle/>
            <a:p>
              <a:pPr algn="ctr" eaLnBrk="0" hangingPunct="0"/>
              <a:endParaRPr lang="ko-KR" altLang="ko-KR" b="1">
                <a:latin typeface="Tahoma" pitchFamily="34" charset="0"/>
              </a:endParaRPr>
            </a:p>
          </p:txBody>
        </p:sp>
        <p:sp>
          <p:nvSpPr>
            <p:cNvPr id="83974" name="Line 6"/>
            <p:cNvSpPr>
              <a:spLocks noChangeShapeType="1"/>
            </p:cNvSpPr>
            <p:nvPr/>
          </p:nvSpPr>
          <p:spPr bwMode="auto">
            <a:xfrm>
              <a:off x="6048" y="0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75" name="Line 7"/>
            <p:cNvSpPr>
              <a:spLocks noChangeShapeType="1"/>
            </p:cNvSpPr>
            <p:nvPr/>
          </p:nvSpPr>
          <p:spPr bwMode="auto">
            <a:xfrm>
              <a:off x="6048" y="144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76" name="Line 8"/>
            <p:cNvSpPr>
              <a:spLocks noChangeShapeType="1"/>
            </p:cNvSpPr>
            <p:nvPr/>
          </p:nvSpPr>
          <p:spPr bwMode="auto">
            <a:xfrm>
              <a:off x="6048" y="-96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77" name="Line 9"/>
            <p:cNvSpPr>
              <a:spLocks noChangeShapeType="1"/>
            </p:cNvSpPr>
            <p:nvPr/>
          </p:nvSpPr>
          <p:spPr bwMode="auto">
            <a:xfrm>
              <a:off x="6432" y="24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78" name="Line 10"/>
            <p:cNvSpPr>
              <a:spLocks noChangeShapeType="1"/>
            </p:cNvSpPr>
            <p:nvPr/>
          </p:nvSpPr>
          <p:spPr bwMode="auto">
            <a:xfrm>
              <a:off x="6576" y="384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79" name="Line 11"/>
            <p:cNvSpPr>
              <a:spLocks noChangeShapeType="1"/>
            </p:cNvSpPr>
            <p:nvPr/>
          </p:nvSpPr>
          <p:spPr bwMode="auto">
            <a:xfrm>
              <a:off x="6672" y="480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80" name="Line 12"/>
            <p:cNvSpPr>
              <a:spLocks noChangeShapeType="1"/>
            </p:cNvSpPr>
            <p:nvPr/>
          </p:nvSpPr>
          <p:spPr bwMode="auto">
            <a:xfrm>
              <a:off x="8640" y="0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81" name="Line 13"/>
            <p:cNvSpPr>
              <a:spLocks noChangeShapeType="1"/>
            </p:cNvSpPr>
            <p:nvPr/>
          </p:nvSpPr>
          <p:spPr bwMode="auto">
            <a:xfrm>
              <a:off x="8640" y="144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82" name="Line 14"/>
            <p:cNvSpPr>
              <a:spLocks noChangeShapeType="1"/>
            </p:cNvSpPr>
            <p:nvPr/>
          </p:nvSpPr>
          <p:spPr bwMode="auto">
            <a:xfrm>
              <a:off x="8640" y="-96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83" name="Line 15"/>
            <p:cNvSpPr>
              <a:spLocks noChangeShapeType="1"/>
            </p:cNvSpPr>
            <p:nvPr/>
          </p:nvSpPr>
          <p:spPr bwMode="auto">
            <a:xfrm>
              <a:off x="8640" y="240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84" name="Line 16"/>
            <p:cNvSpPr>
              <a:spLocks noChangeShapeType="1"/>
            </p:cNvSpPr>
            <p:nvPr/>
          </p:nvSpPr>
          <p:spPr bwMode="auto">
            <a:xfrm>
              <a:off x="8640" y="384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85" name="Line 17"/>
            <p:cNvSpPr>
              <a:spLocks noChangeShapeType="1"/>
            </p:cNvSpPr>
            <p:nvPr/>
          </p:nvSpPr>
          <p:spPr bwMode="auto">
            <a:xfrm>
              <a:off x="8640" y="480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86" name="Line 18"/>
            <p:cNvSpPr>
              <a:spLocks noChangeShapeType="1"/>
            </p:cNvSpPr>
            <p:nvPr/>
          </p:nvSpPr>
          <p:spPr bwMode="auto">
            <a:xfrm>
              <a:off x="7920" y="768"/>
              <a:ext cx="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87" name="Line 19"/>
            <p:cNvSpPr>
              <a:spLocks noChangeShapeType="1"/>
            </p:cNvSpPr>
            <p:nvPr/>
          </p:nvSpPr>
          <p:spPr bwMode="auto">
            <a:xfrm flipV="1">
              <a:off x="7920" y="1008"/>
              <a:ext cx="1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88" name="Line 20"/>
            <p:cNvSpPr>
              <a:spLocks noChangeShapeType="1"/>
            </p:cNvSpPr>
            <p:nvPr/>
          </p:nvSpPr>
          <p:spPr bwMode="auto">
            <a:xfrm>
              <a:off x="7920" y="1392"/>
              <a:ext cx="14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89" name="Line 21"/>
            <p:cNvSpPr>
              <a:spLocks noChangeShapeType="1"/>
            </p:cNvSpPr>
            <p:nvPr/>
          </p:nvSpPr>
          <p:spPr bwMode="auto">
            <a:xfrm>
              <a:off x="6672" y="768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90" name="Line 22"/>
            <p:cNvSpPr>
              <a:spLocks noChangeShapeType="1"/>
            </p:cNvSpPr>
            <p:nvPr/>
          </p:nvSpPr>
          <p:spPr bwMode="auto">
            <a:xfrm>
              <a:off x="6576" y="1008"/>
              <a:ext cx="1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91" name="Line 23"/>
            <p:cNvSpPr>
              <a:spLocks noChangeShapeType="1"/>
            </p:cNvSpPr>
            <p:nvPr/>
          </p:nvSpPr>
          <p:spPr bwMode="auto">
            <a:xfrm>
              <a:off x="6432" y="1392"/>
              <a:ext cx="14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92" name="Line 24"/>
            <p:cNvSpPr>
              <a:spLocks noChangeShapeType="1"/>
            </p:cNvSpPr>
            <p:nvPr/>
          </p:nvSpPr>
          <p:spPr bwMode="auto">
            <a:xfrm>
              <a:off x="9120" y="48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93" name="Line 25"/>
            <p:cNvSpPr>
              <a:spLocks noChangeShapeType="1"/>
            </p:cNvSpPr>
            <p:nvPr/>
          </p:nvSpPr>
          <p:spPr bwMode="auto">
            <a:xfrm>
              <a:off x="9216" y="384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94" name="Line 26"/>
            <p:cNvSpPr>
              <a:spLocks noChangeShapeType="1"/>
            </p:cNvSpPr>
            <p:nvPr/>
          </p:nvSpPr>
          <p:spPr bwMode="auto">
            <a:xfrm>
              <a:off x="9360" y="240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95" name="Line 27"/>
            <p:cNvSpPr>
              <a:spLocks noChangeShapeType="1"/>
            </p:cNvSpPr>
            <p:nvPr/>
          </p:nvSpPr>
          <p:spPr bwMode="auto">
            <a:xfrm flipV="1">
              <a:off x="6672" y="48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96" name="Line 28"/>
            <p:cNvSpPr>
              <a:spLocks noChangeShapeType="1"/>
            </p:cNvSpPr>
            <p:nvPr/>
          </p:nvSpPr>
          <p:spPr bwMode="auto">
            <a:xfrm>
              <a:off x="6576" y="384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97" name="Line 29"/>
            <p:cNvSpPr>
              <a:spLocks noChangeShapeType="1"/>
            </p:cNvSpPr>
            <p:nvPr/>
          </p:nvSpPr>
          <p:spPr bwMode="auto">
            <a:xfrm>
              <a:off x="6432" y="240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3998" name="Group 30"/>
          <p:cNvGrpSpPr>
            <a:grpSpLocks/>
          </p:cNvGrpSpPr>
          <p:nvPr/>
        </p:nvGrpSpPr>
        <p:grpSpPr bwMode="auto">
          <a:xfrm>
            <a:off x="4648200" y="3810000"/>
            <a:ext cx="4114800" cy="2205038"/>
            <a:chOff x="6096" y="1728"/>
            <a:chExt cx="3648" cy="1957"/>
          </a:xfrm>
        </p:grpSpPr>
        <p:sp>
          <p:nvSpPr>
            <p:cNvPr id="83999" name="Rectangle 31"/>
            <p:cNvSpPr>
              <a:spLocks noChangeArrowheads="1"/>
            </p:cNvSpPr>
            <p:nvPr/>
          </p:nvSpPr>
          <p:spPr bwMode="auto">
            <a:xfrm>
              <a:off x="7152" y="1728"/>
              <a:ext cx="1536" cy="6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 anchor="ctr"/>
            <a:lstStyle/>
            <a:p>
              <a:pPr algn="ctr" eaLnBrk="0" hangingPunct="0"/>
              <a:endParaRPr lang="ko-KR" altLang="ko-KR" b="1">
                <a:latin typeface="Tahoma" pitchFamily="34" charset="0"/>
              </a:endParaRPr>
            </a:p>
          </p:txBody>
        </p:sp>
        <p:sp>
          <p:nvSpPr>
            <p:cNvPr id="84000" name="Line 32"/>
            <p:cNvSpPr>
              <a:spLocks noChangeShapeType="1"/>
            </p:cNvSpPr>
            <p:nvPr/>
          </p:nvSpPr>
          <p:spPr bwMode="auto">
            <a:xfrm>
              <a:off x="6096" y="1872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01" name="Line 33"/>
            <p:cNvSpPr>
              <a:spLocks noChangeShapeType="1"/>
            </p:cNvSpPr>
            <p:nvPr/>
          </p:nvSpPr>
          <p:spPr bwMode="auto">
            <a:xfrm>
              <a:off x="6096" y="2016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02" name="Line 34"/>
            <p:cNvSpPr>
              <a:spLocks noChangeShapeType="1"/>
            </p:cNvSpPr>
            <p:nvPr/>
          </p:nvSpPr>
          <p:spPr bwMode="auto">
            <a:xfrm>
              <a:off x="6096" y="1776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03" name="Line 35"/>
            <p:cNvSpPr>
              <a:spLocks noChangeShapeType="1"/>
            </p:cNvSpPr>
            <p:nvPr/>
          </p:nvSpPr>
          <p:spPr bwMode="auto">
            <a:xfrm>
              <a:off x="6480" y="211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04" name="Line 36"/>
            <p:cNvSpPr>
              <a:spLocks noChangeShapeType="1"/>
            </p:cNvSpPr>
            <p:nvPr/>
          </p:nvSpPr>
          <p:spPr bwMode="auto">
            <a:xfrm>
              <a:off x="6624" y="2256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05" name="Line 37"/>
            <p:cNvSpPr>
              <a:spLocks noChangeShapeType="1"/>
            </p:cNvSpPr>
            <p:nvPr/>
          </p:nvSpPr>
          <p:spPr bwMode="auto">
            <a:xfrm>
              <a:off x="6720" y="2352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06" name="Line 38"/>
            <p:cNvSpPr>
              <a:spLocks noChangeShapeType="1"/>
            </p:cNvSpPr>
            <p:nvPr/>
          </p:nvSpPr>
          <p:spPr bwMode="auto">
            <a:xfrm>
              <a:off x="8688" y="1872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07" name="Line 39"/>
            <p:cNvSpPr>
              <a:spLocks noChangeShapeType="1"/>
            </p:cNvSpPr>
            <p:nvPr/>
          </p:nvSpPr>
          <p:spPr bwMode="auto">
            <a:xfrm>
              <a:off x="8688" y="2016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08" name="Line 40"/>
            <p:cNvSpPr>
              <a:spLocks noChangeShapeType="1"/>
            </p:cNvSpPr>
            <p:nvPr/>
          </p:nvSpPr>
          <p:spPr bwMode="auto">
            <a:xfrm>
              <a:off x="8688" y="1776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09" name="Line 41"/>
            <p:cNvSpPr>
              <a:spLocks noChangeShapeType="1"/>
            </p:cNvSpPr>
            <p:nvPr/>
          </p:nvSpPr>
          <p:spPr bwMode="auto">
            <a:xfrm>
              <a:off x="8688" y="2112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10" name="Line 42"/>
            <p:cNvSpPr>
              <a:spLocks noChangeShapeType="1"/>
            </p:cNvSpPr>
            <p:nvPr/>
          </p:nvSpPr>
          <p:spPr bwMode="auto">
            <a:xfrm>
              <a:off x="8688" y="2256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11" name="Line 43"/>
            <p:cNvSpPr>
              <a:spLocks noChangeShapeType="1"/>
            </p:cNvSpPr>
            <p:nvPr/>
          </p:nvSpPr>
          <p:spPr bwMode="auto">
            <a:xfrm>
              <a:off x="8688" y="2352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12" name="Line 44"/>
            <p:cNvSpPr>
              <a:spLocks noChangeShapeType="1"/>
            </p:cNvSpPr>
            <p:nvPr/>
          </p:nvSpPr>
          <p:spPr bwMode="auto">
            <a:xfrm>
              <a:off x="8112" y="2592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13" name="Line 45"/>
            <p:cNvSpPr>
              <a:spLocks noChangeShapeType="1"/>
            </p:cNvSpPr>
            <p:nvPr/>
          </p:nvSpPr>
          <p:spPr bwMode="auto">
            <a:xfrm>
              <a:off x="8112" y="2832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14" name="Line 46"/>
            <p:cNvSpPr>
              <a:spLocks noChangeShapeType="1"/>
            </p:cNvSpPr>
            <p:nvPr/>
          </p:nvSpPr>
          <p:spPr bwMode="auto">
            <a:xfrm>
              <a:off x="8112" y="3216"/>
              <a:ext cx="1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15" name="Rectangle 47"/>
            <p:cNvSpPr>
              <a:spLocks noChangeArrowheads="1"/>
            </p:cNvSpPr>
            <p:nvPr/>
          </p:nvSpPr>
          <p:spPr bwMode="auto">
            <a:xfrm>
              <a:off x="7776" y="2544"/>
              <a:ext cx="336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16" name="Rectangle 48"/>
            <p:cNvSpPr>
              <a:spLocks noChangeArrowheads="1"/>
            </p:cNvSpPr>
            <p:nvPr/>
          </p:nvSpPr>
          <p:spPr bwMode="auto">
            <a:xfrm>
              <a:off x="7776" y="2784"/>
              <a:ext cx="336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17" name="Rectangle 49"/>
            <p:cNvSpPr>
              <a:spLocks noChangeArrowheads="1"/>
            </p:cNvSpPr>
            <p:nvPr/>
          </p:nvSpPr>
          <p:spPr bwMode="auto">
            <a:xfrm>
              <a:off x="7776" y="3168"/>
              <a:ext cx="336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18" name="Line 50"/>
            <p:cNvSpPr>
              <a:spLocks noChangeShapeType="1"/>
            </p:cNvSpPr>
            <p:nvPr/>
          </p:nvSpPr>
          <p:spPr bwMode="auto">
            <a:xfrm>
              <a:off x="6720" y="2640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19" name="Line 51"/>
            <p:cNvSpPr>
              <a:spLocks noChangeShapeType="1"/>
            </p:cNvSpPr>
            <p:nvPr/>
          </p:nvSpPr>
          <p:spPr bwMode="auto">
            <a:xfrm>
              <a:off x="6624" y="2880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20" name="Line 52"/>
            <p:cNvSpPr>
              <a:spLocks noChangeShapeType="1"/>
            </p:cNvSpPr>
            <p:nvPr/>
          </p:nvSpPr>
          <p:spPr bwMode="auto">
            <a:xfrm>
              <a:off x="6480" y="3264"/>
              <a:ext cx="1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21" name="Line 53"/>
            <p:cNvSpPr>
              <a:spLocks noChangeShapeType="1"/>
            </p:cNvSpPr>
            <p:nvPr/>
          </p:nvSpPr>
          <p:spPr bwMode="auto">
            <a:xfrm>
              <a:off x="9168" y="235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22" name="Line 54"/>
            <p:cNvSpPr>
              <a:spLocks noChangeShapeType="1"/>
            </p:cNvSpPr>
            <p:nvPr/>
          </p:nvSpPr>
          <p:spPr bwMode="auto">
            <a:xfrm>
              <a:off x="9264" y="225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23" name="Line 55"/>
            <p:cNvSpPr>
              <a:spLocks noChangeShapeType="1"/>
            </p:cNvSpPr>
            <p:nvPr/>
          </p:nvSpPr>
          <p:spPr bwMode="auto">
            <a:xfrm>
              <a:off x="9408" y="2112"/>
              <a:ext cx="0" cy="1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24" name="Line 56"/>
            <p:cNvSpPr>
              <a:spLocks noChangeShapeType="1"/>
            </p:cNvSpPr>
            <p:nvPr/>
          </p:nvSpPr>
          <p:spPr bwMode="auto">
            <a:xfrm flipV="1">
              <a:off x="6720" y="235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25" name="Line 57"/>
            <p:cNvSpPr>
              <a:spLocks noChangeShapeType="1"/>
            </p:cNvSpPr>
            <p:nvPr/>
          </p:nvSpPr>
          <p:spPr bwMode="auto">
            <a:xfrm>
              <a:off x="6624" y="2256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26" name="Line 58"/>
            <p:cNvSpPr>
              <a:spLocks noChangeShapeType="1"/>
            </p:cNvSpPr>
            <p:nvPr/>
          </p:nvSpPr>
          <p:spPr bwMode="auto">
            <a:xfrm>
              <a:off x="6480" y="2112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27" name="Line 59"/>
            <p:cNvSpPr>
              <a:spLocks noChangeShapeType="1"/>
            </p:cNvSpPr>
            <p:nvPr/>
          </p:nvSpPr>
          <p:spPr bwMode="auto">
            <a:xfrm>
              <a:off x="8112" y="2688"/>
              <a:ext cx="33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28" name="Line 60"/>
            <p:cNvSpPr>
              <a:spLocks noChangeShapeType="1"/>
            </p:cNvSpPr>
            <p:nvPr/>
          </p:nvSpPr>
          <p:spPr bwMode="auto">
            <a:xfrm>
              <a:off x="8112" y="2928"/>
              <a:ext cx="33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29" name="Line 61"/>
            <p:cNvSpPr>
              <a:spLocks noChangeShapeType="1"/>
            </p:cNvSpPr>
            <p:nvPr/>
          </p:nvSpPr>
          <p:spPr bwMode="auto">
            <a:xfrm>
              <a:off x="8112" y="3312"/>
              <a:ext cx="33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30" name="Line 62"/>
            <p:cNvSpPr>
              <a:spLocks noChangeShapeType="1"/>
            </p:cNvSpPr>
            <p:nvPr/>
          </p:nvSpPr>
          <p:spPr bwMode="auto">
            <a:xfrm>
              <a:off x="8448" y="2688"/>
              <a:ext cx="0" cy="76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31" name="Text Box 63"/>
            <p:cNvSpPr txBox="1">
              <a:spLocks noChangeArrowheads="1"/>
            </p:cNvSpPr>
            <p:nvPr/>
          </p:nvSpPr>
          <p:spPr bwMode="auto">
            <a:xfrm>
              <a:off x="8448" y="3360"/>
              <a:ext cx="713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00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ko-KR" sz="1800" b="1">
                  <a:solidFill>
                    <a:srgbClr val="FF0000"/>
                  </a:solidFill>
                  <a:latin typeface="Tahoma" pitchFamily="34" charset="0"/>
                  <a:ea typeface="Gulim" pitchFamily="50" charset="-127"/>
                </a:rPr>
                <a:t>Clock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VII - Finite State Machines</a:t>
            </a:r>
            <a:endParaRPr lang="en-US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972E-CF5D-456D-BE44-A45B483CAFDB}" type="slidenum">
              <a:rPr lang="en-US" altLang="en-US"/>
              <a:pPr/>
              <a:t>40</a:t>
            </a:fld>
            <a:endParaRPr lang="en-US" altLang="en-US"/>
          </a:p>
        </p:txBody>
      </p:sp>
      <p:pic>
        <p:nvPicPr>
          <p:cNvPr id="51209" name="Picture 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4392613"/>
            <a:ext cx="5753100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10" name="Picture 10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88" y="2241550"/>
            <a:ext cx="4953000" cy="207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1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pitchFamily="50" charset="-127"/>
              </a:rPr>
              <a:t>Mealy and Moore examples (cont’d)</a:t>
            </a:r>
          </a:p>
        </p:txBody>
      </p:sp>
      <p:sp>
        <p:nvSpPr>
          <p:cNvPr id="51212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Gulim" pitchFamily="50" charset="-127"/>
              </a:rPr>
              <a:t>Recognize A,B = 1,0 then 0,1</a:t>
            </a:r>
          </a:p>
          <a:p>
            <a:pPr lvl="1"/>
            <a:r>
              <a:rPr lang="en-US" altLang="ko-KR">
                <a:ea typeface="Gulim" pitchFamily="50" charset="-127"/>
              </a:rPr>
              <a:t>Mealy or Moore?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VII - Finite State Machines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BCE8-12DC-42A0-9611-6AD37D75C529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pitchFamily="50" charset="-127"/>
              </a:rPr>
              <a:t>Hardware Description Languages </a:t>
            </a:r>
            <a:br>
              <a:rPr lang="en-US" altLang="ko-KR">
                <a:ea typeface="Gulim" pitchFamily="50" charset="-127"/>
              </a:rPr>
            </a:br>
            <a:r>
              <a:rPr lang="en-US" altLang="ko-KR">
                <a:ea typeface="Gulim" pitchFamily="50" charset="-127"/>
              </a:rPr>
              <a:t>and Sequential Logic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Gulim" pitchFamily="50" charset="-127"/>
              </a:rPr>
              <a:t>Flip-flops</a:t>
            </a:r>
          </a:p>
          <a:p>
            <a:pPr lvl="1"/>
            <a:r>
              <a:rPr lang="en-US" altLang="ko-KR">
                <a:ea typeface="Gulim" pitchFamily="50" charset="-127"/>
              </a:rPr>
              <a:t>representation of clocks - timing of state changes</a:t>
            </a:r>
          </a:p>
          <a:p>
            <a:pPr lvl="1"/>
            <a:r>
              <a:rPr lang="en-US" altLang="ko-KR">
                <a:ea typeface="Gulim" pitchFamily="50" charset="-127"/>
              </a:rPr>
              <a:t>asynchronous vs. synchronous</a:t>
            </a:r>
          </a:p>
          <a:p>
            <a:r>
              <a:rPr lang="en-US" altLang="ko-KR">
                <a:ea typeface="Gulim" pitchFamily="50" charset="-127"/>
              </a:rPr>
              <a:t>FSMs</a:t>
            </a:r>
          </a:p>
          <a:p>
            <a:pPr lvl="1"/>
            <a:r>
              <a:rPr lang="en-US" altLang="ko-KR">
                <a:ea typeface="Gulim" pitchFamily="50" charset="-127"/>
              </a:rPr>
              <a:t>structural view (FFs separate from combinational logic)</a:t>
            </a:r>
          </a:p>
          <a:p>
            <a:pPr lvl="1"/>
            <a:r>
              <a:rPr lang="en-US" altLang="ko-KR">
                <a:ea typeface="Gulim" pitchFamily="50" charset="-127"/>
              </a:rPr>
              <a:t>behavioral view (synthesis of sequencers – not in this course)</a:t>
            </a:r>
          </a:p>
          <a:p>
            <a:r>
              <a:rPr lang="en-US" altLang="ko-KR">
                <a:ea typeface="Gulim" pitchFamily="50" charset="-127"/>
              </a:rPr>
              <a:t>Data-paths = data computation (e.g., ALUs, comparators) + registers</a:t>
            </a:r>
          </a:p>
          <a:p>
            <a:pPr lvl="1"/>
            <a:r>
              <a:rPr lang="en-US" altLang="ko-KR">
                <a:ea typeface="Gulim" pitchFamily="50" charset="-127"/>
              </a:rPr>
              <a:t>use of arithmetic/logical operators</a:t>
            </a:r>
          </a:p>
          <a:p>
            <a:pPr lvl="1"/>
            <a:r>
              <a:rPr lang="en-US" altLang="ko-KR">
                <a:ea typeface="Gulim" pitchFamily="50" charset="-127"/>
              </a:rPr>
              <a:t>control of storage elements</a:t>
            </a:r>
          </a:p>
        </p:txBody>
      </p:sp>
    </p:spTree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VII - Finite State Machines</a:t>
            </a:r>
            <a:endParaRPr lang="en-US" altLang="en-US"/>
          </a:p>
        </p:txBody>
      </p:sp>
      <p:sp>
        <p:nvSpPr>
          <p:cNvPr id="3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8E43E-9693-4875-AB1E-A88F72476435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pitchFamily="50" charset="-127"/>
              </a:rPr>
              <a:t>Example: reduce-1-string-by-1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Gulim" pitchFamily="50" charset="-127"/>
              </a:rPr>
              <a:t>Remove one 1 from every string of 1s on the input</a:t>
            </a:r>
          </a:p>
        </p:txBody>
      </p:sp>
      <p:grpSp>
        <p:nvGrpSpPr>
          <p:cNvPr id="212996" name="Group 4"/>
          <p:cNvGrpSpPr>
            <a:grpSpLocks/>
          </p:cNvGrpSpPr>
          <p:nvPr/>
        </p:nvGrpSpPr>
        <p:grpSpPr bwMode="auto">
          <a:xfrm>
            <a:off x="1600200" y="3200400"/>
            <a:ext cx="2176463" cy="2743200"/>
            <a:chOff x="4080" y="1776"/>
            <a:chExt cx="1371" cy="1728"/>
          </a:xfrm>
        </p:grpSpPr>
        <p:sp>
          <p:nvSpPr>
            <p:cNvPr id="212997" name="Rectangle 5"/>
            <p:cNvSpPr>
              <a:spLocks noChangeArrowheads="1"/>
            </p:cNvSpPr>
            <p:nvPr/>
          </p:nvSpPr>
          <p:spPr bwMode="auto">
            <a:xfrm>
              <a:off x="4711" y="2190"/>
              <a:ext cx="38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1</a:t>
              </a:r>
            </a:p>
          </p:txBody>
        </p:sp>
        <p:sp>
          <p:nvSpPr>
            <p:cNvPr id="212998" name="Rectangle 6"/>
            <p:cNvSpPr>
              <a:spLocks noChangeArrowheads="1"/>
            </p:cNvSpPr>
            <p:nvPr/>
          </p:nvSpPr>
          <p:spPr bwMode="auto">
            <a:xfrm>
              <a:off x="4080" y="2826"/>
              <a:ext cx="38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0</a:t>
              </a:r>
            </a:p>
          </p:txBody>
        </p:sp>
        <p:sp>
          <p:nvSpPr>
            <p:cNvPr id="212999" name="Rectangle 7"/>
            <p:cNvSpPr>
              <a:spLocks noChangeArrowheads="1"/>
            </p:cNvSpPr>
            <p:nvPr/>
          </p:nvSpPr>
          <p:spPr bwMode="auto">
            <a:xfrm>
              <a:off x="4245" y="2415"/>
              <a:ext cx="38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0</a:t>
              </a:r>
            </a:p>
          </p:txBody>
        </p:sp>
        <p:sp>
          <p:nvSpPr>
            <p:cNvPr id="213000" name="Rectangle 8"/>
            <p:cNvSpPr>
              <a:spLocks noChangeArrowheads="1"/>
            </p:cNvSpPr>
            <p:nvPr/>
          </p:nvSpPr>
          <p:spPr bwMode="auto">
            <a:xfrm>
              <a:off x="5058" y="2179"/>
              <a:ext cx="38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0</a:t>
              </a:r>
            </a:p>
          </p:txBody>
        </p:sp>
        <p:sp>
          <p:nvSpPr>
            <p:cNvPr id="213001" name="Rectangle 9"/>
            <p:cNvSpPr>
              <a:spLocks noChangeArrowheads="1"/>
            </p:cNvSpPr>
            <p:nvPr/>
          </p:nvSpPr>
          <p:spPr bwMode="auto">
            <a:xfrm>
              <a:off x="5067" y="2971"/>
              <a:ext cx="38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1</a:t>
              </a:r>
            </a:p>
          </p:txBody>
        </p:sp>
        <p:sp>
          <p:nvSpPr>
            <p:cNvPr id="213002" name="Rectangle 10"/>
            <p:cNvSpPr>
              <a:spLocks noChangeArrowheads="1"/>
            </p:cNvSpPr>
            <p:nvPr/>
          </p:nvSpPr>
          <p:spPr bwMode="auto">
            <a:xfrm>
              <a:off x="4711" y="2851"/>
              <a:ext cx="38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1</a:t>
              </a:r>
            </a:p>
          </p:txBody>
        </p:sp>
        <p:sp>
          <p:nvSpPr>
            <p:cNvPr id="213003" name="Oval 11"/>
            <p:cNvSpPr>
              <a:spLocks noChangeArrowheads="1"/>
            </p:cNvSpPr>
            <p:nvPr/>
          </p:nvSpPr>
          <p:spPr bwMode="auto">
            <a:xfrm>
              <a:off x="4480" y="1776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600">
                  <a:latin typeface="Tahoma" pitchFamily="34" charset="0"/>
                  <a:ea typeface="Gulim" pitchFamily="50" charset="-127"/>
                </a:rPr>
                <a:t>zero</a:t>
              </a:r>
              <a:br>
                <a:rPr lang="en-US" altLang="ko-KR" sz="1600"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latin typeface="Tahoma" pitchFamily="34" charset="0"/>
                  <a:ea typeface="Gulim" pitchFamily="50" charset="-127"/>
                </a:rPr>
                <a:t>[0]</a:t>
              </a:r>
            </a:p>
          </p:txBody>
        </p:sp>
        <p:sp>
          <p:nvSpPr>
            <p:cNvPr id="213004" name="Oval 12"/>
            <p:cNvSpPr>
              <a:spLocks noChangeArrowheads="1"/>
            </p:cNvSpPr>
            <p:nvPr/>
          </p:nvSpPr>
          <p:spPr bwMode="auto">
            <a:xfrm>
              <a:off x="4480" y="2448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600">
                  <a:latin typeface="Tahoma" pitchFamily="34" charset="0"/>
                  <a:ea typeface="Gulim" pitchFamily="50" charset="-127"/>
                </a:rPr>
                <a:t>one1</a:t>
              </a:r>
              <a:br>
                <a:rPr lang="en-US" altLang="ko-KR" sz="1600"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latin typeface="Tahoma" pitchFamily="34" charset="0"/>
                  <a:ea typeface="Gulim" pitchFamily="50" charset="-127"/>
                </a:rPr>
                <a:t>[0]</a:t>
              </a:r>
            </a:p>
          </p:txBody>
        </p:sp>
        <p:sp>
          <p:nvSpPr>
            <p:cNvPr id="213005" name="Oval 13"/>
            <p:cNvSpPr>
              <a:spLocks noChangeArrowheads="1"/>
            </p:cNvSpPr>
            <p:nvPr/>
          </p:nvSpPr>
          <p:spPr bwMode="auto">
            <a:xfrm>
              <a:off x="4480" y="3120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600">
                  <a:latin typeface="Tahoma" pitchFamily="34" charset="0"/>
                  <a:ea typeface="Gulim" pitchFamily="50" charset="-127"/>
                </a:rPr>
                <a:t>two1s</a:t>
              </a:r>
            </a:p>
            <a:p>
              <a:pPr algn="ctr" eaLnBrk="0" hangingPunct="0"/>
              <a:r>
                <a:rPr lang="en-US" altLang="ko-KR" sz="1600">
                  <a:latin typeface="Tahoma" pitchFamily="34" charset="0"/>
                  <a:ea typeface="Gulim" pitchFamily="50" charset="-127"/>
                </a:rPr>
                <a:t>[1]</a:t>
              </a:r>
            </a:p>
          </p:txBody>
        </p:sp>
        <p:cxnSp>
          <p:nvCxnSpPr>
            <p:cNvPr id="213006" name="AutoShape 14"/>
            <p:cNvCxnSpPr>
              <a:cxnSpLocks noChangeShapeType="1"/>
              <a:stCxn id="213003" idx="4"/>
              <a:endCxn id="213004" idx="0"/>
            </p:cNvCxnSpPr>
            <p:nvPr/>
          </p:nvCxnSpPr>
          <p:spPr bwMode="auto">
            <a:xfrm>
              <a:off x="4672" y="2160"/>
              <a:ext cx="0" cy="28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3007" name="AutoShape 15"/>
            <p:cNvCxnSpPr>
              <a:cxnSpLocks noChangeShapeType="1"/>
              <a:stCxn id="213004" idx="4"/>
              <a:endCxn id="213005" idx="0"/>
            </p:cNvCxnSpPr>
            <p:nvPr/>
          </p:nvCxnSpPr>
          <p:spPr bwMode="auto">
            <a:xfrm>
              <a:off x="4672" y="2832"/>
              <a:ext cx="0" cy="28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3008" name="AutoShape 16"/>
            <p:cNvCxnSpPr>
              <a:cxnSpLocks noChangeShapeType="1"/>
              <a:stCxn id="213004" idx="2"/>
              <a:endCxn id="213003" idx="2"/>
            </p:cNvCxnSpPr>
            <p:nvPr/>
          </p:nvCxnSpPr>
          <p:spPr bwMode="auto">
            <a:xfrm rot="10800000" flipH="1">
              <a:off x="4480" y="1968"/>
              <a:ext cx="1" cy="672"/>
            </a:xfrm>
            <a:prstGeom prst="curvedConnector3">
              <a:avLst>
                <a:gd name="adj1" fmla="val -144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3009" name="AutoShape 17"/>
            <p:cNvCxnSpPr>
              <a:cxnSpLocks noChangeShapeType="1"/>
              <a:stCxn id="213005" idx="2"/>
              <a:endCxn id="213003" idx="2"/>
            </p:cNvCxnSpPr>
            <p:nvPr/>
          </p:nvCxnSpPr>
          <p:spPr bwMode="auto">
            <a:xfrm rot="10800000" flipH="1">
              <a:off x="4480" y="1968"/>
              <a:ext cx="1" cy="1344"/>
            </a:xfrm>
            <a:prstGeom prst="curvedConnector3">
              <a:avLst>
                <a:gd name="adj1" fmla="val -317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3010" name="AutoShape 18"/>
            <p:cNvCxnSpPr>
              <a:cxnSpLocks noChangeShapeType="1"/>
              <a:stCxn id="213003" idx="5"/>
              <a:endCxn id="213003" idx="7"/>
            </p:cNvCxnSpPr>
            <p:nvPr/>
          </p:nvCxnSpPr>
          <p:spPr bwMode="auto">
            <a:xfrm rot="5400000" flipH="1" flipV="1">
              <a:off x="4673" y="1967"/>
              <a:ext cx="272" cy="1"/>
            </a:xfrm>
            <a:prstGeom prst="curvedConnector5">
              <a:avLst>
                <a:gd name="adj1" fmla="val -73528"/>
                <a:gd name="adj2" fmla="val 29199995"/>
                <a:gd name="adj3" fmla="val 17352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3011" name="AutoShape 19"/>
            <p:cNvCxnSpPr>
              <a:cxnSpLocks noChangeShapeType="1"/>
              <a:stCxn id="213005" idx="5"/>
              <a:endCxn id="213005" idx="7"/>
            </p:cNvCxnSpPr>
            <p:nvPr/>
          </p:nvCxnSpPr>
          <p:spPr bwMode="auto">
            <a:xfrm rot="5400000" flipH="1" flipV="1">
              <a:off x="4673" y="3311"/>
              <a:ext cx="272" cy="1"/>
            </a:xfrm>
            <a:prstGeom prst="curvedConnector5">
              <a:avLst>
                <a:gd name="adj1" fmla="val -73528"/>
                <a:gd name="adj2" fmla="val 28199995"/>
                <a:gd name="adj3" fmla="val 17352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3012" name="Group 20"/>
          <p:cNvGrpSpPr>
            <a:grpSpLocks/>
          </p:cNvGrpSpPr>
          <p:nvPr/>
        </p:nvGrpSpPr>
        <p:grpSpPr bwMode="auto">
          <a:xfrm>
            <a:off x="5257800" y="3429000"/>
            <a:ext cx="2133600" cy="1993900"/>
            <a:chOff x="5952" y="1440"/>
            <a:chExt cx="1344" cy="1256"/>
          </a:xfrm>
        </p:grpSpPr>
        <p:sp>
          <p:nvSpPr>
            <p:cNvPr id="213013" name="Rectangle 21"/>
            <p:cNvSpPr>
              <a:spLocks noChangeArrowheads="1"/>
            </p:cNvSpPr>
            <p:nvPr/>
          </p:nvSpPr>
          <p:spPr bwMode="auto">
            <a:xfrm>
              <a:off x="6583" y="1950"/>
              <a:ext cx="38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1/0</a:t>
              </a:r>
            </a:p>
          </p:txBody>
        </p:sp>
        <p:sp>
          <p:nvSpPr>
            <p:cNvPr id="213014" name="Rectangle 22"/>
            <p:cNvSpPr>
              <a:spLocks noChangeArrowheads="1"/>
            </p:cNvSpPr>
            <p:nvPr/>
          </p:nvSpPr>
          <p:spPr bwMode="auto">
            <a:xfrm>
              <a:off x="5952" y="1968"/>
              <a:ext cx="38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0/0</a:t>
              </a:r>
            </a:p>
          </p:txBody>
        </p:sp>
        <p:sp>
          <p:nvSpPr>
            <p:cNvPr id="213015" name="Rectangle 23"/>
            <p:cNvSpPr>
              <a:spLocks noChangeArrowheads="1"/>
            </p:cNvSpPr>
            <p:nvPr/>
          </p:nvSpPr>
          <p:spPr bwMode="auto">
            <a:xfrm>
              <a:off x="6912" y="1440"/>
              <a:ext cx="38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0/0</a:t>
              </a:r>
            </a:p>
          </p:txBody>
        </p:sp>
        <p:sp>
          <p:nvSpPr>
            <p:cNvPr id="213016" name="Rectangle 24"/>
            <p:cNvSpPr>
              <a:spLocks noChangeArrowheads="1"/>
            </p:cNvSpPr>
            <p:nvPr/>
          </p:nvSpPr>
          <p:spPr bwMode="auto">
            <a:xfrm>
              <a:off x="6912" y="2448"/>
              <a:ext cx="38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1/1</a:t>
              </a:r>
            </a:p>
          </p:txBody>
        </p:sp>
        <p:sp>
          <p:nvSpPr>
            <p:cNvPr id="213017" name="Oval 25"/>
            <p:cNvSpPr>
              <a:spLocks noChangeArrowheads="1"/>
            </p:cNvSpPr>
            <p:nvPr/>
          </p:nvSpPr>
          <p:spPr bwMode="auto">
            <a:xfrm>
              <a:off x="6352" y="1536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600">
                  <a:latin typeface="Tahoma" pitchFamily="34" charset="0"/>
                  <a:ea typeface="Gulim" pitchFamily="50" charset="-127"/>
                </a:rPr>
                <a:t>zero</a:t>
              </a:r>
              <a:br>
                <a:rPr lang="en-US" altLang="ko-KR" sz="1600"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latin typeface="Tahoma" pitchFamily="34" charset="0"/>
                  <a:ea typeface="Gulim" pitchFamily="50" charset="-127"/>
                </a:rPr>
                <a:t>[0]</a:t>
              </a:r>
            </a:p>
          </p:txBody>
        </p:sp>
        <p:sp>
          <p:nvSpPr>
            <p:cNvPr id="213018" name="Oval 26"/>
            <p:cNvSpPr>
              <a:spLocks noChangeArrowheads="1"/>
            </p:cNvSpPr>
            <p:nvPr/>
          </p:nvSpPr>
          <p:spPr bwMode="auto">
            <a:xfrm>
              <a:off x="6352" y="2208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600">
                  <a:latin typeface="Tahoma" pitchFamily="34" charset="0"/>
                  <a:ea typeface="Gulim" pitchFamily="50" charset="-127"/>
                </a:rPr>
                <a:t>one1</a:t>
              </a:r>
              <a:br>
                <a:rPr lang="en-US" altLang="ko-KR" sz="1600"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latin typeface="Tahoma" pitchFamily="34" charset="0"/>
                  <a:ea typeface="Gulim" pitchFamily="50" charset="-127"/>
                </a:rPr>
                <a:t>[0]</a:t>
              </a:r>
            </a:p>
          </p:txBody>
        </p:sp>
        <p:cxnSp>
          <p:nvCxnSpPr>
            <p:cNvPr id="213019" name="AutoShape 27"/>
            <p:cNvCxnSpPr>
              <a:cxnSpLocks noChangeShapeType="1"/>
              <a:stCxn id="213017" idx="4"/>
              <a:endCxn id="213018" idx="0"/>
            </p:cNvCxnSpPr>
            <p:nvPr/>
          </p:nvCxnSpPr>
          <p:spPr bwMode="auto">
            <a:xfrm>
              <a:off x="6544" y="1920"/>
              <a:ext cx="0" cy="28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3020" name="AutoShape 28"/>
            <p:cNvCxnSpPr>
              <a:cxnSpLocks noChangeShapeType="1"/>
              <a:stCxn id="213018" idx="2"/>
              <a:endCxn id="213017" idx="2"/>
            </p:cNvCxnSpPr>
            <p:nvPr/>
          </p:nvCxnSpPr>
          <p:spPr bwMode="auto">
            <a:xfrm rot="10800000" flipH="1">
              <a:off x="6352" y="1728"/>
              <a:ext cx="1" cy="672"/>
            </a:xfrm>
            <a:prstGeom prst="curvedConnector3">
              <a:avLst>
                <a:gd name="adj1" fmla="val -144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3021" name="AutoShape 29"/>
            <p:cNvCxnSpPr>
              <a:cxnSpLocks noChangeShapeType="1"/>
              <a:stCxn id="213018" idx="4"/>
              <a:endCxn id="213018" idx="6"/>
            </p:cNvCxnSpPr>
            <p:nvPr/>
          </p:nvCxnSpPr>
          <p:spPr bwMode="auto">
            <a:xfrm rot="5400000" flipH="1" flipV="1">
              <a:off x="6544" y="2400"/>
              <a:ext cx="192" cy="192"/>
            </a:xfrm>
            <a:prstGeom prst="curvedConnector4">
              <a:avLst>
                <a:gd name="adj1" fmla="val -75000"/>
                <a:gd name="adj2" fmla="val 175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3022" name="AutoShape 30"/>
            <p:cNvCxnSpPr>
              <a:cxnSpLocks noChangeShapeType="1"/>
              <a:stCxn id="213017" idx="6"/>
              <a:endCxn id="213017" idx="0"/>
            </p:cNvCxnSpPr>
            <p:nvPr/>
          </p:nvCxnSpPr>
          <p:spPr bwMode="auto">
            <a:xfrm flipH="1" flipV="1">
              <a:off x="6544" y="1536"/>
              <a:ext cx="192" cy="192"/>
            </a:xfrm>
            <a:prstGeom prst="curvedConnector4">
              <a:avLst>
                <a:gd name="adj1" fmla="val -75000"/>
                <a:gd name="adj2" fmla="val 175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13023" name="Rectangle 31"/>
          <p:cNvSpPr>
            <a:spLocks noChangeArrowheads="1"/>
          </p:cNvSpPr>
          <p:nvPr/>
        </p:nvSpPr>
        <p:spPr bwMode="auto">
          <a:xfrm>
            <a:off x="2133600" y="2514600"/>
            <a:ext cx="811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4" tIns="45711" rIns="91424" bIns="45711">
            <a:spAutoFit/>
          </a:bodyPr>
          <a:lstStyle/>
          <a:p>
            <a:pPr algn="r" eaLnBrk="0" hangingPunct="0"/>
            <a:r>
              <a:rPr kumimoji="1" lang="en-US" altLang="ko-KR">
                <a:latin typeface="Tahoma" pitchFamily="34" charset="0"/>
                <a:ea typeface="Gulim" pitchFamily="50" charset="-127"/>
              </a:rPr>
              <a:t>Moore</a:t>
            </a:r>
          </a:p>
        </p:txBody>
      </p:sp>
      <p:sp>
        <p:nvSpPr>
          <p:cNvPr id="213024" name="Rectangle 32"/>
          <p:cNvSpPr>
            <a:spLocks noChangeArrowheads="1"/>
          </p:cNvSpPr>
          <p:nvPr/>
        </p:nvSpPr>
        <p:spPr bwMode="auto">
          <a:xfrm>
            <a:off x="5834063" y="2514600"/>
            <a:ext cx="768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4" tIns="45711" rIns="91424" bIns="45711">
            <a:spAutoFit/>
          </a:bodyPr>
          <a:lstStyle/>
          <a:p>
            <a:pPr algn="r" eaLnBrk="0" hangingPunct="0"/>
            <a:r>
              <a:rPr kumimoji="1" lang="en-US" altLang="ko-KR">
                <a:latin typeface="Tahoma" pitchFamily="34" charset="0"/>
                <a:ea typeface="Gulim" pitchFamily="50" charset="-127"/>
              </a:rPr>
              <a:t>Mealy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VII - Finite State Machines</a:t>
            </a:r>
            <a:endParaRPr lang="en-US" altLang="en-US"/>
          </a:p>
        </p:txBody>
      </p:sp>
      <p:sp>
        <p:nvSpPr>
          <p:cNvPr id="2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FFB0-FF78-4B28-881B-71752B4ACDD0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208898" name="Rectangle 2"/>
          <p:cNvSpPr>
            <a:spLocks noChangeArrowheads="1"/>
          </p:cNvSpPr>
          <p:nvPr/>
        </p:nvSpPr>
        <p:spPr bwMode="auto">
          <a:xfrm>
            <a:off x="914400" y="2133600"/>
            <a:ext cx="7391400" cy="398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0013" algn="l"/>
                <a:tab pos="2678113" algn="l"/>
              </a:tabLst>
            </a:pP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  <a:t>module reduce (clk, reset, in, out);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  <a:t>  input clk, reset, in;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  <a:t>  output out;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</a:br>
            <a:endParaRPr lang="en-US" altLang="ko-KR" sz="1400">
              <a:solidFill>
                <a:srgbClr val="000000"/>
              </a:solidFill>
              <a:latin typeface="Courier New" pitchFamily="49" charset="0"/>
              <a:ea typeface="Gulim" pitchFamily="50" charset="-127"/>
            </a:endParaRPr>
          </a:p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0013" algn="l"/>
                <a:tab pos="2678113" algn="l"/>
              </a:tabLst>
            </a:pPr>
            <a:r>
              <a:rPr lang="en-US" altLang="ko-KR" sz="1400">
                <a:solidFill>
                  <a:srgbClr val="000000"/>
                </a:solidFill>
                <a:latin typeface="Courier" pitchFamily="49" charset="0"/>
                <a:ea typeface="Gulim" pitchFamily="50" charset="-127"/>
              </a:rPr>
              <a:t>  parameter zero  = 2’b00;</a:t>
            </a:r>
            <a:br>
              <a:rPr lang="en-US" altLang="ko-KR" sz="1400">
                <a:solidFill>
                  <a:srgbClr val="000000"/>
                </a:solidFill>
                <a:latin typeface="Courier" pitchFamily="49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" pitchFamily="49" charset="0"/>
                <a:ea typeface="Gulim" pitchFamily="50" charset="-127"/>
              </a:rPr>
              <a:t>  parameter one1  = 2’b01;</a:t>
            </a:r>
            <a:br>
              <a:rPr lang="en-US" altLang="ko-KR" sz="1400">
                <a:solidFill>
                  <a:srgbClr val="000000"/>
                </a:solidFill>
                <a:latin typeface="Courier" pitchFamily="49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" pitchFamily="49" charset="0"/>
                <a:ea typeface="Gulim" pitchFamily="50" charset="-127"/>
              </a:rPr>
              <a:t>  parameter two1s = 2’b10;</a:t>
            </a:r>
            <a:br>
              <a:rPr lang="en-US" altLang="ko-KR" sz="1400">
                <a:solidFill>
                  <a:srgbClr val="000000"/>
                </a:solidFill>
                <a:latin typeface="Courier" pitchFamily="49" charset="0"/>
                <a:ea typeface="Gulim" pitchFamily="50" charset="-127"/>
              </a:rPr>
            </a:br>
            <a:r>
              <a:rPr lang="en-US" altLang="ko-KR">
                <a:solidFill>
                  <a:srgbClr val="000000"/>
                </a:solidFill>
                <a:ea typeface="Gulim" pitchFamily="50" charset="-127"/>
              </a:rPr>
              <a:t/>
            </a:r>
            <a:br>
              <a:rPr lang="en-US" altLang="ko-KR">
                <a:solidFill>
                  <a:srgbClr val="000000"/>
                </a:solidFill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  <a:t>  reg out;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  <a:t>  reg [2:1] state;	// state variables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  <a:t>  reg [2:1] next_state;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  <a:t/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  <a:t>  always @(posedge clk)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  <a:t>    if (reset) state = zero;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  <a:t>    else       state = next_state;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  <a:t/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</a:br>
            <a:endParaRPr lang="en-US" altLang="ko-KR" sz="1400">
              <a:solidFill>
                <a:srgbClr val="000000"/>
              </a:solidFill>
              <a:latin typeface="Courier New" pitchFamily="49" charset="0"/>
              <a:ea typeface="Gulim" pitchFamily="50" charset="-127"/>
            </a:endParaRPr>
          </a:p>
        </p:txBody>
      </p:sp>
      <p:sp>
        <p:nvSpPr>
          <p:cNvPr id="208899" name="Rectangle 3"/>
          <p:cNvSpPr>
            <a:spLocks noChangeArrowheads="1"/>
          </p:cNvSpPr>
          <p:nvPr/>
        </p:nvSpPr>
        <p:spPr bwMode="auto">
          <a:xfrm>
            <a:off x="6159500" y="1568450"/>
            <a:ext cx="1854200" cy="103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state assignment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(easy to change,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if in one place)</a:t>
            </a:r>
          </a:p>
        </p:txBody>
      </p:sp>
      <p:sp>
        <p:nvSpPr>
          <p:cNvPr id="208900" name="Line 4"/>
          <p:cNvSpPr>
            <a:spLocks noChangeShapeType="1"/>
          </p:cNvSpPr>
          <p:nvPr/>
        </p:nvSpPr>
        <p:spPr bwMode="auto">
          <a:xfrm flipH="1">
            <a:off x="3873500" y="1873250"/>
            <a:ext cx="2286000" cy="129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89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pitchFamily="50" charset="-127"/>
              </a:rPr>
              <a:t>Verilog FSM - Reduce 1s example</a:t>
            </a:r>
          </a:p>
        </p:txBody>
      </p:sp>
      <p:sp>
        <p:nvSpPr>
          <p:cNvPr id="20890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Gulim" pitchFamily="50" charset="-127"/>
              </a:rPr>
              <a:t>Moore machine</a:t>
            </a:r>
          </a:p>
        </p:txBody>
      </p:sp>
      <p:grpSp>
        <p:nvGrpSpPr>
          <p:cNvPr id="208903" name="Group 7"/>
          <p:cNvGrpSpPr>
            <a:grpSpLocks/>
          </p:cNvGrpSpPr>
          <p:nvPr/>
        </p:nvGrpSpPr>
        <p:grpSpPr bwMode="auto">
          <a:xfrm>
            <a:off x="6553200" y="3276600"/>
            <a:ext cx="2176463" cy="2743200"/>
            <a:chOff x="4080" y="1776"/>
            <a:chExt cx="1371" cy="1728"/>
          </a:xfrm>
        </p:grpSpPr>
        <p:sp>
          <p:nvSpPr>
            <p:cNvPr id="208904" name="Rectangle 8"/>
            <p:cNvSpPr>
              <a:spLocks noChangeArrowheads="1"/>
            </p:cNvSpPr>
            <p:nvPr/>
          </p:nvSpPr>
          <p:spPr bwMode="auto">
            <a:xfrm>
              <a:off x="4711" y="2190"/>
              <a:ext cx="38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1</a:t>
              </a:r>
            </a:p>
          </p:txBody>
        </p:sp>
        <p:sp>
          <p:nvSpPr>
            <p:cNvPr id="208905" name="Rectangle 9"/>
            <p:cNvSpPr>
              <a:spLocks noChangeArrowheads="1"/>
            </p:cNvSpPr>
            <p:nvPr/>
          </p:nvSpPr>
          <p:spPr bwMode="auto">
            <a:xfrm>
              <a:off x="4080" y="2826"/>
              <a:ext cx="38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0</a:t>
              </a:r>
            </a:p>
          </p:txBody>
        </p:sp>
        <p:sp>
          <p:nvSpPr>
            <p:cNvPr id="208906" name="Rectangle 10"/>
            <p:cNvSpPr>
              <a:spLocks noChangeArrowheads="1"/>
            </p:cNvSpPr>
            <p:nvPr/>
          </p:nvSpPr>
          <p:spPr bwMode="auto">
            <a:xfrm>
              <a:off x="4245" y="2415"/>
              <a:ext cx="38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0</a:t>
              </a:r>
            </a:p>
          </p:txBody>
        </p:sp>
        <p:sp>
          <p:nvSpPr>
            <p:cNvPr id="208907" name="Rectangle 11"/>
            <p:cNvSpPr>
              <a:spLocks noChangeArrowheads="1"/>
            </p:cNvSpPr>
            <p:nvPr/>
          </p:nvSpPr>
          <p:spPr bwMode="auto">
            <a:xfrm>
              <a:off x="5058" y="2179"/>
              <a:ext cx="38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0</a:t>
              </a:r>
            </a:p>
          </p:txBody>
        </p:sp>
        <p:sp>
          <p:nvSpPr>
            <p:cNvPr id="208908" name="Rectangle 12"/>
            <p:cNvSpPr>
              <a:spLocks noChangeArrowheads="1"/>
            </p:cNvSpPr>
            <p:nvPr/>
          </p:nvSpPr>
          <p:spPr bwMode="auto">
            <a:xfrm>
              <a:off x="5067" y="2971"/>
              <a:ext cx="38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1</a:t>
              </a:r>
            </a:p>
          </p:txBody>
        </p:sp>
        <p:sp>
          <p:nvSpPr>
            <p:cNvPr id="208909" name="Rectangle 13"/>
            <p:cNvSpPr>
              <a:spLocks noChangeArrowheads="1"/>
            </p:cNvSpPr>
            <p:nvPr/>
          </p:nvSpPr>
          <p:spPr bwMode="auto">
            <a:xfrm>
              <a:off x="4711" y="2851"/>
              <a:ext cx="38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1</a:t>
              </a:r>
            </a:p>
          </p:txBody>
        </p:sp>
        <p:sp>
          <p:nvSpPr>
            <p:cNvPr id="208910" name="Oval 14"/>
            <p:cNvSpPr>
              <a:spLocks noChangeArrowheads="1"/>
            </p:cNvSpPr>
            <p:nvPr/>
          </p:nvSpPr>
          <p:spPr bwMode="auto">
            <a:xfrm>
              <a:off x="4480" y="1776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600">
                  <a:latin typeface="Tahoma" pitchFamily="34" charset="0"/>
                  <a:ea typeface="Gulim" pitchFamily="50" charset="-127"/>
                </a:rPr>
                <a:t>zero</a:t>
              </a:r>
              <a:br>
                <a:rPr lang="en-US" altLang="ko-KR" sz="1600"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latin typeface="Tahoma" pitchFamily="34" charset="0"/>
                  <a:ea typeface="Gulim" pitchFamily="50" charset="-127"/>
                </a:rPr>
                <a:t>[0]</a:t>
              </a:r>
            </a:p>
          </p:txBody>
        </p:sp>
        <p:sp>
          <p:nvSpPr>
            <p:cNvPr id="208911" name="Oval 15"/>
            <p:cNvSpPr>
              <a:spLocks noChangeArrowheads="1"/>
            </p:cNvSpPr>
            <p:nvPr/>
          </p:nvSpPr>
          <p:spPr bwMode="auto">
            <a:xfrm>
              <a:off x="4480" y="2448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600">
                  <a:latin typeface="Tahoma" pitchFamily="34" charset="0"/>
                  <a:ea typeface="Gulim" pitchFamily="50" charset="-127"/>
                </a:rPr>
                <a:t>one1</a:t>
              </a:r>
              <a:br>
                <a:rPr lang="en-US" altLang="ko-KR" sz="1600">
                  <a:latin typeface="Tahoma" pitchFamily="34" charset="0"/>
                  <a:ea typeface="Gulim" pitchFamily="50" charset="-127"/>
                </a:rPr>
              </a:br>
              <a:r>
                <a:rPr lang="en-US" altLang="ko-KR" sz="1600">
                  <a:latin typeface="Tahoma" pitchFamily="34" charset="0"/>
                  <a:ea typeface="Gulim" pitchFamily="50" charset="-127"/>
                </a:rPr>
                <a:t>[0]</a:t>
              </a:r>
            </a:p>
          </p:txBody>
        </p:sp>
        <p:sp>
          <p:nvSpPr>
            <p:cNvPr id="208912" name="Oval 16"/>
            <p:cNvSpPr>
              <a:spLocks noChangeArrowheads="1"/>
            </p:cNvSpPr>
            <p:nvPr/>
          </p:nvSpPr>
          <p:spPr bwMode="auto">
            <a:xfrm>
              <a:off x="4480" y="3120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600">
                  <a:latin typeface="Tahoma" pitchFamily="34" charset="0"/>
                  <a:ea typeface="Gulim" pitchFamily="50" charset="-127"/>
                </a:rPr>
                <a:t>two1s</a:t>
              </a:r>
            </a:p>
            <a:p>
              <a:pPr algn="ctr" eaLnBrk="0" hangingPunct="0"/>
              <a:r>
                <a:rPr lang="en-US" altLang="ko-KR" sz="1600">
                  <a:latin typeface="Tahoma" pitchFamily="34" charset="0"/>
                  <a:ea typeface="Gulim" pitchFamily="50" charset="-127"/>
                </a:rPr>
                <a:t>[1]</a:t>
              </a:r>
            </a:p>
          </p:txBody>
        </p:sp>
        <p:cxnSp>
          <p:nvCxnSpPr>
            <p:cNvPr id="208913" name="AutoShape 17"/>
            <p:cNvCxnSpPr>
              <a:cxnSpLocks noChangeShapeType="1"/>
              <a:stCxn id="208910" idx="4"/>
              <a:endCxn id="208911" idx="0"/>
            </p:cNvCxnSpPr>
            <p:nvPr/>
          </p:nvCxnSpPr>
          <p:spPr bwMode="auto">
            <a:xfrm>
              <a:off x="4672" y="2160"/>
              <a:ext cx="0" cy="28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8914" name="AutoShape 18"/>
            <p:cNvCxnSpPr>
              <a:cxnSpLocks noChangeShapeType="1"/>
              <a:stCxn id="208911" idx="4"/>
              <a:endCxn id="208912" idx="0"/>
            </p:cNvCxnSpPr>
            <p:nvPr/>
          </p:nvCxnSpPr>
          <p:spPr bwMode="auto">
            <a:xfrm>
              <a:off x="4672" y="2832"/>
              <a:ext cx="0" cy="28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8915" name="AutoShape 19"/>
            <p:cNvCxnSpPr>
              <a:cxnSpLocks noChangeShapeType="1"/>
              <a:stCxn id="208911" idx="2"/>
              <a:endCxn id="208910" idx="2"/>
            </p:cNvCxnSpPr>
            <p:nvPr/>
          </p:nvCxnSpPr>
          <p:spPr bwMode="auto">
            <a:xfrm rot="10800000" flipH="1">
              <a:off x="4480" y="1968"/>
              <a:ext cx="1" cy="672"/>
            </a:xfrm>
            <a:prstGeom prst="curvedConnector3">
              <a:avLst>
                <a:gd name="adj1" fmla="val -144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8916" name="AutoShape 20"/>
            <p:cNvCxnSpPr>
              <a:cxnSpLocks noChangeShapeType="1"/>
              <a:stCxn id="208912" idx="2"/>
              <a:endCxn id="208910" idx="2"/>
            </p:cNvCxnSpPr>
            <p:nvPr/>
          </p:nvCxnSpPr>
          <p:spPr bwMode="auto">
            <a:xfrm rot="10800000" flipH="1">
              <a:off x="4480" y="1968"/>
              <a:ext cx="1" cy="1344"/>
            </a:xfrm>
            <a:prstGeom prst="curvedConnector3">
              <a:avLst>
                <a:gd name="adj1" fmla="val -317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8917" name="AutoShape 21"/>
            <p:cNvCxnSpPr>
              <a:cxnSpLocks noChangeShapeType="1"/>
              <a:stCxn id="208910" idx="5"/>
              <a:endCxn id="208910" idx="7"/>
            </p:cNvCxnSpPr>
            <p:nvPr/>
          </p:nvCxnSpPr>
          <p:spPr bwMode="auto">
            <a:xfrm rot="5400000" flipH="1" flipV="1">
              <a:off x="4673" y="1967"/>
              <a:ext cx="272" cy="1"/>
            </a:xfrm>
            <a:prstGeom prst="curvedConnector5">
              <a:avLst>
                <a:gd name="adj1" fmla="val -73528"/>
                <a:gd name="adj2" fmla="val 29199995"/>
                <a:gd name="adj3" fmla="val 17352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8918" name="AutoShape 22"/>
            <p:cNvCxnSpPr>
              <a:cxnSpLocks noChangeShapeType="1"/>
              <a:stCxn id="208912" idx="5"/>
              <a:endCxn id="208912" idx="7"/>
            </p:cNvCxnSpPr>
            <p:nvPr/>
          </p:nvCxnSpPr>
          <p:spPr bwMode="auto">
            <a:xfrm rot="5400000" flipH="1" flipV="1">
              <a:off x="4673" y="3311"/>
              <a:ext cx="272" cy="1"/>
            </a:xfrm>
            <a:prstGeom prst="curvedConnector5">
              <a:avLst>
                <a:gd name="adj1" fmla="val -73528"/>
                <a:gd name="adj2" fmla="val 28199995"/>
                <a:gd name="adj3" fmla="val 17352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VII - Finite State Machines</a:t>
            </a:r>
            <a:endParaRPr lang="en-US" altLang="en-US"/>
          </a:p>
        </p:txBody>
      </p:sp>
      <p:sp>
        <p:nvSpPr>
          <p:cNvPr id="11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C779-D572-4006-8F1B-8DE3FA9CDA5C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209923" name="Rectangle 3"/>
          <p:cNvSpPr>
            <a:spLocks noChangeArrowheads="1"/>
          </p:cNvSpPr>
          <p:nvPr/>
        </p:nvSpPr>
        <p:spPr bwMode="auto">
          <a:xfrm>
            <a:off x="404813" y="1460500"/>
            <a:ext cx="8472487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  <a:t>  always @(in or state)</a:t>
            </a:r>
          </a:p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  <a:t/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  <a:t>    case (state)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  <a:t>      zero:	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  <a:t>	// last input was a zero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  <a:t>	 begin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  <a:t>	   if (in) next_state = one1;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  <a:t>	   else    next_state = zero;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  <a:t>	 end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  <a:t>      one1:	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  <a:t>	// we've seen one 1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  <a:t>	 begin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  <a:t>	   if (in) next_state = two1s;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  <a:t>	   else    next_state = zero;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  <a:t>	 end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  <a:t>      two1s:	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  <a:t>	// we've seen at least 2 ones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  <a:t>	 begin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  <a:t>	   if (in) next_state = two1s;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  <a:t>	   else    next_state = zero;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  <a:t>	 end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  <a:t>    endcase</a:t>
            </a:r>
          </a:p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0013" algn="l"/>
              </a:tabLst>
            </a:pPr>
            <a:endParaRPr lang="en-US" altLang="ko-KR" sz="1400">
              <a:solidFill>
                <a:srgbClr val="000000"/>
              </a:solidFill>
              <a:latin typeface="Courier New" pitchFamily="49" charset="0"/>
              <a:ea typeface="Gulim" pitchFamily="50" charset="-127"/>
            </a:endParaRPr>
          </a:p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0013" algn="l"/>
              </a:tabLst>
            </a:pPr>
            <a:endParaRPr lang="en-US" altLang="ko-KR" sz="1400">
              <a:solidFill>
                <a:srgbClr val="000000"/>
              </a:solidFill>
              <a:latin typeface="Courier New" pitchFamily="49" charset="0"/>
              <a:ea typeface="Gulim" pitchFamily="50" charset="-127"/>
            </a:endParaRPr>
          </a:p>
        </p:txBody>
      </p:sp>
      <p:sp>
        <p:nvSpPr>
          <p:cNvPr id="209924" name="Line 4"/>
          <p:cNvSpPr>
            <a:spLocks noChangeShapeType="1"/>
          </p:cNvSpPr>
          <p:nvPr/>
        </p:nvSpPr>
        <p:spPr bwMode="auto">
          <a:xfrm flipH="1" flipV="1">
            <a:off x="2895600" y="1600200"/>
            <a:ext cx="2406650" cy="2603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9925" name="Rectangle 5"/>
          <p:cNvSpPr>
            <a:spLocks noChangeArrowheads="1"/>
          </p:cNvSpPr>
          <p:nvPr/>
        </p:nvSpPr>
        <p:spPr bwMode="auto">
          <a:xfrm>
            <a:off x="5486400" y="1600200"/>
            <a:ext cx="2768600" cy="119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crucial to include 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all signals that are 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input to state determination</a:t>
            </a:r>
          </a:p>
        </p:txBody>
      </p:sp>
      <p:sp>
        <p:nvSpPr>
          <p:cNvPr id="2099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pitchFamily="50" charset="-127"/>
              </a:rPr>
              <a:t>Moore Verilog FSM (cont’d)</a:t>
            </a:r>
          </a:p>
        </p:txBody>
      </p:sp>
      <p:sp>
        <p:nvSpPr>
          <p:cNvPr id="209927" name="Rectangle 7"/>
          <p:cNvSpPr>
            <a:spLocks noChangeArrowheads="1"/>
          </p:cNvSpPr>
          <p:nvPr/>
        </p:nvSpPr>
        <p:spPr bwMode="auto">
          <a:xfrm>
            <a:off x="6248400" y="3200400"/>
            <a:ext cx="2768600" cy="119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note that output 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Gulim" pitchFamily="50" charset="-127"/>
              </a:rPr>
              <a:t>depends only on state</a:t>
            </a:r>
          </a:p>
        </p:txBody>
      </p:sp>
      <p:sp>
        <p:nvSpPr>
          <p:cNvPr id="209928" name="Rectangle 8"/>
          <p:cNvSpPr>
            <a:spLocks noChangeArrowheads="1"/>
          </p:cNvSpPr>
          <p:nvPr/>
        </p:nvSpPr>
        <p:spPr bwMode="auto">
          <a:xfrm>
            <a:off x="4953000" y="4572000"/>
            <a:ext cx="39624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  <a:t>  always @(state)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  <a:t>    case (state)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  <a:t>      zero: out = 0;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  <a:t>	  one1: out = 0;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  <a:t>	 two1s: out = 1;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  <a:t>    endcase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</a:br>
            <a:endParaRPr lang="en-US" altLang="ko-KR" sz="1400">
              <a:solidFill>
                <a:srgbClr val="000000"/>
              </a:solidFill>
              <a:latin typeface="Courier New" pitchFamily="49" charset="0"/>
              <a:ea typeface="Gulim" pitchFamily="50" charset="-127"/>
            </a:endParaRPr>
          </a:p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  <a:t>endmodule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</a:br>
            <a:endParaRPr lang="en-US" altLang="ko-KR" sz="1400">
              <a:solidFill>
                <a:srgbClr val="000000"/>
              </a:solidFill>
              <a:latin typeface="Courier New" pitchFamily="49" charset="0"/>
              <a:ea typeface="Gulim" pitchFamily="50" charset="-127"/>
            </a:endParaRPr>
          </a:p>
        </p:txBody>
      </p:sp>
      <p:sp>
        <p:nvSpPr>
          <p:cNvPr id="209929" name="Line 9"/>
          <p:cNvSpPr>
            <a:spLocks noChangeShapeType="1"/>
          </p:cNvSpPr>
          <p:nvPr/>
        </p:nvSpPr>
        <p:spPr bwMode="auto">
          <a:xfrm flipH="1">
            <a:off x="6324600" y="3810000"/>
            <a:ext cx="7620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VII - Finite State Machines</a:t>
            </a:r>
            <a:endParaRPr lang="en-US" altLang="en-US"/>
          </a:p>
        </p:txBody>
      </p:sp>
      <p:sp>
        <p:nvSpPr>
          <p:cNvPr id="1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A25D4-F2B9-49A3-9269-EC17DB3303DF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210947" name="Rectangle 3"/>
          <p:cNvSpPr>
            <a:spLocks noChangeArrowheads="1"/>
          </p:cNvSpPr>
          <p:nvPr/>
        </p:nvSpPr>
        <p:spPr bwMode="auto">
          <a:xfrm>
            <a:off x="533400" y="1136650"/>
            <a:ext cx="8458200" cy="546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500"/>
              </a:lnSpc>
              <a:tabLst>
                <a:tab pos="457200" algn="l"/>
                <a:tab pos="914400" algn="l"/>
                <a:tab pos="1370013" algn="l"/>
                <a:tab pos="2563813" algn="l"/>
              </a:tabLst>
            </a:pP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  <a:t>module reduce (clk, reset, in, out);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  <a:t>  input clk, reset, in;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  <a:t>  output out;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  <a:t>  reg out;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  <a:t>  reg state;	// state variables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  <a:t>  reg next_state;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  <a:t/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  <a:t>  always @(posedge clk)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  <a:t>    if (reset) state = zero;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  <a:t>    else       state = next_state;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  <a:t/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  <a:t>  always @(in or state)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  <a:t>    case (state)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  <a:t>      zero:		// last input was a zero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  <a:t>	 begin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  <a:t>	   out = 0;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  <a:t>	   if (in) next_state = one;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  <a:t>	   else    next_state = zero;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  <a:t>	 end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  <a:t>      one:		// we've seen one 1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  <a:t>	 if (in) begin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  <a:t>		next_state = one; out = 1;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  <a:t>	 end else begin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  <a:t>		next_state = zero; out = 0;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  <a:t>	 end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  <a:t>    endcase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  <a:t>endmodule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</a:br>
            <a:endParaRPr lang="en-US" altLang="ko-KR" sz="1400">
              <a:solidFill>
                <a:srgbClr val="000000"/>
              </a:solidFill>
              <a:latin typeface="Courier New" pitchFamily="49" charset="0"/>
              <a:ea typeface="Gulim" pitchFamily="50" charset="-127"/>
            </a:endParaRPr>
          </a:p>
        </p:txBody>
      </p:sp>
      <p:sp>
        <p:nvSpPr>
          <p:cNvPr id="2109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pitchFamily="50" charset="-127"/>
              </a:rPr>
              <a:t>Mealy Verilog FSM</a:t>
            </a:r>
          </a:p>
        </p:txBody>
      </p:sp>
      <p:grpSp>
        <p:nvGrpSpPr>
          <p:cNvPr id="210949" name="Group 5"/>
          <p:cNvGrpSpPr>
            <a:grpSpLocks/>
          </p:cNvGrpSpPr>
          <p:nvPr/>
        </p:nvGrpSpPr>
        <p:grpSpPr bwMode="auto">
          <a:xfrm>
            <a:off x="6324600" y="2971800"/>
            <a:ext cx="2133600" cy="1993900"/>
            <a:chOff x="5952" y="1440"/>
            <a:chExt cx="1344" cy="1256"/>
          </a:xfrm>
        </p:grpSpPr>
        <p:sp>
          <p:nvSpPr>
            <p:cNvPr id="210950" name="Rectangle 6"/>
            <p:cNvSpPr>
              <a:spLocks noChangeArrowheads="1"/>
            </p:cNvSpPr>
            <p:nvPr/>
          </p:nvSpPr>
          <p:spPr bwMode="auto">
            <a:xfrm>
              <a:off x="6583" y="1950"/>
              <a:ext cx="38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 b="1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1/0</a:t>
              </a:r>
            </a:p>
          </p:txBody>
        </p:sp>
        <p:sp>
          <p:nvSpPr>
            <p:cNvPr id="210951" name="Rectangle 7"/>
            <p:cNvSpPr>
              <a:spLocks noChangeArrowheads="1"/>
            </p:cNvSpPr>
            <p:nvPr/>
          </p:nvSpPr>
          <p:spPr bwMode="auto">
            <a:xfrm>
              <a:off x="5952" y="1968"/>
              <a:ext cx="38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 b="1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0/0</a:t>
              </a:r>
            </a:p>
          </p:txBody>
        </p:sp>
        <p:sp>
          <p:nvSpPr>
            <p:cNvPr id="210952" name="Rectangle 8"/>
            <p:cNvSpPr>
              <a:spLocks noChangeArrowheads="1"/>
            </p:cNvSpPr>
            <p:nvPr/>
          </p:nvSpPr>
          <p:spPr bwMode="auto">
            <a:xfrm>
              <a:off x="6912" y="1440"/>
              <a:ext cx="38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 b="1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0/0</a:t>
              </a:r>
            </a:p>
          </p:txBody>
        </p:sp>
        <p:sp>
          <p:nvSpPr>
            <p:cNvPr id="210953" name="Rectangle 9"/>
            <p:cNvSpPr>
              <a:spLocks noChangeArrowheads="1"/>
            </p:cNvSpPr>
            <p:nvPr/>
          </p:nvSpPr>
          <p:spPr bwMode="auto">
            <a:xfrm>
              <a:off x="6912" y="2448"/>
              <a:ext cx="38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 b="1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1/1</a:t>
              </a:r>
            </a:p>
          </p:txBody>
        </p:sp>
        <p:sp>
          <p:nvSpPr>
            <p:cNvPr id="210954" name="Oval 10"/>
            <p:cNvSpPr>
              <a:spLocks noChangeArrowheads="1"/>
            </p:cNvSpPr>
            <p:nvPr/>
          </p:nvSpPr>
          <p:spPr bwMode="auto">
            <a:xfrm>
              <a:off x="6352" y="1536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400" b="1">
                  <a:latin typeface="Tahoma" pitchFamily="34" charset="0"/>
                  <a:ea typeface="Gulim" pitchFamily="50" charset="-127"/>
                </a:rPr>
                <a:t>zero</a:t>
              </a:r>
              <a:br>
                <a:rPr lang="en-US" altLang="ko-KR" sz="1400" b="1">
                  <a:latin typeface="Tahoma" pitchFamily="34" charset="0"/>
                  <a:ea typeface="Gulim" pitchFamily="50" charset="-127"/>
                </a:rPr>
              </a:br>
              <a:r>
                <a:rPr lang="en-US" altLang="ko-KR" sz="1400" b="1">
                  <a:latin typeface="Tahoma" pitchFamily="34" charset="0"/>
                  <a:ea typeface="Gulim" pitchFamily="50" charset="-127"/>
                </a:rPr>
                <a:t>[0]</a:t>
              </a:r>
            </a:p>
          </p:txBody>
        </p:sp>
        <p:sp>
          <p:nvSpPr>
            <p:cNvPr id="210955" name="Oval 11"/>
            <p:cNvSpPr>
              <a:spLocks noChangeArrowheads="1"/>
            </p:cNvSpPr>
            <p:nvPr/>
          </p:nvSpPr>
          <p:spPr bwMode="auto">
            <a:xfrm>
              <a:off x="6352" y="2208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 anchor="ctr"/>
            <a:lstStyle/>
            <a:p>
              <a:pPr algn="ctr" eaLnBrk="0" hangingPunct="0"/>
              <a:r>
                <a:rPr lang="en-US" altLang="ko-KR" sz="1400" b="1">
                  <a:latin typeface="Tahoma" pitchFamily="34" charset="0"/>
                  <a:ea typeface="Gulim" pitchFamily="50" charset="-127"/>
                </a:rPr>
                <a:t>one1</a:t>
              </a:r>
              <a:br>
                <a:rPr lang="en-US" altLang="ko-KR" sz="1400" b="1">
                  <a:latin typeface="Tahoma" pitchFamily="34" charset="0"/>
                  <a:ea typeface="Gulim" pitchFamily="50" charset="-127"/>
                </a:rPr>
              </a:br>
              <a:r>
                <a:rPr lang="en-US" altLang="ko-KR" sz="1400" b="1">
                  <a:latin typeface="Tahoma" pitchFamily="34" charset="0"/>
                  <a:ea typeface="Gulim" pitchFamily="50" charset="-127"/>
                </a:rPr>
                <a:t>[0]</a:t>
              </a:r>
            </a:p>
          </p:txBody>
        </p:sp>
        <p:cxnSp>
          <p:nvCxnSpPr>
            <p:cNvPr id="210956" name="AutoShape 12"/>
            <p:cNvCxnSpPr>
              <a:cxnSpLocks noChangeShapeType="1"/>
              <a:stCxn id="210954" idx="4"/>
              <a:endCxn id="210955" idx="0"/>
            </p:cNvCxnSpPr>
            <p:nvPr/>
          </p:nvCxnSpPr>
          <p:spPr bwMode="auto">
            <a:xfrm>
              <a:off x="6544" y="1920"/>
              <a:ext cx="0" cy="28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0957" name="AutoShape 13"/>
            <p:cNvCxnSpPr>
              <a:cxnSpLocks noChangeShapeType="1"/>
              <a:stCxn id="210955" idx="2"/>
              <a:endCxn id="210954" idx="2"/>
            </p:cNvCxnSpPr>
            <p:nvPr/>
          </p:nvCxnSpPr>
          <p:spPr bwMode="auto">
            <a:xfrm rot="10800000" flipH="1">
              <a:off x="6352" y="1728"/>
              <a:ext cx="1" cy="672"/>
            </a:xfrm>
            <a:prstGeom prst="curvedConnector3">
              <a:avLst>
                <a:gd name="adj1" fmla="val -144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0958" name="AutoShape 14"/>
            <p:cNvCxnSpPr>
              <a:cxnSpLocks noChangeShapeType="1"/>
              <a:stCxn id="210955" idx="4"/>
              <a:endCxn id="210955" idx="6"/>
            </p:cNvCxnSpPr>
            <p:nvPr/>
          </p:nvCxnSpPr>
          <p:spPr bwMode="auto">
            <a:xfrm rot="5400000" flipH="1" flipV="1">
              <a:off x="6544" y="2400"/>
              <a:ext cx="192" cy="192"/>
            </a:xfrm>
            <a:prstGeom prst="curvedConnector4">
              <a:avLst>
                <a:gd name="adj1" fmla="val -75000"/>
                <a:gd name="adj2" fmla="val 175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0959" name="AutoShape 15"/>
            <p:cNvCxnSpPr>
              <a:cxnSpLocks noChangeShapeType="1"/>
              <a:stCxn id="210954" idx="6"/>
              <a:endCxn id="210954" idx="0"/>
            </p:cNvCxnSpPr>
            <p:nvPr/>
          </p:nvCxnSpPr>
          <p:spPr bwMode="auto">
            <a:xfrm flipH="1" flipV="1">
              <a:off x="6544" y="1536"/>
              <a:ext cx="192" cy="192"/>
            </a:xfrm>
            <a:prstGeom prst="curvedConnector4">
              <a:avLst>
                <a:gd name="adj1" fmla="val -75000"/>
                <a:gd name="adj2" fmla="val 175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VII - Finite State Machines</a:t>
            </a:r>
            <a:endParaRPr lang="en-US" altLang="en-US"/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E4002-4D51-4F73-86AB-C8F51B45B0A1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211970" name="Rectangle 2"/>
          <p:cNvSpPr>
            <a:spLocks noChangeArrowheads="1"/>
          </p:cNvSpPr>
          <p:nvPr/>
        </p:nvSpPr>
        <p:spPr bwMode="auto">
          <a:xfrm>
            <a:off x="1854200" y="1524000"/>
            <a:ext cx="72898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1971" name="Rectangle 3"/>
          <p:cNvSpPr>
            <a:spLocks noChangeArrowheads="1"/>
          </p:cNvSpPr>
          <p:nvPr/>
        </p:nvSpPr>
        <p:spPr bwMode="auto">
          <a:xfrm>
            <a:off x="533400" y="1339850"/>
            <a:ext cx="8178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47" tIns="26983" rIns="19047" bIns="26983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0013" algn="l"/>
                <a:tab pos="1828800" algn="l"/>
                <a:tab pos="2286000" algn="l"/>
                <a:tab pos="2743200" algn="l"/>
                <a:tab pos="3200400" algn="l"/>
                <a:tab pos="3656013" algn="l"/>
              </a:tabLst>
            </a:pP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  <a:t>module reduce (clk, reset, in, out);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  <a:t>  input clk, reset, in;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  <a:t>  output out;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  <a:t>  reg out;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  <a:t>  reg state;	// state variables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  <a:t/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  <a:t>  always @(posedge clk)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  <a:t>    if (reset) state = zero;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  <a:t>    else 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  <a:t>     case (state)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  <a:t>      zero:		// last input was a zero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  <a:t>	 begin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  <a:t>	   out = 0;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  <a:t>	   if (in) state = one;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  <a:t>	   else    state = zero;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  <a:t>	 end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  <a:t>      one:		// we've seen one 1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  <a:t>	 if (in) begin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  <a:t>		state = one; out = 1;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  <a:t>	 end else begin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  <a:t>		state = zero; out = 0;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  <a:t>	 end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  <a:t>    endcase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  <a:t>endmodule</a:t>
            </a:r>
            <a:b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Gulim" pitchFamily="50" charset="-127"/>
              </a:rPr>
            </a:br>
            <a:endParaRPr lang="en-US" altLang="ko-KR" sz="1400">
              <a:solidFill>
                <a:srgbClr val="000000"/>
              </a:solidFill>
              <a:latin typeface="Courier New" pitchFamily="49" charset="0"/>
              <a:ea typeface="Gulim" pitchFamily="50" charset="-127"/>
            </a:endParaRPr>
          </a:p>
        </p:txBody>
      </p:sp>
      <p:sp>
        <p:nvSpPr>
          <p:cNvPr id="2119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pitchFamily="50" charset="-127"/>
              </a:rPr>
              <a:t>Synchronous Mealy Machine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VII - Finite State Machines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E916-A2A4-414A-9B88-C4FB7AC17598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7783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pitchFamily="50" charset="-127"/>
              </a:rPr>
              <a:t>Finite state machines summary</a:t>
            </a:r>
          </a:p>
        </p:txBody>
      </p:sp>
      <p:sp>
        <p:nvSpPr>
          <p:cNvPr id="77834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Gulim" pitchFamily="50" charset="-127"/>
              </a:rPr>
              <a:t>Models for representing sequential circuits</a:t>
            </a:r>
          </a:p>
          <a:p>
            <a:pPr lvl="1"/>
            <a:r>
              <a:rPr lang="en-US" altLang="ko-KR">
                <a:ea typeface="Gulim" pitchFamily="50" charset="-127"/>
              </a:rPr>
              <a:t>abstraction of sequential elements</a:t>
            </a:r>
          </a:p>
          <a:p>
            <a:pPr lvl="1"/>
            <a:r>
              <a:rPr lang="en-US" altLang="ko-KR">
                <a:ea typeface="Gulim" pitchFamily="50" charset="-127"/>
              </a:rPr>
              <a:t>finite state machines and their state diagrams</a:t>
            </a:r>
          </a:p>
          <a:p>
            <a:pPr lvl="1"/>
            <a:r>
              <a:rPr lang="en-US" altLang="ko-KR">
                <a:ea typeface="Gulim" pitchFamily="50" charset="-127"/>
              </a:rPr>
              <a:t>inputs/outputs</a:t>
            </a:r>
          </a:p>
          <a:p>
            <a:pPr lvl="1"/>
            <a:r>
              <a:rPr lang="en-US" altLang="ko-KR">
                <a:ea typeface="Gulim" pitchFamily="50" charset="-127"/>
              </a:rPr>
              <a:t>Mealy, Moore, and synchronous Mealy machines</a:t>
            </a:r>
          </a:p>
          <a:p>
            <a:r>
              <a:rPr lang="en-US" altLang="ko-KR">
                <a:ea typeface="Gulim" pitchFamily="50" charset="-127"/>
              </a:rPr>
              <a:t>Finite state machine design procedure</a:t>
            </a:r>
          </a:p>
          <a:p>
            <a:pPr lvl="1"/>
            <a:r>
              <a:rPr lang="en-US" altLang="ko-KR">
                <a:ea typeface="Gulim" pitchFamily="50" charset="-127"/>
              </a:rPr>
              <a:t>deriving state diagram</a:t>
            </a:r>
          </a:p>
          <a:p>
            <a:pPr lvl="1"/>
            <a:r>
              <a:rPr lang="en-US" altLang="ko-KR">
                <a:ea typeface="Gulim" pitchFamily="50" charset="-127"/>
              </a:rPr>
              <a:t>deriving state transition table</a:t>
            </a:r>
          </a:p>
          <a:p>
            <a:pPr lvl="1"/>
            <a:r>
              <a:rPr lang="en-US" altLang="ko-KR">
                <a:ea typeface="Gulim" pitchFamily="50" charset="-127"/>
              </a:rPr>
              <a:t>determining next state and output functions</a:t>
            </a:r>
          </a:p>
          <a:p>
            <a:pPr lvl="1"/>
            <a:r>
              <a:rPr lang="en-US" altLang="ko-KR">
                <a:ea typeface="Gulim" pitchFamily="50" charset="-127"/>
              </a:rPr>
              <a:t>implementing combinational logic</a:t>
            </a:r>
          </a:p>
          <a:p>
            <a:r>
              <a:rPr lang="en-US" altLang="ko-KR">
                <a:ea typeface="Gulim" pitchFamily="50" charset="-127"/>
              </a:rPr>
              <a:t>Hardware description languages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VII - Finite State Machines</a:t>
            </a:r>
            <a:endParaRPr lang="en-US" altLang="en-US"/>
          </a:p>
        </p:txBody>
      </p:sp>
      <p:sp>
        <p:nvSpPr>
          <p:cNvPr id="2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3B218-28E6-4CAC-A526-B67BF4DFBD98}" type="slidenum">
              <a:rPr lang="en-US" altLang="en-US"/>
              <a:pPr/>
              <a:t>5</a:t>
            </a:fld>
            <a:endParaRPr lang="en-US" altLang="en-US"/>
          </a:p>
        </p:txBody>
      </p:sp>
      <p:grpSp>
        <p:nvGrpSpPr>
          <p:cNvPr id="10270" name="Group 30"/>
          <p:cNvGrpSpPr>
            <a:grpSpLocks/>
          </p:cNvGrpSpPr>
          <p:nvPr/>
        </p:nvGrpSpPr>
        <p:grpSpPr bwMode="auto">
          <a:xfrm>
            <a:off x="2616200" y="4940300"/>
            <a:ext cx="4279900" cy="1504950"/>
            <a:chOff x="1648" y="2884"/>
            <a:chExt cx="2696" cy="948"/>
          </a:xfrm>
        </p:grpSpPr>
        <p:sp>
          <p:nvSpPr>
            <p:cNvPr id="10249" name="Oval 9"/>
            <p:cNvSpPr>
              <a:spLocks noChangeArrowheads="1"/>
            </p:cNvSpPr>
            <p:nvPr/>
          </p:nvSpPr>
          <p:spPr bwMode="auto">
            <a:xfrm>
              <a:off x="4036" y="2884"/>
              <a:ext cx="288" cy="28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50" name="Oval 10"/>
            <p:cNvSpPr>
              <a:spLocks noChangeArrowheads="1"/>
            </p:cNvSpPr>
            <p:nvPr/>
          </p:nvSpPr>
          <p:spPr bwMode="auto">
            <a:xfrm>
              <a:off x="2884" y="2884"/>
              <a:ext cx="288" cy="28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51" name="Oval 11"/>
            <p:cNvSpPr>
              <a:spLocks noChangeArrowheads="1"/>
            </p:cNvSpPr>
            <p:nvPr/>
          </p:nvSpPr>
          <p:spPr bwMode="auto">
            <a:xfrm>
              <a:off x="2308" y="3460"/>
              <a:ext cx="288" cy="28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52" name="Oval 12"/>
            <p:cNvSpPr>
              <a:spLocks noChangeArrowheads="1"/>
            </p:cNvSpPr>
            <p:nvPr/>
          </p:nvSpPr>
          <p:spPr bwMode="auto">
            <a:xfrm>
              <a:off x="3460" y="3460"/>
              <a:ext cx="288" cy="28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53" name="Oval 13"/>
            <p:cNvSpPr>
              <a:spLocks noChangeArrowheads="1"/>
            </p:cNvSpPr>
            <p:nvPr/>
          </p:nvSpPr>
          <p:spPr bwMode="auto">
            <a:xfrm>
              <a:off x="1732" y="2884"/>
              <a:ext cx="288" cy="28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54" name="Line 14"/>
            <p:cNvSpPr>
              <a:spLocks noChangeShapeType="1"/>
            </p:cNvSpPr>
            <p:nvPr/>
          </p:nvSpPr>
          <p:spPr bwMode="auto">
            <a:xfrm>
              <a:off x="2020" y="3024"/>
              <a:ext cx="8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55" name="Line 15"/>
            <p:cNvSpPr>
              <a:spLocks noChangeShapeType="1"/>
            </p:cNvSpPr>
            <p:nvPr/>
          </p:nvSpPr>
          <p:spPr bwMode="auto">
            <a:xfrm>
              <a:off x="3172" y="3024"/>
              <a:ext cx="8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56" name="Line 16"/>
            <p:cNvSpPr>
              <a:spLocks noChangeShapeType="1"/>
            </p:cNvSpPr>
            <p:nvPr/>
          </p:nvSpPr>
          <p:spPr bwMode="auto">
            <a:xfrm flipH="1">
              <a:off x="3716" y="3148"/>
              <a:ext cx="376" cy="3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57" name="Line 17"/>
            <p:cNvSpPr>
              <a:spLocks noChangeShapeType="1"/>
            </p:cNvSpPr>
            <p:nvPr/>
          </p:nvSpPr>
          <p:spPr bwMode="auto">
            <a:xfrm flipH="1">
              <a:off x="2588" y="3600"/>
              <a:ext cx="8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58" name="Line 18"/>
            <p:cNvSpPr>
              <a:spLocks noChangeShapeType="1"/>
            </p:cNvSpPr>
            <p:nvPr/>
          </p:nvSpPr>
          <p:spPr bwMode="auto">
            <a:xfrm flipH="1" flipV="1">
              <a:off x="1956" y="3140"/>
              <a:ext cx="376" cy="3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59" name="Line 19"/>
            <p:cNvSpPr>
              <a:spLocks noChangeShapeType="1"/>
            </p:cNvSpPr>
            <p:nvPr/>
          </p:nvSpPr>
          <p:spPr bwMode="auto">
            <a:xfrm flipV="1">
              <a:off x="2564" y="3140"/>
              <a:ext cx="368" cy="3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60" name="Line 20"/>
            <p:cNvSpPr>
              <a:spLocks noChangeShapeType="1"/>
            </p:cNvSpPr>
            <p:nvPr/>
          </p:nvSpPr>
          <p:spPr bwMode="auto">
            <a:xfrm flipH="1" flipV="1">
              <a:off x="3108" y="3140"/>
              <a:ext cx="400" cy="3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61" name="Rectangle 21"/>
            <p:cNvSpPr>
              <a:spLocks noChangeArrowheads="1"/>
            </p:cNvSpPr>
            <p:nvPr/>
          </p:nvSpPr>
          <p:spPr bwMode="auto">
            <a:xfrm>
              <a:off x="1648" y="3304"/>
              <a:ext cx="560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>
                  <a:solidFill>
                    <a:srgbClr val="000000"/>
                  </a:solidFill>
                  <a:ea typeface="Gulim" pitchFamily="50" charset="-127"/>
                </a:rPr>
                <a:t>In = 0</a:t>
              </a:r>
            </a:p>
          </p:txBody>
        </p:sp>
        <p:sp>
          <p:nvSpPr>
            <p:cNvPr id="10262" name="Rectangle 22"/>
            <p:cNvSpPr>
              <a:spLocks noChangeArrowheads="1"/>
            </p:cNvSpPr>
            <p:nvPr/>
          </p:nvSpPr>
          <p:spPr bwMode="auto">
            <a:xfrm>
              <a:off x="2792" y="3576"/>
              <a:ext cx="560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>
                  <a:solidFill>
                    <a:srgbClr val="000000"/>
                  </a:solidFill>
                  <a:ea typeface="Gulim" pitchFamily="50" charset="-127"/>
                </a:rPr>
                <a:t>In = 1</a:t>
              </a:r>
            </a:p>
          </p:txBody>
        </p:sp>
        <p:sp>
          <p:nvSpPr>
            <p:cNvPr id="10263" name="Rectangle 23"/>
            <p:cNvSpPr>
              <a:spLocks noChangeArrowheads="1"/>
            </p:cNvSpPr>
            <p:nvPr/>
          </p:nvSpPr>
          <p:spPr bwMode="auto">
            <a:xfrm>
              <a:off x="3272" y="3144"/>
              <a:ext cx="560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>
                  <a:solidFill>
                    <a:srgbClr val="000000"/>
                  </a:solidFill>
                  <a:ea typeface="Gulim" pitchFamily="50" charset="-127"/>
                </a:rPr>
                <a:t>In = 0</a:t>
              </a:r>
            </a:p>
          </p:txBody>
        </p:sp>
        <p:sp>
          <p:nvSpPr>
            <p:cNvPr id="10264" name="Rectangle 24"/>
            <p:cNvSpPr>
              <a:spLocks noChangeArrowheads="1"/>
            </p:cNvSpPr>
            <p:nvPr/>
          </p:nvSpPr>
          <p:spPr bwMode="auto">
            <a:xfrm>
              <a:off x="2272" y="3144"/>
              <a:ext cx="560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>
                  <a:solidFill>
                    <a:srgbClr val="000000"/>
                  </a:solidFill>
                  <a:ea typeface="Gulim" pitchFamily="50" charset="-127"/>
                </a:rPr>
                <a:t>In = 1</a:t>
              </a:r>
            </a:p>
          </p:txBody>
        </p:sp>
        <p:sp>
          <p:nvSpPr>
            <p:cNvPr id="10265" name="Rectangle 25"/>
            <p:cNvSpPr>
              <a:spLocks noChangeArrowheads="1"/>
            </p:cNvSpPr>
            <p:nvPr/>
          </p:nvSpPr>
          <p:spPr bwMode="auto">
            <a:xfrm>
              <a:off x="2296" y="3488"/>
              <a:ext cx="320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>
                  <a:solidFill>
                    <a:srgbClr val="000000"/>
                  </a:solidFill>
                  <a:ea typeface="Gulim" pitchFamily="50" charset="-127"/>
                </a:rPr>
                <a:t>100</a:t>
              </a:r>
            </a:p>
          </p:txBody>
        </p:sp>
        <p:sp>
          <p:nvSpPr>
            <p:cNvPr id="10266" name="Rectangle 26"/>
            <p:cNvSpPr>
              <a:spLocks noChangeArrowheads="1"/>
            </p:cNvSpPr>
            <p:nvPr/>
          </p:nvSpPr>
          <p:spPr bwMode="auto">
            <a:xfrm>
              <a:off x="2872" y="2912"/>
              <a:ext cx="320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>
                  <a:solidFill>
                    <a:srgbClr val="000000"/>
                  </a:solidFill>
                  <a:ea typeface="Gulim" pitchFamily="50" charset="-127"/>
                </a:rPr>
                <a:t>010</a:t>
              </a:r>
            </a:p>
          </p:txBody>
        </p:sp>
        <p:sp>
          <p:nvSpPr>
            <p:cNvPr id="10267" name="Rectangle 27"/>
            <p:cNvSpPr>
              <a:spLocks noChangeArrowheads="1"/>
            </p:cNvSpPr>
            <p:nvPr/>
          </p:nvSpPr>
          <p:spPr bwMode="auto">
            <a:xfrm>
              <a:off x="3448" y="3488"/>
              <a:ext cx="320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>
                  <a:solidFill>
                    <a:srgbClr val="000000"/>
                  </a:solidFill>
                  <a:ea typeface="Gulim" pitchFamily="50" charset="-127"/>
                </a:rPr>
                <a:t>110</a:t>
              </a:r>
            </a:p>
          </p:txBody>
        </p:sp>
        <p:sp>
          <p:nvSpPr>
            <p:cNvPr id="10268" name="Rectangle 28"/>
            <p:cNvSpPr>
              <a:spLocks noChangeArrowheads="1"/>
            </p:cNvSpPr>
            <p:nvPr/>
          </p:nvSpPr>
          <p:spPr bwMode="auto">
            <a:xfrm>
              <a:off x="4024" y="2912"/>
              <a:ext cx="320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>
                  <a:solidFill>
                    <a:srgbClr val="000000"/>
                  </a:solidFill>
                  <a:ea typeface="Gulim" pitchFamily="50" charset="-127"/>
                </a:rPr>
                <a:t>111</a:t>
              </a:r>
            </a:p>
          </p:txBody>
        </p:sp>
        <p:sp>
          <p:nvSpPr>
            <p:cNvPr id="10269" name="Rectangle 29"/>
            <p:cNvSpPr>
              <a:spLocks noChangeArrowheads="1"/>
            </p:cNvSpPr>
            <p:nvPr/>
          </p:nvSpPr>
          <p:spPr bwMode="auto">
            <a:xfrm>
              <a:off x="1720" y="2928"/>
              <a:ext cx="320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>
                  <a:solidFill>
                    <a:srgbClr val="000000"/>
                  </a:solidFill>
                  <a:ea typeface="Gulim" pitchFamily="50" charset="-127"/>
                </a:rPr>
                <a:t>001</a:t>
              </a:r>
            </a:p>
          </p:txBody>
        </p:sp>
      </p:grpSp>
      <p:sp>
        <p:nvSpPr>
          <p:cNvPr id="10271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pitchFamily="50" charset="-127"/>
              </a:rPr>
              <a:t>Finite state machine representations</a:t>
            </a:r>
          </a:p>
        </p:txBody>
      </p:sp>
      <p:sp>
        <p:nvSpPr>
          <p:cNvPr id="10272" name="Rectangle 3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Gulim" pitchFamily="50" charset="-127"/>
              </a:rPr>
              <a:t>States: determined by possible values in sequential storage elements</a:t>
            </a:r>
          </a:p>
          <a:p>
            <a:r>
              <a:rPr lang="en-US" altLang="ko-KR" sz="2000">
                <a:ea typeface="Gulim" pitchFamily="50" charset="-127"/>
              </a:rPr>
              <a:t>Transitions: change of state</a:t>
            </a:r>
          </a:p>
          <a:p>
            <a:r>
              <a:rPr lang="en-US" altLang="ko-KR" sz="2000">
                <a:ea typeface="Gulim" pitchFamily="50" charset="-127"/>
              </a:rPr>
              <a:t>Clock: controls when state can change by controlling storage elements</a:t>
            </a:r>
            <a:br>
              <a:rPr lang="en-US" altLang="ko-KR" sz="2000">
                <a:ea typeface="Gulim" pitchFamily="50" charset="-127"/>
              </a:rPr>
            </a:br>
            <a:endParaRPr lang="en-US" altLang="ko-KR" sz="2000">
              <a:ea typeface="Gulim" pitchFamily="50" charset="-127"/>
            </a:endParaRPr>
          </a:p>
          <a:p>
            <a:r>
              <a:rPr lang="en-US" altLang="ko-KR" sz="2000">
                <a:ea typeface="Gulim" pitchFamily="50" charset="-127"/>
              </a:rPr>
              <a:t>Sequential logic</a:t>
            </a:r>
          </a:p>
          <a:p>
            <a:pPr lvl="1"/>
            <a:r>
              <a:rPr lang="en-US" altLang="ko-KR" sz="1800">
                <a:ea typeface="Gulim" pitchFamily="50" charset="-127"/>
              </a:rPr>
              <a:t>sequences through a series of states</a:t>
            </a:r>
          </a:p>
          <a:p>
            <a:pPr lvl="1"/>
            <a:r>
              <a:rPr lang="en-US" altLang="ko-KR" sz="1800">
                <a:ea typeface="Gulim" pitchFamily="50" charset="-127"/>
              </a:rPr>
              <a:t>based on sequence of values on input signals</a:t>
            </a:r>
          </a:p>
          <a:p>
            <a:pPr lvl="1"/>
            <a:r>
              <a:rPr lang="en-US" altLang="ko-KR" sz="1800">
                <a:ea typeface="Gulim" pitchFamily="50" charset="-127"/>
              </a:rPr>
              <a:t>clock period defines elements of sequence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VII - Finite State Machines</a:t>
            </a:r>
            <a:endParaRPr lang="en-US" altLang="en-US"/>
          </a:p>
        </p:txBody>
      </p:sp>
      <p:sp>
        <p:nvSpPr>
          <p:cNvPr id="4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C4BDF-97B9-479E-9756-8CA4927A9DD9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2344" name="Rectangle 5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pitchFamily="50" charset="-127"/>
              </a:rPr>
              <a:t>Example finite state machine diagram</a:t>
            </a:r>
          </a:p>
        </p:txBody>
      </p:sp>
      <p:sp>
        <p:nvSpPr>
          <p:cNvPr id="12345" name="Rectangle 5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Gulim" pitchFamily="50" charset="-127"/>
              </a:rPr>
              <a:t>Combination lock from introduction to course</a:t>
            </a:r>
          </a:p>
          <a:p>
            <a:pPr lvl="1"/>
            <a:r>
              <a:rPr lang="en-US" altLang="ko-KR" sz="1800">
                <a:ea typeface="Gulim" pitchFamily="50" charset="-127"/>
              </a:rPr>
              <a:t>5 states</a:t>
            </a:r>
          </a:p>
          <a:p>
            <a:pPr lvl="1"/>
            <a:r>
              <a:rPr lang="en-US" altLang="ko-KR" sz="1800">
                <a:ea typeface="Gulim" pitchFamily="50" charset="-127"/>
              </a:rPr>
              <a:t>5 self-transitions</a:t>
            </a:r>
          </a:p>
          <a:p>
            <a:pPr lvl="1"/>
            <a:r>
              <a:rPr lang="en-US" altLang="ko-KR" sz="1800">
                <a:ea typeface="Gulim" pitchFamily="50" charset="-127"/>
              </a:rPr>
              <a:t>6 other transitions between states</a:t>
            </a:r>
          </a:p>
          <a:p>
            <a:pPr lvl="1"/>
            <a:r>
              <a:rPr lang="en-US" altLang="ko-KR" sz="1800">
                <a:ea typeface="Gulim" pitchFamily="50" charset="-127"/>
              </a:rPr>
              <a:t>1 reset transition (from all states) to state S1</a:t>
            </a:r>
          </a:p>
          <a:p>
            <a:pPr lvl="1"/>
            <a:endParaRPr lang="en-US" altLang="ko-KR" sz="1800">
              <a:ea typeface="Gulim" pitchFamily="50" charset="-127"/>
            </a:endParaRPr>
          </a:p>
        </p:txBody>
      </p:sp>
      <p:grpSp>
        <p:nvGrpSpPr>
          <p:cNvPr id="12406" name="Group 118"/>
          <p:cNvGrpSpPr>
            <a:grpSpLocks/>
          </p:cNvGrpSpPr>
          <p:nvPr/>
        </p:nvGrpSpPr>
        <p:grpSpPr bwMode="auto">
          <a:xfrm>
            <a:off x="838200" y="3397250"/>
            <a:ext cx="7162800" cy="2735263"/>
            <a:chOff x="528" y="1814"/>
            <a:chExt cx="4512" cy="1723"/>
          </a:xfrm>
        </p:grpSpPr>
        <p:sp>
          <p:nvSpPr>
            <p:cNvPr id="12347" name="Oval 59"/>
            <p:cNvSpPr>
              <a:spLocks noChangeArrowheads="1"/>
            </p:cNvSpPr>
            <p:nvPr/>
          </p:nvSpPr>
          <p:spPr bwMode="auto">
            <a:xfrm>
              <a:off x="1233" y="2690"/>
              <a:ext cx="427" cy="427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48" name="Line 60"/>
            <p:cNvSpPr>
              <a:spLocks noChangeShapeType="1"/>
            </p:cNvSpPr>
            <p:nvPr/>
          </p:nvSpPr>
          <p:spPr bwMode="auto">
            <a:xfrm>
              <a:off x="949" y="2899"/>
              <a:ext cx="2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55" name="Rectangle 67"/>
            <p:cNvSpPr>
              <a:spLocks noChangeArrowheads="1"/>
            </p:cNvSpPr>
            <p:nvPr/>
          </p:nvSpPr>
          <p:spPr bwMode="auto">
            <a:xfrm>
              <a:off x="528" y="2805"/>
              <a:ext cx="44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reset</a:t>
              </a:r>
            </a:p>
          </p:txBody>
        </p:sp>
        <p:sp>
          <p:nvSpPr>
            <p:cNvPr id="12377" name="Rectangle 89"/>
            <p:cNvSpPr>
              <a:spLocks noChangeArrowheads="1"/>
            </p:cNvSpPr>
            <p:nvPr/>
          </p:nvSpPr>
          <p:spPr bwMode="auto">
            <a:xfrm>
              <a:off x="3516" y="2663"/>
              <a:ext cx="41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 b="1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S3</a:t>
              </a:r>
            </a:p>
          </p:txBody>
        </p:sp>
        <p:sp>
          <p:nvSpPr>
            <p:cNvPr id="12380" name="Oval 92"/>
            <p:cNvSpPr>
              <a:spLocks noChangeArrowheads="1"/>
            </p:cNvSpPr>
            <p:nvPr/>
          </p:nvSpPr>
          <p:spPr bwMode="auto">
            <a:xfrm>
              <a:off x="2228" y="2690"/>
              <a:ext cx="425" cy="427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84" name="Oval 96"/>
            <p:cNvSpPr>
              <a:spLocks noChangeArrowheads="1"/>
            </p:cNvSpPr>
            <p:nvPr/>
          </p:nvSpPr>
          <p:spPr bwMode="auto">
            <a:xfrm>
              <a:off x="3221" y="2690"/>
              <a:ext cx="427" cy="427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88" name="Oval 100"/>
            <p:cNvSpPr>
              <a:spLocks noChangeArrowheads="1"/>
            </p:cNvSpPr>
            <p:nvPr/>
          </p:nvSpPr>
          <p:spPr bwMode="auto">
            <a:xfrm>
              <a:off x="4216" y="2690"/>
              <a:ext cx="426" cy="427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53" name="Rectangle 65"/>
            <p:cNvSpPr>
              <a:spLocks noChangeArrowheads="1"/>
            </p:cNvSpPr>
            <p:nvPr/>
          </p:nvSpPr>
          <p:spPr bwMode="auto">
            <a:xfrm>
              <a:off x="4271" y="1981"/>
              <a:ext cx="354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5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closed</a:t>
              </a:r>
            </a:p>
          </p:txBody>
        </p:sp>
        <p:sp>
          <p:nvSpPr>
            <p:cNvPr id="12354" name="Rectangle 66"/>
            <p:cNvSpPr>
              <a:spLocks noChangeArrowheads="1"/>
            </p:cNvSpPr>
            <p:nvPr/>
          </p:nvSpPr>
          <p:spPr bwMode="auto">
            <a:xfrm>
              <a:off x="1256" y="2771"/>
              <a:ext cx="435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5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closed</a:t>
              </a:r>
            </a:p>
            <a:p>
              <a:pPr algn="ctr" eaLnBrk="0" hangingPunct="0">
                <a:lnSpc>
                  <a:spcPts val="15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mux=C1</a:t>
              </a:r>
            </a:p>
          </p:txBody>
        </p:sp>
        <p:sp>
          <p:nvSpPr>
            <p:cNvPr id="12356" name="Rectangle 68"/>
            <p:cNvSpPr>
              <a:spLocks noChangeArrowheads="1"/>
            </p:cNvSpPr>
            <p:nvPr/>
          </p:nvSpPr>
          <p:spPr bwMode="auto">
            <a:xfrm>
              <a:off x="1501" y="2881"/>
              <a:ext cx="947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equal</a:t>
              </a:r>
              <a:b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&amp; new</a:t>
              </a:r>
            </a:p>
          </p:txBody>
        </p:sp>
        <p:sp>
          <p:nvSpPr>
            <p:cNvPr id="12357" name="Rectangle 69"/>
            <p:cNvSpPr>
              <a:spLocks noChangeArrowheads="1"/>
            </p:cNvSpPr>
            <p:nvPr/>
          </p:nvSpPr>
          <p:spPr bwMode="auto">
            <a:xfrm>
              <a:off x="2088" y="2289"/>
              <a:ext cx="946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not equal</a:t>
              </a:r>
              <a:b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&amp; new</a:t>
              </a:r>
            </a:p>
          </p:txBody>
        </p:sp>
        <p:sp>
          <p:nvSpPr>
            <p:cNvPr id="12358" name="Rectangle 70"/>
            <p:cNvSpPr>
              <a:spLocks noChangeArrowheads="1"/>
            </p:cNvSpPr>
            <p:nvPr/>
          </p:nvSpPr>
          <p:spPr bwMode="auto">
            <a:xfrm>
              <a:off x="3061" y="2337"/>
              <a:ext cx="947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not equal</a:t>
              </a:r>
              <a:b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&amp; new</a:t>
              </a:r>
            </a:p>
          </p:txBody>
        </p:sp>
        <p:sp>
          <p:nvSpPr>
            <p:cNvPr id="12359" name="Rectangle 71"/>
            <p:cNvSpPr>
              <a:spLocks noChangeArrowheads="1"/>
            </p:cNvSpPr>
            <p:nvPr/>
          </p:nvSpPr>
          <p:spPr bwMode="auto">
            <a:xfrm>
              <a:off x="3782" y="2385"/>
              <a:ext cx="946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not equal</a:t>
              </a:r>
              <a:b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&amp; new</a:t>
              </a:r>
            </a:p>
          </p:txBody>
        </p:sp>
        <p:sp>
          <p:nvSpPr>
            <p:cNvPr id="12372" name="Rectangle 84"/>
            <p:cNvSpPr>
              <a:spLocks noChangeArrowheads="1"/>
            </p:cNvSpPr>
            <p:nvPr/>
          </p:nvSpPr>
          <p:spPr bwMode="auto">
            <a:xfrm>
              <a:off x="3237" y="3324"/>
              <a:ext cx="50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not new</a:t>
              </a:r>
            </a:p>
          </p:txBody>
        </p:sp>
        <p:sp>
          <p:nvSpPr>
            <p:cNvPr id="12373" name="Rectangle 85"/>
            <p:cNvSpPr>
              <a:spLocks noChangeArrowheads="1"/>
            </p:cNvSpPr>
            <p:nvPr/>
          </p:nvSpPr>
          <p:spPr bwMode="auto">
            <a:xfrm>
              <a:off x="2243" y="3324"/>
              <a:ext cx="50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not new</a:t>
              </a:r>
            </a:p>
          </p:txBody>
        </p:sp>
        <p:sp>
          <p:nvSpPr>
            <p:cNvPr id="12374" name="Rectangle 86"/>
            <p:cNvSpPr>
              <a:spLocks noChangeArrowheads="1"/>
            </p:cNvSpPr>
            <p:nvPr/>
          </p:nvSpPr>
          <p:spPr bwMode="auto">
            <a:xfrm>
              <a:off x="1248" y="3324"/>
              <a:ext cx="50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not new</a:t>
              </a:r>
            </a:p>
          </p:txBody>
        </p:sp>
        <p:sp>
          <p:nvSpPr>
            <p:cNvPr id="12375" name="Rectangle 87"/>
            <p:cNvSpPr>
              <a:spLocks noChangeArrowheads="1"/>
            </p:cNvSpPr>
            <p:nvPr/>
          </p:nvSpPr>
          <p:spPr bwMode="auto">
            <a:xfrm>
              <a:off x="1529" y="2667"/>
              <a:ext cx="41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 b="1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S1</a:t>
              </a:r>
            </a:p>
          </p:txBody>
        </p:sp>
        <p:sp>
          <p:nvSpPr>
            <p:cNvPr id="12376" name="Rectangle 88"/>
            <p:cNvSpPr>
              <a:spLocks noChangeArrowheads="1"/>
            </p:cNvSpPr>
            <p:nvPr/>
          </p:nvSpPr>
          <p:spPr bwMode="auto">
            <a:xfrm>
              <a:off x="2524" y="2667"/>
              <a:ext cx="40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 b="1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S2</a:t>
              </a:r>
            </a:p>
          </p:txBody>
        </p:sp>
        <p:sp>
          <p:nvSpPr>
            <p:cNvPr id="12378" name="Rectangle 90"/>
            <p:cNvSpPr>
              <a:spLocks noChangeArrowheads="1"/>
            </p:cNvSpPr>
            <p:nvPr/>
          </p:nvSpPr>
          <p:spPr bwMode="auto">
            <a:xfrm>
              <a:off x="4630" y="2667"/>
              <a:ext cx="41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 b="1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OPEN</a:t>
              </a:r>
            </a:p>
          </p:txBody>
        </p:sp>
        <p:sp>
          <p:nvSpPr>
            <p:cNvPr id="12379" name="Rectangle 91"/>
            <p:cNvSpPr>
              <a:spLocks noChangeArrowheads="1"/>
            </p:cNvSpPr>
            <p:nvPr/>
          </p:nvSpPr>
          <p:spPr bwMode="auto">
            <a:xfrm>
              <a:off x="4536" y="1814"/>
              <a:ext cx="50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 b="1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ERR</a:t>
              </a:r>
            </a:p>
          </p:txBody>
        </p:sp>
        <p:sp>
          <p:nvSpPr>
            <p:cNvPr id="12381" name="Rectangle 93"/>
            <p:cNvSpPr>
              <a:spLocks noChangeArrowheads="1"/>
            </p:cNvSpPr>
            <p:nvPr/>
          </p:nvSpPr>
          <p:spPr bwMode="auto">
            <a:xfrm>
              <a:off x="2251" y="2771"/>
              <a:ext cx="433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5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closed</a:t>
              </a:r>
            </a:p>
            <a:p>
              <a:pPr algn="ctr" eaLnBrk="0" hangingPunct="0">
                <a:lnSpc>
                  <a:spcPts val="15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mux=C2</a:t>
              </a:r>
            </a:p>
          </p:txBody>
        </p:sp>
        <p:sp>
          <p:nvSpPr>
            <p:cNvPr id="12383" name="Rectangle 95"/>
            <p:cNvSpPr>
              <a:spLocks noChangeArrowheads="1"/>
            </p:cNvSpPr>
            <p:nvPr/>
          </p:nvSpPr>
          <p:spPr bwMode="auto">
            <a:xfrm>
              <a:off x="2495" y="2881"/>
              <a:ext cx="946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equal</a:t>
              </a:r>
              <a:b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&amp; new</a:t>
              </a:r>
            </a:p>
          </p:txBody>
        </p:sp>
        <p:sp>
          <p:nvSpPr>
            <p:cNvPr id="12385" name="Rectangle 97"/>
            <p:cNvSpPr>
              <a:spLocks noChangeArrowheads="1"/>
            </p:cNvSpPr>
            <p:nvPr/>
          </p:nvSpPr>
          <p:spPr bwMode="auto">
            <a:xfrm>
              <a:off x="3244" y="2771"/>
              <a:ext cx="435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5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closed</a:t>
              </a:r>
            </a:p>
            <a:p>
              <a:pPr algn="ctr" eaLnBrk="0" hangingPunct="0">
                <a:lnSpc>
                  <a:spcPts val="15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mux=C3</a:t>
              </a:r>
            </a:p>
          </p:txBody>
        </p:sp>
        <p:sp>
          <p:nvSpPr>
            <p:cNvPr id="12387" name="Rectangle 99"/>
            <p:cNvSpPr>
              <a:spLocks noChangeArrowheads="1"/>
            </p:cNvSpPr>
            <p:nvPr/>
          </p:nvSpPr>
          <p:spPr bwMode="auto">
            <a:xfrm>
              <a:off x="3489" y="2881"/>
              <a:ext cx="947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equal</a:t>
              </a:r>
              <a:b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&amp; new</a:t>
              </a:r>
            </a:p>
          </p:txBody>
        </p:sp>
        <p:sp>
          <p:nvSpPr>
            <p:cNvPr id="12389" name="Rectangle 101"/>
            <p:cNvSpPr>
              <a:spLocks noChangeArrowheads="1"/>
            </p:cNvSpPr>
            <p:nvPr/>
          </p:nvSpPr>
          <p:spPr bwMode="auto">
            <a:xfrm>
              <a:off x="4309" y="2834"/>
              <a:ext cx="292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5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open</a:t>
              </a:r>
            </a:p>
          </p:txBody>
        </p:sp>
        <p:sp>
          <p:nvSpPr>
            <p:cNvPr id="12390" name="Oval 102"/>
            <p:cNvSpPr>
              <a:spLocks noChangeArrowheads="1"/>
            </p:cNvSpPr>
            <p:nvPr/>
          </p:nvSpPr>
          <p:spPr bwMode="auto">
            <a:xfrm>
              <a:off x="4216" y="1837"/>
              <a:ext cx="426" cy="42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2395" name="AutoShape 107"/>
            <p:cNvCxnSpPr>
              <a:cxnSpLocks noChangeShapeType="1"/>
              <a:stCxn id="12347" idx="7"/>
              <a:endCxn id="12390" idx="2"/>
            </p:cNvCxnSpPr>
            <p:nvPr/>
          </p:nvCxnSpPr>
          <p:spPr bwMode="auto">
            <a:xfrm rot="16200000">
              <a:off x="2555" y="1092"/>
              <a:ext cx="703" cy="2619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96" name="AutoShape 108"/>
            <p:cNvCxnSpPr>
              <a:cxnSpLocks noChangeShapeType="1"/>
              <a:stCxn id="12380" idx="7"/>
              <a:endCxn id="12390" idx="2"/>
            </p:cNvCxnSpPr>
            <p:nvPr/>
          </p:nvCxnSpPr>
          <p:spPr bwMode="auto">
            <a:xfrm rot="16200000">
              <a:off x="3052" y="1589"/>
              <a:ext cx="703" cy="1625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97" name="AutoShape 109"/>
            <p:cNvCxnSpPr>
              <a:cxnSpLocks noChangeShapeType="1"/>
              <a:stCxn id="12384" idx="7"/>
              <a:endCxn id="12390" idx="2"/>
            </p:cNvCxnSpPr>
            <p:nvPr/>
          </p:nvCxnSpPr>
          <p:spPr bwMode="auto">
            <a:xfrm rot="16200000">
              <a:off x="3549" y="2086"/>
              <a:ext cx="703" cy="631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98" name="AutoShape 110"/>
            <p:cNvCxnSpPr>
              <a:cxnSpLocks noChangeShapeType="1"/>
              <a:stCxn id="12347" idx="6"/>
              <a:endCxn id="12380" idx="2"/>
            </p:cNvCxnSpPr>
            <p:nvPr/>
          </p:nvCxnSpPr>
          <p:spPr bwMode="auto">
            <a:xfrm>
              <a:off x="1660" y="2904"/>
              <a:ext cx="56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99" name="AutoShape 111"/>
            <p:cNvCxnSpPr>
              <a:cxnSpLocks noChangeShapeType="1"/>
              <a:stCxn id="12380" idx="6"/>
              <a:endCxn id="12384" idx="2"/>
            </p:cNvCxnSpPr>
            <p:nvPr/>
          </p:nvCxnSpPr>
          <p:spPr bwMode="auto">
            <a:xfrm>
              <a:off x="2653" y="2904"/>
              <a:ext cx="56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400" name="AutoShape 112"/>
            <p:cNvCxnSpPr>
              <a:cxnSpLocks noChangeShapeType="1"/>
              <a:stCxn id="12384" idx="6"/>
              <a:endCxn id="12388" idx="2"/>
            </p:cNvCxnSpPr>
            <p:nvPr/>
          </p:nvCxnSpPr>
          <p:spPr bwMode="auto">
            <a:xfrm>
              <a:off x="3648" y="2904"/>
              <a:ext cx="56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401" name="AutoShape 113"/>
            <p:cNvCxnSpPr>
              <a:cxnSpLocks noChangeShapeType="1"/>
              <a:stCxn id="12347" idx="3"/>
              <a:endCxn id="12347" idx="5"/>
            </p:cNvCxnSpPr>
            <p:nvPr/>
          </p:nvCxnSpPr>
          <p:spPr bwMode="auto">
            <a:xfrm rot="16200000" flipH="1">
              <a:off x="1446" y="2904"/>
              <a:ext cx="1" cy="301"/>
            </a:xfrm>
            <a:prstGeom prst="curvedConnector3">
              <a:avLst>
                <a:gd name="adj1" fmla="val 207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402" name="AutoShape 114"/>
            <p:cNvCxnSpPr>
              <a:cxnSpLocks noChangeShapeType="1"/>
              <a:stCxn id="12380" idx="3"/>
              <a:endCxn id="12380" idx="5"/>
            </p:cNvCxnSpPr>
            <p:nvPr/>
          </p:nvCxnSpPr>
          <p:spPr bwMode="auto">
            <a:xfrm rot="16200000" flipH="1">
              <a:off x="2440" y="2904"/>
              <a:ext cx="1" cy="301"/>
            </a:xfrm>
            <a:prstGeom prst="curvedConnector3">
              <a:avLst>
                <a:gd name="adj1" fmla="val 207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403" name="AutoShape 115"/>
            <p:cNvCxnSpPr>
              <a:cxnSpLocks noChangeShapeType="1"/>
              <a:stCxn id="12384" idx="3"/>
              <a:endCxn id="12384" idx="5"/>
            </p:cNvCxnSpPr>
            <p:nvPr/>
          </p:nvCxnSpPr>
          <p:spPr bwMode="auto">
            <a:xfrm rot="16200000" flipH="1">
              <a:off x="3434" y="2904"/>
              <a:ext cx="1" cy="301"/>
            </a:xfrm>
            <a:prstGeom prst="curvedConnector3">
              <a:avLst>
                <a:gd name="adj1" fmla="val 207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404" name="AutoShape 116"/>
            <p:cNvCxnSpPr>
              <a:cxnSpLocks noChangeShapeType="1"/>
              <a:stCxn id="12388" idx="3"/>
              <a:endCxn id="12388" idx="5"/>
            </p:cNvCxnSpPr>
            <p:nvPr/>
          </p:nvCxnSpPr>
          <p:spPr bwMode="auto">
            <a:xfrm rot="16200000" flipH="1">
              <a:off x="4428" y="2904"/>
              <a:ext cx="1" cy="302"/>
            </a:xfrm>
            <a:prstGeom prst="curvedConnector3">
              <a:avLst>
                <a:gd name="adj1" fmla="val 207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405" name="AutoShape 117"/>
            <p:cNvCxnSpPr>
              <a:cxnSpLocks noChangeShapeType="1"/>
              <a:stCxn id="12390" idx="7"/>
              <a:endCxn id="12390" idx="1"/>
            </p:cNvCxnSpPr>
            <p:nvPr/>
          </p:nvCxnSpPr>
          <p:spPr bwMode="auto">
            <a:xfrm rot="16200000" flipH="1" flipV="1">
              <a:off x="4428" y="1749"/>
              <a:ext cx="1" cy="302"/>
            </a:xfrm>
            <a:prstGeom prst="curvedConnector3">
              <a:avLst>
                <a:gd name="adj1" fmla="val -206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VII - Finite State Machines</a:t>
            </a:r>
            <a:endParaRPr lang="en-US" altLang="en-US"/>
          </a:p>
        </p:txBody>
      </p:sp>
      <p:sp>
        <p:nvSpPr>
          <p:cNvPr id="12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C44B-9A24-48C5-B2DA-B3B7668B7159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4442" name="Rectangle 10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pitchFamily="50" charset="-127"/>
              </a:rPr>
              <a:t>Can any sequential system be represented with a state diagram?</a:t>
            </a:r>
          </a:p>
        </p:txBody>
      </p:sp>
      <p:sp>
        <p:nvSpPr>
          <p:cNvPr id="14443" name="Rectangle 10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Gulim" pitchFamily="50" charset="-127"/>
              </a:rPr>
              <a:t>Shift register</a:t>
            </a:r>
          </a:p>
          <a:p>
            <a:pPr marL="750888" lvl="1" indent="-288925"/>
            <a:r>
              <a:rPr lang="en-US" altLang="ko-KR" sz="1800">
                <a:ea typeface="Gulim" pitchFamily="50" charset="-127"/>
              </a:rPr>
              <a:t>input value shown</a:t>
            </a:r>
            <a:br>
              <a:rPr lang="en-US" altLang="ko-KR" sz="1800">
                <a:ea typeface="Gulim" pitchFamily="50" charset="-127"/>
              </a:rPr>
            </a:br>
            <a:r>
              <a:rPr lang="en-US" altLang="ko-KR" sz="1800">
                <a:ea typeface="Gulim" pitchFamily="50" charset="-127"/>
              </a:rPr>
              <a:t>on transition arcs</a:t>
            </a:r>
          </a:p>
          <a:p>
            <a:pPr marL="750888" lvl="1" indent="-288925"/>
            <a:r>
              <a:rPr lang="en-US" altLang="ko-KR" sz="1800">
                <a:ea typeface="Gulim" pitchFamily="50" charset="-127"/>
              </a:rPr>
              <a:t>output values shown</a:t>
            </a:r>
            <a:br>
              <a:rPr lang="en-US" altLang="ko-KR" sz="1800">
                <a:ea typeface="Gulim" pitchFamily="50" charset="-127"/>
              </a:rPr>
            </a:br>
            <a:r>
              <a:rPr lang="en-US" altLang="ko-KR" sz="1800">
                <a:ea typeface="Gulim" pitchFamily="50" charset="-127"/>
              </a:rPr>
              <a:t>within state node</a:t>
            </a:r>
          </a:p>
        </p:txBody>
      </p:sp>
      <p:grpSp>
        <p:nvGrpSpPr>
          <p:cNvPr id="14580" name="Group 244"/>
          <p:cNvGrpSpPr>
            <a:grpSpLocks/>
          </p:cNvGrpSpPr>
          <p:nvPr/>
        </p:nvGrpSpPr>
        <p:grpSpPr bwMode="auto">
          <a:xfrm>
            <a:off x="1824038" y="3703638"/>
            <a:ext cx="5791200" cy="2438400"/>
            <a:chOff x="1149" y="2333"/>
            <a:chExt cx="3648" cy="1536"/>
          </a:xfrm>
        </p:grpSpPr>
        <p:grpSp>
          <p:nvGrpSpPr>
            <p:cNvPr id="14578" name="Group 242"/>
            <p:cNvGrpSpPr>
              <a:grpSpLocks/>
            </p:cNvGrpSpPr>
            <p:nvPr/>
          </p:nvGrpSpPr>
          <p:grpSpPr bwMode="auto">
            <a:xfrm>
              <a:off x="1725" y="2333"/>
              <a:ext cx="384" cy="384"/>
              <a:chOff x="1725" y="2333"/>
              <a:chExt cx="384" cy="384"/>
            </a:xfrm>
          </p:grpSpPr>
          <p:sp>
            <p:nvSpPr>
              <p:cNvPr id="14455" name="Oval 119"/>
              <p:cNvSpPr>
                <a:spLocks noChangeArrowheads="1"/>
              </p:cNvSpPr>
              <p:nvPr/>
            </p:nvSpPr>
            <p:spPr bwMode="auto">
              <a:xfrm>
                <a:off x="1725" y="2333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470" name="Text Box 134"/>
              <p:cNvSpPr txBox="1">
                <a:spLocks noChangeArrowheads="1"/>
              </p:cNvSpPr>
              <p:nvPr/>
            </p:nvSpPr>
            <p:spPr bwMode="auto">
              <a:xfrm>
                <a:off x="1763" y="2419"/>
                <a:ext cx="32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370013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ko-KR" sz="1600">
                    <a:latin typeface="Tahoma" pitchFamily="34" charset="0"/>
                    <a:ea typeface="Gulim" pitchFamily="50" charset="-127"/>
                  </a:rPr>
                  <a:t>100</a:t>
                </a:r>
              </a:p>
            </p:txBody>
          </p:sp>
        </p:grpSp>
        <p:grpSp>
          <p:nvGrpSpPr>
            <p:cNvPr id="14573" name="Group 237"/>
            <p:cNvGrpSpPr>
              <a:grpSpLocks/>
            </p:cNvGrpSpPr>
            <p:nvPr/>
          </p:nvGrpSpPr>
          <p:grpSpPr bwMode="auto">
            <a:xfrm>
              <a:off x="3837" y="2333"/>
              <a:ext cx="384" cy="384"/>
              <a:chOff x="3837" y="2333"/>
              <a:chExt cx="384" cy="384"/>
            </a:xfrm>
          </p:grpSpPr>
          <p:sp>
            <p:nvSpPr>
              <p:cNvPr id="14444" name="Oval 108"/>
              <p:cNvSpPr>
                <a:spLocks noChangeArrowheads="1"/>
              </p:cNvSpPr>
              <p:nvPr/>
            </p:nvSpPr>
            <p:spPr bwMode="auto">
              <a:xfrm>
                <a:off x="3837" y="2333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471" name="Text Box 135"/>
              <p:cNvSpPr txBox="1">
                <a:spLocks noChangeArrowheads="1"/>
              </p:cNvSpPr>
              <p:nvPr/>
            </p:nvSpPr>
            <p:spPr bwMode="auto">
              <a:xfrm>
                <a:off x="3867" y="2409"/>
                <a:ext cx="32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370013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ko-KR" sz="1600">
                    <a:latin typeface="Tahoma" pitchFamily="34" charset="0"/>
                    <a:ea typeface="Gulim" pitchFamily="50" charset="-127"/>
                  </a:rPr>
                  <a:t>110</a:t>
                </a:r>
              </a:p>
            </p:txBody>
          </p:sp>
        </p:grpSp>
        <p:grpSp>
          <p:nvGrpSpPr>
            <p:cNvPr id="14574" name="Group 238"/>
            <p:cNvGrpSpPr>
              <a:grpSpLocks/>
            </p:cNvGrpSpPr>
            <p:nvPr/>
          </p:nvGrpSpPr>
          <p:grpSpPr bwMode="auto">
            <a:xfrm>
              <a:off x="4413" y="2909"/>
              <a:ext cx="384" cy="384"/>
              <a:chOff x="4413" y="2909"/>
              <a:chExt cx="384" cy="384"/>
            </a:xfrm>
          </p:grpSpPr>
          <p:sp>
            <p:nvSpPr>
              <p:cNvPr id="14447" name="Oval 111"/>
              <p:cNvSpPr>
                <a:spLocks noChangeArrowheads="1"/>
              </p:cNvSpPr>
              <p:nvPr/>
            </p:nvSpPr>
            <p:spPr bwMode="auto">
              <a:xfrm>
                <a:off x="4413" y="2909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472" name="Text Box 136"/>
              <p:cNvSpPr txBox="1">
                <a:spLocks noChangeArrowheads="1"/>
              </p:cNvSpPr>
              <p:nvPr/>
            </p:nvSpPr>
            <p:spPr bwMode="auto">
              <a:xfrm>
                <a:off x="4451" y="2987"/>
                <a:ext cx="32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370013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ko-KR" sz="1600">
                    <a:latin typeface="Tahoma" pitchFamily="34" charset="0"/>
                    <a:ea typeface="Gulim" pitchFamily="50" charset="-127"/>
                  </a:rPr>
                  <a:t>111</a:t>
                </a:r>
              </a:p>
            </p:txBody>
          </p:sp>
        </p:grpSp>
        <p:grpSp>
          <p:nvGrpSpPr>
            <p:cNvPr id="14575" name="Group 239"/>
            <p:cNvGrpSpPr>
              <a:grpSpLocks/>
            </p:cNvGrpSpPr>
            <p:nvPr/>
          </p:nvGrpSpPr>
          <p:grpSpPr bwMode="auto">
            <a:xfrm>
              <a:off x="3837" y="3485"/>
              <a:ext cx="384" cy="384"/>
              <a:chOff x="3837" y="3485"/>
              <a:chExt cx="384" cy="384"/>
            </a:xfrm>
          </p:grpSpPr>
          <p:sp>
            <p:nvSpPr>
              <p:cNvPr id="14446" name="Oval 110"/>
              <p:cNvSpPr>
                <a:spLocks noChangeArrowheads="1"/>
              </p:cNvSpPr>
              <p:nvPr/>
            </p:nvSpPr>
            <p:spPr bwMode="auto">
              <a:xfrm>
                <a:off x="3837" y="3485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473" name="Text Box 137"/>
              <p:cNvSpPr txBox="1">
                <a:spLocks noChangeArrowheads="1"/>
              </p:cNvSpPr>
              <p:nvPr/>
            </p:nvSpPr>
            <p:spPr bwMode="auto">
              <a:xfrm>
                <a:off x="3875" y="3563"/>
                <a:ext cx="32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370013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ko-KR" sz="1600">
                    <a:latin typeface="Tahoma" pitchFamily="34" charset="0"/>
                    <a:ea typeface="Gulim" pitchFamily="50" charset="-127"/>
                  </a:rPr>
                  <a:t>011</a:t>
                </a:r>
              </a:p>
            </p:txBody>
          </p:sp>
        </p:grpSp>
        <p:grpSp>
          <p:nvGrpSpPr>
            <p:cNvPr id="14572" name="Group 236"/>
            <p:cNvGrpSpPr>
              <a:grpSpLocks/>
            </p:cNvGrpSpPr>
            <p:nvPr/>
          </p:nvGrpSpPr>
          <p:grpSpPr bwMode="auto">
            <a:xfrm>
              <a:off x="3261" y="2909"/>
              <a:ext cx="384" cy="384"/>
              <a:chOff x="3261" y="2909"/>
              <a:chExt cx="384" cy="384"/>
            </a:xfrm>
          </p:grpSpPr>
          <p:sp>
            <p:nvSpPr>
              <p:cNvPr id="14448" name="Oval 112"/>
              <p:cNvSpPr>
                <a:spLocks noChangeArrowheads="1"/>
              </p:cNvSpPr>
              <p:nvPr/>
            </p:nvSpPr>
            <p:spPr bwMode="auto">
              <a:xfrm>
                <a:off x="3261" y="2909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474" name="Text Box 138"/>
              <p:cNvSpPr txBox="1">
                <a:spLocks noChangeArrowheads="1"/>
              </p:cNvSpPr>
              <p:nvPr/>
            </p:nvSpPr>
            <p:spPr bwMode="auto">
              <a:xfrm>
                <a:off x="3289" y="2985"/>
                <a:ext cx="32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370013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ko-KR" sz="1600">
                    <a:latin typeface="Tahoma" pitchFamily="34" charset="0"/>
                    <a:ea typeface="Gulim" pitchFamily="50" charset="-127"/>
                  </a:rPr>
                  <a:t>101</a:t>
                </a:r>
              </a:p>
            </p:txBody>
          </p:sp>
        </p:grpSp>
        <p:grpSp>
          <p:nvGrpSpPr>
            <p:cNvPr id="14577" name="Group 241"/>
            <p:cNvGrpSpPr>
              <a:grpSpLocks/>
            </p:cNvGrpSpPr>
            <p:nvPr/>
          </p:nvGrpSpPr>
          <p:grpSpPr bwMode="auto">
            <a:xfrm>
              <a:off x="2301" y="2909"/>
              <a:ext cx="384" cy="384"/>
              <a:chOff x="2301" y="2909"/>
              <a:chExt cx="384" cy="384"/>
            </a:xfrm>
          </p:grpSpPr>
          <p:sp>
            <p:nvSpPr>
              <p:cNvPr id="14457" name="Oval 121"/>
              <p:cNvSpPr>
                <a:spLocks noChangeArrowheads="1"/>
              </p:cNvSpPr>
              <p:nvPr/>
            </p:nvSpPr>
            <p:spPr bwMode="auto">
              <a:xfrm>
                <a:off x="2301" y="2909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475" name="Text Box 139"/>
              <p:cNvSpPr txBox="1">
                <a:spLocks noChangeArrowheads="1"/>
              </p:cNvSpPr>
              <p:nvPr/>
            </p:nvSpPr>
            <p:spPr bwMode="auto">
              <a:xfrm>
                <a:off x="2329" y="2985"/>
                <a:ext cx="32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370013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ko-KR" sz="1600">
                    <a:latin typeface="Tahoma" pitchFamily="34" charset="0"/>
                    <a:ea typeface="Gulim" pitchFamily="50" charset="-127"/>
                  </a:rPr>
                  <a:t>010</a:t>
                </a:r>
              </a:p>
            </p:txBody>
          </p:sp>
        </p:grpSp>
        <p:grpSp>
          <p:nvGrpSpPr>
            <p:cNvPr id="14579" name="Group 243"/>
            <p:cNvGrpSpPr>
              <a:grpSpLocks/>
            </p:cNvGrpSpPr>
            <p:nvPr/>
          </p:nvGrpSpPr>
          <p:grpSpPr bwMode="auto">
            <a:xfrm>
              <a:off x="1149" y="2909"/>
              <a:ext cx="384" cy="384"/>
              <a:chOff x="1149" y="2909"/>
              <a:chExt cx="384" cy="384"/>
            </a:xfrm>
          </p:grpSpPr>
          <p:sp>
            <p:nvSpPr>
              <p:cNvPr id="14458" name="Oval 122"/>
              <p:cNvSpPr>
                <a:spLocks noChangeArrowheads="1"/>
              </p:cNvSpPr>
              <p:nvPr/>
            </p:nvSpPr>
            <p:spPr bwMode="auto">
              <a:xfrm>
                <a:off x="1149" y="2909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476" name="Text Box 140"/>
              <p:cNvSpPr txBox="1">
                <a:spLocks noChangeArrowheads="1"/>
              </p:cNvSpPr>
              <p:nvPr/>
            </p:nvSpPr>
            <p:spPr bwMode="auto">
              <a:xfrm>
                <a:off x="1179" y="2997"/>
                <a:ext cx="32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370013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ko-KR" sz="1600">
                    <a:latin typeface="Tahoma" pitchFamily="34" charset="0"/>
                    <a:ea typeface="Gulim" pitchFamily="50" charset="-127"/>
                  </a:rPr>
                  <a:t>000</a:t>
                </a:r>
              </a:p>
            </p:txBody>
          </p:sp>
        </p:grpSp>
        <p:grpSp>
          <p:nvGrpSpPr>
            <p:cNvPr id="14576" name="Group 240"/>
            <p:cNvGrpSpPr>
              <a:grpSpLocks/>
            </p:cNvGrpSpPr>
            <p:nvPr/>
          </p:nvGrpSpPr>
          <p:grpSpPr bwMode="auto">
            <a:xfrm>
              <a:off x="1725" y="3485"/>
              <a:ext cx="384" cy="384"/>
              <a:chOff x="1725" y="3485"/>
              <a:chExt cx="384" cy="384"/>
            </a:xfrm>
          </p:grpSpPr>
          <p:sp>
            <p:nvSpPr>
              <p:cNvPr id="14456" name="Oval 120"/>
              <p:cNvSpPr>
                <a:spLocks noChangeArrowheads="1"/>
              </p:cNvSpPr>
              <p:nvPr/>
            </p:nvSpPr>
            <p:spPr bwMode="auto">
              <a:xfrm>
                <a:off x="1725" y="3485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477" name="Text Box 141"/>
              <p:cNvSpPr txBox="1">
                <a:spLocks noChangeArrowheads="1"/>
              </p:cNvSpPr>
              <p:nvPr/>
            </p:nvSpPr>
            <p:spPr bwMode="auto">
              <a:xfrm>
                <a:off x="1763" y="3561"/>
                <a:ext cx="32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370013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ko-KR" sz="1600">
                    <a:latin typeface="Tahoma" pitchFamily="34" charset="0"/>
                    <a:ea typeface="Gulim" pitchFamily="50" charset="-127"/>
                  </a:rPr>
                  <a:t>001</a:t>
                </a:r>
              </a:p>
            </p:txBody>
          </p:sp>
        </p:grpSp>
      </p:grpSp>
      <p:grpSp>
        <p:nvGrpSpPr>
          <p:cNvPr id="14509" name="Group 173"/>
          <p:cNvGrpSpPr>
            <a:grpSpLocks/>
          </p:cNvGrpSpPr>
          <p:nvPr/>
        </p:nvGrpSpPr>
        <p:grpSpPr bwMode="auto">
          <a:xfrm>
            <a:off x="3348038" y="3721100"/>
            <a:ext cx="2743200" cy="336550"/>
            <a:chOff x="2016" y="2603"/>
            <a:chExt cx="1728" cy="212"/>
          </a:xfrm>
        </p:grpSpPr>
        <p:cxnSp>
          <p:nvCxnSpPr>
            <p:cNvPr id="14464" name="AutoShape 128"/>
            <p:cNvCxnSpPr>
              <a:cxnSpLocks noChangeShapeType="1"/>
              <a:stCxn id="14455" idx="6"/>
              <a:endCxn id="14444" idx="2"/>
            </p:cNvCxnSpPr>
            <p:nvPr/>
          </p:nvCxnSpPr>
          <p:spPr bwMode="auto">
            <a:xfrm>
              <a:off x="2016" y="2784"/>
              <a:ext cx="172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479" name="Text Box 143"/>
            <p:cNvSpPr txBox="1">
              <a:spLocks noChangeArrowheads="1"/>
            </p:cNvSpPr>
            <p:nvPr/>
          </p:nvSpPr>
          <p:spPr bwMode="auto">
            <a:xfrm>
              <a:off x="2804" y="2603"/>
              <a:ext cx="1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00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ko-KR" sz="1600">
                  <a:latin typeface="Tahoma" pitchFamily="34" charset="0"/>
                  <a:ea typeface="Gulim" pitchFamily="50" charset="-127"/>
                </a:rPr>
                <a:t>1</a:t>
              </a:r>
            </a:p>
          </p:txBody>
        </p:sp>
      </p:grpSp>
      <p:grpSp>
        <p:nvGrpSpPr>
          <p:cNvPr id="14495" name="Group 159"/>
          <p:cNvGrpSpPr>
            <a:grpSpLocks/>
          </p:cNvGrpSpPr>
          <p:nvPr/>
        </p:nvGrpSpPr>
        <p:grpSpPr bwMode="auto">
          <a:xfrm>
            <a:off x="4173538" y="4349750"/>
            <a:ext cx="1092200" cy="358775"/>
            <a:chOff x="2536" y="2999"/>
            <a:chExt cx="688" cy="226"/>
          </a:xfrm>
        </p:grpSpPr>
        <p:cxnSp>
          <p:nvCxnSpPr>
            <p:cNvPr id="14467" name="AutoShape 131"/>
            <p:cNvCxnSpPr>
              <a:cxnSpLocks noChangeShapeType="1"/>
              <a:stCxn id="14457" idx="7"/>
              <a:endCxn id="14448" idx="1"/>
            </p:cNvCxnSpPr>
            <p:nvPr/>
          </p:nvCxnSpPr>
          <p:spPr bwMode="auto">
            <a:xfrm rot="5400000" flipV="1">
              <a:off x="2879" y="2881"/>
              <a:ext cx="1" cy="688"/>
            </a:xfrm>
            <a:prstGeom prst="curvedConnector3">
              <a:avLst>
                <a:gd name="adj1" fmla="val -200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480" name="Text Box 144"/>
            <p:cNvSpPr txBox="1">
              <a:spLocks noChangeArrowheads="1"/>
            </p:cNvSpPr>
            <p:nvPr/>
          </p:nvSpPr>
          <p:spPr bwMode="auto">
            <a:xfrm>
              <a:off x="2810" y="2999"/>
              <a:ext cx="1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00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ko-KR" sz="1600">
                  <a:latin typeface="Tahoma" pitchFamily="34" charset="0"/>
                  <a:ea typeface="Gulim" pitchFamily="50" charset="-127"/>
                </a:rPr>
                <a:t>1</a:t>
              </a:r>
            </a:p>
          </p:txBody>
        </p:sp>
      </p:grpSp>
      <p:grpSp>
        <p:nvGrpSpPr>
          <p:cNvPr id="14504" name="Group 168"/>
          <p:cNvGrpSpPr>
            <a:grpSpLocks/>
          </p:cNvGrpSpPr>
          <p:nvPr/>
        </p:nvGrpSpPr>
        <p:grpSpPr bwMode="auto">
          <a:xfrm>
            <a:off x="2797175" y="4313238"/>
            <a:ext cx="295275" cy="1219200"/>
            <a:chOff x="1669" y="2976"/>
            <a:chExt cx="186" cy="768"/>
          </a:xfrm>
        </p:grpSpPr>
        <p:cxnSp>
          <p:nvCxnSpPr>
            <p:cNvPr id="14463" name="AutoShape 127"/>
            <p:cNvCxnSpPr>
              <a:cxnSpLocks noChangeShapeType="1"/>
              <a:stCxn id="14456" idx="0"/>
              <a:endCxn id="14455" idx="4"/>
            </p:cNvCxnSpPr>
            <p:nvPr/>
          </p:nvCxnSpPr>
          <p:spPr bwMode="auto">
            <a:xfrm flipV="1">
              <a:off x="1824" y="2976"/>
              <a:ext cx="0" cy="76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483" name="Text Box 147"/>
            <p:cNvSpPr txBox="1">
              <a:spLocks noChangeArrowheads="1"/>
            </p:cNvSpPr>
            <p:nvPr/>
          </p:nvSpPr>
          <p:spPr bwMode="auto">
            <a:xfrm>
              <a:off x="1669" y="3255"/>
              <a:ext cx="1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00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ko-KR" sz="1600">
                  <a:latin typeface="Tahoma" pitchFamily="34" charset="0"/>
                  <a:ea typeface="Gulim" pitchFamily="50" charset="-127"/>
                </a:rPr>
                <a:t>1</a:t>
              </a:r>
            </a:p>
          </p:txBody>
        </p:sp>
      </p:grpSp>
      <p:grpSp>
        <p:nvGrpSpPr>
          <p:cNvPr id="14506" name="Group 170"/>
          <p:cNvGrpSpPr>
            <a:grpSpLocks/>
          </p:cNvGrpSpPr>
          <p:nvPr/>
        </p:nvGrpSpPr>
        <p:grpSpPr bwMode="auto">
          <a:xfrm>
            <a:off x="2344738" y="4219575"/>
            <a:ext cx="482600" cy="487363"/>
            <a:chOff x="1384" y="2917"/>
            <a:chExt cx="304" cy="307"/>
          </a:xfrm>
        </p:grpSpPr>
        <p:cxnSp>
          <p:nvCxnSpPr>
            <p:cNvPr id="14462" name="AutoShape 126"/>
            <p:cNvCxnSpPr>
              <a:cxnSpLocks noChangeShapeType="1"/>
              <a:stCxn id="14458" idx="7"/>
              <a:endCxn id="14455" idx="3"/>
            </p:cNvCxnSpPr>
            <p:nvPr/>
          </p:nvCxnSpPr>
          <p:spPr bwMode="auto">
            <a:xfrm flipV="1">
              <a:off x="1384" y="2920"/>
              <a:ext cx="304" cy="3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484" name="Text Box 148"/>
            <p:cNvSpPr txBox="1">
              <a:spLocks noChangeArrowheads="1"/>
            </p:cNvSpPr>
            <p:nvPr/>
          </p:nvSpPr>
          <p:spPr bwMode="auto">
            <a:xfrm>
              <a:off x="1392" y="2917"/>
              <a:ext cx="1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00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ko-KR" sz="1600">
                  <a:latin typeface="Tahoma" pitchFamily="34" charset="0"/>
                  <a:ea typeface="Gulim" pitchFamily="50" charset="-127"/>
                </a:rPr>
                <a:t>1</a:t>
              </a:r>
            </a:p>
          </p:txBody>
        </p:sp>
      </p:grpSp>
      <p:grpSp>
        <p:nvGrpSpPr>
          <p:cNvPr id="14503" name="Group 167"/>
          <p:cNvGrpSpPr>
            <a:grpSpLocks/>
          </p:cNvGrpSpPr>
          <p:nvPr/>
        </p:nvGrpSpPr>
        <p:grpSpPr bwMode="auto">
          <a:xfrm>
            <a:off x="3259138" y="5138738"/>
            <a:ext cx="482600" cy="512762"/>
            <a:chOff x="1960" y="3496"/>
            <a:chExt cx="304" cy="323"/>
          </a:xfrm>
        </p:grpSpPr>
        <p:cxnSp>
          <p:nvCxnSpPr>
            <p:cNvPr id="14460" name="AutoShape 124"/>
            <p:cNvCxnSpPr>
              <a:cxnSpLocks noChangeShapeType="1"/>
              <a:stCxn id="14457" idx="3"/>
              <a:endCxn id="14456" idx="7"/>
            </p:cNvCxnSpPr>
            <p:nvPr/>
          </p:nvCxnSpPr>
          <p:spPr bwMode="auto">
            <a:xfrm flipH="1">
              <a:off x="1960" y="3496"/>
              <a:ext cx="304" cy="3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487" name="Text Box 151"/>
            <p:cNvSpPr txBox="1">
              <a:spLocks noChangeArrowheads="1"/>
            </p:cNvSpPr>
            <p:nvPr/>
          </p:nvSpPr>
          <p:spPr bwMode="auto">
            <a:xfrm>
              <a:off x="2071" y="3607"/>
              <a:ext cx="1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00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ko-KR" sz="1600">
                  <a:latin typeface="Tahoma" pitchFamily="34" charset="0"/>
                  <a:ea typeface="Gulim" pitchFamily="50" charset="-127"/>
                </a:rPr>
                <a:t>0</a:t>
              </a:r>
            </a:p>
          </p:txBody>
        </p:sp>
      </p:grpSp>
      <p:grpSp>
        <p:nvGrpSpPr>
          <p:cNvPr id="14508" name="Group 172"/>
          <p:cNvGrpSpPr>
            <a:grpSpLocks/>
          </p:cNvGrpSpPr>
          <p:nvPr/>
        </p:nvGrpSpPr>
        <p:grpSpPr bwMode="auto">
          <a:xfrm>
            <a:off x="3259138" y="4186238"/>
            <a:ext cx="482600" cy="520700"/>
            <a:chOff x="1960" y="2896"/>
            <a:chExt cx="304" cy="328"/>
          </a:xfrm>
        </p:grpSpPr>
        <p:cxnSp>
          <p:nvCxnSpPr>
            <p:cNvPr id="14459" name="AutoShape 123"/>
            <p:cNvCxnSpPr>
              <a:cxnSpLocks noChangeShapeType="1"/>
              <a:stCxn id="14455" idx="5"/>
              <a:endCxn id="14457" idx="1"/>
            </p:cNvCxnSpPr>
            <p:nvPr/>
          </p:nvCxnSpPr>
          <p:spPr bwMode="auto">
            <a:xfrm>
              <a:off x="1960" y="2920"/>
              <a:ext cx="304" cy="3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488" name="Text Box 152"/>
            <p:cNvSpPr txBox="1">
              <a:spLocks noChangeArrowheads="1"/>
            </p:cNvSpPr>
            <p:nvPr/>
          </p:nvSpPr>
          <p:spPr bwMode="auto">
            <a:xfrm>
              <a:off x="2063" y="2896"/>
              <a:ext cx="1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00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ko-KR" sz="1600">
                  <a:latin typeface="Tahoma" pitchFamily="34" charset="0"/>
                  <a:ea typeface="Gulim" pitchFamily="50" charset="-127"/>
                </a:rPr>
                <a:t>0</a:t>
              </a:r>
            </a:p>
          </p:txBody>
        </p:sp>
      </p:grpSp>
      <p:grpSp>
        <p:nvGrpSpPr>
          <p:cNvPr id="14507" name="Group 171"/>
          <p:cNvGrpSpPr>
            <a:grpSpLocks/>
          </p:cNvGrpSpPr>
          <p:nvPr/>
        </p:nvGrpSpPr>
        <p:grpSpPr bwMode="auto">
          <a:xfrm>
            <a:off x="2344738" y="5138738"/>
            <a:ext cx="482600" cy="490537"/>
            <a:chOff x="1384" y="3496"/>
            <a:chExt cx="304" cy="309"/>
          </a:xfrm>
        </p:grpSpPr>
        <p:cxnSp>
          <p:nvCxnSpPr>
            <p:cNvPr id="14461" name="AutoShape 125"/>
            <p:cNvCxnSpPr>
              <a:cxnSpLocks noChangeShapeType="1"/>
              <a:stCxn id="14456" idx="1"/>
              <a:endCxn id="14458" idx="5"/>
            </p:cNvCxnSpPr>
            <p:nvPr/>
          </p:nvCxnSpPr>
          <p:spPr bwMode="auto">
            <a:xfrm flipH="1" flipV="1">
              <a:off x="1384" y="3496"/>
              <a:ext cx="304" cy="3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489" name="Text Box 153"/>
            <p:cNvSpPr txBox="1">
              <a:spLocks noChangeArrowheads="1"/>
            </p:cNvSpPr>
            <p:nvPr/>
          </p:nvSpPr>
          <p:spPr bwMode="auto">
            <a:xfrm>
              <a:off x="1393" y="3593"/>
              <a:ext cx="1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00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ko-KR" sz="1600">
                  <a:latin typeface="Tahoma" pitchFamily="34" charset="0"/>
                  <a:ea typeface="Gulim" pitchFamily="50" charset="-127"/>
                </a:rPr>
                <a:t>0</a:t>
              </a:r>
            </a:p>
          </p:txBody>
        </p:sp>
      </p:grpSp>
      <p:grpSp>
        <p:nvGrpSpPr>
          <p:cNvPr id="14582" name="Group 246"/>
          <p:cNvGrpSpPr>
            <a:grpSpLocks/>
          </p:cNvGrpSpPr>
          <p:nvPr/>
        </p:nvGrpSpPr>
        <p:grpSpPr bwMode="auto">
          <a:xfrm>
            <a:off x="3348038" y="4186238"/>
            <a:ext cx="4799012" cy="1938337"/>
            <a:chOff x="2109" y="2637"/>
            <a:chExt cx="3023" cy="1221"/>
          </a:xfrm>
        </p:grpSpPr>
        <p:grpSp>
          <p:nvGrpSpPr>
            <p:cNvPr id="14494" name="Group 158"/>
            <p:cNvGrpSpPr>
              <a:grpSpLocks/>
            </p:cNvGrpSpPr>
            <p:nvPr/>
          </p:nvGrpSpPr>
          <p:grpSpPr bwMode="auto">
            <a:xfrm>
              <a:off x="2629" y="3237"/>
              <a:ext cx="688" cy="224"/>
              <a:chOff x="2536" y="3496"/>
              <a:chExt cx="688" cy="224"/>
            </a:xfrm>
          </p:grpSpPr>
          <p:cxnSp>
            <p:nvCxnSpPr>
              <p:cNvPr id="14466" name="AutoShape 130"/>
              <p:cNvCxnSpPr>
                <a:cxnSpLocks noChangeShapeType="1"/>
                <a:stCxn id="14448" idx="3"/>
                <a:endCxn id="14457" idx="5"/>
              </p:cNvCxnSpPr>
              <p:nvPr/>
            </p:nvCxnSpPr>
            <p:spPr bwMode="auto">
              <a:xfrm rot="5400000">
                <a:off x="2879" y="3153"/>
                <a:ext cx="1" cy="688"/>
              </a:xfrm>
              <a:prstGeom prst="curvedConnector3">
                <a:avLst>
                  <a:gd name="adj1" fmla="val 2000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478" name="Text Box 142"/>
              <p:cNvSpPr txBox="1">
                <a:spLocks noChangeArrowheads="1"/>
              </p:cNvSpPr>
              <p:nvPr/>
            </p:nvSpPr>
            <p:spPr bwMode="auto">
              <a:xfrm>
                <a:off x="2810" y="3508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370013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ko-KR" sz="1600">
                    <a:latin typeface="Tahoma" pitchFamily="34" charset="0"/>
                    <a:ea typeface="Gulim" pitchFamily="50" charset="-127"/>
                  </a:rPr>
                  <a:t>0</a:t>
                </a:r>
              </a:p>
            </p:txBody>
          </p:sp>
        </p:grpSp>
        <p:grpSp>
          <p:nvGrpSpPr>
            <p:cNvPr id="14496" name="Group 160"/>
            <p:cNvGrpSpPr>
              <a:grpSpLocks/>
            </p:cNvGrpSpPr>
            <p:nvPr/>
          </p:nvGrpSpPr>
          <p:grpSpPr bwMode="auto">
            <a:xfrm>
              <a:off x="3588" y="2661"/>
              <a:ext cx="305" cy="304"/>
              <a:chOff x="3495" y="2920"/>
              <a:chExt cx="305" cy="304"/>
            </a:xfrm>
          </p:grpSpPr>
          <p:cxnSp>
            <p:nvCxnSpPr>
              <p:cNvPr id="14453" name="AutoShape 117"/>
              <p:cNvCxnSpPr>
                <a:cxnSpLocks noChangeShapeType="1"/>
                <a:stCxn id="14448" idx="7"/>
                <a:endCxn id="14444" idx="3"/>
              </p:cNvCxnSpPr>
              <p:nvPr/>
            </p:nvCxnSpPr>
            <p:spPr bwMode="auto">
              <a:xfrm flipV="1">
                <a:off x="3496" y="2920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481" name="Text Box 145"/>
              <p:cNvSpPr txBox="1">
                <a:spLocks noChangeArrowheads="1"/>
              </p:cNvSpPr>
              <p:nvPr/>
            </p:nvSpPr>
            <p:spPr bwMode="auto">
              <a:xfrm>
                <a:off x="3495" y="2950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370013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ko-KR" sz="1600">
                    <a:latin typeface="Tahoma" pitchFamily="34" charset="0"/>
                    <a:ea typeface="Gulim" pitchFamily="50" charset="-127"/>
                  </a:rPr>
                  <a:t>1</a:t>
                </a:r>
              </a:p>
            </p:txBody>
          </p:sp>
        </p:grpSp>
        <p:grpSp>
          <p:nvGrpSpPr>
            <p:cNvPr id="14500" name="Group 164"/>
            <p:cNvGrpSpPr>
              <a:grpSpLocks/>
            </p:cNvGrpSpPr>
            <p:nvPr/>
          </p:nvGrpSpPr>
          <p:grpSpPr bwMode="auto">
            <a:xfrm>
              <a:off x="4741" y="2965"/>
              <a:ext cx="391" cy="272"/>
              <a:chOff x="4648" y="3224"/>
              <a:chExt cx="391" cy="272"/>
            </a:xfrm>
          </p:grpSpPr>
          <p:cxnSp>
            <p:nvCxnSpPr>
              <p:cNvPr id="14469" name="AutoShape 133"/>
              <p:cNvCxnSpPr>
                <a:cxnSpLocks noChangeShapeType="1"/>
                <a:stCxn id="14447" idx="5"/>
                <a:endCxn id="14447" idx="7"/>
              </p:cNvCxnSpPr>
              <p:nvPr/>
            </p:nvCxnSpPr>
            <p:spPr bwMode="auto">
              <a:xfrm rot="5400000" flipH="1" flipV="1">
                <a:off x="4513" y="3359"/>
                <a:ext cx="272" cy="1"/>
              </a:xfrm>
              <a:prstGeom prst="curvedConnector5">
                <a:avLst>
                  <a:gd name="adj1" fmla="val -73528"/>
                  <a:gd name="adj2" fmla="val 36399995"/>
                  <a:gd name="adj3" fmla="val 17352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482" name="Text Box 146"/>
              <p:cNvSpPr txBox="1">
                <a:spLocks noChangeArrowheads="1"/>
              </p:cNvSpPr>
              <p:nvPr/>
            </p:nvSpPr>
            <p:spPr bwMode="auto">
              <a:xfrm>
                <a:off x="4853" y="3232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370013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ko-KR" sz="1600">
                    <a:latin typeface="Tahoma" pitchFamily="34" charset="0"/>
                    <a:ea typeface="Gulim" pitchFamily="50" charset="-127"/>
                  </a:rPr>
                  <a:t>1</a:t>
                </a:r>
              </a:p>
            </p:txBody>
          </p:sp>
        </p:grpSp>
        <p:grpSp>
          <p:nvGrpSpPr>
            <p:cNvPr id="14497" name="Group 161"/>
            <p:cNvGrpSpPr>
              <a:grpSpLocks/>
            </p:cNvGrpSpPr>
            <p:nvPr/>
          </p:nvGrpSpPr>
          <p:grpSpPr bwMode="auto">
            <a:xfrm>
              <a:off x="3589" y="3237"/>
              <a:ext cx="304" cy="304"/>
              <a:chOff x="3496" y="3496"/>
              <a:chExt cx="304" cy="304"/>
            </a:xfrm>
          </p:grpSpPr>
          <p:cxnSp>
            <p:nvCxnSpPr>
              <p:cNvPr id="14452" name="AutoShape 116"/>
              <p:cNvCxnSpPr>
                <a:cxnSpLocks noChangeShapeType="1"/>
                <a:stCxn id="14446" idx="1"/>
                <a:endCxn id="14448" idx="5"/>
              </p:cNvCxnSpPr>
              <p:nvPr/>
            </p:nvCxnSpPr>
            <p:spPr bwMode="auto">
              <a:xfrm flipH="1" flipV="1">
                <a:off x="3496" y="3496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485" name="Text Box 149"/>
              <p:cNvSpPr txBox="1">
                <a:spLocks noChangeArrowheads="1"/>
              </p:cNvSpPr>
              <p:nvPr/>
            </p:nvSpPr>
            <p:spPr bwMode="auto">
              <a:xfrm>
                <a:off x="3515" y="3582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370013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ko-KR" sz="1600">
                    <a:latin typeface="Tahoma" pitchFamily="34" charset="0"/>
                    <a:ea typeface="Gulim" pitchFamily="50" charset="-127"/>
                  </a:rPr>
                  <a:t>1</a:t>
                </a:r>
              </a:p>
            </p:txBody>
          </p:sp>
        </p:grpSp>
        <p:grpSp>
          <p:nvGrpSpPr>
            <p:cNvPr id="14502" name="Group 166"/>
            <p:cNvGrpSpPr>
              <a:grpSpLocks/>
            </p:cNvGrpSpPr>
            <p:nvPr/>
          </p:nvGrpSpPr>
          <p:grpSpPr bwMode="auto">
            <a:xfrm>
              <a:off x="2109" y="3646"/>
              <a:ext cx="1728" cy="212"/>
              <a:chOff x="2016" y="3905"/>
              <a:chExt cx="1728" cy="212"/>
            </a:xfrm>
          </p:grpSpPr>
          <p:cxnSp>
            <p:nvCxnSpPr>
              <p:cNvPr id="14465" name="AutoShape 129"/>
              <p:cNvCxnSpPr>
                <a:cxnSpLocks noChangeShapeType="1"/>
                <a:stCxn id="14446" idx="2"/>
                <a:endCxn id="14456" idx="6"/>
              </p:cNvCxnSpPr>
              <p:nvPr/>
            </p:nvCxnSpPr>
            <p:spPr bwMode="auto">
              <a:xfrm flipH="1">
                <a:off x="2016" y="3936"/>
                <a:ext cx="172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486" name="Text Box 150"/>
              <p:cNvSpPr txBox="1">
                <a:spLocks noChangeArrowheads="1"/>
              </p:cNvSpPr>
              <p:nvPr/>
            </p:nvSpPr>
            <p:spPr bwMode="auto">
              <a:xfrm>
                <a:off x="2823" y="3905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370013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ko-KR" sz="1600">
                    <a:latin typeface="Tahoma" pitchFamily="34" charset="0"/>
                    <a:ea typeface="Gulim" pitchFamily="50" charset="-127"/>
                  </a:rPr>
                  <a:t>0</a:t>
                </a:r>
              </a:p>
            </p:txBody>
          </p:sp>
        </p:grpSp>
        <p:grpSp>
          <p:nvGrpSpPr>
            <p:cNvPr id="14501" name="Group 165"/>
            <p:cNvGrpSpPr>
              <a:grpSpLocks/>
            </p:cNvGrpSpPr>
            <p:nvPr/>
          </p:nvGrpSpPr>
          <p:grpSpPr bwMode="auto">
            <a:xfrm>
              <a:off x="4165" y="3237"/>
              <a:ext cx="344" cy="304"/>
              <a:chOff x="4072" y="3496"/>
              <a:chExt cx="344" cy="304"/>
            </a:xfrm>
          </p:grpSpPr>
          <p:cxnSp>
            <p:nvCxnSpPr>
              <p:cNvPr id="14451" name="AutoShape 115"/>
              <p:cNvCxnSpPr>
                <a:cxnSpLocks noChangeShapeType="1"/>
                <a:stCxn id="14447" idx="3"/>
                <a:endCxn id="14446" idx="7"/>
              </p:cNvCxnSpPr>
              <p:nvPr/>
            </p:nvCxnSpPr>
            <p:spPr bwMode="auto">
              <a:xfrm flipH="1">
                <a:off x="4072" y="3496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490" name="Text Box 154"/>
              <p:cNvSpPr txBox="1">
                <a:spLocks noChangeArrowheads="1"/>
              </p:cNvSpPr>
              <p:nvPr/>
            </p:nvSpPr>
            <p:spPr bwMode="auto">
              <a:xfrm>
                <a:off x="4230" y="3586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370013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ko-KR" sz="1600">
                    <a:latin typeface="Tahoma" pitchFamily="34" charset="0"/>
                    <a:ea typeface="Gulim" pitchFamily="50" charset="-127"/>
                  </a:rPr>
                  <a:t>0</a:t>
                </a:r>
              </a:p>
            </p:txBody>
          </p:sp>
        </p:grpSp>
        <p:grpSp>
          <p:nvGrpSpPr>
            <p:cNvPr id="14499" name="Group 163"/>
            <p:cNvGrpSpPr>
              <a:grpSpLocks/>
            </p:cNvGrpSpPr>
            <p:nvPr/>
          </p:nvGrpSpPr>
          <p:grpSpPr bwMode="auto">
            <a:xfrm>
              <a:off x="4165" y="2637"/>
              <a:ext cx="315" cy="328"/>
              <a:chOff x="4072" y="2896"/>
              <a:chExt cx="315" cy="328"/>
            </a:xfrm>
          </p:grpSpPr>
          <p:cxnSp>
            <p:nvCxnSpPr>
              <p:cNvPr id="14450" name="AutoShape 114"/>
              <p:cNvCxnSpPr>
                <a:cxnSpLocks noChangeShapeType="1"/>
                <a:stCxn id="14444" idx="5"/>
                <a:endCxn id="14447" idx="1"/>
              </p:cNvCxnSpPr>
              <p:nvPr/>
            </p:nvCxnSpPr>
            <p:spPr bwMode="auto">
              <a:xfrm>
                <a:off x="4072" y="2920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491" name="Text Box 155"/>
              <p:cNvSpPr txBox="1">
                <a:spLocks noChangeArrowheads="1"/>
              </p:cNvSpPr>
              <p:nvPr/>
            </p:nvSpPr>
            <p:spPr bwMode="auto">
              <a:xfrm>
                <a:off x="4201" y="2896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370013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ko-KR" sz="1600">
                    <a:latin typeface="Tahoma" pitchFamily="34" charset="0"/>
                    <a:ea typeface="Gulim" pitchFamily="50" charset="-127"/>
                  </a:rPr>
                  <a:t>1</a:t>
                </a:r>
              </a:p>
            </p:txBody>
          </p:sp>
        </p:grpSp>
        <p:grpSp>
          <p:nvGrpSpPr>
            <p:cNvPr id="14498" name="Group 162"/>
            <p:cNvGrpSpPr>
              <a:grpSpLocks/>
            </p:cNvGrpSpPr>
            <p:nvPr/>
          </p:nvGrpSpPr>
          <p:grpSpPr bwMode="auto">
            <a:xfrm>
              <a:off x="4007" y="2717"/>
              <a:ext cx="186" cy="768"/>
              <a:chOff x="3914" y="2976"/>
              <a:chExt cx="186" cy="768"/>
            </a:xfrm>
          </p:grpSpPr>
          <p:cxnSp>
            <p:nvCxnSpPr>
              <p:cNvPr id="14454" name="AutoShape 118"/>
              <p:cNvCxnSpPr>
                <a:cxnSpLocks noChangeShapeType="1"/>
                <a:stCxn id="14444" idx="4"/>
                <a:endCxn id="14446" idx="0"/>
              </p:cNvCxnSpPr>
              <p:nvPr/>
            </p:nvCxnSpPr>
            <p:spPr bwMode="auto">
              <a:xfrm>
                <a:off x="3936" y="2976"/>
                <a:ext cx="0" cy="7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492" name="Text Box 156"/>
              <p:cNvSpPr txBox="1">
                <a:spLocks noChangeArrowheads="1"/>
              </p:cNvSpPr>
              <p:nvPr/>
            </p:nvSpPr>
            <p:spPr bwMode="auto">
              <a:xfrm>
                <a:off x="3914" y="3251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370013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ko-KR" sz="1600">
                    <a:latin typeface="Tahoma" pitchFamily="34" charset="0"/>
                    <a:ea typeface="Gulim" pitchFamily="50" charset="-127"/>
                  </a:rPr>
                  <a:t>0</a:t>
                </a:r>
              </a:p>
            </p:txBody>
          </p:sp>
        </p:grpSp>
      </p:grpSp>
      <p:grpSp>
        <p:nvGrpSpPr>
          <p:cNvPr id="14505" name="Group 169"/>
          <p:cNvGrpSpPr>
            <a:grpSpLocks/>
          </p:cNvGrpSpPr>
          <p:nvPr/>
        </p:nvGrpSpPr>
        <p:grpSpPr bwMode="auto">
          <a:xfrm>
            <a:off x="1277938" y="4706938"/>
            <a:ext cx="636587" cy="431800"/>
            <a:chOff x="712" y="3224"/>
            <a:chExt cx="401" cy="272"/>
          </a:xfrm>
        </p:grpSpPr>
        <p:cxnSp>
          <p:nvCxnSpPr>
            <p:cNvPr id="14468" name="AutoShape 132"/>
            <p:cNvCxnSpPr>
              <a:cxnSpLocks noChangeShapeType="1"/>
              <a:stCxn id="14458" idx="3"/>
              <a:endCxn id="14458" idx="1"/>
            </p:cNvCxnSpPr>
            <p:nvPr/>
          </p:nvCxnSpPr>
          <p:spPr bwMode="auto">
            <a:xfrm rot="5400000" flipH="1" flipV="1">
              <a:off x="977" y="3359"/>
              <a:ext cx="272" cy="1"/>
            </a:xfrm>
            <a:prstGeom prst="curvedConnector5">
              <a:avLst>
                <a:gd name="adj1" fmla="val -73528"/>
                <a:gd name="adj2" fmla="val -38800005"/>
                <a:gd name="adj3" fmla="val 17352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493" name="Text Box 157"/>
            <p:cNvSpPr txBox="1">
              <a:spLocks noChangeArrowheads="1"/>
            </p:cNvSpPr>
            <p:nvPr/>
          </p:nvSpPr>
          <p:spPr bwMode="auto">
            <a:xfrm>
              <a:off x="712" y="3265"/>
              <a:ext cx="1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4" tIns="45711" rIns="91424" bIns="4571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00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ko-KR" sz="1600">
                  <a:latin typeface="Tahoma" pitchFamily="34" charset="0"/>
                  <a:ea typeface="Gulim" pitchFamily="50" charset="-127"/>
                </a:rPr>
                <a:t>0</a:t>
              </a:r>
            </a:p>
          </p:txBody>
        </p:sp>
      </p:grpSp>
      <p:grpSp>
        <p:nvGrpSpPr>
          <p:cNvPr id="14571" name="Group 235"/>
          <p:cNvGrpSpPr>
            <a:grpSpLocks/>
          </p:cNvGrpSpPr>
          <p:nvPr/>
        </p:nvGrpSpPr>
        <p:grpSpPr bwMode="auto">
          <a:xfrm>
            <a:off x="3522663" y="1843088"/>
            <a:ext cx="5461000" cy="1422400"/>
            <a:chOff x="1206" y="1719"/>
            <a:chExt cx="3440" cy="896"/>
          </a:xfrm>
        </p:grpSpPr>
        <p:sp>
          <p:nvSpPr>
            <p:cNvPr id="14511" name="Rectangle 175"/>
            <p:cNvSpPr>
              <a:spLocks noChangeArrowheads="1"/>
            </p:cNvSpPr>
            <p:nvPr/>
          </p:nvSpPr>
          <p:spPr bwMode="auto">
            <a:xfrm>
              <a:off x="1986" y="2067"/>
              <a:ext cx="328" cy="3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12" name="Line 176"/>
            <p:cNvSpPr>
              <a:spLocks noChangeShapeType="1"/>
            </p:cNvSpPr>
            <p:nvPr/>
          </p:nvSpPr>
          <p:spPr bwMode="auto">
            <a:xfrm flipV="1">
              <a:off x="2106" y="2315"/>
              <a:ext cx="40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13" name="Line 177"/>
            <p:cNvSpPr>
              <a:spLocks noChangeShapeType="1"/>
            </p:cNvSpPr>
            <p:nvPr/>
          </p:nvSpPr>
          <p:spPr bwMode="auto">
            <a:xfrm flipH="1" flipV="1">
              <a:off x="2146" y="2315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14" name="Rectangle 178"/>
            <p:cNvSpPr>
              <a:spLocks noChangeArrowheads="1"/>
            </p:cNvSpPr>
            <p:nvPr/>
          </p:nvSpPr>
          <p:spPr bwMode="auto">
            <a:xfrm>
              <a:off x="1998" y="2143"/>
              <a:ext cx="160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D</a:t>
              </a:r>
            </a:p>
          </p:txBody>
        </p:sp>
        <p:sp>
          <p:nvSpPr>
            <p:cNvPr id="14515" name="Rectangle 179"/>
            <p:cNvSpPr>
              <a:spLocks noChangeArrowheads="1"/>
            </p:cNvSpPr>
            <p:nvPr/>
          </p:nvSpPr>
          <p:spPr bwMode="auto">
            <a:xfrm>
              <a:off x="2166" y="2143"/>
              <a:ext cx="15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Q</a:t>
              </a:r>
            </a:p>
          </p:txBody>
        </p:sp>
        <p:sp>
          <p:nvSpPr>
            <p:cNvPr id="14516" name="Rectangle 180"/>
            <p:cNvSpPr>
              <a:spLocks noChangeArrowheads="1"/>
            </p:cNvSpPr>
            <p:nvPr/>
          </p:nvSpPr>
          <p:spPr bwMode="auto">
            <a:xfrm>
              <a:off x="2810" y="2067"/>
              <a:ext cx="328" cy="3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17" name="Line 181"/>
            <p:cNvSpPr>
              <a:spLocks noChangeShapeType="1"/>
            </p:cNvSpPr>
            <p:nvPr/>
          </p:nvSpPr>
          <p:spPr bwMode="auto">
            <a:xfrm flipV="1">
              <a:off x="2930" y="2315"/>
              <a:ext cx="32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18" name="Line 182"/>
            <p:cNvSpPr>
              <a:spLocks noChangeShapeType="1"/>
            </p:cNvSpPr>
            <p:nvPr/>
          </p:nvSpPr>
          <p:spPr bwMode="auto">
            <a:xfrm flipH="1" flipV="1">
              <a:off x="2962" y="2315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19" name="Rectangle 183"/>
            <p:cNvSpPr>
              <a:spLocks noChangeArrowheads="1"/>
            </p:cNvSpPr>
            <p:nvPr/>
          </p:nvSpPr>
          <p:spPr bwMode="auto">
            <a:xfrm>
              <a:off x="2822" y="2143"/>
              <a:ext cx="15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D</a:t>
              </a:r>
            </a:p>
          </p:txBody>
        </p:sp>
        <p:sp>
          <p:nvSpPr>
            <p:cNvPr id="14520" name="Rectangle 184"/>
            <p:cNvSpPr>
              <a:spLocks noChangeArrowheads="1"/>
            </p:cNvSpPr>
            <p:nvPr/>
          </p:nvSpPr>
          <p:spPr bwMode="auto">
            <a:xfrm>
              <a:off x="2982" y="2143"/>
              <a:ext cx="160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Q</a:t>
              </a:r>
            </a:p>
          </p:txBody>
        </p:sp>
        <p:sp>
          <p:nvSpPr>
            <p:cNvPr id="14521" name="Rectangle 185"/>
            <p:cNvSpPr>
              <a:spLocks noChangeArrowheads="1"/>
            </p:cNvSpPr>
            <p:nvPr/>
          </p:nvSpPr>
          <p:spPr bwMode="auto">
            <a:xfrm>
              <a:off x="3626" y="2067"/>
              <a:ext cx="328" cy="3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22" name="Line 186"/>
            <p:cNvSpPr>
              <a:spLocks noChangeShapeType="1"/>
            </p:cNvSpPr>
            <p:nvPr/>
          </p:nvSpPr>
          <p:spPr bwMode="auto">
            <a:xfrm flipV="1">
              <a:off x="3746" y="2315"/>
              <a:ext cx="40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23" name="Line 187"/>
            <p:cNvSpPr>
              <a:spLocks noChangeShapeType="1"/>
            </p:cNvSpPr>
            <p:nvPr/>
          </p:nvSpPr>
          <p:spPr bwMode="auto">
            <a:xfrm flipH="1" flipV="1">
              <a:off x="3786" y="2315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24" name="Rectangle 188"/>
            <p:cNvSpPr>
              <a:spLocks noChangeArrowheads="1"/>
            </p:cNvSpPr>
            <p:nvPr/>
          </p:nvSpPr>
          <p:spPr bwMode="auto">
            <a:xfrm>
              <a:off x="3638" y="2143"/>
              <a:ext cx="160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D</a:t>
              </a:r>
            </a:p>
          </p:txBody>
        </p:sp>
        <p:sp>
          <p:nvSpPr>
            <p:cNvPr id="14525" name="Rectangle 189"/>
            <p:cNvSpPr>
              <a:spLocks noChangeArrowheads="1"/>
            </p:cNvSpPr>
            <p:nvPr/>
          </p:nvSpPr>
          <p:spPr bwMode="auto">
            <a:xfrm>
              <a:off x="3806" y="2143"/>
              <a:ext cx="15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Q</a:t>
              </a:r>
            </a:p>
          </p:txBody>
        </p:sp>
        <p:sp>
          <p:nvSpPr>
            <p:cNvPr id="14531" name="Line 195"/>
            <p:cNvSpPr>
              <a:spLocks noChangeShapeType="1"/>
            </p:cNvSpPr>
            <p:nvPr/>
          </p:nvSpPr>
          <p:spPr bwMode="auto">
            <a:xfrm>
              <a:off x="1906" y="2231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32" name="Line 196"/>
            <p:cNvSpPr>
              <a:spLocks noChangeShapeType="1"/>
            </p:cNvSpPr>
            <p:nvPr/>
          </p:nvSpPr>
          <p:spPr bwMode="auto">
            <a:xfrm>
              <a:off x="1578" y="2231"/>
              <a:ext cx="3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33" name="Rectangle 197"/>
            <p:cNvSpPr>
              <a:spLocks noChangeArrowheads="1"/>
            </p:cNvSpPr>
            <p:nvPr/>
          </p:nvSpPr>
          <p:spPr bwMode="auto">
            <a:xfrm>
              <a:off x="1206" y="2159"/>
              <a:ext cx="336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IN</a:t>
              </a:r>
            </a:p>
          </p:txBody>
        </p:sp>
        <p:sp>
          <p:nvSpPr>
            <p:cNvPr id="14534" name="Line 198"/>
            <p:cNvSpPr>
              <a:spLocks noChangeShapeType="1"/>
            </p:cNvSpPr>
            <p:nvPr/>
          </p:nvSpPr>
          <p:spPr bwMode="auto">
            <a:xfrm>
              <a:off x="2314" y="2231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35" name="Line 199"/>
            <p:cNvSpPr>
              <a:spLocks noChangeShapeType="1"/>
            </p:cNvSpPr>
            <p:nvPr/>
          </p:nvSpPr>
          <p:spPr bwMode="auto">
            <a:xfrm>
              <a:off x="2722" y="2231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36" name="Line 200"/>
            <p:cNvSpPr>
              <a:spLocks noChangeShapeType="1"/>
            </p:cNvSpPr>
            <p:nvPr/>
          </p:nvSpPr>
          <p:spPr bwMode="auto">
            <a:xfrm>
              <a:off x="2394" y="2231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37" name="Rectangle 201"/>
            <p:cNvSpPr>
              <a:spLocks noChangeArrowheads="1"/>
            </p:cNvSpPr>
            <p:nvPr/>
          </p:nvSpPr>
          <p:spPr bwMode="auto">
            <a:xfrm>
              <a:off x="2550" y="2223"/>
              <a:ext cx="24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38" name="Line 202"/>
            <p:cNvSpPr>
              <a:spLocks noChangeShapeType="1"/>
            </p:cNvSpPr>
            <p:nvPr/>
          </p:nvSpPr>
          <p:spPr bwMode="auto">
            <a:xfrm>
              <a:off x="2562" y="2231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39" name="Line 203"/>
            <p:cNvSpPr>
              <a:spLocks noChangeShapeType="1"/>
            </p:cNvSpPr>
            <p:nvPr/>
          </p:nvSpPr>
          <p:spPr bwMode="auto">
            <a:xfrm>
              <a:off x="2558" y="1851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40" name="Rectangle 204"/>
            <p:cNvSpPr>
              <a:spLocks noChangeArrowheads="1"/>
            </p:cNvSpPr>
            <p:nvPr/>
          </p:nvSpPr>
          <p:spPr bwMode="auto">
            <a:xfrm>
              <a:off x="2558" y="1719"/>
              <a:ext cx="456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OUT1</a:t>
              </a:r>
            </a:p>
          </p:txBody>
        </p:sp>
        <p:sp>
          <p:nvSpPr>
            <p:cNvPr id="14541" name="Line 205"/>
            <p:cNvSpPr>
              <a:spLocks noChangeShapeType="1"/>
            </p:cNvSpPr>
            <p:nvPr/>
          </p:nvSpPr>
          <p:spPr bwMode="auto">
            <a:xfrm>
              <a:off x="3138" y="2231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42" name="Line 206"/>
            <p:cNvSpPr>
              <a:spLocks noChangeShapeType="1"/>
            </p:cNvSpPr>
            <p:nvPr/>
          </p:nvSpPr>
          <p:spPr bwMode="auto">
            <a:xfrm>
              <a:off x="3546" y="2231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43" name="Line 207"/>
            <p:cNvSpPr>
              <a:spLocks noChangeShapeType="1"/>
            </p:cNvSpPr>
            <p:nvPr/>
          </p:nvSpPr>
          <p:spPr bwMode="auto">
            <a:xfrm>
              <a:off x="3218" y="2231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44" name="Rectangle 208"/>
            <p:cNvSpPr>
              <a:spLocks noChangeArrowheads="1"/>
            </p:cNvSpPr>
            <p:nvPr/>
          </p:nvSpPr>
          <p:spPr bwMode="auto">
            <a:xfrm>
              <a:off x="3366" y="2223"/>
              <a:ext cx="24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45" name="Line 209"/>
            <p:cNvSpPr>
              <a:spLocks noChangeShapeType="1"/>
            </p:cNvSpPr>
            <p:nvPr/>
          </p:nvSpPr>
          <p:spPr bwMode="auto">
            <a:xfrm>
              <a:off x="3378" y="2231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46" name="Line 210"/>
            <p:cNvSpPr>
              <a:spLocks noChangeShapeType="1"/>
            </p:cNvSpPr>
            <p:nvPr/>
          </p:nvSpPr>
          <p:spPr bwMode="auto">
            <a:xfrm>
              <a:off x="3374" y="1851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47" name="Rectangle 211"/>
            <p:cNvSpPr>
              <a:spLocks noChangeArrowheads="1"/>
            </p:cNvSpPr>
            <p:nvPr/>
          </p:nvSpPr>
          <p:spPr bwMode="auto">
            <a:xfrm>
              <a:off x="3374" y="1719"/>
              <a:ext cx="448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OUT2</a:t>
              </a:r>
            </a:p>
          </p:txBody>
        </p:sp>
        <p:sp>
          <p:nvSpPr>
            <p:cNvPr id="14549" name="Line 213"/>
            <p:cNvSpPr>
              <a:spLocks noChangeShapeType="1"/>
            </p:cNvSpPr>
            <p:nvPr/>
          </p:nvSpPr>
          <p:spPr bwMode="auto">
            <a:xfrm>
              <a:off x="3954" y="2231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50" name="Line 214"/>
            <p:cNvSpPr>
              <a:spLocks noChangeShapeType="1"/>
            </p:cNvSpPr>
            <p:nvPr/>
          </p:nvSpPr>
          <p:spPr bwMode="auto">
            <a:xfrm>
              <a:off x="4034" y="2231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53" name="Line 217"/>
            <p:cNvSpPr>
              <a:spLocks noChangeShapeType="1"/>
            </p:cNvSpPr>
            <p:nvPr/>
          </p:nvSpPr>
          <p:spPr bwMode="auto">
            <a:xfrm>
              <a:off x="4198" y="1851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54" name="Rectangle 218"/>
            <p:cNvSpPr>
              <a:spLocks noChangeArrowheads="1"/>
            </p:cNvSpPr>
            <p:nvPr/>
          </p:nvSpPr>
          <p:spPr bwMode="auto">
            <a:xfrm>
              <a:off x="4198" y="1719"/>
              <a:ext cx="448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OUT3</a:t>
              </a:r>
            </a:p>
          </p:txBody>
        </p:sp>
        <p:sp>
          <p:nvSpPr>
            <p:cNvPr id="14559" name="Line 223"/>
            <p:cNvSpPr>
              <a:spLocks noChangeShapeType="1"/>
            </p:cNvSpPr>
            <p:nvPr/>
          </p:nvSpPr>
          <p:spPr bwMode="auto">
            <a:xfrm>
              <a:off x="2150" y="2411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60" name="Rectangle 224"/>
            <p:cNvSpPr>
              <a:spLocks noChangeArrowheads="1"/>
            </p:cNvSpPr>
            <p:nvPr/>
          </p:nvSpPr>
          <p:spPr bwMode="auto">
            <a:xfrm>
              <a:off x="2134" y="2487"/>
              <a:ext cx="32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61" name="Line 225"/>
            <p:cNvSpPr>
              <a:spLocks noChangeShapeType="1"/>
            </p:cNvSpPr>
            <p:nvPr/>
          </p:nvSpPr>
          <p:spPr bwMode="auto">
            <a:xfrm>
              <a:off x="2966" y="2411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62" name="Rectangle 226"/>
            <p:cNvSpPr>
              <a:spLocks noChangeArrowheads="1"/>
            </p:cNvSpPr>
            <p:nvPr/>
          </p:nvSpPr>
          <p:spPr bwMode="auto">
            <a:xfrm>
              <a:off x="2958" y="2487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63" name="Line 227"/>
            <p:cNvSpPr>
              <a:spLocks noChangeShapeType="1"/>
            </p:cNvSpPr>
            <p:nvPr/>
          </p:nvSpPr>
          <p:spPr bwMode="auto">
            <a:xfrm>
              <a:off x="3790" y="2411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66" name="Line 230"/>
            <p:cNvSpPr>
              <a:spLocks noChangeShapeType="1"/>
            </p:cNvSpPr>
            <p:nvPr/>
          </p:nvSpPr>
          <p:spPr bwMode="auto">
            <a:xfrm>
              <a:off x="1578" y="2495"/>
              <a:ext cx="5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67" name="Line 231"/>
            <p:cNvSpPr>
              <a:spLocks noChangeShapeType="1"/>
            </p:cNvSpPr>
            <p:nvPr/>
          </p:nvSpPr>
          <p:spPr bwMode="auto">
            <a:xfrm>
              <a:off x="2154" y="2495"/>
              <a:ext cx="8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68" name="Line 232"/>
            <p:cNvSpPr>
              <a:spLocks noChangeShapeType="1"/>
            </p:cNvSpPr>
            <p:nvPr/>
          </p:nvSpPr>
          <p:spPr bwMode="auto">
            <a:xfrm>
              <a:off x="2970" y="2495"/>
              <a:ext cx="8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70" name="Rectangle 234"/>
            <p:cNvSpPr>
              <a:spLocks noChangeArrowheads="1"/>
            </p:cNvSpPr>
            <p:nvPr/>
          </p:nvSpPr>
          <p:spPr bwMode="auto">
            <a:xfrm>
              <a:off x="1254" y="2399"/>
              <a:ext cx="320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CLK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VII - Finite State Machines</a:t>
            </a:r>
            <a:endParaRPr lang="en-US" altLang="en-US"/>
          </a:p>
        </p:txBody>
      </p:sp>
      <p:sp>
        <p:nvSpPr>
          <p:cNvPr id="3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D04A0-B8C5-46AA-8EBC-A8DB662AB1C3}" type="slidenum">
              <a:rPr lang="en-US" altLang="en-US"/>
              <a:pPr/>
              <a:t>8</a:t>
            </a:fld>
            <a:endParaRPr lang="en-US" altLang="en-US"/>
          </a:p>
        </p:txBody>
      </p:sp>
      <p:grpSp>
        <p:nvGrpSpPr>
          <p:cNvPr id="16418" name="Group 34"/>
          <p:cNvGrpSpPr>
            <a:grpSpLocks/>
          </p:cNvGrpSpPr>
          <p:nvPr/>
        </p:nvGrpSpPr>
        <p:grpSpPr bwMode="auto">
          <a:xfrm>
            <a:off x="1684338" y="3862388"/>
            <a:ext cx="5994400" cy="2305050"/>
            <a:chOff x="1040" y="2020"/>
            <a:chExt cx="3776" cy="1452"/>
          </a:xfrm>
        </p:grpSpPr>
        <p:sp>
          <p:nvSpPr>
            <p:cNvPr id="16393" name="Oval 9"/>
            <p:cNvSpPr>
              <a:spLocks noChangeArrowheads="1"/>
            </p:cNvSpPr>
            <p:nvPr/>
          </p:nvSpPr>
          <p:spPr bwMode="auto">
            <a:xfrm>
              <a:off x="3932" y="2020"/>
              <a:ext cx="288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394" name="Oval 10"/>
            <p:cNvSpPr>
              <a:spLocks noChangeArrowheads="1"/>
            </p:cNvSpPr>
            <p:nvPr/>
          </p:nvSpPr>
          <p:spPr bwMode="auto">
            <a:xfrm>
              <a:off x="4508" y="2596"/>
              <a:ext cx="288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395" name="Oval 11"/>
            <p:cNvSpPr>
              <a:spLocks noChangeArrowheads="1"/>
            </p:cNvSpPr>
            <p:nvPr/>
          </p:nvSpPr>
          <p:spPr bwMode="auto">
            <a:xfrm>
              <a:off x="2780" y="2020"/>
              <a:ext cx="288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396" name="Oval 12"/>
            <p:cNvSpPr>
              <a:spLocks noChangeArrowheads="1"/>
            </p:cNvSpPr>
            <p:nvPr/>
          </p:nvSpPr>
          <p:spPr bwMode="auto">
            <a:xfrm>
              <a:off x="2780" y="3172"/>
              <a:ext cx="288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397" name="Oval 13"/>
            <p:cNvSpPr>
              <a:spLocks noChangeArrowheads="1"/>
            </p:cNvSpPr>
            <p:nvPr/>
          </p:nvSpPr>
          <p:spPr bwMode="auto">
            <a:xfrm>
              <a:off x="1628" y="2020"/>
              <a:ext cx="288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398" name="Line 14"/>
            <p:cNvSpPr>
              <a:spLocks noChangeShapeType="1"/>
            </p:cNvSpPr>
            <p:nvPr/>
          </p:nvSpPr>
          <p:spPr bwMode="auto">
            <a:xfrm>
              <a:off x="1916" y="2160"/>
              <a:ext cx="8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399" name="Line 15"/>
            <p:cNvSpPr>
              <a:spLocks noChangeShapeType="1"/>
            </p:cNvSpPr>
            <p:nvPr/>
          </p:nvSpPr>
          <p:spPr bwMode="auto">
            <a:xfrm flipH="1" flipV="1">
              <a:off x="4172" y="2252"/>
              <a:ext cx="376" cy="3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00" name="Line 16"/>
            <p:cNvSpPr>
              <a:spLocks noChangeShapeType="1"/>
            </p:cNvSpPr>
            <p:nvPr/>
          </p:nvSpPr>
          <p:spPr bwMode="auto">
            <a:xfrm flipV="1">
              <a:off x="1284" y="2260"/>
              <a:ext cx="368" cy="3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01" name="Rectangle 17"/>
            <p:cNvSpPr>
              <a:spLocks noChangeArrowheads="1"/>
            </p:cNvSpPr>
            <p:nvPr/>
          </p:nvSpPr>
          <p:spPr bwMode="auto">
            <a:xfrm>
              <a:off x="2768" y="2048"/>
              <a:ext cx="320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010</a:t>
              </a:r>
            </a:p>
          </p:txBody>
        </p:sp>
        <p:sp>
          <p:nvSpPr>
            <p:cNvPr id="16402" name="Rectangle 18"/>
            <p:cNvSpPr>
              <a:spLocks noChangeArrowheads="1"/>
            </p:cNvSpPr>
            <p:nvPr/>
          </p:nvSpPr>
          <p:spPr bwMode="auto">
            <a:xfrm>
              <a:off x="4496" y="2624"/>
              <a:ext cx="320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100</a:t>
              </a:r>
            </a:p>
          </p:txBody>
        </p:sp>
        <p:sp>
          <p:nvSpPr>
            <p:cNvPr id="16403" name="Rectangle 19"/>
            <p:cNvSpPr>
              <a:spLocks noChangeArrowheads="1"/>
            </p:cNvSpPr>
            <p:nvPr/>
          </p:nvSpPr>
          <p:spPr bwMode="auto">
            <a:xfrm>
              <a:off x="2768" y="3200"/>
              <a:ext cx="320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110</a:t>
              </a:r>
            </a:p>
          </p:txBody>
        </p:sp>
        <p:sp>
          <p:nvSpPr>
            <p:cNvPr id="16404" name="Rectangle 20"/>
            <p:cNvSpPr>
              <a:spLocks noChangeArrowheads="1"/>
            </p:cNvSpPr>
            <p:nvPr/>
          </p:nvSpPr>
          <p:spPr bwMode="auto">
            <a:xfrm>
              <a:off x="3920" y="2048"/>
              <a:ext cx="320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011</a:t>
              </a:r>
            </a:p>
          </p:txBody>
        </p:sp>
        <p:sp>
          <p:nvSpPr>
            <p:cNvPr id="16405" name="Rectangle 21"/>
            <p:cNvSpPr>
              <a:spLocks noChangeArrowheads="1"/>
            </p:cNvSpPr>
            <p:nvPr/>
          </p:nvSpPr>
          <p:spPr bwMode="auto">
            <a:xfrm>
              <a:off x="1616" y="2064"/>
              <a:ext cx="320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001</a:t>
              </a:r>
            </a:p>
          </p:txBody>
        </p:sp>
        <p:sp>
          <p:nvSpPr>
            <p:cNvPr id="16406" name="Oval 22"/>
            <p:cNvSpPr>
              <a:spLocks noChangeArrowheads="1"/>
            </p:cNvSpPr>
            <p:nvPr/>
          </p:nvSpPr>
          <p:spPr bwMode="auto">
            <a:xfrm>
              <a:off x="3932" y="3172"/>
              <a:ext cx="288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07" name="Oval 23"/>
            <p:cNvSpPr>
              <a:spLocks noChangeArrowheads="1"/>
            </p:cNvSpPr>
            <p:nvPr/>
          </p:nvSpPr>
          <p:spPr bwMode="auto">
            <a:xfrm>
              <a:off x="1052" y="2596"/>
              <a:ext cx="288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08" name="Oval 24"/>
            <p:cNvSpPr>
              <a:spLocks noChangeArrowheads="1"/>
            </p:cNvSpPr>
            <p:nvPr/>
          </p:nvSpPr>
          <p:spPr bwMode="auto">
            <a:xfrm>
              <a:off x="1628" y="3172"/>
              <a:ext cx="288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09" name="Line 25"/>
            <p:cNvSpPr>
              <a:spLocks noChangeShapeType="1"/>
            </p:cNvSpPr>
            <p:nvPr/>
          </p:nvSpPr>
          <p:spPr bwMode="auto">
            <a:xfrm>
              <a:off x="3068" y="3312"/>
              <a:ext cx="8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10" name="Rectangle 26"/>
            <p:cNvSpPr>
              <a:spLocks noChangeArrowheads="1"/>
            </p:cNvSpPr>
            <p:nvPr/>
          </p:nvSpPr>
          <p:spPr bwMode="auto">
            <a:xfrm>
              <a:off x="1040" y="2624"/>
              <a:ext cx="320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000</a:t>
              </a:r>
            </a:p>
          </p:txBody>
        </p:sp>
        <p:sp>
          <p:nvSpPr>
            <p:cNvPr id="16411" name="Rectangle 27"/>
            <p:cNvSpPr>
              <a:spLocks noChangeArrowheads="1"/>
            </p:cNvSpPr>
            <p:nvPr/>
          </p:nvSpPr>
          <p:spPr bwMode="auto">
            <a:xfrm>
              <a:off x="3920" y="3200"/>
              <a:ext cx="320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101</a:t>
              </a:r>
            </a:p>
          </p:txBody>
        </p:sp>
        <p:sp>
          <p:nvSpPr>
            <p:cNvPr id="16412" name="Rectangle 28"/>
            <p:cNvSpPr>
              <a:spLocks noChangeArrowheads="1"/>
            </p:cNvSpPr>
            <p:nvPr/>
          </p:nvSpPr>
          <p:spPr bwMode="auto">
            <a:xfrm>
              <a:off x="1616" y="3216"/>
              <a:ext cx="320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111</a:t>
              </a:r>
            </a:p>
          </p:txBody>
        </p:sp>
        <p:sp>
          <p:nvSpPr>
            <p:cNvPr id="16413" name="Line 29"/>
            <p:cNvSpPr>
              <a:spLocks noChangeShapeType="1"/>
            </p:cNvSpPr>
            <p:nvPr/>
          </p:nvSpPr>
          <p:spPr bwMode="auto">
            <a:xfrm>
              <a:off x="3068" y="2152"/>
              <a:ext cx="8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14" name="Line 30"/>
            <p:cNvSpPr>
              <a:spLocks noChangeShapeType="1"/>
            </p:cNvSpPr>
            <p:nvPr/>
          </p:nvSpPr>
          <p:spPr bwMode="auto">
            <a:xfrm>
              <a:off x="1924" y="3312"/>
              <a:ext cx="8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15" name="Rectangle 31"/>
            <p:cNvSpPr>
              <a:spLocks noChangeArrowheads="1"/>
            </p:cNvSpPr>
            <p:nvPr/>
          </p:nvSpPr>
          <p:spPr bwMode="auto">
            <a:xfrm>
              <a:off x="2288" y="2656"/>
              <a:ext cx="1288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3-bit up-counter</a:t>
              </a:r>
            </a:p>
          </p:txBody>
        </p:sp>
        <p:sp>
          <p:nvSpPr>
            <p:cNvPr id="16416" name="Line 32"/>
            <p:cNvSpPr>
              <a:spLocks noChangeShapeType="1"/>
            </p:cNvSpPr>
            <p:nvPr/>
          </p:nvSpPr>
          <p:spPr bwMode="auto">
            <a:xfrm flipH="1" flipV="1">
              <a:off x="1276" y="2844"/>
              <a:ext cx="376" cy="3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17" name="Line 33"/>
            <p:cNvSpPr>
              <a:spLocks noChangeShapeType="1"/>
            </p:cNvSpPr>
            <p:nvPr/>
          </p:nvSpPr>
          <p:spPr bwMode="auto">
            <a:xfrm flipV="1">
              <a:off x="4180" y="2844"/>
              <a:ext cx="368" cy="3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6419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pitchFamily="50" charset="-127"/>
              </a:rPr>
              <a:t>Counters are simple finite state machines</a:t>
            </a:r>
          </a:p>
        </p:txBody>
      </p:sp>
      <p:sp>
        <p:nvSpPr>
          <p:cNvPr id="16420" name="Rectangle 3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Gulim" pitchFamily="50" charset="-127"/>
              </a:rPr>
              <a:t>Counters</a:t>
            </a:r>
          </a:p>
          <a:p>
            <a:pPr lvl="1"/>
            <a:r>
              <a:rPr lang="en-US" altLang="ko-KR" sz="1800">
                <a:ea typeface="Gulim" pitchFamily="50" charset="-127"/>
              </a:rPr>
              <a:t>proceed through well-defined sequence of states in response to enable</a:t>
            </a:r>
          </a:p>
          <a:p>
            <a:r>
              <a:rPr lang="en-US" altLang="ko-KR" sz="2000">
                <a:ea typeface="Gulim" pitchFamily="50" charset="-127"/>
              </a:rPr>
              <a:t>Many types of counters: binary, BCD, Gray-code</a:t>
            </a:r>
          </a:p>
          <a:p>
            <a:pPr lvl="1"/>
            <a:r>
              <a:rPr lang="en-US" altLang="ko-KR" sz="1800">
                <a:ea typeface="Gulim" pitchFamily="50" charset="-127"/>
              </a:rPr>
              <a:t>3-bit up-counter: 000, 001, 010, 011, 100, 101, 110, 111, 000, ...</a:t>
            </a:r>
          </a:p>
          <a:p>
            <a:pPr lvl="1"/>
            <a:r>
              <a:rPr lang="en-US" altLang="ko-KR" sz="1800">
                <a:ea typeface="Gulim" pitchFamily="50" charset="-127"/>
              </a:rPr>
              <a:t>3-bit down-counter:  111, 110, 101, 100, 011, 010, 001, 000, 111, ...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VII - Finite State Machines</a:t>
            </a:r>
            <a:endParaRPr lang="en-US" altLang="en-US"/>
          </a:p>
        </p:txBody>
      </p:sp>
      <p:sp>
        <p:nvSpPr>
          <p:cNvPr id="11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82BE-C860-4CA9-8D00-9F7F727D422F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8548" name="Rectangle 1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pitchFamily="50" charset="-127"/>
              </a:rPr>
              <a:t>How do we turn a state diagram into logic?</a:t>
            </a:r>
          </a:p>
        </p:txBody>
      </p:sp>
      <p:sp>
        <p:nvSpPr>
          <p:cNvPr id="18549" name="Rectangle 11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Gulim" pitchFamily="50" charset="-127"/>
              </a:rPr>
              <a:t>Counter</a:t>
            </a:r>
          </a:p>
          <a:p>
            <a:pPr lvl="1"/>
            <a:r>
              <a:rPr lang="en-US" altLang="ko-KR" sz="1800">
                <a:ea typeface="Gulim" pitchFamily="50" charset="-127"/>
              </a:rPr>
              <a:t>3 flip-flops to hold state</a:t>
            </a:r>
          </a:p>
          <a:p>
            <a:pPr lvl="1"/>
            <a:r>
              <a:rPr lang="en-US" altLang="ko-KR" sz="1800">
                <a:ea typeface="Gulim" pitchFamily="50" charset="-127"/>
              </a:rPr>
              <a:t>logic to compute next state</a:t>
            </a:r>
          </a:p>
          <a:p>
            <a:pPr lvl="1"/>
            <a:r>
              <a:rPr lang="en-US" altLang="ko-KR" sz="1800">
                <a:ea typeface="Gulim" pitchFamily="50" charset="-127"/>
              </a:rPr>
              <a:t>clock signal controls when flip-flop memory can change</a:t>
            </a:r>
          </a:p>
          <a:p>
            <a:pPr lvl="2"/>
            <a:r>
              <a:rPr lang="en-US" altLang="ko-KR" sz="1600">
                <a:ea typeface="Gulim" pitchFamily="50" charset="-127"/>
              </a:rPr>
              <a:t>wait long enough for combinational logic to compute new value</a:t>
            </a:r>
          </a:p>
          <a:p>
            <a:pPr lvl="2"/>
            <a:r>
              <a:rPr lang="en-US" altLang="ko-KR" sz="1600">
                <a:ea typeface="Gulim" pitchFamily="50" charset="-127"/>
              </a:rPr>
              <a:t>don't wait too long as that is low performance</a:t>
            </a:r>
          </a:p>
        </p:txBody>
      </p:sp>
      <p:grpSp>
        <p:nvGrpSpPr>
          <p:cNvPr id="18706" name="Group 274"/>
          <p:cNvGrpSpPr>
            <a:grpSpLocks/>
          </p:cNvGrpSpPr>
          <p:nvPr/>
        </p:nvGrpSpPr>
        <p:grpSpPr bwMode="auto">
          <a:xfrm>
            <a:off x="4025900" y="3590925"/>
            <a:ext cx="5203825" cy="2930525"/>
            <a:chOff x="889" y="2357"/>
            <a:chExt cx="3278" cy="1846"/>
          </a:xfrm>
        </p:grpSpPr>
        <p:sp>
          <p:nvSpPr>
            <p:cNvPr id="18551" name="Rectangle 119"/>
            <p:cNvSpPr>
              <a:spLocks noChangeArrowheads="1"/>
            </p:cNvSpPr>
            <p:nvPr/>
          </p:nvSpPr>
          <p:spPr bwMode="auto">
            <a:xfrm>
              <a:off x="1621" y="2663"/>
              <a:ext cx="328" cy="3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52" name="Line 120"/>
            <p:cNvSpPr>
              <a:spLocks noChangeShapeType="1"/>
            </p:cNvSpPr>
            <p:nvPr/>
          </p:nvSpPr>
          <p:spPr bwMode="auto">
            <a:xfrm flipV="1">
              <a:off x="1741" y="2911"/>
              <a:ext cx="40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53" name="Line 121"/>
            <p:cNvSpPr>
              <a:spLocks noChangeShapeType="1"/>
            </p:cNvSpPr>
            <p:nvPr/>
          </p:nvSpPr>
          <p:spPr bwMode="auto">
            <a:xfrm flipH="1" flipV="1">
              <a:off x="1781" y="2911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54" name="Rectangle 122"/>
            <p:cNvSpPr>
              <a:spLocks noChangeArrowheads="1"/>
            </p:cNvSpPr>
            <p:nvPr/>
          </p:nvSpPr>
          <p:spPr bwMode="auto">
            <a:xfrm>
              <a:off x="1633" y="2739"/>
              <a:ext cx="160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D</a:t>
              </a:r>
            </a:p>
          </p:txBody>
        </p:sp>
        <p:sp>
          <p:nvSpPr>
            <p:cNvPr id="18555" name="Rectangle 123"/>
            <p:cNvSpPr>
              <a:spLocks noChangeArrowheads="1"/>
            </p:cNvSpPr>
            <p:nvPr/>
          </p:nvSpPr>
          <p:spPr bwMode="auto">
            <a:xfrm>
              <a:off x="1801" y="2739"/>
              <a:ext cx="15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Q</a:t>
              </a:r>
            </a:p>
          </p:txBody>
        </p:sp>
        <p:sp>
          <p:nvSpPr>
            <p:cNvPr id="18556" name="Rectangle 124"/>
            <p:cNvSpPr>
              <a:spLocks noChangeArrowheads="1"/>
            </p:cNvSpPr>
            <p:nvPr/>
          </p:nvSpPr>
          <p:spPr bwMode="auto">
            <a:xfrm>
              <a:off x="2445" y="2663"/>
              <a:ext cx="328" cy="3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57" name="Line 125"/>
            <p:cNvSpPr>
              <a:spLocks noChangeShapeType="1"/>
            </p:cNvSpPr>
            <p:nvPr/>
          </p:nvSpPr>
          <p:spPr bwMode="auto">
            <a:xfrm flipV="1">
              <a:off x="2565" y="2911"/>
              <a:ext cx="32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58" name="Line 126"/>
            <p:cNvSpPr>
              <a:spLocks noChangeShapeType="1"/>
            </p:cNvSpPr>
            <p:nvPr/>
          </p:nvSpPr>
          <p:spPr bwMode="auto">
            <a:xfrm flipH="1" flipV="1">
              <a:off x="2597" y="2911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59" name="Rectangle 127"/>
            <p:cNvSpPr>
              <a:spLocks noChangeArrowheads="1"/>
            </p:cNvSpPr>
            <p:nvPr/>
          </p:nvSpPr>
          <p:spPr bwMode="auto">
            <a:xfrm>
              <a:off x="2457" y="2739"/>
              <a:ext cx="15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D</a:t>
              </a:r>
            </a:p>
          </p:txBody>
        </p:sp>
        <p:sp>
          <p:nvSpPr>
            <p:cNvPr id="18560" name="Rectangle 128"/>
            <p:cNvSpPr>
              <a:spLocks noChangeArrowheads="1"/>
            </p:cNvSpPr>
            <p:nvPr/>
          </p:nvSpPr>
          <p:spPr bwMode="auto">
            <a:xfrm>
              <a:off x="2617" y="2739"/>
              <a:ext cx="160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Q</a:t>
              </a:r>
            </a:p>
          </p:txBody>
        </p:sp>
        <p:sp>
          <p:nvSpPr>
            <p:cNvPr id="18561" name="Rectangle 129"/>
            <p:cNvSpPr>
              <a:spLocks noChangeArrowheads="1"/>
            </p:cNvSpPr>
            <p:nvPr/>
          </p:nvSpPr>
          <p:spPr bwMode="auto">
            <a:xfrm>
              <a:off x="3261" y="2663"/>
              <a:ext cx="328" cy="3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62" name="Line 130"/>
            <p:cNvSpPr>
              <a:spLocks noChangeShapeType="1"/>
            </p:cNvSpPr>
            <p:nvPr/>
          </p:nvSpPr>
          <p:spPr bwMode="auto">
            <a:xfrm flipV="1">
              <a:off x="3381" y="2911"/>
              <a:ext cx="40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63" name="Line 131"/>
            <p:cNvSpPr>
              <a:spLocks noChangeShapeType="1"/>
            </p:cNvSpPr>
            <p:nvPr/>
          </p:nvSpPr>
          <p:spPr bwMode="auto">
            <a:xfrm flipH="1" flipV="1">
              <a:off x="3421" y="2911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64" name="Rectangle 132"/>
            <p:cNvSpPr>
              <a:spLocks noChangeArrowheads="1"/>
            </p:cNvSpPr>
            <p:nvPr/>
          </p:nvSpPr>
          <p:spPr bwMode="auto">
            <a:xfrm>
              <a:off x="3273" y="2739"/>
              <a:ext cx="160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D</a:t>
              </a:r>
            </a:p>
          </p:txBody>
        </p:sp>
        <p:sp>
          <p:nvSpPr>
            <p:cNvPr id="18565" name="Rectangle 133"/>
            <p:cNvSpPr>
              <a:spLocks noChangeArrowheads="1"/>
            </p:cNvSpPr>
            <p:nvPr/>
          </p:nvSpPr>
          <p:spPr bwMode="auto">
            <a:xfrm>
              <a:off x="3441" y="2739"/>
              <a:ext cx="15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Q</a:t>
              </a:r>
            </a:p>
          </p:txBody>
        </p:sp>
        <p:sp>
          <p:nvSpPr>
            <p:cNvPr id="18571" name="Line 139"/>
            <p:cNvSpPr>
              <a:spLocks noChangeShapeType="1"/>
            </p:cNvSpPr>
            <p:nvPr/>
          </p:nvSpPr>
          <p:spPr bwMode="auto">
            <a:xfrm>
              <a:off x="1541" y="2827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72" name="Line 140"/>
            <p:cNvSpPr>
              <a:spLocks noChangeShapeType="1"/>
            </p:cNvSpPr>
            <p:nvPr/>
          </p:nvSpPr>
          <p:spPr bwMode="auto">
            <a:xfrm>
              <a:off x="1509" y="2827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73" name="Line 141"/>
            <p:cNvSpPr>
              <a:spLocks noChangeShapeType="1"/>
            </p:cNvSpPr>
            <p:nvPr/>
          </p:nvSpPr>
          <p:spPr bwMode="auto">
            <a:xfrm>
              <a:off x="1949" y="2827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74" name="Line 142"/>
            <p:cNvSpPr>
              <a:spLocks noChangeShapeType="1"/>
            </p:cNvSpPr>
            <p:nvPr/>
          </p:nvSpPr>
          <p:spPr bwMode="auto">
            <a:xfrm>
              <a:off x="2373" y="2827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75" name="Rectangle 143"/>
            <p:cNvSpPr>
              <a:spLocks noChangeArrowheads="1"/>
            </p:cNvSpPr>
            <p:nvPr/>
          </p:nvSpPr>
          <p:spPr bwMode="auto">
            <a:xfrm>
              <a:off x="2033" y="2819"/>
              <a:ext cx="24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76" name="Line 144"/>
            <p:cNvSpPr>
              <a:spLocks noChangeShapeType="1"/>
            </p:cNvSpPr>
            <p:nvPr/>
          </p:nvSpPr>
          <p:spPr bwMode="auto">
            <a:xfrm>
              <a:off x="2041" y="2447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77" name="Rectangle 145"/>
            <p:cNvSpPr>
              <a:spLocks noChangeArrowheads="1"/>
            </p:cNvSpPr>
            <p:nvPr/>
          </p:nvSpPr>
          <p:spPr bwMode="auto">
            <a:xfrm>
              <a:off x="2071" y="2357"/>
              <a:ext cx="456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OUT1</a:t>
              </a:r>
            </a:p>
          </p:txBody>
        </p:sp>
        <p:sp>
          <p:nvSpPr>
            <p:cNvPr id="18578" name="Line 146"/>
            <p:cNvSpPr>
              <a:spLocks noChangeShapeType="1"/>
            </p:cNvSpPr>
            <p:nvPr/>
          </p:nvSpPr>
          <p:spPr bwMode="auto">
            <a:xfrm>
              <a:off x="2773" y="2827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79" name="Line 147"/>
            <p:cNvSpPr>
              <a:spLocks noChangeShapeType="1"/>
            </p:cNvSpPr>
            <p:nvPr/>
          </p:nvSpPr>
          <p:spPr bwMode="auto">
            <a:xfrm>
              <a:off x="3197" y="2827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80" name="Rectangle 148"/>
            <p:cNvSpPr>
              <a:spLocks noChangeArrowheads="1"/>
            </p:cNvSpPr>
            <p:nvPr/>
          </p:nvSpPr>
          <p:spPr bwMode="auto">
            <a:xfrm>
              <a:off x="2857" y="2819"/>
              <a:ext cx="24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81" name="Line 149"/>
            <p:cNvSpPr>
              <a:spLocks noChangeShapeType="1"/>
            </p:cNvSpPr>
            <p:nvPr/>
          </p:nvSpPr>
          <p:spPr bwMode="auto">
            <a:xfrm>
              <a:off x="2865" y="2447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82" name="Rectangle 150"/>
            <p:cNvSpPr>
              <a:spLocks noChangeArrowheads="1"/>
            </p:cNvSpPr>
            <p:nvPr/>
          </p:nvSpPr>
          <p:spPr bwMode="auto">
            <a:xfrm>
              <a:off x="2895" y="2357"/>
              <a:ext cx="448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OUT2</a:t>
              </a:r>
            </a:p>
          </p:txBody>
        </p:sp>
        <p:sp>
          <p:nvSpPr>
            <p:cNvPr id="18584" name="Line 152"/>
            <p:cNvSpPr>
              <a:spLocks noChangeShapeType="1"/>
            </p:cNvSpPr>
            <p:nvPr/>
          </p:nvSpPr>
          <p:spPr bwMode="auto">
            <a:xfrm>
              <a:off x="3589" y="2827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85" name="Rectangle 153"/>
            <p:cNvSpPr>
              <a:spLocks noChangeArrowheads="1"/>
            </p:cNvSpPr>
            <p:nvPr/>
          </p:nvSpPr>
          <p:spPr bwMode="auto">
            <a:xfrm>
              <a:off x="3681" y="2819"/>
              <a:ext cx="24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86" name="Line 154"/>
            <p:cNvSpPr>
              <a:spLocks noChangeShapeType="1"/>
            </p:cNvSpPr>
            <p:nvPr/>
          </p:nvSpPr>
          <p:spPr bwMode="auto">
            <a:xfrm>
              <a:off x="3689" y="2447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87" name="Rectangle 155"/>
            <p:cNvSpPr>
              <a:spLocks noChangeArrowheads="1"/>
            </p:cNvSpPr>
            <p:nvPr/>
          </p:nvSpPr>
          <p:spPr bwMode="auto">
            <a:xfrm>
              <a:off x="3719" y="2357"/>
              <a:ext cx="448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OUT3</a:t>
              </a:r>
            </a:p>
          </p:txBody>
        </p:sp>
        <p:sp>
          <p:nvSpPr>
            <p:cNvPr id="18592" name="Line 160"/>
            <p:cNvSpPr>
              <a:spLocks noChangeShapeType="1"/>
            </p:cNvSpPr>
            <p:nvPr/>
          </p:nvSpPr>
          <p:spPr bwMode="auto">
            <a:xfrm>
              <a:off x="1785" y="3007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93" name="Rectangle 161"/>
            <p:cNvSpPr>
              <a:spLocks noChangeArrowheads="1"/>
            </p:cNvSpPr>
            <p:nvPr/>
          </p:nvSpPr>
          <p:spPr bwMode="auto">
            <a:xfrm>
              <a:off x="1769" y="3083"/>
              <a:ext cx="32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94" name="Line 162"/>
            <p:cNvSpPr>
              <a:spLocks noChangeShapeType="1"/>
            </p:cNvSpPr>
            <p:nvPr/>
          </p:nvSpPr>
          <p:spPr bwMode="auto">
            <a:xfrm>
              <a:off x="2601" y="3007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95" name="Rectangle 163"/>
            <p:cNvSpPr>
              <a:spLocks noChangeArrowheads="1"/>
            </p:cNvSpPr>
            <p:nvPr/>
          </p:nvSpPr>
          <p:spPr bwMode="auto">
            <a:xfrm>
              <a:off x="2593" y="3083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96" name="Line 164"/>
            <p:cNvSpPr>
              <a:spLocks noChangeShapeType="1"/>
            </p:cNvSpPr>
            <p:nvPr/>
          </p:nvSpPr>
          <p:spPr bwMode="auto">
            <a:xfrm>
              <a:off x="3425" y="3007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599" name="Line 167"/>
            <p:cNvSpPr>
              <a:spLocks noChangeShapeType="1"/>
            </p:cNvSpPr>
            <p:nvPr/>
          </p:nvSpPr>
          <p:spPr bwMode="auto">
            <a:xfrm>
              <a:off x="1213" y="3091"/>
              <a:ext cx="5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00" name="Line 168"/>
            <p:cNvSpPr>
              <a:spLocks noChangeShapeType="1"/>
            </p:cNvSpPr>
            <p:nvPr/>
          </p:nvSpPr>
          <p:spPr bwMode="auto">
            <a:xfrm>
              <a:off x="1789" y="3091"/>
              <a:ext cx="8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01" name="Line 169"/>
            <p:cNvSpPr>
              <a:spLocks noChangeShapeType="1"/>
            </p:cNvSpPr>
            <p:nvPr/>
          </p:nvSpPr>
          <p:spPr bwMode="auto">
            <a:xfrm>
              <a:off x="2605" y="3091"/>
              <a:ext cx="8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03" name="Rectangle 171"/>
            <p:cNvSpPr>
              <a:spLocks noChangeArrowheads="1"/>
            </p:cNvSpPr>
            <p:nvPr/>
          </p:nvSpPr>
          <p:spPr bwMode="auto">
            <a:xfrm>
              <a:off x="889" y="2995"/>
              <a:ext cx="320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CLK</a:t>
              </a:r>
            </a:p>
          </p:txBody>
        </p:sp>
        <p:sp>
          <p:nvSpPr>
            <p:cNvPr id="18604" name="Arc 172"/>
            <p:cNvSpPr>
              <a:spLocks/>
            </p:cNvSpPr>
            <p:nvPr/>
          </p:nvSpPr>
          <p:spPr bwMode="auto">
            <a:xfrm>
              <a:off x="2286" y="3480"/>
              <a:ext cx="92" cy="52"/>
            </a:xfrm>
            <a:custGeom>
              <a:avLst/>
              <a:gdLst>
                <a:gd name="G0" fmla="+- 21600 0 0"/>
                <a:gd name="G1" fmla="+- 21599 0 0"/>
                <a:gd name="G2" fmla="+- 21600 0 0"/>
                <a:gd name="T0" fmla="*/ 0 w 21600"/>
                <a:gd name="T1" fmla="*/ 21599 h 21599"/>
                <a:gd name="T2" fmla="*/ 21365 w 21600"/>
                <a:gd name="T3" fmla="*/ 0 h 21599"/>
                <a:gd name="T4" fmla="*/ 21600 w 21600"/>
                <a:gd name="T5" fmla="*/ 21599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9" fill="none" extrusionOk="0">
                  <a:moveTo>
                    <a:pt x="0" y="21599"/>
                  </a:moveTo>
                  <a:cubicBezTo>
                    <a:pt x="0" y="9761"/>
                    <a:pt x="9528" y="129"/>
                    <a:pt x="21365" y="0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61"/>
                    <a:pt x="9528" y="129"/>
                    <a:pt x="21365" y="0"/>
                  </a:cubicBezTo>
                  <a:lnTo>
                    <a:pt x="21600" y="2159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05" name="Arc 173"/>
            <p:cNvSpPr>
              <a:spLocks/>
            </p:cNvSpPr>
            <p:nvPr/>
          </p:nvSpPr>
          <p:spPr bwMode="auto">
            <a:xfrm>
              <a:off x="2369" y="3480"/>
              <a:ext cx="92" cy="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06" name="Line 174"/>
            <p:cNvSpPr>
              <a:spLocks noChangeShapeType="1"/>
            </p:cNvSpPr>
            <p:nvPr/>
          </p:nvSpPr>
          <p:spPr bwMode="auto">
            <a:xfrm flipV="1">
              <a:off x="2329" y="3487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07" name="Line 175"/>
            <p:cNvSpPr>
              <a:spLocks noChangeShapeType="1"/>
            </p:cNvSpPr>
            <p:nvPr/>
          </p:nvSpPr>
          <p:spPr bwMode="auto">
            <a:xfrm flipV="1">
              <a:off x="2409" y="3487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08" name="Arc 176"/>
            <p:cNvSpPr>
              <a:spLocks/>
            </p:cNvSpPr>
            <p:nvPr/>
          </p:nvSpPr>
          <p:spPr bwMode="auto">
            <a:xfrm>
              <a:off x="2286" y="3440"/>
              <a:ext cx="84" cy="44"/>
            </a:xfrm>
            <a:custGeom>
              <a:avLst/>
              <a:gdLst>
                <a:gd name="G0" fmla="+- 21600 0 0"/>
                <a:gd name="G1" fmla="+- 21598 0 0"/>
                <a:gd name="G2" fmla="+- 21600 0 0"/>
                <a:gd name="T0" fmla="*/ 0 w 21600"/>
                <a:gd name="T1" fmla="*/ 21598 h 21598"/>
                <a:gd name="T2" fmla="*/ 21343 w 21600"/>
                <a:gd name="T3" fmla="*/ 0 h 21598"/>
                <a:gd name="T4" fmla="*/ 21600 w 21600"/>
                <a:gd name="T5" fmla="*/ 21598 h 21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8" fill="none" extrusionOk="0">
                  <a:moveTo>
                    <a:pt x="0" y="21598"/>
                  </a:moveTo>
                  <a:cubicBezTo>
                    <a:pt x="0" y="9768"/>
                    <a:pt x="9514" y="140"/>
                    <a:pt x="21342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68"/>
                    <a:pt x="9514" y="140"/>
                    <a:pt x="21342" y="-1"/>
                  </a:cubicBezTo>
                  <a:lnTo>
                    <a:pt x="21600" y="21598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09" name="Arc 177"/>
            <p:cNvSpPr>
              <a:spLocks/>
            </p:cNvSpPr>
            <p:nvPr/>
          </p:nvSpPr>
          <p:spPr bwMode="auto">
            <a:xfrm>
              <a:off x="2286" y="3184"/>
              <a:ext cx="92" cy="300"/>
            </a:xfrm>
            <a:custGeom>
              <a:avLst/>
              <a:gdLst>
                <a:gd name="G0" fmla="+- 21600 0 0"/>
                <a:gd name="G1" fmla="+- 21599 0 0"/>
                <a:gd name="G2" fmla="+- 21600 0 0"/>
                <a:gd name="T0" fmla="*/ 0 w 21600"/>
                <a:gd name="T1" fmla="*/ 21599 h 21599"/>
                <a:gd name="T2" fmla="*/ 21365 w 21600"/>
                <a:gd name="T3" fmla="*/ 0 h 21599"/>
                <a:gd name="T4" fmla="*/ 21600 w 21600"/>
                <a:gd name="T5" fmla="*/ 21599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9" fill="none" extrusionOk="0">
                  <a:moveTo>
                    <a:pt x="0" y="21599"/>
                  </a:moveTo>
                  <a:cubicBezTo>
                    <a:pt x="0" y="9761"/>
                    <a:pt x="9528" y="129"/>
                    <a:pt x="21365" y="0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61"/>
                    <a:pt x="9528" y="129"/>
                    <a:pt x="21365" y="0"/>
                  </a:cubicBezTo>
                  <a:lnTo>
                    <a:pt x="21600" y="2159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10" name="Arc 178"/>
            <p:cNvSpPr>
              <a:spLocks/>
            </p:cNvSpPr>
            <p:nvPr/>
          </p:nvSpPr>
          <p:spPr bwMode="auto">
            <a:xfrm>
              <a:off x="2369" y="3184"/>
              <a:ext cx="92" cy="2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11" name="Arc 179"/>
            <p:cNvSpPr>
              <a:spLocks/>
            </p:cNvSpPr>
            <p:nvPr/>
          </p:nvSpPr>
          <p:spPr bwMode="auto">
            <a:xfrm>
              <a:off x="2369" y="3440"/>
              <a:ext cx="92" cy="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12" name="Arc 180"/>
            <p:cNvSpPr>
              <a:spLocks/>
            </p:cNvSpPr>
            <p:nvPr/>
          </p:nvSpPr>
          <p:spPr bwMode="auto">
            <a:xfrm>
              <a:off x="3102" y="3480"/>
              <a:ext cx="96" cy="52"/>
            </a:xfrm>
            <a:custGeom>
              <a:avLst/>
              <a:gdLst>
                <a:gd name="G0" fmla="+- 21600 0 0"/>
                <a:gd name="G1" fmla="+- 21599 0 0"/>
                <a:gd name="G2" fmla="+- 21600 0 0"/>
                <a:gd name="T0" fmla="*/ 0 w 21600"/>
                <a:gd name="T1" fmla="*/ 21599 h 21599"/>
                <a:gd name="T2" fmla="*/ 21375 w 21600"/>
                <a:gd name="T3" fmla="*/ 0 h 21599"/>
                <a:gd name="T4" fmla="*/ 21600 w 21600"/>
                <a:gd name="T5" fmla="*/ 21599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9" fill="none" extrusionOk="0">
                  <a:moveTo>
                    <a:pt x="0" y="21599"/>
                  </a:moveTo>
                  <a:cubicBezTo>
                    <a:pt x="0" y="9757"/>
                    <a:pt x="9534" y="123"/>
                    <a:pt x="21375" y="0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57"/>
                    <a:pt x="9534" y="123"/>
                    <a:pt x="21375" y="0"/>
                  </a:cubicBezTo>
                  <a:lnTo>
                    <a:pt x="21600" y="2159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13" name="Arc 181"/>
            <p:cNvSpPr>
              <a:spLocks/>
            </p:cNvSpPr>
            <p:nvPr/>
          </p:nvSpPr>
          <p:spPr bwMode="auto">
            <a:xfrm>
              <a:off x="3189" y="3480"/>
              <a:ext cx="96" cy="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14" name="Line 182"/>
            <p:cNvSpPr>
              <a:spLocks noChangeShapeType="1"/>
            </p:cNvSpPr>
            <p:nvPr/>
          </p:nvSpPr>
          <p:spPr bwMode="auto">
            <a:xfrm flipV="1">
              <a:off x="3153" y="3487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15" name="Line 183"/>
            <p:cNvSpPr>
              <a:spLocks noChangeShapeType="1"/>
            </p:cNvSpPr>
            <p:nvPr/>
          </p:nvSpPr>
          <p:spPr bwMode="auto">
            <a:xfrm flipV="1">
              <a:off x="3233" y="3487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16" name="Arc 184"/>
            <p:cNvSpPr>
              <a:spLocks/>
            </p:cNvSpPr>
            <p:nvPr/>
          </p:nvSpPr>
          <p:spPr bwMode="auto">
            <a:xfrm>
              <a:off x="3102" y="3440"/>
              <a:ext cx="88" cy="44"/>
            </a:xfrm>
            <a:custGeom>
              <a:avLst/>
              <a:gdLst>
                <a:gd name="G0" fmla="+- 21600 0 0"/>
                <a:gd name="G1" fmla="+- 21599 0 0"/>
                <a:gd name="G2" fmla="+- 21600 0 0"/>
                <a:gd name="T0" fmla="*/ 0 w 21600"/>
                <a:gd name="T1" fmla="*/ 21599 h 21599"/>
                <a:gd name="T2" fmla="*/ 21355 w 21600"/>
                <a:gd name="T3" fmla="*/ 0 h 21599"/>
                <a:gd name="T4" fmla="*/ 21600 w 21600"/>
                <a:gd name="T5" fmla="*/ 21599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9" fill="none" extrusionOk="0">
                  <a:moveTo>
                    <a:pt x="0" y="21599"/>
                  </a:moveTo>
                  <a:cubicBezTo>
                    <a:pt x="0" y="9765"/>
                    <a:pt x="9521" y="134"/>
                    <a:pt x="21355" y="0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65"/>
                    <a:pt x="9521" y="134"/>
                    <a:pt x="21355" y="0"/>
                  </a:cubicBezTo>
                  <a:lnTo>
                    <a:pt x="21600" y="2159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17" name="Arc 185"/>
            <p:cNvSpPr>
              <a:spLocks/>
            </p:cNvSpPr>
            <p:nvPr/>
          </p:nvSpPr>
          <p:spPr bwMode="auto">
            <a:xfrm>
              <a:off x="3102" y="3184"/>
              <a:ext cx="96" cy="300"/>
            </a:xfrm>
            <a:custGeom>
              <a:avLst/>
              <a:gdLst>
                <a:gd name="G0" fmla="+- 21600 0 0"/>
                <a:gd name="G1" fmla="+- 21599 0 0"/>
                <a:gd name="G2" fmla="+- 21600 0 0"/>
                <a:gd name="T0" fmla="*/ 0 w 21600"/>
                <a:gd name="T1" fmla="*/ 21599 h 21599"/>
                <a:gd name="T2" fmla="*/ 21375 w 21600"/>
                <a:gd name="T3" fmla="*/ 0 h 21599"/>
                <a:gd name="T4" fmla="*/ 21600 w 21600"/>
                <a:gd name="T5" fmla="*/ 21599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9" fill="none" extrusionOk="0">
                  <a:moveTo>
                    <a:pt x="0" y="21599"/>
                  </a:moveTo>
                  <a:cubicBezTo>
                    <a:pt x="0" y="9757"/>
                    <a:pt x="9534" y="123"/>
                    <a:pt x="21375" y="0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57"/>
                    <a:pt x="9534" y="123"/>
                    <a:pt x="21375" y="0"/>
                  </a:cubicBezTo>
                  <a:lnTo>
                    <a:pt x="21600" y="2159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18" name="Arc 186"/>
            <p:cNvSpPr>
              <a:spLocks/>
            </p:cNvSpPr>
            <p:nvPr/>
          </p:nvSpPr>
          <p:spPr bwMode="auto">
            <a:xfrm>
              <a:off x="3189" y="3184"/>
              <a:ext cx="96" cy="2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19" name="Arc 187"/>
            <p:cNvSpPr>
              <a:spLocks/>
            </p:cNvSpPr>
            <p:nvPr/>
          </p:nvSpPr>
          <p:spPr bwMode="auto">
            <a:xfrm>
              <a:off x="3189" y="3440"/>
              <a:ext cx="96" cy="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28" name="Line 196"/>
            <p:cNvSpPr>
              <a:spLocks noChangeShapeType="1"/>
            </p:cNvSpPr>
            <p:nvPr/>
          </p:nvSpPr>
          <p:spPr bwMode="auto">
            <a:xfrm flipV="1">
              <a:off x="3009" y="3751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29" name="Line 197"/>
            <p:cNvSpPr>
              <a:spLocks noChangeShapeType="1"/>
            </p:cNvSpPr>
            <p:nvPr/>
          </p:nvSpPr>
          <p:spPr bwMode="auto">
            <a:xfrm flipV="1">
              <a:off x="3209" y="3743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30" name="Line 198"/>
            <p:cNvSpPr>
              <a:spLocks noChangeShapeType="1"/>
            </p:cNvSpPr>
            <p:nvPr/>
          </p:nvSpPr>
          <p:spPr bwMode="auto">
            <a:xfrm flipH="1">
              <a:off x="3005" y="3947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31" name="Arc 199"/>
            <p:cNvSpPr>
              <a:spLocks/>
            </p:cNvSpPr>
            <p:nvPr/>
          </p:nvSpPr>
          <p:spPr bwMode="auto">
            <a:xfrm>
              <a:off x="3018" y="3668"/>
              <a:ext cx="100" cy="88"/>
            </a:xfrm>
            <a:custGeom>
              <a:avLst/>
              <a:gdLst>
                <a:gd name="G0" fmla="+- 21600 0 0"/>
                <a:gd name="G1" fmla="+- 21599 0 0"/>
                <a:gd name="G2" fmla="+- 21600 0 0"/>
                <a:gd name="T0" fmla="*/ 0 w 21600"/>
                <a:gd name="T1" fmla="*/ 21599 h 21599"/>
                <a:gd name="T2" fmla="*/ 21384 w 21600"/>
                <a:gd name="T3" fmla="*/ 0 h 21599"/>
                <a:gd name="T4" fmla="*/ 21600 w 21600"/>
                <a:gd name="T5" fmla="*/ 21599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9" fill="none" extrusionOk="0">
                  <a:moveTo>
                    <a:pt x="0" y="21599"/>
                  </a:moveTo>
                  <a:cubicBezTo>
                    <a:pt x="0" y="9753"/>
                    <a:pt x="9539" y="118"/>
                    <a:pt x="21384" y="0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53"/>
                    <a:pt x="9539" y="118"/>
                    <a:pt x="21384" y="0"/>
                  </a:cubicBezTo>
                  <a:lnTo>
                    <a:pt x="21600" y="215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32" name="Arc 200"/>
            <p:cNvSpPr>
              <a:spLocks/>
            </p:cNvSpPr>
            <p:nvPr/>
          </p:nvSpPr>
          <p:spPr bwMode="auto">
            <a:xfrm>
              <a:off x="3014" y="3664"/>
              <a:ext cx="104" cy="92"/>
            </a:xfrm>
            <a:custGeom>
              <a:avLst/>
              <a:gdLst>
                <a:gd name="G0" fmla="+- 21600 0 0"/>
                <a:gd name="G1" fmla="+- 21599 0 0"/>
                <a:gd name="G2" fmla="+- 21600 0 0"/>
                <a:gd name="T0" fmla="*/ 0 w 21600"/>
                <a:gd name="T1" fmla="*/ 21599 h 21599"/>
                <a:gd name="T2" fmla="*/ 21392 w 21600"/>
                <a:gd name="T3" fmla="*/ 0 h 21599"/>
                <a:gd name="T4" fmla="*/ 21600 w 21600"/>
                <a:gd name="T5" fmla="*/ 21599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9" fill="none" extrusionOk="0">
                  <a:moveTo>
                    <a:pt x="0" y="21599"/>
                  </a:moveTo>
                  <a:cubicBezTo>
                    <a:pt x="0" y="9750"/>
                    <a:pt x="9544" y="114"/>
                    <a:pt x="21392" y="0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50"/>
                    <a:pt x="9544" y="114"/>
                    <a:pt x="21392" y="0"/>
                  </a:cubicBezTo>
                  <a:lnTo>
                    <a:pt x="21600" y="2159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33" name="Arc 201"/>
            <p:cNvSpPr>
              <a:spLocks/>
            </p:cNvSpPr>
            <p:nvPr/>
          </p:nvSpPr>
          <p:spPr bwMode="auto">
            <a:xfrm>
              <a:off x="3109" y="3668"/>
              <a:ext cx="100" cy="8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34" name="Arc 202"/>
            <p:cNvSpPr>
              <a:spLocks/>
            </p:cNvSpPr>
            <p:nvPr/>
          </p:nvSpPr>
          <p:spPr bwMode="auto">
            <a:xfrm>
              <a:off x="3109" y="3664"/>
              <a:ext cx="104" cy="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42" name="Arc 210"/>
            <p:cNvSpPr>
              <a:spLocks/>
            </p:cNvSpPr>
            <p:nvPr/>
          </p:nvSpPr>
          <p:spPr bwMode="auto">
            <a:xfrm>
              <a:off x="1422" y="3480"/>
              <a:ext cx="92" cy="52"/>
            </a:xfrm>
            <a:custGeom>
              <a:avLst/>
              <a:gdLst>
                <a:gd name="G0" fmla="+- 21600 0 0"/>
                <a:gd name="G1" fmla="+- 21599 0 0"/>
                <a:gd name="G2" fmla="+- 21600 0 0"/>
                <a:gd name="T0" fmla="*/ 0 w 21600"/>
                <a:gd name="T1" fmla="*/ 21599 h 21599"/>
                <a:gd name="T2" fmla="*/ 21365 w 21600"/>
                <a:gd name="T3" fmla="*/ 0 h 21599"/>
                <a:gd name="T4" fmla="*/ 21600 w 21600"/>
                <a:gd name="T5" fmla="*/ 21599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9" fill="none" extrusionOk="0">
                  <a:moveTo>
                    <a:pt x="0" y="21599"/>
                  </a:moveTo>
                  <a:cubicBezTo>
                    <a:pt x="0" y="9761"/>
                    <a:pt x="9528" y="129"/>
                    <a:pt x="21365" y="0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61"/>
                    <a:pt x="9528" y="129"/>
                    <a:pt x="21365" y="0"/>
                  </a:cubicBezTo>
                  <a:lnTo>
                    <a:pt x="21600" y="2159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43" name="Arc 211"/>
            <p:cNvSpPr>
              <a:spLocks/>
            </p:cNvSpPr>
            <p:nvPr/>
          </p:nvSpPr>
          <p:spPr bwMode="auto">
            <a:xfrm>
              <a:off x="1505" y="3480"/>
              <a:ext cx="92" cy="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44" name="Line 212"/>
            <p:cNvSpPr>
              <a:spLocks noChangeShapeType="1"/>
            </p:cNvSpPr>
            <p:nvPr/>
          </p:nvSpPr>
          <p:spPr bwMode="auto">
            <a:xfrm flipV="1">
              <a:off x="1465" y="3487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45" name="Line 213"/>
            <p:cNvSpPr>
              <a:spLocks noChangeShapeType="1"/>
            </p:cNvSpPr>
            <p:nvPr/>
          </p:nvSpPr>
          <p:spPr bwMode="auto">
            <a:xfrm flipV="1">
              <a:off x="1545" y="3487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46" name="Arc 214"/>
            <p:cNvSpPr>
              <a:spLocks/>
            </p:cNvSpPr>
            <p:nvPr/>
          </p:nvSpPr>
          <p:spPr bwMode="auto">
            <a:xfrm>
              <a:off x="1422" y="3440"/>
              <a:ext cx="84" cy="44"/>
            </a:xfrm>
            <a:custGeom>
              <a:avLst/>
              <a:gdLst>
                <a:gd name="G0" fmla="+- 21600 0 0"/>
                <a:gd name="G1" fmla="+- 21598 0 0"/>
                <a:gd name="G2" fmla="+- 21600 0 0"/>
                <a:gd name="T0" fmla="*/ 0 w 21600"/>
                <a:gd name="T1" fmla="*/ 21598 h 21598"/>
                <a:gd name="T2" fmla="*/ 21343 w 21600"/>
                <a:gd name="T3" fmla="*/ 0 h 21598"/>
                <a:gd name="T4" fmla="*/ 21600 w 21600"/>
                <a:gd name="T5" fmla="*/ 21598 h 21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8" fill="none" extrusionOk="0">
                  <a:moveTo>
                    <a:pt x="0" y="21598"/>
                  </a:moveTo>
                  <a:cubicBezTo>
                    <a:pt x="0" y="9768"/>
                    <a:pt x="9514" y="140"/>
                    <a:pt x="21342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68"/>
                    <a:pt x="9514" y="140"/>
                    <a:pt x="21342" y="-1"/>
                  </a:cubicBezTo>
                  <a:lnTo>
                    <a:pt x="21600" y="21598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47" name="Arc 215"/>
            <p:cNvSpPr>
              <a:spLocks/>
            </p:cNvSpPr>
            <p:nvPr/>
          </p:nvSpPr>
          <p:spPr bwMode="auto">
            <a:xfrm>
              <a:off x="1422" y="3184"/>
              <a:ext cx="92" cy="300"/>
            </a:xfrm>
            <a:custGeom>
              <a:avLst/>
              <a:gdLst>
                <a:gd name="G0" fmla="+- 21600 0 0"/>
                <a:gd name="G1" fmla="+- 21599 0 0"/>
                <a:gd name="G2" fmla="+- 21600 0 0"/>
                <a:gd name="T0" fmla="*/ 0 w 21600"/>
                <a:gd name="T1" fmla="*/ 21599 h 21599"/>
                <a:gd name="T2" fmla="*/ 21365 w 21600"/>
                <a:gd name="T3" fmla="*/ 0 h 21599"/>
                <a:gd name="T4" fmla="*/ 21600 w 21600"/>
                <a:gd name="T5" fmla="*/ 21599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9" fill="none" extrusionOk="0">
                  <a:moveTo>
                    <a:pt x="0" y="21599"/>
                  </a:moveTo>
                  <a:cubicBezTo>
                    <a:pt x="0" y="9761"/>
                    <a:pt x="9528" y="129"/>
                    <a:pt x="21365" y="0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61"/>
                    <a:pt x="9528" y="129"/>
                    <a:pt x="21365" y="0"/>
                  </a:cubicBezTo>
                  <a:lnTo>
                    <a:pt x="21600" y="2159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48" name="Arc 216"/>
            <p:cNvSpPr>
              <a:spLocks/>
            </p:cNvSpPr>
            <p:nvPr/>
          </p:nvSpPr>
          <p:spPr bwMode="auto">
            <a:xfrm>
              <a:off x="1505" y="3184"/>
              <a:ext cx="92" cy="2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49" name="Arc 217"/>
            <p:cNvSpPr>
              <a:spLocks/>
            </p:cNvSpPr>
            <p:nvPr/>
          </p:nvSpPr>
          <p:spPr bwMode="auto">
            <a:xfrm>
              <a:off x="1505" y="3440"/>
              <a:ext cx="92" cy="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53" name="Line 221"/>
            <p:cNvSpPr>
              <a:spLocks noChangeShapeType="1"/>
            </p:cNvSpPr>
            <p:nvPr/>
          </p:nvSpPr>
          <p:spPr bwMode="auto">
            <a:xfrm>
              <a:off x="2369" y="3111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55" name="Line 223"/>
            <p:cNvSpPr>
              <a:spLocks noChangeShapeType="1"/>
            </p:cNvSpPr>
            <p:nvPr/>
          </p:nvSpPr>
          <p:spPr bwMode="auto">
            <a:xfrm>
              <a:off x="3065" y="3951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56" name="Line 224"/>
            <p:cNvSpPr>
              <a:spLocks noChangeShapeType="1"/>
            </p:cNvSpPr>
            <p:nvPr/>
          </p:nvSpPr>
          <p:spPr bwMode="auto">
            <a:xfrm>
              <a:off x="2409" y="3511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57" name="Line 225"/>
            <p:cNvSpPr>
              <a:spLocks noChangeShapeType="1"/>
            </p:cNvSpPr>
            <p:nvPr/>
          </p:nvSpPr>
          <p:spPr bwMode="auto">
            <a:xfrm>
              <a:off x="2865" y="2831"/>
              <a:ext cx="0" cy="7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58" name="Rectangle 226"/>
            <p:cNvSpPr>
              <a:spLocks noChangeArrowheads="1"/>
            </p:cNvSpPr>
            <p:nvPr/>
          </p:nvSpPr>
          <p:spPr bwMode="auto">
            <a:xfrm>
              <a:off x="2857" y="3579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59" name="Line 227"/>
            <p:cNvSpPr>
              <a:spLocks noChangeShapeType="1"/>
            </p:cNvSpPr>
            <p:nvPr/>
          </p:nvSpPr>
          <p:spPr bwMode="auto">
            <a:xfrm>
              <a:off x="2865" y="3591"/>
              <a:ext cx="0" cy="5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60" name="Line 228"/>
            <p:cNvSpPr>
              <a:spLocks noChangeShapeType="1"/>
            </p:cNvSpPr>
            <p:nvPr/>
          </p:nvSpPr>
          <p:spPr bwMode="auto">
            <a:xfrm>
              <a:off x="2413" y="3587"/>
              <a:ext cx="4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61" name="Line 229"/>
            <p:cNvSpPr>
              <a:spLocks noChangeShapeType="1"/>
            </p:cNvSpPr>
            <p:nvPr/>
          </p:nvSpPr>
          <p:spPr bwMode="auto">
            <a:xfrm>
              <a:off x="2869" y="4107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64" name="Line 232"/>
            <p:cNvSpPr>
              <a:spLocks noChangeShapeType="1"/>
            </p:cNvSpPr>
            <p:nvPr/>
          </p:nvSpPr>
          <p:spPr bwMode="auto">
            <a:xfrm>
              <a:off x="3065" y="4031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66" name="Line 234"/>
            <p:cNvSpPr>
              <a:spLocks noChangeShapeType="1"/>
            </p:cNvSpPr>
            <p:nvPr/>
          </p:nvSpPr>
          <p:spPr bwMode="auto">
            <a:xfrm>
              <a:off x="3193" y="3111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68" name="Line 236"/>
            <p:cNvSpPr>
              <a:spLocks noChangeShapeType="1"/>
            </p:cNvSpPr>
            <p:nvPr/>
          </p:nvSpPr>
          <p:spPr bwMode="auto">
            <a:xfrm>
              <a:off x="3233" y="3511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69" name="Line 237"/>
            <p:cNvSpPr>
              <a:spLocks noChangeShapeType="1"/>
            </p:cNvSpPr>
            <p:nvPr/>
          </p:nvSpPr>
          <p:spPr bwMode="auto">
            <a:xfrm>
              <a:off x="3689" y="2831"/>
              <a:ext cx="0" cy="7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72" name="Line 240"/>
            <p:cNvSpPr>
              <a:spLocks noChangeShapeType="1"/>
            </p:cNvSpPr>
            <p:nvPr/>
          </p:nvSpPr>
          <p:spPr bwMode="auto">
            <a:xfrm>
              <a:off x="3237" y="3587"/>
              <a:ext cx="4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75" name="Line 243"/>
            <p:cNvSpPr>
              <a:spLocks noChangeShapeType="1"/>
            </p:cNvSpPr>
            <p:nvPr/>
          </p:nvSpPr>
          <p:spPr bwMode="auto">
            <a:xfrm>
              <a:off x="3153" y="3511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76" name="Line 244"/>
            <p:cNvSpPr>
              <a:spLocks noChangeShapeType="1"/>
            </p:cNvSpPr>
            <p:nvPr/>
          </p:nvSpPr>
          <p:spPr bwMode="auto">
            <a:xfrm>
              <a:off x="3105" y="3591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77" name="Line 245"/>
            <p:cNvSpPr>
              <a:spLocks noChangeShapeType="1"/>
            </p:cNvSpPr>
            <p:nvPr/>
          </p:nvSpPr>
          <p:spPr bwMode="auto">
            <a:xfrm>
              <a:off x="3109" y="3587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81" name="Line 249"/>
            <p:cNvSpPr>
              <a:spLocks noChangeShapeType="1"/>
            </p:cNvSpPr>
            <p:nvPr/>
          </p:nvSpPr>
          <p:spPr bwMode="auto">
            <a:xfrm>
              <a:off x="1465" y="3511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82" name="Line 250"/>
            <p:cNvSpPr>
              <a:spLocks noChangeShapeType="1"/>
            </p:cNvSpPr>
            <p:nvPr/>
          </p:nvSpPr>
          <p:spPr bwMode="auto">
            <a:xfrm>
              <a:off x="1465" y="3591"/>
              <a:ext cx="0" cy="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83" name="Rectangle 251"/>
            <p:cNvSpPr>
              <a:spLocks noChangeArrowheads="1"/>
            </p:cNvSpPr>
            <p:nvPr/>
          </p:nvSpPr>
          <p:spPr bwMode="auto">
            <a:xfrm>
              <a:off x="1329" y="3875"/>
              <a:ext cx="296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Gulim" pitchFamily="50" charset="-127"/>
                </a:rPr>
                <a:t>"1"</a:t>
              </a:r>
            </a:p>
          </p:txBody>
        </p:sp>
        <p:sp>
          <p:nvSpPr>
            <p:cNvPr id="18685" name="Line 253"/>
            <p:cNvSpPr>
              <a:spLocks noChangeShapeType="1"/>
            </p:cNvSpPr>
            <p:nvPr/>
          </p:nvSpPr>
          <p:spPr bwMode="auto">
            <a:xfrm>
              <a:off x="3153" y="3951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86" name="Line 254"/>
            <p:cNvSpPr>
              <a:spLocks noChangeShapeType="1"/>
            </p:cNvSpPr>
            <p:nvPr/>
          </p:nvSpPr>
          <p:spPr bwMode="auto">
            <a:xfrm>
              <a:off x="2329" y="3511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87" name="Line 255"/>
            <p:cNvSpPr>
              <a:spLocks noChangeShapeType="1"/>
            </p:cNvSpPr>
            <p:nvPr/>
          </p:nvSpPr>
          <p:spPr bwMode="auto">
            <a:xfrm>
              <a:off x="1545" y="3511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89" name="Line 257"/>
            <p:cNvSpPr>
              <a:spLocks noChangeShapeType="1"/>
            </p:cNvSpPr>
            <p:nvPr/>
          </p:nvSpPr>
          <p:spPr bwMode="auto">
            <a:xfrm>
              <a:off x="2045" y="4187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90" name="Rectangle 258"/>
            <p:cNvSpPr>
              <a:spLocks noChangeArrowheads="1"/>
            </p:cNvSpPr>
            <p:nvPr/>
          </p:nvSpPr>
          <p:spPr bwMode="auto">
            <a:xfrm>
              <a:off x="2321" y="4179"/>
              <a:ext cx="24" cy="24"/>
            </a:xfrm>
            <a:prstGeom prst="rect">
              <a:avLst/>
            </a:prstGeom>
            <a:solidFill>
              <a:srgbClr val="D5000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91" name="Line 259"/>
            <p:cNvSpPr>
              <a:spLocks noChangeShapeType="1"/>
            </p:cNvSpPr>
            <p:nvPr/>
          </p:nvSpPr>
          <p:spPr bwMode="auto">
            <a:xfrm>
              <a:off x="2333" y="4187"/>
              <a:ext cx="8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94" name="Line 262"/>
            <p:cNvSpPr>
              <a:spLocks noChangeShapeType="1"/>
            </p:cNvSpPr>
            <p:nvPr/>
          </p:nvSpPr>
          <p:spPr bwMode="auto">
            <a:xfrm>
              <a:off x="3153" y="4031"/>
              <a:ext cx="0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95" name="Line 263"/>
            <p:cNvSpPr>
              <a:spLocks noChangeShapeType="1"/>
            </p:cNvSpPr>
            <p:nvPr/>
          </p:nvSpPr>
          <p:spPr bwMode="auto">
            <a:xfrm>
              <a:off x="2329" y="3591"/>
              <a:ext cx="0" cy="5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96" name="Line 264"/>
            <p:cNvSpPr>
              <a:spLocks noChangeShapeType="1"/>
            </p:cNvSpPr>
            <p:nvPr/>
          </p:nvSpPr>
          <p:spPr bwMode="auto">
            <a:xfrm>
              <a:off x="2041" y="2831"/>
              <a:ext cx="0" cy="7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97" name="Rectangle 265"/>
            <p:cNvSpPr>
              <a:spLocks noChangeArrowheads="1"/>
            </p:cNvSpPr>
            <p:nvPr/>
          </p:nvSpPr>
          <p:spPr bwMode="auto">
            <a:xfrm>
              <a:off x="2033" y="3579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98" name="Line 266"/>
            <p:cNvSpPr>
              <a:spLocks noChangeShapeType="1"/>
            </p:cNvSpPr>
            <p:nvPr/>
          </p:nvSpPr>
          <p:spPr bwMode="auto">
            <a:xfrm>
              <a:off x="2041" y="3591"/>
              <a:ext cx="0" cy="5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699" name="Line 267"/>
            <p:cNvSpPr>
              <a:spLocks noChangeShapeType="1"/>
            </p:cNvSpPr>
            <p:nvPr/>
          </p:nvSpPr>
          <p:spPr bwMode="auto">
            <a:xfrm>
              <a:off x="1549" y="3587"/>
              <a:ext cx="4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00" name="Line 268"/>
            <p:cNvSpPr>
              <a:spLocks noChangeShapeType="1"/>
            </p:cNvSpPr>
            <p:nvPr/>
          </p:nvSpPr>
          <p:spPr bwMode="auto">
            <a:xfrm>
              <a:off x="1505" y="3111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01" name="Line 269"/>
            <p:cNvSpPr>
              <a:spLocks noChangeShapeType="1"/>
            </p:cNvSpPr>
            <p:nvPr/>
          </p:nvSpPr>
          <p:spPr bwMode="auto">
            <a:xfrm>
              <a:off x="2369" y="2831"/>
              <a:ext cx="0" cy="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02" name="Line 270"/>
            <p:cNvSpPr>
              <a:spLocks noChangeShapeType="1"/>
            </p:cNvSpPr>
            <p:nvPr/>
          </p:nvSpPr>
          <p:spPr bwMode="auto">
            <a:xfrm>
              <a:off x="3193" y="2831"/>
              <a:ext cx="0" cy="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04" name="Line 272"/>
            <p:cNvSpPr>
              <a:spLocks noChangeShapeType="1"/>
            </p:cNvSpPr>
            <p:nvPr/>
          </p:nvSpPr>
          <p:spPr bwMode="auto">
            <a:xfrm>
              <a:off x="1505" y="2831"/>
              <a:ext cx="0" cy="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05-CombEx</Template>
  <TotalTime>5074</TotalTime>
  <Pages>37</Pages>
  <Words>2493</Words>
  <Application>Microsoft Office PowerPoint</Application>
  <PresentationFormat>사용자 지정</PresentationFormat>
  <Paragraphs>953</Paragraphs>
  <Slides>47</Slides>
  <Notes>34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48" baseType="lpstr">
      <vt:lpstr>Edge</vt:lpstr>
      <vt:lpstr>Chap. 7 Finite State Machines</vt:lpstr>
      <vt:lpstr>Finite State Machines</vt:lpstr>
      <vt:lpstr>Abstraction of state elements</vt:lpstr>
      <vt:lpstr>Forms of sequential logic</vt:lpstr>
      <vt:lpstr>Finite state machine representations</vt:lpstr>
      <vt:lpstr>Example finite state machine diagram</vt:lpstr>
      <vt:lpstr>Can any sequential system be represented with a state diagram?</vt:lpstr>
      <vt:lpstr>Counters are simple finite state machines</vt:lpstr>
      <vt:lpstr>How do we turn a state diagram into logic?</vt:lpstr>
      <vt:lpstr>FSM design procedure</vt:lpstr>
      <vt:lpstr>FSM design procedure: state diagram to encoded state transition table</vt:lpstr>
      <vt:lpstr>Implementation</vt:lpstr>
      <vt:lpstr>Back to the shift register</vt:lpstr>
      <vt:lpstr>More complex counter example</vt:lpstr>
      <vt:lpstr>More complex counter example (cont’d)</vt:lpstr>
      <vt:lpstr>Self-starting counters (cont’d)</vt:lpstr>
      <vt:lpstr>Self-starting counters</vt:lpstr>
      <vt:lpstr>Activity</vt:lpstr>
      <vt:lpstr>Activity (cont’d)</vt:lpstr>
      <vt:lpstr>Counter/shift-register model</vt:lpstr>
      <vt:lpstr>General state machine model</vt:lpstr>
      <vt:lpstr>State machine model (cont’d)</vt:lpstr>
      <vt:lpstr> Comparison of Mealy and Moore machines</vt:lpstr>
      <vt:lpstr>Comparison of Mealy and Moore machines (cont’d)</vt:lpstr>
      <vt:lpstr>Specifying outputs for a Moore machine</vt:lpstr>
      <vt:lpstr>Specifying outputs for a Mealy machine</vt:lpstr>
      <vt:lpstr>Registered Mealy machine (really Moore)</vt:lpstr>
      <vt:lpstr>Example: vending machine</vt:lpstr>
      <vt:lpstr>Example: vending machine (cont’d)</vt:lpstr>
      <vt:lpstr>Example: vending machine (cont’d)</vt:lpstr>
      <vt:lpstr>Example: vending machine (cont’d)</vt:lpstr>
      <vt:lpstr>Example: Moore implementation</vt:lpstr>
      <vt:lpstr>Example: vending machine (cont’d)</vt:lpstr>
      <vt:lpstr>Equivalent Mealy and Moore state diagrams</vt:lpstr>
      <vt:lpstr>Example: Mealy implementation</vt:lpstr>
      <vt:lpstr>Example: Mealy implementation</vt:lpstr>
      <vt:lpstr>Vending machine: Moore to synch. Mealy</vt:lpstr>
      <vt:lpstr>Vending machine: Mealy to synch. Mealy</vt:lpstr>
      <vt:lpstr>Mealy and Moore examples</vt:lpstr>
      <vt:lpstr>Mealy and Moore examples (cont’d)</vt:lpstr>
      <vt:lpstr>Hardware Description Languages  and Sequential Logic</vt:lpstr>
      <vt:lpstr>Example: reduce-1-string-by-1</vt:lpstr>
      <vt:lpstr>Verilog FSM - Reduce 1s example</vt:lpstr>
      <vt:lpstr>Moore Verilog FSM (cont’d)</vt:lpstr>
      <vt:lpstr>Mealy Verilog FSM</vt:lpstr>
      <vt:lpstr>Synchronous Mealy Machine</vt:lpstr>
      <vt:lpstr>Finite state machines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Sequential logic implementation</dc:title>
  <dc:creator>Gaetano Borriello</dc:creator>
  <cp:lastModifiedBy>Registered User</cp:lastModifiedBy>
  <cp:revision>38</cp:revision>
  <cp:lastPrinted>2000-05-11T19:00:15Z</cp:lastPrinted>
  <dcterms:created xsi:type="dcterms:W3CDTF">1997-03-21T12:03:47Z</dcterms:created>
  <dcterms:modified xsi:type="dcterms:W3CDTF">2014-11-27T02:33:27Z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cse370-webmaster@cs.washington.edu</vt:lpwstr>
  </property>
  <property fmtid="{D5CDD505-2E9C-101B-9397-08002B2CF9AE}" pid="8" name="HomePage">
    <vt:lpwstr>www.cs.washington.edu/education/courses/370/00sp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4</vt:i4>
  </property>
  <property fmtid="{D5CDD505-2E9C-101B-9397-08002B2CF9AE}" pid="21" name="OutputDir">
    <vt:lpwstr>C:\WINNT\Profiles\gaetano\Desktop</vt:lpwstr>
  </property>
</Properties>
</file>