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349" r:id="rId2"/>
    <p:sldId id="351" r:id="rId3"/>
    <p:sldId id="332" r:id="rId4"/>
    <p:sldId id="333" r:id="rId5"/>
    <p:sldId id="334" r:id="rId6"/>
    <p:sldId id="335" r:id="rId7"/>
    <p:sldId id="352" r:id="rId8"/>
    <p:sldId id="353" r:id="rId9"/>
    <p:sldId id="354" r:id="rId10"/>
    <p:sldId id="355" r:id="rId11"/>
    <p:sldId id="336" r:id="rId12"/>
    <p:sldId id="337" r:id="rId13"/>
    <p:sldId id="338" r:id="rId14"/>
    <p:sldId id="339" r:id="rId15"/>
    <p:sldId id="340" r:id="rId16"/>
    <p:sldId id="356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292" r:id="rId26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3" autoAdjust="0"/>
  </p:normalViewPr>
  <p:slideViewPr>
    <p:cSldViewPr snapToGrid="0">
      <p:cViewPr varScale="1">
        <p:scale>
          <a:sx n="68" d="100"/>
          <a:sy n="68" d="100"/>
        </p:scale>
        <p:origin x="-1416" y="-96"/>
      </p:cViewPr>
      <p:guideLst>
        <p:guide orient="horz" pos="2176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69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8" tIns="46975" rIns="95628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7075"/>
            <a:ext cx="4849812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5664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64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75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77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79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81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83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85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91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66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6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6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6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6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6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  <p:sp>
        <p:nvSpPr>
          <p:cNvPr id="171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8195551-D254-47A8-AA2E-D592132C08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95188-0512-486A-8C4B-3815CA2AB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72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816B4-42AD-499B-9FCB-2DABD9E61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0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4BE2F-0D72-4EF9-B3DB-CAF802C5E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9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11A39-7930-4D93-9ECD-1EB63ECCE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0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BD72-95BC-47AF-9524-1B3EB59A6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84964-A665-4C5D-B2D6-FFFA225A1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16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6FCF8-8F54-4774-ADC1-FAAD098DF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2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685E9-7716-4DAF-8C5F-B59ACBB17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60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5F1A3-75C3-462A-AC1B-6A920AF4E9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7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87AB3-B658-4F6B-8F92-ADA361C70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51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  <a:ea typeface="굴림" charset="-127"/>
              </a:defRPr>
            </a:lvl1pPr>
          </a:lstStyle>
          <a:p>
            <a:r>
              <a:rPr lang="en-US" altLang="ko-KR" smtClean="0"/>
              <a:t>VIII - Working with FSM</a:t>
            </a:r>
            <a:endParaRPr lang="en-US" altLang="en-US">
              <a:ea typeface="+mn-ea"/>
            </a:endParaRPr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891A8632-91D8-419C-9002-0311F1B3A4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3783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 8 Working with Finite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State Machines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Digital Logic (CSI2111-02)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</a:p>
          <a:p>
            <a:r>
              <a:rPr lang="en-US" altLang="ko-KR" dirty="0" smtClean="0"/>
              <a:t>(Courtesy of Textbook Authors)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810457-D6E4-4848-9364-996BF8DB578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1741825" y="6324574"/>
            <a:ext cx="6883015" cy="463127"/>
          </a:xfrm>
          <a:prstGeom prst="rect">
            <a:avLst/>
          </a:prstGeom>
        </p:spPr>
        <p:txBody>
          <a:bodyPr lIns="92665" tIns="46333" rIns="92665" bIns="4633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© Copyright 2004, Gaetano </a:t>
            </a:r>
            <a:r>
              <a:rPr lang="en-US" altLang="en-US" dirty="0" err="1" smtClean="0"/>
              <a:t>Borriello</a:t>
            </a:r>
            <a:r>
              <a:rPr lang="en-US" altLang="en-US" dirty="0" smtClean="0"/>
              <a:t> and Randy H. Katz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57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52C7-55E4-4CB2-B83D-65E2F0C745C6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1600200" y="1676400"/>
            <a:ext cx="6343650" cy="2159000"/>
            <a:chOff x="1516" y="728"/>
            <a:chExt cx="3996" cy="1360"/>
          </a:xfrm>
        </p:grpSpPr>
        <p:sp>
          <p:nvSpPr>
            <p:cNvPr id="167940" name="Rectangle 4"/>
            <p:cNvSpPr>
              <a:spLocks noChangeArrowheads="1"/>
            </p:cNvSpPr>
            <p:nvPr/>
          </p:nvSpPr>
          <p:spPr bwMode="auto">
            <a:xfrm>
              <a:off x="1592" y="728"/>
              <a:ext cx="3920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S0	</a:t>
              </a:r>
              <a:r>
                <a:rPr lang="en-US" altLang="ko-KR" sz="1600" b="1" dirty="0" smtClean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S1’</a:t>
              </a: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b="1" dirty="0" smtClean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S1’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or 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b="1" dirty="0" smtClean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S1’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b="1" dirty="0" smtClean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 or 10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b="1" dirty="0" smtClean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 or 11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>
              <a:off x="1524" y="106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4336" y="740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3288" y="732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2344" y="740"/>
              <a:ext cx="0" cy="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516" y="740"/>
              <a:ext cx="3928" cy="1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79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Method of successive partitions</a:t>
            </a:r>
          </a:p>
        </p:txBody>
      </p:sp>
    </p:spTree>
    <p:extLst>
      <p:ext uri="{BB962C8B-B14F-4D97-AF65-F5344CB8AC3E}">
        <p14:creationId xmlns:p14="http://schemas.microsoft.com/office/powerpoint/2010/main" val="2326523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2A97-5ADC-474E-BF7B-895C7A210C90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169986" name="Group 2"/>
          <p:cNvGrpSpPr>
            <a:grpSpLocks/>
          </p:cNvGrpSpPr>
          <p:nvPr/>
        </p:nvGrpSpPr>
        <p:grpSpPr bwMode="auto">
          <a:xfrm>
            <a:off x="2590800" y="2133600"/>
            <a:ext cx="6178550" cy="1568450"/>
            <a:chOff x="1532" y="1124"/>
            <a:chExt cx="3892" cy="988"/>
          </a:xfrm>
        </p:grpSpPr>
        <p:sp>
          <p:nvSpPr>
            <p:cNvPr id="169987" name="Rectangle 3"/>
            <p:cNvSpPr>
              <a:spLocks noChangeArrowheads="1"/>
            </p:cNvSpPr>
            <p:nvPr/>
          </p:nvSpPr>
          <p:spPr bwMode="auto">
            <a:xfrm>
              <a:off x="1552" y="1136"/>
              <a:ext cx="3872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S0	S1'	S1'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+ 1	S1'	S3'	S4'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X0	S3'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X1	S4'	S0	S0	1	0</a:t>
              </a:r>
            </a:p>
          </p:txBody>
        </p:sp>
        <p:sp>
          <p:nvSpPr>
            <p:cNvPr id="169988" name="Line 4"/>
            <p:cNvSpPr>
              <a:spLocks noChangeShapeType="1"/>
            </p:cNvSpPr>
            <p:nvPr/>
          </p:nvSpPr>
          <p:spPr bwMode="auto">
            <a:xfrm>
              <a:off x="1532" y="1448"/>
              <a:ext cx="3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989" name="Line 5"/>
            <p:cNvSpPr>
              <a:spLocks noChangeShapeType="1"/>
            </p:cNvSpPr>
            <p:nvPr/>
          </p:nvSpPr>
          <p:spPr bwMode="auto">
            <a:xfrm>
              <a:off x="4272" y="1124"/>
              <a:ext cx="0" cy="9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990" name="Line 6"/>
            <p:cNvSpPr>
              <a:spLocks noChangeShapeType="1"/>
            </p:cNvSpPr>
            <p:nvPr/>
          </p:nvSpPr>
          <p:spPr bwMode="auto">
            <a:xfrm>
              <a:off x="3224" y="1124"/>
              <a:ext cx="0" cy="9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991" name="Line 7"/>
            <p:cNvSpPr>
              <a:spLocks noChangeShapeType="1"/>
            </p:cNvSpPr>
            <p:nvPr/>
          </p:nvSpPr>
          <p:spPr bwMode="auto">
            <a:xfrm>
              <a:off x="2288" y="1132"/>
              <a:ext cx="0" cy="9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992" name="Rectangle 8"/>
            <p:cNvSpPr>
              <a:spLocks noChangeArrowheads="1"/>
            </p:cNvSpPr>
            <p:nvPr/>
          </p:nvSpPr>
          <p:spPr bwMode="auto">
            <a:xfrm>
              <a:off x="1532" y="1124"/>
              <a:ext cx="3776" cy="9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9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Minimized FSM</a:t>
            </a:r>
          </a:p>
        </p:txBody>
      </p:sp>
      <p:sp>
        <p:nvSpPr>
          <p:cNvPr id="16999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minimized sequence detector for 010 or 110 </a:t>
            </a:r>
          </a:p>
        </p:txBody>
      </p:sp>
      <p:grpSp>
        <p:nvGrpSpPr>
          <p:cNvPr id="169995" name="Group 11"/>
          <p:cNvGrpSpPr>
            <a:grpSpLocks/>
          </p:cNvGrpSpPr>
          <p:nvPr/>
        </p:nvGrpSpPr>
        <p:grpSpPr bwMode="auto">
          <a:xfrm>
            <a:off x="800100" y="3773488"/>
            <a:ext cx="3027363" cy="2493962"/>
            <a:chOff x="2832" y="2269"/>
            <a:chExt cx="1907" cy="1571"/>
          </a:xfrm>
        </p:grpSpPr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3840" y="2400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charset="-127"/>
                </a:rPr>
                <a:t>S0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3840" y="2928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charset="-127"/>
                </a:rPr>
                <a:t>S1’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3456" y="331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charset="-127"/>
                </a:rPr>
                <a:t>S3’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4224" y="3299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charset="-127"/>
                </a:rPr>
                <a:t>S4’</a:t>
              </a:r>
            </a:p>
          </p:txBody>
        </p:sp>
        <p:cxnSp>
          <p:nvCxnSpPr>
            <p:cNvPr id="170000" name="AutoShape 16"/>
            <p:cNvCxnSpPr>
              <a:cxnSpLocks noChangeShapeType="1"/>
              <a:stCxn id="169997" idx="3"/>
              <a:endCxn id="169998" idx="0"/>
            </p:cNvCxnSpPr>
            <p:nvPr/>
          </p:nvCxnSpPr>
          <p:spPr bwMode="auto">
            <a:xfrm flipH="1">
              <a:off x="3576" y="3133"/>
              <a:ext cx="299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001" name="AutoShape 17"/>
            <p:cNvCxnSpPr>
              <a:cxnSpLocks noChangeShapeType="1"/>
              <a:stCxn id="169997" idx="5"/>
              <a:endCxn id="169999" idx="0"/>
            </p:cNvCxnSpPr>
            <p:nvPr/>
          </p:nvCxnSpPr>
          <p:spPr bwMode="auto">
            <a:xfrm>
              <a:off x="4045" y="3133"/>
              <a:ext cx="299" cy="1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002" name="AutoShape 18"/>
            <p:cNvCxnSpPr>
              <a:cxnSpLocks noChangeShapeType="1"/>
              <a:stCxn id="169996" idx="4"/>
              <a:endCxn id="169997" idx="0"/>
            </p:cNvCxnSpPr>
            <p:nvPr/>
          </p:nvCxnSpPr>
          <p:spPr bwMode="auto">
            <a:xfrm>
              <a:off x="3960" y="264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003" name="AutoShape 19"/>
            <p:cNvCxnSpPr>
              <a:cxnSpLocks noChangeShapeType="1"/>
              <a:endCxn id="169996" idx="1"/>
            </p:cNvCxnSpPr>
            <p:nvPr/>
          </p:nvCxnSpPr>
          <p:spPr bwMode="auto">
            <a:xfrm>
              <a:off x="3709" y="2269"/>
              <a:ext cx="166" cy="1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004" name="AutoShape 20"/>
            <p:cNvCxnSpPr>
              <a:cxnSpLocks noChangeShapeType="1"/>
              <a:stCxn id="170005" idx="1"/>
              <a:endCxn id="169996" idx="2"/>
            </p:cNvCxnSpPr>
            <p:nvPr/>
          </p:nvCxnSpPr>
          <p:spPr bwMode="auto">
            <a:xfrm rot="5400000" flipH="1" flipV="1">
              <a:off x="2682" y="2670"/>
              <a:ext cx="1307" cy="1008"/>
            </a:xfrm>
            <a:prstGeom prst="bentConnector4">
              <a:avLst>
                <a:gd name="adj1" fmla="val 99921"/>
                <a:gd name="adj2" fmla="val 85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0005" name="Line 21"/>
            <p:cNvSpPr>
              <a:spLocks noChangeShapeType="1"/>
            </p:cNvSpPr>
            <p:nvPr/>
          </p:nvSpPr>
          <p:spPr bwMode="auto">
            <a:xfrm flipH="1">
              <a:off x="2832" y="3827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3936" y="2675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X/0</a:t>
              </a:r>
            </a:p>
          </p:txBody>
        </p:sp>
        <p:sp>
          <p:nvSpPr>
            <p:cNvPr id="170007" name="Text Box 23"/>
            <p:cNvSpPr txBox="1">
              <a:spLocks noChangeArrowheads="1"/>
            </p:cNvSpPr>
            <p:nvPr/>
          </p:nvSpPr>
          <p:spPr bwMode="auto">
            <a:xfrm>
              <a:off x="4128" y="3072"/>
              <a:ext cx="3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70008" name="Text Box 24"/>
            <p:cNvSpPr txBox="1">
              <a:spLocks noChangeArrowheads="1"/>
            </p:cNvSpPr>
            <p:nvPr/>
          </p:nvSpPr>
          <p:spPr bwMode="auto">
            <a:xfrm>
              <a:off x="4416" y="3552"/>
              <a:ext cx="3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936" y="3552"/>
              <a:ext cx="3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0/1</a:t>
              </a:r>
            </a:p>
          </p:txBody>
        </p:sp>
        <p:sp>
          <p:nvSpPr>
            <p:cNvPr id="170010" name="Line 26"/>
            <p:cNvSpPr>
              <a:spLocks noChangeShapeType="1"/>
            </p:cNvSpPr>
            <p:nvPr/>
          </p:nvSpPr>
          <p:spPr bwMode="auto">
            <a:xfrm>
              <a:off x="3576" y="35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0011" name="Line 27"/>
            <p:cNvSpPr>
              <a:spLocks noChangeShapeType="1"/>
            </p:cNvSpPr>
            <p:nvPr/>
          </p:nvSpPr>
          <p:spPr bwMode="auto">
            <a:xfrm flipH="1">
              <a:off x="4176" y="3491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0012" name="Line 28"/>
            <p:cNvSpPr>
              <a:spLocks noChangeShapeType="1"/>
            </p:cNvSpPr>
            <p:nvPr/>
          </p:nvSpPr>
          <p:spPr bwMode="auto">
            <a:xfrm>
              <a:off x="4416" y="3491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0013" name="Text Box 29"/>
            <p:cNvSpPr txBox="1">
              <a:spLocks noChangeArrowheads="1"/>
            </p:cNvSpPr>
            <p:nvPr/>
          </p:nvSpPr>
          <p:spPr bwMode="auto">
            <a:xfrm>
              <a:off x="3504" y="3072"/>
              <a:ext cx="3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0/0</a:t>
              </a:r>
            </a:p>
          </p:txBody>
        </p:sp>
        <p:sp>
          <p:nvSpPr>
            <p:cNvPr id="170014" name="Text Box 30"/>
            <p:cNvSpPr txBox="1">
              <a:spLocks noChangeArrowheads="1"/>
            </p:cNvSpPr>
            <p:nvPr/>
          </p:nvSpPr>
          <p:spPr bwMode="auto">
            <a:xfrm>
              <a:off x="3552" y="3540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X/0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90B8-1DCB-4016-8BD6-781A3E92F0A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2034" name="Rectangle 1026"/>
          <p:cNvSpPr>
            <a:spLocks noChangeArrowheads="1"/>
          </p:cNvSpPr>
          <p:nvPr/>
        </p:nvSpPr>
        <p:spPr bwMode="auto">
          <a:xfrm>
            <a:off x="4660900" y="5283200"/>
            <a:ext cx="302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symbolic state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transition table</a:t>
            </a:r>
          </a:p>
        </p:txBody>
      </p:sp>
      <p:grpSp>
        <p:nvGrpSpPr>
          <p:cNvPr id="172035" name="Group 1027"/>
          <p:cNvGrpSpPr>
            <a:grpSpLocks/>
          </p:cNvGrpSpPr>
          <p:nvPr/>
        </p:nvGrpSpPr>
        <p:grpSpPr bwMode="auto">
          <a:xfrm>
            <a:off x="4533900" y="3213100"/>
            <a:ext cx="4254500" cy="2108200"/>
            <a:chOff x="2856" y="2024"/>
            <a:chExt cx="2680" cy="1328"/>
          </a:xfrm>
        </p:grpSpPr>
        <p:sp>
          <p:nvSpPr>
            <p:cNvPr id="172036" name="Rectangle 1028"/>
            <p:cNvSpPr>
              <a:spLocks noChangeArrowheads="1"/>
            </p:cNvSpPr>
            <p:nvPr/>
          </p:nvSpPr>
          <p:spPr bwMode="auto">
            <a:xfrm>
              <a:off x="2880" y="2024"/>
              <a:ext cx="2656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1143000" algn="l"/>
                  <a:tab pos="1598613" algn="l"/>
                  <a:tab pos="2057400" algn="l"/>
                  <a:tab pos="2514600" algn="l"/>
                  <a:tab pos="3200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present	        next state            output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state	00	01	10	11	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S0	S0	S1	S2	S3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S1	S0	S3	S1	S4	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S2	S1	S3	S2	S4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S3	S1	S0	S4	S5	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S4	S0	S1	S2	S5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S5	S1	S4	S0	S5	0</a:t>
              </a:r>
            </a:p>
          </p:txBody>
        </p:sp>
        <p:sp>
          <p:nvSpPr>
            <p:cNvPr id="172037" name="Line 1029"/>
            <p:cNvSpPr>
              <a:spLocks noChangeShapeType="1"/>
            </p:cNvSpPr>
            <p:nvPr/>
          </p:nvSpPr>
          <p:spPr bwMode="auto">
            <a:xfrm>
              <a:off x="2856" y="2328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38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39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2040" name="Rectangle 1032"/>
          <p:cNvSpPr>
            <a:spLocks noChangeArrowheads="1"/>
          </p:cNvSpPr>
          <p:nvPr/>
        </p:nvSpPr>
        <p:spPr bwMode="auto">
          <a:xfrm>
            <a:off x="4610100" y="2133600"/>
            <a:ext cx="2997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inputs here</a:t>
            </a:r>
          </a:p>
        </p:txBody>
      </p:sp>
      <p:sp>
        <p:nvSpPr>
          <p:cNvPr id="172041" name="Rectangle 1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complex state minimization</a:t>
            </a:r>
          </a:p>
        </p:txBody>
      </p:sp>
      <p:sp>
        <p:nvSpPr>
          <p:cNvPr id="172042" name="Rectangle 10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Multiple input example</a:t>
            </a:r>
          </a:p>
        </p:txBody>
      </p:sp>
      <p:grpSp>
        <p:nvGrpSpPr>
          <p:cNvPr id="172043" name="Group 1035"/>
          <p:cNvGrpSpPr>
            <a:grpSpLocks/>
          </p:cNvGrpSpPr>
          <p:nvPr/>
        </p:nvGrpSpPr>
        <p:grpSpPr bwMode="auto">
          <a:xfrm>
            <a:off x="1216025" y="2730500"/>
            <a:ext cx="2281238" cy="3140075"/>
            <a:chOff x="407" y="1528"/>
            <a:chExt cx="1436" cy="1978"/>
          </a:xfrm>
        </p:grpSpPr>
        <p:sp>
          <p:nvSpPr>
            <p:cNvPr id="172044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45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46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47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48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49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0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1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2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3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4" name="Rectangle 1046"/>
            <p:cNvSpPr>
              <a:spLocks noChangeArrowheads="1"/>
            </p:cNvSpPr>
            <p:nvPr/>
          </p:nvSpPr>
          <p:spPr bwMode="auto">
            <a:xfrm>
              <a:off x="947" y="3101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5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6" name="Rectangle 1048"/>
            <p:cNvSpPr>
              <a:spLocks noChangeArrowheads="1"/>
            </p:cNvSpPr>
            <p:nvPr/>
          </p:nvSpPr>
          <p:spPr bwMode="auto">
            <a:xfrm>
              <a:off x="1582" y="1528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7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8" name="Rectangle 1050"/>
            <p:cNvSpPr>
              <a:spLocks noChangeArrowheads="1"/>
            </p:cNvSpPr>
            <p:nvPr/>
          </p:nvSpPr>
          <p:spPr bwMode="auto">
            <a:xfrm>
              <a:off x="1625" y="1991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59" name="Rectangle 1051"/>
            <p:cNvSpPr>
              <a:spLocks noChangeArrowheads="1"/>
            </p:cNvSpPr>
            <p:nvPr/>
          </p:nvSpPr>
          <p:spPr bwMode="auto">
            <a:xfrm>
              <a:off x="1371" y="2148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60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61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62" name="Rectangle 1054"/>
            <p:cNvSpPr>
              <a:spLocks noChangeArrowheads="1"/>
            </p:cNvSpPr>
            <p:nvPr/>
          </p:nvSpPr>
          <p:spPr bwMode="auto">
            <a:xfrm>
              <a:off x="1325" y="2248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63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64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65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66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2067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S0</a:t>
              </a:r>
              <a:br>
                <a:rPr lang="en-US" altLang="ko-KR" sz="1200"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latin typeface="Tahoma" pitchFamily="34" charset="0"/>
                  <a:ea typeface="굴림" charset="-127"/>
                </a:rPr>
                <a:t>[1]</a:t>
              </a:r>
            </a:p>
          </p:txBody>
        </p:sp>
        <p:sp>
          <p:nvSpPr>
            <p:cNvPr id="172068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S2</a:t>
              </a:r>
              <a:br>
                <a:rPr lang="en-US" altLang="ko-KR" sz="1200"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latin typeface="Tahoma" pitchFamily="34" charset="0"/>
                  <a:ea typeface="굴림" charset="-127"/>
                </a:rPr>
                <a:t>[1]</a:t>
              </a:r>
            </a:p>
          </p:txBody>
        </p:sp>
        <p:sp>
          <p:nvSpPr>
            <p:cNvPr id="172069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S4</a:t>
              </a:r>
              <a:br>
                <a:rPr lang="en-US" altLang="ko-KR" sz="1200"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latin typeface="Tahoma" pitchFamily="34" charset="0"/>
                  <a:ea typeface="굴림" charset="-127"/>
                </a:rPr>
                <a:t>[1]</a:t>
              </a:r>
            </a:p>
          </p:txBody>
        </p:sp>
        <p:sp>
          <p:nvSpPr>
            <p:cNvPr id="172070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S1</a:t>
              </a:r>
            </a:p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[0]</a:t>
              </a:r>
            </a:p>
          </p:txBody>
        </p:sp>
        <p:sp>
          <p:nvSpPr>
            <p:cNvPr id="172071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S3</a:t>
              </a:r>
            </a:p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[0]</a:t>
              </a:r>
            </a:p>
          </p:txBody>
        </p:sp>
        <p:sp>
          <p:nvSpPr>
            <p:cNvPr id="172072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S5</a:t>
              </a:r>
            </a:p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charset="-127"/>
                </a:rPr>
                <a:t>[0]</a:t>
              </a:r>
            </a:p>
          </p:txBody>
        </p:sp>
        <p:sp>
          <p:nvSpPr>
            <p:cNvPr id="172073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4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5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6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7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8" name="Line 1070"/>
            <p:cNvSpPr>
              <a:spLocks noChangeShapeType="1"/>
            </p:cNvSpPr>
            <p:nvPr/>
          </p:nvSpPr>
          <p:spPr bwMode="auto">
            <a:xfrm flipV="1">
              <a:off x="145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9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0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1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2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3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4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5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6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7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8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9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2090" name="AutoShape 1082"/>
            <p:cNvCxnSpPr>
              <a:cxnSpLocks noChangeShapeType="1"/>
              <a:stCxn id="172072" idx="5"/>
              <a:endCxn id="172072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91" name="AutoShape 1083"/>
            <p:cNvCxnSpPr>
              <a:cxnSpLocks noChangeShapeType="1"/>
              <a:stCxn id="172070" idx="7"/>
              <a:endCxn id="172070" idx="1"/>
            </p:cNvCxnSpPr>
            <p:nvPr/>
          </p:nvCxnSpPr>
          <p:spPr bwMode="auto">
            <a:xfrm rot="16200000" flipH="1" flipV="1">
              <a:off x="1499" y="1591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92" name="AutoShape 1084"/>
            <p:cNvCxnSpPr>
              <a:cxnSpLocks noChangeShapeType="1"/>
              <a:stCxn id="172067" idx="7"/>
              <a:endCxn id="172067" idx="1"/>
            </p:cNvCxnSpPr>
            <p:nvPr/>
          </p:nvCxnSpPr>
          <p:spPr bwMode="auto">
            <a:xfrm rot="16200000" flipH="1" flipV="1">
              <a:off x="731" y="1591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93" name="AutoShape 1085"/>
            <p:cNvCxnSpPr>
              <a:cxnSpLocks noChangeShapeType="1"/>
              <a:stCxn id="172069" idx="2"/>
              <a:endCxn id="172067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94" name="AutoShape 1086"/>
            <p:cNvCxnSpPr>
              <a:cxnSpLocks noChangeShapeType="1"/>
              <a:stCxn id="172068" idx="3"/>
              <a:endCxn id="172068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95" name="AutoShape 1087"/>
            <p:cNvCxnSpPr>
              <a:cxnSpLocks noChangeShapeType="1"/>
              <a:stCxn id="172070" idx="6"/>
              <a:endCxn id="172072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96" name="AutoShape 1088"/>
            <p:cNvCxnSpPr>
              <a:cxnSpLocks noChangeShapeType="1"/>
              <a:stCxn id="172072" idx="6"/>
              <a:endCxn id="172070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097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1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  <a:endParaRPr lang="en-US" altLang="ko-KR" sz="1200"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172098" name="Line 1090"/>
          <p:cNvSpPr>
            <a:spLocks noChangeShapeType="1"/>
          </p:cNvSpPr>
          <p:nvPr/>
        </p:nvSpPr>
        <p:spPr bwMode="auto">
          <a:xfrm>
            <a:off x="5334000" y="2438400"/>
            <a:ext cx="4953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10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E4A-323B-48A2-91C8-2223E7629B22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174171" name="Group 1115"/>
          <p:cNvGrpSpPr>
            <a:grpSpLocks/>
          </p:cNvGrpSpPr>
          <p:nvPr/>
        </p:nvGrpSpPr>
        <p:grpSpPr bwMode="auto">
          <a:xfrm>
            <a:off x="1219200" y="3405188"/>
            <a:ext cx="523875" cy="731837"/>
            <a:chOff x="768" y="2145"/>
            <a:chExt cx="330" cy="461"/>
          </a:xfrm>
        </p:grpSpPr>
        <p:sp>
          <p:nvSpPr>
            <p:cNvPr id="174087" name="Rectangle 1031"/>
            <p:cNvSpPr>
              <a:spLocks noChangeArrowheads="1"/>
            </p:cNvSpPr>
            <p:nvPr/>
          </p:nvSpPr>
          <p:spPr bwMode="auto">
            <a:xfrm>
              <a:off x="776" y="2145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S0-S1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88" name="Rectangle 1032"/>
            <p:cNvSpPr>
              <a:spLocks noChangeArrowheads="1"/>
            </p:cNvSpPr>
            <p:nvPr/>
          </p:nvSpPr>
          <p:spPr bwMode="auto">
            <a:xfrm>
              <a:off x="776" y="2257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S1-S3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89" name="Rectangle 1033"/>
            <p:cNvSpPr>
              <a:spLocks noChangeArrowheads="1"/>
            </p:cNvSpPr>
            <p:nvPr/>
          </p:nvSpPr>
          <p:spPr bwMode="auto">
            <a:xfrm>
              <a:off x="768" y="2361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S2-S2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90" name="Rectangle 1034"/>
            <p:cNvSpPr>
              <a:spLocks noChangeArrowheads="1"/>
            </p:cNvSpPr>
            <p:nvPr/>
          </p:nvSpPr>
          <p:spPr bwMode="auto">
            <a:xfrm>
              <a:off x="768" y="2472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S3-S4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174175" name="Group 1119"/>
          <p:cNvGrpSpPr>
            <a:grpSpLocks/>
          </p:cNvGrpSpPr>
          <p:nvPr/>
        </p:nvGrpSpPr>
        <p:grpSpPr bwMode="auto">
          <a:xfrm>
            <a:off x="1219200" y="4775200"/>
            <a:ext cx="511175" cy="733425"/>
            <a:chOff x="768" y="3009"/>
            <a:chExt cx="322" cy="461"/>
          </a:xfrm>
        </p:grpSpPr>
        <p:sp>
          <p:nvSpPr>
            <p:cNvPr id="174091" name="Rectangle 1035"/>
            <p:cNvSpPr>
              <a:spLocks noChangeArrowheads="1"/>
            </p:cNvSpPr>
            <p:nvPr/>
          </p:nvSpPr>
          <p:spPr bwMode="auto">
            <a:xfrm>
              <a:off x="768" y="3009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S0-S0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92" name="Rectangle 1036"/>
            <p:cNvSpPr>
              <a:spLocks noChangeArrowheads="1"/>
            </p:cNvSpPr>
            <p:nvPr/>
          </p:nvSpPr>
          <p:spPr bwMode="auto">
            <a:xfrm>
              <a:off x="768" y="3121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S1-S1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93" name="Rectangle 1037"/>
            <p:cNvSpPr>
              <a:spLocks noChangeArrowheads="1"/>
            </p:cNvSpPr>
            <p:nvPr/>
          </p:nvSpPr>
          <p:spPr bwMode="auto">
            <a:xfrm>
              <a:off x="768" y="3225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S2-S2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94" name="Rectangle 1038"/>
            <p:cNvSpPr>
              <a:spLocks noChangeArrowheads="1"/>
            </p:cNvSpPr>
            <p:nvPr/>
          </p:nvSpPr>
          <p:spPr bwMode="auto">
            <a:xfrm>
              <a:off x="768" y="3336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S3-S5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174173" name="Group 1117"/>
          <p:cNvGrpSpPr>
            <a:grpSpLocks/>
          </p:cNvGrpSpPr>
          <p:nvPr/>
        </p:nvGrpSpPr>
        <p:grpSpPr bwMode="auto">
          <a:xfrm>
            <a:off x="1905000" y="4103688"/>
            <a:ext cx="511175" cy="719137"/>
            <a:chOff x="1200" y="2585"/>
            <a:chExt cx="322" cy="453"/>
          </a:xfrm>
        </p:grpSpPr>
        <p:sp>
          <p:nvSpPr>
            <p:cNvPr id="174096" name="Rectangle 1040"/>
            <p:cNvSpPr>
              <a:spLocks noChangeArrowheads="1"/>
            </p:cNvSpPr>
            <p:nvPr/>
          </p:nvSpPr>
          <p:spPr bwMode="auto">
            <a:xfrm>
              <a:off x="1200" y="2585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S0-S1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97" name="Rectangle 1041"/>
            <p:cNvSpPr>
              <a:spLocks noChangeArrowheads="1"/>
            </p:cNvSpPr>
            <p:nvPr/>
          </p:nvSpPr>
          <p:spPr bwMode="auto">
            <a:xfrm>
              <a:off x="1200" y="2696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S3-S0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98" name="Rectangle 1042"/>
            <p:cNvSpPr>
              <a:spLocks noChangeArrowheads="1"/>
            </p:cNvSpPr>
            <p:nvPr/>
          </p:nvSpPr>
          <p:spPr bwMode="auto">
            <a:xfrm>
              <a:off x="1200" y="2792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S1-S4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99" name="Rectangle 1043"/>
            <p:cNvSpPr>
              <a:spLocks noChangeArrowheads="1"/>
            </p:cNvSpPr>
            <p:nvPr/>
          </p:nvSpPr>
          <p:spPr bwMode="auto">
            <a:xfrm>
              <a:off x="1200" y="2904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S4-S5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174178" name="Group 1122"/>
          <p:cNvGrpSpPr>
            <a:grpSpLocks/>
          </p:cNvGrpSpPr>
          <p:nvPr/>
        </p:nvGrpSpPr>
        <p:grpSpPr bwMode="auto">
          <a:xfrm>
            <a:off x="1905000" y="5475288"/>
            <a:ext cx="511175" cy="719137"/>
            <a:chOff x="1200" y="3449"/>
            <a:chExt cx="322" cy="453"/>
          </a:xfrm>
        </p:grpSpPr>
        <p:sp>
          <p:nvSpPr>
            <p:cNvPr id="174100" name="Rectangle 1044"/>
            <p:cNvSpPr>
              <a:spLocks noChangeArrowheads="1"/>
            </p:cNvSpPr>
            <p:nvPr/>
          </p:nvSpPr>
          <p:spPr bwMode="auto">
            <a:xfrm>
              <a:off x="1200" y="3449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S0-S1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01" name="Rectangle 1045"/>
            <p:cNvSpPr>
              <a:spLocks noChangeArrowheads="1"/>
            </p:cNvSpPr>
            <p:nvPr/>
          </p:nvSpPr>
          <p:spPr bwMode="auto">
            <a:xfrm>
              <a:off x="1200" y="3561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S3-S4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02" name="Rectangle 1046"/>
            <p:cNvSpPr>
              <a:spLocks noChangeArrowheads="1"/>
            </p:cNvSpPr>
            <p:nvPr/>
          </p:nvSpPr>
          <p:spPr bwMode="auto">
            <a:xfrm>
              <a:off x="1200" y="3672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S1-S0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03" name="Rectangle 1047"/>
            <p:cNvSpPr>
              <a:spLocks noChangeArrowheads="1"/>
            </p:cNvSpPr>
            <p:nvPr/>
          </p:nvSpPr>
          <p:spPr bwMode="auto">
            <a:xfrm>
              <a:off x="1200" y="3768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S4-S5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174176" name="Group 1120"/>
          <p:cNvGrpSpPr>
            <a:grpSpLocks/>
          </p:cNvGrpSpPr>
          <p:nvPr/>
        </p:nvGrpSpPr>
        <p:grpSpPr bwMode="auto">
          <a:xfrm>
            <a:off x="2590800" y="4775200"/>
            <a:ext cx="523875" cy="733425"/>
            <a:chOff x="1632" y="3009"/>
            <a:chExt cx="330" cy="461"/>
          </a:xfrm>
        </p:grpSpPr>
        <p:sp>
          <p:nvSpPr>
            <p:cNvPr id="174105" name="Rectangle 1049"/>
            <p:cNvSpPr>
              <a:spLocks noChangeArrowheads="1"/>
            </p:cNvSpPr>
            <p:nvPr/>
          </p:nvSpPr>
          <p:spPr bwMode="auto">
            <a:xfrm>
              <a:off x="1640" y="3009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S1-S0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06" name="Rectangle 1050"/>
            <p:cNvSpPr>
              <a:spLocks noChangeArrowheads="1"/>
            </p:cNvSpPr>
            <p:nvPr/>
          </p:nvSpPr>
          <p:spPr bwMode="auto">
            <a:xfrm>
              <a:off x="1640" y="3121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S3-S1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07" name="Rectangle 1051"/>
            <p:cNvSpPr>
              <a:spLocks noChangeArrowheads="1"/>
            </p:cNvSpPr>
            <p:nvPr/>
          </p:nvSpPr>
          <p:spPr bwMode="auto">
            <a:xfrm>
              <a:off x="1640" y="3225"/>
              <a:ext cx="2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S2-S2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08" name="Rectangle 1052"/>
            <p:cNvSpPr>
              <a:spLocks noChangeArrowheads="1"/>
            </p:cNvSpPr>
            <p:nvPr/>
          </p:nvSpPr>
          <p:spPr bwMode="auto">
            <a:xfrm>
              <a:off x="1632" y="3336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S4-S5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174180" name="Group 1124"/>
          <p:cNvGrpSpPr>
            <a:grpSpLocks/>
          </p:cNvGrpSpPr>
          <p:nvPr/>
        </p:nvGrpSpPr>
        <p:grpSpPr bwMode="auto">
          <a:xfrm>
            <a:off x="3276600" y="5475288"/>
            <a:ext cx="511175" cy="719137"/>
            <a:chOff x="2064" y="3449"/>
            <a:chExt cx="322" cy="453"/>
          </a:xfrm>
        </p:grpSpPr>
        <p:sp>
          <p:nvSpPr>
            <p:cNvPr id="174112" name="Rectangle 1056"/>
            <p:cNvSpPr>
              <a:spLocks noChangeArrowheads="1"/>
            </p:cNvSpPr>
            <p:nvPr/>
          </p:nvSpPr>
          <p:spPr bwMode="auto">
            <a:xfrm>
              <a:off x="2064" y="3672"/>
              <a:ext cx="2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S4-S0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13" name="Rectangle 1057"/>
            <p:cNvSpPr>
              <a:spLocks noChangeArrowheads="1"/>
            </p:cNvSpPr>
            <p:nvPr/>
          </p:nvSpPr>
          <p:spPr bwMode="auto">
            <a:xfrm>
              <a:off x="2064" y="3768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S5-S5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10" name="Rectangle 1054"/>
            <p:cNvSpPr>
              <a:spLocks noChangeArrowheads="1"/>
            </p:cNvSpPr>
            <p:nvPr/>
          </p:nvSpPr>
          <p:spPr bwMode="auto">
            <a:xfrm>
              <a:off x="2064" y="3449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S1-S1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11" name="Rectangle 1055"/>
            <p:cNvSpPr>
              <a:spLocks noChangeArrowheads="1"/>
            </p:cNvSpPr>
            <p:nvPr/>
          </p:nvSpPr>
          <p:spPr bwMode="auto">
            <a:xfrm>
              <a:off x="2064" y="3561"/>
              <a:ext cx="3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S0-S4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174182" name="Group 1126"/>
          <p:cNvGrpSpPr>
            <a:grpSpLocks/>
          </p:cNvGrpSpPr>
          <p:nvPr/>
        </p:nvGrpSpPr>
        <p:grpSpPr bwMode="auto">
          <a:xfrm>
            <a:off x="4633913" y="3346450"/>
            <a:ext cx="4254500" cy="2006600"/>
            <a:chOff x="2848" y="1792"/>
            <a:chExt cx="2680" cy="1264"/>
          </a:xfrm>
        </p:grpSpPr>
        <p:sp>
          <p:nvSpPr>
            <p:cNvPr id="174116" name="Rectangle 1060"/>
            <p:cNvSpPr>
              <a:spLocks noChangeArrowheads="1"/>
            </p:cNvSpPr>
            <p:nvPr/>
          </p:nvSpPr>
          <p:spPr bwMode="auto">
            <a:xfrm>
              <a:off x="3360" y="2832"/>
              <a:ext cx="172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minimized state table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(S0==S4) (S3==S5)</a:t>
              </a:r>
            </a:p>
          </p:txBody>
        </p:sp>
        <p:sp>
          <p:nvSpPr>
            <p:cNvPr id="174118" name="Rectangle 1062"/>
            <p:cNvSpPr>
              <a:spLocks noChangeArrowheads="1"/>
            </p:cNvSpPr>
            <p:nvPr/>
          </p:nvSpPr>
          <p:spPr bwMode="auto">
            <a:xfrm>
              <a:off x="2872" y="1792"/>
              <a:ext cx="2656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1143000" algn="l"/>
                  <a:tab pos="1598613" algn="l"/>
                  <a:tab pos="2057400" algn="l"/>
                  <a:tab pos="2514600" algn="l"/>
                  <a:tab pos="3200400" algn="l"/>
                </a:tabLst>
              </a:pPr>
              <a: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  <a:t>present	        next state            output</a:t>
              </a:r>
              <a:b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  <a:t>  state	00	01	10	11	</a:t>
              </a:r>
              <a:b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  <a:t>    S0'	S0'	S1	S2	S3'	1</a:t>
              </a:r>
              <a:b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  <a:t>    S1	S0'	S3'	S1	S3'	0</a:t>
              </a:r>
              <a:b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  <a:t>    S2	S1	S3'	S2	S0'	1</a:t>
              </a:r>
              <a:b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600" b="1" dirty="0">
                  <a:solidFill>
                    <a:srgbClr val="000000"/>
                  </a:solidFill>
                  <a:ea typeface="굴림" charset="-127"/>
                </a:rPr>
                <a:t>    S3'	S1	S0'	S0'	S3'	0</a:t>
              </a:r>
            </a:p>
          </p:txBody>
        </p:sp>
        <p:sp>
          <p:nvSpPr>
            <p:cNvPr id="174119" name="Line 1063"/>
            <p:cNvSpPr>
              <a:spLocks noChangeShapeType="1"/>
            </p:cNvSpPr>
            <p:nvPr/>
          </p:nvSpPr>
          <p:spPr bwMode="auto">
            <a:xfrm>
              <a:off x="2848" y="206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0" name="Line 1064"/>
            <p:cNvSpPr>
              <a:spLocks noChangeShapeType="1"/>
            </p:cNvSpPr>
            <p:nvPr/>
          </p:nvSpPr>
          <p:spPr bwMode="auto">
            <a:xfrm>
              <a:off x="4704" y="1832"/>
              <a:ext cx="0" cy="8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1" name="Line 1065"/>
            <p:cNvSpPr>
              <a:spLocks noChangeShapeType="1"/>
            </p:cNvSpPr>
            <p:nvPr/>
          </p:nvSpPr>
          <p:spPr bwMode="auto">
            <a:xfrm>
              <a:off x="3568" y="1832"/>
              <a:ext cx="0" cy="8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22" name="Rectangle 10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Minimized FSM</a:t>
            </a:r>
          </a:p>
        </p:txBody>
      </p:sp>
      <p:sp>
        <p:nvSpPr>
          <p:cNvPr id="174123" name="Rectangle 106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Implication chart method</a:t>
            </a:r>
          </a:p>
          <a:p>
            <a:pPr lvl="1"/>
            <a:r>
              <a:rPr lang="en-US" altLang="ko-KR" sz="1800">
                <a:ea typeface="굴림" charset="-127"/>
              </a:rPr>
              <a:t>cross out incompatible states based on outputs</a:t>
            </a:r>
          </a:p>
          <a:p>
            <a:pPr lvl="1"/>
            <a:r>
              <a:rPr lang="en-US" altLang="ko-KR" sz="1800">
                <a:ea typeface="굴림" charset="-127"/>
              </a:rPr>
              <a:t>then cross out more cells if indexed chart entries are already crossed out</a:t>
            </a:r>
          </a:p>
        </p:txBody>
      </p:sp>
      <p:grpSp>
        <p:nvGrpSpPr>
          <p:cNvPr id="174181" name="Group 1125"/>
          <p:cNvGrpSpPr>
            <a:grpSpLocks/>
          </p:cNvGrpSpPr>
          <p:nvPr/>
        </p:nvGrpSpPr>
        <p:grpSpPr bwMode="auto">
          <a:xfrm>
            <a:off x="825500" y="2743200"/>
            <a:ext cx="3746500" cy="3717925"/>
            <a:chOff x="520" y="1728"/>
            <a:chExt cx="2360" cy="2342"/>
          </a:xfrm>
        </p:grpSpPr>
        <p:sp>
          <p:nvSpPr>
            <p:cNvPr id="174082" name="Rectangle 1026"/>
            <p:cNvSpPr>
              <a:spLocks noChangeArrowheads="1"/>
            </p:cNvSpPr>
            <p:nvPr/>
          </p:nvSpPr>
          <p:spPr bwMode="auto">
            <a:xfrm>
              <a:off x="528" y="1862"/>
              <a:ext cx="1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83" name="Rectangle 1027"/>
            <p:cNvSpPr>
              <a:spLocks noChangeArrowheads="1"/>
            </p:cNvSpPr>
            <p:nvPr/>
          </p:nvSpPr>
          <p:spPr bwMode="auto">
            <a:xfrm>
              <a:off x="528" y="2292"/>
              <a:ext cx="1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84" name="Rectangle 1028"/>
            <p:cNvSpPr>
              <a:spLocks noChangeArrowheads="1"/>
            </p:cNvSpPr>
            <p:nvPr/>
          </p:nvSpPr>
          <p:spPr bwMode="auto">
            <a:xfrm>
              <a:off x="520" y="2731"/>
              <a:ext cx="1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85" name="Rectangle 1029"/>
            <p:cNvSpPr>
              <a:spLocks noChangeArrowheads="1"/>
            </p:cNvSpPr>
            <p:nvPr/>
          </p:nvSpPr>
          <p:spPr bwMode="auto">
            <a:xfrm>
              <a:off x="528" y="3161"/>
              <a:ext cx="1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 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86" name="Rectangle 1030"/>
            <p:cNvSpPr>
              <a:spLocks noChangeArrowheads="1"/>
            </p:cNvSpPr>
            <p:nvPr/>
          </p:nvSpPr>
          <p:spPr bwMode="auto">
            <a:xfrm>
              <a:off x="528" y="3600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S5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095" name="Rectangle 1039"/>
            <p:cNvSpPr>
              <a:spLocks noChangeArrowheads="1"/>
            </p:cNvSpPr>
            <p:nvPr/>
          </p:nvSpPr>
          <p:spPr bwMode="auto">
            <a:xfrm>
              <a:off x="850" y="3936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04" name="Rectangle 1048"/>
            <p:cNvSpPr>
              <a:spLocks noChangeArrowheads="1"/>
            </p:cNvSpPr>
            <p:nvPr/>
          </p:nvSpPr>
          <p:spPr bwMode="auto">
            <a:xfrm>
              <a:off x="1296" y="3936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09" name="Rectangle 1053"/>
            <p:cNvSpPr>
              <a:spLocks noChangeArrowheads="1"/>
            </p:cNvSpPr>
            <p:nvPr/>
          </p:nvSpPr>
          <p:spPr bwMode="auto">
            <a:xfrm>
              <a:off x="1759" y="3936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14" name="Rectangle 1058"/>
            <p:cNvSpPr>
              <a:spLocks noChangeArrowheads="1"/>
            </p:cNvSpPr>
            <p:nvPr/>
          </p:nvSpPr>
          <p:spPr bwMode="auto">
            <a:xfrm>
              <a:off x="2181" y="3936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4115" name="Rectangle 1059"/>
            <p:cNvSpPr>
              <a:spLocks noChangeArrowheads="1"/>
            </p:cNvSpPr>
            <p:nvPr/>
          </p:nvSpPr>
          <p:spPr bwMode="auto">
            <a:xfrm>
              <a:off x="2588" y="3936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grpSp>
          <p:nvGrpSpPr>
            <p:cNvPr id="174124" name="Group 1068"/>
            <p:cNvGrpSpPr>
              <a:grpSpLocks/>
            </p:cNvGrpSpPr>
            <p:nvPr/>
          </p:nvGrpSpPr>
          <p:grpSpPr bwMode="auto">
            <a:xfrm>
              <a:off x="720" y="1728"/>
              <a:ext cx="2160" cy="2160"/>
              <a:chOff x="2976" y="1536"/>
              <a:chExt cx="2160" cy="2160"/>
            </a:xfrm>
          </p:grpSpPr>
          <p:sp>
            <p:nvSpPr>
              <p:cNvPr id="174125" name="Rectangle 1069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216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26" name="Rectangle 1070"/>
              <p:cNvSpPr>
                <a:spLocks noChangeArrowheads="1"/>
              </p:cNvSpPr>
              <p:nvPr/>
            </p:nvSpPr>
            <p:spPr bwMode="auto">
              <a:xfrm>
                <a:off x="2976" y="2832"/>
                <a:ext cx="17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27" name="Rectangle 1071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29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28" name="Rectangle 1072"/>
              <p:cNvSpPr>
                <a:spLocks noChangeArrowheads="1"/>
              </p:cNvSpPr>
              <p:nvPr/>
            </p:nvSpPr>
            <p:spPr bwMode="auto">
              <a:xfrm>
                <a:off x="2976" y="1968"/>
                <a:ext cx="86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29" name="Rectangle 1073"/>
              <p:cNvSpPr>
                <a:spLocks noChangeArrowheads="1"/>
              </p:cNvSpPr>
              <p:nvPr/>
            </p:nvSpPr>
            <p:spPr bwMode="auto">
              <a:xfrm>
                <a:off x="2976" y="1536"/>
                <a:ext cx="432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30" name="Rectangle 1074"/>
              <p:cNvSpPr>
                <a:spLocks noChangeArrowheads="1"/>
              </p:cNvSpPr>
              <p:nvPr/>
            </p:nvSpPr>
            <p:spPr bwMode="auto">
              <a:xfrm>
                <a:off x="2976" y="1536"/>
                <a:ext cx="432" cy="2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31" name="Rectangle 1075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432" cy="17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32" name="Rectangle 1076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432" cy="12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33" name="Rectangle 1077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432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34" name="Rectangle 1078"/>
              <p:cNvSpPr>
                <a:spLocks noChangeArrowheads="1"/>
              </p:cNvSpPr>
              <p:nvPr/>
            </p:nvSpPr>
            <p:spPr bwMode="auto">
              <a:xfrm>
                <a:off x="4704" y="3264"/>
                <a:ext cx="432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163" name="Group 1107"/>
          <p:cNvGrpSpPr>
            <a:grpSpLocks/>
          </p:cNvGrpSpPr>
          <p:nvPr/>
        </p:nvGrpSpPr>
        <p:grpSpPr bwMode="auto">
          <a:xfrm>
            <a:off x="1828800" y="3429000"/>
            <a:ext cx="685800" cy="685800"/>
            <a:chOff x="1152" y="2160"/>
            <a:chExt cx="432" cy="432"/>
          </a:xfrm>
        </p:grpSpPr>
        <p:sp>
          <p:nvSpPr>
            <p:cNvPr id="174145" name="Line 1089"/>
            <p:cNvSpPr>
              <a:spLocks noChangeShapeType="1"/>
            </p:cNvSpPr>
            <p:nvPr/>
          </p:nvSpPr>
          <p:spPr bwMode="auto">
            <a:xfrm>
              <a:off x="1152" y="216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46" name="Line 1090"/>
            <p:cNvSpPr>
              <a:spLocks noChangeShapeType="1"/>
            </p:cNvSpPr>
            <p:nvPr/>
          </p:nvSpPr>
          <p:spPr bwMode="auto">
            <a:xfrm flipH="1">
              <a:off x="1152" y="216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83" name="Group 1127"/>
          <p:cNvGrpSpPr>
            <a:grpSpLocks/>
          </p:cNvGrpSpPr>
          <p:nvPr/>
        </p:nvGrpSpPr>
        <p:grpSpPr bwMode="auto">
          <a:xfrm>
            <a:off x="1143000" y="4114800"/>
            <a:ext cx="3429000" cy="2057400"/>
            <a:chOff x="720" y="2592"/>
            <a:chExt cx="2160" cy="1296"/>
          </a:xfrm>
        </p:grpSpPr>
        <p:grpSp>
          <p:nvGrpSpPr>
            <p:cNvPr id="174169" name="Group 1113"/>
            <p:cNvGrpSpPr>
              <a:grpSpLocks/>
            </p:cNvGrpSpPr>
            <p:nvPr/>
          </p:nvGrpSpPr>
          <p:grpSpPr bwMode="auto">
            <a:xfrm>
              <a:off x="720" y="3456"/>
              <a:ext cx="432" cy="432"/>
              <a:chOff x="720" y="3456"/>
              <a:chExt cx="432" cy="432"/>
            </a:xfrm>
          </p:grpSpPr>
          <p:sp>
            <p:nvSpPr>
              <p:cNvPr id="174135" name="Line 1079"/>
              <p:cNvSpPr>
                <a:spLocks noChangeShapeType="1"/>
              </p:cNvSpPr>
              <p:nvPr/>
            </p:nvSpPr>
            <p:spPr bwMode="auto">
              <a:xfrm>
                <a:off x="720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36" name="Line 1080"/>
              <p:cNvSpPr>
                <a:spLocks noChangeShapeType="1"/>
              </p:cNvSpPr>
              <p:nvPr/>
            </p:nvSpPr>
            <p:spPr bwMode="auto">
              <a:xfrm flipH="1">
                <a:off x="720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167" name="Group 1111"/>
            <p:cNvGrpSpPr>
              <a:grpSpLocks/>
            </p:cNvGrpSpPr>
            <p:nvPr/>
          </p:nvGrpSpPr>
          <p:grpSpPr bwMode="auto">
            <a:xfrm>
              <a:off x="1584" y="3456"/>
              <a:ext cx="432" cy="432"/>
              <a:chOff x="1584" y="3456"/>
              <a:chExt cx="432" cy="432"/>
            </a:xfrm>
          </p:grpSpPr>
          <p:sp>
            <p:nvSpPr>
              <p:cNvPr id="174137" name="Line 1081"/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38" name="Line 10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165" name="Group 1109"/>
            <p:cNvGrpSpPr>
              <a:grpSpLocks/>
            </p:cNvGrpSpPr>
            <p:nvPr/>
          </p:nvGrpSpPr>
          <p:grpSpPr bwMode="auto">
            <a:xfrm>
              <a:off x="2016" y="3024"/>
              <a:ext cx="432" cy="432"/>
              <a:chOff x="2016" y="3024"/>
              <a:chExt cx="432" cy="432"/>
            </a:xfrm>
          </p:grpSpPr>
          <p:sp>
            <p:nvSpPr>
              <p:cNvPr id="174139" name="Line 108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40" name="Line 1084"/>
              <p:cNvSpPr>
                <a:spLocks noChangeShapeType="1"/>
              </p:cNvSpPr>
              <p:nvPr/>
            </p:nvSpPr>
            <p:spPr bwMode="auto">
              <a:xfrm flipH="1">
                <a:off x="2016" y="3024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166" name="Group 1110"/>
            <p:cNvGrpSpPr>
              <a:grpSpLocks/>
            </p:cNvGrpSpPr>
            <p:nvPr/>
          </p:nvGrpSpPr>
          <p:grpSpPr bwMode="auto">
            <a:xfrm>
              <a:off x="2448" y="3456"/>
              <a:ext cx="432" cy="432"/>
              <a:chOff x="2448" y="3456"/>
              <a:chExt cx="432" cy="432"/>
            </a:xfrm>
          </p:grpSpPr>
          <p:sp>
            <p:nvSpPr>
              <p:cNvPr id="174141" name="Line 1085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42" name="Line 1086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164" name="Group 1108"/>
            <p:cNvGrpSpPr>
              <a:grpSpLocks/>
            </p:cNvGrpSpPr>
            <p:nvPr/>
          </p:nvGrpSpPr>
          <p:grpSpPr bwMode="auto">
            <a:xfrm>
              <a:off x="1584" y="2592"/>
              <a:ext cx="432" cy="432"/>
              <a:chOff x="1584" y="2592"/>
              <a:chExt cx="432" cy="432"/>
            </a:xfrm>
          </p:grpSpPr>
          <p:sp>
            <p:nvSpPr>
              <p:cNvPr id="174143" name="Line 1087"/>
              <p:cNvSpPr>
                <a:spLocks noChangeShapeType="1"/>
              </p:cNvSpPr>
              <p:nvPr/>
            </p:nvSpPr>
            <p:spPr bwMode="auto">
              <a:xfrm>
                <a:off x="1584" y="2592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44" name="Line 1088"/>
              <p:cNvSpPr>
                <a:spLocks noChangeShapeType="1"/>
              </p:cNvSpPr>
              <p:nvPr/>
            </p:nvSpPr>
            <p:spPr bwMode="auto">
              <a:xfrm flipH="1">
                <a:off x="1584" y="2592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170" name="Group 1114"/>
            <p:cNvGrpSpPr>
              <a:grpSpLocks/>
            </p:cNvGrpSpPr>
            <p:nvPr/>
          </p:nvGrpSpPr>
          <p:grpSpPr bwMode="auto">
            <a:xfrm>
              <a:off x="720" y="2592"/>
              <a:ext cx="432" cy="432"/>
              <a:chOff x="720" y="2592"/>
              <a:chExt cx="432" cy="432"/>
            </a:xfrm>
          </p:grpSpPr>
          <p:sp>
            <p:nvSpPr>
              <p:cNvPr id="174147" name="Line 1091"/>
              <p:cNvSpPr>
                <a:spLocks noChangeShapeType="1"/>
              </p:cNvSpPr>
              <p:nvPr/>
            </p:nvSpPr>
            <p:spPr bwMode="auto">
              <a:xfrm>
                <a:off x="720" y="2592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48" name="Line 1092"/>
              <p:cNvSpPr>
                <a:spLocks noChangeShapeType="1"/>
              </p:cNvSpPr>
              <p:nvPr/>
            </p:nvSpPr>
            <p:spPr bwMode="auto">
              <a:xfrm flipH="1">
                <a:off x="720" y="2592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168" name="Group 1112"/>
            <p:cNvGrpSpPr>
              <a:grpSpLocks/>
            </p:cNvGrpSpPr>
            <p:nvPr/>
          </p:nvGrpSpPr>
          <p:grpSpPr bwMode="auto">
            <a:xfrm>
              <a:off x="1152" y="3024"/>
              <a:ext cx="432" cy="432"/>
              <a:chOff x="1152" y="3024"/>
              <a:chExt cx="432" cy="432"/>
            </a:xfrm>
          </p:grpSpPr>
          <p:sp>
            <p:nvSpPr>
              <p:cNvPr id="174149" name="Line 1093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50" name="Line 109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162" name="Group 1106"/>
          <p:cNvGrpSpPr>
            <a:grpSpLocks/>
          </p:cNvGrpSpPr>
          <p:nvPr/>
        </p:nvGrpSpPr>
        <p:grpSpPr bwMode="auto">
          <a:xfrm>
            <a:off x="1143000" y="2743200"/>
            <a:ext cx="685800" cy="685800"/>
            <a:chOff x="720" y="1728"/>
            <a:chExt cx="432" cy="432"/>
          </a:xfrm>
        </p:grpSpPr>
        <p:sp>
          <p:nvSpPr>
            <p:cNvPr id="174151" name="Line 1095"/>
            <p:cNvSpPr>
              <a:spLocks noChangeShapeType="1"/>
            </p:cNvSpPr>
            <p:nvPr/>
          </p:nvSpPr>
          <p:spPr bwMode="auto">
            <a:xfrm>
              <a:off x="720" y="1728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2" name="Line 1096"/>
            <p:cNvSpPr>
              <a:spLocks noChangeShapeType="1"/>
            </p:cNvSpPr>
            <p:nvPr/>
          </p:nvSpPr>
          <p:spPr bwMode="auto">
            <a:xfrm flipH="1">
              <a:off x="720" y="1728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72" name="Group 1116"/>
          <p:cNvGrpSpPr>
            <a:grpSpLocks/>
          </p:cNvGrpSpPr>
          <p:nvPr/>
        </p:nvGrpSpPr>
        <p:grpSpPr bwMode="auto">
          <a:xfrm>
            <a:off x="1143000" y="3429000"/>
            <a:ext cx="685800" cy="685800"/>
            <a:chOff x="720" y="2160"/>
            <a:chExt cx="432" cy="432"/>
          </a:xfrm>
        </p:grpSpPr>
        <p:sp>
          <p:nvSpPr>
            <p:cNvPr id="174153" name="Line 1097"/>
            <p:cNvSpPr>
              <a:spLocks noChangeShapeType="1"/>
            </p:cNvSpPr>
            <p:nvPr/>
          </p:nvSpPr>
          <p:spPr bwMode="auto">
            <a:xfrm>
              <a:off x="720" y="2160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4" name="Line 1098"/>
            <p:cNvSpPr>
              <a:spLocks noChangeShapeType="1"/>
            </p:cNvSpPr>
            <p:nvPr/>
          </p:nvSpPr>
          <p:spPr bwMode="auto">
            <a:xfrm flipH="1">
              <a:off x="720" y="2160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74" name="Group 1118"/>
          <p:cNvGrpSpPr>
            <a:grpSpLocks/>
          </p:cNvGrpSpPr>
          <p:nvPr/>
        </p:nvGrpSpPr>
        <p:grpSpPr bwMode="auto">
          <a:xfrm>
            <a:off x="1828800" y="4114800"/>
            <a:ext cx="685800" cy="685800"/>
            <a:chOff x="1152" y="2592"/>
            <a:chExt cx="432" cy="432"/>
          </a:xfrm>
        </p:grpSpPr>
        <p:sp>
          <p:nvSpPr>
            <p:cNvPr id="174155" name="Line 1099"/>
            <p:cNvSpPr>
              <a:spLocks noChangeShapeType="1"/>
            </p:cNvSpPr>
            <p:nvPr/>
          </p:nvSpPr>
          <p:spPr bwMode="auto">
            <a:xfrm>
              <a:off x="1152" y="2592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6" name="Line 1100"/>
            <p:cNvSpPr>
              <a:spLocks noChangeShapeType="1"/>
            </p:cNvSpPr>
            <p:nvPr/>
          </p:nvSpPr>
          <p:spPr bwMode="auto">
            <a:xfrm flipH="1">
              <a:off x="1152" y="2592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77" name="Group 1121"/>
          <p:cNvGrpSpPr>
            <a:grpSpLocks/>
          </p:cNvGrpSpPr>
          <p:nvPr/>
        </p:nvGrpSpPr>
        <p:grpSpPr bwMode="auto">
          <a:xfrm>
            <a:off x="2514600" y="4800600"/>
            <a:ext cx="685800" cy="685800"/>
            <a:chOff x="1584" y="3024"/>
            <a:chExt cx="432" cy="432"/>
          </a:xfrm>
        </p:grpSpPr>
        <p:sp>
          <p:nvSpPr>
            <p:cNvPr id="174157" name="Line 1101"/>
            <p:cNvSpPr>
              <a:spLocks noChangeShapeType="1"/>
            </p:cNvSpPr>
            <p:nvPr/>
          </p:nvSpPr>
          <p:spPr bwMode="auto">
            <a:xfrm>
              <a:off x="1584" y="3024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8" name="Line 1102"/>
            <p:cNvSpPr>
              <a:spLocks noChangeShapeType="1"/>
            </p:cNvSpPr>
            <p:nvPr/>
          </p:nvSpPr>
          <p:spPr bwMode="auto">
            <a:xfrm flipH="1">
              <a:off x="1584" y="3024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79" name="Group 1123"/>
          <p:cNvGrpSpPr>
            <a:grpSpLocks/>
          </p:cNvGrpSpPr>
          <p:nvPr/>
        </p:nvGrpSpPr>
        <p:grpSpPr bwMode="auto">
          <a:xfrm>
            <a:off x="1828800" y="5486400"/>
            <a:ext cx="685800" cy="685800"/>
            <a:chOff x="1152" y="3456"/>
            <a:chExt cx="432" cy="432"/>
          </a:xfrm>
        </p:grpSpPr>
        <p:sp>
          <p:nvSpPr>
            <p:cNvPr id="174159" name="Line 1103"/>
            <p:cNvSpPr>
              <a:spLocks noChangeShapeType="1"/>
            </p:cNvSpPr>
            <p:nvPr/>
          </p:nvSpPr>
          <p:spPr bwMode="auto">
            <a:xfrm>
              <a:off x="1152" y="3456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0" name="Line 1104"/>
            <p:cNvSpPr>
              <a:spLocks noChangeShapeType="1"/>
            </p:cNvSpPr>
            <p:nvPr/>
          </p:nvSpPr>
          <p:spPr bwMode="auto">
            <a:xfrm flipH="1">
              <a:off x="1152" y="3456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1027"/>
          <p:cNvGrpSpPr>
            <a:grpSpLocks/>
          </p:cNvGrpSpPr>
          <p:nvPr/>
        </p:nvGrpSpPr>
        <p:grpSpPr bwMode="auto">
          <a:xfrm>
            <a:off x="4801186" y="216682"/>
            <a:ext cx="4254500" cy="2108200"/>
            <a:chOff x="2856" y="2024"/>
            <a:chExt cx="2680" cy="1328"/>
          </a:xfrm>
        </p:grpSpPr>
        <p:sp>
          <p:nvSpPr>
            <p:cNvPr id="106" name="Rectangle 1028"/>
            <p:cNvSpPr>
              <a:spLocks noChangeArrowheads="1"/>
            </p:cNvSpPr>
            <p:nvPr/>
          </p:nvSpPr>
          <p:spPr bwMode="auto">
            <a:xfrm>
              <a:off x="2880" y="2024"/>
              <a:ext cx="2656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1143000" algn="l"/>
                  <a:tab pos="1598613" algn="l"/>
                  <a:tab pos="2057400" algn="l"/>
                  <a:tab pos="2514600" algn="l"/>
                  <a:tab pos="3200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present	        next state            output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state	00	01	10	11	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S0	S0	S1	S2	S3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S1	S0	S3	S1	S4	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S2	S1	S3	S2	S4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S3	S1	S0	S4	S5	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S4	S0	S1	S2	S5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S5	S1	S4	S0	S5	0</a:t>
              </a:r>
            </a:p>
          </p:txBody>
        </p:sp>
        <p:sp>
          <p:nvSpPr>
            <p:cNvPr id="107" name="Line 1029"/>
            <p:cNvSpPr>
              <a:spLocks noChangeShapeType="1"/>
            </p:cNvSpPr>
            <p:nvPr/>
          </p:nvSpPr>
          <p:spPr bwMode="auto">
            <a:xfrm>
              <a:off x="2856" y="2328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A47-521B-4F62-B8FA-E84668D6BD8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Minimizing incompletely specified FSMs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343900" cy="3387725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Equivalence of states is transitive when machine is fully specified</a:t>
            </a:r>
          </a:p>
          <a:p>
            <a:r>
              <a:rPr lang="en-US" altLang="ko-KR" sz="2000">
                <a:ea typeface="굴림" charset="-127"/>
              </a:rPr>
              <a:t>But its not transitive when don't cares are present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	</a:t>
            </a:r>
            <a:r>
              <a:rPr lang="en-US" altLang="ko-KR" sz="1800">
                <a:ea typeface="굴림" charset="-127"/>
              </a:rPr>
              <a:t>e.g.,	state	output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	S0	– 0	S1 is compatible with both S0 and S2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	S1	1 –	but S0 and S2 are incompatible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	S2	– 1</a:t>
            </a:r>
            <a:br>
              <a:rPr lang="en-US" altLang="ko-KR" sz="1800">
                <a:ea typeface="굴림" charset="-127"/>
              </a:rPr>
            </a:br>
            <a:endParaRPr lang="en-US" altLang="ko-KR" sz="18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No polynomial time algorithm exists for determining best grouping of states into equivalent sets that will yield the smallest number of final states</a:t>
            </a:r>
            <a:br>
              <a:rPr lang="en-US" altLang="ko-KR" sz="2000">
                <a:ea typeface="굴림" charset="-127"/>
              </a:rPr>
            </a:br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8C2A-F0E1-489E-A535-AB5F6F5CF4C1}" type="slidenum">
              <a:rPr lang="en-US" altLang="en-US"/>
              <a:pPr/>
              <a:t>15</a:t>
            </a:fld>
            <a:endParaRPr lang="en-US" altLang="en-US"/>
          </a:p>
        </p:txBody>
      </p:sp>
      <p:grpSp>
        <p:nvGrpSpPr>
          <p:cNvPr id="178178" name="Group 2"/>
          <p:cNvGrpSpPr>
            <a:grpSpLocks/>
          </p:cNvGrpSpPr>
          <p:nvPr/>
        </p:nvGrpSpPr>
        <p:grpSpPr bwMode="auto">
          <a:xfrm>
            <a:off x="5029201" y="2362200"/>
            <a:ext cx="2722563" cy="2286000"/>
            <a:chOff x="3128" y="1056"/>
            <a:chExt cx="1715" cy="1440"/>
          </a:xfrm>
        </p:grpSpPr>
        <p:sp>
          <p:nvSpPr>
            <p:cNvPr id="178179" name="Rectangle 3"/>
            <p:cNvSpPr>
              <a:spLocks noChangeArrowheads="1"/>
            </p:cNvSpPr>
            <p:nvPr/>
          </p:nvSpPr>
          <p:spPr bwMode="auto">
            <a:xfrm>
              <a:off x="3168" y="1056"/>
              <a:ext cx="1440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484313" algn="l"/>
                  <a:tab pos="19431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baseline="30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 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</a:t>
              </a:r>
              <a: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	1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0      0</a:t>
              </a: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>
              <a:off x="3128" y="1264"/>
              <a:ext cx="17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>
              <a:off x="3984" y="1056"/>
              <a:ext cx="1" cy="14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5105400" y="4953000"/>
            <a:ext cx="22733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r>
              <a:rPr lang="en-US" altLang="ko-KR" sz="1600" baseline="30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= X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5118100" y="5397500"/>
            <a:ext cx="1930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r>
              <a:rPr lang="en-US" altLang="ko-KR" sz="1600" baseline="30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= X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’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 Q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)</a:t>
            </a:r>
            <a:endParaRPr lang="en-US" altLang="ko-KR" sz="1600" baseline="-250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Minimizing states may not yield best circuit</a:t>
            </a:r>
          </a:p>
        </p:txBody>
      </p:sp>
      <p:sp>
        <p:nvSpPr>
          <p:cNvPr id="1781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514850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Example: edge detector - outputs 1 when last two input changes from 0 to 1</a:t>
            </a:r>
          </a:p>
        </p:txBody>
      </p:sp>
      <p:grpSp>
        <p:nvGrpSpPr>
          <p:cNvPr id="178186" name="Group 10"/>
          <p:cNvGrpSpPr>
            <a:grpSpLocks/>
          </p:cNvGrpSpPr>
          <p:nvPr/>
        </p:nvGrpSpPr>
        <p:grpSpPr bwMode="auto">
          <a:xfrm>
            <a:off x="1143000" y="2590800"/>
            <a:ext cx="2286000" cy="2851150"/>
            <a:chOff x="576" y="1776"/>
            <a:chExt cx="1440" cy="1796"/>
          </a:xfrm>
        </p:grpSpPr>
        <p:sp>
          <p:nvSpPr>
            <p:cNvPr id="178187" name="Oval 11"/>
            <p:cNvSpPr>
              <a:spLocks noChangeArrowheads="1"/>
            </p:cNvSpPr>
            <p:nvPr/>
          </p:nvSpPr>
          <p:spPr bwMode="auto">
            <a:xfrm>
              <a:off x="720" y="206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00</a:t>
              </a:r>
              <a:br>
                <a:rPr lang="en-US" altLang="ko-KR" sz="1600"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latin typeface="Tahoma" pitchFamily="34" charset="0"/>
                  <a:ea typeface="굴림" charset="-127"/>
                </a:rPr>
                <a:t>[0]</a:t>
              </a:r>
            </a:p>
          </p:txBody>
        </p:sp>
        <p:sp>
          <p:nvSpPr>
            <p:cNvPr id="178188" name="Oval 12"/>
            <p:cNvSpPr>
              <a:spLocks noChangeArrowheads="1"/>
            </p:cNvSpPr>
            <p:nvPr/>
          </p:nvSpPr>
          <p:spPr bwMode="auto">
            <a:xfrm>
              <a:off x="720" y="2976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11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[0]</a:t>
              </a:r>
            </a:p>
          </p:txBody>
        </p:sp>
        <p:sp>
          <p:nvSpPr>
            <p:cNvPr id="178189" name="Oval 13"/>
            <p:cNvSpPr>
              <a:spLocks noChangeArrowheads="1"/>
            </p:cNvSpPr>
            <p:nvPr/>
          </p:nvSpPr>
          <p:spPr bwMode="auto">
            <a:xfrm>
              <a:off x="1680" y="2496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01</a:t>
              </a:r>
              <a:br>
                <a:rPr lang="en-US" altLang="ko-KR" sz="1600"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latin typeface="Tahoma" pitchFamily="34" charset="0"/>
                  <a:ea typeface="굴림" charset="-127"/>
                </a:rPr>
                <a:t>[1]</a:t>
              </a:r>
            </a:p>
          </p:txBody>
        </p:sp>
        <p:cxnSp>
          <p:nvCxnSpPr>
            <p:cNvPr id="178190" name="AutoShape 14"/>
            <p:cNvCxnSpPr>
              <a:cxnSpLocks noChangeShapeType="1"/>
              <a:stCxn id="178189" idx="4"/>
              <a:endCxn id="178188" idx="6"/>
            </p:cNvCxnSpPr>
            <p:nvPr/>
          </p:nvCxnSpPr>
          <p:spPr bwMode="auto">
            <a:xfrm rot="5400000">
              <a:off x="1296" y="2592"/>
              <a:ext cx="312" cy="79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1" name="AutoShape 15"/>
            <p:cNvCxnSpPr>
              <a:cxnSpLocks noChangeShapeType="1"/>
              <a:stCxn id="178188" idx="5"/>
              <a:endCxn id="178188" idx="3"/>
            </p:cNvCxnSpPr>
            <p:nvPr/>
          </p:nvCxnSpPr>
          <p:spPr bwMode="auto">
            <a:xfrm rot="5400000">
              <a:off x="887" y="3145"/>
              <a:ext cx="1" cy="238"/>
            </a:xfrm>
            <a:prstGeom prst="curvedConnector3">
              <a:avLst>
                <a:gd name="adj1" fmla="val 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2" name="AutoShape 16"/>
            <p:cNvCxnSpPr>
              <a:cxnSpLocks noChangeShapeType="1"/>
              <a:stCxn id="178188" idx="1"/>
              <a:endCxn id="178187" idx="3"/>
            </p:cNvCxnSpPr>
            <p:nvPr/>
          </p:nvCxnSpPr>
          <p:spPr bwMode="auto">
            <a:xfrm rot="16200000">
              <a:off x="432" y="2688"/>
              <a:ext cx="67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AutoShape 17"/>
            <p:cNvCxnSpPr>
              <a:cxnSpLocks noChangeShapeType="1"/>
              <a:stCxn id="178187" idx="4"/>
              <a:endCxn id="178189" idx="2"/>
            </p:cNvCxnSpPr>
            <p:nvPr/>
          </p:nvCxnSpPr>
          <p:spPr bwMode="auto">
            <a:xfrm rot="16200000" flipH="1">
              <a:off x="1152" y="2136"/>
              <a:ext cx="264" cy="79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4" name="AutoShape 18"/>
            <p:cNvCxnSpPr>
              <a:cxnSpLocks noChangeShapeType="1"/>
              <a:stCxn id="178189" idx="0"/>
              <a:endCxn id="178187" idx="6"/>
            </p:cNvCxnSpPr>
            <p:nvPr/>
          </p:nvCxnSpPr>
          <p:spPr bwMode="auto">
            <a:xfrm rot="5400000" flipH="1">
              <a:off x="1320" y="1968"/>
              <a:ext cx="264" cy="79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AutoShape 19"/>
            <p:cNvCxnSpPr>
              <a:cxnSpLocks noChangeShapeType="1"/>
              <a:stCxn id="178187" idx="7"/>
              <a:endCxn id="178187" idx="1"/>
            </p:cNvCxnSpPr>
            <p:nvPr/>
          </p:nvCxnSpPr>
          <p:spPr bwMode="auto">
            <a:xfrm rot="16200000" flipH="1" flipV="1">
              <a:off x="887" y="1995"/>
              <a:ext cx="1" cy="238"/>
            </a:xfrm>
            <a:prstGeom prst="curvedConnector3">
              <a:avLst>
                <a:gd name="adj1" fmla="val -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196" name="Text Box 20"/>
            <p:cNvSpPr txBox="1">
              <a:spLocks noChangeArrowheads="1"/>
            </p:cNvSpPr>
            <p:nvPr/>
          </p:nvSpPr>
          <p:spPr bwMode="auto">
            <a:xfrm>
              <a:off x="576" y="2640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X’</a:t>
              </a:r>
            </a:p>
          </p:txBody>
        </p:sp>
        <p:sp>
          <p:nvSpPr>
            <p:cNvPr id="178197" name="Text Box 21"/>
            <p:cNvSpPr txBox="1">
              <a:spLocks noChangeArrowheads="1"/>
            </p:cNvSpPr>
            <p:nvPr/>
          </p:nvSpPr>
          <p:spPr bwMode="auto">
            <a:xfrm>
              <a:off x="1440" y="2064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X’</a:t>
              </a:r>
            </a:p>
          </p:txBody>
        </p:sp>
        <p:sp>
          <p:nvSpPr>
            <p:cNvPr id="178198" name="Text Box 22"/>
            <p:cNvSpPr txBox="1">
              <a:spLocks noChangeArrowheads="1"/>
            </p:cNvSpPr>
            <p:nvPr/>
          </p:nvSpPr>
          <p:spPr bwMode="auto">
            <a:xfrm>
              <a:off x="912" y="1776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X’</a:t>
              </a:r>
            </a:p>
          </p:txBody>
        </p:sp>
        <p:sp>
          <p:nvSpPr>
            <p:cNvPr id="178199" name="Text Box 23"/>
            <p:cNvSpPr txBox="1">
              <a:spLocks noChangeArrowheads="1"/>
            </p:cNvSpPr>
            <p:nvPr/>
          </p:nvSpPr>
          <p:spPr bwMode="auto">
            <a:xfrm>
              <a:off x="1056" y="2592"/>
              <a:ext cx="1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178200" name="Text Box 24"/>
            <p:cNvSpPr txBox="1">
              <a:spLocks noChangeArrowheads="1"/>
            </p:cNvSpPr>
            <p:nvPr/>
          </p:nvSpPr>
          <p:spPr bwMode="auto">
            <a:xfrm>
              <a:off x="912" y="3360"/>
              <a:ext cx="1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178201" name="Text Box 25"/>
            <p:cNvSpPr txBox="1">
              <a:spLocks noChangeArrowheads="1"/>
            </p:cNvSpPr>
            <p:nvPr/>
          </p:nvSpPr>
          <p:spPr bwMode="auto">
            <a:xfrm>
              <a:off x="1488" y="3024"/>
              <a:ext cx="1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</a:t>
              </a:r>
            </a:p>
          </p:txBody>
        </p:sp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134904" y="5891432"/>
            <a:ext cx="1930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Out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’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endParaRPr lang="en-US" altLang="ko-KR" sz="1600" baseline="-250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Implication Chart Method for 3 state edge detector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FCF8-8F54-4774-ADC1-FAAD098DFA32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1610751" y="2769100"/>
            <a:ext cx="745588" cy="74558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10751" y="3514688"/>
            <a:ext cx="745588" cy="74558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49305" y="3514688"/>
            <a:ext cx="745588" cy="74558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2972" y="43464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01526" y="43494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8825" y="370281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8825" y="29572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5026819" y="1266874"/>
            <a:ext cx="2722563" cy="2286000"/>
            <a:chOff x="3128" y="1056"/>
            <a:chExt cx="1715" cy="144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168" y="1056"/>
              <a:ext cx="1440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484313" algn="l"/>
                  <a:tab pos="19431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baseline="30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 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</a:t>
              </a:r>
              <a: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	1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0      0</a:t>
              </a: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3128" y="1264"/>
              <a:ext cx="17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3984" y="1056"/>
              <a:ext cx="1" cy="14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02724" y="2765638"/>
            <a:ext cx="745588" cy="736100"/>
            <a:chOff x="1610751" y="2769100"/>
            <a:chExt cx="745588" cy="736100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610751" y="2769100"/>
              <a:ext cx="738554" cy="7361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1617785" y="2769100"/>
              <a:ext cx="738554" cy="7361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5024437" y="3885895"/>
            <a:ext cx="3725863" cy="2211388"/>
            <a:chOff x="3128" y="1055"/>
            <a:chExt cx="2347" cy="1393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3168" y="1056"/>
              <a:ext cx="2307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484313" algn="l"/>
                  <a:tab pos="19431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Present(Q</a:t>
              </a:r>
              <a:r>
                <a:rPr lang="en-US" altLang="ko-KR" sz="1600" baseline="-25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  <a:r>
                <a:rPr lang="en-US" altLang="ko-KR" sz="1600" baseline="-25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)  Next (Q</a:t>
              </a:r>
              <a:r>
                <a:rPr lang="en-US" altLang="ko-KR" sz="1600" baseline="-25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baseline="30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  <a:r>
                <a:rPr lang="en-US" altLang="ko-KR" sz="1600" baseline="-25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baseline="30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) Out</a:t>
              </a:r>
            </a:p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484313" algn="l"/>
                  <a:tab pos="1943100" algn="l"/>
                </a:tabLst>
              </a:pPr>
              <a:r>
                <a:rPr lang="en-US" altLang="ko-KR" sz="1600" baseline="30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       0   1</a:t>
              </a:r>
              <a: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	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00  01          0   0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00  11          1   1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	00 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11          0   0</a:t>
              </a:r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3128" y="1433"/>
              <a:ext cx="234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3987" y="1055"/>
              <a:ext cx="1" cy="9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336768" y="3533054"/>
            <a:ext cx="745588" cy="736100"/>
            <a:chOff x="1610751" y="2769100"/>
            <a:chExt cx="745588" cy="736100"/>
          </a:xfrm>
        </p:grpSpPr>
        <p:cxnSp>
          <p:nvCxnSpPr>
            <p:cNvPr id="25" name="직선 연결선 24"/>
            <p:cNvCxnSpPr/>
            <p:nvPr/>
          </p:nvCxnSpPr>
          <p:spPr bwMode="auto">
            <a:xfrm>
              <a:off x="1610751" y="2769100"/>
              <a:ext cx="738554" cy="7361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직선 연결선 25"/>
            <p:cNvCxnSpPr/>
            <p:nvPr/>
          </p:nvCxnSpPr>
          <p:spPr bwMode="auto">
            <a:xfrm flipV="1">
              <a:off x="1617785" y="2769100"/>
              <a:ext cx="738554" cy="7361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Box 26"/>
          <p:cNvSpPr txBox="1"/>
          <p:nvPr/>
        </p:nvSpPr>
        <p:spPr>
          <a:xfrm>
            <a:off x="1581768" y="3562729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00-00</a:t>
            </a:r>
          </a:p>
          <a:p>
            <a:r>
              <a:rPr lang="en-US" altLang="ko-KR" b="1" dirty="0" smtClean="0"/>
              <a:t>01-11</a:t>
            </a:r>
            <a:endParaRPr lang="ko-KR" altLang="en-US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610751" y="3512398"/>
            <a:ext cx="745588" cy="736100"/>
            <a:chOff x="1610751" y="2769100"/>
            <a:chExt cx="745588" cy="736100"/>
          </a:xfrm>
        </p:grpSpPr>
        <p:cxnSp>
          <p:nvCxnSpPr>
            <p:cNvPr id="29" name="직선 연결선 28"/>
            <p:cNvCxnSpPr/>
            <p:nvPr/>
          </p:nvCxnSpPr>
          <p:spPr bwMode="auto">
            <a:xfrm>
              <a:off x="1610751" y="2769100"/>
              <a:ext cx="738554" cy="7361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직선 연결선 29"/>
            <p:cNvCxnSpPr/>
            <p:nvPr/>
          </p:nvCxnSpPr>
          <p:spPr bwMode="auto">
            <a:xfrm flipV="1">
              <a:off x="1617785" y="2769100"/>
              <a:ext cx="738554" cy="7361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TextBox 30"/>
          <p:cNvSpPr txBox="1"/>
          <p:nvPr/>
        </p:nvSpPr>
        <p:spPr>
          <a:xfrm>
            <a:off x="1530866" y="493799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Minimized!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50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079-68A6-4CF4-BC78-EECDFAE5B2D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Another implementation of edge detector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921544"/>
            <a:ext cx="8343900" cy="458946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"Ad hoc" solution - not minimal but cheap and fast</a:t>
            </a:r>
          </a:p>
        </p:txBody>
      </p:sp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762000" y="2057449"/>
            <a:ext cx="2971800" cy="3613150"/>
            <a:chOff x="6096" y="1008"/>
            <a:chExt cx="1872" cy="2276"/>
          </a:xfrm>
        </p:grpSpPr>
        <p:sp>
          <p:nvSpPr>
            <p:cNvPr id="180229" name="Oval 5"/>
            <p:cNvSpPr>
              <a:spLocks noChangeArrowheads="1"/>
            </p:cNvSpPr>
            <p:nvPr/>
          </p:nvSpPr>
          <p:spPr bwMode="auto">
            <a:xfrm>
              <a:off x="6864" y="134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00</a:t>
              </a:r>
              <a:br>
                <a:rPr lang="en-US" altLang="ko-KR" sz="1600"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latin typeface="Tahoma" pitchFamily="34" charset="0"/>
                  <a:ea typeface="굴림" charset="-127"/>
                </a:rPr>
                <a:t>[0]</a:t>
              </a:r>
            </a:p>
          </p:txBody>
        </p:sp>
        <p:sp>
          <p:nvSpPr>
            <p:cNvPr id="180230" name="Oval 6"/>
            <p:cNvSpPr>
              <a:spLocks noChangeArrowheads="1"/>
            </p:cNvSpPr>
            <p:nvPr/>
          </p:nvSpPr>
          <p:spPr bwMode="auto">
            <a:xfrm>
              <a:off x="6096" y="196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10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[0]</a:t>
              </a:r>
            </a:p>
          </p:txBody>
        </p:sp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7632" y="196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01</a:t>
              </a:r>
              <a:br>
                <a:rPr lang="en-US" altLang="ko-KR" sz="1600"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latin typeface="Tahoma" pitchFamily="34" charset="0"/>
                  <a:ea typeface="굴림" charset="-127"/>
                </a:rPr>
                <a:t>[1]</a:t>
              </a:r>
            </a:p>
          </p:txBody>
        </p:sp>
        <p:cxnSp>
          <p:nvCxnSpPr>
            <p:cNvPr id="180232" name="AutoShape 8"/>
            <p:cNvCxnSpPr>
              <a:cxnSpLocks noChangeShapeType="1"/>
              <a:stCxn id="180231" idx="3"/>
              <a:endCxn id="180230" idx="5"/>
            </p:cNvCxnSpPr>
            <p:nvPr/>
          </p:nvCxnSpPr>
          <p:spPr bwMode="auto">
            <a:xfrm rot="5400000">
              <a:off x="7031" y="1607"/>
              <a:ext cx="1" cy="1298"/>
            </a:xfrm>
            <a:prstGeom prst="curvedConnector3">
              <a:avLst>
                <a:gd name="adj1" fmla="val 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3" name="AutoShape 9"/>
            <p:cNvCxnSpPr>
              <a:cxnSpLocks noChangeShapeType="1"/>
              <a:stCxn id="180230" idx="0"/>
              <a:endCxn id="180229" idx="2"/>
            </p:cNvCxnSpPr>
            <p:nvPr/>
          </p:nvCxnSpPr>
          <p:spPr bwMode="auto">
            <a:xfrm rot="16200000">
              <a:off x="6336" y="1440"/>
              <a:ext cx="456" cy="6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4" name="AutoShape 10"/>
            <p:cNvCxnSpPr>
              <a:cxnSpLocks noChangeShapeType="1"/>
              <a:stCxn id="180229" idx="6"/>
              <a:endCxn id="180231" idx="0"/>
            </p:cNvCxnSpPr>
            <p:nvPr/>
          </p:nvCxnSpPr>
          <p:spPr bwMode="auto">
            <a:xfrm>
              <a:off x="7200" y="1512"/>
              <a:ext cx="600" cy="45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5" name="AutoShape 11"/>
            <p:cNvCxnSpPr>
              <a:cxnSpLocks noChangeShapeType="1"/>
              <a:stCxn id="180229" idx="7"/>
              <a:endCxn id="180229" idx="1"/>
            </p:cNvCxnSpPr>
            <p:nvPr/>
          </p:nvCxnSpPr>
          <p:spPr bwMode="auto">
            <a:xfrm rot="16200000" flipH="1" flipV="1">
              <a:off x="7031" y="1275"/>
              <a:ext cx="1" cy="238"/>
            </a:xfrm>
            <a:prstGeom prst="curvedConnector3">
              <a:avLst>
                <a:gd name="adj1" fmla="val -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6" name="Text Box 12"/>
            <p:cNvSpPr txBox="1">
              <a:spLocks noChangeArrowheads="1"/>
            </p:cNvSpPr>
            <p:nvPr/>
          </p:nvSpPr>
          <p:spPr bwMode="auto">
            <a:xfrm>
              <a:off x="6240" y="1488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X’</a:t>
              </a:r>
            </a:p>
          </p:txBody>
        </p:sp>
        <p:sp>
          <p:nvSpPr>
            <p:cNvPr id="180237" name="Text Box 13"/>
            <p:cNvSpPr txBox="1">
              <a:spLocks noChangeArrowheads="1"/>
            </p:cNvSpPr>
            <p:nvPr/>
          </p:nvSpPr>
          <p:spPr bwMode="auto">
            <a:xfrm>
              <a:off x="7584" y="1488"/>
              <a:ext cx="1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180238" name="Text Box 14"/>
            <p:cNvSpPr txBox="1">
              <a:spLocks noChangeArrowheads="1"/>
            </p:cNvSpPr>
            <p:nvPr/>
          </p:nvSpPr>
          <p:spPr bwMode="auto">
            <a:xfrm>
              <a:off x="6912" y="1008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X’</a:t>
              </a:r>
            </a:p>
          </p:txBody>
        </p:sp>
        <p:sp>
          <p:nvSpPr>
            <p:cNvPr id="180239" name="Text Box 15"/>
            <p:cNvSpPr txBox="1">
              <a:spLocks noChangeArrowheads="1"/>
            </p:cNvSpPr>
            <p:nvPr/>
          </p:nvSpPr>
          <p:spPr bwMode="auto">
            <a:xfrm>
              <a:off x="6960" y="1824"/>
              <a:ext cx="1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180240" name="Text Box 16"/>
            <p:cNvSpPr txBox="1">
              <a:spLocks noChangeArrowheads="1"/>
            </p:cNvSpPr>
            <p:nvPr/>
          </p:nvSpPr>
          <p:spPr bwMode="auto">
            <a:xfrm>
              <a:off x="6960" y="3072"/>
              <a:ext cx="1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180241" name="Text Box 17"/>
            <p:cNvSpPr txBox="1">
              <a:spLocks noChangeArrowheads="1"/>
            </p:cNvSpPr>
            <p:nvPr/>
          </p:nvSpPr>
          <p:spPr bwMode="auto">
            <a:xfrm>
              <a:off x="7584" y="2592"/>
              <a:ext cx="1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cxnSp>
          <p:nvCxnSpPr>
            <p:cNvPr id="180242" name="AutoShape 18"/>
            <p:cNvCxnSpPr>
              <a:cxnSpLocks noChangeShapeType="1"/>
              <a:stCxn id="180230" idx="7"/>
              <a:endCxn id="180231" idx="1"/>
            </p:cNvCxnSpPr>
            <p:nvPr/>
          </p:nvCxnSpPr>
          <p:spPr bwMode="auto">
            <a:xfrm rot="5400000" flipV="1">
              <a:off x="7031" y="1369"/>
              <a:ext cx="1" cy="1298"/>
            </a:xfrm>
            <a:prstGeom prst="curvedConnector3">
              <a:avLst>
                <a:gd name="adj1" fmla="val -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3" name="Oval 19"/>
            <p:cNvSpPr>
              <a:spLocks noChangeArrowheads="1"/>
            </p:cNvSpPr>
            <p:nvPr/>
          </p:nvSpPr>
          <p:spPr bwMode="auto">
            <a:xfrm>
              <a:off x="6864" y="259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11</a:t>
              </a:r>
              <a:br>
                <a:rPr lang="en-US" altLang="ko-KR" sz="1600"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latin typeface="Tahoma" pitchFamily="34" charset="0"/>
                  <a:ea typeface="굴림" charset="-127"/>
                </a:rPr>
                <a:t>[0]</a:t>
              </a:r>
            </a:p>
          </p:txBody>
        </p:sp>
        <p:cxnSp>
          <p:nvCxnSpPr>
            <p:cNvPr id="180244" name="AutoShape 20"/>
            <p:cNvCxnSpPr>
              <a:cxnSpLocks noChangeShapeType="1"/>
              <a:stCxn id="180243" idx="2"/>
              <a:endCxn id="180230" idx="4"/>
            </p:cNvCxnSpPr>
            <p:nvPr/>
          </p:nvCxnSpPr>
          <p:spPr bwMode="auto">
            <a:xfrm rot="10800000">
              <a:off x="6264" y="2304"/>
              <a:ext cx="600" cy="45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5" name="AutoShape 21"/>
            <p:cNvCxnSpPr>
              <a:cxnSpLocks noChangeShapeType="1"/>
              <a:stCxn id="180231" idx="4"/>
              <a:endCxn id="180243" idx="6"/>
            </p:cNvCxnSpPr>
            <p:nvPr/>
          </p:nvCxnSpPr>
          <p:spPr bwMode="auto">
            <a:xfrm rot="5400000">
              <a:off x="7272" y="2232"/>
              <a:ext cx="456" cy="6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6" name="AutoShape 22"/>
            <p:cNvCxnSpPr>
              <a:cxnSpLocks noChangeShapeType="1"/>
              <a:stCxn id="180243" idx="3"/>
              <a:endCxn id="180243" idx="5"/>
            </p:cNvCxnSpPr>
            <p:nvPr/>
          </p:nvCxnSpPr>
          <p:spPr bwMode="auto">
            <a:xfrm rot="16200000" flipH="1">
              <a:off x="7031" y="2761"/>
              <a:ext cx="1" cy="238"/>
            </a:xfrm>
            <a:prstGeom prst="curvedConnector3">
              <a:avLst>
                <a:gd name="adj1" fmla="val 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6960" y="2256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X’</a:t>
              </a:r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6288" y="2592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X’</a:t>
              </a:r>
            </a:p>
          </p:txBody>
        </p:sp>
      </p:grpSp>
      <p:pic>
        <p:nvPicPr>
          <p:cNvPr id="18024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25" y="4548981"/>
            <a:ext cx="4410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4255478" y="1578024"/>
            <a:ext cx="2722563" cy="2536825"/>
            <a:chOff x="3128" y="1056"/>
            <a:chExt cx="1715" cy="159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3168" y="1056"/>
              <a:ext cx="1440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484313" algn="l"/>
                  <a:tab pos="19431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Q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baseline="300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 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</a:t>
              </a:r>
              <a: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baseline="300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0      1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     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1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1      0</a:t>
              </a: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>
              <a:off x="3128" y="1264"/>
              <a:ext cx="17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>
              <a:off x="3984" y="1056"/>
              <a:ext cx="1" cy="15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709718" y="2550893"/>
            <a:ext cx="1460426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r>
              <a:rPr lang="en-US" altLang="ko-KR" sz="1600" baseline="30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=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722418" y="2995393"/>
            <a:ext cx="119450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r>
              <a:rPr lang="en-US" altLang="ko-KR" sz="1600" baseline="300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=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  <a:endParaRPr lang="en-US" altLang="ko-KR" sz="1600" baseline="-250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7739222" y="3489325"/>
            <a:ext cx="143092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Out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’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endParaRPr lang="en-US" altLang="ko-KR" sz="1600" baseline="-250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4D86-7592-4F2C-A697-B026EE14249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assignment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Choose bit vectors to assign to each “symbolic” state</a:t>
            </a:r>
          </a:p>
          <a:p>
            <a:pPr lvl="1"/>
            <a:r>
              <a:rPr lang="en-US" altLang="ko-KR" sz="1800">
                <a:ea typeface="굴림" charset="-127"/>
              </a:rPr>
              <a:t>with n state bits for m states there are 2</a:t>
            </a:r>
            <a:r>
              <a:rPr lang="en-US" altLang="ko-KR" sz="2400" baseline="30000">
                <a:ea typeface="굴림" charset="-127"/>
              </a:rPr>
              <a:t>n</a:t>
            </a:r>
            <a:r>
              <a:rPr lang="en-US" altLang="ko-KR" sz="1800">
                <a:ea typeface="굴림" charset="-127"/>
              </a:rPr>
              <a:t>! / (2</a:t>
            </a:r>
            <a:r>
              <a:rPr lang="en-US" altLang="ko-KR" sz="2400" baseline="30000">
                <a:ea typeface="굴림" charset="-127"/>
              </a:rPr>
              <a:t>n</a:t>
            </a:r>
            <a:r>
              <a:rPr lang="en-US" altLang="ko-KR" sz="1800">
                <a:ea typeface="굴림" charset="-127"/>
              </a:rPr>
              <a:t> – m)!    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	[log n &lt;=  m &lt;=  2</a:t>
            </a:r>
            <a:r>
              <a:rPr lang="en-US" altLang="ko-KR" sz="2400" baseline="30000">
                <a:ea typeface="굴림" charset="-127"/>
              </a:rPr>
              <a:t>n</a:t>
            </a:r>
            <a:r>
              <a:rPr lang="en-US" altLang="ko-KR" sz="1800">
                <a:ea typeface="굴림" charset="-127"/>
              </a:rPr>
              <a:t>]</a:t>
            </a:r>
          </a:p>
          <a:p>
            <a:pPr lvl="1"/>
            <a:r>
              <a:rPr lang="en-US" altLang="ko-KR" sz="1800">
                <a:ea typeface="굴림" charset="-127"/>
              </a:rPr>
              <a:t>2</a:t>
            </a:r>
            <a:r>
              <a:rPr lang="en-US" altLang="ko-KR" sz="2400" baseline="30000">
                <a:ea typeface="굴림" charset="-127"/>
              </a:rPr>
              <a:t>n</a:t>
            </a:r>
            <a:r>
              <a:rPr lang="en-US" altLang="ko-KR" sz="1800">
                <a:ea typeface="굴림" charset="-127"/>
              </a:rPr>
              <a:t> codes possible for 1st state, 2</a:t>
            </a:r>
            <a:r>
              <a:rPr lang="en-US" altLang="ko-KR" sz="2400" baseline="30000">
                <a:ea typeface="굴림" charset="-127"/>
              </a:rPr>
              <a:t>n</a:t>
            </a:r>
            <a:r>
              <a:rPr lang="en-US" altLang="ko-KR" sz="1800">
                <a:ea typeface="굴림" charset="-127"/>
              </a:rPr>
              <a:t>–1 for 2nd, 2</a:t>
            </a:r>
            <a:r>
              <a:rPr lang="en-US" altLang="ko-KR" sz="2400" baseline="30000">
                <a:ea typeface="굴림" charset="-127"/>
              </a:rPr>
              <a:t>n</a:t>
            </a:r>
            <a:r>
              <a:rPr lang="en-US" altLang="ko-KR" sz="1800">
                <a:ea typeface="굴림" charset="-127"/>
              </a:rPr>
              <a:t>–2 for 3rd, …</a:t>
            </a:r>
          </a:p>
          <a:p>
            <a:pPr lvl="1"/>
            <a:r>
              <a:rPr lang="en-US" altLang="ko-KR" sz="1800">
                <a:ea typeface="굴림" charset="-127"/>
              </a:rPr>
              <a:t>huge number even for small values of n and m</a:t>
            </a:r>
          </a:p>
          <a:p>
            <a:pPr lvl="2"/>
            <a:r>
              <a:rPr lang="en-US" altLang="ko-KR" sz="1600">
                <a:ea typeface="굴림" charset="-127"/>
              </a:rPr>
              <a:t>intractable for state machines of any size</a:t>
            </a:r>
          </a:p>
          <a:p>
            <a:pPr lvl="2"/>
            <a:r>
              <a:rPr lang="en-US" altLang="ko-KR" sz="1600">
                <a:ea typeface="굴림" charset="-127"/>
              </a:rPr>
              <a:t>heuristics are necessary for practical solutions</a:t>
            </a:r>
          </a:p>
          <a:p>
            <a:pPr lvl="1"/>
            <a:r>
              <a:rPr lang="en-US" altLang="ko-KR" sz="1800">
                <a:ea typeface="굴림" charset="-127"/>
              </a:rPr>
              <a:t>optimize some metric for the combinational logic</a:t>
            </a:r>
          </a:p>
          <a:p>
            <a:pPr lvl="2"/>
            <a:r>
              <a:rPr lang="en-US" altLang="ko-KR" sz="1600">
                <a:ea typeface="굴림" charset="-127"/>
              </a:rPr>
              <a:t>size (amount of logic and number of FFs)</a:t>
            </a:r>
          </a:p>
          <a:p>
            <a:pPr lvl="2"/>
            <a:r>
              <a:rPr lang="en-US" altLang="ko-KR" sz="1600">
                <a:ea typeface="굴림" charset="-127"/>
              </a:rPr>
              <a:t>speed (depth of logic and fanout)</a:t>
            </a:r>
          </a:p>
          <a:p>
            <a:pPr lvl="2"/>
            <a:r>
              <a:rPr lang="en-US" altLang="ko-KR" sz="1600">
                <a:ea typeface="굴림" charset="-127"/>
              </a:rPr>
              <a:t>dependencies (decomposition)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4BC-6293-433B-B462-76B17A87510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assignment strategies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Possible strategies</a:t>
            </a:r>
          </a:p>
          <a:p>
            <a:pPr lvl="1"/>
            <a:r>
              <a:rPr lang="en-US" altLang="ko-KR" sz="1800">
                <a:ea typeface="굴림" charset="-127"/>
              </a:rPr>
              <a:t>sequential – just number states as they appear in the state table</a:t>
            </a:r>
          </a:p>
          <a:p>
            <a:pPr lvl="1"/>
            <a:r>
              <a:rPr lang="en-US" altLang="ko-KR" sz="1800">
                <a:ea typeface="굴림" charset="-127"/>
              </a:rPr>
              <a:t>random – pick random codes</a:t>
            </a:r>
          </a:p>
          <a:p>
            <a:pPr lvl="1"/>
            <a:r>
              <a:rPr lang="en-US" altLang="ko-KR" sz="1800">
                <a:ea typeface="굴림" charset="-127"/>
              </a:rPr>
              <a:t>one-hot – use as many state bits as there are states (bit=1 –&gt; state)</a:t>
            </a:r>
          </a:p>
          <a:p>
            <a:pPr lvl="1"/>
            <a:r>
              <a:rPr lang="en-US" altLang="ko-KR" sz="1800">
                <a:ea typeface="굴림" charset="-127"/>
              </a:rPr>
              <a:t>output – use outputs to help encode states</a:t>
            </a:r>
          </a:p>
          <a:p>
            <a:pPr lvl="1"/>
            <a:r>
              <a:rPr lang="en-US" altLang="ko-KR" sz="1800">
                <a:ea typeface="굴림" charset="-127"/>
              </a:rPr>
              <a:t>heuristic – rules of thumb that seem to work in most cases</a:t>
            </a:r>
          </a:p>
          <a:p>
            <a:r>
              <a:rPr lang="en-US" altLang="ko-KR" sz="2000">
                <a:ea typeface="굴림" charset="-127"/>
              </a:rPr>
              <a:t>No guarantee of optimality – another intractable problem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195754"/>
            <a:ext cx="4460142" cy="575114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sz="2600" dirty="0" smtClean="0"/>
              <a:t>Chap 1. Introduction to Digital Logic</a:t>
            </a:r>
          </a:p>
          <a:p>
            <a:pPr lvl="2"/>
            <a:r>
              <a:rPr lang="en-US" altLang="ko-KR" sz="2600" dirty="0" smtClean="0"/>
              <a:t>Digital Logic Design</a:t>
            </a:r>
          </a:p>
          <a:p>
            <a:pPr lvl="2"/>
            <a:r>
              <a:rPr lang="en-US" altLang="ko-KR" sz="2600" dirty="0" smtClean="0"/>
              <a:t>Combinational Logic vs. Sequential Logic</a:t>
            </a:r>
          </a:p>
          <a:p>
            <a:pPr lvl="1"/>
            <a:r>
              <a:rPr lang="en-US" altLang="ko-KR" sz="2600" dirty="0"/>
              <a:t>Chap 2. Combinational </a:t>
            </a:r>
            <a:r>
              <a:rPr lang="en-US" altLang="ko-KR" sz="2600" dirty="0" smtClean="0"/>
              <a:t>Logic</a:t>
            </a:r>
          </a:p>
          <a:p>
            <a:pPr lvl="2">
              <a:lnSpc>
                <a:spcPct val="95000"/>
              </a:lnSpc>
            </a:pPr>
            <a:r>
              <a:rPr lang="en-US" altLang="ko-KR" sz="2600" dirty="0" smtClean="0">
                <a:ea typeface="굴림" charset="-127"/>
              </a:rPr>
              <a:t>Boolean Algebra</a:t>
            </a:r>
          </a:p>
          <a:p>
            <a:pPr lvl="2">
              <a:lnSpc>
                <a:spcPct val="95000"/>
              </a:lnSpc>
            </a:pPr>
            <a:r>
              <a:rPr lang="en-US" altLang="ko-KR" sz="2600" dirty="0" smtClean="0">
                <a:ea typeface="굴림" charset="-127"/>
              </a:rPr>
              <a:t>Theorems/Axioms</a:t>
            </a:r>
          </a:p>
          <a:p>
            <a:pPr lvl="2">
              <a:lnSpc>
                <a:spcPct val="95000"/>
              </a:lnSpc>
            </a:pPr>
            <a:r>
              <a:rPr lang="en-US" altLang="ko-KR" sz="2600" dirty="0" smtClean="0">
                <a:ea typeface="굴림" charset="-127"/>
              </a:rPr>
              <a:t>Truth Table and Implementation</a:t>
            </a:r>
          </a:p>
          <a:p>
            <a:pPr lvl="2">
              <a:lnSpc>
                <a:spcPct val="95000"/>
              </a:lnSpc>
            </a:pPr>
            <a:r>
              <a:rPr lang="en-US" altLang="ko-KR" sz="2600" dirty="0" smtClean="0">
                <a:ea typeface="굴림" charset="-127"/>
              </a:rPr>
              <a:t>Simplification</a:t>
            </a:r>
          </a:p>
          <a:p>
            <a:pPr lvl="1"/>
            <a:r>
              <a:rPr lang="en-US" altLang="ko-KR" sz="2600" dirty="0"/>
              <a:t>Chap 3. Working with Combinational Logic</a:t>
            </a:r>
          </a:p>
          <a:p>
            <a:pPr lvl="2">
              <a:lnSpc>
                <a:spcPct val="95000"/>
              </a:lnSpc>
            </a:pPr>
            <a:r>
              <a:rPr lang="en-US" altLang="ko-KR" sz="2600" dirty="0" smtClean="0">
                <a:ea typeface="굴림" charset="-127"/>
              </a:rPr>
              <a:t>K-Map</a:t>
            </a:r>
            <a:endParaRPr lang="en-US" altLang="ko-KR" sz="2600" dirty="0">
              <a:ea typeface="굴림" charset="-127"/>
            </a:endParaRPr>
          </a:p>
          <a:p>
            <a:pPr lvl="2">
              <a:lnSpc>
                <a:spcPct val="95000"/>
              </a:lnSpc>
            </a:pPr>
            <a:r>
              <a:rPr lang="en-US" altLang="ko-KR" sz="2600" dirty="0" smtClean="0">
                <a:ea typeface="굴림" charset="-127"/>
              </a:rPr>
              <a:t>Mapping NAND/NOR Networks</a:t>
            </a:r>
            <a:endParaRPr lang="en-US" altLang="ko-KR" sz="2600" dirty="0">
              <a:ea typeface="굴림" charset="-127"/>
            </a:endParaRPr>
          </a:p>
          <a:p>
            <a:pPr lvl="2">
              <a:lnSpc>
                <a:spcPct val="95000"/>
              </a:lnSpc>
            </a:pPr>
            <a:r>
              <a:rPr lang="en-US" altLang="ko-KR" sz="2600" dirty="0">
                <a:ea typeface="굴림" charset="-127"/>
              </a:rPr>
              <a:t>Time </a:t>
            </a:r>
            <a:r>
              <a:rPr lang="en-US" altLang="ko-KR" sz="2600" dirty="0" smtClean="0">
                <a:ea typeface="굴림" charset="-127"/>
              </a:rPr>
              <a:t>Behavior</a:t>
            </a:r>
            <a:endParaRPr lang="en-US" altLang="ko-KR" sz="2600" dirty="0">
              <a:ea typeface="굴림" charset="-127"/>
            </a:endParaRPr>
          </a:p>
          <a:p>
            <a:pPr lvl="2">
              <a:lnSpc>
                <a:spcPct val="95000"/>
              </a:lnSpc>
            </a:pPr>
            <a:r>
              <a:rPr lang="en-US" altLang="ko-KR" sz="2600" dirty="0" smtClean="0">
                <a:ea typeface="굴림" charset="-127"/>
              </a:rPr>
              <a:t>HDL</a:t>
            </a:r>
          </a:p>
          <a:p>
            <a:pPr lvl="1"/>
            <a:r>
              <a:rPr lang="en-US" altLang="ko-KR" sz="2600" dirty="0" smtClean="0"/>
              <a:t>Chap 4. Combinational Logic Techniques</a:t>
            </a:r>
          </a:p>
          <a:p>
            <a:pPr lvl="2"/>
            <a:r>
              <a:rPr lang="en-US" altLang="ko-KR" sz="2600" dirty="0" err="1" smtClean="0"/>
              <a:t>Muxer</a:t>
            </a:r>
            <a:endParaRPr lang="en-US" altLang="ko-KR" sz="2600" dirty="0" smtClean="0"/>
          </a:p>
          <a:p>
            <a:pPr lvl="2"/>
            <a:r>
              <a:rPr lang="en-US" altLang="ko-KR" sz="2600" dirty="0" err="1" smtClean="0"/>
              <a:t>Demuxer</a:t>
            </a:r>
            <a:endParaRPr lang="en-US" altLang="ko-KR" sz="2600" dirty="0" smtClean="0"/>
          </a:p>
          <a:p>
            <a:pPr lvl="2"/>
            <a:r>
              <a:rPr lang="en-US" altLang="ko-KR" sz="2600" dirty="0" smtClean="0"/>
              <a:t>PLA, PAL, ROM</a:t>
            </a:r>
          </a:p>
          <a:p>
            <a:pPr lvl="1"/>
            <a:r>
              <a:rPr lang="en-US" altLang="ko-KR" sz="2600" dirty="0" smtClean="0"/>
              <a:t>Chap 5. Case Studies in Combinational Logic Design</a:t>
            </a:r>
          </a:p>
          <a:p>
            <a:pPr lvl="1">
              <a:lnSpc>
                <a:spcPct val="95000"/>
              </a:lnSpc>
            </a:pP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041009"/>
            <a:ext cx="4095750" cy="5169291"/>
          </a:xfrm>
        </p:spPr>
        <p:txBody>
          <a:bodyPr/>
          <a:lstStyle/>
          <a:p>
            <a:r>
              <a:rPr lang="en-US" altLang="ko-KR" sz="2200" dirty="0" smtClean="0"/>
              <a:t>So far (</a:t>
            </a:r>
            <a:r>
              <a:rPr lang="en-US" altLang="ko-KR" sz="2200" dirty="0" err="1" smtClean="0"/>
              <a:t>cont</a:t>
            </a:r>
            <a:r>
              <a:rPr lang="en-US" altLang="ko-KR" sz="2200" dirty="0" smtClean="0"/>
              <a:t>’)</a:t>
            </a:r>
          </a:p>
          <a:p>
            <a:pPr lvl="1"/>
            <a:r>
              <a:rPr lang="en-US" altLang="ko-KR" sz="1600" dirty="0" smtClean="0"/>
              <a:t>Chap 6. Sequential Logic Design</a:t>
            </a:r>
          </a:p>
          <a:p>
            <a:pPr lvl="2"/>
            <a:r>
              <a:rPr lang="en-US" altLang="ko-KR" sz="1200" dirty="0" smtClean="0"/>
              <a:t>Latches and Edge-Triggered Flip-Flops</a:t>
            </a:r>
          </a:p>
          <a:p>
            <a:pPr lvl="2"/>
            <a:r>
              <a:rPr lang="en-US" altLang="ko-KR" sz="1200" dirty="0" smtClean="0"/>
              <a:t>Timing Methodologies</a:t>
            </a:r>
          </a:p>
          <a:p>
            <a:pPr lvl="2"/>
            <a:r>
              <a:rPr lang="en-US" altLang="ko-KR" sz="1200" dirty="0" smtClean="0"/>
              <a:t>Shift Registers, Counters, etc.</a:t>
            </a:r>
          </a:p>
          <a:p>
            <a:pPr lvl="1"/>
            <a:r>
              <a:rPr lang="en-US" altLang="ko-KR" sz="1600" dirty="0" smtClean="0"/>
              <a:t>Chap 7. Finite State Machine</a:t>
            </a:r>
          </a:p>
          <a:p>
            <a:pPr lvl="2"/>
            <a:r>
              <a:rPr lang="en-US" altLang="ko-KR" sz="1200" dirty="0" smtClean="0"/>
              <a:t>FSM and Design Procedure</a:t>
            </a:r>
          </a:p>
          <a:p>
            <a:pPr lvl="2"/>
            <a:r>
              <a:rPr lang="en-US" altLang="ko-KR" sz="1200" dirty="0" smtClean="0"/>
              <a:t>Moore vs. Mealy</a:t>
            </a:r>
          </a:p>
          <a:p>
            <a:r>
              <a:rPr lang="en-US" altLang="ko-KR" sz="2200" dirty="0" smtClean="0"/>
              <a:t>Now</a:t>
            </a:r>
            <a:endParaRPr lang="en-US" altLang="ko-KR" sz="2200" dirty="0"/>
          </a:p>
          <a:p>
            <a:pPr lvl="1"/>
            <a:r>
              <a:rPr lang="en-US" altLang="ko-KR" sz="1800" dirty="0" smtClean="0"/>
              <a:t>Chap 8. Working with FSM</a:t>
            </a:r>
          </a:p>
          <a:p>
            <a:pPr lvl="2"/>
            <a:r>
              <a:rPr lang="en-US" altLang="ko-KR" sz="1400" dirty="0" smtClean="0"/>
              <a:t>State Minimization</a:t>
            </a:r>
          </a:p>
          <a:p>
            <a:r>
              <a:rPr lang="en-US" altLang="ko-KR" sz="2200" dirty="0" smtClean="0"/>
              <a:t>Next</a:t>
            </a:r>
            <a:endParaRPr lang="en-US" altLang="ko-KR" sz="2200" dirty="0"/>
          </a:p>
          <a:p>
            <a:pPr lvl="1"/>
            <a:r>
              <a:rPr lang="en-US" altLang="ko-KR" sz="1800" dirty="0" smtClean="0"/>
              <a:t>Chap 8. Working with FSM</a:t>
            </a:r>
          </a:p>
          <a:p>
            <a:pPr lvl="2"/>
            <a:r>
              <a:rPr lang="en-US" altLang="ko-KR" sz="1400" dirty="0" smtClean="0"/>
              <a:t>State/</a:t>
            </a:r>
            <a:r>
              <a:rPr lang="en-US" altLang="ko-KR" sz="1400" dirty="0" err="1" smtClean="0"/>
              <a:t>Input/Output</a:t>
            </a:r>
            <a:r>
              <a:rPr lang="en-US" altLang="ko-KR" sz="1400" dirty="0" smtClean="0"/>
              <a:t> Encodings</a:t>
            </a:r>
            <a:endParaRPr lang="en-US" altLang="ko-KR" sz="1400" dirty="0"/>
          </a:p>
          <a:p>
            <a:pPr marL="681038" lvl="2" indent="0">
              <a:buNone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37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96F-D6F1-46DB-8D62-ED08678C4DB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6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One-hot state assignment</a:t>
            </a:r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Simple</a:t>
            </a:r>
          </a:p>
          <a:p>
            <a:pPr lvl="1"/>
            <a:r>
              <a:rPr lang="en-US" altLang="ko-KR" sz="1800" dirty="0">
                <a:ea typeface="굴림" charset="-127"/>
              </a:rPr>
              <a:t>easy to encode</a:t>
            </a:r>
          </a:p>
          <a:p>
            <a:pPr lvl="1"/>
            <a:r>
              <a:rPr lang="en-US" altLang="ko-KR" sz="1800" dirty="0">
                <a:ea typeface="굴림" charset="-127"/>
              </a:rPr>
              <a:t>easy to debug</a:t>
            </a:r>
          </a:p>
          <a:p>
            <a:r>
              <a:rPr lang="en-US" altLang="ko-KR" sz="2000" dirty="0">
                <a:ea typeface="굴림" charset="-127"/>
              </a:rPr>
              <a:t>Small logic functions</a:t>
            </a:r>
          </a:p>
          <a:p>
            <a:pPr lvl="1"/>
            <a:r>
              <a:rPr lang="en-US" altLang="ko-KR" sz="1800" dirty="0">
                <a:ea typeface="굴림" charset="-127"/>
              </a:rPr>
              <a:t>each state function requires only predecessor state bits as input</a:t>
            </a:r>
          </a:p>
          <a:p>
            <a:r>
              <a:rPr lang="en-US" altLang="ko-KR" sz="2000" dirty="0">
                <a:ea typeface="굴림" charset="-127"/>
              </a:rPr>
              <a:t>Good for programmable devices</a:t>
            </a:r>
          </a:p>
          <a:p>
            <a:pPr lvl="1"/>
            <a:r>
              <a:rPr lang="en-US" altLang="ko-KR" sz="1800" dirty="0">
                <a:ea typeface="굴림" charset="-127"/>
              </a:rPr>
              <a:t>lots of flip-flops readily available</a:t>
            </a:r>
          </a:p>
          <a:p>
            <a:pPr lvl="1"/>
            <a:r>
              <a:rPr lang="en-US" altLang="ko-KR" sz="1800" dirty="0">
                <a:ea typeface="굴림" charset="-127"/>
              </a:rPr>
              <a:t>simple functions with small support (signals its dependent upon)</a:t>
            </a:r>
          </a:p>
          <a:p>
            <a:r>
              <a:rPr lang="en-US" altLang="ko-KR" sz="2000" dirty="0">
                <a:ea typeface="굴림" charset="-127"/>
              </a:rPr>
              <a:t>Impractical for large machines</a:t>
            </a:r>
          </a:p>
          <a:p>
            <a:pPr lvl="1"/>
            <a:r>
              <a:rPr lang="en-US" altLang="ko-KR" sz="1800" dirty="0">
                <a:ea typeface="굴림" charset="-127"/>
              </a:rPr>
              <a:t>too many states require too many flip-flops</a:t>
            </a:r>
          </a:p>
          <a:p>
            <a:pPr lvl="1"/>
            <a:r>
              <a:rPr lang="en-US" altLang="ko-KR" sz="1800" dirty="0">
                <a:ea typeface="굴림" charset="-127"/>
              </a:rPr>
              <a:t>decompose FSMs into smaller pieces that can be one-hot encoded</a:t>
            </a:r>
          </a:p>
          <a:p>
            <a:r>
              <a:rPr lang="en-US" altLang="ko-KR" sz="2000" dirty="0">
                <a:ea typeface="굴림" charset="-127"/>
              </a:rPr>
              <a:t>Many slight variations to one-hot</a:t>
            </a:r>
          </a:p>
          <a:p>
            <a:pPr lvl="1"/>
            <a:r>
              <a:rPr lang="en-US" altLang="ko-KR" sz="1800" dirty="0">
                <a:ea typeface="굴림" charset="-127"/>
              </a:rPr>
              <a:t>one-hot + </a:t>
            </a:r>
            <a:r>
              <a:rPr lang="en-US" altLang="ko-KR" sz="1800" dirty="0" smtClean="0">
                <a:ea typeface="굴림" charset="-127"/>
              </a:rPr>
              <a:t>all-0 (e.g., 001, 010, 100, </a:t>
            </a:r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000</a:t>
            </a:r>
            <a:r>
              <a:rPr lang="en-US" altLang="ko-KR" sz="1800" dirty="0" smtClean="0">
                <a:ea typeface="굴림" charset="-127"/>
              </a:rPr>
              <a:t>)</a:t>
            </a:r>
            <a:endParaRPr lang="en-US" altLang="ko-KR" sz="1800" dirty="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75-8963-473B-922F-64837B3DF36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879600" y="2286000"/>
            <a:ext cx="25654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	Q	Q</a:t>
            </a:r>
            <a:r>
              <a:rPr lang="en-US" altLang="ko-KR" sz="1600" baseline="30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O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	a	c	j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	b	c	k</a:t>
            </a:r>
          </a:p>
        </p:txBody>
      </p:sp>
      <p:sp>
        <p:nvSpPr>
          <p:cNvPr id="188419" name="Line 3"/>
          <p:cNvSpPr>
            <a:spLocks noChangeShapeType="1"/>
          </p:cNvSpPr>
          <p:nvPr/>
        </p:nvSpPr>
        <p:spPr bwMode="auto">
          <a:xfrm>
            <a:off x="2667000" y="22860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0" name="Line 4"/>
          <p:cNvSpPr>
            <a:spLocks noChangeShapeType="1"/>
          </p:cNvSpPr>
          <p:nvPr/>
        </p:nvSpPr>
        <p:spPr bwMode="auto">
          <a:xfrm flipV="1">
            <a:off x="1752600" y="2590800"/>
            <a:ext cx="190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1847850" y="3886200"/>
            <a:ext cx="2565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	Q	Q</a:t>
            </a:r>
            <a:r>
              <a:rPr lang="en-US" altLang="ko-KR" sz="1600" baseline="30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O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	a	b	j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k	a	c	l</a:t>
            </a: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2667000" y="38862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>
            <a:off x="1828800" y="4191000"/>
            <a:ext cx="172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1879600" y="5384800"/>
            <a:ext cx="2565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	Q	Q</a:t>
            </a:r>
            <a:r>
              <a:rPr lang="en-US" altLang="ko-KR" sz="1600" baseline="30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O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	a	b	j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	c	d	j</a:t>
            </a: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2667000" y="54229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1752600" y="5727700"/>
            <a:ext cx="172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4419600" y="2438400"/>
            <a:ext cx="15367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 = i * a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i * b</a:t>
            </a: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4419600" y="3962400"/>
            <a:ext cx="15367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 = i  * a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 = k * a</a:t>
            </a: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4419600" y="5486400"/>
            <a:ext cx="15367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j = i  * a +  i  * c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 = i * a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 = i * c</a:t>
            </a:r>
          </a:p>
        </p:txBody>
      </p:sp>
      <p:grpSp>
        <p:nvGrpSpPr>
          <p:cNvPr id="188430" name="Group 14"/>
          <p:cNvGrpSpPr>
            <a:grpSpLocks/>
          </p:cNvGrpSpPr>
          <p:nvPr/>
        </p:nvGrpSpPr>
        <p:grpSpPr bwMode="auto">
          <a:xfrm>
            <a:off x="6858000" y="1998663"/>
            <a:ext cx="2032000" cy="1155700"/>
            <a:chOff x="4440" y="728"/>
            <a:chExt cx="1280" cy="728"/>
          </a:xfrm>
        </p:grpSpPr>
        <p:sp>
          <p:nvSpPr>
            <p:cNvPr id="188431" name="Oval 15"/>
            <p:cNvSpPr>
              <a:spLocks noChangeArrowheads="1"/>
            </p:cNvSpPr>
            <p:nvPr/>
          </p:nvSpPr>
          <p:spPr bwMode="auto">
            <a:xfrm>
              <a:off x="4580" y="740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2" name="Oval 16"/>
            <p:cNvSpPr>
              <a:spLocks noChangeArrowheads="1"/>
            </p:cNvSpPr>
            <p:nvPr/>
          </p:nvSpPr>
          <p:spPr bwMode="auto">
            <a:xfrm>
              <a:off x="5156" y="740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3" name="Oval 17"/>
            <p:cNvSpPr>
              <a:spLocks noChangeArrowheads="1"/>
            </p:cNvSpPr>
            <p:nvPr/>
          </p:nvSpPr>
          <p:spPr bwMode="auto">
            <a:xfrm>
              <a:off x="4868" y="1172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4" name="Line 18"/>
            <p:cNvSpPr>
              <a:spLocks noChangeShapeType="1"/>
            </p:cNvSpPr>
            <p:nvPr/>
          </p:nvSpPr>
          <p:spPr bwMode="auto">
            <a:xfrm flipH="1">
              <a:off x="5076" y="956"/>
              <a:ext cx="152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5" name="Line 19"/>
            <p:cNvSpPr>
              <a:spLocks noChangeShapeType="1"/>
            </p:cNvSpPr>
            <p:nvPr/>
          </p:nvSpPr>
          <p:spPr bwMode="auto">
            <a:xfrm>
              <a:off x="4724" y="956"/>
              <a:ext cx="13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6" name="Rectangle 20"/>
            <p:cNvSpPr>
              <a:spLocks noChangeArrowheads="1"/>
            </p:cNvSpPr>
            <p:nvPr/>
          </p:nvSpPr>
          <p:spPr bwMode="auto">
            <a:xfrm>
              <a:off x="4440" y="976"/>
              <a:ext cx="47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 / j</a:t>
              </a:r>
            </a:p>
          </p:txBody>
        </p:sp>
        <p:sp>
          <p:nvSpPr>
            <p:cNvPr id="188437" name="Rectangle 21"/>
            <p:cNvSpPr>
              <a:spLocks noChangeArrowheads="1"/>
            </p:cNvSpPr>
            <p:nvPr/>
          </p:nvSpPr>
          <p:spPr bwMode="auto">
            <a:xfrm>
              <a:off x="5208" y="1008"/>
              <a:ext cx="5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 / k</a:t>
              </a:r>
            </a:p>
          </p:txBody>
        </p: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4616" y="7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8439" name="Rectangle 23"/>
            <p:cNvSpPr>
              <a:spLocks noChangeArrowheads="1"/>
            </p:cNvSpPr>
            <p:nvPr/>
          </p:nvSpPr>
          <p:spPr bwMode="auto">
            <a:xfrm>
              <a:off x="5184" y="744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8440" name="Rectangle 24"/>
            <p:cNvSpPr>
              <a:spLocks noChangeArrowheads="1"/>
            </p:cNvSpPr>
            <p:nvPr/>
          </p:nvSpPr>
          <p:spPr bwMode="auto">
            <a:xfrm>
              <a:off x="4904" y="116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grpSp>
        <p:nvGrpSpPr>
          <p:cNvPr id="188441" name="Group 25"/>
          <p:cNvGrpSpPr>
            <a:grpSpLocks/>
          </p:cNvGrpSpPr>
          <p:nvPr/>
        </p:nvGrpSpPr>
        <p:grpSpPr bwMode="auto">
          <a:xfrm>
            <a:off x="6889750" y="3581400"/>
            <a:ext cx="1966913" cy="1143000"/>
            <a:chOff x="4488" y="1848"/>
            <a:chExt cx="1240" cy="720"/>
          </a:xfrm>
        </p:grpSpPr>
        <p:sp>
          <p:nvSpPr>
            <p:cNvPr id="188442" name="Oval 26"/>
            <p:cNvSpPr>
              <a:spLocks noChangeArrowheads="1"/>
            </p:cNvSpPr>
            <p:nvPr/>
          </p:nvSpPr>
          <p:spPr bwMode="auto">
            <a:xfrm>
              <a:off x="4604" y="2284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3" name="Oval 27"/>
            <p:cNvSpPr>
              <a:spLocks noChangeArrowheads="1"/>
            </p:cNvSpPr>
            <p:nvPr/>
          </p:nvSpPr>
          <p:spPr bwMode="auto">
            <a:xfrm>
              <a:off x="5180" y="2284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4" name="Oval 28"/>
            <p:cNvSpPr>
              <a:spLocks noChangeArrowheads="1"/>
            </p:cNvSpPr>
            <p:nvPr/>
          </p:nvSpPr>
          <p:spPr bwMode="auto">
            <a:xfrm>
              <a:off x="4892" y="1852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5" name="Line 29"/>
            <p:cNvSpPr>
              <a:spLocks noChangeShapeType="1"/>
            </p:cNvSpPr>
            <p:nvPr/>
          </p:nvSpPr>
          <p:spPr bwMode="auto">
            <a:xfrm flipH="1">
              <a:off x="4740" y="1996"/>
              <a:ext cx="152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6" name="Line 30"/>
            <p:cNvSpPr>
              <a:spLocks noChangeShapeType="1"/>
            </p:cNvSpPr>
            <p:nvPr/>
          </p:nvSpPr>
          <p:spPr bwMode="auto">
            <a:xfrm>
              <a:off x="5108" y="1996"/>
              <a:ext cx="13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7" name="Rectangle 31"/>
            <p:cNvSpPr>
              <a:spLocks noChangeArrowheads="1"/>
            </p:cNvSpPr>
            <p:nvPr/>
          </p:nvSpPr>
          <p:spPr bwMode="auto">
            <a:xfrm>
              <a:off x="4920" y="184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8448" name="Rectangle 32"/>
            <p:cNvSpPr>
              <a:spLocks noChangeArrowheads="1"/>
            </p:cNvSpPr>
            <p:nvPr/>
          </p:nvSpPr>
          <p:spPr bwMode="auto">
            <a:xfrm>
              <a:off x="4632" y="2280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8449" name="Rectangle 33"/>
            <p:cNvSpPr>
              <a:spLocks noChangeArrowheads="1"/>
            </p:cNvSpPr>
            <p:nvPr/>
          </p:nvSpPr>
          <p:spPr bwMode="auto">
            <a:xfrm>
              <a:off x="5208" y="2280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8450" name="Rectangle 34"/>
            <p:cNvSpPr>
              <a:spLocks noChangeArrowheads="1"/>
            </p:cNvSpPr>
            <p:nvPr/>
          </p:nvSpPr>
          <p:spPr bwMode="auto">
            <a:xfrm>
              <a:off x="4488" y="1992"/>
              <a:ext cx="47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 / j</a:t>
              </a:r>
            </a:p>
          </p:txBody>
        </p:sp>
        <p:sp>
          <p:nvSpPr>
            <p:cNvPr id="188451" name="Rectangle 35"/>
            <p:cNvSpPr>
              <a:spLocks noChangeArrowheads="1"/>
            </p:cNvSpPr>
            <p:nvPr/>
          </p:nvSpPr>
          <p:spPr bwMode="auto">
            <a:xfrm>
              <a:off x="5216" y="2024"/>
              <a:ext cx="5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k / l</a:t>
              </a:r>
            </a:p>
          </p:txBody>
        </p:sp>
      </p:grpSp>
      <p:grpSp>
        <p:nvGrpSpPr>
          <p:cNvPr id="188452" name="Group 36"/>
          <p:cNvGrpSpPr>
            <a:grpSpLocks/>
          </p:cNvGrpSpPr>
          <p:nvPr/>
        </p:nvGrpSpPr>
        <p:grpSpPr bwMode="auto">
          <a:xfrm>
            <a:off x="6648450" y="5207000"/>
            <a:ext cx="2622550" cy="1168400"/>
            <a:chOff x="4188" y="2952"/>
            <a:chExt cx="1652" cy="736"/>
          </a:xfrm>
        </p:grpSpPr>
        <p:sp>
          <p:nvSpPr>
            <p:cNvPr id="188453" name="Rectangle 37"/>
            <p:cNvSpPr>
              <a:spLocks noChangeArrowheads="1"/>
            </p:cNvSpPr>
            <p:nvPr/>
          </p:nvSpPr>
          <p:spPr bwMode="auto">
            <a:xfrm>
              <a:off x="4512" y="3400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8454" name="Rectangle 38"/>
            <p:cNvSpPr>
              <a:spLocks noChangeArrowheads="1"/>
            </p:cNvSpPr>
            <p:nvPr/>
          </p:nvSpPr>
          <p:spPr bwMode="auto">
            <a:xfrm>
              <a:off x="5352" y="3400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8455" name="Oval 39"/>
            <p:cNvSpPr>
              <a:spLocks noChangeArrowheads="1"/>
            </p:cNvSpPr>
            <p:nvPr/>
          </p:nvSpPr>
          <p:spPr bwMode="auto">
            <a:xfrm>
              <a:off x="4476" y="3428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56" name="Oval 40"/>
            <p:cNvSpPr>
              <a:spLocks noChangeArrowheads="1"/>
            </p:cNvSpPr>
            <p:nvPr/>
          </p:nvSpPr>
          <p:spPr bwMode="auto">
            <a:xfrm>
              <a:off x="4188" y="2996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57" name="Line 41"/>
            <p:cNvSpPr>
              <a:spLocks noChangeShapeType="1"/>
            </p:cNvSpPr>
            <p:nvPr/>
          </p:nvSpPr>
          <p:spPr bwMode="auto">
            <a:xfrm>
              <a:off x="4404" y="3140"/>
              <a:ext cx="13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58" name="Oval 42"/>
            <p:cNvSpPr>
              <a:spLocks noChangeArrowheads="1"/>
            </p:cNvSpPr>
            <p:nvPr/>
          </p:nvSpPr>
          <p:spPr bwMode="auto">
            <a:xfrm>
              <a:off x="5340" y="3428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59" name="Oval 43"/>
            <p:cNvSpPr>
              <a:spLocks noChangeArrowheads="1"/>
            </p:cNvSpPr>
            <p:nvPr/>
          </p:nvSpPr>
          <p:spPr bwMode="auto">
            <a:xfrm>
              <a:off x="5052" y="2996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60" name="Line 44"/>
            <p:cNvSpPr>
              <a:spLocks noChangeShapeType="1"/>
            </p:cNvSpPr>
            <p:nvPr/>
          </p:nvSpPr>
          <p:spPr bwMode="auto">
            <a:xfrm>
              <a:off x="5268" y="3140"/>
              <a:ext cx="13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61" name="Rectangle 45"/>
            <p:cNvSpPr>
              <a:spLocks noChangeArrowheads="1"/>
            </p:cNvSpPr>
            <p:nvPr/>
          </p:nvSpPr>
          <p:spPr bwMode="auto">
            <a:xfrm>
              <a:off x="4480" y="3160"/>
              <a:ext cx="47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 / j</a:t>
              </a:r>
            </a:p>
          </p:txBody>
        </p:sp>
        <p:sp>
          <p:nvSpPr>
            <p:cNvPr id="188462" name="Rectangle 46"/>
            <p:cNvSpPr>
              <a:spLocks noChangeArrowheads="1"/>
            </p:cNvSpPr>
            <p:nvPr/>
          </p:nvSpPr>
          <p:spPr bwMode="auto">
            <a:xfrm>
              <a:off x="4232" y="2952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8463" name="Rectangle 47"/>
            <p:cNvSpPr>
              <a:spLocks noChangeArrowheads="1"/>
            </p:cNvSpPr>
            <p:nvPr/>
          </p:nvSpPr>
          <p:spPr bwMode="auto">
            <a:xfrm>
              <a:off x="5088" y="296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8464" name="Rectangle 48"/>
            <p:cNvSpPr>
              <a:spLocks noChangeArrowheads="1"/>
            </p:cNvSpPr>
            <p:nvPr/>
          </p:nvSpPr>
          <p:spPr bwMode="auto">
            <a:xfrm>
              <a:off x="5368" y="3136"/>
              <a:ext cx="47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 / j</a:t>
              </a:r>
            </a:p>
          </p:txBody>
        </p:sp>
      </p:grpSp>
      <p:sp>
        <p:nvSpPr>
          <p:cNvPr id="188465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Heuristics for state assignment</a:t>
            </a:r>
          </a:p>
        </p:txBody>
      </p:sp>
      <p:sp>
        <p:nvSpPr>
          <p:cNvPr id="18846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45500" cy="486251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Adjacent codes to states that share a common next state</a:t>
            </a:r>
          </a:p>
          <a:p>
            <a:pPr marL="750888" lvl="1" indent="-288925"/>
            <a:r>
              <a:rPr lang="en-US" altLang="ko-KR" sz="1800">
                <a:ea typeface="굴림" charset="-127"/>
              </a:rPr>
              <a:t>group 1's in next state map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endParaRPr lang="en-US" altLang="ko-KR" sz="18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Adjacent codes to states that share a common ancestor state </a:t>
            </a:r>
          </a:p>
          <a:p>
            <a:pPr marL="750888" lvl="1" indent="-288925"/>
            <a:r>
              <a:rPr lang="en-US" altLang="ko-KR" sz="1800">
                <a:ea typeface="굴림" charset="-127"/>
              </a:rPr>
              <a:t>group 1's in next state map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endParaRPr lang="en-US" altLang="ko-KR" sz="18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Adjacent codes to states that have a common output behavior</a:t>
            </a:r>
          </a:p>
          <a:p>
            <a:pPr marL="750888" lvl="1" indent="-288925"/>
            <a:r>
              <a:rPr lang="en-US" altLang="ko-KR" sz="1800">
                <a:ea typeface="굴림" charset="-127"/>
              </a:rPr>
              <a:t>group 1's in output map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3E7A-FEFE-444E-8DFA-B857BF63E1C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5026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General approach to heuristic state assignment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667750" cy="4589462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All current methods are variants of this</a:t>
            </a:r>
          </a:p>
          <a:p>
            <a:pPr lvl="1"/>
            <a:r>
              <a:rPr lang="en-US" altLang="ko-KR" sz="1800">
                <a:ea typeface="굴림" charset="-127"/>
              </a:rPr>
              <a:t>1) determine which states “attract” each other (weighted pairs)</a:t>
            </a:r>
          </a:p>
          <a:p>
            <a:pPr lvl="1"/>
            <a:r>
              <a:rPr lang="en-US" altLang="ko-KR" sz="1800">
                <a:ea typeface="굴림" charset="-127"/>
              </a:rPr>
              <a:t>2) generate constraints on codes (which should be in same cube)</a:t>
            </a:r>
          </a:p>
          <a:p>
            <a:pPr lvl="1"/>
            <a:r>
              <a:rPr lang="en-US" altLang="ko-KR" sz="1800">
                <a:ea typeface="굴림" charset="-127"/>
              </a:rPr>
              <a:t>3) place codes on Boolean cube so as to maximize constraints satisfied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(weighted sum)</a:t>
            </a:r>
          </a:p>
          <a:p>
            <a:r>
              <a:rPr lang="en-US" altLang="ko-KR" sz="2000">
                <a:ea typeface="굴림" charset="-127"/>
              </a:rPr>
              <a:t>Different weights make sense depending on whether we are optimizing for two-level or multi-level forms</a:t>
            </a:r>
          </a:p>
          <a:p>
            <a:r>
              <a:rPr lang="en-US" altLang="ko-KR" sz="2000">
                <a:ea typeface="굴림" charset="-127"/>
              </a:rPr>
              <a:t>Can't consider all possible embeddings of state clusters in Boolean cube</a:t>
            </a:r>
          </a:p>
          <a:p>
            <a:pPr lvl="1"/>
            <a:r>
              <a:rPr lang="en-US" altLang="ko-KR" sz="1800">
                <a:ea typeface="굴림" charset="-127"/>
              </a:rPr>
              <a:t>heuristics for ordering embedding</a:t>
            </a:r>
          </a:p>
          <a:p>
            <a:pPr lvl="1"/>
            <a:r>
              <a:rPr lang="en-US" altLang="ko-KR" sz="1800">
                <a:ea typeface="굴림" charset="-127"/>
              </a:rPr>
              <a:t>to prune search for best embedding</a:t>
            </a:r>
          </a:p>
          <a:p>
            <a:pPr lvl="1"/>
            <a:r>
              <a:rPr lang="en-US" altLang="ko-KR" sz="1800">
                <a:ea typeface="굴림" charset="-127"/>
              </a:rPr>
              <a:t>expand cube (more state bits) to satisfy more constraints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EF3-E2A8-4DFC-BF56-A86993B8DEA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Output-based encoding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487488"/>
            <a:ext cx="8343900" cy="4589462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Reuse outputs as state bits - use outputs to help distinguish states</a:t>
            </a:r>
          </a:p>
          <a:p>
            <a:pPr lvl="1"/>
            <a:r>
              <a:rPr lang="en-US" altLang="ko-KR" sz="1800">
                <a:ea typeface="굴림" charset="-127"/>
              </a:rPr>
              <a:t>why create new functions for state bits when output can serve as well</a:t>
            </a:r>
          </a:p>
          <a:p>
            <a:pPr lvl="1"/>
            <a:r>
              <a:rPr lang="en-US" altLang="ko-KR" sz="1800">
                <a:ea typeface="굴림" charset="-127"/>
              </a:rPr>
              <a:t>fits in nicely with synchronous Mealy implementations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50838" y="5529263"/>
            <a:ext cx="41275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HG = ST’ H1’ H0’ F1 F0’ + ST H1 H0’ F1’ F0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HY = ST H1’ H0’ F1 F0’ + ST’ H1’ H0 F1 F0’ 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FG = ST H1’ H0 F1 F0’ + ST’ H1 H0’ F1’ F0’ 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FY </a:t>
            </a: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ST H1 H0’ F1’ F0’ + ST’ H1 H0’ F1’ F0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37088" y="5521325"/>
            <a:ext cx="4351337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Output patterns are unique to states, we do not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need ANY state bits – implement 5 functions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(one for each output) instead of 7 (outputs plus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2 state bits)</a:t>
            </a:r>
          </a:p>
        </p:txBody>
      </p:sp>
      <p:grpSp>
        <p:nvGrpSpPr>
          <p:cNvPr id="192518" name="Group 6"/>
          <p:cNvGrpSpPr>
            <a:grpSpLocks/>
          </p:cNvGrpSpPr>
          <p:nvPr/>
        </p:nvGrpSpPr>
        <p:grpSpPr bwMode="auto">
          <a:xfrm>
            <a:off x="460375" y="2665413"/>
            <a:ext cx="8489950" cy="2978150"/>
            <a:chOff x="180" y="1652"/>
            <a:chExt cx="5348" cy="1876"/>
          </a:xfrm>
        </p:grpSpPr>
        <p:sp>
          <p:nvSpPr>
            <p:cNvPr id="192519" name="Rectangle 7"/>
            <p:cNvSpPr>
              <a:spLocks noChangeArrowheads="1"/>
            </p:cNvSpPr>
            <p:nvPr/>
          </p:nvSpPr>
          <p:spPr bwMode="auto">
            <a:xfrm>
              <a:off x="240" y="1680"/>
              <a:ext cx="5288" cy="1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828800" algn="l"/>
                  <a:tab pos="2286000" algn="l"/>
                  <a:tab pos="2743200" algn="l"/>
                  <a:tab pos="3200400" algn="l"/>
                  <a:tab pos="3656013" algn="l"/>
                  <a:tab pos="4113213" algn="l"/>
                  <a:tab pos="4570413" algn="l"/>
                  <a:tab pos="5029200" algn="l"/>
                  <a:tab pos="5942013" algn="l"/>
                  <a:tab pos="6399213" algn="l"/>
                  <a:tab pos="73136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Inputs		Present State		Next State			Outputs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	TL	TS									ST	H	F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–	–		HG				HG			0	00	10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	0	–		HG				HG			0	00	10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–		HG				HY			1	00	10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	–	0		HY				HY			0	01	10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	–	1		HY				FG			1	01	10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–		FG				FG			0	10 	00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–	–		FG				FY			1	10 	00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	1	–		FG				FY			1	10 	00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	–	0		FY				FY			0	10 	01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	–	1		FY				HG			1	10 	01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endPara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92520" name="Line 8"/>
            <p:cNvSpPr>
              <a:spLocks noChangeShapeType="1"/>
            </p:cNvSpPr>
            <p:nvPr/>
          </p:nvSpPr>
          <p:spPr bwMode="auto">
            <a:xfrm>
              <a:off x="180" y="1968"/>
              <a:ext cx="5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521" name="Line 9"/>
            <p:cNvSpPr>
              <a:spLocks noChangeShapeType="1"/>
            </p:cNvSpPr>
            <p:nvPr/>
          </p:nvSpPr>
          <p:spPr bwMode="auto">
            <a:xfrm>
              <a:off x="2352" y="1660"/>
              <a:ext cx="0" cy="1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>
              <a:off x="3672" y="1660"/>
              <a:ext cx="0" cy="1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523" name="Line 11"/>
            <p:cNvSpPr>
              <a:spLocks noChangeShapeType="1"/>
            </p:cNvSpPr>
            <p:nvPr/>
          </p:nvSpPr>
          <p:spPr bwMode="auto">
            <a:xfrm>
              <a:off x="1192" y="1652"/>
              <a:ext cx="0" cy="1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3374-BA32-4BF5-AE21-1E6EDFD3A22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Current state assignment approaches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51850" cy="4514850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For tight encodings using close to the minimum number of state bits</a:t>
            </a:r>
          </a:p>
          <a:p>
            <a:pPr lvl="1"/>
            <a:r>
              <a:rPr lang="en-US" altLang="ko-KR" sz="1800">
                <a:ea typeface="굴림" charset="-127"/>
              </a:rPr>
              <a:t>best of 10 random seems to be adequate (averages as well as heuristics)</a:t>
            </a:r>
          </a:p>
          <a:p>
            <a:pPr lvl="1"/>
            <a:r>
              <a:rPr lang="en-US" altLang="ko-KR" sz="1800">
                <a:ea typeface="굴림" charset="-127"/>
              </a:rPr>
              <a:t>heuristic approaches are not even close to optimality</a:t>
            </a:r>
          </a:p>
          <a:p>
            <a:pPr lvl="1"/>
            <a:r>
              <a:rPr lang="en-US" altLang="ko-KR" sz="1800">
                <a:ea typeface="굴림" charset="-127"/>
              </a:rPr>
              <a:t>used in custom chip design</a:t>
            </a:r>
          </a:p>
          <a:p>
            <a:r>
              <a:rPr lang="en-US" altLang="ko-KR" sz="2000">
                <a:ea typeface="굴림" charset="-127"/>
              </a:rPr>
              <a:t>One-hot encoding</a:t>
            </a:r>
          </a:p>
          <a:p>
            <a:pPr lvl="1"/>
            <a:r>
              <a:rPr lang="en-US" altLang="ko-KR" sz="1800">
                <a:ea typeface="굴림" charset="-127"/>
              </a:rPr>
              <a:t>easy for small state machines</a:t>
            </a:r>
          </a:p>
          <a:p>
            <a:pPr lvl="1"/>
            <a:r>
              <a:rPr lang="en-US" altLang="ko-KR" sz="1800">
                <a:ea typeface="굴림" charset="-127"/>
              </a:rPr>
              <a:t>generates small equations with easy to estimate complexity</a:t>
            </a:r>
          </a:p>
          <a:p>
            <a:pPr lvl="1"/>
            <a:r>
              <a:rPr lang="en-US" altLang="ko-KR" sz="1800">
                <a:ea typeface="굴림" charset="-127"/>
              </a:rPr>
              <a:t>common in FPGAs and other programmable logic</a:t>
            </a:r>
          </a:p>
          <a:p>
            <a:r>
              <a:rPr lang="en-US" altLang="ko-KR" sz="2000">
                <a:ea typeface="굴림" charset="-127"/>
              </a:rPr>
              <a:t>Output-based encoding</a:t>
            </a:r>
          </a:p>
          <a:p>
            <a:pPr lvl="1"/>
            <a:r>
              <a:rPr lang="en-US" altLang="ko-KR" sz="1800">
                <a:ea typeface="굴림" charset="-127"/>
              </a:rPr>
              <a:t>ad hoc - no tools</a:t>
            </a:r>
          </a:p>
          <a:p>
            <a:pPr lvl="1"/>
            <a:r>
              <a:rPr lang="en-US" altLang="ko-KR" sz="1800">
                <a:ea typeface="굴림" charset="-127"/>
              </a:rPr>
              <a:t>most common approach taken by human designers</a:t>
            </a:r>
          </a:p>
          <a:p>
            <a:pPr lvl="1"/>
            <a:r>
              <a:rPr lang="en-US" altLang="ko-KR" sz="1800">
                <a:ea typeface="굴림" charset="-127"/>
              </a:rPr>
              <a:t>yields very small circuits for most FSMs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354B-A036-42C2-8E69-39B93E69AA9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logic optimization summary</a:t>
            </a:r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State minimization</a:t>
            </a:r>
          </a:p>
          <a:p>
            <a:pPr lvl="1"/>
            <a:r>
              <a:rPr lang="en-US" altLang="ko-KR" sz="1800">
                <a:ea typeface="굴림" charset="-127"/>
              </a:rPr>
              <a:t>straightforward in fully-specified machines</a:t>
            </a:r>
          </a:p>
          <a:p>
            <a:pPr lvl="1"/>
            <a:r>
              <a:rPr lang="en-US" altLang="ko-KR" sz="1800">
                <a:ea typeface="굴림" charset="-127"/>
              </a:rPr>
              <a:t>computationally intractable, in general (with don’t cares)</a:t>
            </a:r>
          </a:p>
          <a:p>
            <a:r>
              <a:rPr lang="en-US" altLang="ko-KR" sz="2000">
                <a:ea typeface="굴림" charset="-127"/>
              </a:rPr>
              <a:t>State assignment</a:t>
            </a:r>
          </a:p>
          <a:p>
            <a:pPr lvl="1"/>
            <a:r>
              <a:rPr lang="en-US" altLang="ko-KR" sz="1800">
                <a:ea typeface="굴림" charset="-127"/>
              </a:rPr>
              <a:t>many heuristics</a:t>
            </a:r>
          </a:p>
          <a:p>
            <a:pPr lvl="1"/>
            <a:r>
              <a:rPr lang="en-US" altLang="ko-KR" sz="1800">
                <a:ea typeface="굴림" charset="-127"/>
              </a:rPr>
              <a:t>best-of-10-random just as good or better for most machines</a:t>
            </a:r>
          </a:p>
          <a:p>
            <a:pPr lvl="1"/>
            <a:r>
              <a:rPr lang="en-US" altLang="ko-KR" sz="1800">
                <a:ea typeface="굴림" charset="-127"/>
              </a:rPr>
              <a:t>output encoding can be attractive (especially for PAL implementations)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D5E0-A1CB-4D4F-86B7-1A429FD29FD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Finite state machine optimization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State minimization</a:t>
            </a:r>
          </a:p>
          <a:p>
            <a:pPr lvl="1"/>
            <a:r>
              <a:rPr lang="en-US" altLang="ko-KR">
                <a:ea typeface="굴림" charset="-127"/>
              </a:rPr>
              <a:t>fewer states require fewer state bits</a:t>
            </a:r>
          </a:p>
          <a:p>
            <a:pPr lvl="1"/>
            <a:r>
              <a:rPr lang="en-US" altLang="ko-KR">
                <a:ea typeface="굴림" charset="-127"/>
              </a:rPr>
              <a:t>fewer bits require fewer logic equations</a:t>
            </a:r>
          </a:p>
          <a:p>
            <a:r>
              <a:rPr lang="en-US" altLang="ko-KR" sz="2400">
                <a:ea typeface="굴림" charset="-127"/>
              </a:rPr>
              <a:t>Encodings: state, inputs, outputs</a:t>
            </a:r>
          </a:p>
          <a:p>
            <a:pPr lvl="1"/>
            <a:r>
              <a:rPr lang="en-US" altLang="ko-KR">
                <a:ea typeface="굴림" charset="-127"/>
              </a:rPr>
              <a:t>state encoding with fewer bits has fewer equations to implement</a:t>
            </a:r>
          </a:p>
          <a:p>
            <a:pPr lvl="2"/>
            <a:r>
              <a:rPr lang="en-US" altLang="ko-KR">
                <a:ea typeface="굴림" charset="-127"/>
              </a:rPr>
              <a:t>however, each may be more complex</a:t>
            </a:r>
          </a:p>
          <a:p>
            <a:pPr lvl="1"/>
            <a:r>
              <a:rPr lang="en-US" altLang="ko-KR">
                <a:ea typeface="굴림" charset="-127"/>
              </a:rPr>
              <a:t>state encoding with more bits (e.g., one-hot) has simpler equations</a:t>
            </a:r>
          </a:p>
          <a:p>
            <a:pPr lvl="2"/>
            <a:r>
              <a:rPr lang="en-US" altLang="ko-KR">
                <a:ea typeface="굴림" charset="-127"/>
              </a:rPr>
              <a:t>complexity directly related to complexity of state diagram</a:t>
            </a:r>
          </a:p>
          <a:p>
            <a:pPr lvl="1"/>
            <a:r>
              <a:rPr lang="en-US" altLang="ko-KR">
                <a:ea typeface="굴림" charset="-127"/>
              </a:rPr>
              <a:t>input/output encoding may or may not be under designer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AADD-D2A1-4AC2-8B2A-8ABF51D0BC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Algorithmic approach to state minimization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Goal – identify and combine states that have equivalent behavior</a:t>
            </a:r>
          </a:p>
          <a:p>
            <a:r>
              <a:rPr lang="en-US" altLang="ko-KR" sz="2000">
                <a:ea typeface="굴림" charset="-127"/>
              </a:rPr>
              <a:t>Equivalent states: </a:t>
            </a:r>
          </a:p>
          <a:p>
            <a:pPr lvl="1"/>
            <a:r>
              <a:rPr lang="en-US" altLang="ko-KR" sz="1800">
                <a:ea typeface="굴림" charset="-127"/>
              </a:rPr>
              <a:t>same output</a:t>
            </a:r>
          </a:p>
          <a:p>
            <a:pPr lvl="1"/>
            <a:r>
              <a:rPr lang="en-US" altLang="ko-KR" sz="1800">
                <a:ea typeface="굴림" charset="-127"/>
              </a:rPr>
              <a:t>for all input combinations, states transition to same or equivalent states</a:t>
            </a:r>
          </a:p>
          <a:p>
            <a:r>
              <a:rPr lang="en-US" altLang="ko-KR" sz="2000">
                <a:ea typeface="굴림" charset="-127"/>
              </a:rPr>
              <a:t>Algorithm sketch</a:t>
            </a:r>
          </a:p>
          <a:p>
            <a:pPr lvl="1"/>
            <a:r>
              <a:rPr lang="en-US" altLang="ko-KR" sz="1800">
                <a:ea typeface="굴림" charset="-127"/>
              </a:rPr>
              <a:t>1. place all states in one set</a:t>
            </a:r>
          </a:p>
          <a:p>
            <a:pPr lvl="1"/>
            <a:r>
              <a:rPr lang="en-US" altLang="ko-KR" sz="1800">
                <a:ea typeface="굴림" charset="-127"/>
              </a:rPr>
              <a:t>2. initially partition set based on output behavior</a:t>
            </a:r>
          </a:p>
          <a:p>
            <a:pPr lvl="1"/>
            <a:r>
              <a:rPr lang="en-US" altLang="ko-KR" sz="1800">
                <a:ea typeface="굴림" charset="-127"/>
              </a:rPr>
              <a:t>3. successively partition resulting subsets based on next state transitions</a:t>
            </a:r>
          </a:p>
          <a:p>
            <a:pPr lvl="1"/>
            <a:r>
              <a:rPr lang="en-US" altLang="ko-KR" sz="1800">
                <a:ea typeface="굴림" charset="-127"/>
              </a:rPr>
              <a:t>4. repeat (3) until no further partitioning is required</a:t>
            </a:r>
          </a:p>
          <a:p>
            <a:pPr lvl="2"/>
            <a:r>
              <a:rPr lang="en-US" altLang="ko-KR" sz="1600">
                <a:ea typeface="굴림" charset="-127"/>
              </a:rPr>
              <a:t>states left in the same set are equivalent</a:t>
            </a:r>
          </a:p>
          <a:p>
            <a:pPr lvl="1"/>
            <a:r>
              <a:rPr lang="en-US" altLang="ko-KR" sz="1800">
                <a:ea typeface="굴림" charset="-127"/>
              </a:rPr>
              <a:t>polynomial time procedure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D6E3-1AB4-4CEF-A717-8D4D6D3D420E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65890" name="Group 2"/>
          <p:cNvGrpSpPr>
            <a:grpSpLocks/>
          </p:cNvGrpSpPr>
          <p:nvPr/>
        </p:nvGrpSpPr>
        <p:grpSpPr bwMode="auto">
          <a:xfrm>
            <a:off x="2479675" y="2303463"/>
            <a:ext cx="6343650" cy="2159000"/>
            <a:chOff x="1468" y="944"/>
            <a:chExt cx="3996" cy="1360"/>
          </a:xfrm>
        </p:grpSpPr>
        <p:sp>
          <p:nvSpPr>
            <p:cNvPr id="165891" name="Rectangle 3"/>
            <p:cNvSpPr>
              <a:spLocks noChangeArrowheads="1"/>
            </p:cNvSpPr>
            <p:nvPr/>
          </p:nvSpPr>
          <p:spPr bwMode="auto">
            <a:xfrm>
              <a:off x="1544" y="944"/>
              <a:ext cx="3920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S0	S1	S2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S1	S3	S4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S2	S5	S6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	S3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	S4	S0	S0	1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	S5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	S6	S0	S0	1	0</a:t>
              </a:r>
            </a:p>
          </p:txBody>
        </p:sp>
        <p:sp>
          <p:nvSpPr>
            <p:cNvPr id="165892" name="Line 4"/>
            <p:cNvSpPr>
              <a:spLocks noChangeShapeType="1"/>
            </p:cNvSpPr>
            <p:nvPr/>
          </p:nvSpPr>
          <p:spPr bwMode="auto">
            <a:xfrm>
              <a:off x="1476" y="1280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3" name="Line 5"/>
            <p:cNvSpPr>
              <a:spLocks noChangeShapeType="1"/>
            </p:cNvSpPr>
            <p:nvPr/>
          </p:nvSpPr>
          <p:spPr bwMode="auto">
            <a:xfrm>
              <a:off x="4288" y="956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4" name="Line 6"/>
            <p:cNvSpPr>
              <a:spLocks noChangeShapeType="1"/>
            </p:cNvSpPr>
            <p:nvPr/>
          </p:nvSpPr>
          <p:spPr bwMode="auto">
            <a:xfrm>
              <a:off x="3240" y="948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>
              <a:off x="2296" y="956"/>
              <a:ext cx="0" cy="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1468" y="956"/>
              <a:ext cx="3928" cy="1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58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minimization example</a:t>
            </a:r>
          </a:p>
        </p:txBody>
      </p:sp>
      <p:sp>
        <p:nvSpPr>
          <p:cNvPr id="16589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Sequence detector for 010 or 110 </a:t>
            </a:r>
          </a:p>
        </p:txBody>
      </p:sp>
      <p:grpSp>
        <p:nvGrpSpPr>
          <p:cNvPr id="165899" name="Group 11"/>
          <p:cNvGrpSpPr>
            <a:grpSpLocks/>
          </p:cNvGrpSpPr>
          <p:nvPr/>
        </p:nvGrpSpPr>
        <p:grpSpPr bwMode="auto">
          <a:xfrm>
            <a:off x="650875" y="4284663"/>
            <a:ext cx="2922588" cy="2265362"/>
            <a:chOff x="2976" y="2557"/>
            <a:chExt cx="1841" cy="1427"/>
          </a:xfrm>
        </p:grpSpPr>
        <p:sp>
          <p:nvSpPr>
            <p:cNvPr id="165900" name="Oval 12"/>
            <p:cNvSpPr>
              <a:spLocks noChangeArrowheads="1"/>
            </p:cNvSpPr>
            <p:nvPr/>
          </p:nvSpPr>
          <p:spPr bwMode="auto">
            <a:xfrm>
              <a:off x="3792" y="2688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S0</a:t>
              </a:r>
            </a:p>
          </p:txBody>
        </p:sp>
        <p:sp>
          <p:nvSpPr>
            <p:cNvPr id="165901" name="Oval 13"/>
            <p:cNvSpPr>
              <a:spLocks noChangeArrowheads="1"/>
            </p:cNvSpPr>
            <p:nvPr/>
          </p:nvSpPr>
          <p:spPr bwMode="auto">
            <a:xfrm>
              <a:off x="3216" y="345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S3</a:t>
              </a:r>
            </a:p>
          </p:txBody>
        </p:sp>
        <p:sp>
          <p:nvSpPr>
            <p:cNvPr id="165902" name="Oval 14"/>
            <p:cNvSpPr>
              <a:spLocks noChangeArrowheads="1"/>
            </p:cNvSpPr>
            <p:nvPr/>
          </p:nvSpPr>
          <p:spPr bwMode="auto">
            <a:xfrm>
              <a:off x="4176" y="307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S2</a:t>
              </a:r>
            </a:p>
          </p:txBody>
        </p:sp>
        <p:sp>
          <p:nvSpPr>
            <p:cNvPr id="165903" name="Oval 15"/>
            <p:cNvSpPr>
              <a:spLocks noChangeArrowheads="1"/>
            </p:cNvSpPr>
            <p:nvPr/>
          </p:nvSpPr>
          <p:spPr bwMode="auto">
            <a:xfrm>
              <a:off x="3408" y="307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S1</a:t>
              </a:r>
            </a:p>
          </p:txBody>
        </p:sp>
        <p:sp>
          <p:nvSpPr>
            <p:cNvPr id="165904" name="Oval 16"/>
            <p:cNvSpPr>
              <a:spLocks noChangeArrowheads="1"/>
            </p:cNvSpPr>
            <p:nvPr/>
          </p:nvSpPr>
          <p:spPr bwMode="auto">
            <a:xfrm>
              <a:off x="3984" y="345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S5</a:t>
              </a:r>
            </a:p>
          </p:txBody>
        </p:sp>
        <p:sp>
          <p:nvSpPr>
            <p:cNvPr id="165905" name="Oval 17"/>
            <p:cNvSpPr>
              <a:spLocks noChangeArrowheads="1"/>
            </p:cNvSpPr>
            <p:nvPr/>
          </p:nvSpPr>
          <p:spPr bwMode="auto">
            <a:xfrm>
              <a:off x="4368" y="345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S6</a:t>
              </a:r>
            </a:p>
          </p:txBody>
        </p:sp>
        <p:sp>
          <p:nvSpPr>
            <p:cNvPr id="165906" name="Oval 18"/>
            <p:cNvSpPr>
              <a:spLocks noChangeArrowheads="1"/>
            </p:cNvSpPr>
            <p:nvPr/>
          </p:nvSpPr>
          <p:spPr bwMode="auto">
            <a:xfrm>
              <a:off x="3600" y="345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S4</a:t>
              </a:r>
            </a:p>
          </p:txBody>
        </p:sp>
        <p:cxnSp>
          <p:nvCxnSpPr>
            <p:cNvPr id="165907" name="AutoShape 19"/>
            <p:cNvCxnSpPr>
              <a:cxnSpLocks noChangeShapeType="1"/>
              <a:stCxn id="165900" idx="3"/>
              <a:endCxn id="165903" idx="7"/>
            </p:cNvCxnSpPr>
            <p:nvPr/>
          </p:nvCxnSpPr>
          <p:spPr bwMode="auto">
            <a:xfrm flipH="1">
              <a:off x="3613" y="2893"/>
              <a:ext cx="214" cy="2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908" name="AutoShape 20"/>
            <p:cNvCxnSpPr>
              <a:cxnSpLocks noChangeShapeType="1"/>
              <a:stCxn id="165903" idx="3"/>
              <a:endCxn id="165901" idx="0"/>
            </p:cNvCxnSpPr>
            <p:nvPr/>
          </p:nvCxnSpPr>
          <p:spPr bwMode="auto">
            <a:xfrm flipH="1">
              <a:off x="3336" y="3277"/>
              <a:ext cx="107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909" name="AutoShape 21"/>
            <p:cNvCxnSpPr>
              <a:cxnSpLocks noChangeShapeType="1"/>
              <a:stCxn id="165903" idx="5"/>
              <a:endCxn id="165906" idx="0"/>
            </p:cNvCxnSpPr>
            <p:nvPr/>
          </p:nvCxnSpPr>
          <p:spPr bwMode="auto">
            <a:xfrm>
              <a:off x="3613" y="3277"/>
              <a:ext cx="107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910" name="AutoShape 22"/>
            <p:cNvCxnSpPr>
              <a:cxnSpLocks noChangeShapeType="1"/>
              <a:stCxn id="165902" idx="3"/>
              <a:endCxn id="165904" idx="0"/>
            </p:cNvCxnSpPr>
            <p:nvPr/>
          </p:nvCxnSpPr>
          <p:spPr bwMode="auto">
            <a:xfrm flipH="1">
              <a:off x="4104" y="3277"/>
              <a:ext cx="107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911" name="AutoShape 23"/>
            <p:cNvCxnSpPr>
              <a:cxnSpLocks noChangeShapeType="1"/>
              <a:stCxn id="165902" idx="5"/>
              <a:endCxn id="165905" idx="0"/>
            </p:cNvCxnSpPr>
            <p:nvPr/>
          </p:nvCxnSpPr>
          <p:spPr bwMode="auto">
            <a:xfrm>
              <a:off x="4381" y="3277"/>
              <a:ext cx="107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912" name="AutoShape 24"/>
            <p:cNvCxnSpPr>
              <a:cxnSpLocks noChangeShapeType="1"/>
              <a:stCxn id="165900" idx="5"/>
              <a:endCxn id="165902" idx="1"/>
            </p:cNvCxnSpPr>
            <p:nvPr/>
          </p:nvCxnSpPr>
          <p:spPr bwMode="auto">
            <a:xfrm>
              <a:off x="3997" y="2893"/>
              <a:ext cx="214" cy="2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913" name="AutoShape 25"/>
            <p:cNvCxnSpPr>
              <a:cxnSpLocks noChangeShapeType="1"/>
              <a:endCxn id="165900" idx="1"/>
            </p:cNvCxnSpPr>
            <p:nvPr/>
          </p:nvCxnSpPr>
          <p:spPr bwMode="auto">
            <a:xfrm>
              <a:off x="3661" y="2557"/>
              <a:ext cx="166" cy="1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914" name="AutoShape 26"/>
            <p:cNvCxnSpPr>
              <a:cxnSpLocks noChangeShapeType="1"/>
              <a:endCxn id="165900" idx="2"/>
            </p:cNvCxnSpPr>
            <p:nvPr/>
          </p:nvCxnSpPr>
          <p:spPr bwMode="auto">
            <a:xfrm rot="16200000">
              <a:off x="2808" y="2976"/>
              <a:ext cx="1152" cy="81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15" name="Line 27"/>
            <p:cNvSpPr>
              <a:spLocks noChangeShapeType="1"/>
            </p:cNvSpPr>
            <p:nvPr/>
          </p:nvSpPr>
          <p:spPr bwMode="auto">
            <a:xfrm flipH="1">
              <a:off x="2976" y="398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16" name="Text Box 28"/>
            <p:cNvSpPr txBox="1">
              <a:spLocks noChangeArrowheads="1"/>
            </p:cNvSpPr>
            <p:nvPr/>
          </p:nvSpPr>
          <p:spPr bwMode="auto">
            <a:xfrm>
              <a:off x="4080" y="2815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65917" name="Text Box 29"/>
            <p:cNvSpPr txBox="1">
              <a:spLocks noChangeArrowheads="1"/>
            </p:cNvSpPr>
            <p:nvPr/>
          </p:nvSpPr>
          <p:spPr bwMode="auto">
            <a:xfrm>
              <a:off x="3456" y="2815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0/0</a:t>
              </a:r>
            </a:p>
          </p:txBody>
        </p:sp>
        <p:sp>
          <p:nvSpPr>
            <p:cNvPr id="165918" name="Text Box 30"/>
            <p:cNvSpPr txBox="1">
              <a:spLocks noChangeArrowheads="1"/>
            </p:cNvSpPr>
            <p:nvPr/>
          </p:nvSpPr>
          <p:spPr bwMode="auto">
            <a:xfrm>
              <a:off x="4368" y="3199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65919" name="Text Box 31"/>
            <p:cNvSpPr txBox="1">
              <a:spLocks noChangeArrowheads="1"/>
            </p:cNvSpPr>
            <p:nvPr/>
          </p:nvSpPr>
          <p:spPr bwMode="auto">
            <a:xfrm>
              <a:off x="4512" y="3583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65920" name="Text Box 32"/>
            <p:cNvSpPr txBox="1">
              <a:spLocks noChangeArrowheads="1"/>
            </p:cNvSpPr>
            <p:nvPr/>
          </p:nvSpPr>
          <p:spPr bwMode="auto">
            <a:xfrm>
              <a:off x="4320" y="3727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0/1</a:t>
              </a:r>
            </a:p>
          </p:txBody>
        </p:sp>
        <p:sp>
          <p:nvSpPr>
            <p:cNvPr id="165921" name="Line 33"/>
            <p:cNvSpPr>
              <a:spLocks noChangeShapeType="1"/>
            </p:cNvSpPr>
            <p:nvPr/>
          </p:nvSpPr>
          <p:spPr bwMode="auto">
            <a:xfrm flipH="1">
              <a:off x="3168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2" name="Line 34"/>
            <p:cNvSpPr>
              <a:spLocks noChangeShapeType="1"/>
            </p:cNvSpPr>
            <p:nvPr/>
          </p:nvSpPr>
          <p:spPr bwMode="auto">
            <a:xfrm>
              <a:off x="3408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3" name="Line 35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4" name="Line 36"/>
            <p:cNvSpPr>
              <a:spLocks noChangeShapeType="1"/>
            </p:cNvSpPr>
            <p:nvPr/>
          </p:nvSpPr>
          <p:spPr bwMode="auto">
            <a:xfrm>
              <a:off x="3792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5" name="Line 37"/>
            <p:cNvSpPr>
              <a:spLocks noChangeShapeType="1"/>
            </p:cNvSpPr>
            <p:nvPr/>
          </p:nvSpPr>
          <p:spPr bwMode="auto">
            <a:xfrm flipH="1">
              <a:off x="3936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6" name="Line 38"/>
            <p:cNvSpPr>
              <a:spLocks noChangeShapeType="1"/>
            </p:cNvSpPr>
            <p:nvPr/>
          </p:nvSpPr>
          <p:spPr bwMode="auto">
            <a:xfrm>
              <a:off x="4176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7" name="Line 39"/>
            <p:cNvSpPr>
              <a:spLocks noChangeShapeType="1"/>
            </p:cNvSpPr>
            <p:nvPr/>
          </p:nvSpPr>
          <p:spPr bwMode="auto">
            <a:xfrm flipH="1">
              <a:off x="4320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8" name="Line 40"/>
            <p:cNvSpPr>
              <a:spLocks noChangeShapeType="1"/>
            </p:cNvSpPr>
            <p:nvPr/>
          </p:nvSpPr>
          <p:spPr bwMode="auto">
            <a:xfrm>
              <a:off x="4560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9" name="Text Box 41"/>
            <p:cNvSpPr txBox="1">
              <a:spLocks noChangeArrowheads="1"/>
            </p:cNvSpPr>
            <p:nvPr/>
          </p:nvSpPr>
          <p:spPr bwMode="auto">
            <a:xfrm>
              <a:off x="3936" y="3199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0/0</a:t>
              </a:r>
            </a:p>
          </p:txBody>
        </p:sp>
        <p:sp>
          <p:nvSpPr>
            <p:cNvPr id="165930" name="Text Box 42"/>
            <p:cNvSpPr txBox="1">
              <a:spLocks noChangeArrowheads="1"/>
            </p:cNvSpPr>
            <p:nvPr/>
          </p:nvSpPr>
          <p:spPr bwMode="auto">
            <a:xfrm>
              <a:off x="3600" y="3199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65931" name="Text Box 43"/>
            <p:cNvSpPr txBox="1">
              <a:spLocks noChangeArrowheads="1"/>
            </p:cNvSpPr>
            <p:nvPr/>
          </p:nvSpPr>
          <p:spPr bwMode="auto">
            <a:xfrm>
              <a:off x="3120" y="3199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0/0</a:t>
              </a:r>
            </a:p>
          </p:txBody>
        </p:sp>
        <p:sp>
          <p:nvSpPr>
            <p:cNvPr id="165932" name="Text Box 44"/>
            <p:cNvSpPr txBox="1">
              <a:spLocks noChangeArrowheads="1"/>
            </p:cNvSpPr>
            <p:nvPr/>
          </p:nvSpPr>
          <p:spPr bwMode="auto">
            <a:xfrm>
              <a:off x="4128" y="3583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65933" name="Text Box 45"/>
            <p:cNvSpPr txBox="1">
              <a:spLocks noChangeArrowheads="1"/>
            </p:cNvSpPr>
            <p:nvPr/>
          </p:nvSpPr>
          <p:spPr bwMode="auto">
            <a:xfrm>
              <a:off x="3936" y="3727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0/0</a:t>
              </a:r>
            </a:p>
          </p:txBody>
        </p:sp>
        <p:sp>
          <p:nvSpPr>
            <p:cNvPr id="165934" name="Text Box 46"/>
            <p:cNvSpPr txBox="1">
              <a:spLocks noChangeArrowheads="1"/>
            </p:cNvSpPr>
            <p:nvPr/>
          </p:nvSpPr>
          <p:spPr bwMode="auto">
            <a:xfrm>
              <a:off x="3744" y="3583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65935" name="Text Box 47"/>
            <p:cNvSpPr txBox="1">
              <a:spLocks noChangeArrowheads="1"/>
            </p:cNvSpPr>
            <p:nvPr/>
          </p:nvSpPr>
          <p:spPr bwMode="auto">
            <a:xfrm>
              <a:off x="3552" y="3727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0/1</a:t>
              </a:r>
            </a:p>
          </p:txBody>
        </p:sp>
        <p:sp>
          <p:nvSpPr>
            <p:cNvPr id="165936" name="Text Box 48"/>
            <p:cNvSpPr txBox="1">
              <a:spLocks noChangeArrowheads="1"/>
            </p:cNvSpPr>
            <p:nvPr/>
          </p:nvSpPr>
          <p:spPr bwMode="auto">
            <a:xfrm>
              <a:off x="3360" y="3583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1/0</a:t>
              </a:r>
            </a:p>
          </p:txBody>
        </p:sp>
        <p:sp>
          <p:nvSpPr>
            <p:cNvPr id="165937" name="Text Box 49"/>
            <p:cNvSpPr txBox="1">
              <a:spLocks noChangeArrowheads="1"/>
            </p:cNvSpPr>
            <p:nvPr/>
          </p:nvSpPr>
          <p:spPr bwMode="auto">
            <a:xfrm>
              <a:off x="3168" y="3727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굴림" charset="-127"/>
                </a:rPr>
                <a:t>0/0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52C7-55E4-4CB2-B83D-65E2F0C745C6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1600200" y="1676400"/>
            <a:ext cx="6343650" cy="2159000"/>
            <a:chOff x="1516" y="728"/>
            <a:chExt cx="3996" cy="1360"/>
          </a:xfrm>
        </p:grpSpPr>
        <p:sp>
          <p:nvSpPr>
            <p:cNvPr id="167940" name="Rectangle 4"/>
            <p:cNvSpPr>
              <a:spLocks noChangeArrowheads="1"/>
            </p:cNvSpPr>
            <p:nvPr/>
          </p:nvSpPr>
          <p:spPr bwMode="auto">
            <a:xfrm>
              <a:off x="1592" y="728"/>
              <a:ext cx="3920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S0	S1	S2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S1	S3	S4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S2	S5	S6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	S3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	S4	S0	S0	1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	S5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	S6	S0	S0	1	0</a:t>
              </a:r>
            </a:p>
          </p:txBody>
        </p:sp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>
              <a:off x="1524" y="106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4336" y="740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3288" y="732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2344" y="740"/>
              <a:ext cx="0" cy="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516" y="740"/>
              <a:ext cx="3928" cy="1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79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Method of successive </a:t>
            </a:r>
            <a:r>
              <a:rPr lang="en-US" altLang="ko-KR" dirty="0" smtClean="0">
                <a:ea typeface="굴림" charset="-127"/>
              </a:rPr>
              <a:t>partitions (Row-Matching Method)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771650" y="4140200"/>
            <a:ext cx="56007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S1 S2 S3 S4 S5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S1 S2 S3 S5 )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791200" y="4419600"/>
            <a:ext cx="24384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S4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is equivalent to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S6 </a:t>
            </a:r>
          </a:p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  <a:sym typeface="Wingdings" panose="05000000000000000000" pitchFamily="2" charset="2"/>
              </a:rPr>
              <a:t> S4’ = S4 = S6</a:t>
            </a: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914650" y="3108960"/>
            <a:ext cx="4908550" cy="1969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14650" y="3510962"/>
            <a:ext cx="4908550" cy="1969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52C7-55E4-4CB2-B83D-65E2F0C745C6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1600200" y="1676400"/>
            <a:ext cx="6343650" cy="2159000"/>
            <a:chOff x="1516" y="728"/>
            <a:chExt cx="3996" cy="1360"/>
          </a:xfrm>
        </p:grpSpPr>
        <p:sp>
          <p:nvSpPr>
            <p:cNvPr id="167940" name="Rectangle 4"/>
            <p:cNvSpPr>
              <a:spLocks noChangeArrowheads="1"/>
            </p:cNvSpPr>
            <p:nvPr/>
          </p:nvSpPr>
          <p:spPr bwMode="auto">
            <a:xfrm>
              <a:off x="1592" y="728"/>
              <a:ext cx="3920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S0	S1	S2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S1	S3	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S2	S5	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	S3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	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1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	S5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	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1	0</a:t>
              </a:r>
            </a:p>
          </p:txBody>
        </p:sp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>
              <a:off x="1524" y="106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4336" y="740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3288" y="732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2344" y="740"/>
              <a:ext cx="0" cy="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516" y="740"/>
              <a:ext cx="3928" cy="1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79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Method of successive partitions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771650" y="4140200"/>
            <a:ext cx="56007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S1 S2 S3 S4 S5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S1 S2 S3 S5 )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 S2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S3 S5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791200" y="4419600"/>
            <a:ext cx="24384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S3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is equivalent to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S5</a:t>
            </a:r>
          </a:p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  <a:sym typeface="Wingdings" panose="05000000000000000000" pitchFamily="2" charset="2"/>
              </a:rPr>
              <a:t> S3’ = S3 = S5</a:t>
            </a: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14650" y="2912008"/>
            <a:ext cx="4908550" cy="196948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914650" y="3314010"/>
            <a:ext cx="4908550" cy="196948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951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52C7-55E4-4CB2-B83D-65E2F0C745C6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1600200" y="1676400"/>
            <a:ext cx="6343650" cy="2159000"/>
            <a:chOff x="1516" y="728"/>
            <a:chExt cx="3996" cy="1360"/>
          </a:xfrm>
        </p:grpSpPr>
        <p:sp>
          <p:nvSpPr>
            <p:cNvPr id="167940" name="Rectangle 4"/>
            <p:cNvSpPr>
              <a:spLocks noChangeArrowheads="1"/>
            </p:cNvSpPr>
            <p:nvPr/>
          </p:nvSpPr>
          <p:spPr bwMode="auto">
            <a:xfrm>
              <a:off x="1592" y="728"/>
              <a:ext cx="3920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S0	S1	S2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S1	</a:t>
              </a:r>
              <a:r>
                <a:rPr lang="en-US" altLang="ko-KR" sz="1600" b="1" dirty="0" smtClean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S2	</a:t>
              </a:r>
              <a:r>
                <a:rPr lang="en-US" altLang="ko-KR" sz="1600" b="1" dirty="0" smtClean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	</a:t>
              </a:r>
              <a:r>
                <a:rPr lang="en-US" altLang="ko-KR" sz="1600" b="1" dirty="0" smtClean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 or 11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1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	</a:t>
              </a:r>
              <a:r>
                <a:rPr lang="en-US" altLang="ko-KR" sz="1600" b="1" dirty="0" smtClean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>
              <a:off x="1524" y="106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4336" y="740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3288" y="732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2344" y="740"/>
              <a:ext cx="0" cy="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516" y="740"/>
              <a:ext cx="3928" cy="1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79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Method of successive partitions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771650" y="4140200"/>
            <a:ext cx="56007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S1 S2 S3 S4 S5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S1 S2 S3 S5 )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 S2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S3 S5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S0 )   (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 S2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S3 S5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S4 S6 )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791200" y="4419600"/>
            <a:ext cx="24384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 is equivalent to S2</a:t>
            </a:r>
          </a:p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  <a:sym typeface="Wingdings" panose="05000000000000000000" pitchFamily="2" charset="2"/>
              </a:rPr>
              <a:t> S1’ = S1 = S2</a:t>
            </a: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14650" y="2504036"/>
            <a:ext cx="4908550" cy="196948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914650" y="2709091"/>
            <a:ext cx="4908550" cy="196948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126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VIII - Working with FSM</a:t>
            </a:r>
            <a:endParaRPr lang="en-US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52C7-55E4-4CB2-B83D-65E2F0C745C6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1600200" y="1676400"/>
            <a:ext cx="6343650" cy="2159000"/>
            <a:chOff x="1516" y="728"/>
            <a:chExt cx="3996" cy="1360"/>
          </a:xfrm>
        </p:grpSpPr>
        <p:sp>
          <p:nvSpPr>
            <p:cNvPr id="167940" name="Rectangle 4"/>
            <p:cNvSpPr>
              <a:spLocks noChangeArrowheads="1"/>
            </p:cNvSpPr>
            <p:nvPr/>
          </p:nvSpPr>
          <p:spPr bwMode="auto">
            <a:xfrm>
              <a:off x="1592" y="728"/>
              <a:ext cx="3920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S0	</a:t>
              </a:r>
              <a:r>
                <a:rPr lang="en-US" altLang="ko-KR" sz="1600" b="1" dirty="0" smtClean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S1</a:t>
              </a: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’ 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b="1" dirty="0" smtClean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S1’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</a:t>
              </a:r>
              <a:r>
                <a:rPr lang="en-US" altLang="ko-KR" sz="1600" b="1" dirty="0" smtClean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S1’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</a:t>
              </a:r>
              <a:r>
                <a:rPr lang="en-US" altLang="ko-KR" sz="1600" b="1" dirty="0" smtClean="0">
                  <a:solidFill>
                    <a:schemeClr val="tx2">
                      <a:lumMod val="50000"/>
                    </a:schemeClr>
                  </a:solidFill>
                  <a:latin typeface="Tahoma" pitchFamily="34" charset="0"/>
                  <a:ea typeface="굴림" charset="-127"/>
                </a:rPr>
                <a:t>S1’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 or 10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 or 11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S4’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S0	S0	1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>
              <a:off x="1524" y="106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4336" y="740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3288" y="732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2344" y="740"/>
              <a:ext cx="0" cy="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516" y="740"/>
              <a:ext cx="3928" cy="1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79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Method of successive partitions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771650" y="4140200"/>
            <a:ext cx="56007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S1 S2 S3 S4 S5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S1 S2 S3 S5 )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 S2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S3 S5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S0 )   (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 S2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S3 S5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  ( S4 S6 )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791200" y="4419600"/>
            <a:ext cx="24384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 is equivalent to S2</a:t>
            </a:r>
          </a:p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S3 is equivalent to S5</a:t>
            </a:r>
          </a:p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S4 is equivalent to S6</a:t>
            </a:r>
          </a:p>
        </p:txBody>
      </p:sp>
    </p:spTree>
    <p:extLst>
      <p:ext uri="{BB962C8B-B14F-4D97-AF65-F5344CB8AC3E}">
        <p14:creationId xmlns:p14="http://schemas.microsoft.com/office/powerpoint/2010/main" val="7493557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05-CombEx</Template>
  <TotalTime>4700</TotalTime>
  <Pages>37</Pages>
  <Words>1525</Words>
  <Application>Microsoft Office PowerPoint</Application>
  <PresentationFormat>사용자 지정</PresentationFormat>
  <Paragraphs>463</Paragraphs>
  <Slides>25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Edge</vt:lpstr>
      <vt:lpstr>Chap. 8 Working with Finite State Machines</vt:lpstr>
      <vt:lpstr>Agenda</vt:lpstr>
      <vt:lpstr>Finite state machine optimization</vt:lpstr>
      <vt:lpstr>Algorithmic approach to state minimization</vt:lpstr>
      <vt:lpstr>State minimization example</vt:lpstr>
      <vt:lpstr>Method of successive partitions (Row-Matching Method)</vt:lpstr>
      <vt:lpstr>Method of successive partitions</vt:lpstr>
      <vt:lpstr>Method of successive partitions</vt:lpstr>
      <vt:lpstr>Method of successive partitions</vt:lpstr>
      <vt:lpstr>Method of successive partitions</vt:lpstr>
      <vt:lpstr>Minimized FSM</vt:lpstr>
      <vt:lpstr>More complex state minimization</vt:lpstr>
      <vt:lpstr>Minimized FSM</vt:lpstr>
      <vt:lpstr>Minimizing incompletely specified FSMs</vt:lpstr>
      <vt:lpstr>Minimizing states may not yield best circuit</vt:lpstr>
      <vt:lpstr>Implication Chart Method for 3 state edge detector</vt:lpstr>
      <vt:lpstr>Another implementation of edge detector</vt:lpstr>
      <vt:lpstr>State assignment</vt:lpstr>
      <vt:lpstr>State assignment strategies</vt:lpstr>
      <vt:lpstr>One-hot state assignment</vt:lpstr>
      <vt:lpstr>Heuristics for state assignment</vt:lpstr>
      <vt:lpstr>General approach to heuristic state assignment</vt:lpstr>
      <vt:lpstr>Output-based encoding</vt:lpstr>
      <vt:lpstr>Current state assignment approaches</vt:lpstr>
      <vt:lpstr>Sequential logic optimization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implementation</dc:title>
  <dc:creator>Gaetano Borriello</dc:creator>
  <cp:lastModifiedBy>kyoung</cp:lastModifiedBy>
  <cp:revision>51</cp:revision>
  <cp:lastPrinted>2000-05-11T19:00:15Z</cp:lastPrinted>
  <dcterms:created xsi:type="dcterms:W3CDTF">1997-03-21T12:03:47Z</dcterms:created>
  <dcterms:modified xsi:type="dcterms:W3CDTF">2013-12-05T01:18:59Z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