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3666" r:id="rId11"/>
  </p:sldMasterIdLst>
  <p:notesMasterIdLst>
    <p:notesMasterId r:id="rId37"/>
  </p:notesMasterIdLst>
  <p:handoutMasterIdLst>
    <p:handoutMasterId r:id="rId38"/>
  </p:handoutMasterIdLst>
  <p:sldIdLst>
    <p:sldId id="257" r:id="rId12"/>
    <p:sldId id="262" r:id="rId13"/>
    <p:sldId id="258" r:id="rId14"/>
    <p:sldId id="259" r:id="rId15"/>
    <p:sldId id="293" r:id="rId16"/>
    <p:sldId id="280" r:id="rId17"/>
    <p:sldId id="281" r:id="rId18"/>
    <p:sldId id="294" r:id="rId19"/>
    <p:sldId id="282" r:id="rId20"/>
    <p:sldId id="263" r:id="rId21"/>
    <p:sldId id="264" r:id="rId22"/>
    <p:sldId id="295" r:id="rId23"/>
    <p:sldId id="302" r:id="rId24"/>
    <p:sldId id="303" r:id="rId25"/>
    <p:sldId id="304" r:id="rId26"/>
    <p:sldId id="305" r:id="rId27"/>
    <p:sldId id="275" r:id="rId28"/>
    <p:sldId id="286" r:id="rId29"/>
    <p:sldId id="308" r:id="rId30"/>
    <p:sldId id="309" r:id="rId31"/>
    <p:sldId id="287" r:id="rId32"/>
    <p:sldId id="289" r:id="rId33"/>
    <p:sldId id="276" r:id="rId34"/>
    <p:sldId id="288" r:id="rId35"/>
    <p:sldId id="312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1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1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1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1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2B3"/>
    <a:srgbClr val="FDC382"/>
    <a:srgbClr val="D8A57E"/>
    <a:srgbClr val="F9F9F7"/>
    <a:srgbClr val="A0CED6"/>
    <a:srgbClr val="F0F5F7"/>
    <a:srgbClr val="4F87C6"/>
    <a:srgbClr val="5A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85603" autoAdjust="0"/>
  </p:normalViewPr>
  <p:slideViewPr>
    <p:cSldViewPr>
      <p:cViewPr>
        <p:scale>
          <a:sx n="72" d="100"/>
          <a:sy n="72" d="100"/>
        </p:scale>
        <p:origin x="-1042" y="-58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presProps" Target="presProp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6E414D8D-93AB-4DEF-B5C3-2FA0AF272A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7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68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DF82EB37-1313-424B-9EBC-7ED871E24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348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99B1B9-4C9B-4B91-B5F2-AED78FB08AF9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6AABD-1C4C-45B8-AC5E-16BCBE88FA39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270B3A-ECEB-4759-A8FF-E7A72781092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6A2FA5-96E8-4F3D-AFAA-8CE79D8A16CD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12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81567E-56C9-472F-B4B0-DFF48B012CDA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13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u="sng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DDA8C0-BDCC-4070-8998-6EDD759D1898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14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1A9CB6-7257-44C8-80AC-D909EE3991F7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FBDF11-DB3C-4776-BCB5-EA8661261FF5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16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  <a:p>
            <a:endParaRPr lang="en-US" altLang="ko-KR" smtClean="0">
              <a:latin typeface="Arial" charset="0"/>
              <a:ea typeface="굴림" pitchFamily="50" charset="-127"/>
            </a:endParaRPr>
          </a:p>
          <a:p>
            <a:r>
              <a:rPr lang="en-US" altLang="ko-KR" smtClean="0">
                <a:latin typeface="Arial" charset="0"/>
                <a:ea typeface="굴림" pitchFamily="50" charset="-127"/>
              </a:rPr>
              <a:t> </a:t>
            </a:r>
          </a:p>
          <a:p>
            <a:endParaRPr lang="en-US" altLang="ko-KR" smtClean="0">
              <a:latin typeface="Arial" charset="0"/>
              <a:ea typeface="굴림" pitchFamily="50" charset="-127"/>
            </a:endParaRPr>
          </a:p>
          <a:p>
            <a:endParaRPr lang="en-US" altLang="ko-KR" smtClean="0">
              <a:latin typeface="Arial" charset="0"/>
              <a:ea typeface="굴림" pitchFamily="50" charset="-127"/>
            </a:endParaRPr>
          </a:p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BC9A81-1431-46C1-AF92-2C23F65B7EDC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FB06A4-B5F0-4800-A7D9-687CA6C00A5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F1F8B-66E9-4435-A561-2F17C720A09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7BD0BD-E15D-4EC6-9E0A-1553C7DF168C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8976E8-E94F-4ECB-BE65-FCD6F6D460E4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11A436-7C3C-432D-BA45-893E72AB67C1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77ED7F-C93D-4F8C-A910-93DAD307E1B5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730D4D-A616-4D5F-A8FA-890869139F64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944D19-5886-42A0-8433-1AAEC3D7009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D22F66-09C3-4DB2-8C91-6C9261C03586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25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9787" cy="348615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771" tIns="48385" rIns="96771" bIns="48385"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EFAC37-561F-4D66-B4F8-DD17DE1EA7D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B4861B-A7B5-44BA-9B68-2667CEC2CF33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BB4EAD-329F-4B40-B90D-7D3B0D978FF8}" type="slidenum">
              <a:rPr lang="ko-KR" altLang="en-US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5</a:t>
            </a:fld>
            <a:endParaRPr lang="ko-KR" altLang="en-US" smtClean="0">
              <a:ea typeface="굴림" pitchFamily="50" charset="-127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latin typeface="Arial" charset="0"/>
              <a:ea typeface="굴림" pitchFamily="50" charset="-127"/>
            </a:endParaRPr>
          </a:p>
          <a:p>
            <a:endParaRPr lang="en-US" altLang="ko-KR" smtClean="0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55AD49-6B35-49D9-8726-41CB4F77C956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51AB23-C262-4A73-A671-97BAAC210C3D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966E7E-ABD4-4936-A8ED-441C8B194144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473EEC-1A0F-49CA-ABF1-213FC72ED1F0}" type="slidenum">
              <a:rPr lang="en-US" altLang="ko-KR" smtClean="0"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ko-KR" smtClean="0">
              <a:ea typeface="굴림" pitchFamily="50" charset="-127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42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00E8-8F4F-4C09-B634-B786987036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0046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1A3A3-643D-4CC0-8075-6CA8B4671B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711381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BBEA-77FD-4E64-B6FB-EE24B0E16B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71888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AF7A6-16CB-41D7-BCB3-8BB4D32C2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1539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162C1-AB22-4160-9C31-69BEE5FF24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435978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1C78B-76DA-4CDB-B526-ACDB9E9BC1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286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9A09D-3A59-481D-BEA8-5BAB7C4970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6759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8FB7-6E73-4ED0-8B0A-D52854AD79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4678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2EB1-1B67-4A3C-A6AE-20F667A553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1533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BB5E4-FE17-4C83-BDFD-5DD0C1F66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2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541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E84A1-8395-4375-BC05-C4097ACE44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0306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58CA5-FE78-4A42-99DF-42A7B91E1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53259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3F5F9-0CD7-41DE-9404-1A48D2C45A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79182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05D9C-261D-49B2-91DD-3774B7E3A5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5897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14A89-D39C-4353-852E-717590158D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3084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85FBE-4A97-4646-8AB0-E5D676B3CD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89546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B73B-64B1-428F-9E49-669645F224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8512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49E8B-1DA6-4B6D-9ECD-C88D2061AF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4313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BF531-8BC7-43E1-B409-C067A5B10A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5571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C73C2-DC0F-4D8F-8ED0-EC8550C48E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91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08E82-A2A3-4D05-B976-E82709702C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10300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A0C00-EE73-4779-AFC9-7089B6A63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9505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E6748-5D4F-4912-A2A7-0C77621CA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763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247B-7394-42A5-9B6F-208C79C86A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5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CDEBB-63F3-48AD-BC24-E7C9EF432D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98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474A4-59AF-463D-BDFD-CE4C3999A7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84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14EF8-44D5-40BF-BA76-55D8275BFA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60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B88B-2CFE-42BA-A8BF-8DD7AF0C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690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390C-9C7E-43A0-8DD3-DED54BFF3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854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688B4-435A-42AF-8D95-E6FC2E1BD9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22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5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CB44-7FC0-4E7F-90D2-0E2CF00A60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518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719CF-6153-43D0-BD1D-89E10E45C2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210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161B6-09CE-4015-8115-EB1029846C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74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ECE34-FAC8-4BF8-9BD3-3C739EAEDC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9348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E4FD7-7F99-4751-9E3A-FF0210ED0D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878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10015-CA4A-4495-A496-9311FBC114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491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3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3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C7134-2B3B-417D-9525-63EC4E8B27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979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2A200-7585-4E40-B012-BD3E83A769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253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99FB1-5C3F-44F0-9CB4-694B28514D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7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6A22-DF0C-4F00-909D-EE7EA80449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82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088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304F-BC8E-4379-A09A-EF1009786D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252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7C568-2543-418E-974C-CCDA327CF0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1964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0FD5D-EA83-4ED1-9F57-CC81CFB92A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304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97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97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E1218-0361-43DF-A702-9FD1D359E3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365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6CA28-8BE0-453F-BACE-EA76AEFECD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187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13CC-2A78-4FBE-9236-9D59732AE8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1897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D294-265A-4EF1-B68C-7287590940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7811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56ED0-557B-4537-8563-14613827E9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189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A381-B736-4E0A-85D8-046C0AC1F2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0539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A72D6-B220-49A5-88C1-3826B9EC9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3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4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CEA81-1DC9-4107-9F3F-40421DC099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498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D0C76-E6C0-4A45-99D8-04E5A629ED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2662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ECE94-774D-4820-827F-C995A23EBA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4181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69884-34D9-4643-BE6F-2929CB775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0270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03182-A7C4-4744-938F-9CF7740B3E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3884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4BBB-A5FC-4A82-ADE4-CBE0DD696F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384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478CF-31EC-48C8-ACF0-D5177748E1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5164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FCCE5-98F6-4729-8CF3-2A4EDE5D8A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267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DC038-09C2-4A44-87B7-B670652EBD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0981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85841-31ED-4E1D-B2F2-FD4C4F135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9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92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CD61F-7697-48A2-AE21-9A52BE6D0E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7432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6EC65-2871-4E83-91C8-29A17F24A4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2859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C034C-306A-4782-858F-03D45C32DD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5160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2D87-CC29-4DDC-A64E-002ECA2CC5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213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EE13C-7550-433F-82F6-A34706692E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13901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F332E-F647-47AF-9FDF-6DD7E4375B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126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08A3-A84B-4B51-8896-D8D4CD9A5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985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92EE8-A746-4DC6-BC79-5AAF512FD0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0705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5E43-5CF8-4556-8F7B-FD49F7CD86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9489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00288"/>
            <a:ext cx="3543300" cy="211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00288"/>
            <a:ext cx="3543300" cy="211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EEC81-4255-4F27-BC15-FE825EAD6E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1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1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633E-5AEB-41D5-A555-ECC3530B36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5782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42863-B88F-4EA7-A8E8-63D7E3D70F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25353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16686-BC0E-43F8-92DB-652F49AB55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226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88AD-A294-4B12-81E8-6A3C7B9808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414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C2079-92D3-4101-829A-C473FE8726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1298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2D5E-E061-4D4C-90D6-F7984497E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671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5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5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5FF73-6AB8-4EFA-BF41-6D35AA5BCF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6347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736C-8BE3-4266-83B5-CFA8C6E1BA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8544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77450-E564-47DD-8FC7-0B0F10522B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23800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B9D96-9BE2-4DA5-8814-BC89F574C1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25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9425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417EB-68B8-4986-90CF-B3724D5344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2107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1524-68D2-444D-BB71-F25C02AFC5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9468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1A86F-AB09-4667-B573-CFA79A4BE2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4248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F72F8-D3D9-4F65-8DA6-0CC201521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80553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7329-8895-4F0F-B360-8D96930217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6156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1ABD6-89C4-4D31-A9FC-8E9CCC5549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792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DD77-FDF4-458D-8961-D7D843AA2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5776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723BC-2130-4D2C-910D-8BDAFD8EEC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468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663C1-1F90-4FD4-BFFD-5FEBC47E3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5491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9A741-D2B6-41AE-9E99-C95A23F36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2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7806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1E16B-4F50-4437-A8C9-0FA360F50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42567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68239-2193-4299-A8B4-79AE33F844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3001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99671-1C70-4D7E-A120-D8657AD145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58692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17C34-D9A8-43D7-8B60-9CABC02282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3504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DA4A7-9156-4EBD-808E-518A1FE874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5283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E96C1-095D-4CD1-86D0-06A59AB044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3022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15CF-D6DF-4581-8027-2EB8A6EAE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5798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7D7DA-FA8C-4877-998C-D0008D7A11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4248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5C3DA-51DE-418B-94F7-01215C4041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7908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E0614-504A-4A44-BE6E-9B1701F55E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2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9333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1B71B-3E9C-4596-A7DA-145CEC2832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9094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8C6CC-B057-43CE-87F2-C33BCFFF7C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77967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32E00-D9CC-45FD-89E6-D1B9BDA363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3338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86983-EB47-4522-8E4C-2A09C0AFCD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1711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1100D-28FD-4F1D-945F-DFB9FBBD8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5279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1801-AB8E-4472-9A24-0AB0E31360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730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0AF2A-DEA7-4F61-ABC5-C4030A3389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88657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15C99-6F21-47D2-BD20-2DA8AC7648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8612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950E-3441-4333-8312-7594C09471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6487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7325-B45C-4CDF-BF44-BAE03EB735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1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666F5F55-A5B5-4A2A-8AC3-9D12945553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-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78F9C8C4-81BB-4528-8FB8-8432B7DDBD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45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46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47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DE75A73C-819B-4B8B-8861-93062D7085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2D3721B3-B032-4890-9B14-4FC2AED16A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Font typeface="Times" pitchFamily="50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3E4D55BF-A529-4F0E-9365-2122189274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FAA7303B-7D48-433D-97C2-916D610985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itchFamily="50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itchFamily="50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itchFamily="50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itchFamily="50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CB1B5F88-0427-48BB-9CCD-58BD5D8E8B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0288"/>
            <a:ext cx="72390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265D8091-E447-4BF4-BA28-41E86E5E44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2D8C9FEB-4D52-43F4-87E6-79CFA1597C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tabLst>
                <a:tab pos="341313" algn="l"/>
                <a:tab pos="741363" algn="l"/>
              </a:tabLst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chemeClr val="tx1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fld id="{B187F961-A6AE-4097-9DC3-115EB54E99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>
              <a:ea typeface="굴림" pitchFamily="50" charset="-127"/>
            </a:endParaRPr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</a:pPr>
            <a:r>
              <a:rPr lang="en-US" altLang="ko-KR" sz="1200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</a:t>
            </a:r>
            <a:r>
              <a:rPr lang="en-US" altLang="ko-KR" sz="1200">
                <a:solidFill>
                  <a:srgbClr val="000000"/>
                </a:solidFill>
                <a:ea typeface="굴림" pitchFamily="50" charset="-127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lnSpc>
                <a:spcPct val="95000"/>
              </a:lnSpc>
              <a:spcAft>
                <a:spcPct val="20000"/>
              </a:spcAft>
              <a:buChar char="•"/>
              <a:defRPr sz="6000" b="1">
                <a:solidFill>
                  <a:srgbClr val="4F87C6"/>
                </a:solidFill>
                <a:latin typeface="Arial" charset="0"/>
              </a:defRPr>
            </a:lvl1pPr>
            <a:lvl2pPr marL="742950" indent="-285750" algn="ctr" eaLnBrk="0" hangingPunct="0">
              <a:lnSpc>
                <a:spcPct val="95000"/>
              </a:lnSpc>
              <a:spcAft>
                <a:spcPct val="20000"/>
              </a:spcAft>
              <a:buChar char="–"/>
              <a:defRPr sz="40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5000"/>
              </a:lnSpc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95000"/>
              </a:lnSpc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95000"/>
              </a:lnSpc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fld id="{C1F46295-A8DA-42AF-A252-1A7B09D22FEA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t>1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25488" y="889000"/>
            <a:ext cx="1720850" cy="139065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21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3486150"/>
            <a:ext cx="73152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Web Servers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(IIS and Apache)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82082E13-0FD8-4CDD-90B0-BF5C5ABE6C54}" type="slidenum">
              <a:rPr lang="en-US" altLang="ko-KR" sz="1200" smtClean="0">
                <a:solidFill>
                  <a:schemeClr val="tx1"/>
                </a:solidFill>
                <a:ea typeface="굴림" pitchFamily="50" charset="-127"/>
              </a:rPr>
              <a:pPr eaLnBrk="1" hangingPunct="1"/>
              <a:t>10</a:t>
            </a:fld>
            <a:endParaRPr lang="en-US" altLang="ko-KR" sz="120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09588"/>
          </a:xfrm>
          <a:noFill/>
        </p:spPr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4D99FF"/>
                </a:solidFill>
                <a:ea typeface="굴림" pitchFamily="50" charset="-127"/>
              </a:rPr>
              <a:t>Fig. 21.1</a:t>
            </a:r>
            <a:r>
              <a:rPr lang="en-US" altLang="ko-KR" b="1" smtClean="0">
                <a:solidFill>
                  <a:srgbClr val="000000"/>
                </a:solidFill>
                <a:ea typeface="굴림" pitchFamily="50" charset="-127"/>
              </a:rPr>
              <a:t> | </a:t>
            </a:r>
            <a:r>
              <a:rPr lang="en-US" altLang="ko-KR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</a:rPr>
              <a:t>Client interacting with web server. </a:t>
            </a:r>
            <a:r>
              <a:rPr lang="en-US" altLang="ko-KR" i="1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</a:rPr>
              <a:t>Step 1:</a:t>
            </a:r>
            <a:r>
              <a:rPr lang="en-US" altLang="ko-KR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</a:rPr>
              <a:t> The </a:t>
            </a:r>
            <a:r>
              <a:rPr lang="en-US" altLang="ko-KR" b="1" smtClean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Lucida Console" pitchFamily="49" charset="0"/>
              </a:rPr>
              <a:t>GET</a:t>
            </a:r>
            <a:r>
              <a:rPr lang="en-US" altLang="ko-KR" smtClean="0">
                <a:solidFill>
                  <a:srgbClr val="000000"/>
                </a:solidFill>
                <a:ea typeface="굴림" pitchFamily="50" charset="-127"/>
                <a:cs typeface="Times New Roman" pitchFamily="18" charset="0"/>
              </a:rPr>
              <a:t> request.</a:t>
            </a:r>
            <a:r>
              <a:rPr lang="en-US" altLang="ko-KR" smtClean="0">
                <a:ea typeface="굴림" pitchFamily="50" charset="-127"/>
              </a:rPr>
              <a:t> </a:t>
            </a:r>
          </a:p>
        </p:txBody>
      </p:sp>
      <p:pic>
        <p:nvPicPr>
          <p:cNvPr id="20484" name="Picture 3" descr="AAEMZJ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5438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F38F588F-EA27-4313-891C-606D07EB0C64}" type="slidenum">
              <a:rPr lang="en-US" altLang="ko-KR" sz="1200" smtClean="0">
                <a:solidFill>
                  <a:schemeClr val="tx1"/>
                </a:solidFill>
                <a:ea typeface="굴림" pitchFamily="50" charset="-127"/>
              </a:rPr>
              <a:pPr eaLnBrk="1" hangingPunct="1"/>
              <a:t>11</a:t>
            </a:fld>
            <a:endParaRPr lang="en-US" altLang="ko-KR" sz="120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09588"/>
          </a:xfrm>
          <a:noFill/>
        </p:spPr>
        <p:txBody>
          <a:bodyPr/>
          <a:lstStyle/>
          <a:p>
            <a:pPr eaLnBrk="1" hangingPunct="1"/>
            <a:r>
              <a:rPr lang="en-US" altLang="ko-KR" b="1" smtClean="0">
                <a:solidFill>
                  <a:srgbClr val="4D99FF"/>
                </a:solidFill>
                <a:ea typeface="굴림" pitchFamily="50" charset="-127"/>
              </a:rPr>
              <a:t>Fig. 21.2</a:t>
            </a:r>
            <a:r>
              <a:rPr lang="en-US" altLang="ko-KR" b="1" smtClean="0">
                <a:solidFill>
                  <a:srgbClr val="000000"/>
                </a:solidFill>
                <a:ea typeface="굴림" pitchFamily="50" charset="-127"/>
              </a:rPr>
              <a:t> | </a:t>
            </a:r>
            <a:r>
              <a:rPr lang="en-US" altLang="ko-KR" smtClean="0">
                <a:ea typeface="굴림" pitchFamily="50" charset="-127"/>
              </a:rPr>
              <a:t>Client interacting with web server. </a:t>
            </a:r>
            <a:r>
              <a:rPr lang="en-US" altLang="ko-KR" i="1" smtClean="0">
                <a:ea typeface="굴림" pitchFamily="50" charset="-127"/>
              </a:rPr>
              <a:t>Step 2:</a:t>
            </a:r>
            <a:r>
              <a:rPr lang="en-US" altLang="ko-KR" smtClean="0">
                <a:ea typeface="굴림" pitchFamily="50" charset="-127"/>
              </a:rPr>
              <a:t> The HTTP response. </a:t>
            </a:r>
          </a:p>
        </p:txBody>
      </p:sp>
      <p:pic>
        <p:nvPicPr>
          <p:cNvPr id="21508" name="Picture 3" descr="AAEMZJ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049463"/>
            <a:ext cx="75692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21.2  </a:t>
            </a:r>
            <a:r>
              <a:rPr lang="en-US" altLang="ko-KR" smtClean="0">
                <a:ea typeface="굴림" pitchFamily="50" charset="-127"/>
              </a:rPr>
              <a:t>HTTP Request Types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ko-KR" sz="2400" b="0" smtClean="0">
                <a:ea typeface="굴림" pitchFamily="50" charset="-127"/>
              </a:rPr>
              <a:t>Two most common HTTP request types (or methods)</a:t>
            </a:r>
          </a:p>
          <a:p>
            <a:pPr lvl="1">
              <a:spcAft>
                <a:spcPct val="0"/>
              </a:spcAft>
            </a:pP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get</a:t>
            </a:r>
            <a:r>
              <a:rPr lang="en-US" altLang="ko-KR" sz="2400" b="0" smtClean="0">
                <a:ea typeface="굴림" pitchFamily="50" charset="-127"/>
              </a:rPr>
              <a:t> request </a:t>
            </a:r>
          </a:p>
          <a:p>
            <a:pPr lvl="2">
              <a:spcAft>
                <a:spcPct val="0"/>
              </a:spcAft>
            </a:pPr>
            <a:r>
              <a:rPr lang="en-US" altLang="ko-KR" sz="2400" b="0" smtClean="0">
                <a:ea typeface="굴림" pitchFamily="50" charset="-127"/>
              </a:rPr>
              <a:t>Typically gets (or retrieves) information from a server. </a:t>
            </a:r>
          </a:p>
          <a:p>
            <a:pPr lvl="2">
              <a:spcAft>
                <a:spcPct val="0"/>
              </a:spcAft>
            </a:pPr>
            <a:r>
              <a:rPr lang="en-US" altLang="ko-KR" sz="2400" b="0" smtClean="0">
                <a:ea typeface="굴림" pitchFamily="50" charset="-127"/>
              </a:rPr>
              <a:t>Common uses of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get</a:t>
            </a:r>
            <a:r>
              <a:rPr lang="en-US" altLang="ko-KR" sz="2400" b="0" smtClean="0">
                <a:ea typeface="굴림" pitchFamily="50" charset="-127"/>
              </a:rPr>
              <a:t> requests are to retrieve an HTML document or an image, or to fetch search results based on a user-submitted search term. </a:t>
            </a:r>
          </a:p>
          <a:p>
            <a:pPr lvl="1" eaLnBrk="1" hangingPunct="1">
              <a:spcAft>
                <a:spcPct val="0"/>
              </a:spcAft>
            </a:pP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post</a:t>
            </a:r>
            <a:r>
              <a:rPr lang="en-US" altLang="ko-KR" sz="2400" b="0" smtClean="0">
                <a:ea typeface="굴림" pitchFamily="50" charset="-127"/>
              </a:rPr>
              <a:t> request </a:t>
            </a:r>
          </a:p>
          <a:p>
            <a:pPr lvl="2" eaLnBrk="1" hangingPunct="1">
              <a:spcAft>
                <a:spcPct val="0"/>
              </a:spcAft>
            </a:pPr>
            <a:r>
              <a:rPr lang="en-US" altLang="ko-KR" sz="2400" b="0" smtClean="0">
                <a:ea typeface="굴림" pitchFamily="50" charset="-127"/>
              </a:rPr>
              <a:t>Typically posts (or sends) data to a server. </a:t>
            </a:r>
          </a:p>
          <a:p>
            <a:pPr lvl="2" eaLnBrk="1" hangingPunct="1">
              <a:spcAft>
                <a:spcPct val="0"/>
              </a:spcAft>
            </a:pPr>
            <a:r>
              <a:rPr lang="en-US" altLang="ko-KR" sz="2400" b="0" smtClean="0">
                <a:ea typeface="굴림" pitchFamily="50" charset="-127"/>
              </a:rPr>
              <a:t>Common uses of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post</a:t>
            </a:r>
            <a:r>
              <a:rPr lang="en-US" altLang="ko-KR" sz="2400" b="0" smtClean="0">
                <a:ea typeface="굴림" pitchFamily="50" charset="-127"/>
              </a:rPr>
              <a:t> requests are to send information to a server, such as authentication information or data from a form that gathers user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21.2  </a:t>
            </a:r>
            <a:r>
              <a:rPr lang="en-US" altLang="ko-KR" smtClean="0">
                <a:ea typeface="굴림" pitchFamily="50" charset="-127"/>
              </a:rPr>
              <a:t>HTTP Request Types 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r>
              <a:rPr lang="en-US" altLang="ko-KR" sz="2400" b="0" smtClean="0">
                <a:ea typeface="굴림" pitchFamily="50" charset="-127"/>
              </a:rPr>
              <a:t>Both requests can be used to send </a:t>
            </a:r>
            <a:r>
              <a:rPr lang="en-US" altLang="ko-KR" sz="2400" b="0" i="1" smtClean="0">
                <a:ea typeface="굴림" pitchFamily="50" charset="-127"/>
              </a:rPr>
              <a:t>form</a:t>
            </a:r>
            <a:r>
              <a:rPr lang="en-US" altLang="ko-KR" sz="2400" b="0" smtClean="0">
                <a:ea typeface="굴림" pitchFamily="50" charset="-127"/>
              </a:rPr>
              <a:t> data to a Web server, but differently</a:t>
            </a:r>
          </a:p>
          <a:p>
            <a:pPr lvl="1"/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Get</a:t>
            </a:r>
          </a:p>
          <a:p>
            <a:pPr lvl="2"/>
            <a:r>
              <a:rPr lang="en-US" altLang="ko-KR" b="0" smtClean="0">
                <a:ea typeface="굴림" pitchFamily="50" charset="-127"/>
              </a:rPr>
              <a:t>Sends information to the server as part of the URL</a:t>
            </a:r>
          </a:p>
          <a:p>
            <a:pPr lvl="3"/>
            <a:r>
              <a:rPr lang="en-US" altLang="ko-KR" b="0" smtClean="0">
                <a:ea typeface="굴림" pitchFamily="50" charset="-127"/>
              </a:rPr>
              <a:t>www.search-engine.com/</a:t>
            </a:r>
            <a:r>
              <a:rPr lang="en-US" altLang="ko-KR" b="0" smtClean="0">
                <a:solidFill>
                  <a:schemeClr val="accent2"/>
                </a:solidFill>
                <a:ea typeface="굴림" pitchFamily="50" charset="-127"/>
              </a:rPr>
              <a:t>search</a:t>
            </a:r>
            <a:r>
              <a:rPr lang="en-US" altLang="ko-KR" b="0" smtClean="0">
                <a:solidFill>
                  <a:srgbClr val="FF0000"/>
                </a:solidFill>
                <a:ea typeface="굴림" pitchFamily="50" charset="-127"/>
              </a:rPr>
              <a:t>?</a:t>
            </a:r>
            <a:r>
              <a:rPr lang="en-US" altLang="ko-KR" b="0" smtClean="0">
                <a:ea typeface="굴림" pitchFamily="50" charset="-127"/>
              </a:rPr>
              <a:t>name=value</a:t>
            </a:r>
          </a:p>
          <a:p>
            <a:pPr lvl="3"/>
            <a:r>
              <a:rPr lang="en-US" altLang="ko-KR" b="0" smtClean="0">
                <a:solidFill>
                  <a:srgbClr val="FF0000"/>
                </a:solidFill>
                <a:ea typeface="굴림" pitchFamily="50" charset="-127"/>
              </a:rPr>
              <a:t>?</a:t>
            </a:r>
            <a:r>
              <a:rPr lang="en-US" altLang="ko-KR" b="0" smtClean="0">
                <a:ea typeface="굴림" pitchFamily="50" charset="-127"/>
              </a:rPr>
              <a:t>: separates the query string from the rest of the URL</a:t>
            </a:r>
          </a:p>
          <a:p>
            <a:pPr lvl="3"/>
            <a:r>
              <a:rPr lang="en-US" altLang="ko-KR" b="0" smtClean="0">
                <a:solidFill>
                  <a:schemeClr val="accent2"/>
                </a:solidFill>
                <a:ea typeface="굴림" pitchFamily="50" charset="-127"/>
              </a:rPr>
              <a:t>search</a:t>
            </a:r>
            <a:r>
              <a:rPr lang="en-US" altLang="ko-KR" b="0" smtClean="0">
                <a:ea typeface="굴림" pitchFamily="50" charset="-127"/>
              </a:rPr>
              <a:t>: Name of a server-side form handler</a:t>
            </a:r>
          </a:p>
          <a:p>
            <a:pPr lvl="3"/>
            <a:r>
              <a:rPr lang="en-US" altLang="ko-KR" b="0" smtClean="0">
                <a:ea typeface="굴림" pitchFamily="50" charset="-127"/>
              </a:rPr>
              <a:t>name: Name of a variable in an XHTML form</a:t>
            </a:r>
          </a:p>
          <a:p>
            <a:pPr lvl="3"/>
            <a:r>
              <a:rPr lang="en-US" altLang="ko-KR" b="0" smtClean="0">
                <a:ea typeface="굴림" pitchFamily="50" charset="-127"/>
              </a:rPr>
              <a:t>value: Value assigned to that variable</a:t>
            </a:r>
          </a:p>
          <a:p>
            <a:pPr lvl="3"/>
            <a:r>
              <a:rPr lang="en-US" altLang="ko-KR" b="0" smtClean="0">
                <a:ea typeface="굴림" pitchFamily="50" charset="-127"/>
              </a:rPr>
              <a:t>If more than one </a:t>
            </a:r>
            <a:r>
              <a:rPr lang="en-US" altLang="ko-KR" b="0" i="1" smtClean="0">
                <a:ea typeface="굴림" pitchFamily="50" charset="-127"/>
              </a:rPr>
              <a:t>name</a:t>
            </a:r>
            <a:r>
              <a:rPr lang="en-US" altLang="ko-KR" b="0" smtClean="0">
                <a:ea typeface="굴림" pitchFamily="50" charset="-127"/>
              </a:rPr>
              <a:t>/</a:t>
            </a:r>
            <a:r>
              <a:rPr lang="en-US" altLang="ko-KR" b="0" i="1" smtClean="0">
                <a:ea typeface="굴림" pitchFamily="50" charset="-127"/>
              </a:rPr>
              <a:t>value</a:t>
            </a:r>
            <a:r>
              <a:rPr lang="en-US" altLang="ko-KR" b="0" smtClean="0">
                <a:ea typeface="굴림" pitchFamily="50" charset="-127"/>
              </a:rPr>
              <a:t> pair is submitted, each pair is separated by &amp;</a:t>
            </a:r>
          </a:p>
          <a:p>
            <a:pPr lvl="2"/>
            <a:r>
              <a:rPr lang="en-US" altLang="ko-KR" b="0" smtClean="0">
                <a:ea typeface="굴림" pitchFamily="50" charset="-127"/>
              </a:rPr>
              <a:t>Initiated by submitting a form whose </a:t>
            </a:r>
            <a:r>
              <a:rPr lang="en-US" altLang="ko-KR" b="0" i="1" smtClean="0">
                <a:ea typeface="굴림" pitchFamily="50" charset="-127"/>
              </a:rPr>
              <a:t>method</a:t>
            </a:r>
            <a:r>
              <a:rPr lang="en-US" altLang="ko-KR" b="0" smtClean="0">
                <a:ea typeface="굴림" pitchFamily="50" charset="-127"/>
              </a:rPr>
              <a:t> attribute is set to “get”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21.2  </a:t>
            </a:r>
            <a:r>
              <a:rPr lang="en-US" altLang="ko-KR" smtClean="0">
                <a:ea typeface="굴림" pitchFamily="50" charset="-127"/>
              </a:rPr>
              <a:t>HTTP Request Types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lvl="1"/>
            <a:r>
              <a:rPr lang="en-US" altLang="ko-KR" sz="2400" b="0" smtClean="0">
                <a:solidFill>
                  <a:schemeClr val="hlink"/>
                </a:solidFill>
                <a:ea typeface="굴림" pitchFamily="50" charset="-127"/>
              </a:rPr>
              <a:t>Post</a:t>
            </a:r>
          </a:p>
          <a:p>
            <a:pPr lvl="2"/>
            <a:r>
              <a:rPr lang="en-US" altLang="ko-KR" b="0" smtClean="0">
                <a:ea typeface="굴림" pitchFamily="50" charset="-127"/>
              </a:rPr>
              <a:t>Specified in an HTML form by the method “post”</a:t>
            </a:r>
          </a:p>
          <a:p>
            <a:pPr lvl="2"/>
            <a:r>
              <a:rPr lang="en-US" altLang="ko-KR" b="0" smtClean="0">
                <a:ea typeface="굴림" pitchFamily="50" charset="-127"/>
              </a:rPr>
              <a:t>Sends form data as an HTTP message, not a part of the URL</a:t>
            </a:r>
          </a:p>
          <a:p>
            <a:pPr lvl="2"/>
            <a:r>
              <a:rPr lang="en-US" altLang="ko-KR" b="0" smtClean="0">
                <a:ea typeface="굴림" pitchFamily="50" charset="-127"/>
              </a:rPr>
              <a:t>It is often necessary to send large information using the post method</a:t>
            </a:r>
          </a:p>
          <a:p>
            <a:pPr lvl="3"/>
            <a:r>
              <a:rPr lang="en-US" altLang="ko-KR" b="0" smtClean="0">
                <a:ea typeface="굴림" pitchFamily="50" charset="-127"/>
              </a:rPr>
              <a:t>Because </a:t>
            </a:r>
            <a:r>
              <a:rPr lang="en-US" altLang="ko-KR" smtClean="0">
                <a:ea typeface="굴림" pitchFamily="50" charset="-127"/>
              </a:rPr>
              <a:t>get</a:t>
            </a:r>
            <a:r>
              <a:rPr lang="en-US" altLang="ko-KR" b="0" smtClean="0">
                <a:ea typeface="굴림" pitchFamily="50" charset="-127"/>
              </a:rPr>
              <a:t> request limits the query string to 2048 characters</a:t>
            </a:r>
          </a:p>
          <a:p>
            <a:pPr lvl="3"/>
            <a:r>
              <a:rPr lang="en-US" altLang="ko-KR" b="0" smtClean="0">
                <a:ea typeface="굴림" pitchFamily="50" charset="-127"/>
              </a:rPr>
              <a:t>Microsoft </a:t>
            </a:r>
            <a:r>
              <a:rPr lang="en-US" altLang="ko-KR" b="0" i="1" smtClean="0">
                <a:ea typeface="굴림" pitchFamily="50" charset="-127"/>
              </a:rPr>
              <a:t>Internet Explorer</a:t>
            </a:r>
            <a:r>
              <a:rPr lang="en-US" altLang="ko-KR" b="0" smtClean="0">
                <a:ea typeface="굴림" pitchFamily="50" charset="-127"/>
              </a:rPr>
              <a:t> has a maximum URL length of </a:t>
            </a:r>
            <a:r>
              <a:rPr lang="en-US" altLang="ko-KR" b="0" i="1" smtClean="0">
                <a:ea typeface="굴림" pitchFamily="50" charset="-127"/>
              </a:rPr>
              <a:t>2083</a:t>
            </a:r>
            <a:r>
              <a:rPr lang="en-US" altLang="ko-KR" b="0" smtClean="0">
                <a:ea typeface="굴림" pitchFamily="50" charset="-127"/>
              </a:rPr>
              <a:t> characters. also has a maximum path length of 2048 characters</a:t>
            </a:r>
          </a:p>
          <a:p>
            <a:pPr lvl="2"/>
            <a:r>
              <a:rPr lang="en-US" altLang="ko-KR" b="0" smtClean="0">
                <a:ea typeface="굴림" pitchFamily="50" charset="-127"/>
              </a:rPr>
              <a:t>Hides the submitted data from the user by embedding it into an HTTP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21.2  </a:t>
            </a:r>
            <a:r>
              <a:rPr lang="en-US" altLang="ko-KR" smtClean="0">
                <a:ea typeface="굴림" pitchFamily="50" charset="-127"/>
              </a:rPr>
              <a:t>HTTP Request Types 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181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Browsers often cache (save on disk) Web pages, so they can quickly reload the pages</a:t>
            </a:r>
          </a:p>
          <a:p>
            <a:pPr lvl="1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If there are no changes between the last version stored in the cache and the current version on the Web server, this helps speed up the browsing</a:t>
            </a:r>
          </a:p>
          <a:p>
            <a:pPr lvl="1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First ask the server if the document has changed since the last download</a:t>
            </a:r>
          </a:p>
          <a:p>
            <a:pPr lvl="2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If not, load the document from the local cache</a:t>
            </a:r>
          </a:p>
          <a:p>
            <a:pPr lvl="1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Minimize the amount of data that must be downloaded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21.2  </a:t>
            </a:r>
            <a:r>
              <a:rPr lang="en-US" altLang="ko-KR" smtClean="0">
                <a:ea typeface="굴림" pitchFamily="50" charset="-127"/>
              </a:rPr>
              <a:t>HTTP Request Types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181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However, browsers typically do not cache the server’s response to a </a:t>
            </a:r>
            <a:r>
              <a:rPr lang="en-US" altLang="ko-KR" smtClean="0">
                <a:ea typeface="굴림" pitchFamily="50" charset="-127"/>
              </a:rPr>
              <a:t>post</a:t>
            </a:r>
            <a:r>
              <a:rPr lang="en-US" altLang="ko-KR" b="0" smtClean="0">
                <a:ea typeface="굴림" pitchFamily="50" charset="-127"/>
              </a:rPr>
              <a:t> request</a:t>
            </a:r>
          </a:p>
          <a:p>
            <a:pPr lvl="1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Because the next </a:t>
            </a:r>
            <a:r>
              <a:rPr lang="en-US" altLang="ko-KR" smtClean="0">
                <a:ea typeface="굴림" pitchFamily="50" charset="-127"/>
              </a:rPr>
              <a:t>post</a:t>
            </a:r>
            <a:r>
              <a:rPr lang="en-US" altLang="ko-KR" b="0" smtClean="0">
                <a:ea typeface="굴림" pitchFamily="50" charset="-127"/>
              </a:rPr>
              <a:t> might not return the same result</a:t>
            </a:r>
          </a:p>
          <a:p>
            <a:pPr lvl="1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E.g., in a survey (many users visit the same Web page and respond to a question. The survey results could be displayed for the user) </a:t>
            </a:r>
          </a:p>
          <a:p>
            <a:pPr lvl="2">
              <a:spcBef>
                <a:spcPct val="30000"/>
              </a:spcBef>
            </a:pPr>
            <a:r>
              <a:rPr lang="en-US" altLang="ko-KR" b="0" smtClean="0">
                <a:ea typeface="굴림" pitchFamily="50" charset="-127"/>
              </a:rPr>
              <a:t>Each new response changes the overall results of the survey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DFB2600D-585F-4728-8221-EC2529790A59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17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Software Engineering Observation 21.1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01850"/>
            <a:ext cx="7239000" cy="2654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The data sent in a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post</a:t>
            </a:r>
            <a:r>
              <a:rPr lang="en-US" altLang="ko-KR" smtClean="0">
                <a:ea typeface="굴림" pitchFamily="50" charset="-127"/>
              </a:rPr>
              <a:t> request is not part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of the URL and the user can’t see the data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by default. However there are tools available that expose this data, so you should not assume that the data is secure just because a </a:t>
            </a:r>
            <a:r>
              <a:rPr lang="en-US" altLang="ko-KR" smtClean="0">
                <a:latin typeface="Lucida Console" pitchFamily="49" charset="0"/>
                <a:ea typeface="굴림" pitchFamily="50" charset="-127"/>
              </a:rPr>
              <a:t>post</a:t>
            </a:r>
            <a:r>
              <a:rPr lang="en-US" altLang="ko-KR" smtClean="0">
                <a:ea typeface="굴림" pitchFamily="50" charset="-127"/>
              </a:rPr>
              <a:t> request is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8A9BF915-61E7-4E7F-9089-C1BEA3270A7F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18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21.3 Multitier Application Architecture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Web-based applications are multitier applications (</a:t>
            </a:r>
            <a:r>
              <a:rPr lang="en-US" altLang="ko-KR" sz="2400" b="0" i="1" smtClean="0">
                <a:ea typeface="굴림" pitchFamily="50" charset="-127"/>
              </a:rPr>
              <a:t>n</a:t>
            </a:r>
            <a:r>
              <a:rPr lang="en-US" altLang="ko-KR" sz="2400" b="0" smtClean="0">
                <a:ea typeface="굴림" pitchFamily="50" charset="-127"/>
              </a:rPr>
              <a:t>-tier application) that divide functionality into separate tiers. 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Although tiers can be located on the same computer, the tiers of web-based applications typically reside on separate computers. </a:t>
            </a:r>
          </a:p>
        </p:txBody>
      </p:sp>
      <p:pic>
        <p:nvPicPr>
          <p:cNvPr id="28677" name="Picture 3" descr="AAEMZJ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295650"/>
            <a:ext cx="8340725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6096000"/>
            <a:ext cx="69357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pPr algn="ctr">
              <a:spcAft>
                <a:spcPct val="0"/>
              </a:spcAft>
              <a:buClrTx/>
              <a:defRPr/>
            </a:pPr>
            <a:r>
              <a:rPr lang="en-US" altLang="ko-KR" sz="2000" kern="0">
                <a:solidFill>
                  <a:schemeClr val="tx1"/>
                </a:solidFill>
                <a:latin typeface="+mj-lt"/>
                <a:ea typeface="굴림" charset="-127"/>
                <a:cs typeface="+mj-cs"/>
              </a:rPr>
              <a:t>Fig. 21.3 | Three-tier architecture. </a:t>
            </a:r>
            <a:endParaRPr lang="en-US" altLang="ko-KR" sz="2000" kern="0" dirty="0">
              <a:solidFill>
                <a:schemeClr val="tx1"/>
              </a:solidFill>
              <a:latin typeface="+mj-lt"/>
              <a:ea typeface="굴림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B15051E3-8496-4C6F-8731-7F871837F712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19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21.3 Multitier Application Architecture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The bottom tier (also called the data tier or the information tier) maintains the application’s data. 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Typically stores data in a relational database management system (RDBMS).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The middle tier implements business logic, controller logic and presentation logic to control interactions between the application’s clients and its data.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Business logic enforces business rules and ensures that data is reliable before the server application updates the database, or presents the data to users. 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Business rules dictate how clients can and cannot access application data, and how applications process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Aft>
                <a:spcPct val="20000"/>
              </a:spcAft>
              <a:buFont typeface="Times" pitchFamily="50" charset="0"/>
              <a:buChar char="•"/>
              <a:defRPr sz="28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Aft>
                <a:spcPct val="30000"/>
              </a:spcAft>
              <a:buFont typeface="Arial" charset="0"/>
              <a:buChar char="—"/>
              <a:defRPr sz="2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493F5ACD-664C-4AE1-A647-A59F64FE017F}" type="slidenum">
              <a:rPr lang="en-US" altLang="ko-KR" sz="1200" b="0" i="0" smtClean="0">
                <a:latin typeface="Arial" charset="0"/>
                <a:ea typeface="굴림" pitchFamily="50" charset="-127"/>
              </a:rPr>
              <a:pPr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ko-KR" sz="1200" b="0" i="0" smtClean="0">
              <a:latin typeface="Arial" charset="0"/>
              <a:ea typeface="굴림" pitchFamily="50" charset="-127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772400" cy="5413375"/>
          </a:xfrm>
        </p:spPr>
        <p:txBody>
          <a:bodyPr/>
          <a:lstStyle/>
          <a:p>
            <a:pPr marL="0" indent="0" eaLnBrk="1" hangingPunct="1"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Stop abusing my verses, or publish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some of your own.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Martial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marL="0" indent="0" eaLnBrk="1" hangingPunct="1"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There are three difficulties in authorship: to write anything worth the publishing, to find honest men to publish it, and to get sensible men to read it.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Charles Caleb Colton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marL="0" indent="0" eaLnBrk="1" hangingPunct="1">
              <a:buFont typeface="Times" pitchFamily="50" charset="0"/>
              <a:buNone/>
            </a:pPr>
            <a:r>
              <a:rPr lang="en-US" altLang="ko-KR" smtClean="0">
                <a:ea typeface="굴림" pitchFamily="50" charset="-127"/>
              </a:rPr>
              <a:t>When your Daemon is in charge, do not try</a:t>
            </a:r>
            <a:br>
              <a:rPr lang="en-US" altLang="ko-KR" smtClean="0">
                <a:ea typeface="굴림" pitchFamily="50" charset="-127"/>
              </a:rPr>
            </a:br>
            <a:r>
              <a:rPr lang="en-US" altLang="ko-KR" smtClean="0">
                <a:ea typeface="굴림" pitchFamily="50" charset="-127"/>
              </a:rPr>
              <a:t>to think consciously. Drift, wait and obey.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Rudyard Kipling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A3B78D3B-5E39-42F6-B145-08B98DED5015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20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21.3 Multitier Application Architecture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The top tier (or client tier) is the application’s user interface.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Typically a Web browser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In response to user actions, the client tier interacts with the middle tier to make requests and to retrieve data from the information tier. 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The client tier then displays the data retrieved  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The client tier never directly interacts with the information tier.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648F78C8-3B84-4B03-AC7D-7F4531D5384A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21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21.4 Client-Side Scripting versus Server-Side Scripting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Client-side scripting can be used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to validate user input, to access the browser, to enhance web pages by manipulating the DOM of a page, and to add Ajax functionality.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Client-side scripting does have limitations, such as browser dependency</a:t>
            </a:r>
          </a:p>
          <a:p>
            <a:pPr lvl="1"/>
            <a:r>
              <a:rPr lang="en-US" altLang="ko-KR" sz="2400" b="0" smtClean="0">
                <a:ea typeface="굴림" pitchFamily="50" charset="-127"/>
              </a:rPr>
              <a:t>The browser must support the scripting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Client-side scripts can be viewed by the client by using the browser’s source-viewing capability.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Sensitive information, such as passwords or other personally identifiable data, should not be stored or validated on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95D6F882-8064-498F-848F-EE40FA79DC5C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22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21.4 Client-Side Scripting versus Server-Side Scripting (Cont.)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Server-side scripting languages have a wider range of programmatic capabilities than their client-side equivalents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For example, server-side scripts often can access the server’s file directory structure, whereas client-side scripts cannot access the client’s directories.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Properly configured server-side scripts are not visible to the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Only HTML and any client-side scripts are visible to the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704E7DBE-9A0F-4123-87DD-CDF8D929D181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23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Software Engineering Observation 21.2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493963"/>
            <a:ext cx="7239000" cy="18002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smtClean="0">
                <a:ea typeface="굴림" pitchFamily="50" charset="-127"/>
              </a:rPr>
              <a:t>Properly configured server-side script source code is not visible to the client; only HTML and any client-side scripts are visible to the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48A24563-2FFC-4B01-8D17-EC15F3626007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24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21.5 Accessing Web Servers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To request documents from web servers, users must know the hostnames on which the web server software resides. 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Users can request documents from local web servers or remote web servers. 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Local web servers can be accessed through your computer’s name or through the name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localhost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Translates to the IP address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127.0.0.1</a:t>
            </a:r>
            <a:r>
              <a:rPr lang="en-US" altLang="ko-KR" sz="2400" b="0" smtClean="0">
                <a:ea typeface="굴림" pitchFamily="50" charset="-127"/>
              </a:rPr>
              <a:t> (also known as the loopback address). </a:t>
            </a:r>
          </a:p>
          <a:p>
            <a:r>
              <a:rPr lang="en-US" altLang="ko-KR" sz="2400" b="0" smtClean="0">
                <a:ea typeface="굴림" pitchFamily="50" charset="-127"/>
              </a:rPr>
              <a:t>Remote Web server</a:t>
            </a:r>
          </a:p>
          <a:p>
            <a:pPr lvl="1"/>
            <a:r>
              <a:rPr lang="en-US" altLang="ko-KR" sz="2400" b="0" smtClean="0">
                <a:ea typeface="굴림" pitchFamily="50" charset="-127"/>
              </a:rPr>
              <a:t>Domain name (e.g., yahoo) or Internet Protocol (IP)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21.5  </a:t>
            </a:r>
            <a:r>
              <a:rPr lang="en-US" altLang="ko-KR" smtClean="0">
                <a:ea typeface="굴림" pitchFamily="50" charset="-127"/>
              </a:rPr>
              <a:t>Accessing Web Servers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625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Each </a:t>
            </a:r>
            <a:r>
              <a:rPr lang="en-US" altLang="ko-KR" sz="2400" b="0" i="1" smtClean="0">
                <a:ea typeface="굴림" pitchFamily="50" charset="-127"/>
              </a:rPr>
              <a:t>fully qualified host name </a:t>
            </a:r>
            <a:r>
              <a:rPr lang="en-US" altLang="ko-KR" sz="2400" b="0" smtClean="0">
                <a:ea typeface="굴림" pitchFamily="50" charset="-127"/>
              </a:rPr>
              <a:t>(e.g., www.yonsei.ac.kr)</a:t>
            </a:r>
            <a:endParaRPr lang="en-US" altLang="ko-KR" sz="2400" b="0" i="1" smtClean="0">
              <a:ea typeface="굴림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Is assigned to an IP address</a:t>
            </a:r>
          </a:p>
          <a:p>
            <a:pPr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Domain name server (DNS)</a:t>
            </a:r>
          </a:p>
          <a:p>
            <a:pPr lvl="1"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Maintains a database of host names and their corresponding IP addresses</a:t>
            </a:r>
          </a:p>
          <a:p>
            <a:pPr lvl="1"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Translates a </a:t>
            </a:r>
            <a:r>
              <a:rPr lang="en-US" altLang="ko-KR" sz="2400" b="0" i="1" smtClean="0">
                <a:ea typeface="굴림" pitchFamily="50" charset="-127"/>
              </a:rPr>
              <a:t>fully qualified host name</a:t>
            </a:r>
            <a:r>
              <a:rPr lang="en-US" altLang="ko-KR" sz="2400" b="0" smtClean="0">
                <a:ea typeface="굴림" pitchFamily="50" charset="-127"/>
              </a:rPr>
              <a:t> to an IP address</a:t>
            </a:r>
          </a:p>
          <a:p>
            <a:pPr lvl="2"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Referred to as DNS lookup</a:t>
            </a:r>
          </a:p>
          <a:p>
            <a:pPr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IP address 127.0.0.1</a:t>
            </a:r>
          </a:p>
          <a:p>
            <a:pPr lvl="1">
              <a:lnSpc>
                <a:spcPct val="130000"/>
              </a:lnSpc>
            </a:pPr>
            <a:r>
              <a:rPr lang="en-US" altLang="ko-KR" sz="2400" b="0" smtClean="0">
                <a:ea typeface="굴림" pitchFamily="50" charset="-127"/>
              </a:rPr>
              <a:t>Refers to the local Web server, that is, localhost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itchFamily="2" charset="2"/>
              <a:buChar char="§"/>
              <a:defRPr sz="28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0000"/>
              </a:spcAft>
              <a:buFont typeface="Arial" charset="0"/>
              <a:buChar char="–"/>
              <a:defRPr sz="22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7EA88A3E-78A4-41C6-AAFE-227DF1F703E1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굴림" pitchFamily="50" charset="-127"/>
              </a:rPr>
              <a:t>OBJECTIVES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807325" cy="3686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understand a web server’s functionality.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introduce Microsoft Internet Information Services (IIS) and Apache HTTP Server.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set up virtual directories from which content can be served.</a:t>
            </a:r>
          </a:p>
          <a:p>
            <a:pPr eaLnBrk="1" hangingPunct="1"/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To test whether you set up the virtual</a:t>
            </a:r>
            <a:br>
              <a:rPr lang="en-US" altLang="ko-KR" b="0" smtClean="0">
                <a:ea typeface="Times New Roman" pitchFamily="18" charset="0"/>
                <a:cs typeface="Goudy Sans Book" pitchFamily="34" charset="0"/>
              </a:rPr>
            </a:br>
            <a:r>
              <a:rPr lang="en-US" altLang="ko-KR" b="0" smtClean="0">
                <a:ea typeface="Times New Roman" pitchFamily="18" charset="0"/>
                <a:cs typeface="Goudy Sans Book" pitchFamily="34" charset="0"/>
              </a:rPr>
              <a:t>directory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5000"/>
              </a:lnSpc>
              <a:spcAft>
                <a:spcPct val="35000"/>
              </a:spcAft>
              <a:buClr>
                <a:srgbClr val="4E87C6"/>
              </a:buClr>
              <a:buFont typeface="Wingdings" pitchFamily="2" charset="2"/>
              <a:buChar char="•"/>
              <a:defRPr sz="2000"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5000"/>
              </a:lnSpc>
              <a:spcAft>
                <a:spcPct val="35000"/>
              </a:spcAft>
              <a:buFont typeface="Arial" charset="0"/>
              <a:buChar char="–"/>
              <a:defRPr sz="2000"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spcAft>
                <a:spcPct val="0"/>
              </a:spcAft>
              <a:buFont typeface="Times" pitchFamily="50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Aft>
                <a:spcPct val="0"/>
              </a:spcAft>
              <a:buFont typeface="Times" pitchFamily="50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50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52219F49-E448-4318-A081-ABEC4F435D76}" type="slidenum">
              <a:rPr lang="en-US" altLang="ko-KR" sz="1200" b="0" smtClean="0">
                <a:solidFill>
                  <a:schemeClr val="tx1"/>
                </a:solidFill>
                <a:ea typeface="굴림" pitchFamily="50" charset="-127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ko-KR" sz="1200" b="0" smtClean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460375"/>
            <a:ext cx="8072438" cy="2266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21.1  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Introduction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21.2  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HTTP Transactions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21.3  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Multitier Application Architecture </a:t>
            </a: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21.4  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Client-Side Scripting versus Server-Side Scripting</a:t>
            </a:r>
            <a:endParaRPr lang="en-US" altLang="ko-KR" sz="2200" smtClean="0">
              <a:solidFill>
                <a:srgbClr val="B3B366"/>
              </a:solidFill>
              <a:ea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200" smtClean="0">
                <a:solidFill>
                  <a:srgbClr val="B3B366"/>
                </a:solidFill>
                <a:ea typeface="Times New Roman" pitchFamily="18" charset="0"/>
                <a:cs typeface="Arial" charset="0"/>
              </a:rPr>
              <a:t>21.5   </a:t>
            </a:r>
            <a:r>
              <a:rPr lang="en-US" altLang="ko-KR" sz="2200" smtClean="0">
                <a:ea typeface="Times New Roman" pitchFamily="18" charset="0"/>
                <a:cs typeface="Arial" charset="0"/>
              </a:rPr>
              <a:t>	Accessing Web Servers</a:t>
            </a:r>
            <a:endParaRPr lang="en-US" altLang="ko-KR" sz="2200" b="0" smtClean="0">
              <a:solidFill>
                <a:schemeClr val="bg2"/>
              </a:solidFill>
              <a:ea typeface="Times New Roman" pitchFamily="18" charset="0"/>
              <a:cs typeface="Goudy Sans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21.1  </a:t>
            </a:r>
            <a:r>
              <a:rPr lang="en-US" altLang="ko-KR" smtClean="0">
                <a:ea typeface="굴림" pitchFamily="50" charset="-127"/>
              </a:rPr>
              <a:t>Introduction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Web server</a:t>
            </a:r>
          </a:p>
          <a:p>
            <a:pPr lvl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Responds to client requests by providing resources such as HTML documents</a:t>
            </a:r>
          </a:p>
          <a:p>
            <a:pPr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When entering a URL (Uniform Resource Locator) address into a browser</a:t>
            </a:r>
          </a:p>
          <a:p>
            <a:pPr lvl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Requesting a specific document from a Web server</a:t>
            </a:r>
          </a:p>
          <a:p>
            <a:pPr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Web server and client communicate with the Hypertext Transfer Protocol (HTTP)</a:t>
            </a:r>
          </a:p>
          <a:p>
            <a:pPr lvl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A protocol for transferring requests and files between Web servers and Web browsers</a:t>
            </a:r>
          </a:p>
          <a:p>
            <a:pPr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Two Web servers</a:t>
            </a:r>
          </a:p>
          <a:p>
            <a:pPr lvl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Microsoft Internet Information Services (IIS)</a:t>
            </a:r>
          </a:p>
          <a:p>
            <a:pPr lvl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Apache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55E902CD-8F37-4AE6-89EA-38577C8F270B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6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21.2 HTTP Transactions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The HTTP protocol allows clients and servers to interact and exchange information in a uniform and reliable manner.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HTTP uses URLs to identify data on the Internet.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A URL contains information that directs a browser to the resource that the user wishes to access. </a:t>
            </a:r>
          </a:p>
          <a:p>
            <a:pPr eaLnBrk="1" hangingPunct="1"/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http://</a:t>
            </a:r>
            <a:r>
              <a:rPr lang="en-US" altLang="ko-KR" sz="2400" b="0" smtClean="0">
                <a:ea typeface="굴림" pitchFamily="50" charset="-127"/>
              </a:rPr>
              <a:t> indicates that the resource is to be obtained using the HTTP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B906383A-71DB-4CAF-83D0-2E901695AE87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7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21.2 HTTP Transactions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A hostname (the name of the server ) is translated into an IP address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A unique numerical value which identifies the server much as a telephone number uniquely defines a particular phone line</a:t>
            </a:r>
          </a:p>
          <a:p>
            <a:pPr lvl="1" eaLnBrk="1" hangingPunct="1"/>
            <a:r>
              <a:rPr lang="en-US" altLang="ko-KR" sz="2400" b="0" smtClean="0">
                <a:ea typeface="굴림" pitchFamily="50" charset="-127"/>
              </a:rPr>
              <a:t>Translation is performed by a domain name system (DNS) server—a computer that maintains a database of hostnames and their corresponding IP addresses</a:t>
            </a:r>
          </a:p>
          <a:p>
            <a:pPr lvl="2" eaLnBrk="1" hangingPunct="1"/>
            <a:r>
              <a:rPr lang="en-US" altLang="ko-KR" b="0" smtClean="0">
                <a:ea typeface="굴림" pitchFamily="50" charset="-127"/>
              </a:rPr>
              <a:t>The process is called a DNS lookup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63C9E611-7FB3-412B-8761-2C7AE1D6711B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8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21.2 HTTP Transactions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The remainder of the URL after the hostname specifies both the name of the requested resource and its path, or location, on the Web server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For security reasons the path normally specifies the location of a virtual directory. 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The server translates the virtual directory into a real location on the server (or on another computer on the server’s network), thus hiding the true location of the resource</a:t>
            </a:r>
          </a:p>
          <a:p>
            <a:pPr eaLnBrk="1" hangingPunct="1"/>
            <a:r>
              <a:rPr lang="en-US" altLang="ko-KR" sz="2400" b="0" smtClean="0">
                <a:ea typeface="굴림" pitchFamily="50" charset="-127"/>
              </a:rPr>
              <a:t>Some resources are created dynamically and do not reside anywhere on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har char="•"/>
              <a:defRPr sz="28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2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81FB6DF9-76C9-4658-A888-0A9A505C389D}" type="slidenum">
              <a:rPr lang="en-US" altLang="ko-KR" sz="1200" b="0" smtClean="0">
                <a:solidFill>
                  <a:schemeClr val="tx1"/>
                </a:solidFill>
                <a:latin typeface="Arial" charset="0"/>
                <a:ea typeface="굴림" pitchFamily="50" charset="-127"/>
              </a:rPr>
              <a:pPr eaLnBrk="1" hangingPunct="1">
                <a:buFontTx/>
                <a:buNone/>
              </a:pPr>
              <a:t>9</a:t>
            </a:fld>
            <a:endParaRPr lang="en-US" altLang="ko-KR" sz="1200" b="0" smtClean="0">
              <a:solidFill>
                <a:schemeClr val="tx1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21.2 HTTP Transactions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When given a URL, a web browser performs a simple HTTP transaction to retrieve and display the web page found at that address.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HTTP method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get</a:t>
            </a:r>
            <a:r>
              <a:rPr lang="en-US" altLang="ko-KR" sz="2400" b="0" smtClean="0">
                <a:ea typeface="굴림" pitchFamily="50" charset="-127"/>
              </a:rPr>
              <a:t> indicates that the client wishes to obtain a resource from the server.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Any server that understands HTTP can receive a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get</a:t>
            </a:r>
            <a:r>
              <a:rPr lang="en-US" altLang="ko-KR" sz="2400" b="0" smtClean="0">
                <a:ea typeface="굴림" pitchFamily="50" charset="-127"/>
              </a:rPr>
              <a:t> request and respond appropriately.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HTTP status code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200</a:t>
            </a:r>
            <a:r>
              <a:rPr lang="en-US" altLang="ko-KR" sz="2400" b="0" smtClean="0">
                <a:ea typeface="굴림" pitchFamily="50" charset="-127"/>
              </a:rPr>
              <a:t> indicates success. Status code </a:t>
            </a:r>
            <a:r>
              <a:rPr lang="en-US" altLang="ko-KR" sz="2400" b="0" smtClean="0">
                <a:latin typeface="Lucida Console" pitchFamily="49" charset="0"/>
                <a:ea typeface="굴림" pitchFamily="50" charset="-127"/>
              </a:rPr>
              <a:t>404</a:t>
            </a:r>
            <a:r>
              <a:rPr lang="en-US" altLang="ko-KR" sz="2400" b="0" smtClean="0">
                <a:ea typeface="굴림" pitchFamily="50" charset="-127"/>
              </a:rPr>
              <a:t> informs the client that the web server could not locate the requested resource.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0" smtClean="0">
                <a:ea typeface="굴림" pitchFamily="50" charset="-127"/>
              </a:rPr>
              <a:t>A complete list of numeric codes indicating the status of an HTTP transaction can be found at </a:t>
            </a:r>
            <a:r>
              <a:rPr lang="en-US" altLang="ko-KR" sz="2000" b="0" smtClean="0">
                <a:latin typeface="Lucida Console" pitchFamily="49" charset="0"/>
                <a:ea typeface="굴림" pitchFamily="50" charset="-127"/>
              </a:rPr>
              <a:t>www.w3.org/Protocols/rfc2616/rfc2616-sec10.html</a:t>
            </a:r>
            <a:endParaRPr lang="en-US" altLang="ko-KR" sz="24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Paragraphs">
  <a:themeElements>
    <a:clrScheme name="1_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itchFamily="34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1607</TotalTime>
  <Words>1520</Words>
  <Application>Microsoft Office PowerPoint</Application>
  <PresentationFormat>화면 슬라이드 쇼(4:3)</PresentationFormat>
  <Paragraphs>187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25</vt:i4>
      </vt:variant>
    </vt:vector>
  </HeadingPairs>
  <TitlesOfParts>
    <vt:vector size="47" baseType="lpstr">
      <vt:lpstr>Arial</vt:lpstr>
      <vt:lpstr>Times New Roman</vt:lpstr>
      <vt:lpstr>Times</vt:lpstr>
      <vt:lpstr>Wingdings</vt:lpstr>
      <vt:lpstr>Goudy Sans Medium</vt:lpstr>
      <vt:lpstr>AGaramond</vt:lpstr>
      <vt:lpstr>Lucida Console</vt:lpstr>
      <vt:lpstr>굴림</vt:lpstr>
      <vt:lpstr>Symbol</vt:lpstr>
      <vt:lpstr>맑은 고딕</vt:lpstr>
      <vt:lpstr>Goudy Sans Book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1_Paragraphs</vt:lpstr>
      <vt:lpstr>21</vt:lpstr>
      <vt:lpstr>PowerPoint 프레젠테이션</vt:lpstr>
      <vt:lpstr>OBJECTIVES</vt:lpstr>
      <vt:lpstr>PowerPoint 프레젠테이션</vt:lpstr>
      <vt:lpstr>21.1  Introduction </vt:lpstr>
      <vt:lpstr>21.2 HTTP Transactions</vt:lpstr>
      <vt:lpstr>21.2 HTTP Transactions (Cont.)</vt:lpstr>
      <vt:lpstr>21.2 HTTP Transactions (Cont.)</vt:lpstr>
      <vt:lpstr>21.2 HTTP Transactions (Cont.)</vt:lpstr>
      <vt:lpstr>Fig. 21.1 | Client interacting with web server. Step 1: The GET request. </vt:lpstr>
      <vt:lpstr>Fig. 21.2 | Client interacting with web server. Step 2: The HTTP response. </vt:lpstr>
      <vt:lpstr>21.2  HTTP Request Types </vt:lpstr>
      <vt:lpstr>21.2  HTTP Request Types </vt:lpstr>
      <vt:lpstr>21.2  HTTP Request Types </vt:lpstr>
      <vt:lpstr>21.2  HTTP Request Types </vt:lpstr>
      <vt:lpstr>21.2  HTTP Request Types </vt:lpstr>
      <vt:lpstr>Software Engineering Observation 21.1</vt:lpstr>
      <vt:lpstr>21.3 Multitier Application Architecture</vt:lpstr>
      <vt:lpstr>21.3 Multitier Application Architecture</vt:lpstr>
      <vt:lpstr>21.3 Multitier Application Architecture</vt:lpstr>
      <vt:lpstr>21.4 Client-Side Scripting versus Server-Side Scripting</vt:lpstr>
      <vt:lpstr>21.4 Client-Side Scripting versus Server-Side Scripting (Cont.)</vt:lpstr>
      <vt:lpstr>Software Engineering Observation 21.2</vt:lpstr>
      <vt:lpstr>21.5 Accessing Web Servers</vt:lpstr>
      <vt:lpstr>21.5  Accessing Web Servers 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khlee</cp:lastModifiedBy>
  <cp:revision>304</cp:revision>
  <dcterms:created xsi:type="dcterms:W3CDTF">2004-06-18T18:26:58Z</dcterms:created>
  <dcterms:modified xsi:type="dcterms:W3CDTF">2015-05-04T04:44:46Z</dcterms:modified>
  <cp:category>Temlpate v. 07-27-04</cp:category>
</cp:coreProperties>
</file>