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  <p:sldId id="264" r:id="rId10"/>
  </p:sldIdLst>
  <p:sldSz cx="6858000" cy="9144000" type="letter"/>
  <p:notesSz cx="10061575" cy="68738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488" y="595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5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743325" y="344488"/>
            <a:ext cx="2576513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39003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7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588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6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0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585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74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591175" y="8599488"/>
            <a:ext cx="374650" cy="312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  <a:defRPr/>
            </a:pPr>
            <a:fld id="{0FE0054C-896F-4E8A-AE0E-05428BA3CBC0}" type="slidenum">
              <a:rPr lang="ko-KR" altLang="en-US">
                <a:latin typeface="Helvetica" pitchFamily="34" charset="0"/>
                <a:ea typeface="굴림" pitchFamily="50" charset="-127"/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en-US" altLang="ko-KR">
              <a:latin typeface="Helvetica" pitchFamily="34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457200" y="685800"/>
            <a:ext cx="6034088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>
                <a:solidFill>
                  <a:schemeClr val="accent2"/>
                </a:solidFill>
                <a:ea typeface="굴림" pitchFamily="50" charset="-127"/>
              </a:rPr>
              <a:t>1.1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Web Server Operation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</a:t>
            </a:r>
            <a:r>
              <a:rPr lang="en-US" altLang="ko-KR" i="1" u="sng">
                <a:ea typeface="굴림" pitchFamily="50" charset="-127"/>
              </a:rPr>
              <a:t>Client-server systems</a:t>
            </a:r>
            <a:endParaRPr lang="en-US" altLang="ko-KR" u="sng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- When two computers are connected, either could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be the </a:t>
            </a:r>
            <a:r>
              <a:rPr lang="en-US" altLang="ko-KR" u="sng">
                <a:ea typeface="굴림" pitchFamily="50" charset="-127"/>
              </a:rPr>
              <a:t>client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- The </a:t>
            </a:r>
            <a:r>
              <a:rPr lang="en-US" altLang="ko-KR" u="sng">
                <a:ea typeface="굴림" pitchFamily="50" charset="-127"/>
              </a:rPr>
              <a:t>client</a:t>
            </a:r>
            <a:r>
              <a:rPr lang="en-US" altLang="ko-KR">
                <a:ea typeface="굴림" pitchFamily="50" charset="-127"/>
              </a:rPr>
              <a:t> initiates the communication, which the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</a:t>
            </a:r>
            <a:r>
              <a:rPr lang="en-US" altLang="ko-KR" u="sng">
                <a:ea typeface="굴림" pitchFamily="50" charset="-127"/>
              </a:rPr>
              <a:t>server</a:t>
            </a:r>
            <a:r>
              <a:rPr lang="en-US" altLang="ko-KR">
                <a:ea typeface="굴림" pitchFamily="50" charset="-127"/>
              </a:rPr>
              <a:t> accepts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- Generally, </a:t>
            </a:r>
            <a:r>
              <a:rPr lang="en-US" altLang="ko-KR" u="sng">
                <a:ea typeface="굴림" pitchFamily="50" charset="-127"/>
              </a:rPr>
              <a:t>clients</a:t>
            </a:r>
            <a:r>
              <a:rPr lang="en-US" altLang="ko-KR">
                <a:ea typeface="굴림" pitchFamily="50" charset="-127"/>
              </a:rPr>
              <a:t> are human consumers of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information, while </a:t>
            </a:r>
            <a:r>
              <a:rPr lang="en-US" altLang="ko-KR" u="sng">
                <a:ea typeface="굴림" pitchFamily="50" charset="-127"/>
              </a:rPr>
              <a:t>servers</a:t>
            </a:r>
            <a:r>
              <a:rPr lang="en-US" altLang="ko-KR">
                <a:ea typeface="굴림" pitchFamily="50" charset="-127"/>
              </a:rPr>
              <a:t> are machine suppliers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- Client/server systems have an efficient division of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work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All </a:t>
            </a:r>
            <a:r>
              <a:rPr lang="en-US" altLang="ko-KR" i="1">
                <a:ea typeface="굴림" pitchFamily="50" charset="-127"/>
              </a:rPr>
              <a:t>communications</a:t>
            </a:r>
            <a:r>
              <a:rPr lang="en-US" altLang="ko-KR">
                <a:ea typeface="굴림" pitchFamily="50" charset="-127"/>
              </a:rPr>
              <a:t> between Web clients and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servers use </a:t>
            </a:r>
            <a:r>
              <a:rPr lang="en-US" altLang="ko-KR" u="sng">
                <a:ea typeface="굴림" pitchFamily="50" charset="-127"/>
              </a:rPr>
              <a:t>HTTP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When a Web server starts, it tell its OS it is ready to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accept communications through a </a:t>
            </a:r>
            <a:r>
              <a:rPr lang="en-US" altLang="ko-KR" u="sng">
                <a:ea typeface="굴림" pitchFamily="50" charset="-127"/>
              </a:rPr>
              <a:t>specific port</a:t>
            </a:r>
            <a:r>
              <a:rPr lang="en-US" altLang="ko-KR">
                <a:ea typeface="굴림" pitchFamily="50" charset="-127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usually </a:t>
            </a:r>
            <a:r>
              <a:rPr lang="en-US" altLang="ko-KR" u="sng">
                <a:ea typeface="굴림" pitchFamily="50" charset="-127"/>
              </a:rPr>
              <a:t>80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Most servers are </a:t>
            </a:r>
            <a:r>
              <a:rPr lang="en-US" altLang="ko-KR" u="sng">
                <a:ea typeface="굴림" pitchFamily="50" charset="-127"/>
              </a:rPr>
              <a:t>Apache</a:t>
            </a:r>
            <a:r>
              <a:rPr lang="en-US" altLang="ko-KR">
                <a:ea typeface="굴림" pitchFamily="50" charset="-127"/>
              </a:rPr>
              <a:t> running under UNIX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6021388" cy="763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2400" dirty="0">
                <a:solidFill>
                  <a:schemeClr val="accent2"/>
                </a:solidFill>
                <a:ea typeface="굴림" pitchFamily="50" charset="-127"/>
              </a:rPr>
              <a:t>1.2 </a:t>
            </a:r>
            <a:r>
              <a:rPr lang="en-US" altLang="ko-KR" sz="2400" dirty="0">
                <a:solidFill>
                  <a:schemeClr val="accent2"/>
                </a:solidFill>
                <a:ea typeface="굴림" pitchFamily="50" charset="-127"/>
              </a:rPr>
              <a:t>General Server Characteristics</a:t>
            </a: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- Web servers have </a:t>
            </a:r>
            <a:r>
              <a:rPr lang="en-US" altLang="ko-KR" u="sng" dirty="0">
                <a:ea typeface="굴림" pitchFamily="50" charset="-127"/>
              </a:rPr>
              <a:t>two separate directories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u="sng" dirty="0">
                <a:ea typeface="굴림" pitchFamily="50" charset="-127"/>
              </a:rPr>
              <a:t>document root</a:t>
            </a:r>
            <a:r>
              <a:rPr lang="en-US" altLang="ko-KR" dirty="0">
                <a:ea typeface="굴림" pitchFamily="50" charset="-127"/>
              </a:rPr>
              <a:t> &amp; </a:t>
            </a:r>
            <a:r>
              <a:rPr lang="en-US" altLang="ko-KR" u="sng" dirty="0">
                <a:ea typeface="굴림" pitchFamily="50" charset="-127"/>
              </a:rPr>
              <a:t>server root</a:t>
            </a:r>
            <a:endParaRPr lang="ko-KR" altLang="en-US" u="sng" dirty="0"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- </a:t>
            </a:r>
            <a:r>
              <a:rPr lang="en-US" altLang="ko-KR" i="1" u="sng" dirty="0">
                <a:ea typeface="굴림" pitchFamily="50" charset="-127"/>
              </a:rPr>
              <a:t>Document root</a:t>
            </a:r>
            <a:r>
              <a:rPr lang="en-US" altLang="ko-KR" dirty="0">
                <a:ea typeface="굴림" pitchFamily="50" charset="-127"/>
              </a:rPr>
              <a:t> is the root directory of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servable documents</a:t>
            </a: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e.g. Suppose the site name is </a:t>
            </a:r>
            <a:r>
              <a:rPr lang="en-US" altLang="ko-KR" sz="16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굴림" pitchFamily="50" charset="-127"/>
              </a:rPr>
              <a:t>www.bloomers.com</a:t>
            </a:r>
            <a:endParaRPr lang="en-US" altLang="ko-KR" u="sng" dirty="0">
              <a:effectLst>
                <a:outerShdw blurRad="38100" dist="38100" dir="2700000" algn="tl">
                  <a:srgbClr val="C0C0C0"/>
                </a:outerShdw>
              </a:effectLst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and the document root is named </a:t>
            </a:r>
            <a:r>
              <a:rPr lang="en-US" altLang="ko-KR" sz="1600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굴림" pitchFamily="50" charset="-127"/>
              </a:rPr>
              <a:t>topdocs</a:t>
            </a:r>
            <a:r>
              <a:rPr lang="en-US" altLang="ko-KR" dirty="0">
                <a:ea typeface="굴림" pitchFamily="50" charset="-127"/>
              </a:rPr>
              <a:t>,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and it is stored in the </a:t>
            </a:r>
            <a:r>
              <a:rPr lang="en-US" altLang="ko-KR" sz="16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굴림" pitchFamily="50" charset="-127"/>
              </a:rPr>
              <a:t>/admin/web</a:t>
            </a:r>
            <a:r>
              <a:rPr lang="en-US" altLang="ko-KR" dirty="0">
                <a:ea typeface="굴림" pitchFamily="50" charset="-127"/>
              </a:rPr>
              <a:t> directory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So, </a:t>
            </a:r>
            <a:r>
              <a:rPr lang="en-US" altLang="ko-KR" sz="1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굴림" pitchFamily="50" charset="-127"/>
              </a:rPr>
              <a:t>/admin/web/</a:t>
            </a:r>
            <a:r>
              <a:rPr lang="en-US" altLang="ko-KR" sz="16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굴림" pitchFamily="50" charset="-127"/>
              </a:rPr>
              <a:t>topdocs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is the document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directory address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If a request URL is: 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http://www.bloomers.com/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bulbs/tulips.html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 The server will search for the file with the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  given path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</a:t>
            </a: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               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/admin/web/</a:t>
            </a:r>
            <a:r>
              <a:rPr lang="en-US" altLang="ko-KR" sz="1600" dirty="0" err="1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topdocs</a:t>
            </a:r>
            <a:r>
              <a:rPr lang="en-US" altLang="ko-KR" sz="1600" dirty="0">
                <a:solidFill>
                  <a:srgbClr val="FF0000"/>
                </a:solidFill>
                <a:latin typeface="Courier New" pitchFamily="49" charset="0"/>
                <a:ea typeface="굴림" pitchFamily="50" charset="-127"/>
              </a:rPr>
              <a:t>/bulbs/tulips.html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- The server can have </a:t>
            </a:r>
            <a:r>
              <a:rPr lang="en-US" altLang="ko-KR" i="1" u="sng" dirty="0">
                <a:ea typeface="굴림" pitchFamily="50" charset="-127"/>
              </a:rPr>
              <a:t>virtual document trees</a:t>
            </a:r>
            <a:endParaRPr lang="en-US" altLang="ko-KR" u="sng" dirty="0">
              <a:ea typeface="굴림" pitchFamily="50" charset="-127"/>
            </a:endParaRPr>
          </a:p>
          <a:p>
            <a:pPr>
              <a:defRPr/>
            </a:pPr>
            <a:endParaRPr lang="en-US" altLang="ko-KR" u="sng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- Sometimes a </a:t>
            </a:r>
            <a:r>
              <a:rPr lang="en-US" altLang="ko-KR" u="sng" dirty="0">
                <a:ea typeface="굴림" pitchFamily="50" charset="-127"/>
              </a:rPr>
              <a:t>different disk</a:t>
            </a:r>
            <a:r>
              <a:rPr lang="en-US" altLang="ko-KR" dirty="0">
                <a:ea typeface="굴림" pitchFamily="50" charset="-127"/>
              </a:rPr>
              <a:t>, possibly on a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  different machine, is used after the original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     disk is filled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381000" y="762000"/>
            <a:ext cx="5911850" cy="748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>
                <a:solidFill>
                  <a:schemeClr val="accent2"/>
                </a:solidFill>
                <a:ea typeface="굴림" pitchFamily="50" charset="-127"/>
              </a:rPr>
              <a:t>1.2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General Server Characteristics</a:t>
            </a:r>
            <a:r>
              <a:rPr lang="en-US" altLang="ko-KR" sz="2400">
                <a:ea typeface="굴림" pitchFamily="50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ea typeface="굴림" pitchFamily="50" charset="-127"/>
              </a:rPr>
              <a:t>      </a:t>
            </a:r>
            <a:r>
              <a:rPr lang="en-US" altLang="ko-KR">
                <a:ea typeface="굴림" pitchFamily="50" charset="-127"/>
              </a:rPr>
              <a:t>(continued)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- </a:t>
            </a:r>
            <a:r>
              <a:rPr lang="en-US" altLang="ko-KR" i="1" u="sng">
                <a:ea typeface="굴림" pitchFamily="50" charset="-127"/>
              </a:rPr>
              <a:t>Server root</a:t>
            </a:r>
            <a:r>
              <a:rPr lang="en-US" altLang="ko-KR">
                <a:ea typeface="굴림" pitchFamily="50" charset="-127"/>
              </a:rPr>
              <a:t>  is the root directory for all of the</a:t>
            </a:r>
          </a:p>
          <a:p>
            <a:r>
              <a:rPr lang="en-US" altLang="ko-KR">
                <a:ea typeface="굴림" pitchFamily="50" charset="-127"/>
              </a:rPr>
              <a:t>        </a:t>
            </a:r>
            <a:r>
              <a:rPr lang="en-US" altLang="ko-KR" u="sng">
                <a:ea typeface="굴림" pitchFamily="50" charset="-127"/>
              </a:rPr>
              <a:t>code that implements the server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  - The server root usually has </a:t>
            </a:r>
            <a:r>
              <a:rPr lang="en-US" altLang="ko-KR" u="sng">
                <a:ea typeface="굴림" pitchFamily="50" charset="-127"/>
              </a:rPr>
              <a:t>four files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     - One is the code for the </a:t>
            </a:r>
            <a:r>
              <a:rPr lang="en-US" altLang="ko-KR" u="sng">
                <a:ea typeface="굴림" pitchFamily="50" charset="-127"/>
              </a:rPr>
              <a:t>server itself</a:t>
            </a:r>
          </a:p>
          <a:p>
            <a:r>
              <a:rPr lang="en-US" altLang="ko-KR">
                <a:ea typeface="굴림" pitchFamily="50" charset="-127"/>
              </a:rPr>
              <a:t> </a:t>
            </a:r>
          </a:p>
          <a:p>
            <a:r>
              <a:rPr lang="en-US" altLang="ko-KR">
                <a:ea typeface="굴림" pitchFamily="50" charset="-127"/>
              </a:rPr>
              <a:t>           - </a:t>
            </a:r>
            <a:r>
              <a:rPr lang="en-US" altLang="ko-KR" i="1">
                <a:ea typeface="굴림" pitchFamily="50" charset="-127"/>
              </a:rPr>
              <a:t>Three others are </a:t>
            </a:r>
            <a:r>
              <a:rPr lang="en-US" altLang="ko-KR" i="1" u="sng">
                <a:ea typeface="굴림" pitchFamily="50" charset="-127"/>
              </a:rPr>
              <a:t>subdirectories</a:t>
            </a:r>
            <a:endParaRPr lang="en-US" altLang="ko-KR" u="sng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     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conf</a:t>
            </a:r>
            <a:r>
              <a:rPr lang="en-US" altLang="ko-KR">
                <a:ea typeface="굴림" pitchFamily="50" charset="-127"/>
              </a:rPr>
              <a:t> - for configuration information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     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logs</a:t>
            </a:r>
            <a:r>
              <a:rPr lang="en-US" altLang="ko-KR">
                <a:ea typeface="굴림" pitchFamily="50" charset="-127"/>
              </a:rPr>
              <a:t> - to record activities/errors 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     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cgi-bin</a:t>
            </a:r>
            <a:r>
              <a:rPr lang="en-US" altLang="ko-KR">
                <a:ea typeface="굴림" pitchFamily="50" charset="-127"/>
              </a:rPr>
              <a:t> - for executable scripts</a:t>
            </a:r>
          </a:p>
          <a:p>
            <a:r>
              <a:rPr lang="en-US" altLang="ko-KR">
                <a:ea typeface="굴림" pitchFamily="50" charset="-127"/>
              </a:rPr>
              <a:t> </a:t>
            </a:r>
          </a:p>
          <a:p>
            <a:r>
              <a:rPr lang="en-US" altLang="ko-KR">
                <a:ea typeface="굴림" pitchFamily="50" charset="-127"/>
              </a:rPr>
              <a:t>  - </a:t>
            </a:r>
            <a:r>
              <a:rPr lang="en-US" altLang="ko-KR" i="1">
                <a:ea typeface="굴림" pitchFamily="50" charset="-127"/>
              </a:rPr>
              <a:t>Contemporary servers provide many </a:t>
            </a:r>
            <a:r>
              <a:rPr lang="en-US" altLang="ko-KR" i="1" u="sng">
                <a:ea typeface="굴림" pitchFamily="50" charset="-127"/>
              </a:rPr>
              <a:t>services</a:t>
            </a:r>
            <a:r>
              <a:rPr lang="en-US" altLang="ko-KR">
                <a:ea typeface="굴림" pitchFamily="50" charset="-127"/>
              </a:rPr>
              <a:t>: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- </a:t>
            </a:r>
            <a:r>
              <a:rPr lang="en-US" altLang="ko-KR" i="1" u="sng">
                <a:ea typeface="굴림" pitchFamily="50" charset="-127"/>
              </a:rPr>
              <a:t>Virtual hosts</a:t>
            </a:r>
            <a:r>
              <a:rPr lang="en-US" altLang="ko-KR">
                <a:ea typeface="굴림" pitchFamily="50" charset="-127"/>
              </a:rPr>
              <a:t> - multiple sites on the same system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- </a:t>
            </a:r>
            <a:r>
              <a:rPr lang="en-US" altLang="ko-KR" i="1" u="sng">
                <a:ea typeface="굴림" pitchFamily="50" charset="-127"/>
              </a:rPr>
              <a:t>Proxy servers</a:t>
            </a:r>
            <a:r>
              <a:rPr lang="en-US" altLang="ko-KR">
                <a:ea typeface="굴림" pitchFamily="50" charset="-127"/>
              </a:rPr>
              <a:t> - to serve documents from the</a:t>
            </a:r>
          </a:p>
          <a:p>
            <a:r>
              <a:rPr lang="en-US" altLang="ko-KR">
                <a:ea typeface="굴림" pitchFamily="50" charset="-127"/>
              </a:rPr>
              <a:t>        document roots of other sites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- Besides HTTP, support for FTP, News, </a:t>
            </a:r>
          </a:p>
          <a:p>
            <a:r>
              <a:rPr lang="en-US" altLang="ko-KR">
                <a:ea typeface="굴림" pitchFamily="50" charset="-127"/>
              </a:rPr>
              <a:t>        email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- Support for database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5797550" cy="732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>
                <a:solidFill>
                  <a:schemeClr val="accent2"/>
                </a:solidFill>
                <a:ea typeface="굴림" pitchFamily="50" charset="-127"/>
              </a:rPr>
              <a:t>1.3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Apache under UNIX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</a:t>
            </a:r>
            <a:r>
              <a:rPr lang="en-US" altLang="ko-KR" u="sng">
                <a:ea typeface="굴림" pitchFamily="50" charset="-127"/>
              </a:rPr>
              <a:t>Apache</a:t>
            </a:r>
            <a:r>
              <a:rPr lang="en-US" altLang="ko-KR">
                <a:ea typeface="굴림" pitchFamily="50" charset="-127"/>
              </a:rPr>
              <a:t> is available for other platforms, but it is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most </a:t>
            </a:r>
            <a:r>
              <a:rPr lang="en-US" altLang="ko-KR" u="sng">
                <a:ea typeface="굴림" pitchFamily="50" charset="-127"/>
              </a:rPr>
              <a:t>commonly used under UNIX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Apache is now a large and complex system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The configuration file is named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httpd.conf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- 150 </a:t>
            </a:r>
            <a:r>
              <a:rPr lang="en-US" altLang="ko-KR" u="sng">
                <a:ea typeface="굴림" pitchFamily="50" charset="-127"/>
              </a:rPr>
              <a:t>directives</a:t>
            </a:r>
            <a:r>
              <a:rPr lang="en-US" altLang="ko-KR">
                <a:ea typeface="굴림" pitchFamily="50" charset="-127"/>
              </a:rPr>
              <a:t> in the configuration file control the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operation of the server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</a:t>
            </a:r>
            <a:r>
              <a:rPr lang="en-US" altLang="ko-KR" i="1" u="sng">
                <a:ea typeface="굴림" pitchFamily="50" charset="-127"/>
              </a:rPr>
              <a:t>Configuration file format</a:t>
            </a:r>
            <a:r>
              <a:rPr lang="en-US" altLang="ko-KR">
                <a:ea typeface="굴림" pitchFamily="50" charset="-127"/>
              </a:rPr>
              <a:t>: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- </a:t>
            </a:r>
            <a:r>
              <a:rPr lang="en-US" altLang="ko-KR" u="sng">
                <a:ea typeface="굴림" pitchFamily="50" charset="-127"/>
              </a:rPr>
              <a:t>Comments</a:t>
            </a:r>
            <a:r>
              <a:rPr lang="en-US" altLang="ko-KR">
                <a:ea typeface="굴림" pitchFamily="50" charset="-127"/>
              </a:rPr>
              <a:t> begin with a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#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- Blank lines are ignored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- Non-blank lines that do not begin with </a:t>
            </a:r>
            <a:r>
              <a:rPr lang="en-US" altLang="ko-KR" sz="1600">
                <a:latin typeface="Courier New" pitchFamily="49" charset="0"/>
                <a:ea typeface="굴림" pitchFamily="50" charset="-127"/>
              </a:rPr>
              <a:t>#</a:t>
            </a:r>
            <a:r>
              <a:rPr lang="en-US" altLang="ko-KR">
                <a:ea typeface="굴림" pitchFamily="50" charset="-127"/>
              </a:rPr>
              <a:t> must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begin with a </a:t>
            </a:r>
            <a:r>
              <a:rPr lang="en-US" altLang="ko-KR" u="sng">
                <a:ea typeface="굴림" pitchFamily="50" charset="-127"/>
              </a:rPr>
              <a:t>directive name</a:t>
            </a:r>
            <a:r>
              <a:rPr lang="en-US" altLang="ko-KR">
                <a:ea typeface="굴림" pitchFamily="50" charset="-127"/>
              </a:rPr>
              <a:t>, which may take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</a:t>
            </a:r>
            <a:r>
              <a:rPr lang="en-US" altLang="ko-KR" u="sng">
                <a:ea typeface="굴림" pitchFamily="50" charset="-127"/>
              </a:rPr>
              <a:t>parameters</a:t>
            </a:r>
            <a:r>
              <a:rPr lang="en-US" altLang="ko-KR">
                <a:ea typeface="굴림" pitchFamily="50" charset="-127"/>
              </a:rPr>
              <a:t>, separated by white space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- When Apache begins, it reads the configuration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files and sets its parameters according to what it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reads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33400" y="685800"/>
            <a:ext cx="5670550" cy="7269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2400" dirty="0">
                <a:solidFill>
                  <a:schemeClr val="accent2"/>
                </a:solidFill>
                <a:ea typeface="굴림" pitchFamily="50" charset="-127"/>
              </a:rPr>
              <a:t>1.3 </a:t>
            </a:r>
            <a:r>
              <a:rPr lang="en-US" altLang="ko-KR" sz="2400" dirty="0">
                <a:solidFill>
                  <a:schemeClr val="accent2"/>
                </a:solidFill>
                <a:ea typeface="굴림" pitchFamily="50" charset="-127"/>
              </a:rPr>
              <a:t>Apache under UNIX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(continued)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- Changes to configuration files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- Affect Apache only if it is forced to reset </a:t>
            </a:r>
          </a:p>
          <a:p>
            <a:pPr>
              <a:lnSpc>
                <a:spcPct val="100000"/>
              </a:lnSpc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- Use the following UNIX commands to force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  Apache to </a:t>
            </a:r>
            <a:r>
              <a:rPr lang="en-US" altLang="ko-KR" u="sng" dirty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reset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>
              <a:lnSpc>
                <a:spcPct val="100000"/>
              </a:lnSpc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     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cd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/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usr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/local/etc/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httpd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/logs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    kill -HUP `cat httpd.pid`</a:t>
            </a: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   - This creates a </a:t>
            </a:r>
            <a:r>
              <a:rPr lang="en-US" altLang="ko-KR" dirty="0" err="1">
                <a:ea typeface="굴림" pitchFamily="50" charset="-127"/>
              </a:rPr>
              <a:t>hangup</a:t>
            </a:r>
            <a:r>
              <a:rPr lang="en-US" altLang="ko-KR" dirty="0">
                <a:ea typeface="굴림" pitchFamily="50" charset="-127"/>
              </a:rPr>
              <a:t> signal</a:t>
            </a:r>
          </a:p>
          <a:p>
            <a:pPr>
              <a:lnSpc>
                <a:spcPct val="100000"/>
              </a:lnSpc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   - It works because Apache writes its process id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     (</a:t>
            </a:r>
            <a:r>
              <a:rPr lang="en-US" altLang="ko-KR" dirty="0" err="1">
                <a:ea typeface="굴림" pitchFamily="50" charset="-127"/>
              </a:rPr>
              <a:t>pid</a:t>
            </a:r>
            <a:r>
              <a:rPr lang="en-US" altLang="ko-KR" dirty="0">
                <a:ea typeface="굴림" pitchFamily="50" charset="-127"/>
              </a:rPr>
              <a:t>) into 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httpd.pid</a:t>
            </a:r>
            <a:r>
              <a:rPr lang="en-US" altLang="ko-KR" dirty="0">
                <a:ea typeface="굴림" pitchFamily="50" charset="-127"/>
              </a:rPr>
              <a:t> when it starts</a:t>
            </a:r>
          </a:p>
          <a:p>
            <a:pPr>
              <a:lnSpc>
                <a:spcPct val="100000"/>
              </a:lnSpc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000" dirty="0">
                <a:ea typeface="굴림" pitchFamily="50" charset="-127"/>
              </a:rPr>
              <a:t> - </a:t>
            </a:r>
            <a:r>
              <a:rPr lang="en-US" altLang="ko-KR" sz="2000" i="1" u="sng" dirty="0">
                <a:ea typeface="굴림" pitchFamily="50" charset="-127"/>
              </a:rPr>
              <a:t>Directives</a:t>
            </a:r>
            <a:endParaRPr lang="en-US" altLang="ko-KR" u="sng" dirty="0"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- 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ServerName</a:t>
            </a:r>
            <a:r>
              <a:rPr lang="en-US" altLang="ko-KR" dirty="0">
                <a:ea typeface="굴림" pitchFamily="50" charset="-127"/>
              </a:rPr>
              <a:t> - default is what is returned by the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   </a:t>
            </a:r>
            <a:r>
              <a:rPr lang="en-US" altLang="ko-KR" sz="1600" u="sng" dirty="0">
                <a:latin typeface="Courier New" pitchFamily="49" charset="0"/>
                <a:ea typeface="굴림" pitchFamily="50" charset="-127"/>
              </a:rPr>
              <a:t>hostname</a:t>
            </a:r>
            <a:r>
              <a:rPr lang="en-US" altLang="ko-KR" dirty="0">
                <a:ea typeface="굴림" pitchFamily="50" charset="-127"/>
              </a:rPr>
              <a:t> command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dirty="0">
                <a:ea typeface="굴림" pitchFamily="50" charset="-127"/>
              </a:rPr>
              <a:t>          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ServerName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  www.bloomers.com</a:t>
            </a: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  <a:defRPr/>
            </a:pP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533400" y="1219200"/>
            <a:ext cx="952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>
              <a:latin typeface="Helvetica" pitchFamily="34" charset="0"/>
              <a:ea typeface="굴림" pitchFamily="50" charset="-127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55625" y="3717925"/>
            <a:ext cx="2857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2400">
              <a:latin typeface="Helvetica" pitchFamily="34" charset="0"/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400">
              <a:latin typeface="Helvetica" pitchFamily="34" charset="0"/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400">
              <a:latin typeface="Helvetica" pitchFamily="34" charset="0"/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400">
              <a:latin typeface="Helvetica" pitchFamily="34" charset="0"/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400">
              <a:latin typeface="Helvetica" pitchFamily="34" charset="0"/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400">
              <a:latin typeface="Helvetica" pitchFamily="34" charset="0"/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400">
              <a:latin typeface="Helvetica" pitchFamily="34" charset="0"/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>
              <a:latin typeface="Helvetica" pitchFamily="34" charset="0"/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>
                <a:latin typeface="Helvetica" pitchFamily="34" charset="0"/>
                <a:ea typeface="굴림" pitchFamily="50" charset="-127"/>
              </a:rPr>
              <a:t>   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81000" y="838200"/>
            <a:ext cx="5588000" cy="70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>
                <a:solidFill>
                  <a:schemeClr val="accent2"/>
                </a:solidFill>
                <a:ea typeface="굴림" pitchFamily="50" charset="-127"/>
              </a:rPr>
              <a:t>1.3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Apache under UNIX</a:t>
            </a:r>
            <a:r>
              <a:rPr lang="en-US" altLang="ko-KR" sz="24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(continued)</a:t>
            </a:r>
            <a:endParaRPr lang="en-US" altLang="ko-KR" sz="240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ServerRoot</a:t>
            </a:r>
            <a:r>
              <a:rPr lang="en-US" altLang="ko-KR">
                <a:ea typeface="굴림" pitchFamily="50" charset="-127"/>
              </a:rPr>
              <a:t> - to set the </a:t>
            </a:r>
            <a:r>
              <a:rPr lang="en-US" altLang="ko-KR" u="sng">
                <a:ea typeface="굴림" pitchFamily="50" charset="-127"/>
              </a:rPr>
              <a:t>server root address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- Default is </a:t>
            </a:r>
            <a:r>
              <a:rPr lang="en-US" altLang="ko-KR" sz="160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600" u="sng">
                <a:latin typeface="Courier New" pitchFamily="49" charset="0"/>
                <a:ea typeface="굴림" pitchFamily="50" charset="-127"/>
              </a:rPr>
              <a:t>/usr/local/etc/httpd</a:t>
            </a:r>
            <a:endParaRPr lang="en-US" altLang="ko-KR" u="sng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u="sng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- If it is stored elsewhere, tell Apache with: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    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ServerRoot   /usr/local/httpd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ServerAdmin</a:t>
            </a:r>
            <a:r>
              <a:rPr lang="en-US" altLang="ko-KR">
                <a:ea typeface="굴림" pitchFamily="50" charset="-127"/>
              </a:rPr>
              <a:t> - email address of the site admin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ServerAdmin   webguy@www.bloomers.com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DocumentRoot</a:t>
            </a:r>
            <a:r>
              <a:rPr lang="en-US" altLang="ko-KR">
                <a:ea typeface="굴림" pitchFamily="50" charset="-127"/>
              </a:rPr>
              <a:t> - set the document root address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- Default is  </a:t>
            </a:r>
            <a:r>
              <a:rPr lang="en-US" altLang="ko-KR" sz="1600" u="sng">
                <a:latin typeface="Courier New" pitchFamily="49" charset="0"/>
                <a:ea typeface="굴림" pitchFamily="50" charset="-127"/>
              </a:rPr>
              <a:t>/usr/local/etc/httpd/htdocs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- If it is elsewhere, tell Apache with: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     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DocumentRoot   /local/webdocs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381000" y="1066800"/>
            <a:ext cx="625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>
                <a:ea typeface="굴림" pitchFamily="50" charset="-127"/>
              </a:rPr>
              <a:t>       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381000" y="762000"/>
            <a:ext cx="6210300" cy="744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>
                <a:solidFill>
                  <a:schemeClr val="accent2"/>
                </a:solidFill>
                <a:ea typeface="굴림" pitchFamily="50" charset="-127"/>
              </a:rPr>
              <a:t>1.3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Apache under UNIX</a:t>
            </a:r>
            <a:r>
              <a:rPr lang="en-US" altLang="ko-KR" sz="24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(continued)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Alias</a:t>
            </a:r>
            <a:r>
              <a:rPr lang="en-US" altLang="ko-KR">
                <a:ea typeface="굴림" pitchFamily="50" charset="-127"/>
              </a:rPr>
              <a:t> - to specify a </a:t>
            </a:r>
            <a:r>
              <a:rPr lang="en-US" altLang="ko-KR" u="sng">
                <a:ea typeface="굴림" pitchFamily="50" charset="-127"/>
              </a:rPr>
              <a:t>virtual document tree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- Takes two parameters, </a:t>
            </a:r>
            <a:r>
              <a:rPr lang="en-US" altLang="ko-KR" u="sng">
                <a:ea typeface="굴림" pitchFamily="50" charset="-127"/>
              </a:rPr>
              <a:t>virtual path</a:t>
            </a:r>
            <a:r>
              <a:rPr lang="en-US" altLang="ko-KR">
                <a:ea typeface="굴림" pitchFamily="50" charset="-127"/>
              </a:rPr>
              <a:t> for URLs and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the </a:t>
            </a:r>
            <a:r>
              <a:rPr lang="en-US" altLang="ko-KR" u="sng">
                <a:ea typeface="굴림" pitchFamily="50" charset="-127"/>
              </a:rPr>
              <a:t>actual path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- Example: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Alias  /bushes   /usr/local/plants/bushes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 - Now, </a:t>
            </a:r>
          </a:p>
          <a:p>
            <a:endParaRPr lang="ko-KR" altLang="en-US">
              <a:ea typeface="굴림" pitchFamily="50" charset="-127"/>
            </a:endParaRPr>
          </a:p>
          <a:p>
            <a:r>
              <a:rPr lang="ko-KR" altLang="en-US">
                <a:ea typeface="굴림" pitchFamily="50" charset="-127"/>
              </a:rPr>
              <a:t>            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http://www.bloomers.com/bushes/roses.html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    will be mapped to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      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/usr/local/plants/bushes/roses.html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ScriptAlias</a:t>
            </a:r>
            <a:r>
              <a:rPr lang="en-US" altLang="ko-KR">
                <a:ea typeface="굴림" pitchFamily="50" charset="-127"/>
              </a:rPr>
              <a:t> - to create a secure place for scripts</a:t>
            </a:r>
          </a:p>
          <a:p>
            <a:r>
              <a:rPr lang="en-US" altLang="ko-KR">
                <a:ea typeface="굴림" pitchFamily="50" charset="-127"/>
              </a:rPr>
              <a:t>    </a:t>
            </a:r>
          </a:p>
          <a:p>
            <a:r>
              <a:rPr lang="en-US" altLang="ko-KR">
                <a:ea typeface="굴림" pitchFamily="50" charset="-127"/>
              </a:rPr>
              <a:t>      - Creates a virtual directory</a:t>
            </a:r>
          </a:p>
          <a:p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        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ScriptAlias  /cgi-bin/ </a:t>
            </a:r>
          </a:p>
          <a:p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                 /usr/local/etc/httpd/cgi-bin/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533400" y="609600"/>
            <a:ext cx="5929313" cy="781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>
                <a:solidFill>
                  <a:schemeClr val="accent2"/>
                </a:solidFill>
                <a:ea typeface="굴림" pitchFamily="50" charset="-127"/>
              </a:rPr>
              <a:t>1.3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Apache under UNIX</a:t>
            </a:r>
            <a:r>
              <a:rPr lang="en-US" altLang="ko-KR" sz="24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(continued)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Redirect</a:t>
            </a:r>
            <a:r>
              <a:rPr lang="en-US" altLang="ko-KR">
                <a:ea typeface="굴림" pitchFamily="50" charset="-127"/>
              </a:rPr>
              <a:t> - to redirect requests to another system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e.g., To move the </a:t>
            </a:r>
            <a:r>
              <a:rPr lang="en-US" altLang="ko-KR" sz="1600" u="sng">
                <a:latin typeface="Courier New" pitchFamily="49" charset="0"/>
                <a:ea typeface="굴림" pitchFamily="50" charset="-127"/>
              </a:rPr>
              <a:t>bushes</a:t>
            </a:r>
            <a:r>
              <a:rPr lang="en-US" altLang="ko-KR">
                <a:ea typeface="굴림" pitchFamily="50" charset="-127"/>
              </a:rPr>
              <a:t> directory to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       </a:t>
            </a:r>
            <a:r>
              <a:rPr lang="en-US" altLang="ko-KR" sz="1600" u="sng">
                <a:latin typeface="Courier New" pitchFamily="49" charset="0"/>
                <a:ea typeface="굴림" pitchFamily="50" charset="-127"/>
              </a:rPr>
              <a:t>www.bloomers2.com</a:t>
            </a:r>
            <a:endParaRPr lang="en-US" altLang="ko-KR" u="sng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Redirect  /bushes   </a:t>
            </a:r>
          </a:p>
          <a:p>
            <a:pPr>
              <a:lnSpc>
                <a:spcPct val="100000"/>
              </a:lnSpc>
            </a:pP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     http://www.bloomers2.com/local/web/bushes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600">
              <a:latin typeface="Courier New" pitchFamily="49" charset="0"/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-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DirectoryIndex</a:t>
            </a:r>
            <a:r>
              <a:rPr lang="en-US" altLang="ko-KR">
                <a:ea typeface="굴림" pitchFamily="50" charset="-127"/>
              </a:rPr>
              <a:t> - URL-specified directories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- When a request includes a </a:t>
            </a:r>
            <a:r>
              <a:rPr lang="en-US" altLang="ko-KR" u="sng">
                <a:ea typeface="굴림" pitchFamily="50" charset="-127"/>
              </a:rPr>
              <a:t>URL that ends with</a:t>
            </a:r>
            <a:r>
              <a:rPr lang="en-US" altLang="ko-KR">
                <a:ea typeface="굴림" pitchFamily="50" charset="-127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</a:t>
            </a:r>
            <a:r>
              <a:rPr lang="en-US" altLang="ko-KR" u="sng">
                <a:ea typeface="굴림" pitchFamily="50" charset="-127"/>
              </a:rPr>
              <a:t>a slash</a:t>
            </a:r>
            <a:r>
              <a:rPr lang="en-US" altLang="ko-KR">
                <a:ea typeface="굴림" pitchFamily="50" charset="-127"/>
              </a:rPr>
              <a:t>, Apache searches for a document to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return, called the </a:t>
            </a:r>
            <a:r>
              <a:rPr lang="en-US" altLang="ko-KR" i="1" u="sng">
                <a:ea typeface="굴림" pitchFamily="50" charset="-127"/>
              </a:rPr>
              <a:t>welcome page</a:t>
            </a:r>
            <a:endParaRPr lang="en-US" altLang="ko-KR" u="sng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- Default welcome page is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index.html</a:t>
            </a:r>
            <a:endParaRPr lang="en-US" altLang="ko-KR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- If there is </a:t>
            </a:r>
            <a:r>
              <a:rPr lang="en-US" altLang="ko-KR" u="sng">
                <a:ea typeface="굴림" pitchFamily="50" charset="-127"/>
              </a:rPr>
              <a:t>no </a:t>
            </a:r>
            <a:r>
              <a:rPr lang="en-US" altLang="ko-KR" sz="1600" u="sng">
                <a:latin typeface="Courier New" pitchFamily="49" charset="0"/>
                <a:ea typeface="굴림" pitchFamily="50" charset="-127"/>
              </a:rPr>
              <a:t>index.html</a:t>
            </a:r>
            <a:r>
              <a:rPr lang="en-US" altLang="ko-KR">
                <a:ea typeface="굴림" pitchFamily="50" charset="-127"/>
              </a:rPr>
              <a:t>, Apache may try to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 build a directory listing for the home 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 directory (unless automatic directory listings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 are turned off)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- To avoid this, provide more than one</a:t>
            </a: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       welcome page names</a:t>
            </a:r>
          </a:p>
          <a:p>
            <a:pPr>
              <a:lnSpc>
                <a:spcPct val="100000"/>
              </a:lnSpc>
            </a:pPr>
            <a:endParaRPr lang="en-US" altLang="ko-KR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>
                <a:ea typeface="굴림" pitchFamily="50" charset="-127"/>
              </a:rPr>
              <a:t>     </a:t>
            </a:r>
            <a:r>
              <a:rPr lang="en-US" altLang="ko-KR" sz="160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DirectoryIndex  index.html  contents.html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33400" y="533400"/>
            <a:ext cx="5949950" cy="818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2400" dirty="0">
                <a:solidFill>
                  <a:schemeClr val="accent2"/>
                </a:solidFill>
                <a:ea typeface="굴림" pitchFamily="50" charset="-127"/>
              </a:rPr>
              <a:t>1.3 </a:t>
            </a:r>
            <a:r>
              <a:rPr lang="en-US" altLang="ko-KR" sz="2400" dirty="0">
                <a:solidFill>
                  <a:schemeClr val="accent2"/>
                </a:solidFill>
                <a:ea typeface="굴림" pitchFamily="50" charset="-127"/>
              </a:rPr>
              <a:t>Apache under UNIX</a:t>
            </a:r>
            <a:r>
              <a:rPr lang="en-US" altLang="ko-KR" sz="2400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(continued)</a:t>
            </a:r>
          </a:p>
          <a:p>
            <a:pPr>
              <a:lnSpc>
                <a:spcPct val="100000"/>
              </a:lnSpc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- 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UserDir</a:t>
            </a:r>
            <a:r>
              <a:rPr lang="en-US" altLang="ko-KR" dirty="0">
                <a:ea typeface="굴림" pitchFamily="50" charset="-127"/>
              </a:rPr>
              <a:t> - to specify whether </a:t>
            </a:r>
            <a:r>
              <a:rPr lang="en-US" altLang="ko-KR" u="sng" dirty="0">
                <a:ea typeface="굴림" pitchFamily="50" charset="-127"/>
              </a:rPr>
              <a:t>local users</a:t>
            </a:r>
            <a:r>
              <a:rPr lang="en-US" altLang="ko-KR" dirty="0">
                <a:ea typeface="굴림" pitchFamily="50" charset="-127"/>
              </a:rPr>
              <a:t> can or 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cannot add or delete documents; default is: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UserDir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public_html</a:t>
            </a:r>
            <a:endParaRPr lang="en-US" altLang="ko-KR" sz="1600" dirty="0">
              <a:solidFill>
                <a:schemeClr val="accent2"/>
              </a:solidFill>
              <a:latin typeface="Courier New" pitchFamily="49" charset="0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- Now, if user </a:t>
            </a:r>
            <a:r>
              <a:rPr lang="en-US" altLang="ko-KR" sz="1600" u="sng" dirty="0">
                <a:latin typeface="Courier New" pitchFamily="49" charset="0"/>
                <a:ea typeface="굴림" pitchFamily="50" charset="-127"/>
              </a:rPr>
              <a:t>bob</a:t>
            </a:r>
            <a:r>
              <a:rPr lang="en-US" altLang="ko-KR" dirty="0">
                <a:ea typeface="굴림" pitchFamily="50" charset="-127"/>
              </a:rPr>
              <a:t> stores </a:t>
            </a:r>
            <a:r>
              <a:rPr lang="en-US" altLang="ko-KR" sz="1600" u="sng" dirty="0">
                <a:latin typeface="Courier New" pitchFamily="49" charset="0"/>
                <a:ea typeface="굴림" pitchFamily="50" charset="-127"/>
              </a:rPr>
              <a:t>stuff.html</a:t>
            </a:r>
            <a:r>
              <a:rPr lang="en-US" altLang="ko-KR" dirty="0">
                <a:ea typeface="굴림" pitchFamily="50" charset="-127"/>
              </a:rPr>
              <a:t> in his  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</a:t>
            </a:r>
            <a:r>
              <a:rPr lang="en-US" altLang="ko-KR" sz="1600" u="sng" dirty="0" err="1">
                <a:latin typeface="Courier New" pitchFamily="49" charset="0"/>
                <a:ea typeface="굴림" pitchFamily="50" charset="-127"/>
              </a:rPr>
              <a:t>public_html</a:t>
            </a:r>
            <a:r>
              <a:rPr lang="en-US" altLang="ko-KR" dirty="0">
                <a:ea typeface="굴림" pitchFamily="50" charset="-127"/>
              </a:rPr>
              <a:t> directory, the URL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 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http://site-name/~bob/stuff.html</a:t>
            </a: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will work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- To make a subdirectory of </a:t>
            </a:r>
            <a:r>
              <a:rPr lang="en-US" altLang="ko-KR" sz="1600" u="sng" dirty="0" err="1">
                <a:latin typeface="Courier New" pitchFamily="49" charset="0"/>
                <a:ea typeface="굴림" pitchFamily="50" charset="-127"/>
              </a:rPr>
              <a:t>public_html</a:t>
            </a:r>
            <a:endParaRPr lang="en-US" altLang="ko-KR" u="sng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available, include it in the parameter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UserDir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  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public_html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/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special_stuff</a:t>
            </a: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- To </a:t>
            </a:r>
            <a:r>
              <a:rPr lang="en-US" altLang="ko-KR" u="sng" dirty="0">
                <a:ea typeface="굴림" pitchFamily="50" charset="-127"/>
              </a:rPr>
              <a:t>disallow</a:t>
            </a:r>
            <a:r>
              <a:rPr lang="en-US" altLang="ko-KR" dirty="0">
                <a:ea typeface="굴림" pitchFamily="50" charset="-127"/>
              </a:rPr>
              <a:t> additions and deletions: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   </a:t>
            </a:r>
            <a:r>
              <a:rPr lang="en-US" altLang="ko-KR" sz="1600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UserDir</a:t>
            </a:r>
            <a:r>
              <a:rPr lang="en-US" altLang="ko-KR" sz="1600" dirty="0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    disabled</a:t>
            </a: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- </a:t>
            </a:r>
            <a:r>
              <a:rPr lang="en-US" altLang="ko-KR" sz="2000" i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Logs</a:t>
            </a:r>
            <a:endParaRPr lang="en-US" altLang="ko-KR" u="sng" dirty="0">
              <a:effectLst>
                <a:outerShdw blurRad="38100" dist="38100" dir="2700000" algn="tl">
                  <a:srgbClr val="C0C0C0"/>
                </a:outerShdw>
              </a:effectLst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- </a:t>
            </a:r>
            <a:r>
              <a:rPr lang="en-US" altLang="ko-KR" u="sng" dirty="0">
                <a:ea typeface="굴림" pitchFamily="50" charset="-127"/>
              </a:rPr>
              <a:t>Access logs</a:t>
            </a:r>
            <a:r>
              <a:rPr lang="en-US" altLang="ko-KR" dirty="0">
                <a:ea typeface="굴림" pitchFamily="50" charset="-127"/>
              </a:rPr>
              <a:t> record all accesses (time, date, HTTP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command, URL, status, etc.)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- </a:t>
            </a:r>
            <a:r>
              <a:rPr lang="en-US" altLang="ko-KR" u="sng" dirty="0">
                <a:ea typeface="굴림" pitchFamily="50" charset="-127"/>
              </a:rPr>
              <a:t>Error logs</a:t>
            </a:r>
            <a:r>
              <a:rPr lang="en-US" altLang="ko-KR" dirty="0">
                <a:ea typeface="굴림" pitchFamily="50" charset="-127"/>
              </a:rPr>
              <a:t> have the form:</a:t>
            </a:r>
          </a:p>
          <a:p>
            <a:pPr>
              <a:defRPr/>
            </a:pPr>
            <a:endParaRPr lang="en-US" altLang="ko-KR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    [date/time] The error message</a:t>
            </a:r>
          </a:p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   - Ex) log-file analyzer: analog (www.analog.cx)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nt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powerpnt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</TotalTime>
  <Pages>5</Pages>
  <Words>1026</Words>
  <Application>Microsoft Office PowerPoint</Application>
  <PresentationFormat>Letter 용지(8.5x11in)</PresentationFormat>
  <Paragraphs>255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Helvetica</vt:lpstr>
      <vt:lpstr>Times New Roman</vt:lpstr>
      <vt:lpstr>굴림</vt:lpstr>
      <vt:lpstr>Courier New</vt:lpstr>
      <vt:lpstr>powerpnt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Computer Science Department</dc:creator>
  <cp:lastModifiedBy>khlee</cp:lastModifiedBy>
  <cp:revision>207</cp:revision>
  <cp:lastPrinted>2001-09-07T03:42:17Z</cp:lastPrinted>
  <dcterms:created xsi:type="dcterms:W3CDTF">1995-10-04T10:44:44Z</dcterms:created>
  <dcterms:modified xsi:type="dcterms:W3CDTF">2015-05-04T04:45:32Z</dcterms:modified>
</cp:coreProperties>
</file>