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2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6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9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29D7-6C35-4B83-8601-41CBD2FC48B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0AED-0452-41BB-8375-75F9AAD84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6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804746" y="1907932"/>
            <a:ext cx="2154115" cy="4070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4364521" y="633077"/>
            <a:ext cx="3675184" cy="8440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7508631" y="1907932"/>
            <a:ext cx="2154115" cy="4070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3836" y="2039815"/>
            <a:ext cx="17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process class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9705" y="204860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pm class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5135" y="2659560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PageTable[64]</a:t>
            </a:r>
          </a:p>
          <a:p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24554" y="3015818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554" y="3293034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24553" y="3574331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553" y="4644248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24553" y="4925545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 flipV="1">
            <a:off x="3903783" y="403611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 flipV="1">
            <a:off x="3903783" y="42143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 flipV="1">
            <a:off x="3903745" y="439250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10854" y="2976016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10854" y="3253232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10853" y="3534529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 flipV="1">
            <a:off x="8590083" y="398570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V="1">
            <a:off x="8590083" y="41639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4898" y="2655278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frame[32]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10853" y="4602613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10853" y="4883910"/>
            <a:ext cx="1758461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 flipV="1">
            <a:off x="8590045" y="435087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4521" y="87980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Static victim[32]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59812"/>
              </p:ext>
            </p:extLst>
          </p:nvPr>
        </p:nvGraphicFramePr>
        <p:xfrm>
          <a:off x="6462538" y="957211"/>
          <a:ext cx="1457960" cy="21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90875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54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19842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4476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56426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1137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819535"/>
                    </a:ext>
                  </a:extLst>
                </a:gridCol>
              </a:tblGrid>
              <a:tr h="214519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6036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12707" y="28310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memoryUtil class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649769" y="3116664"/>
            <a:ext cx="3191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4886309" y="1259111"/>
            <a:ext cx="1422120" cy="9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191518" y="1259111"/>
            <a:ext cx="748523" cy="104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81582" y="1452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update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09446" y="1445228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빙그레체" panose="02030503000000000000" pitchFamily="18" charset="-127"/>
                <a:ea typeface="빙그레체" panose="02030503000000000000" pitchFamily="18" charset="-127"/>
              </a:rPr>
              <a:t>reference</a:t>
            </a:r>
            <a:endParaRPr lang="ko-KR" altLang="en-US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7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98931"/>
              </p:ext>
            </p:extLst>
          </p:nvPr>
        </p:nvGraphicFramePr>
        <p:xfrm>
          <a:off x="2313931" y="1215178"/>
          <a:ext cx="4856488" cy="23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1">
                  <a:extLst>
                    <a:ext uri="{9D8B030D-6E8A-4147-A177-3AD203B41FA5}">
                      <a16:colId xmlns:a16="http://schemas.microsoft.com/office/drawing/2014/main" val="3389154915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2289593326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2035684930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3176627268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159875404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2318580378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3429454989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840127011"/>
                    </a:ext>
                  </a:extLst>
                </a:gridCol>
              </a:tblGrid>
              <a:tr h="232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‘\t’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func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‘\t’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allocID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‘\t’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num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‘\n’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590234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587115" y="1088810"/>
            <a:ext cx="495300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47126" y="75188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  <a:t>1</a:t>
            </a: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이면</a:t>
            </a:r>
            <a:endParaRPr lang="en-US" altLang="ko-KR" sz="100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/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체크</a:t>
            </a:r>
            <a:endParaRPr lang="ko-KR" altLang="en-US" sz="10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18" name="연결선: 꺾임 17"/>
          <p:cNvCxnSpPr>
            <a:stCxn id="5" idx="0"/>
          </p:cNvCxnSpPr>
          <p:nvPr/>
        </p:nvCxnSpPr>
        <p:spPr>
          <a:xfrm rot="5400000" flipH="1" flipV="1">
            <a:off x="4220035" y="566670"/>
            <a:ext cx="136871" cy="9074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endCxn id="29" idx="0"/>
          </p:cNvCxnSpPr>
          <p:nvPr/>
        </p:nvCxnSpPr>
        <p:spPr>
          <a:xfrm>
            <a:off x="5332739" y="898888"/>
            <a:ext cx="929640" cy="1975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014729" y="1096430"/>
            <a:ext cx="495300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“</a:t>
            </a:r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12764"/>
              </p:ext>
            </p:extLst>
          </p:nvPr>
        </p:nvGraphicFramePr>
        <p:xfrm>
          <a:off x="2313931" y="1672855"/>
          <a:ext cx="4856488" cy="23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1">
                  <a:extLst>
                    <a:ext uri="{9D8B030D-6E8A-4147-A177-3AD203B41FA5}">
                      <a16:colId xmlns:a16="http://schemas.microsoft.com/office/drawing/2014/main" val="2800294921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3320790821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59221036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3152907825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2866646153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2700582623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2666118300"/>
                    </a:ext>
                  </a:extLst>
                </a:gridCol>
                <a:gridCol w="607061">
                  <a:extLst>
                    <a:ext uri="{9D8B030D-6E8A-4147-A177-3AD203B41FA5}">
                      <a16:colId xmlns:a16="http://schemas.microsoft.com/office/drawing/2014/main" val="1361296860"/>
                    </a:ext>
                  </a:extLst>
                </a:gridCol>
              </a:tblGrid>
              <a:tr h="232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%d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\t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%d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\t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%d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\t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%d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빙그레체" panose="02030503000000000000" pitchFamily="18" charset="-127"/>
                          <a:ea typeface="빙그레체" panose="02030503000000000000" pitchFamily="18" charset="-127"/>
                        </a:rPr>
                        <a:t>\n</a:t>
                      </a:r>
                      <a:endParaRPr lang="ko-KR" altLang="en-US" sz="900">
                        <a:solidFill>
                          <a:sysClr val="windowText" lastClr="000000"/>
                        </a:solidFill>
                        <a:latin typeface="빙그레체" panose="02030503000000000000" pitchFamily="18" charset="-127"/>
                        <a:ea typeface="빙그레체" panose="02030503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073359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07231" y="1643078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= scanf(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32319" y="1643078"/>
            <a:ext cx="2455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)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1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45082"/>
              </p:ext>
            </p:extLst>
          </p:nvPr>
        </p:nvGraphicFramePr>
        <p:xfrm>
          <a:off x="1965317" y="1795990"/>
          <a:ext cx="8334387" cy="28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37">
                  <a:extLst>
                    <a:ext uri="{9D8B030D-6E8A-4147-A177-3AD203B41FA5}">
                      <a16:colId xmlns:a16="http://schemas.microsoft.com/office/drawing/2014/main" val="3038761422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418727088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494322883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068868930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601026071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4000718656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578246845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018966354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15479746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483632636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107142084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08122745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584293014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66525051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326243187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447555774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80849835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054271362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444747681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139639356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871899116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053071487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517999164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933436668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160789265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185782198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124394601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4064451468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4034609404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2612643721"/>
                    </a:ext>
                  </a:extLst>
                </a:gridCol>
                <a:gridCol w="268685">
                  <a:extLst>
                    <a:ext uri="{9D8B030D-6E8A-4147-A177-3AD203B41FA5}">
                      <a16:colId xmlns:a16="http://schemas.microsoft.com/office/drawing/2014/main" val="3566491674"/>
                    </a:ext>
                  </a:extLst>
                </a:gridCol>
              </a:tblGrid>
              <a:tr h="280459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7436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20440"/>
              </p:ext>
            </p:extLst>
          </p:nvPr>
        </p:nvGraphicFramePr>
        <p:xfrm>
          <a:off x="1955265" y="1056937"/>
          <a:ext cx="2168536" cy="27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67">
                  <a:extLst>
                    <a:ext uri="{9D8B030D-6E8A-4147-A177-3AD203B41FA5}">
                      <a16:colId xmlns:a16="http://schemas.microsoft.com/office/drawing/2014/main" val="1805979887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1895627457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497592068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2105589511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2270894814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1481636023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2032259174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3306278838"/>
                    </a:ext>
                  </a:extLst>
                </a:gridCol>
              </a:tblGrid>
              <a:tr h="270935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918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32058" y="1042091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size8 page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1010" y="1751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5771" y="1751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05278" y="1751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1026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17" y="2120885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78" y="2120885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62" y="2120884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46" y="2120884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29" y="2121335"/>
            <a:ext cx="257588" cy="2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x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3" y="2135170"/>
            <a:ext cx="257588" cy="2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49" y="2125645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10" y="2125645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94" y="2125644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78" y="2125644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845" y="2125645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606" y="2125645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90" y="2125644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encrypted-tbn0.gstatic.com/images?q=tbn:ANd9GcSKW2CBZYk6gdwpsdIKAWyuNvP8hOaWsy3y_06o2IO3vPcqlahrjliYE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24" y="2125644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3409950" y="2256388"/>
            <a:ext cx="723903" cy="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17" idx="1"/>
          </p:cNvCxnSpPr>
          <p:nvPr/>
        </p:nvCxnSpPr>
        <p:spPr>
          <a:xfrm flipV="1">
            <a:off x="4391441" y="2247089"/>
            <a:ext cx="1875908" cy="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33853" y="1181100"/>
            <a:ext cx="3332165" cy="5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466018" y="1187065"/>
            <a:ext cx="0" cy="549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0331"/>
              </p:ext>
            </p:extLst>
          </p:nvPr>
        </p:nvGraphicFramePr>
        <p:xfrm>
          <a:off x="6257852" y="1806183"/>
          <a:ext cx="2168536" cy="27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67">
                  <a:extLst>
                    <a:ext uri="{9D8B030D-6E8A-4147-A177-3AD203B41FA5}">
                      <a16:colId xmlns:a16="http://schemas.microsoft.com/office/drawing/2014/main" val="1805979887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1895627457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497592068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2105589511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2270894814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1481636023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2032259174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3306278838"/>
                    </a:ext>
                  </a:extLst>
                </a:gridCol>
              </a:tblGrid>
              <a:tr h="270935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9188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810413" y="1784730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size8 page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847975" y="819150"/>
            <a:ext cx="0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76775" y="819150"/>
            <a:ext cx="0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61404"/>
              </p:ext>
            </p:extLst>
          </p:nvPr>
        </p:nvGraphicFramePr>
        <p:xfrm>
          <a:off x="2641601" y="1943670"/>
          <a:ext cx="1854200" cy="3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57305175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73658235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1018895869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057593298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034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1532" y="1968410"/>
            <a:ext cx="15840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updateVictim(4)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44176"/>
              </p:ext>
            </p:extLst>
          </p:nvPr>
        </p:nvGraphicFramePr>
        <p:xfrm>
          <a:off x="2641601" y="1256757"/>
          <a:ext cx="1390650" cy="3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34700349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110997509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06551967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72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6504" y="1200275"/>
            <a:ext cx="10550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latin typeface="빙그레체" panose="02030503000000000000" pitchFamily="18" charset="-127"/>
                <a:ea typeface="빙그레체" panose="02030503000000000000" pitchFamily="18" charset="-127"/>
              </a:rPr>
              <a:t>초기상태의 </a:t>
            </a:r>
            <a:endParaRPr lang="en-US" altLang="ko-KR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victim list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99671"/>
              </p:ext>
            </p:extLst>
          </p:nvPr>
        </p:nvGraphicFramePr>
        <p:xfrm>
          <a:off x="2641601" y="2641141"/>
          <a:ext cx="1854200" cy="3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57305175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73658235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1018895869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057593298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034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5960" y="2668250"/>
            <a:ext cx="1569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updateVictim(2)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05175" y="2247900"/>
            <a:ext cx="962025" cy="3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0255"/>
              </p:ext>
            </p:extLst>
          </p:nvPr>
        </p:nvGraphicFramePr>
        <p:xfrm>
          <a:off x="2641601" y="3332778"/>
          <a:ext cx="1390650" cy="3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34700349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110997509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06551967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7286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50706" y="3368090"/>
            <a:ext cx="10661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victimize()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847975" y="40005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419600" y="4000500"/>
            <a:ext cx="257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321" y="3990651"/>
            <a:ext cx="90492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least</a:t>
            </a:r>
            <a:b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recently</a:t>
            </a:r>
            <a:b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used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4736" y="3990651"/>
            <a:ext cx="904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recently</a:t>
            </a:r>
            <a:b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used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495550" y="2193605"/>
            <a:ext cx="0" cy="250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940790" y="2444520"/>
            <a:ext cx="554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5150" y="2336798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allocID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2938" y="1943670"/>
            <a:ext cx="903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return 0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495801" y="2107766"/>
            <a:ext cx="13315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70969" y="2668250"/>
            <a:ext cx="903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latin typeface="빙그레체" panose="02030503000000000000" pitchFamily="18" charset="-127"/>
                <a:ea typeface="빙그레체" panose="02030503000000000000" pitchFamily="18" charset="-127"/>
              </a:rPr>
              <a:t>return 1</a:t>
            </a:r>
            <a:endParaRPr lang="ko-KR" altLang="en-US" sz="13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95801" y="2824233"/>
            <a:ext cx="13315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833437"/>
            <a:ext cx="4086225" cy="263842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391024" y="1304925"/>
            <a:ext cx="1571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67225" y="2590800"/>
            <a:ext cx="1152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276850" y="2762250"/>
            <a:ext cx="685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/>
          <p:cNvCxnSpPr/>
          <p:nvPr/>
        </p:nvCxnSpPr>
        <p:spPr>
          <a:xfrm rot="10800000" flipV="1">
            <a:off x="3038475" y="2762248"/>
            <a:ext cx="2552702" cy="171451"/>
          </a:xfrm>
          <a:prstGeom prst="bentConnector3">
            <a:avLst>
              <a:gd name="adj1" fmla="val -2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5968" y="1181814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예외상황 처리</a:t>
            </a:r>
            <a:endParaRPr lang="ko-KR" altLang="en-US" sz="10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62649" y="2038219"/>
            <a:ext cx="3169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  <a:t>victim</a:t>
            </a: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리스트를 업데이트함</a:t>
            </a:r>
            <a: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  <a:t>. </a:t>
            </a: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만약 물리메모리에 이미</a:t>
            </a:r>
            <a:b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  <a:t>allocID</a:t>
            </a: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가 존재한다면</a:t>
            </a:r>
            <a: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메모리할당을 시도하지 않고</a:t>
            </a:r>
            <a:b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함수를 종료한다</a:t>
            </a:r>
            <a:endParaRPr lang="ko-KR" altLang="en-US" sz="10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9910" y="2647919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물리메모리에 할당이 불가능하면</a:t>
            </a:r>
            <a:br>
              <a:rPr lang="en-US" altLang="ko-KR" sz="1000">
                <a:latin typeface="빙그레체" panose="02030503000000000000" pitchFamily="18" charset="-127"/>
                <a:ea typeface="빙그레체" panose="02030503000000000000" pitchFamily="18" charset="-127"/>
              </a:rPr>
            </a:br>
            <a:r>
              <a: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rPr>
              <a:t>할당 가능할때까지 메모리를 계속 비워나감</a:t>
            </a:r>
            <a:endParaRPr lang="ko-KR" altLang="en-US" sz="100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cxnSp>
        <p:nvCxnSpPr>
          <p:cNvPr id="23" name="연결선: 꺾임 22"/>
          <p:cNvCxnSpPr/>
          <p:nvPr/>
        </p:nvCxnSpPr>
        <p:spPr>
          <a:xfrm flipV="1">
            <a:off x="5619751" y="2247857"/>
            <a:ext cx="378737" cy="3429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105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조영재</dc:creator>
  <cp:lastModifiedBy>조영재</cp:lastModifiedBy>
  <cp:revision>10</cp:revision>
  <dcterms:created xsi:type="dcterms:W3CDTF">2017-05-25T11:14:14Z</dcterms:created>
  <dcterms:modified xsi:type="dcterms:W3CDTF">2017-05-25T14:09:30Z</dcterms:modified>
</cp:coreProperties>
</file>