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357" r:id="rId5"/>
    <p:sldId id="488" r:id="rId6"/>
    <p:sldId id="35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5" r:id="rId15"/>
    <p:sldId id="534" r:id="rId16"/>
    <p:sldId id="537" r:id="rId17"/>
    <p:sldId id="539" r:id="rId18"/>
    <p:sldId id="538" r:id="rId19"/>
    <p:sldId id="536" r:id="rId20"/>
    <p:sldId id="368" r:id="rId21"/>
    <p:sldId id="293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87">
          <p15:clr>
            <a:srgbClr val="A4A3A4"/>
          </p15:clr>
        </p15:guide>
        <p15:guide id="2" orient="horz" pos="509">
          <p15:clr>
            <a:srgbClr val="A4A3A4"/>
          </p15:clr>
        </p15:guide>
        <p15:guide id="3" orient="horz" pos="3141">
          <p15:clr>
            <a:srgbClr val="A4A3A4"/>
          </p15:clr>
        </p15:guide>
        <p15:guide id="4" orient="horz" pos="3045">
          <p15:clr>
            <a:srgbClr val="A4A3A4"/>
          </p15:clr>
        </p15:guide>
        <p15:guide id="5" pos="247">
          <p15:clr>
            <a:srgbClr val="A4A3A4"/>
          </p15:clr>
        </p15:guide>
        <p15:guide id="6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0E4"/>
    <a:srgbClr val="FFCC99"/>
    <a:srgbClr val="FF99CC"/>
    <a:srgbClr val="D0D9E4"/>
    <a:srgbClr val="4D5053"/>
    <a:srgbClr val="2A2B2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1" autoAdjust="0"/>
    <p:restoredTop sz="86036" autoAdjust="0"/>
  </p:normalViewPr>
  <p:slideViewPr>
    <p:cSldViewPr snapToObjects="1">
      <p:cViewPr varScale="1">
        <p:scale>
          <a:sx n="115" d="100"/>
          <a:sy n="115" d="100"/>
        </p:scale>
        <p:origin x="-1098" y="-96"/>
      </p:cViewPr>
      <p:guideLst>
        <p:guide orient="horz" pos="887"/>
        <p:guide orient="horz" pos="509"/>
        <p:guide orient="horz" pos="3141"/>
        <p:guide orient="horz" pos="3045"/>
        <p:guide pos="247"/>
        <p:guide pos="5520"/>
      </p:guideLst>
    </p:cSldViewPr>
  </p:slideViewPr>
  <p:outlineViewPr>
    <p:cViewPr>
      <p:scale>
        <a:sx n="33" d="100"/>
        <a:sy n="33" d="100"/>
      </p:scale>
      <p:origin x="0" y="115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12/13/2013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33D99-1A4B-4BD7-ACC9-723BD8FCBF0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3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33D99-1A4B-4BD7-ACC9-723BD8FCBF0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33D99-1A4B-4BD7-ACC9-723BD8FCBF0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33D99-1A4B-4BD7-ACC9-723BD8FCBF0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build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DC147-12D7-4A0A-A5E2-7F9499EBBEC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33D99-1A4B-4BD7-ACC9-723BD8FCBF0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3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AA692-09C5-4302-AB6D-7700DB5CAE5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3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58292" y="3652408"/>
            <a:ext cx="6327648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4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252196" y="1294410"/>
            <a:ext cx="6327648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3200" b="1" kern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258292" y="2465877"/>
            <a:ext cx="6327648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58292" y="3282488"/>
            <a:ext cx="6327648" cy="3048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8" y="-6858"/>
            <a:ext cx="1528064" cy="5157216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264904" y="657563"/>
            <a:ext cx="3045647" cy="698776"/>
            <a:chOff x="1938330" y="2932664"/>
            <a:chExt cx="3045647" cy="698776"/>
          </a:xfrm>
        </p:grpSpPr>
        <p:pic>
          <p:nvPicPr>
            <p:cNvPr id="15" name="Picture 14" descr="Logotype_Solid_ByteMobile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722" y="2932664"/>
              <a:ext cx="2138255" cy="698776"/>
            </a:xfrm>
            <a:prstGeom prst="rect">
              <a:avLst/>
            </a:prstGeom>
          </p:spPr>
        </p:pic>
        <p:pic>
          <p:nvPicPr>
            <p:cNvPr id="16" name="Picture 15" descr="Logotype_Solid_Citri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330" y="2941810"/>
              <a:ext cx="922056" cy="680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94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58" y="285316"/>
            <a:ext cx="8357616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1" y="1320800"/>
            <a:ext cx="4102100" cy="1563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48835" y="1320801"/>
            <a:ext cx="4105656" cy="1563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96240" y="3028950"/>
            <a:ext cx="4105656" cy="1563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48200" y="3028950"/>
            <a:ext cx="4105656" cy="1563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92113" y="808356"/>
            <a:ext cx="8357616" cy="3873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3" y="1184078"/>
            <a:ext cx="4102099" cy="3292673"/>
          </a:xfrm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48202" y="1184077"/>
            <a:ext cx="4102735" cy="32918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8358" y="230332"/>
            <a:ext cx="8357616" cy="62388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2113" y="808356"/>
            <a:ext cx="8357616" cy="3873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63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59" y="285316"/>
            <a:ext cx="8357616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2" y="1320801"/>
            <a:ext cx="2667000" cy="331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68290" y="1320801"/>
            <a:ext cx="2667000" cy="3295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230711" y="1314450"/>
            <a:ext cx="2667570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15468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598932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92113" y="808356"/>
            <a:ext cx="8357616" cy="3873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54" y="417831"/>
            <a:ext cx="2679192" cy="623888"/>
          </a:xfrm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2" y="1698565"/>
            <a:ext cx="2670048" cy="2933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68290" y="1696721"/>
            <a:ext cx="2670048" cy="29194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230711" y="1692576"/>
            <a:ext cx="2670048" cy="29365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30711" y="417830"/>
            <a:ext cx="2670048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68290" y="417830"/>
            <a:ext cx="2670048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15468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598932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8C7BDD-EF70-493B-802D-5E1A4C88F2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90656" y="1092202"/>
            <a:ext cx="2676525" cy="54356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0563" y="1092200"/>
            <a:ext cx="2679192" cy="539496"/>
          </a:xfr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065839" y="1092201"/>
            <a:ext cx="2679192" cy="539496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out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3154261" y="1805149"/>
            <a:ext cx="2835478" cy="650558"/>
            <a:chOff x="1938330" y="2932664"/>
            <a:chExt cx="3045647" cy="698776"/>
          </a:xfrm>
        </p:grpSpPr>
        <p:pic>
          <p:nvPicPr>
            <p:cNvPr id="8" name="Picture 7" descr="Logotype_Solid_ByteMobil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722" y="2932664"/>
              <a:ext cx="2138255" cy="698776"/>
            </a:xfrm>
            <a:prstGeom prst="rect">
              <a:avLst/>
            </a:prstGeom>
            <a:noFill/>
          </p:spPr>
        </p:pic>
        <p:pic>
          <p:nvPicPr>
            <p:cNvPr id="9" name="Picture 8" descr="Logotype_Solid_Citrix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330" y="2941810"/>
              <a:ext cx="922056" cy="68048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603702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5403" y="864394"/>
            <a:ext cx="8234723" cy="381972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Font typeface="Times" pitchFamily="1" charset="0"/>
              <a:buNone/>
              <a:defRPr lang="en-US" sz="1600" b="0" i="0" kern="1200" spc="-30" dirty="0" smtClean="0">
                <a:solidFill>
                  <a:srgbClr val="505150"/>
                </a:solidFill>
                <a:latin typeface="Verdana" pitchFamily="34" charset="0"/>
                <a:ea typeface="ＭＳ Ｐゴシック" charset="-128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5403" y="1430383"/>
            <a:ext cx="8229037" cy="3259847"/>
          </a:xfrm>
          <a:prstGeom prst="rect">
            <a:avLst/>
          </a:prstGeom>
        </p:spPr>
        <p:txBody>
          <a:bodyPr/>
          <a:lstStyle>
            <a:lvl1pPr marL="173038" indent="-173038">
              <a:buFont typeface="Arial" pitchFamily="34" charset="0"/>
              <a:buChar char="•"/>
              <a:defRPr sz="2000">
                <a:latin typeface="Verdana" pitchFamily="34" charset="0"/>
                <a:cs typeface="Verdana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latin typeface="+mn-lt"/>
                <a:cs typeface="Simplified Arabic Fixed" pitchFamily="49" charset="-78"/>
              </a:defRPr>
            </a:lvl2pPr>
            <a:lvl3pPr marL="638175" indent="-14287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400">
                <a:latin typeface="+mn-lt"/>
                <a:cs typeface="Simplified Arabic Fixed" pitchFamily="49" charset="-78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+mn-lt"/>
                <a:cs typeface="Simplified Arabic Fixed" pitchFamily="49" charset="-78"/>
              </a:defRPr>
            </a:lvl4pPr>
            <a:lvl5pPr marL="1085850" indent="-17145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400">
                <a:latin typeface="+mn-lt"/>
                <a:cs typeface="Simplified Arabic Fixed" pitchFamily="49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848" y="4943656"/>
            <a:ext cx="4587152" cy="19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CD147A6A-2C31-4234-8721-2EB605B8D5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5402" y="421481"/>
            <a:ext cx="8229600" cy="44291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9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1"/>
          <p:cNvSpPr>
            <a:spLocks noGrp="1"/>
          </p:cNvSpPr>
          <p:nvPr userDrawn="1">
            <p:ph type="body" sz="quarter" idx="10"/>
          </p:nvPr>
        </p:nvSpPr>
        <p:spPr>
          <a:xfrm>
            <a:off x="2258292" y="1294410"/>
            <a:ext cx="6327648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3200" b="1" kern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1"/>
          <p:cNvSpPr>
            <a:spLocks noGrp="1"/>
          </p:cNvSpPr>
          <p:nvPr userDrawn="1">
            <p:ph type="body" sz="quarter" idx="11"/>
          </p:nvPr>
        </p:nvSpPr>
        <p:spPr>
          <a:xfrm>
            <a:off x="2258293" y="2465875"/>
            <a:ext cx="6327648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20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8" y="-6858"/>
            <a:ext cx="1528064" cy="5157216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6823295" y="4656170"/>
            <a:ext cx="1968732" cy="451695"/>
            <a:chOff x="1938330" y="2932664"/>
            <a:chExt cx="3045647" cy="698776"/>
          </a:xfrm>
        </p:grpSpPr>
        <p:pic>
          <p:nvPicPr>
            <p:cNvPr id="10" name="Picture 9" descr="Logotype_Solid_ByteMobile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722" y="2932664"/>
              <a:ext cx="2138255" cy="698776"/>
            </a:xfrm>
            <a:prstGeom prst="rect">
              <a:avLst/>
            </a:prstGeom>
            <a:noFill/>
          </p:spPr>
        </p:pic>
        <p:pic>
          <p:nvPicPr>
            <p:cNvPr id="13" name="Picture 12" descr="Logotype_Solid_Citri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330" y="2941810"/>
              <a:ext cx="922056" cy="68048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6761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4" y="235615"/>
            <a:ext cx="8357616" cy="623888"/>
          </a:xfrm>
        </p:spPr>
        <p:txBody>
          <a:bodyPr anchor="b"/>
          <a:lstStyle>
            <a:lvl1pPr marL="0" indent="0"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6874" y="808706"/>
            <a:ext cx="8357616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6874" y="1323024"/>
            <a:ext cx="8357616" cy="32908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n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4" y="235615"/>
            <a:ext cx="8357616" cy="623888"/>
          </a:xfrm>
        </p:spPr>
        <p:txBody>
          <a:bodyPr anchor="b"/>
          <a:lstStyle>
            <a:lvl1pPr marL="0" indent="0"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6874" y="987574"/>
            <a:ext cx="8357616" cy="36263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84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4" y="235615"/>
            <a:ext cx="8357616" cy="623888"/>
          </a:xfrm>
        </p:spPr>
        <p:txBody>
          <a:bodyPr anchor="b"/>
          <a:lstStyle>
            <a:lvl1pPr marL="0" indent="0"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6874" y="808706"/>
            <a:ext cx="8357616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6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/>
          </p:nvPr>
        </p:nvSpPr>
        <p:spPr>
          <a:xfrm>
            <a:off x="396876" y="1588072"/>
            <a:ext cx="8343900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8361" y="2190750"/>
            <a:ext cx="8361363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8C7BDD-EF70-493B-802D-5E1A4C88F2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8659" y="955283"/>
            <a:ext cx="6346687" cy="1992775"/>
          </a:xfrm>
          <a:prstGeom prst="rect">
            <a:avLst/>
          </a:prstGeom>
        </p:spPr>
        <p:txBody>
          <a:bodyPr/>
          <a:lstStyle>
            <a:lvl1pPr marL="114300" indent="-1143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24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0903" y="2955095"/>
            <a:ext cx="6042948" cy="990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Attribution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8C7BDD-EF70-493B-802D-5E1A4C88F2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17" y="277178"/>
            <a:ext cx="8366125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6875" y="1338264"/>
            <a:ext cx="4114800" cy="332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1338264"/>
            <a:ext cx="4114800" cy="332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92432" y="808356"/>
            <a:ext cx="8366125" cy="3873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877" y="287338"/>
            <a:ext cx="8366125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815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48572" y="4817198"/>
            <a:ext cx="3337629" cy="1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2013 Citrix | Confidential – Do Not Distribute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6875" y="1123951"/>
            <a:ext cx="836676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823295" y="4656170"/>
            <a:ext cx="1968732" cy="451695"/>
            <a:chOff x="1938330" y="2932664"/>
            <a:chExt cx="3045647" cy="698776"/>
          </a:xfrm>
        </p:grpSpPr>
        <p:pic>
          <p:nvPicPr>
            <p:cNvPr id="11" name="Picture 10" descr="Logotype_Solid_ByteMobile.pn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722" y="2932664"/>
              <a:ext cx="2138255" cy="698776"/>
            </a:xfrm>
            <a:prstGeom prst="rect">
              <a:avLst/>
            </a:prstGeom>
            <a:noFill/>
          </p:spPr>
        </p:pic>
        <p:pic>
          <p:nvPicPr>
            <p:cNvPr id="12" name="Picture 11" descr="Logotype_Solid_Citrix.png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330" y="2941810"/>
              <a:ext cx="922056" cy="68048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78" r:id="rId4"/>
    <p:sldLayoutId id="214748367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lang="en-US" sz="2800" b="1" kern="1200" dirty="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168275" indent="-168275" algn="l" defTabSz="914400" rtl="0" eaLnBrk="1" latinLnBrk="0" hangingPunct="1">
        <a:spcBef>
          <a:spcPts val="6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350838" indent="-187325" algn="l" defTabSz="914400" rtl="0" eaLnBrk="1" latinLnBrk="0" hangingPunct="1">
        <a:spcBef>
          <a:spcPts val="300"/>
        </a:spcBef>
        <a:buFont typeface="Arial" pitchFamily="34" charset="0"/>
        <a:buChar char="ᵒ"/>
        <a:defRPr lang="en-US" sz="16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625475" indent="-161925" algn="l" defTabSz="914400" rtl="0" eaLnBrk="1" latinLnBrk="0" hangingPunct="1">
        <a:spcBef>
          <a:spcPts val="300"/>
        </a:spcBef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854075" indent="-165100" algn="l" defTabSz="914400" rtl="0" eaLnBrk="1" latinLnBrk="0" hangingPunct="1">
        <a:spcBef>
          <a:spcPts val="300"/>
        </a:spcBef>
        <a:buFont typeface="Arial" pitchFamily="34" charset="0"/>
        <a:buChar char="-"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082675" indent="-168275" algn="l" defTabSz="914400" rtl="0" eaLnBrk="1" latinLnBrk="0" hangingPunct="1">
        <a:spcBef>
          <a:spcPts val="300"/>
        </a:spcBef>
        <a:buFont typeface="Arial" pitchFamily="34" charset="0"/>
        <a:buChar char="-"/>
        <a:defRPr lang="en-US" sz="14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4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6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3.docx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Unit Testing</a:t>
            </a:r>
            <a:endParaRPr lang="en-US" sz="2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sz="1800" dirty="0" smtClean="0"/>
              <a:t>Tutorial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Naming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As important as the test code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dirty="0" smtClean="0"/>
              <a:t>Useful information:</a:t>
            </a:r>
          </a:p>
          <a:p>
            <a:pPr lvl="1"/>
            <a:r>
              <a:rPr dirty="0" smtClean="0"/>
              <a:t>Method Name or unit of work</a:t>
            </a:r>
          </a:p>
          <a:p>
            <a:pPr lvl="1"/>
            <a:r>
              <a:rPr dirty="0" smtClean="0"/>
              <a:t>State Under Test</a:t>
            </a:r>
          </a:p>
          <a:p>
            <a:pPr lvl="2"/>
            <a:r>
              <a:rPr dirty="0" smtClean="0"/>
              <a:t>Input Arguments</a:t>
            </a:r>
          </a:p>
          <a:p>
            <a:pPr lvl="2"/>
            <a:r>
              <a:rPr dirty="0" smtClean="0"/>
              <a:t>Current state of an object</a:t>
            </a:r>
          </a:p>
          <a:p>
            <a:pPr lvl="1"/>
            <a:r>
              <a:rPr dirty="0" smtClean="0"/>
              <a:t>Expected </a:t>
            </a:r>
            <a:r>
              <a:rPr dirty="0" smtClean="0"/>
              <a:t>Behaviour</a:t>
            </a:r>
            <a:endParaRPr dirty="0" smtClean="0"/>
          </a:p>
          <a:p>
            <a:pPr lvl="2"/>
            <a:r>
              <a:rPr dirty="0" smtClean="0"/>
              <a:t>Result of a method</a:t>
            </a:r>
          </a:p>
          <a:p>
            <a:pPr lvl="2"/>
            <a:r>
              <a:rPr dirty="0" smtClean="0"/>
              <a:t>Subsequent state of the object</a:t>
            </a:r>
          </a:p>
          <a:p>
            <a:pPr>
              <a:buNone/>
            </a:pPr>
            <a:endParaRPr dirty="0" smtClean="0"/>
          </a:p>
          <a:p>
            <a:pPr>
              <a:buNone/>
            </a:pPr>
            <a:r>
              <a:rPr dirty="0"/>
              <a:t>	 </a:t>
            </a:r>
            <a:r>
              <a:rPr dirty="0" smtClean="0"/>
              <a:t>        </a:t>
            </a:r>
            <a:r>
              <a:rPr b="1" dirty="0" smtClean="0"/>
              <a:t>Format:  </a:t>
            </a:r>
            <a:r>
              <a:rPr dirty="0" smtClean="0"/>
              <a:t>&lt;method&gt;_&lt;</a:t>
            </a:r>
            <a:r>
              <a:rPr dirty="0" smtClean="0"/>
              <a:t>stateUnderTest</a:t>
            </a:r>
            <a:r>
              <a:rPr dirty="0" smtClean="0"/>
              <a:t>&gt;_&lt;</a:t>
            </a:r>
            <a:r>
              <a:rPr dirty="0" smtClean="0"/>
              <a:t>expectedBehaviour</a:t>
            </a:r>
            <a:r>
              <a:rPr dirty="0" smtClean="0"/>
              <a:t>&gt;()</a:t>
            </a:r>
          </a:p>
          <a:p>
            <a:pPr lvl="1"/>
            <a:endParaRPr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0" y="1323024"/>
            <a:ext cx="312420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Rule of thumb:</a:t>
            </a:r>
          </a:p>
          <a:p>
            <a:r>
              <a:rPr lang="en-US" sz="1400" i="1" dirty="0" smtClean="0">
                <a:latin typeface="Arial" pitchFamily="34" charset="0"/>
                <a:cs typeface="Arial" pitchFamily="34" charset="0"/>
              </a:rPr>
              <a:t>Can I understand what went wrong without reading the actual test code?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Test Suites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or Fixtures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dirty="0" smtClean="0"/>
              <a:t>A grouping of similar tests</a:t>
            </a:r>
          </a:p>
          <a:p>
            <a:r>
              <a:rPr dirty="0" smtClean="0"/>
              <a:t>Object Oriented</a:t>
            </a:r>
          </a:p>
          <a:p>
            <a:pPr lvl="1"/>
            <a:r>
              <a:rPr dirty="0" smtClean="0"/>
              <a:t>contains tests pertaining to a specific class.</a:t>
            </a:r>
          </a:p>
          <a:p>
            <a:pPr lvl="1"/>
            <a:r>
              <a:rPr dirty="0"/>
              <a:t>c</a:t>
            </a:r>
            <a:r>
              <a:rPr dirty="0" smtClean="0"/>
              <a:t>an be named </a:t>
            </a:r>
            <a:r>
              <a:rPr dirty="0" smtClean="0"/>
              <a:t>MyClassTests</a:t>
            </a:r>
            <a:r>
              <a:rPr dirty="0" smtClean="0"/>
              <a:t>.</a:t>
            </a:r>
          </a:p>
          <a:p>
            <a:r>
              <a:rPr dirty="0" smtClean="0"/>
              <a:t>Procedural:</a:t>
            </a:r>
          </a:p>
          <a:p>
            <a:pPr lvl="1"/>
            <a:r>
              <a:rPr dirty="0" smtClean="0"/>
              <a:t>contains </a:t>
            </a:r>
            <a:r>
              <a:rPr dirty="0" smtClean="0"/>
              <a:t>tests for a specific function or a group of closely related functions.</a:t>
            </a:r>
          </a:p>
          <a:p>
            <a:r>
              <a:rPr dirty="0" smtClean="0"/>
              <a:t>Allows easy access to the full set of tests related to a specific component without having to run all the tests.</a:t>
            </a:r>
          </a:p>
          <a:p>
            <a:r>
              <a:rPr dirty="0" smtClean="0"/>
              <a:t>But more importantly</a:t>
            </a:r>
            <a:r>
              <a:rPr lang="en-US" dirty="0" smtClean="0"/>
              <a:t>…</a:t>
            </a:r>
            <a:endParaRPr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Setup and Teardown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How to avoid copy pasting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dirty="0" smtClean="0"/>
              <a:t>Setup and Tear down code can be specified per Test Suite</a:t>
            </a:r>
          </a:p>
          <a:p>
            <a:r>
              <a:rPr dirty="0" smtClean="0"/>
              <a:t>Two types</a:t>
            </a:r>
          </a:p>
          <a:p>
            <a:pPr lvl="1"/>
            <a:r>
              <a:rPr dirty="0" smtClean="0"/>
              <a:t>Code that runs before and after every individual test run.</a:t>
            </a:r>
          </a:p>
          <a:p>
            <a:pPr lvl="1"/>
            <a:r>
              <a:rPr dirty="0" smtClean="0"/>
              <a:t>Code that runs before and after running all the tests as a group.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362200" y="2724150"/>
            <a:ext cx="1828800" cy="2286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Suite setup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400550"/>
            <a:ext cx="1828800" cy="2286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Suite Teardown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05200" y="3181350"/>
            <a:ext cx="1828800" cy="2286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 setup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505200" y="3943350"/>
            <a:ext cx="1828800" cy="2286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 teardown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24400" y="3562350"/>
            <a:ext cx="1828800" cy="2286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 run</a:t>
            </a:r>
          </a:p>
        </p:txBody>
      </p:sp>
      <p:cxnSp>
        <p:nvCxnSpPr>
          <p:cNvPr id="13" name="Shape 12"/>
          <p:cNvCxnSpPr>
            <a:stCxn id="7" idx="3"/>
            <a:endCxn id="9" idx="0"/>
          </p:cNvCxnSpPr>
          <p:nvPr/>
        </p:nvCxnSpPr>
        <p:spPr bwMode="auto">
          <a:xfrm>
            <a:off x="4191000" y="2838450"/>
            <a:ext cx="228600" cy="3429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hape 14"/>
          <p:cNvCxnSpPr>
            <a:stCxn id="10" idx="2"/>
            <a:endCxn id="8" idx="3"/>
          </p:cNvCxnSpPr>
          <p:nvPr/>
        </p:nvCxnSpPr>
        <p:spPr bwMode="auto">
          <a:xfrm rot="5400000">
            <a:off x="4095750" y="4191000"/>
            <a:ext cx="342900" cy="304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hape 17"/>
          <p:cNvCxnSpPr>
            <a:stCxn id="9" idx="3"/>
            <a:endCxn id="11" idx="0"/>
          </p:cNvCxnSpPr>
          <p:nvPr/>
        </p:nvCxnSpPr>
        <p:spPr bwMode="auto">
          <a:xfrm>
            <a:off x="5334000" y="3295650"/>
            <a:ext cx="304800" cy="2667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hape 19"/>
          <p:cNvCxnSpPr>
            <a:stCxn id="11" idx="2"/>
            <a:endCxn id="10" idx="3"/>
          </p:cNvCxnSpPr>
          <p:nvPr/>
        </p:nvCxnSpPr>
        <p:spPr bwMode="auto">
          <a:xfrm rot="5400000">
            <a:off x="5353050" y="3771900"/>
            <a:ext cx="266700" cy="304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Elbow Connector 21"/>
          <p:cNvCxnSpPr>
            <a:stCxn id="10" idx="1"/>
            <a:endCxn id="9" idx="1"/>
          </p:cNvCxnSpPr>
          <p:nvPr/>
        </p:nvCxnSpPr>
        <p:spPr bwMode="auto">
          <a:xfrm rot="10800000">
            <a:off x="3505200" y="3295650"/>
            <a:ext cx="1588" cy="762000"/>
          </a:xfrm>
          <a:prstGeom prst="bentConnector3">
            <a:avLst>
              <a:gd name="adj1" fmla="val 1439546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Test Doubles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Who is afraid of dependencies?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96874" y="1323024"/>
            <a:ext cx="6080126" cy="3290887"/>
          </a:xfrm>
        </p:spPr>
        <p:txBody>
          <a:bodyPr/>
          <a:lstStyle/>
          <a:p>
            <a:r>
              <a:rPr sz="1600" dirty="0" smtClean="0"/>
              <a:t>Most software components depend on other components.</a:t>
            </a:r>
          </a:p>
          <a:p>
            <a:pPr lvl="1"/>
            <a:r>
              <a:rPr sz="1400" dirty="0" smtClean="0"/>
              <a:t>A direct usage of a dependency means we are also testing the dependency's implementation in our tests.</a:t>
            </a:r>
          </a:p>
          <a:p>
            <a:r>
              <a:rPr sz="1600" dirty="0" smtClean="0"/>
              <a:t>Solution: Use test doubles.</a:t>
            </a:r>
          </a:p>
          <a:p>
            <a:pPr lvl="1"/>
            <a:r>
              <a:rPr sz="1400" dirty="0" smtClean="0"/>
              <a:t>Code used in place of a dependency that contain no or very little implementation.</a:t>
            </a:r>
          </a:p>
          <a:p>
            <a:pPr lvl="1"/>
            <a:r>
              <a:rPr sz="1400" dirty="0" smtClean="0"/>
              <a:t>We can even create doubles for 3</a:t>
            </a:r>
            <a:r>
              <a:rPr sz="1400" baseline="30000" dirty="0" smtClean="0"/>
              <a:t>rd</a:t>
            </a:r>
            <a:r>
              <a:rPr sz="1400" dirty="0" smtClean="0"/>
              <a:t> party libraries we don't have the source code to.</a:t>
            </a:r>
          </a:p>
          <a:p>
            <a:r>
              <a:rPr sz="1600" dirty="0" smtClean="0"/>
              <a:t>Known species:</a:t>
            </a:r>
          </a:p>
          <a:p>
            <a:pPr lvl="1"/>
            <a:r>
              <a:rPr sz="1400" dirty="0" smtClean="0"/>
              <a:t>Dummy, Fake, Stub, Mock, Spy.</a:t>
            </a:r>
          </a:p>
          <a:p>
            <a:r>
              <a:rPr sz="1600" dirty="0" smtClean="0"/>
              <a:t>Using interfaces is crucial.</a:t>
            </a:r>
          </a:p>
        </p:txBody>
      </p:sp>
      <p:pic>
        <p:nvPicPr>
          <p:cNvPr id="4100" name="Picture 4" descr="http://preview.turbosquid.com/Preview/2011/07/02__11_55_13/render_09.jpg02f9b538-2423-4350-9806-058528353524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41949"/>
            <a:ext cx="1962150" cy="1962150"/>
          </a:xfrm>
          <a:prstGeom prst="rect">
            <a:avLst/>
          </a:prstGeom>
          <a:noFill/>
        </p:spPr>
      </p:pic>
      <p:pic>
        <p:nvPicPr>
          <p:cNvPr id="4102" name="Picture 6" descr="http://www.maisonsdumonde.com/images/produits/FR/fr/taille_hd/4/7/106033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4030" y="2419350"/>
            <a:ext cx="2102770" cy="2102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How to use a </a:t>
            </a:r>
            <a:r>
              <a:rPr lang="en-GB" dirty="0" smtClean="0"/>
              <a:t>Dependency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So you can test without it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14"/>
          </p:nvPr>
        </p:nvGraphicFramePr>
        <p:xfrm>
          <a:off x="457200" y="1276350"/>
          <a:ext cx="4011613" cy="160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4" imgW="4772470" imgH="1910735" progId="Word.Document.12">
                  <p:embed/>
                </p:oleObj>
              </mc:Choice>
              <mc:Fallback>
                <p:oleObj name="Document" r:id="rId4" imgW="4772470" imgH="1910735" progId="Word.Document.12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76350"/>
                        <a:ext cx="4011613" cy="1607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52999" y="2816779"/>
          <a:ext cx="3641143" cy="2040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7" imgW="4432067" imgH="2487922" progId="Word.Document.12">
                  <p:embed/>
                </p:oleObj>
              </mc:Choice>
              <mc:Fallback>
                <p:oleObj name="Document" r:id="rId7" imgW="4432067" imgH="248792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99" y="2816779"/>
                        <a:ext cx="3641143" cy="2040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 bwMode="auto">
          <a:xfrm rot="10800000">
            <a:off x="3701478" y="1276350"/>
            <a:ext cx="794322" cy="1295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733550"/>
            <a:ext cx="1544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Not Unit Testable</a:t>
            </a:r>
          </a:p>
        </p:txBody>
      </p:sp>
      <p:sp>
        <p:nvSpPr>
          <p:cNvPr id="10" name="Left Brace 9"/>
          <p:cNvSpPr/>
          <p:nvPr/>
        </p:nvSpPr>
        <p:spPr bwMode="auto">
          <a:xfrm>
            <a:off x="3853878" y="2993827"/>
            <a:ext cx="794322" cy="1295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7505" y="3483173"/>
            <a:ext cx="12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Unit Testable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819150"/>
            <a:ext cx="25146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The gist of it: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We want our cars to be able to carry humans as well as crash dummies!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Test Doubles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Test Implementations vs Mocking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14"/>
          </p:nvPr>
        </p:nvGraphicFramePr>
        <p:xfrm>
          <a:off x="4387850" y="3571875"/>
          <a:ext cx="436721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4" imgW="5064294" imgH="1395918" progId="Word.Document.12">
                  <p:embed/>
                </p:oleObj>
              </mc:Choice>
              <mc:Fallback>
                <p:oleObj name="Document" r:id="rId4" imgW="5064294" imgH="1395918" progId="Word.Document.12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571875"/>
                        <a:ext cx="4367213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6874" y="1189706"/>
          <a:ext cx="4741861" cy="26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7" imgW="6093058" imgH="3349195" progId="Word.Document.12">
                  <p:embed/>
                </p:oleObj>
              </mc:Choice>
              <mc:Fallback>
                <p:oleObj name="Document" r:id="rId7" imgW="6093058" imgH="334919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4" y="1189706"/>
                        <a:ext cx="4741861" cy="260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entagon 7"/>
          <p:cNvSpPr/>
          <p:nvPr/>
        </p:nvSpPr>
        <p:spPr bwMode="auto">
          <a:xfrm flipH="1">
            <a:off x="4191000" y="1657350"/>
            <a:ext cx="1752600" cy="685800"/>
          </a:xfrm>
          <a:prstGeom prst="homePlat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stubbing</a:t>
            </a:r>
          </a:p>
        </p:txBody>
      </p:sp>
      <p:sp>
        <p:nvSpPr>
          <p:cNvPr id="9" name="Pentagon 8"/>
          <p:cNvSpPr/>
          <p:nvPr/>
        </p:nvSpPr>
        <p:spPr bwMode="auto">
          <a:xfrm>
            <a:off x="1828800" y="3796618"/>
            <a:ext cx="2590800" cy="685800"/>
          </a:xfrm>
          <a:prstGeom prst="homePlate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Mocking Framework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stubbing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Useful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Tip of the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sz="1600" dirty="0"/>
              <a:t>No </a:t>
            </a:r>
            <a:r>
              <a:rPr sz="1600" dirty="0">
                <a:latin typeface="Consolas" pitchFamily="49" charset="0"/>
                <a:cs typeface="Consolas" pitchFamily="49" charset="0"/>
              </a:rPr>
              <a:t>if</a:t>
            </a:r>
            <a:r>
              <a:rPr sz="1600" dirty="0"/>
              <a:t>, </a:t>
            </a:r>
            <a:r>
              <a:rPr sz="1600" dirty="0">
                <a:latin typeface="Consolas" pitchFamily="49" charset="0"/>
                <a:cs typeface="Consolas" pitchFamily="49" charset="0"/>
              </a:rPr>
              <a:t>for</a:t>
            </a:r>
            <a:r>
              <a:rPr sz="1600" dirty="0"/>
              <a:t>, </a:t>
            </a:r>
            <a:r>
              <a:rPr sz="1600" dirty="0">
                <a:latin typeface="Consolas" pitchFamily="49" charset="0"/>
                <a:cs typeface="Consolas" pitchFamily="49" charset="0"/>
              </a:rPr>
              <a:t>while </a:t>
            </a:r>
            <a:r>
              <a:rPr sz="1600" dirty="0"/>
              <a:t>and </a:t>
            </a:r>
            <a:r>
              <a:rPr sz="1600" dirty="0">
                <a:latin typeface="Consolas" pitchFamily="49" charset="0"/>
                <a:cs typeface="Consolas" pitchFamily="49" charset="0"/>
              </a:rPr>
              <a:t>switch</a:t>
            </a:r>
            <a:r>
              <a:rPr sz="1600" dirty="0"/>
              <a:t> in unit test code</a:t>
            </a:r>
            <a:r>
              <a:rPr sz="1600" dirty="0" smtClean="0"/>
              <a:t>.</a:t>
            </a:r>
          </a:p>
          <a:p>
            <a:r>
              <a:rPr sz="1600" dirty="0" smtClean="0"/>
              <a:t>When a bug is found, add a unit test for it!</a:t>
            </a:r>
          </a:p>
          <a:p>
            <a:r>
              <a:rPr sz="1600" dirty="0" smtClean="0"/>
              <a:t>Use modern IDEs to reduce test overhead on changes.</a:t>
            </a:r>
          </a:p>
          <a:p>
            <a:pPr lvl="1"/>
            <a:r>
              <a:rPr sz="1400" dirty="0" smtClean="0"/>
              <a:t>Unit testing and vi don</a:t>
            </a:r>
            <a:r>
              <a:rPr lang="en-US" sz="1400" dirty="0" smtClean="0"/>
              <a:t>’t mix too well.</a:t>
            </a:r>
          </a:p>
          <a:p>
            <a:r>
              <a:rPr sz="1600" dirty="0" smtClean="0"/>
              <a:t>Don</a:t>
            </a:r>
            <a:r>
              <a:rPr lang="en-US" sz="1600" dirty="0" smtClean="0"/>
              <a:t>’</a:t>
            </a:r>
            <a:r>
              <a:rPr sz="1600" dirty="0" smtClean="0"/>
              <a:t>t add print code in your tests.</a:t>
            </a:r>
          </a:p>
          <a:p>
            <a:pPr lvl="1"/>
            <a:r>
              <a:rPr lang="en-US" sz="1400" dirty="0" smtClean="0"/>
              <a:t>I</a:t>
            </a:r>
            <a:r>
              <a:rPr sz="1400" dirty="0" smtClean="0"/>
              <a:t>f you feel the need to then you are probably writing an integration test.</a:t>
            </a:r>
          </a:p>
          <a:p>
            <a:r>
              <a:rPr sz="1600" dirty="0" smtClean="0"/>
              <a:t>Take advantage of the unit test harness </a:t>
            </a:r>
          </a:p>
          <a:p>
            <a:pPr lvl="1"/>
            <a:r>
              <a:rPr sz="1400" dirty="0"/>
              <a:t>T</a:t>
            </a:r>
            <a:r>
              <a:rPr sz="1400" dirty="0" smtClean="0"/>
              <a:t>o tryout things (e.g. third party libraries)</a:t>
            </a:r>
          </a:p>
          <a:p>
            <a:pPr lvl="1"/>
            <a:r>
              <a:rPr sz="1400" dirty="0" smtClean="0"/>
              <a:t>Create quick prototypes</a:t>
            </a:r>
          </a:p>
          <a:p>
            <a:pPr lvl="1"/>
            <a:r>
              <a:rPr sz="1400" dirty="0" smtClean="0"/>
              <a:t>Without having to write a test program.</a:t>
            </a:r>
          </a:p>
          <a:p>
            <a:r>
              <a:rPr sz="1600" dirty="0" smtClean="0"/>
              <a:t>Don</a:t>
            </a:r>
            <a:r>
              <a:rPr lang="en-US" sz="1600" dirty="0" smtClean="0"/>
              <a:t>’</a:t>
            </a:r>
            <a:r>
              <a:rPr sz="1600" dirty="0" smtClean="0"/>
              <a:t>t write tests where no logic exists (e.g. simple getters and setters)</a:t>
            </a:r>
            <a:endParaRPr lang="en-US" sz="1600" dirty="0" smtClean="0"/>
          </a:p>
          <a:p>
            <a:endParaRPr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Q&amp;A</a:t>
            </a:r>
            <a:endParaRPr lang="en-US" sz="2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9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C7BDD-EF70-493B-802D-5E1A4C88F26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What Unit Tests Are</a:t>
            </a:r>
          </a:p>
          <a:p>
            <a:r>
              <a:rPr lang="en-US" dirty="0" smtClean="0"/>
              <a:t>Why they are Useful</a:t>
            </a:r>
          </a:p>
          <a:p>
            <a:r>
              <a:rPr lang="en-US" dirty="0" smtClean="0"/>
              <a:t>How to write a Unit Test</a:t>
            </a:r>
            <a:endParaRPr lang="en-US" dirty="0"/>
          </a:p>
          <a:p>
            <a:r>
              <a:rPr lang="en-US" dirty="0" smtClean="0"/>
              <a:t>Test Suites</a:t>
            </a:r>
          </a:p>
          <a:p>
            <a:r>
              <a:rPr dirty="0" smtClean="0"/>
              <a:t>Test Doubles</a:t>
            </a:r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Unit Testing</a:t>
            </a:r>
            <a:endParaRPr lang="en-US" sz="2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sz="1800" dirty="0" smtClean="0"/>
              <a:t>What is it?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286000" y="318135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“A unit test is an automated piece of code that invokes a </a:t>
            </a:r>
            <a:r>
              <a:rPr lang="en-US" sz="1200" i="1" dirty="0" smtClean="0"/>
              <a:t>unit of work</a:t>
            </a:r>
            <a:r>
              <a:rPr lang="en-US" sz="1200" dirty="0" smtClean="0"/>
              <a:t> in the system </a:t>
            </a:r>
            <a:r>
              <a:rPr lang="en-US" sz="1200" i="1" dirty="0" smtClean="0"/>
              <a:t>and then checks a single assumption about the behavior of that unit of work</a:t>
            </a:r>
            <a:r>
              <a:rPr lang="en-US" sz="1200" dirty="0" smtClean="0"/>
              <a:t>.” – The art of unit testing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96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C7BDD-EF70-493B-802D-5E1A4C88F26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pped\Desktop\Presentation\fixed\s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42950"/>
            <a:ext cx="4532591" cy="2895600"/>
          </a:xfrm>
          <a:prstGeom prst="rect">
            <a:avLst/>
          </a:prstGeom>
          <a:noFill/>
        </p:spPr>
      </p:pic>
      <p:pic>
        <p:nvPicPr>
          <p:cNvPr id="1028" name="Picture 4" descr="C:\Users\pped\Desktop\Presentation\fixed\automa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799" y="2495550"/>
            <a:ext cx="1790635" cy="1676400"/>
          </a:xfrm>
          <a:prstGeom prst="rect">
            <a:avLst/>
          </a:prstGeom>
          <a:noFill/>
        </p:spPr>
      </p:pic>
      <p:pic>
        <p:nvPicPr>
          <p:cNvPr id="1027" name="Picture 3" descr="C:\Users\pped\Desktop\Presentation\fixed\integra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9791" y="2689224"/>
            <a:ext cx="2096809" cy="1969323"/>
          </a:xfrm>
          <a:prstGeom prst="rect">
            <a:avLst/>
          </a:prstGeom>
          <a:noFill/>
        </p:spPr>
      </p:pic>
      <p:pic>
        <p:nvPicPr>
          <p:cNvPr id="1029" name="Picture 5" descr="C:\Users\pped\Desktop\Presentation\fixed\ki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133350"/>
            <a:ext cx="2514600" cy="2354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446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How to spot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dirty="0" smtClean="0"/>
              <a:t>Automated - </a:t>
            </a:r>
            <a:r>
              <a:rPr sz="1200" dirty="0" smtClean="0"/>
              <a:t>no manual setup needed to run</a:t>
            </a:r>
            <a:endParaRPr dirty="0" smtClean="0"/>
          </a:p>
          <a:p>
            <a:r>
              <a:rPr dirty="0" smtClean="0"/>
              <a:t>Repeatable - </a:t>
            </a:r>
            <a:r>
              <a:rPr sz="1200" dirty="0" smtClean="0"/>
              <a:t>can be run any amount of times</a:t>
            </a:r>
            <a:endParaRPr dirty="0" smtClean="0"/>
          </a:p>
          <a:p>
            <a:r>
              <a:rPr dirty="0" smtClean="0"/>
              <a:t>Consistent - </a:t>
            </a:r>
            <a:r>
              <a:rPr sz="1200" dirty="0" smtClean="0"/>
              <a:t>will always expect the same results</a:t>
            </a:r>
            <a:endParaRPr dirty="0" smtClean="0"/>
          </a:p>
          <a:p>
            <a:r>
              <a:rPr dirty="0" smtClean="0"/>
              <a:t>Fast - </a:t>
            </a:r>
            <a:r>
              <a:rPr sz="1200" dirty="0" smtClean="0"/>
              <a:t>less than a second fast</a:t>
            </a:r>
            <a:endParaRPr dirty="0" smtClean="0"/>
          </a:p>
          <a:p>
            <a:r>
              <a:rPr dirty="0" smtClean="0"/>
              <a:t>Tests a single logical concept - </a:t>
            </a:r>
            <a:r>
              <a:rPr sz="1200" dirty="0" smtClean="0"/>
              <a:t>Can be described in words without using 'and'</a:t>
            </a:r>
          </a:p>
          <a:p>
            <a:r>
              <a:rPr dirty="0" smtClean="0"/>
              <a:t>Isolated - </a:t>
            </a:r>
            <a:r>
              <a:rPr sz="1200" dirty="0" smtClean="0"/>
              <a:t>Can run independently from any other test</a:t>
            </a:r>
          </a:p>
          <a:p>
            <a:r>
              <a:rPr dirty="0" smtClean="0"/>
              <a:t>Doesn't require specific system configuration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Why use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dirty="0" smtClean="0"/>
              <a:t>Improves quality of product (fewer bugs)</a:t>
            </a:r>
          </a:p>
          <a:p>
            <a:r>
              <a:rPr dirty="0" smtClean="0"/>
              <a:t>Promotes better design</a:t>
            </a:r>
          </a:p>
          <a:p>
            <a:r>
              <a:rPr dirty="0" smtClean="0"/>
              <a:t>Protects against regressions</a:t>
            </a:r>
          </a:p>
          <a:p>
            <a:r>
              <a:rPr dirty="0" smtClean="0"/>
              <a:t>Reduces debugging time</a:t>
            </a:r>
          </a:p>
          <a:p>
            <a:r>
              <a:rPr dirty="0" smtClean="0"/>
              <a:t>Simplifies debugging process</a:t>
            </a:r>
          </a:p>
          <a:p>
            <a:r>
              <a:rPr dirty="0" smtClean="0"/>
              <a:t>Enables faster evolution of software (agile)</a:t>
            </a:r>
          </a:p>
          <a:p>
            <a:r>
              <a:rPr dirty="0" smtClean="0"/>
              <a:t>Acts as documentation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What do they actually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0" y="1543050"/>
            <a:ext cx="1754688" cy="521657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Procedural / Functional Languages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C, Lisp etc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733800" y="1733550"/>
            <a:ext cx="898078" cy="74895"/>
          </a:xfrm>
          <a:prstGeom prst="rightArrow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105400" y="1543050"/>
            <a:ext cx="1754688" cy="521657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Procedures / Functions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24000" y="2266950"/>
            <a:ext cx="1754688" cy="521657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Object Oriented Languages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C++, Java etc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733800" y="2457450"/>
            <a:ext cx="898078" cy="74895"/>
          </a:xfrm>
          <a:prstGeom prst="rightArrow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05400" y="2266950"/>
            <a:ext cx="1754688" cy="521657"/>
          </a:xfrm>
          <a:prstGeom prst="round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396874" y="3257550"/>
            <a:ext cx="8357616" cy="1356361"/>
          </a:xfrm>
        </p:spPr>
        <p:txBody>
          <a:bodyPr/>
          <a:lstStyle/>
          <a:p>
            <a:r>
              <a:rPr dirty="0" smtClean="0"/>
              <a:t>Great so can I start writing unit tests for my code?</a:t>
            </a:r>
          </a:p>
          <a:p>
            <a:pPr lvl="1"/>
            <a:r>
              <a:rPr dirty="0" smtClean="0"/>
              <a:t>Could I unit test this? :</a:t>
            </a:r>
          </a:p>
          <a:p>
            <a:pPr lvl="1"/>
            <a:endParaRPr dirty="0"/>
          </a:p>
          <a:p>
            <a:r>
              <a:rPr dirty="0" smtClean="0"/>
              <a:t>Code needs to be </a:t>
            </a:r>
            <a:r>
              <a:rPr dirty="0" smtClean="0"/>
              <a:t>written </a:t>
            </a:r>
            <a:r>
              <a:rPr dirty="0" smtClean="0"/>
              <a:t>(or refactored) with unit tests in mind.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667000" y="3638550"/>
          <a:ext cx="1233487" cy="61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4" imgW="1370880" imgH="685440" progId="Package">
                  <p:embed/>
                </p:oleObj>
              </mc:Choice>
              <mc:Fallback>
                <p:oleObj name="Packager Shell Object" showAsIcon="1" r:id="rId4" imgW="1370880" imgH="68544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38550"/>
                        <a:ext cx="1233487" cy="616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How to write a unit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dirty="0" smtClean="0"/>
              <a:t>oor man's solution </a:t>
            </a:r>
            <a:r>
              <a:rPr lang="en-US" dirty="0" smtClean="0"/>
              <a:t>–</a:t>
            </a:r>
            <a:r>
              <a:rPr dirty="0" smtClean="0"/>
              <a:t> Write a program that runs the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14"/>
          </p:nvPr>
        </p:nvGraphicFramePr>
        <p:xfrm>
          <a:off x="457200" y="1276350"/>
          <a:ext cx="3743054" cy="166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5191316" imgH="2196625" progId="Word.Document.12">
                  <p:embed/>
                </p:oleObj>
              </mc:Choice>
              <mc:Fallback>
                <p:oleObj name="Document" r:id="rId4" imgW="5191316" imgH="2196625" progId="Word.Document.12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76350"/>
                        <a:ext cx="3743054" cy="1660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01478" y="2876550"/>
          <a:ext cx="50530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7" imgW="6823879" imgH="2340471" progId="Word.Document.12">
                  <p:embed/>
                </p:oleObj>
              </mc:Choice>
              <mc:Fallback>
                <p:oleObj name="Document" r:id="rId7" imgW="6823879" imgH="234047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478" y="2876550"/>
                        <a:ext cx="5053012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 bwMode="auto">
          <a:xfrm rot="10800000">
            <a:off x="3701478" y="1276350"/>
            <a:ext cx="794322" cy="1295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1733550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Implementation</a:t>
            </a:r>
          </a:p>
        </p:txBody>
      </p:sp>
      <p:sp>
        <p:nvSpPr>
          <p:cNvPr id="10" name="Left Brace 9"/>
          <p:cNvSpPr/>
          <p:nvPr/>
        </p:nvSpPr>
        <p:spPr bwMode="auto">
          <a:xfrm>
            <a:off x="2710878" y="2800350"/>
            <a:ext cx="794322" cy="1295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65922" y="3333750"/>
            <a:ext cx="51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How to write a unit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 smtClean="0"/>
              <a:t>How the cool kids do it </a:t>
            </a:r>
            <a:r>
              <a:rPr lang="en-US" dirty="0" smtClean="0"/>
              <a:t>–</a:t>
            </a:r>
            <a:r>
              <a:rPr dirty="0" smtClean="0"/>
              <a:t> Use a Unit Testing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" y="1352550"/>
          <a:ext cx="4953000" cy="3073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5" imgW="6326730" imgH="3925300" progId="Word.Document.12">
                  <p:embed/>
                </p:oleObj>
              </mc:Choice>
              <mc:Fallback>
                <p:oleObj name="Document" r:id="rId5" imgW="6326730" imgH="392530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52550"/>
                        <a:ext cx="4953000" cy="3073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5486400" y="1323024"/>
            <a:ext cx="3268090" cy="3290887"/>
          </a:xfrm>
        </p:spPr>
        <p:txBody>
          <a:bodyPr/>
          <a:lstStyle/>
          <a:p>
            <a:r>
              <a:rPr dirty="0" smtClean="0"/>
              <a:t>Each test can run and fail separately.</a:t>
            </a:r>
          </a:p>
          <a:p>
            <a:r>
              <a:rPr dirty="0" smtClean="0"/>
              <a:t>Easier to </a:t>
            </a:r>
            <a:r>
              <a:rPr dirty="0" smtClean="0"/>
              <a:t>understand </a:t>
            </a:r>
            <a:r>
              <a:rPr dirty="0" smtClean="0"/>
              <a:t>what each test is targeting.</a:t>
            </a:r>
          </a:p>
          <a:p>
            <a:r>
              <a:rPr dirty="0" smtClean="0"/>
              <a:t>No need to write fail messages for each test.</a:t>
            </a:r>
          </a:p>
          <a:p>
            <a:r>
              <a:rPr dirty="0" smtClean="0"/>
              <a:t>Seamlessly automated into the build process</a:t>
            </a:r>
          </a:p>
          <a:p>
            <a:endParaRPr dirty="0" smtClean="0"/>
          </a:p>
          <a:p>
            <a:endParaRPr dirty="0" smtClean="0"/>
          </a:p>
          <a:p>
            <a:endParaRPr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trix_ByteMobile_PPT_Template_Nov_2012">
  <a:themeElements>
    <a:clrScheme name="Custom 40">
      <a:dk1>
        <a:srgbClr val="2A2B2E"/>
      </a:dk1>
      <a:lt1>
        <a:sysClr val="window" lastClr="FFFFFF"/>
      </a:lt1>
      <a:dk2>
        <a:srgbClr val="4D4F53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FDB813"/>
      </a:accent4>
      <a:accent5>
        <a:srgbClr val="A90050"/>
      </a:accent5>
      <a:accent6>
        <a:srgbClr val="AB9C33"/>
      </a:accent6>
      <a:hlink>
        <a:srgbClr val="A90050"/>
      </a:hlink>
      <a:folHlink>
        <a:srgbClr val="0079B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8900000" scaled="1"/>
          <a:tileRect/>
        </a:gradFill>
        <a:ln w="9525" algn="ctr">
          <a:solidFill>
            <a:schemeClr val="tx1"/>
          </a:solidFill>
          <a:miter lim="800000"/>
          <a:headEnd/>
          <a:tailEnd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3C71CA7FEBF141B6DDFA9A0CF2AC6C" ma:contentTypeVersion="1" ma:contentTypeDescription="Create a new document." ma:contentTypeScope="" ma:versionID="a781a5a27c9739d2cdeb5b16145f03f3">
  <xsd:schema xmlns:xsd="http://www.w3.org/2001/XMLSchema" xmlns:p="http://schemas.microsoft.com/office/2006/metadata/properties" xmlns:ns2="9ca96027-d1dd-40c9-a698-eef1ee74ede4" targetNamespace="http://schemas.microsoft.com/office/2006/metadata/properties" ma:root="true" ma:fieldsID="19088ab5b85004422e6ffe619ada2ded" ns2:_="">
    <xsd:import namespace="9ca96027-d1dd-40c9-a698-eef1ee74ede4"/>
    <xsd:element name="properties">
      <xsd:complexType>
        <xsd:sequence>
          <xsd:element name="documentManagement">
            <xsd:complexType>
              <xsd:all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ca96027-d1dd-40c9-a698-eef1ee74ede4" elementFormDefault="qualified">
    <xsd:import namespace="http://schemas.microsoft.com/office/2006/documentManagement/types"/>
    <xsd:element name="Category" ma:index="8" ma:displayName="Category" ma:default="1. Company Marketing Materials" ma:format="Dropdown" ma:internalName="Category">
      <xsd:simpleType>
        <xsd:restriction base="dms:Choice">
          <xsd:enumeration value="1. Company Marketing Materials"/>
          <xsd:enumeration value="2. Customer Case Studies"/>
          <xsd:enumeration value="3. Account Seminars"/>
          <xsd:enumeration value="4. Mobile Analytics Report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ategory xmlns="9ca96027-d1dd-40c9-a698-eef1ee74ede4">1. Company Marketing Materials</Category>
  </documentManagement>
</p:properties>
</file>

<file path=customXml/itemProps1.xml><?xml version="1.0" encoding="utf-8"?>
<ds:datastoreItem xmlns:ds="http://schemas.openxmlformats.org/officeDocument/2006/customXml" ds:itemID="{CBA9023C-4A66-410E-A969-90096B1B66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a96027-d1dd-40c9-a698-eef1ee74ede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2E61B44-5AA2-4C08-9DF1-97E5F71C80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FD6E73-A9AC-4BEE-9A53-DA3F5EFA403B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9ca96027-d1dd-40c9-a698-eef1ee74ede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Citrix_ByteMobile_PPT_Template_Nov_2012</Template>
  <TotalTime>11258</TotalTime>
  <Words>746</Words>
  <Application>Microsoft Office PowerPoint</Application>
  <PresentationFormat>On-screen Show (16:9)</PresentationFormat>
  <Paragraphs>148</Paragraphs>
  <Slides>18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Citrix_ByteMobile_PPT_Template_Nov_2012</vt:lpstr>
      <vt:lpstr>Packager Shell Object</vt:lpstr>
      <vt:lpstr>Document</vt:lpstr>
      <vt:lpstr>PowerPoint Presentation</vt:lpstr>
      <vt:lpstr>Shopping List</vt:lpstr>
      <vt:lpstr>PowerPoint Presentation</vt:lpstr>
      <vt:lpstr>PowerPoint Presentation</vt:lpstr>
      <vt:lpstr>Unit Tests</vt:lpstr>
      <vt:lpstr>Unit Tests</vt:lpstr>
      <vt:lpstr>Unit Tests</vt:lpstr>
      <vt:lpstr>How to write a unit test</vt:lpstr>
      <vt:lpstr>How to write a unit test</vt:lpstr>
      <vt:lpstr>Naming Tests</vt:lpstr>
      <vt:lpstr>Test Suites</vt:lpstr>
      <vt:lpstr>Setup and Teardown</vt:lpstr>
      <vt:lpstr>Test Doubles</vt:lpstr>
      <vt:lpstr>How to use a Dependency</vt:lpstr>
      <vt:lpstr>Test Doubles</vt:lpstr>
      <vt:lpstr>Useful Practices</vt:lpstr>
      <vt:lpstr>PowerPoint Presentation</vt:lpstr>
      <vt:lpstr>PowerPoint Presentation</vt:lpstr>
    </vt:vector>
  </TitlesOfParts>
  <Company>Citrix Systems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ByteMobile Analytics Products</dc:title>
  <dc:creator>George Panitsas</dc:creator>
  <cp:lastModifiedBy>papediaditis</cp:lastModifiedBy>
  <cp:revision>955</cp:revision>
  <dcterms:created xsi:type="dcterms:W3CDTF">2012-11-22T06:00:08Z</dcterms:created>
  <dcterms:modified xsi:type="dcterms:W3CDTF">2013-12-13T14:45:17Z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0x010100B43C71CA7FEBF141B6DDFA9A0CF2AC6C</vt:lpwstr>
  </property>
</Properties>
</file>